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325"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257" r:id="rId20"/>
    <p:sldId id="258" r:id="rId21"/>
    <p:sldId id="272" r:id="rId22"/>
    <p:sldId id="262" r:id="rId23"/>
    <p:sldId id="263" r:id="rId24"/>
    <p:sldId id="295" r:id="rId25"/>
    <p:sldId id="296" r:id="rId26"/>
    <p:sldId id="297" r:id="rId27"/>
    <p:sldId id="298" r:id="rId28"/>
    <p:sldId id="312" r:id="rId29"/>
    <p:sldId id="265" r:id="rId30"/>
    <p:sldId id="305" r:id="rId31"/>
    <p:sldId id="306" r:id="rId32"/>
    <p:sldId id="266" r:id="rId33"/>
    <p:sldId id="267" r:id="rId34"/>
    <p:sldId id="268" r:id="rId35"/>
    <p:sldId id="381" r:id="rId36"/>
    <p:sldId id="344" r:id="rId37"/>
    <p:sldId id="345" r:id="rId38"/>
    <p:sldId id="346" r:id="rId39"/>
    <p:sldId id="347" r:id="rId41"/>
    <p:sldId id="348" r:id="rId42"/>
    <p:sldId id="349" r:id="rId43"/>
    <p:sldId id="403" r:id="rId44"/>
    <p:sldId id="350" r:id="rId45"/>
    <p:sldId id="399" r:id="rId46"/>
    <p:sldId id="400" r:id="rId47"/>
    <p:sldId id="401" r:id="rId48"/>
    <p:sldId id="402" r:id="rId49"/>
    <p:sldId id="398" r:id="rId50"/>
    <p:sldId id="404" r:id="rId51"/>
    <p:sldId id="405" r:id="rId52"/>
    <p:sldId id="406" r:id="rId53"/>
    <p:sldId id="407" r:id="rId54"/>
    <p:sldId id="408" r:id="rId55"/>
    <p:sldId id="409" r:id="rId56"/>
    <p:sldId id="351" r:id="rId57"/>
    <p:sldId id="379" r:id="rId58"/>
    <p:sldId id="380" r:id="rId59"/>
    <p:sldId id="382" r:id="rId60"/>
    <p:sldId id="383" r:id="rId61"/>
    <p:sldId id="385" r:id="rId62"/>
    <p:sldId id="386" r:id="rId63"/>
    <p:sldId id="388" r:id="rId64"/>
    <p:sldId id="437" r:id="rId65"/>
    <p:sldId id="438" r:id="rId66"/>
    <p:sldId id="439" r:id="rId67"/>
    <p:sldId id="390" r:id="rId68"/>
    <p:sldId id="391" r:id="rId69"/>
    <p:sldId id="392" r:id="rId70"/>
    <p:sldId id="394" r:id="rId71"/>
    <p:sldId id="395" r:id="rId72"/>
    <p:sldId id="396" r:id="rId73"/>
    <p:sldId id="397" r:id="rId74"/>
    <p:sldId id="440" r:id="rId75"/>
    <p:sldId id="441" r:id="rId76"/>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552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2475309"/>
            <a:ext cx="9753600"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52832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4885432"/>
            <a:ext cx="52832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https://www.javatpoint.com/simple-linear-regression-in-machine-learning</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https://www.javatpoint.com/multiple-linear-regression-in-machine-learning</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https://www.javatpoint.com/performance-metrics-in-machine-learning</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06068" y="190322"/>
            <a:ext cx="7131862" cy="1246505"/>
          </a:xfrm>
          <a:prstGeom prst="rect">
            <a:avLst/>
          </a:prstGeom>
        </p:spPr>
        <p:txBody>
          <a:bodyPr wrap="square" lIns="0" tIns="0" rIns="0" bIns="0">
            <a:spAutoFit/>
          </a:bodyPr>
          <a:lstStyle>
            <a:lvl1pPr>
              <a:defRPr sz="40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531825" y="1609725"/>
            <a:ext cx="8080349" cy="2073275"/>
          </a:xfrm>
          <a:prstGeom prst="rect">
            <a:avLst/>
          </a:prstGeom>
        </p:spPr>
        <p:txBody>
          <a:bodyPr wrap="square" lIns="0" tIns="0" rIns="0" bIns="0">
            <a:spAutoFit/>
          </a:bodyPr>
          <a:lstStyle>
            <a:lvl1pPr>
              <a:defRPr sz="32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850" y="2489835"/>
            <a:ext cx="6335395" cy="935990"/>
          </a:xfrm>
          <a:prstGeom prst="rect">
            <a:avLst/>
          </a:prstGeom>
        </p:spPr>
        <p:txBody>
          <a:bodyPr vert="horz" wrap="square" lIns="0" tIns="12700" rIns="0" bIns="0" rtlCol="0">
            <a:spAutoFit/>
          </a:bodyPr>
          <a:lstStyle/>
          <a:p>
            <a:pPr marL="12700" algn="ctr">
              <a:lnSpc>
                <a:spcPct val="100000"/>
              </a:lnSpc>
              <a:spcBef>
                <a:spcPts val="100"/>
              </a:spcBef>
            </a:pPr>
            <a:r>
              <a:rPr sz="6000" spc="-5" dirty="0">
                <a:latin typeface="Calibri Light" panose="020F0302020204030204"/>
                <a:cs typeface="Calibri Light" panose="020F0302020204030204"/>
              </a:rPr>
              <a:t>Modeling</a:t>
            </a:r>
            <a:r>
              <a:rPr sz="6000" spc="-50" dirty="0">
                <a:latin typeface="Calibri Light" panose="020F0302020204030204"/>
                <a:cs typeface="Calibri Light" panose="020F0302020204030204"/>
              </a:rPr>
              <a:t> </a:t>
            </a:r>
            <a:r>
              <a:rPr sz="6000" spc="-20" dirty="0">
                <a:latin typeface="Calibri Light" panose="020F0302020204030204"/>
                <a:cs typeface="Calibri Light" panose="020F0302020204030204"/>
              </a:rPr>
              <a:t>Instances</a:t>
            </a:r>
            <a:endParaRPr sz="6000">
              <a:latin typeface="Calibri Light" panose="020F0302020204030204"/>
              <a:cs typeface="Calibri Light" panose="020F0302020204030204"/>
            </a:endParaRPr>
          </a:p>
        </p:txBody>
      </p:sp>
      <p:sp>
        <p:nvSpPr>
          <p:cNvPr id="3" name="object 3"/>
          <p:cNvSpPr txBox="1"/>
          <p:nvPr/>
        </p:nvSpPr>
        <p:spPr>
          <a:xfrm>
            <a:off x="2777744" y="4166514"/>
            <a:ext cx="3590290" cy="1013460"/>
          </a:xfrm>
          <a:prstGeom prst="rect">
            <a:avLst/>
          </a:prstGeom>
        </p:spPr>
        <p:txBody>
          <a:bodyPr vert="horz" wrap="square" lIns="0" tIns="12700" rIns="0" bIns="0" rtlCol="0">
            <a:spAutoFit/>
          </a:bodyPr>
          <a:lstStyle/>
          <a:p>
            <a:pPr marL="12700" marR="5080" indent="688975">
              <a:lnSpc>
                <a:spcPct val="114000"/>
              </a:lnSpc>
              <a:spcBef>
                <a:spcPts val="100"/>
              </a:spcBef>
            </a:pPr>
            <a:r>
              <a:rPr sz="1900" spc="-30" dirty="0">
                <a:latin typeface="Calibri" panose="020F0502020204030204"/>
                <a:cs typeface="Calibri" panose="020F0502020204030204"/>
              </a:rPr>
              <a:t>Prof.</a:t>
            </a:r>
            <a:r>
              <a:rPr sz="1900" spc="-50" dirty="0">
                <a:latin typeface="Calibri" panose="020F0502020204030204"/>
                <a:cs typeface="Calibri" panose="020F0502020204030204"/>
              </a:rPr>
              <a:t> </a:t>
            </a:r>
            <a:r>
              <a:rPr sz="1900" spc="-25" dirty="0">
                <a:latin typeface="Calibri" panose="020F0502020204030204"/>
                <a:cs typeface="Calibri" panose="020F0502020204030204"/>
              </a:rPr>
              <a:t>S</a:t>
            </a:r>
            <a:r>
              <a:rPr lang="en-IN" sz="1900" spc="-25" dirty="0">
                <a:latin typeface="Calibri" panose="020F0502020204030204"/>
                <a:cs typeface="Calibri" panose="020F0502020204030204"/>
              </a:rPr>
              <a:t>onia F</a:t>
            </a:r>
            <a:r>
              <a:rPr sz="1900" spc="-5" dirty="0">
                <a:latin typeface="Calibri" panose="020F0502020204030204"/>
                <a:cs typeface="Calibri" panose="020F0502020204030204"/>
              </a:rPr>
              <a:t>.</a:t>
            </a:r>
            <a:r>
              <a:rPr sz="1900" spc="-25" dirty="0">
                <a:latin typeface="Calibri" panose="020F0502020204030204"/>
                <a:cs typeface="Calibri" panose="020F0502020204030204"/>
              </a:rPr>
              <a:t> </a:t>
            </a:r>
            <a:r>
              <a:rPr lang="en-IN" sz="1900" spc="-25" dirty="0">
                <a:latin typeface="Calibri" panose="020F0502020204030204"/>
                <a:cs typeface="Calibri" panose="020F0502020204030204"/>
              </a:rPr>
              <a:t>Panesar</a:t>
            </a:r>
            <a:r>
              <a:rPr sz="1900" dirty="0">
                <a:latin typeface="Calibri" panose="020F0502020204030204"/>
                <a:cs typeface="Calibri" panose="020F0502020204030204"/>
              </a:rPr>
              <a:t> </a:t>
            </a:r>
            <a:r>
              <a:rPr sz="1900" spc="5" dirty="0">
                <a:latin typeface="Calibri" panose="020F0502020204030204"/>
                <a:cs typeface="Calibri" panose="020F0502020204030204"/>
              </a:rPr>
              <a:t> </a:t>
            </a:r>
            <a:r>
              <a:rPr sz="1900" spc="-5" dirty="0">
                <a:latin typeface="Calibri" panose="020F0502020204030204"/>
                <a:cs typeface="Calibri" panose="020F0502020204030204"/>
              </a:rPr>
              <a:t>Department</a:t>
            </a:r>
            <a:r>
              <a:rPr sz="1900" dirty="0">
                <a:latin typeface="Calibri" panose="020F0502020204030204"/>
                <a:cs typeface="Calibri" panose="020F0502020204030204"/>
              </a:rPr>
              <a:t> of</a:t>
            </a:r>
            <a:r>
              <a:rPr sz="1900" spc="-15" dirty="0">
                <a:latin typeface="Calibri" panose="020F0502020204030204"/>
                <a:cs typeface="Calibri" panose="020F0502020204030204"/>
              </a:rPr>
              <a:t> </a:t>
            </a:r>
            <a:r>
              <a:rPr sz="1900" spc="-10" dirty="0">
                <a:latin typeface="Calibri" panose="020F0502020204030204"/>
                <a:cs typeface="Calibri" panose="020F0502020204030204"/>
              </a:rPr>
              <a:t>Computer</a:t>
            </a:r>
            <a:r>
              <a:rPr sz="1900" spc="-25" dirty="0">
                <a:latin typeface="Calibri" panose="020F0502020204030204"/>
                <a:cs typeface="Calibri" panose="020F0502020204030204"/>
              </a:rPr>
              <a:t> </a:t>
            </a:r>
            <a:r>
              <a:rPr sz="1900" spc="-10" dirty="0">
                <a:latin typeface="Calibri" panose="020F0502020204030204"/>
                <a:cs typeface="Calibri" panose="020F0502020204030204"/>
              </a:rPr>
              <a:t>Sci.</a:t>
            </a:r>
            <a:r>
              <a:rPr sz="1900" spc="20" dirty="0">
                <a:latin typeface="Calibri" panose="020F0502020204030204"/>
                <a:cs typeface="Calibri" panose="020F0502020204030204"/>
              </a:rPr>
              <a:t> </a:t>
            </a:r>
            <a:r>
              <a:rPr sz="1900" spc="-5" dirty="0">
                <a:latin typeface="Calibri" panose="020F0502020204030204"/>
                <a:cs typeface="Calibri" panose="020F0502020204030204"/>
              </a:rPr>
              <a:t>&amp;</a:t>
            </a:r>
            <a:r>
              <a:rPr sz="1900" spc="-10" dirty="0">
                <a:latin typeface="Calibri" panose="020F0502020204030204"/>
                <a:cs typeface="Calibri" panose="020F0502020204030204"/>
              </a:rPr>
              <a:t> </a:t>
            </a:r>
            <a:r>
              <a:rPr sz="1900" dirty="0">
                <a:latin typeface="Calibri" panose="020F0502020204030204"/>
                <a:cs typeface="Calibri" panose="020F0502020204030204"/>
              </a:rPr>
              <a:t>Eng.</a:t>
            </a:r>
            <a:endParaRPr sz="1900">
              <a:latin typeface="Calibri" panose="020F0502020204030204"/>
              <a:cs typeface="Calibri" panose="020F0502020204030204"/>
            </a:endParaRPr>
          </a:p>
          <a:p>
            <a:pPr marL="278130">
              <a:lnSpc>
                <a:spcPct val="100000"/>
              </a:lnSpc>
              <a:spcBef>
                <a:spcPts val="335"/>
              </a:spcBef>
            </a:pPr>
            <a:r>
              <a:rPr sz="1900" dirty="0">
                <a:latin typeface="Calibri" panose="020F0502020204030204"/>
                <a:cs typeface="Calibri" panose="020F0502020204030204"/>
              </a:rPr>
              <a:t>Babaria</a:t>
            </a:r>
            <a:r>
              <a:rPr sz="1900" spc="-10" dirty="0">
                <a:latin typeface="Calibri" panose="020F0502020204030204"/>
                <a:cs typeface="Calibri" panose="020F0502020204030204"/>
              </a:rPr>
              <a:t> Institute</a:t>
            </a:r>
            <a:r>
              <a:rPr sz="1900" dirty="0">
                <a:latin typeface="Calibri" panose="020F0502020204030204"/>
                <a:cs typeface="Calibri" panose="020F0502020204030204"/>
              </a:rPr>
              <a:t> of</a:t>
            </a:r>
            <a:r>
              <a:rPr sz="1900" spc="-35" dirty="0">
                <a:latin typeface="Calibri" panose="020F0502020204030204"/>
                <a:cs typeface="Calibri" panose="020F0502020204030204"/>
              </a:rPr>
              <a:t> </a:t>
            </a:r>
            <a:r>
              <a:rPr sz="1900" spc="-20" dirty="0">
                <a:latin typeface="Calibri" panose="020F0502020204030204"/>
                <a:cs typeface="Calibri" panose="020F0502020204030204"/>
              </a:rPr>
              <a:t>Technology</a:t>
            </a:r>
            <a:endParaRPr sz="190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3" algn="l" rtl="0">
              <a:spcBef>
                <a:spcPct val="0"/>
              </a:spcBef>
            </a:pPr>
            <a:br>
              <a:rPr lang="en-US" dirty="0" smtClean="0"/>
            </a:br>
            <a:r>
              <a:rPr lang="en-US" i="1" dirty="0"/>
              <a:t> </a:t>
            </a:r>
            <a:br>
              <a:rPr lang="en-US" i="1" dirty="0" smtClean="0"/>
            </a:br>
            <a:r>
              <a:rPr lang="en-US" sz="4000" kern="1200" dirty="0" smtClean="0">
                <a:solidFill>
                  <a:schemeClr val="tx1"/>
                </a:solidFill>
                <a:latin typeface="+mj-lt"/>
                <a:ea typeface="+mj-ea"/>
                <a:cs typeface="+mj-cs"/>
              </a:rPr>
              <a:t>Classification </a:t>
            </a:r>
            <a:br>
              <a:rPr lang="en-IN" sz="4000"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pPr algn="just"/>
            <a:endParaRPr lang="en-US" dirty="0"/>
          </a:p>
          <a:p>
            <a:endParaRPr lang="en-US" dirty="0"/>
          </a:p>
        </p:txBody>
      </p:sp>
      <p:pic>
        <p:nvPicPr>
          <p:cNvPr id="4" name="image15.jpeg"/>
          <p:cNvPicPr/>
          <p:nvPr/>
        </p:nvPicPr>
        <p:blipFill>
          <a:blip r:embed="rId1" cstate="print"/>
          <a:stretch>
            <a:fillRect/>
          </a:stretch>
        </p:blipFill>
        <p:spPr>
          <a:xfrm>
            <a:off x="1219200" y="1905000"/>
            <a:ext cx="6096000" cy="3810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smtClean="0"/>
            </a:br>
            <a:r>
              <a:rPr lang="en-US" sz="4000" dirty="0" smtClean="0"/>
              <a:t>Regression </a:t>
            </a:r>
            <a:br>
              <a:rPr lang="en-IN" sz="4000" dirty="0" smtClean="0"/>
            </a:br>
            <a:endParaRPr lang="en-US" sz="4000" dirty="0"/>
          </a:p>
        </p:txBody>
      </p:sp>
      <p:sp>
        <p:nvSpPr>
          <p:cNvPr id="3" name="Content Placeholder 2"/>
          <p:cNvSpPr>
            <a:spLocks noGrp="1"/>
          </p:cNvSpPr>
          <p:nvPr>
            <p:ph idx="1"/>
          </p:nvPr>
        </p:nvSpPr>
        <p:spPr>
          <a:xfrm>
            <a:off x="4800600" y="1600200"/>
            <a:ext cx="3886200" cy="4525963"/>
          </a:xfrm>
        </p:spPr>
        <p:txBody>
          <a:bodyPr>
            <a:normAutofit fontScale="70000" lnSpcReduction="20000"/>
          </a:bodyPr>
          <a:lstStyle/>
          <a:p>
            <a:r>
              <a:rPr lang="en-US" dirty="0" smtClean="0"/>
              <a:t>Some typical classification problems include:</a:t>
            </a:r>
            <a:endParaRPr lang="en-IN" dirty="0" smtClean="0"/>
          </a:p>
          <a:p>
            <a:endParaRPr lang="en-IN" dirty="0" smtClean="0"/>
          </a:p>
          <a:p>
            <a:pPr marL="514350" indent="-514350">
              <a:buFont typeface="+mj-lt"/>
              <a:buAutoNum type="arabicPeriod"/>
            </a:pPr>
            <a:r>
              <a:rPr lang="en-US" dirty="0" smtClean="0"/>
              <a:t>Image classification Prediction of disease Win–loss prediction of </a:t>
            </a:r>
            <a:r>
              <a:rPr lang="en-US" dirty="0" smtClean="0"/>
              <a:t>game</a:t>
            </a:r>
            <a:endParaRPr lang="en-US" dirty="0" smtClean="0"/>
          </a:p>
          <a:p>
            <a:pPr marL="514350" indent="-514350">
              <a:buFont typeface="+mj-lt"/>
              <a:buAutoNum type="arabicPeriod"/>
            </a:pPr>
            <a:endParaRPr lang="en-IN" dirty="0" smtClean="0"/>
          </a:p>
          <a:p>
            <a:pPr marL="514350" indent="-514350">
              <a:buFont typeface="+mj-lt"/>
              <a:buAutoNum type="arabicPeriod"/>
            </a:pPr>
            <a:r>
              <a:rPr lang="en-US" dirty="0" smtClean="0"/>
              <a:t>Prediction of natural calamity like earthquake, flood, etc. Recognition of handwriting</a:t>
            </a:r>
            <a:endParaRPr lang="en-IN" dirty="0" smtClean="0"/>
          </a:p>
          <a:p>
            <a:pPr algn="just"/>
            <a:endParaRPr lang="en-US" dirty="0"/>
          </a:p>
          <a:p>
            <a:endParaRPr lang="en-US" dirty="0" smtClean="0"/>
          </a:p>
          <a:p>
            <a:endParaRPr lang="en-US" b="1" dirty="0" smtClean="0"/>
          </a:p>
          <a:p>
            <a:endParaRPr lang="en-US" dirty="0" smtClean="0"/>
          </a:p>
          <a:p>
            <a:endParaRPr lang="en-US" dirty="0" smtClean="0"/>
          </a:p>
          <a:p>
            <a:endParaRPr lang="en-US" dirty="0"/>
          </a:p>
        </p:txBody>
      </p:sp>
      <p:pic>
        <p:nvPicPr>
          <p:cNvPr id="4" name="image17.jpeg"/>
          <p:cNvPicPr/>
          <p:nvPr/>
        </p:nvPicPr>
        <p:blipFill>
          <a:blip r:embed="rId1" cstate="print"/>
          <a:stretch>
            <a:fillRect/>
          </a:stretch>
        </p:blipFill>
        <p:spPr>
          <a:xfrm>
            <a:off x="990600" y="1752600"/>
            <a:ext cx="3355451" cy="3733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r>
              <a:rPr lang="en-US" sz="3600" kern="1200" dirty="0" smtClean="0">
                <a:solidFill>
                  <a:schemeClr val="tx1"/>
                </a:solidFill>
                <a:latin typeface="+mj-lt"/>
                <a:ea typeface="+mj-ea"/>
                <a:cs typeface="+mj-cs"/>
              </a:rPr>
              <a:t>Unsupervised </a:t>
            </a:r>
            <a:r>
              <a:rPr lang="en-US" sz="3600" kern="1200" dirty="0">
                <a:solidFill>
                  <a:schemeClr val="tx1"/>
                </a:solidFill>
                <a:latin typeface="+mj-lt"/>
                <a:ea typeface="+mj-ea"/>
                <a:cs typeface="+mj-cs"/>
              </a:rPr>
              <a:t>learning</a:t>
            </a:r>
            <a:endParaRPr lang="en-IN"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lstStyle/>
          <a:p>
            <a:pPr>
              <a:buNone/>
            </a:pPr>
            <a:endParaRPr lang="en-US" dirty="0"/>
          </a:p>
        </p:txBody>
      </p:sp>
      <p:pic>
        <p:nvPicPr>
          <p:cNvPr id="4" name="image19.jpeg"/>
          <p:cNvPicPr/>
          <p:nvPr/>
        </p:nvPicPr>
        <p:blipFill>
          <a:blip r:embed="rId1" cstate="print"/>
          <a:stretch>
            <a:fillRect/>
          </a:stretch>
        </p:blipFill>
        <p:spPr>
          <a:xfrm>
            <a:off x="1524000" y="1676400"/>
            <a:ext cx="5648324" cy="3962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br>
              <a:rPr lang="en-US" sz="3600" kern="1200" dirty="0" smtClean="0">
                <a:solidFill>
                  <a:schemeClr val="tx1"/>
                </a:solidFill>
                <a:latin typeface="+mj-lt"/>
                <a:ea typeface="+mj-ea"/>
                <a:cs typeface="+mj-cs"/>
              </a:rPr>
            </a:br>
            <a:r>
              <a:rPr lang="en-US" sz="3600" kern="1200" dirty="0" smtClean="0">
                <a:solidFill>
                  <a:schemeClr val="tx1"/>
                </a:solidFill>
                <a:latin typeface="+mj-lt"/>
                <a:ea typeface="+mj-ea"/>
                <a:cs typeface="+mj-cs"/>
              </a:rPr>
              <a:t>Market </a:t>
            </a:r>
            <a:r>
              <a:rPr lang="en-US" sz="3600" kern="1200" dirty="0">
                <a:solidFill>
                  <a:schemeClr val="tx1"/>
                </a:solidFill>
                <a:latin typeface="+mj-lt"/>
                <a:ea typeface="+mj-ea"/>
                <a:cs typeface="+mj-cs"/>
              </a:rPr>
              <a:t>basket analysis</a:t>
            </a:r>
            <a:br>
              <a:rPr lang="en-IN" sz="3600" kern="1200" dirty="0">
                <a:solidFill>
                  <a:schemeClr val="tx1"/>
                </a:solidFill>
                <a:latin typeface="+mj-lt"/>
                <a:ea typeface="+mj-ea"/>
                <a:cs typeface="+mj-cs"/>
              </a:rPr>
            </a:b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lstStyle/>
          <a:p>
            <a:pPr>
              <a:buNone/>
            </a:pPr>
            <a:endParaRPr lang="en-US" dirty="0" smtClean="0"/>
          </a:p>
        </p:txBody>
      </p:sp>
      <p:pic>
        <p:nvPicPr>
          <p:cNvPr id="4" name="image20.jpeg"/>
          <p:cNvPicPr/>
          <p:nvPr/>
        </p:nvPicPr>
        <p:blipFill>
          <a:blip r:embed="rId1" cstate="print"/>
          <a:stretch>
            <a:fillRect/>
          </a:stretch>
        </p:blipFill>
        <p:spPr>
          <a:xfrm>
            <a:off x="1447800" y="1828800"/>
            <a:ext cx="6172200" cy="31241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l" rtl="0">
              <a:spcBef>
                <a:spcPct val="0"/>
              </a:spcBef>
            </a:pPr>
            <a:br>
              <a:rPr lang="en-US" sz="3600" kern="1200" dirty="0" smtClean="0">
                <a:solidFill>
                  <a:schemeClr val="tx1"/>
                </a:solidFill>
                <a:latin typeface="+mj-lt"/>
                <a:ea typeface="+mj-ea"/>
                <a:cs typeface="+mj-cs"/>
              </a:rPr>
            </a:br>
            <a:r>
              <a:rPr lang="en-US" sz="3600" kern="1200" dirty="0" smtClean="0">
                <a:solidFill>
                  <a:schemeClr val="tx1"/>
                </a:solidFill>
                <a:latin typeface="+mj-lt"/>
                <a:ea typeface="+mj-ea"/>
                <a:cs typeface="+mj-cs"/>
              </a:rPr>
              <a:t>Reinforcement </a:t>
            </a:r>
            <a:r>
              <a:rPr lang="en-US" sz="3600" kern="1200" dirty="0">
                <a:solidFill>
                  <a:schemeClr val="tx1"/>
                </a:solidFill>
                <a:latin typeface="+mj-lt"/>
                <a:ea typeface="+mj-ea"/>
                <a:cs typeface="+mj-cs"/>
              </a:rPr>
              <a:t>learning</a:t>
            </a:r>
            <a:br>
              <a:rPr lang="en-IN" sz="3600" kern="1200" dirty="0">
                <a:solidFill>
                  <a:schemeClr val="tx1"/>
                </a:solidFill>
                <a:latin typeface="+mj-lt"/>
                <a:ea typeface="+mj-ea"/>
                <a:cs typeface="+mj-cs"/>
              </a:rPr>
            </a:br>
            <a:endParaRPr lang="en-IN" sz="3600" kern="1200" dirty="0">
              <a:solidFill>
                <a:schemeClr val="tx1"/>
              </a:solidFill>
              <a:latin typeface="+mj-lt"/>
              <a:ea typeface="+mj-ea"/>
              <a:cs typeface="+mj-cs"/>
            </a:endParaRPr>
          </a:p>
        </p:txBody>
      </p:sp>
      <p:pic>
        <p:nvPicPr>
          <p:cNvPr id="4" name="image21.jpeg"/>
          <p:cNvPicPr>
            <a:picLocks noGrp="1"/>
          </p:cNvPicPr>
          <p:nvPr>
            <p:ph idx="1"/>
          </p:nvPr>
        </p:nvPicPr>
        <p:blipFill>
          <a:blip r:embed="rId1" cstate="print"/>
          <a:stretch>
            <a:fillRect/>
          </a:stretch>
        </p:blipFill>
        <p:spPr>
          <a:xfrm>
            <a:off x="1143000" y="1676400"/>
            <a:ext cx="6267450" cy="40346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spcBef>
                <a:spcPct val="0"/>
              </a:spcBef>
            </a:pPr>
            <a:br>
              <a:rPr lang="en-US" sz="3600" kern="1200" dirty="0" smtClean="0">
                <a:solidFill>
                  <a:schemeClr val="tx1"/>
                </a:solidFill>
                <a:latin typeface="+mj-lt"/>
                <a:ea typeface="+mj-ea"/>
                <a:cs typeface="+mj-cs"/>
              </a:rPr>
            </a:br>
            <a:r>
              <a:rPr lang="en-US" sz="3600" kern="1200" dirty="0" smtClean="0">
                <a:solidFill>
                  <a:schemeClr val="tx1"/>
                </a:solidFill>
                <a:latin typeface="+mj-lt"/>
                <a:ea typeface="+mj-ea"/>
                <a:cs typeface="+mj-cs"/>
              </a:rPr>
              <a:t>Comparison </a:t>
            </a:r>
            <a:r>
              <a:rPr lang="en-US" sz="3600" kern="1200" dirty="0">
                <a:solidFill>
                  <a:schemeClr val="tx1"/>
                </a:solidFill>
                <a:latin typeface="+mj-lt"/>
                <a:ea typeface="+mj-ea"/>
                <a:cs typeface="+mj-cs"/>
              </a:rPr>
              <a:t>– supervised, unsupervised, and reinforcement learning</a:t>
            </a:r>
            <a:br>
              <a:rPr lang="en-IN" sz="3600" kern="1200" dirty="0">
                <a:solidFill>
                  <a:schemeClr val="tx1"/>
                </a:solidFill>
                <a:latin typeface="+mj-lt"/>
                <a:ea typeface="+mj-ea"/>
                <a:cs typeface="+mj-cs"/>
              </a:rPr>
            </a:br>
            <a:endParaRPr lang="en-IN" sz="3600" kern="1200" dirty="0">
              <a:solidFill>
                <a:schemeClr val="tx1"/>
              </a:solidFill>
              <a:latin typeface="+mj-lt"/>
              <a:ea typeface="+mj-ea"/>
              <a:cs typeface="+mj-cs"/>
            </a:endParaRPr>
          </a:p>
        </p:txBody>
      </p:sp>
      <p:pic>
        <p:nvPicPr>
          <p:cNvPr id="4" name="image22.jpeg"/>
          <p:cNvPicPr>
            <a:picLocks noGrp="1"/>
          </p:cNvPicPr>
          <p:nvPr>
            <p:ph idx="1"/>
          </p:nvPr>
        </p:nvPicPr>
        <p:blipFill>
          <a:blip r:embed="rId1" cstate="print"/>
          <a:stretch>
            <a:fillRect/>
          </a:stretch>
        </p:blipFill>
        <p:spPr>
          <a:xfrm>
            <a:off x="533400" y="1600200"/>
            <a:ext cx="7848599" cy="5029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3600" kern="1200" dirty="0">
                <a:solidFill>
                  <a:schemeClr val="tx1"/>
                </a:solidFill>
                <a:latin typeface="+mj-lt"/>
                <a:ea typeface="+mj-ea"/>
                <a:cs typeface="+mj-cs"/>
              </a:rPr>
            </a:br>
            <a:r>
              <a:rPr lang="en-US" sz="3600" kern="1200" dirty="0" smtClean="0">
                <a:solidFill>
                  <a:schemeClr val="tx1"/>
                </a:solidFill>
                <a:latin typeface="+mj-lt"/>
                <a:ea typeface="+mj-ea"/>
                <a:cs typeface="+mj-cs"/>
              </a:rPr>
              <a:t>APPLICATIONS </a:t>
            </a:r>
            <a:r>
              <a:rPr lang="en-US" sz="3600" kern="1200" dirty="0">
                <a:solidFill>
                  <a:schemeClr val="tx1"/>
                </a:solidFill>
                <a:latin typeface="+mj-lt"/>
                <a:ea typeface="+mj-ea"/>
                <a:cs typeface="+mj-cs"/>
              </a:rPr>
              <a:t>OF MACHINE LEARNING</a:t>
            </a:r>
            <a:br>
              <a:rPr lang="en-IN" sz="3600" kern="1200" dirty="0">
                <a:solidFill>
                  <a:schemeClr val="tx1"/>
                </a:solidFill>
                <a:latin typeface="+mj-lt"/>
                <a:ea typeface="+mj-ea"/>
                <a:cs typeface="+mj-cs"/>
              </a:rPr>
            </a:br>
            <a:endParaRPr lang="en-IN"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lstStyle/>
          <a:p>
            <a:pPr marL="342900" lvl="2" indent="-342900"/>
            <a:r>
              <a:rPr lang="en-US" dirty="0" smtClean="0"/>
              <a:t>Banking and finance</a:t>
            </a:r>
            <a:endParaRPr lang="en-IN" sz="1600" dirty="0" smtClean="0"/>
          </a:p>
          <a:p>
            <a:pPr marL="342900" lvl="2" indent="-342900"/>
            <a:r>
              <a:rPr lang="en-US" dirty="0" smtClean="0"/>
              <a:t>Insurance</a:t>
            </a:r>
            <a:endParaRPr lang="en-IN" sz="1600" dirty="0" smtClean="0"/>
          </a:p>
          <a:p>
            <a:pPr marL="342900" lvl="2" indent="-342900"/>
            <a:r>
              <a:rPr lang="en-US" dirty="0" smtClean="0"/>
              <a:t>Healthcare</a:t>
            </a:r>
            <a:endParaRPr lang="en-IN" sz="1600"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3600" kern="1200" dirty="0" smtClean="0">
                <a:solidFill>
                  <a:schemeClr val="tx1"/>
                </a:solidFill>
                <a:latin typeface="+mj-lt"/>
                <a:ea typeface="+mj-ea"/>
                <a:cs typeface="+mj-cs"/>
              </a:rPr>
            </a:br>
            <a:r>
              <a:rPr lang="en-US" sz="3600" kern="1200" dirty="0" smtClean="0">
                <a:solidFill>
                  <a:schemeClr val="tx1"/>
                </a:solidFill>
                <a:latin typeface="+mj-lt"/>
                <a:ea typeface="+mj-ea"/>
                <a:cs typeface="+mj-cs"/>
              </a:rPr>
              <a:t>STATE-OF-THE-ART </a:t>
            </a:r>
            <a:r>
              <a:rPr lang="en-US" sz="3600" kern="1200" dirty="0">
                <a:solidFill>
                  <a:schemeClr val="tx1"/>
                </a:solidFill>
                <a:latin typeface="+mj-lt"/>
                <a:ea typeface="+mj-ea"/>
                <a:cs typeface="+mj-cs"/>
              </a:rPr>
              <a:t>LANGUAGES/TOOLS IN MACHINE LEARNING</a:t>
            </a:r>
            <a:br>
              <a:rPr lang="en-IN" sz="3600" kern="1200" dirty="0">
                <a:solidFill>
                  <a:schemeClr val="tx1"/>
                </a:solidFill>
                <a:latin typeface="+mj-lt"/>
                <a:ea typeface="+mj-ea"/>
                <a:cs typeface="+mj-cs"/>
              </a:rPr>
            </a:br>
            <a:endParaRPr lang="en-IN"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lstStyle/>
          <a:p>
            <a:pPr marL="342900" lvl="2" indent="-342900"/>
            <a:r>
              <a:rPr lang="en-US" dirty="0" smtClean="0"/>
              <a:t>Python</a:t>
            </a:r>
            <a:endParaRPr lang="en-IN" sz="1600" dirty="0" smtClean="0"/>
          </a:p>
          <a:p>
            <a:pPr marL="342900" lvl="2" indent="-342900"/>
            <a:r>
              <a:rPr lang="en-US" dirty="0" smtClean="0"/>
              <a:t>R</a:t>
            </a:r>
            <a:endParaRPr lang="en-IN" dirty="0" smtClean="0"/>
          </a:p>
          <a:p>
            <a:pPr marL="342900" lvl="2" indent="-342900"/>
            <a:r>
              <a:rPr lang="en-US" dirty="0" err="1" smtClean="0"/>
              <a:t>Matlab</a:t>
            </a:r>
            <a:endParaRPr lang="en-IN" sz="1600" dirty="0" smtClean="0"/>
          </a:p>
          <a:p>
            <a:pPr marL="342900" lvl="2" indent="-342900"/>
            <a:r>
              <a:rPr lang="en-US" dirty="0" smtClean="0"/>
              <a:t>SAS</a:t>
            </a:r>
            <a:endParaRPr lang="en-IN" sz="1600"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2978150" cy="695325"/>
          </a:xfrm>
          <a:prstGeom prst="rect">
            <a:avLst/>
          </a:prstGeom>
        </p:spPr>
        <p:txBody>
          <a:bodyPr vert="horz" wrap="square" lIns="0" tIns="12065" rIns="0" bIns="0" rtlCol="0">
            <a:spAutoFit/>
          </a:bodyPr>
          <a:lstStyle/>
          <a:p>
            <a:pPr marL="12700">
              <a:lnSpc>
                <a:spcPct val="100000"/>
              </a:lnSpc>
              <a:spcBef>
                <a:spcPts val="95"/>
              </a:spcBef>
            </a:pPr>
            <a:r>
              <a:rPr sz="4400" spc="-10" dirty="0"/>
              <a:t>Cl</a:t>
            </a:r>
            <a:r>
              <a:rPr sz="4400" dirty="0"/>
              <a:t>a</a:t>
            </a:r>
            <a:r>
              <a:rPr sz="4400" spc="-10" dirty="0"/>
              <a:t>s</a:t>
            </a:r>
            <a:r>
              <a:rPr sz="4400" spc="5" dirty="0"/>
              <a:t>s</a:t>
            </a:r>
            <a:r>
              <a:rPr sz="4400" spc="-5" dirty="0"/>
              <a:t>ifi</a:t>
            </a:r>
            <a:r>
              <a:rPr sz="4400" spc="-65" dirty="0"/>
              <a:t>c</a:t>
            </a:r>
            <a:r>
              <a:rPr sz="4400" spc="-45" dirty="0"/>
              <a:t>a</a:t>
            </a:r>
            <a:r>
              <a:rPr sz="4400" spc="-5" dirty="0"/>
              <a:t>tion</a:t>
            </a:r>
            <a:endParaRPr sz="4400"/>
          </a:p>
        </p:txBody>
      </p:sp>
      <p:pic>
        <p:nvPicPr>
          <p:cNvPr id="3" name="object 3"/>
          <p:cNvPicPr/>
          <p:nvPr/>
        </p:nvPicPr>
        <p:blipFill>
          <a:blip r:embed="rId1" cstate="print"/>
          <a:stretch>
            <a:fillRect/>
          </a:stretch>
        </p:blipFill>
        <p:spPr>
          <a:xfrm>
            <a:off x="1835657" y="1751512"/>
            <a:ext cx="5040503" cy="43417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6252845" cy="688975"/>
          </a:xfrm>
          <a:prstGeom prst="rect">
            <a:avLst/>
          </a:prstGeom>
        </p:spPr>
        <p:txBody>
          <a:bodyPr vert="horz" wrap="square" lIns="0" tIns="12065" rIns="0" bIns="0" rtlCol="0">
            <a:spAutoFit/>
          </a:bodyPr>
          <a:lstStyle/>
          <a:p>
            <a:pPr marL="12700">
              <a:lnSpc>
                <a:spcPct val="100000"/>
              </a:lnSpc>
              <a:spcBef>
                <a:spcPts val="95"/>
              </a:spcBef>
            </a:pPr>
            <a:r>
              <a:rPr sz="4400" spc="-10" dirty="0"/>
              <a:t>Cl</a:t>
            </a:r>
            <a:r>
              <a:rPr sz="4400" dirty="0"/>
              <a:t>a</a:t>
            </a:r>
            <a:r>
              <a:rPr sz="4400" spc="-10" dirty="0"/>
              <a:t>s</a:t>
            </a:r>
            <a:r>
              <a:rPr sz="4400" spc="5" dirty="0"/>
              <a:t>s</a:t>
            </a:r>
            <a:r>
              <a:rPr sz="4400" spc="-5" dirty="0"/>
              <a:t>ifi</a:t>
            </a:r>
            <a:r>
              <a:rPr sz="4400" spc="-65" dirty="0"/>
              <a:t>c</a:t>
            </a:r>
            <a:r>
              <a:rPr sz="4400" spc="-45" dirty="0"/>
              <a:t>a</a:t>
            </a:r>
            <a:r>
              <a:rPr sz="4400" spc="-5" dirty="0"/>
              <a:t>tion</a:t>
            </a:r>
            <a:r>
              <a:rPr lang="en-IN" sz="4400" spc="-5" dirty="0"/>
              <a:t> Algorithm</a:t>
            </a:r>
            <a:endParaRPr lang="en-IN" sz="4400" spc="-5" dirty="0"/>
          </a:p>
        </p:txBody>
      </p:sp>
      <p:sp>
        <p:nvSpPr>
          <p:cNvPr id="3" name="object 3"/>
          <p:cNvSpPr txBox="1"/>
          <p:nvPr/>
        </p:nvSpPr>
        <p:spPr>
          <a:xfrm>
            <a:off x="305104" y="841375"/>
            <a:ext cx="8073390" cy="5480050"/>
          </a:xfrm>
          <a:prstGeom prst="rect">
            <a:avLst/>
          </a:prstGeom>
        </p:spPr>
        <p:txBody>
          <a:bodyPr vert="horz" wrap="square" lIns="0" tIns="11430" rIns="0" bIns="0" rtlCol="0">
            <a:spAutoFit/>
          </a:bodyPr>
          <a:lstStyle/>
          <a:p>
            <a:pPr marL="356870" marR="5715" indent="-344805" algn="just">
              <a:lnSpc>
                <a:spcPct val="100000"/>
              </a:lnSpc>
              <a:spcBef>
                <a:spcPts val="90"/>
              </a:spcBef>
              <a:buFont typeface="Arial MT"/>
              <a:buChar char="•"/>
              <a:tabLst>
                <a:tab pos="357505" algn="l"/>
              </a:tabLst>
            </a:pPr>
            <a:r>
              <a:rPr sz="2400" spc="-5" dirty="0">
                <a:latin typeface="Calibri" panose="020F0502020204030204"/>
                <a:cs typeface="Calibri" panose="020F0502020204030204"/>
              </a:rPr>
              <a:t>Classification </a:t>
            </a:r>
            <a:r>
              <a:rPr sz="2400" dirty="0">
                <a:latin typeface="Calibri" panose="020F0502020204030204"/>
                <a:cs typeface="Calibri" panose="020F0502020204030204"/>
              </a:rPr>
              <a:t>is </a:t>
            </a:r>
            <a:r>
              <a:rPr sz="2400" spc="-5" dirty="0">
                <a:latin typeface="Calibri" panose="020F0502020204030204"/>
                <a:cs typeface="Calibri" panose="020F0502020204030204"/>
              </a:rPr>
              <a:t>a </a:t>
            </a:r>
            <a:r>
              <a:rPr sz="2400" spc="-35" dirty="0">
                <a:latin typeface="Calibri" panose="020F0502020204030204"/>
                <a:cs typeface="Calibri" panose="020F0502020204030204"/>
              </a:rPr>
              <a:t>form </a:t>
            </a:r>
            <a:r>
              <a:rPr sz="2400" spc="-10" dirty="0">
                <a:latin typeface="Calibri" panose="020F0502020204030204"/>
                <a:cs typeface="Calibri" panose="020F0502020204030204"/>
              </a:rPr>
              <a:t>of </a:t>
            </a:r>
            <a:r>
              <a:rPr sz="2400" spc="-5" dirty="0">
                <a:latin typeface="Calibri" panose="020F0502020204030204"/>
                <a:cs typeface="Calibri" panose="020F0502020204030204"/>
              </a:rPr>
              <a:t>supervised machine </a:t>
            </a:r>
            <a:r>
              <a:rPr sz="2400" dirty="0">
                <a:latin typeface="Calibri" panose="020F0502020204030204"/>
                <a:cs typeface="Calibri" panose="020F0502020204030204"/>
              </a:rPr>
              <a:t> </a:t>
            </a:r>
            <a:r>
              <a:rPr sz="2400" spc="-5" dirty="0">
                <a:latin typeface="Calibri" panose="020F0502020204030204"/>
                <a:cs typeface="Calibri" panose="020F0502020204030204"/>
              </a:rPr>
              <a:t>learning</a:t>
            </a:r>
            <a:endParaRPr sz="2400">
              <a:latin typeface="Calibri" panose="020F0502020204030204"/>
              <a:cs typeface="Calibri" panose="020F0502020204030204"/>
            </a:endParaRPr>
          </a:p>
          <a:p>
            <a:pPr marL="356870" marR="5080" indent="-344805" algn="just">
              <a:lnSpc>
                <a:spcPct val="100000"/>
              </a:lnSpc>
              <a:spcBef>
                <a:spcPts val="775"/>
              </a:spcBef>
              <a:buFont typeface="Arial MT"/>
              <a:buChar char="•"/>
              <a:tabLst>
                <a:tab pos="357505" algn="l"/>
              </a:tabLst>
            </a:pPr>
            <a:r>
              <a:rPr sz="2400" spc="-10" dirty="0">
                <a:latin typeface="Calibri" panose="020F0502020204030204"/>
                <a:cs typeface="Calibri" panose="020F0502020204030204"/>
              </a:rPr>
              <a:t>The</a:t>
            </a:r>
            <a:r>
              <a:rPr sz="2400" spc="-5" dirty="0">
                <a:latin typeface="Calibri" panose="020F0502020204030204"/>
                <a:cs typeface="Calibri" panose="020F0502020204030204"/>
              </a:rPr>
              <a:t> classification</a:t>
            </a:r>
            <a:r>
              <a:rPr sz="2400" dirty="0">
                <a:latin typeface="Calibri" panose="020F0502020204030204"/>
                <a:cs typeface="Calibri" panose="020F0502020204030204"/>
              </a:rPr>
              <a:t> </a:t>
            </a:r>
            <a:r>
              <a:rPr sz="2400" spc="-5" dirty="0">
                <a:latin typeface="Calibri" panose="020F0502020204030204"/>
                <a:cs typeface="Calibri" panose="020F0502020204030204"/>
              </a:rPr>
              <a:t>algorithm</a:t>
            </a:r>
            <a:r>
              <a:rPr sz="2400" dirty="0">
                <a:latin typeface="Calibri" panose="020F0502020204030204"/>
                <a:cs typeface="Calibri" panose="020F0502020204030204"/>
              </a:rPr>
              <a:t> learns</a:t>
            </a:r>
            <a:r>
              <a:rPr sz="2400" spc="725" dirty="0">
                <a:latin typeface="Calibri" panose="020F0502020204030204"/>
                <a:cs typeface="Calibri" panose="020F0502020204030204"/>
              </a:rPr>
              <a:t> </a:t>
            </a:r>
            <a:r>
              <a:rPr sz="2400" spc="-20" dirty="0">
                <a:latin typeface="Calibri" panose="020F0502020204030204"/>
                <a:cs typeface="Calibri" panose="020F0502020204030204"/>
              </a:rPr>
              <a:t>from </a:t>
            </a:r>
            <a:r>
              <a:rPr sz="2400" spc="-15" dirty="0">
                <a:latin typeface="Calibri" panose="020F0502020204030204"/>
                <a:cs typeface="Calibri" panose="020F0502020204030204"/>
              </a:rPr>
              <a:t> </a:t>
            </a:r>
            <a:r>
              <a:rPr sz="2400" spc="-5" dirty="0">
                <a:latin typeface="Calibri" panose="020F0502020204030204"/>
                <a:cs typeface="Calibri" panose="020F0502020204030204"/>
              </a:rPr>
              <a:t>labeled</a:t>
            </a:r>
            <a:r>
              <a:rPr sz="2400" dirty="0">
                <a:latin typeface="Calibri" panose="020F0502020204030204"/>
                <a:cs typeface="Calibri" panose="020F0502020204030204"/>
              </a:rPr>
              <a:t> </a:t>
            </a:r>
            <a:r>
              <a:rPr sz="2400" spc="-15" dirty="0">
                <a:latin typeface="Calibri" panose="020F0502020204030204"/>
                <a:cs typeface="Calibri" panose="020F0502020204030204"/>
              </a:rPr>
              <a:t>data.</a:t>
            </a:r>
            <a:r>
              <a:rPr sz="2400" spc="-10" dirty="0">
                <a:latin typeface="Calibri" panose="020F0502020204030204"/>
                <a:cs typeface="Calibri" panose="020F0502020204030204"/>
              </a:rPr>
              <a:t> </a:t>
            </a:r>
            <a:r>
              <a:rPr lang="en-IN" sz="2400" spc="-10" dirty="0">
                <a:latin typeface="Calibri" panose="020F0502020204030204"/>
                <a:cs typeface="Calibri" panose="020F0502020204030204"/>
              </a:rPr>
              <a:t>It i</a:t>
            </a:r>
            <a:r>
              <a:rPr sz="2400" spc="-10" dirty="0">
                <a:latin typeface="Calibri" panose="020F0502020204030204"/>
                <a:cs typeface="Calibri" panose="020F0502020204030204"/>
              </a:rPr>
              <a:t>s used to identify the category of new observations on the basis of training data. In Classification, a program learns from the given dataset or observations and then classifies new observation into a number of classes or groups. Such as, Yes or No, 0 or 1, Spam or Not Spam, cat or dog, etc. Classes can be called as targets/labels or categories.</a:t>
            </a:r>
            <a:endParaRPr sz="2400" spc="-10" dirty="0">
              <a:latin typeface="Calibri" panose="020F0502020204030204"/>
              <a:cs typeface="Calibri" panose="020F0502020204030204"/>
            </a:endParaRPr>
          </a:p>
          <a:p>
            <a:pPr marL="356870" marR="5080" indent="-344805" algn="just">
              <a:lnSpc>
                <a:spcPct val="100000"/>
              </a:lnSpc>
              <a:spcBef>
                <a:spcPts val="775"/>
              </a:spcBef>
              <a:buFont typeface="Arial MT"/>
              <a:buChar char="•"/>
              <a:tabLst>
                <a:tab pos="357505" algn="l"/>
              </a:tabLst>
            </a:pPr>
            <a:r>
              <a:rPr sz="2400" spc="-10" dirty="0">
                <a:latin typeface="Calibri" panose="020F0502020204030204"/>
                <a:cs typeface="Calibri" panose="020F0502020204030204"/>
              </a:rPr>
              <a:t>Unlike regression, the output variable of Classification is a category, not a value, such as "Green or Blue", "fruit or animal", etc. Since the Classification algorithm is a Supervised learning technique, hence it takes labeled input data, which means it contains input with the corresponding output.</a:t>
            </a:r>
            <a:endParaRPr sz="2400" spc="-10" dirty="0">
              <a:latin typeface="Calibri" panose="020F0502020204030204"/>
              <a:cs typeface="Calibri" panose="020F0502020204030204"/>
            </a:endParaRPr>
          </a:p>
          <a:p>
            <a:pPr marL="356870" marR="5080" indent="-344805" algn="just">
              <a:lnSpc>
                <a:spcPct val="100000"/>
              </a:lnSpc>
              <a:spcBef>
                <a:spcPts val="775"/>
              </a:spcBef>
              <a:buFont typeface="Arial MT"/>
              <a:buChar char="•"/>
              <a:tabLst>
                <a:tab pos="357505" algn="l"/>
              </a:tabLst>
            </a:pPr>
            <a:r>
              <a:rPr sz="2400" spc="-10" dirty="0">
                <a:latin typeface="Calibri" panose="020F0502020204030204"/>
                <a:cs typeface="Calibri" panose="020F0502020204030204"/>
              </a:rPr>
              <a:t>y=f(x), where y = categorical output  </a:t>
            </a:r>
            <a:endParaRPr sz="2400" spc="-10" dirty="0">
              <a:latin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lstStyle/>
          <a:p>
            <a:pPr algn="just"/>
            <a:r>
              <a:rPr lang="en-US" sz="1800" dirty="0"/>
              <a:t>In the real world, we are surrounded by humans who can learn everything from their experiences with their learning capability, and we have computers or machines which work on our instructions. But can a machine also learn from experiences or past data like a human does? So here comes the role of </a:t>
            </a:r>
            <a:r>
              <a:rPr lang="en-US" sz="1800" b="1" dirty="0"/>
              <a:t>Machine Learning</a:t>
            </a:r>
            <a:r>
              <a:rPr lang="en-US" sz="1800" dirty="0" smtClean="0"/>
              <a:t>.</a:t>
            </a:r>
            <a:endParaRPr lang="en-US" sz="1800" dirty="0" smtClean="0"/>
          </a:p>
          <a:p>
            <a:endParaRPr lang="en-US" dirty="0"/>
          </a:p>
        </p:txBody>
      </p:sp>
      <p:pic>
        <p:nvPicPr>
          <p:cNvPr id="4" name="Picture 3" descr="introduction-to-machine-learning.png"/>
          <p:cNvPicPr>
            <a:picLocks noChangeAspect="1"/>
          </p:cNvPicPr>
          <p:nvPr/>
        </p:nvPicPr>
        <p:blipFill>
          <a:blip r:embed="rId1" cstate="print"/>
          <a:stretch>
            <a:fillRect/>
          </a:stretch>
        </p:blipFill>
        <p:spPr>
          <a:xfrm>
            <a:off x="1905000" y="2895600"/>
            <a:ext cx="6381750" cy="34575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561975"/>
            <a:ext cx="8436610" cy="59855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6017895" cy="695325"/>
          </a:xfrm>
          <a:prstGeom prst="rect">
            <a:avLst/>
          </a:prstGeom>
        </p:spPr>
        <p:txBody>
          <a:bodyPr vert="horz" wrap="square" lIns="0" tIns="12065" rIns="0" bIns="0" rtlCol="0">
            <a:spAutoFit/>
          </a:bodyPr>
          <a:lstStyle/>
          <a:p>
            <a:pPr marL="12700">
              <a:lnSpc>
                <a:spcPct val="100000"/>
              </a:lnSpc>
              <a:spcBef>
                <a:spcPts val="95"/>
              </a:spcBef>
            </a:pPr>
            <a:r>
              <a:rPr sz="4400" spc="-15" dirty="0"/>
              <a:t>Clustering</a:t>
            </a:r>
            <a:r>
              <a:rPr sz="4400" spc="15" dirty="0"/>
              <a:t> </a:t>
            </a:r>
            <a:r>
              <a:rPr sz="4400" spc="-100" dirty="0"/>
              <a:t>Vs</a:t>
            </a:r>
            <a:r>
              <a:rPr sz="4400" spc="-35" dirty="0"/>
              <a:t> </a:t>
            </a:r>
            <a:r>
              <a:rPr sz="4400" spc="-10" dirty="0"/>
              <a:t>Classification</a:t>
            </a:r>
            <a:endParaRPr sz="4400"/>
          </a:p>
        </p:txBody>
      </p:sp>
      <p:graphicFrame>
        <p:nvGraphicFramePr>
          <p:cNvPr id="3" name="object 3"/>
          <p:cNvGraphicFramePr>
            <a:graphicFrameLocks noGrp="1"/>
          </p:cNvGraphicFramePr>
          <p:nvPr/>
        </p:nvGraphicFramePr>
        <p:xfrm>
          <a:off x="461187" y="1406397"/>
          <a:ext cx="8444230" cy="5250815"/>
        </p:xfrm>
        <a:graphic>
          <a:graphicData uri="http://schemas.openxmlformats.org/drawingml/2006/table">
            <a:tbl>
              <a:tblPr firstRow="1" bandRow="1">
                <a:tableStyleId>{2D5ABB26-0587-4C30-8999-92F81FD0307C}</a:tableStyleId>
              </a:tblPr>
              <a:tblGrid>
                <a:gridCol w="1368425"/>
                <a:gridCol w="3816985"/>
                <a:gridCol w="3241040"/>
              </a:tblGrid>
              <a:tr h="441198">
                <a:tc>
                  <a:txBody>
                    <a:bodyPr/>
                    <a:lstStyle/>
                    <a:p>
                      <a:pPr marL="83185">
                        <a:lnSpc>
                          <a:spcPct val="100000"/>
                        </a:lnSpc>
                        <a:spcBef>
                          <a:spcPts val="540"/>
                        </a:spcBef>
                      </a:pPr>
                      <a:r>
                        <a:rPr sz="1800" spc="-20" dirty="0">
                          <a:latin typeface="Calibri" panose="020F0502020204030204"/>
                          <a:cs typeface="Calibri" panose="020F0502020204030204"/>
                        </a:rPr>
                        <a:t>Paramenter</a:t>
                      </a:r>
                      <a:endParaRPr sz="1800">
                        <a:latin typeface="Calibri" panose="020F0502020204030204"/>
                        <a:cs typeface="Calibri" panose="020F0502020204030204"/>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3820">
                        <a:lnSpc>
                          <a:spcPct val="100000"/>
                        </a:lnSpc>
                        <a:spcBef>
                          <a:spcPts val="540"/>
                        </a:spcBef>
                      </a:pPr>
                      <a:r>
                        <a:rPr sz="1800" spc="-15" dirty="0">
                          <a:latin typeface="Calibri" panose="020F0502020204030204"/>
                          <a:cs typeface="Calibri" panose="020F0502020204030204"/>
                        </a:rPr>
                        <a:t>CLASSIFICATION</a:t>
                      </a:r>
                      <a:endParaRPr sz="1800">
                        <a:latin typeface="Calibri" panose="020F0502020204030204"/>
                        <a:cs typeface="Calibri" panose="020F0502020204030204"/>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a:lnSpc>
                          <a:spcPct val="100000"/>
                        </a:lnSpc>
                        <a:spcBef>
                          <a:spcPts val="540"/>
                        </a:spcBef>
                      </a:pPr>
                      <a:r>
                        <a:rPr sz="1800" spc="-10" dirty="0">
                          <a:latin typeface="Calibri" panose="020F0502020204030204"/>
                          <a:cs typeface="Calibri" panose="020F0502020204030204"/>
                        </a:rPr>
                        <a:t>CLUSTERING</a:t>
                      </a:r>
                      <a:endParaRPr sz="1800">
                        <a:latin typeface="Calibri" panose="020F0502020204030204"/>
                        <a:cs typeface="Calibri" panose="020F0502020204030204"/>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r h="640714">
                <a:tc>
                  <a:txBody>
                    <a:bodyPr/>
                    <a:lstStyle/>
                    <a:p>
                      <a:pPr>
                        <a:lnSpc>
                          <a:spcPct val="100000"/>
                        </a:lnSpc>
                        <a:spcBef>
                          <a:spcPts val="20"/>
                        </a:spcBef>
                      </a:pPr>
                      <a:endParaRPr sz="1250">
                        <a:latin typeface="Times New Roman" panose="02020603050405020304"/>
                        <a:cs typeface="Times New Roman" panose="02020603050405020304"/>
                      </a:endParaRPr>
                    </a:p>
                    <a:p>
                      <a:pPr marL="83185">
                        <a:lnSpc>
                          <a:spcPct val="100000"/>
                        </a:lnSpc>
                      </a:pPr>
                      <a:r>
                        <a:rPr sz="1600" spc="-20" dirty="0">
                          <a:latin typeface="Calibri" panose="020F0502020204030204"/>
                          <a:cs typeface="Calibri" panose="020F0502020204030204"/>
                        </a:rPr>
                        <a:t>Type</a:t>
                      </a:r>
                      <a:endParaRPr sz="1600">
                        <a:latin typeface="Calibri" panose="020F0502020204030204"/>
                        <a:cs typeface="Calibri" panose="020F0502020204030204"/>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spcBef>
                          <a:spcPts val="20"/>
                        </a:spcBef>
                      </a:pPr>
                      <a:endParaRPr sz="1250">
                        <a:latin typeface="Times New Roman" panose="02020603050405020304"/>
                        <a:cs typeface="Times New Roman" panose="02020603050405020304"/>
                      </a:endParaRPr>
                    </a:p>
                    <a:p>
                      <a:pPr marL="83820">
                        <a:lnSpc>
                          <a:spcPct val="100000"/>
                        </a:lnSpc>
                      </a:pPr>
                      <a:r>
                        <a:rPr sz="1600" spc="-5" dirty="0">
                          <a:latin typeface="Calibri" panose="020F0502020204030204"/>
                          <a:cs typeface="Calibri" panose="020F0502020204030204"/>
                        </a:rPr>
                        <a:t>used</a:t>
                      </a:r>
                      <a:r>
                        <a:rPr sz="1600" spc="-20" dirty="0">
                          <a:latin typeface="Calibri" panose="020F0502020204030204"/>
                          <a:cs typeface="Calibri" panose="020F0502020204030204"/>
                        </a:rPr>
                        <a:t> </a:t>
                      </a:r>
                      <a:r>
                        <a:rPr sz="1600" spc="-15" dirty="0">
                          <a:latin typeface="Calibri" panose="020F0502020204030204"/>
                          <a:cs typeface="Calibri" panose="020F0502020204030204"/>
                        </a:rPr>
                        <a:t>for</a:t>
                      </a:r>
                      <a:r>
                        <a:rPr sz="1600" spc="5" dirty="0">
                          <a:latin typeface="Calibri" panose="020F0502020204030204"/>
                          <a:cs typeface="Calibri" panose="020F0502020204030204"/>
                        </a:rPr>
                        <a:t> </a:t>
                      </a:r>
                      <a:r>
                        <a:rPr sz="1600" spc="-5" dirty="0">
                          <a:latin typeface="Calibri" panose="020F0502020204030204"/>
                          <a:cs typeface="Calibri" panose="020F0502020204030204"/>
                        </a:rPr>
                        <a:t>supervised</a:t>
                      </a:r>
                      <a:r>
                        <a:rPr sz="1600" spc="5" dirty="0">
                          <a:latin typeface="Calibri" panose="020F0502020204030204"/>
                          <a:cs typeface="Calibri" panose="020F0502020204030204"/>
                        </a:rPr>
                        <a:t> </a:t>
                      </a:r>
                      <a:r>
                        <a:rPr sz="1600" spc="-10" dirty="0">
                          <a:latin typeface="Calibri" panose="020F0502020204030204"/>
                          <a:cs typeface="Calibri" panose="020F0502020204030204"/>
                        </a:rPr>
                        <a:t>learning</a:t>
                      </a:r>
                      <a:endParaRPr sz="1600">
                        <a:latin typeface="Calibri" panose="020F0502020204030204"/>
                        <a:cs typeface="Calibri" panose="020F0502020204030204"/>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spcBef>
                          <a:spcPts val="20"/>
                        </a:spcBef>
                      </a:pPr>
                      <a:endParaRPr sz="1250">
                        <a:latin typeface="Times New Roman" panose="02020603050405020304"/>
                        <a:cs typeface="Times New Roman" panose="02020603050405020304"/>
                      </a:endParaRPr>
                    </a:p>
                    <a:p>
                      <a:pPr marL="85090">
                        <a:lnSpc>
                          <a:spcPct val="100000"/>
                        </a:lnSpc>
                      </a:pPr>
                      <a:r>
                        <a:rPr sz="1600" spc="-5" dirty="0">
                          <a:latin typeface="Calibri" panose="020F0502020204030204"/>
                          <a:cs typeface="Calibri" panose="020F0502020204030204"/>
                        </a:rPr>
                        <a:t>used</a:t>
                      </a:r>
                      <a:r>
                        <a:rPr sz="1600" spc="-20" dirty="0">
                          <a:latin typeface="Calibri" panose="020F0502020204030204"/>
                          <a:cs typeface="Calibri" panose="020F0502020204030204"/>
                        </a:rPr>
                        <a:t> </a:t>
                      </a:r>
                      <a:r>
                        <a:rPr sz="1600" spc="-15" dirty="0">
                          <a:latin typeface="Calibri" panose="020F0502020204030204"/>
                          <a:cs typeface="Calibri" panose="020F0502020204030204"/>
                        </a:rPr>
                        <a:t>for</a:t>
                      </a:r>
                      <a:r>
                        <a:rPr sz="1600" spc="5" dirty="0">
                          <a:latin typeface="Calibri" panose="020F0502020204030204"/>
                          <a:cs typeface="Calibri" panose="020F0502020204030204"/>
                        </a:rPr>
                        <a:t> </a:t>
                      </a:r>
                      <a:r>
                        <a:rPr sz="1600" spc="-5" dirty="0">
                          <a:latin typeface="Calibri" panose="020F0502020204030204"/>
                          <a:cs typeface="Calibri" panose="020F0502020204030204"/>
                        </a:rPr>
                        <a:t>unsupervised</a:t>
                      </a:r>
                      <a:r>
                        <a:rPr sz="1600" spc="5" dirty="0">
                          <a:latin typeface="Calibri" panose="020F0502020204030204"/>
                          <a:cs typeface="Calibri" panose="020F0502020204030204"/>
                        </a:rPr>
                        <a:t> </a:t>
                      </a:r>
                      <a:r>
                        <a:rPr sz="1600" spc="-10" dirty="0">
                          <a:latin typeface="Calibri" panose="020F0502020204030204"/>
                          <a:cs typeface="Calibri" panose="020F0502020204030204"/>
                        </a:rPr>
                        <a:t>learning</a:t>
                      </a:r>
                      <a:endParaRPr sz="1600">
                        <a:latin typeface="Calibri" panose="020F0502020204030204"/>
                        <a:cs typeface="Calibri" panose="020F0502020204030204"/>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r h="1018413">
                <a:tc>
                  <a:txBody>
                    <a:bodyPr/>
                    <a:lstStyle/>
                    <a:p>
                      <a:pPr>
                        <a:lnSpc>
                          <a:spcPct val="100000"/>
                        </a:lnSpc>
                      </a:pPr>
                      <a:endParaRPr sz="1600">
                        <a:latin typeface="Times New Roman" panose="02020603050405020304"/>
                        <a:cs typeface="Times New Roman" panose="02020603050405020304"/>
                      </a:endParaRPr>
                    </a:p>
                    <a:p>
                      <a:pPr marL="83185">
                        <a:lnSpc>
                          <a:spcPct val="100000"/>
                        </a:lnSpc>
                        <a:spcBef>
                          <a:spcPts val="1110"/>
                        </a:spcBef>
                      </a:pPr>
                      <a:r>
                        <a:rPr sz="1600" spc="-5" dirty="0">
                          <a:latin typeface="Calibri" panose="020F0502020204030204"/>
                          <a:cs typeface="Calibri" panose="020F0502020204030204"/>
                        </a:rPr>
                        <a:t>Basic</a:t>
                      </a:r>
                      <a:endParaRPr sz="160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spcBef>
                          <a:spcPts val="30"/>
                        </a:spcBef>
                      </a:pPr>
                      <a:endParaRPr sz="1700">
                        <a:latin typeface="Times New Roman" panose="02020603050405020304"/>
                        <a:cs typeface="Times New Roman" panose="02020603050405020304"/>
                      </a:endParaRPr>
                    </a:p>
                    <a:p>
                      <a:pPr marL="83820">
                        <a:lnSpc>
                          <a:spcPct val="100000"/>
                        </a:lnSpc>
                        <a:spcBef>
                          <a:spcPts val="5"/>
                        </a:spcBef>
                      </a:pPr>
                      <a:r>
                        <a:rPr sz="1600" spc="-10" dirty="0">
                          <a:latin typeface="Calibri" panose="020F0502020204030204"/>
                          <a:cs typeface="Calibri" panose="020F0502020204030204"/>
                        </a:rPr>
                        <a:t>process</a:t>
                      </a:r>
                      <a:r>
                        <a:rPr sz="1600" dirty="0">
                          <a:latin typeface="Calibri" panose="020F0502020204030204"/>
                          <a:cs typeface="Calibri" panose="020F0502020204030204"/>
                        </a:rPr>
                        <a:t> </a:t>
                      </a:r>
                      <a:r>
                        <a:rPr sz="1600" spc="-5" dirty="0">
                          <a:latin typeface="Calibri" panose="020F0502020204030204"/>
                          <a:cs typeface="Calibri" panose="020F0502020204030204"/>
                        </a:rPr>
                        <a:t>of classifying</a:t>
                      </a:r>
                      <a:r>
                        <a:rPr sz="1600" spc="15" dirty="0">
                          <a:latin typeface="Calibri" panose="020F0502020204030204"/>
                          <a:cs typeface="Calibri" panose="020F0502020204030204"/>
                        </a:rPr>
                        <a:t> </a:t>
                      </a:r>
                      <a:r>
                        <a:rPr sz="1600" spc="-5" dirty="0">
                          <a:latin typeface="Calibri" panose="020F0502020204030204"/>
                          <a:cs typeface="Calibri" panose="020F0502020204030204"/>
                        </a:rPr>
                        <a:t>the</a:t>
                      </a:r>
                      <a:r>
                        <a:rPr sz="1600" spc="-15" dirty="0">
                          <a:latin typeface="Calibri" panose="020F0502020204030204"/>
                          <a:cs typeface="Calibri" panose="020F0502020204030204"/>
                        </a:rPr>
                        <a:t> </a:t>
                      </a:r>
                      <a:r>
                        <a:rPr sz="1600" spc="-5" dirty="0">
                          <a:latin typeface="Calibri" panose="020F0502020204030204"/>
                          <a:cs typeface="Calibri" panose="020F0502020204030204"/>
                        </a:rPr>
                        <a:t>input </a:t>
                      </a:r>
                      <a:r>
                        <a:rPr sz="1600" spc="-10" dirty="0">
                          <a:latin typeface="Calibri" panose="020F0502020204030204"/>
                          <a:cs typeface="Calibri" panose="020F0502020204030204"/>
                        </a:rPr>
                        <a:t>instances</a:t>
                      </a:r>
                      <a:endParaRPr sz="1600">
                        <a:latin typeface="Calibri" panose="020F0502020204030204"/>
                        <a:cs typeface="Calibri" panose="020F0502020204030204"/>
                      </a:endParaRPr>
                    </a:p>
                    <a:p>
                      <a:pPr marL="83820">
                        <a:lnSpc>
                          <a:spcPct val="100000"/>
                        </a:lnSpc>
                      </a:pPr>
                      <a:r>
                        <a:rPr sz="1600" spc="-5" dirty="0">
                          <a:latin typeface="Calibri" panose="020F0502020204030204"/>
                          <a:cs typeface="Calibri" panose="020F0502020204030204"/>
                        </a:rPr>
                        <a:t>based</a:t>
                      </a:r>
                      <a:r>
                        <a:rPr sz="1600" spc="-15" dirty="0">
                          <a:latin typeface="Calibri" panose="020F0502020204030204"/>
                          <a:cs typeface="Calibri" panose="020F0502020204030204"/>
                        </a:rPr>
                        <a:t> </a:t>
                      </a:r>
                      <a:r>
                        <a:rPr sz="1600" spc="-5" dirty="0">
                          <a:latin typeface="Calibri" panose="020F0502020204030204"/>
                          <a:cs typeface="Calibri" panose="020F0502020204030204"/>
                        </a:rPr>
                        <a:t>on</a:t>
                      </a:r>
                      <a:r>
                        <a:rPr sz="1600" spc="-15" dirty="0">
                          <a:latin typeface="Calibri" panose="020F0502020204030204"/>
                          <a:cs typeface="Calibri" panose="020F0502020204030204"/>
                        </a:rPr>
                        <a:t> </a:t>
                      </a:r>
                      <a:r>
                        <a:rPr sz="1600" spc="-10" dirty="0">
                          <a:latin typeface="Calibri" panose="020F0502020204030204"/>
                          <a:cs typeface="Calibri" panose="020F0502020204030204"/>
                        </a:rPr>
                        <a:t>their</a:t>
                      </a:r>
                      <a:r>
                        <a:rPr sz="1600" spc="35" dirty="0">
                          <a:latin typeface="Calibri" panose="020F0502020204030204"/>
                          <a:cs typeface="Calibri" panose="020F0502020204030204"/>
                        </a:rPr>
                        <a:t> </a:t>
                      </a:r>
                      <a:r>
                        <a:rPr sz="1600" spc="-10" dirty="0">
                          <a:latin typeface="Calibri" panose="020F0502020204030204"/>
                          <a:cs typeface="Calibri" panose="020F0502020204030204"/>
                        </a:rPr>
                        <a:t>corresponding</a:t>
                      </a:r>
                      <a:r>
                        <a:rPr sz="1600" spc="40" dirty="0">
                          <a:latin typeface="Calibri" panose="020F0502020204030204"/>
                          <a:cs typeface="Calibri" panose="020F0502020204030204"/>
                        </a:rPr>
                        <a:t> </a:t>
                      </a:r>
                      <a:r>
                        <a:rPr sz="1600" spc="-5" dirty="0">
                          <a:latin typeface="Calibri" panose="020F0502020204030204"/>
                          <a:cs typeface="Calibri" panose="020F0502020204030204"/>
                        </a:rPr>
                        <a:t>class</a:t>
                      </a:r>
                      <a:r>
                        <a:rPr sz="1600" spc="-15" dirty="0">
                          <a:latin typeface="Calibri" panose="020F0502020204030204"/>
                          <a:cs typeface="Calibri" panose="020F0502020204030204"/>
                        </a:rPr>
                        <a:t> </a:t>
                      </a:r>
                      <a:r>
                        <a:rPr sz="1600" spc="-5" dirty="0">
                          <a:latin typeface="Calibri" panose="020F0502020204030204"/>
                          <a:cs typeface="Calibri" panose="020F0502020204030204"/>
                        </a:rPr>
                        <a:t>labels</a:t>
                      </a:r>
                      <a:endParaRPr sz="1600">
                        <a:latin typeface="Calibri" panose="020F0502020204030204"/>
                        <a:cs typeface="Calibri" panose="020F0502020204030204"/>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316230">
                        <a:lnSpc>
                          <a:spcPct val="100000"/>
                        </a:lnSpc>
                        <a:spcBef>
                          <a:spcPts val="1030"/>
                        </a:spcBef>
                      </a:pPr>
                      <a:r>
                        <a:rPr sz="1600" spc="-10" dirty="0">
                          <a:latin typeface="Calibri" panose="020F0502020204030204"/>
                          <a:cs typeface="Calibri" panose="020F0502020204030204"/>
                        </a:rPr>
                        <a:t>grouping</a:t>
                      </a:r>
                      <a:r>
                        <a:rPr sz="1600" spc="-25" dirty="0">
                          <a:latin typeface="Calibri" panose="020F0502020204030204"/>
                          <a:cs typeface="Calibri" panose="020F0502020204030204"/>
                        </a:rPr>
                        <a:t> </a:t>
                      </a:r>
                      <a:r>
                        <a:rPr sz="1600" spc="-5" dirty="0">
                          <a:latin typeface="Calibri" panose="020F0502020204030204"/>
                          <a:cs typeface="Calibri" panose="020F0502020204030204"/>
                        </a:rPr>
                        <a:t>the</a:t>
                      </a:r>
                      <a:r>
                        <a:rPr sz="1600" spc="5" dirty="0">
                          <a:latin typeface="Calibri" panose="020F0502020204030204"/>
                          <a:cs typeface="Calibri" panose="020F0502020204030204"/>
                        </a:rPr>
                        <a:t> </a:t>
                      </a:r>
                      <a:r>
                        <a:rPr sz="1600" spc="-10" dirty="0">
                          <a:latin typeface="Calibri" panose="020F0502020204030204"/>
                          <a:cs typeface="Calibri" panose="020F0502020204030204"/>
                        </a:rPr>
                        <a:t>instances</a:t>
                      </a:r>
                      <a:r>
                        <a:rPr sz="1600" spc="10" dirty="0">
                          <a:latin typeface="Calibri" panose="020F0502020204030204"/>
                          <a:cs typeface="Calibri" panose="020F0502020204030204"/>
                        </a:rPr>
                        <a:t> </a:t>
                      </a:r>
                      <a:r>
                        <a:rPr sz="1600" spc="-5" dirty="0">
                          <a:latin typeface="Calibri" panose="020F0502020204030204"/>
                          <a:cs typeface="Calibri" panose="020F0502020204030204"/>
                        </a:rPr>
                        <a:t>based</a:t>
                      </a:r>
                      <a:r>
                        <a:rPr sz="1600" spc="-10" dirty="0">
                          <a:latin typeface="Calibri" panose="020F0502020204030204"/>
                          <a:cs typeface="Calibri" panose="020F0502020204030204"/>
                        </a:rPr>
                        <a:t> </a:t>
                      </a:r>
                      <a:r>
                        <a:rPr sz="1600" spc="-5" dirty="0">
                          <a:latin typeface="Calibri" panose="020F0502020204030204"/>
                          <a:cs typeface="Calibri" panose="020F0502020204030204"/>
                        </a:rPr>
                        <a:t>on </a:t>
                      </a:r>
                      <a:r>
                        <a:rPr sz="1600" dirty="0">
                          <a:latin typeface="Calibri" panose="020F0502020204030204"/>
                          <a:cs typeface="Calibri" panose="020F0502020204030204"/>
                        </a:rPr>
                        <a:t> </a:t>
                      </a:r>
                      <a:r>
                        <a:rPr sz="1600" spc="-10" dirty="0">
                          <a:latin typeface="Calibri" panose="020F0502020204030204"/>
                          <a:cs typeface="Calibri" panose="020F0502020204030204"/>
                        </a:rPr>
                        <a:t>their</a:t>
                      </a:r>
                      <a:r>
                        <a:rPr sz="1600" dirty="0">
                          <a:latin typeface="Calibri" panose="020F0502020204030204"/>
                          <a:cs typeface="Calibri" panose="020F0502020204030204"/>
                        </a:rPr>
                        <a:t> </a:t>
                      </a:r>
                      <a:r>
                        <a:rPr sz="1600" spc="-5" dirty="0">
                          <a:latin typeface="Calibri" panose="020F0502020204030204"/>
                          <a:cs typeface="Calibri" panose="020F0502020204030204"/>
                        </a:rPr>
                        <a:t>similarity</a:t>
                      </a:r>
                      <a:r>
                        <a:rPr sz="1600" dirty="0">
                          <a:latin typeface="Calibri" panose="020F0502020204030204"/>
                          <a:cs typeface="Calibri" panose="020F0502020204030204"/>
                        </a:rPr>
                        <a:t> </a:t>
                      </a:r>
                      <a:r>
                        <a:rPr sz="1600" spc="-5" dirty="0">
                          <a:latin typeface="Calibri" panose="020F0502020204030204"/>
                          <a:cs typeface="Calibri" panose="020F0502020204030204"/>
                        </a:rPr>
                        <a:t>without the help</a:t>
                      </a:r>
                      <a:r>
                        <a:rPr sz="1600" spc="-15" dirty="0">
                          <a:latin typeface="Calibri" panose="020F0502020204030204"/>
                          <a:cs typeface="Calibri" panose="020F0502020204030204"/>
                        </a:rPr>
                        <a:t> </a:t>
                      </a:r>
                      <a:r>
                        <a:rPr sz="1600" spc="-5" dirty="0">
                          <a:latin typeface="Calibri" panose="020F0502020204030204"/>
                          <a:cs typeface="Calibri" panose="020F0502020204030204"/>
                        </a:rPr>
                        <a:t>of </a:t>
                      </a:r>
                      <a:r>
                        <a:rPr sz="1600" spc="-350" dirty="0">
                          <a:latin typeface="Calibri" panose="020F0502020204030204"/>
                          <a:cs typeface="Calibri" panose="020F0502020204030204"/>
                        </a:rPr>
                        <a:t> </a:t>
                      </a:r>
                      <a:r>
                        <a:rPr sz="1600" spc="-5" dirty="0">
                          <a:latin typeface="Calibri" panose="020F0502020204030204"/>
                          <a:cs typeface="Calibri" panose="020F0502020204030204"/>
                        </a:rPr>
                        <a:t>class</a:t>
                      </a:r>
                      <a:r>
                        <a:rPr sz="1600" spc="-15" dirty="0">
                          <a:latin typeface="Calibri" panose="020F0502020204030204"/>
                          <a:cs typeface="Calibri" panose="020F0502020204030204"/>
                        </a:rPr>
                        <a:t> </a:t>
                      </a:r>
                      <a:r>
                        <a:rPr sz="1600" spc="-5" dirty="0">
                          <a:latin typeface="Calibri" panose="020F0502020204030204"/>
                          <a:cs typeface="Calibri" panose="020F0502020204030204"/>
                        </a:rPr>
                        <a:t>labels</a:t>
                      </a:r>
                      <a:endParaRPr sz="1600">
                        <a:latin typeface="Calibri" panose="020F0502020204030204"/>
                        <a:cs typeface="Calibri" panose="020F0502020204030204"/>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r h="1207134">
                <a:tc>
                  <a:txBody>
                    <a:bodyPr/>
                    <a:lstStyle/>
                    <a:p>
                      <a:pPr>
                        <a:lnSpc>
                          <a:spcPct val="100000"/>
                        </a:lnSpc>
                      </a:pPr>
                      <a:endParaRPr sz="1600">
                        <a:latin typeface="Times New Roman" panose="02020603050405020304"/>
                        <a:cs typeface="Times New Roman" panose="02020603050405020304"/>
                      </a:endParaRPr>
                    </a:p>
                    <a:p>
                      <a:pPr>
                        <a:lnSpc>
                          <a:spcPct val="100000"/>
                        </a:lnSpc>
                        <a:spcBef>
                          <a:spcPts val="15"/>
                        </a:spcBef>
                      </a:pPr>
                      <a:endParaRPr sz="1600">
                        <a:latin typeface="Times New Roman" panose="02020603050405020304"/>
                        <a:cs typeface="Times New Roman" panose="02020603050405020304"/>
                      </a:endParaRPr>
                    </a:p>
                    <a:p>
                      <a:pPr marL="83185">
                        <a:lnSpc>
                          <a:spcPct val="100000"/>
                        </a:lnSpc>
                      </a:pPr>
                      <a:r>
                        <a:rPr sz="1600" spc="-5" dirty="0">
                          <a:latin typeface="Calibri" panose="020F0502020204030204"/>
                          <a:cs typeface="Calibri" panose="020F0502020204030204"/>
                        </a:rPr>
                        <a:t>Need</a:t>
                      </a:r>
                      <a:endParaRPr sz="160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spcBef>
                          <a:spcPts val="50"/>
                        </a:spcBef>
                      </a:pPr>
                      <a:endParaRPr sz="1500">
                        <a:latin typeface="Times New Roman" panose="02020603050405020304"/>
                        <a:cs typeface="Times New Roman" panose="02020603050405020304"/>
                      </a:endParaRPr>
                    </a:p>
                    <a:p>
                      <a:pPr marL="83820" marR="150495">
                        <a:lnSpc>
                          <a:spcPct val="100000"/>
                        </a:lnSpc>
                      </a:pPr>
                      <a:r>
                        <a:rPr sz="1600" spc="-5" dirty="0">
                          <a:latin typeface="Calibri" panose="020F0502020204030204"/>
                          <a:cs typeface="Calibri" panose="020F0502020204030204"/>
                        </a:rPr>
                        <a:t>it</a:t>
                      </a:r>
                      <a:r>
                        <a:rPr sz="1600" dirty="0">
                          <a:latin typeface="Calibri" panose="020F0502020204030204"/>
                          <a:cs typeface="Calibri" panose="020F0502020204030204"/>
                        </a:rPr>
                        <a:t> </a:t>
                      </a:r>
                      <a:r>
                        <a:rPr sz="1600" spc="-5" dirty="0">
                          <a:latin typeface="Calibri" panose="020F0502020204030204"/>
                          <a:cs typeface="Calibri" panose="020F0502020204030204"/>
                        </a:rPr>
                        <a:t>has</a:t>
                      </a:r>
                      <a:r>
                        <a:rPr sz="1600" spc="-35" dirty="0">
                          <a:latin typeface="Calibri" panose="020F0502020204030204"/>
                          <a:cs typeface="Calibri" panose="020F0502020204030204"/>
                        </a:rPr>
                        <a:t> </a:t>
                      </a:r>
                      <a:r>
                        <a:rPr sz="1600" spc="-5" dirty="0">
                          <a:latin typeface="Calibri" panose="020F0502020204030204"/>
                          <a:cs typeface="Calibri" panose="020F0502020204030204"/>
                        </a:rPr>
                        <a:t>labels</a:t>
                      </a:r>
                      <a:r>
                        <a:rPr sz="1600" spc="10" dirty="0">
                          <a:latin typeface="Calibri" panose="020F0502020204030204"/>
                          <a:cs typeface="Calibri" panose="020F0502020204030204"/>
                        </a:rPr>
                        <a:t> </a:t>
                      </a:r>
                      <a:r>
                        <a:rPr sz="1600" dirty="0">
                          <a:latin typeface="Calibri" panose="020F0502020204030204"/>
                          <a:cs typeface="Calibri" panose="020F0502020204030204"/>
                        </a:rPr>
                        <a:t>so</a:t>
                      </a:r>
                      <a:r>
                        <a:rPr sz="1600" spc="-15" dirty="0">
                          <a:latin typeface="Calibri" panose="020F0502020204030204"/>
                          <a:cs typeface="Calibri" panose="020F0502020204030204"/>
                        </a:rPr>
                        <a:t> there</a:t>
                      </a:r>
                      <a:r>
                        <a:rPr sz="1600" spc="30" dirty="0">
                          <a:latin typeface="Calibri" panose="020F0502020204030204"/>
                          <a:cs typeface="Calibri" panose="020F0502020204030204"/>
                        </a:rPr>
                        <a:t> </a:t>
                      </a:r>
                      <a:r>
                        <a:rPr sz="1600" spc="-5" dirty="0">
                          <a:latin typeface="Calibri" panose="020F0502020204030204"/>
                          <a:cs typeface="Calibri" panose="020F0502020204030204"/>
                        </a:rPr>
                        <a:t>is</a:t>
                      </a:r>
                      <a:r>
                        <a:rPr sz="1600" spc="-10" dirty="0">
                          <a:latin typeface="Calibri" panose="020F0502020204030204"/>
                          <a:cs typeface="Calibri" panose="020F0502020204030204"/>
                        </a:rPr>
                        <a:t> </a:t>
                      </a:r>
                      <a:r>
                        <a:rPr sz="1600" spc="-5" dirty="0">
                          <a:latin typeface="Calibri" panose="020F0502020204030204"/>
                          <a:cs typeface="Calibri" panose="020F0502020204030204"/>
                        </a:rPr>
                        <a:t>need</a:t>
                      </a:r>
                      <a:r>
                        <a:rPr sz="1600" spc="5" dirty="0">
                          <a:latin typeface="Calibri" panose="020F0502020204030204"/>
                          <a:cs typeface="Calibri" panose="020F0502020204030204"/>
                        </a:rPr>
                        <a:t> </a:t>
                      </a:r>
                      <a:r>
                        <a:rPr sz="1600" spc="-5" dirty="0">
                          <a:latin typeface="Calibri" panose="020F0502020204030204"/>
                          <a:cs typeface="Calibri" panose="020F0502020204030204"/>
                        </a:rPr>
                        <a:t>of</a:t>
                      </a:r>
                      <a:r>
                        <a:rPr sz="1600" spc="10" dirty="0">
                          <a:latin typeface="Calibri" panose="020F0502020204030204"/>
                          <a:cs typeface="Calibri" panose="020F0502020204030204"/>
                        </a:rPr>
                        <a:t> </a:t>
                      </a:r>
                      <a:r>
                        <a:rPr sz="1600" spc="-10" dirty="0">
                          <a:latin typeface="Calibri" panose="020F0502020204030204"/>
                          <a:cs typeface="Calibri" panose="020F0502020204030204"/>
                        </a:rPr>
                        <a:t>training</a:t>
                      </a:r>
                      <a:r>
                        <a:rPr sz="1600" spc="-25" dirty="0">
                          <a:latin typeface="Calibri" panose="020F0502020204030204"/>
                          <a:cs typeface="Calibri" panose="020F0502020204030204"/>
                        </a:rPr>
                        <a:t> </a:t>
                      </a:r>
                      <a:r>
                        <a:rPr sz="1600" dirty="0">
                          <a:latin typeface="Calibri" panose="020F0502020204030204"/>
                          <a:cs typeface="Calibri" panose="020F0502020204030204"/>
                        </a:rPr>
                        <a:t>and </a:t>
                      </a:r>
                      <a:r>
                        <a:rPr sz="1600" spc="-350" dirty="0">
                          <a:latin typeface="Calibri" panose="020F0502020204030204"/>
                          <a:cs typeface="Calibri" panose="020F0502020204030204"/>
                        </a:rPr>
                        <a:t> </a:t>
                      </a:r>
                      <a:r>
                        <a:rPr sz="1600" spc="-15" dirty="0">
                          <a:latin typeface="Calibri" panose="020F0502020204030204"/>
                          <a:cs typeface="Calibri" panose="020F0502020204030204"/>
                        </a:rPr>
                        <a:t>testing</a:t>
                      </a:r>
                      <a:r>
                        <a:rPr sz="1600" spc="25" dirty="0">
                          <a:latin typeface="Calibri" panose="020F0502020204030204"/>
                          <a:cs typeface="Calibri" panose="020F0502020204030204"/>
                        </a:rPr>
                        <a:t> </a:t>
                      </a:r>
                      <a:r>
                        <a:rPr sz="1600" spc="-15" dirty="0">
                          <a:latin typeface="Calibri" panose="020F0502020204030204"/>
                          <a:cs typeface="Calibri" panose="020F0502020204030204"/>
                        </a:rPr>
                        <a:t>dataset</a:t>
                      </a:r>
                      <a:r>
                        <a:rPr sz="1600" spc="5" dirty="0">
                          <a:latin typeface="Calibri" panose="020F0502020204030204"/>
                          <a:cs typeface="Calibri" panose="020F0502020204030204"/>
                        </a:rPr>
                        <a:t> </a:t>
                      </a:r>
                      <a:r>
                        <a:rPr sz="1600" spc="-15" dirty="0">
                          <a:latin typeface="Calibri" panose="020F0502020204030204"/>
                          <a:cs typeface="Calibri" panose="020F0502020204030204"/>
                        </a:rPr>
                        <a:t>for</a:t>
                      </a:r>
                      <a:r>
                        <a:rPr sz="1600" spc="10" dirty="0">
                          <a:latin typeface="Calibri" panose="020F0502020204030204"/>
                          <a:cs typeface="Calibri" panose="020F0502020204030204"/>
                        </a:rPr>
                        <a:t> </a:t>
                      </a:r>
                      <a:r>
                        <a:rPr sz="1600" spc="-10" dirty="0">
                          <a:latin typeface="Calibri" panose="020F0502020204030204"/>
                          <a:cs typeface="Calibri" panose="020F0502020204030204"/>
                        </a:rPr>
                        <a:t>verifying</a:t>
                      </a:r>
                      <a:r>
                        <a:rPr sz="1600" spc="45" dirty="0">
                          <a:latin typeface="Calibri" panose="020F0502020204030204"/>
                          <a:cs typeface="Calibri" panose="020F0502020204030204"/>
                        </a:rPr>
                        <a:t> </a:t>
                      </a:r>
                      <a:r>
                        <a:rPr sz="1600" spc="-5" dirty="0">
                          <a:latin typeface="Calibri" panose="020F0502020204030204"/>
                          <a:cs typeface="Calibri" panose="020F0502020204030204"/>
                        </a:rPr>
                        <a:t>the</a:t>
                      </a:r>
                      <a:r>
                        <a:rPr sz="1600" spc="-15" dirty="0">
                          <a:latin typeface="Calibri" panose="020F0502020204030204"/>
                          <a:cs typeface="Calibri" panose="020F0502020204030204"/>
                        </a:rPr>
                        <a:t> </a:t>
                      </a:r>
                      <a:r>
                        <a:rPr sz="1600" spc="-5" dirty="0">
                          <a:latin typeface="Calibri" panose="020F0502020204030204"/>
                          <a:cs typeface="Calibri" panose="020F0502020204030204"/>
                        </a:rPr>
                        <a:t>model </a:t>
                      </a:r>
                      <a:r>
                        <a:rPr sz="1600" dirty="0">
                          <a:latin typeface="Calibri" panose="020F0502020204030204"/>
                          <a:cs typeface="Calibri" panose="020F0502020204030204"/>
                        </a:rPr>
                        <a:t> </a:t>
                      </a:r>
                      <a:r>
                        <a:rPr sz="1600" spc="-15" dirty="0">
                          <a:latin typeface="Calibri" panose="020F0502020204030204"/>
                          <a:cs typeface="Calibri" panose="020F0502020204030204"/>
                        </a:rPr>
                        <a:t>created</a:t>
                      </a:r>
                      <a:endParaRPr sz="1600">
                        <a:latin typeface="Calibri" panose="020F0502020204030204"/>
                        <a:cs typeface="Calibri" panose="020F0502020204030204"/>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spcBef>
                          <a:spcPts val="30"/>
                        </a:spcBef>
                      </a:pPr>
                      <a:endParaRPr sz="2350">
                        <a:latin typeface="Times New Roman" panose="02020603050405020304"/>
                        <a:cs typeface="Times New Roman" panose="02020603050405020304"/>
                      </a:endParaRPr>
                    </a:p>
                    <a:p>
                      <a:pPr marL="85090">
                        <a:lnSpc>
                          <a:spcPct val="100000"/>
                        </a:lnSpc>
                      </a:pPr>
                      <a:r>
                        <a:rPr sz="1600" spc="-15" dirty="0">
                          <a:latin typeface="Calibri" panose="020F0502020204030204"/>
                          <a:cs typeface="Calibri" panose="020F0502020204030204"/>
                        </a:rPr>
                        <a:t>there</a:t>
                      </a:r>
                      <a:r>
                        <a:rPr sz="1600" spc="25" dirty="0">
                          <a:latin typeface="Calibri" panose="020F0502020204030204"/>
                          <a:cs typeface="Calibri" panose="020F0502020204030204"/>
                        </a:rPr>
                        <a:t> </a:t>
                      </a:r>
                      <a:r>
                        <a:rPr sz="1600" spc="-5" dirty="0">
                          <a:latin typeface="Calibri" panose="020F0502020204030204"/>
                          <a:cs typeface="Calibri" panose="020F0502020204030204"/>
                        </a:rPr>
                        <a:t>is</a:t>
                      </a:r>
                      <a:r>
                        <a:rPr sz="1600" spc="-15" dirty="0">
                          <a:latin typeface="Calibri" panose="020F0502020204030204"/>
                          <a:cs typeface="Calibri" panose="020F0502020204030204"/>
                        </a:rPr>
                        <a:t> </a:t>
                      </a:r>
                      <a:r>
                        <a:rPr sz="1600" dirty="0">
                          <a:latin typeface="Calibri" panose="020F0502020204030204"/>
                          <a:cs typeface="Calibri" panose="020F0502020204030204"/>
                        </a:rPr>
                        <a:t>no</a:t>
                      </a:r>
                      <a:r>
                        <a:rPr sz="1600" spc="-20" dirty="0">
                          <a:latin typeface="Calibri" panose="020F0502020204030204"/>
                          <a:cs typeface="Calibri" panose="020F0502020204030204"/>
                        </a:rPr>
                        <a:t> </a:t>
                      </a:r>
                      <a:r>
                        <a:rPr sz="1600" spc="-5" dirty="0">
                          <a:latin typeface="Calibri" panose="020F0502020204030204"/>
                          <a:cs typeface="Calibri" panose="020F0502020204030204"/>
                        </a:rPr>
                        <a:t>need</a:t>
                      </a:r>
                      <a:r>
                        <a:rPr sz="1600" spc="5" dirty="0">
                          <a:latin typeface="Calibri" panose="020F0502020204030204"/>
                          <a:cs typeface="Calibri" panose="020F0502020204030204"/>
                        </a:rPr>
                        <a:t> </a:t>
                      </a:r>
                      <a:r>
                        <a:rPr sz="1600" spc="-5" dirty="0">
                          <a:latin typeface="Calibri" panose="020F0502020204030204"/>
                          <a:cs typeface="Calibri" panose="020F0502020204030204"/>
                        </a:rPr>
                        <a:t>of</a:t>
                      </a:r>
                      <a:r>
                        <a:rPr sz="1600" spc="5" dirty="0">
                          <a:latin typeface="Calibri" panose="020F0502020204030204"/>
                          <a:cs typeface="Calibri" panose="020F0502020204030204"/>
                        </a:rPr>
                        <a:t> </a:t>
                      </a:r>
                      <a:r>
                        <a:rPr sz="1600" spc="-10" dirty="0">
                          <a:latin typeface="Calibri" panose="020F0502020204030204"/>
                          <a:cs typeface="Calibri" panose="020F0502020204030204"/>
                        </a:rPr>
                        <a:t>training</a:t>
                      </a:r>
                      <a:r>
                        <a:rPr sz="1600" spc="-30" dirty="0">
                          <a:latin typeface="Calibri" panose="020F0502020204030204"/>
                          <a:cs typeface="Calibri" panose="020F0502020204030204"/>
                        </a:rPr>
                        <a:t> </a:t>
                      </a:r>
                      <a:r>
                        <a:rPr sz="1600" dirty="0">
                          <a:latin typeface="Calibri" panose="020F0502020204030204"/>
                          <a:cs typeface="Calibri" panose="020F0502020204030204"/>
                        </a:rPr>
                        <a:t>and</a:t>
                      </a:r>
                      <a:endParaRPr sz="1600">
                        <a:latin typeface="Calibri" panose="020F0502020204030204"/>
                        <a:cs typeface="Calibri" panose="020F0502020204030204"/>
                      </a:endParaRPr>
                    </a:p>
                    <a:p>
                      <a:pPr marL="85090">
                        <a:lnSpc>
                          <a:spcPct val="100000"/>
                        </a:lnSpc>
                        <a:spcBef>
                          <a:spcPts val="5"/>
                        </a:spcBef>
                      </a:pPr>
                      <a:r>
                        <a:rPr sz="1600" spc="-15" dirty="0">
                          <a:latin typeface="Calibri" panose="020F0502020204030204"/>
                          <a:cs typeface="Calibri" panose="020F0502020204030204"/>
                        </a:rPr>
                        <a:t>testing</a:t>
                      </a:r>
                      <a:r>
                        <a:rPr sz="1600" spc="-10" dirty="0">
                          <a:latin typeface="Calibri" panose="020F0502020204030204"/>
                          <a:cs typeface="Calibri" panose="020F0502020204030204"/>
                        </a:rPr>
                        <a:t> dataset</a:t>
                      </a:r>
                      <a:endParaRPr sz="1600">
                        <a:latin typeface="Calibri" panose="020F0502020204030204"/>
                        <a:cs typeface="Calibri" panose="020F0502020204030204"/>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r h="721360">
                <a:tc>
                  <a:txBody>
                    <a:bodyPr/>
                    <a:lstStyle/>
                    <a:p>
                      <a:pPr>
                        <a:lnSpc>
                          <a:spcPct val="100000"/>
                        </a:lnSpc>
                      </a:pPr>
                      <a:endParaRPr sz="1550">
                        <a:latin typeface="Times New Roman" panose="02020603050405020304"/>
                        <a:cs typeface="Times New Roman" panose="02020603050405020304"/>
                      </a:endParaRPr>
                    </a:p>
                    <a:p>
                      <a:pPr marL="83185">
                        <a:lnSpc>
                          <a:spcPct val="100000"/>
                        </a:lnSpc>
                      </a:pPr>
                      <a:r>
                        <a:rPr sz="1600" spc="-10" dirty="0">
                          <a:latin typeface="Calibri" panose="020F0502020204030204"/>
                          <a:cs typeface="Calibri" panose="020F0502020204030204"/>
                        </a:rPr>
                        <a:t>Complexity</a:t>
                      </a:r>
                      <a:endParaRPr sz="160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550">
                        <a:latin typeface="Times New Roman" panose="02020603050405020304"/>
                        <a:cs typeface="Times New Roman" panose="02020603050405020304"/>
                      </a:endParaRPr>
                    </a:p>
                    <a:p>
                      <a:pPr marL="83820">
                        <a:lnSpc>
                          <a:spcPct val="100000"/>
                        </a:lnSpc>
                      </a:pPr>
                      <a:r>
                        <a:rPr sz="1600" spc="-10" dirty="0">
                          <a:latin typeface="Calibri" panose="020F0502020204030204"/>
                          <a:cs typeface="Calibri" panose="020F0502020204030204"/>
                        </a:rPr>
                        <a:t>more</a:t>
                      </a:r>
                      <a:r>
                        <a:rPr sz="1600" spc="10" dirty="0">
                          <a:latin typeface="Calibri" panose="020F0502020204030204"/>
                          <a:cs typeface="Calibri" panose="020F0502020204030204"/>
                        </a:rPr>
                        <a:t> </a:t>
                      </a:r>
                      <a:r>
                        <a:rPr sz="1600" spc="-15" dirty="0">
                          <a:latin typeface="Calibri" panose="020F0502020204030204"/>
                          <a:cs typeface="Calibri" panose="020F0502020204030204"/>
                        </a:rPr>
                        <a:t>complex</a:t>
                      </a:r>
                      <a:r>
                        <a:rPr sz="1600" spc="5" dirty="0">
                          <a:latin typeface="Calibri" panose="020F0502020204030204"/>
                          <a:cs typeface="Calibri" panose="020F0502020204030204"/>
                        </a:rPr>
                        <a:t> </a:t>
                      </a:r>
                      <a:r>
                        <a:rPr sz="1600" spc="-5" dirty="0">
                          <a:latin typeface="Calibri" panose="020F0502020204030204"/>
                          <a:cs typeface="Calibri" panose="020F0502020204030204"/>
                        </a:rPr>
                        <a:t>as</a:t>
                      </a:r>
                      <a:r>
                        <a:rPr sz="1600" spc="-10" dirty="0">
                          <a:latin typeface="Calibri" panose="020F0502020204030204"/>
                          <a:cs typeface="Calibri" panose="020F0502020204030204"/>
                        </a:rPr>
                        <a:t> compared</a:t>
                      </a:r>
                      <a:r>
                        <a:rPr sz="1600" spc="-5" dirty="0">
                          <a:latin typeface="Calibri" panose="020F0502020204030204"/>
                          <a:cs typeface="Calibri" panose="020F0502020204030204"/>
                        </a:rPr>
                        <a:t> </a:t>
                      </a:r>
                      <a:r>
                        <a:rPr sz="1600" spc="-20" dirty="0">
                          <a:latin typeface="Calibri" panose="020F0502020204030204"/>
                          <a:cs typeface="Calibri" panose="020F0502020204030204"/>
                        </a:rPr>
                        <a:t>to</a:t>
                      </a:r>
                      <a:r>
                        <a:rPr sz="1600" spc="35" dirty="0">
                          <a:latin typeface="Calibri" panose="020F0502020204030204"/>
                          <a:cs typeface="Calibri" panose="020F0502020204030204"/>
                        </a:rPr>
                        <a:t> </a:t>
                      </a:r>
                      <a:r>
                        <a:rPr sz="1600" spc="-15" dirty="0">
                          <a:latin typeface="Calibri" panose="020F0502020204030204"/>
                          <a:cs typeface="Calibri" panose="020F0502020204030204"/>
                        </a:rPr>
                        <a:t>clustering</a:t>
                      </a:r>
                      <a:endParaRPr sz="160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784860">
                        <a:lnSpc>
                          <a:spcPct val="100000"/>
                        </a:lnSpc>
                        <a:spcBef>
                          <a:spcPts val="825"/>
                        </a:spcBef>
                      </a:pPr>
                      <a:r>
                        <a:rPr sz="1600" spc="-5" dirty="0">
                          <a:latin typeface="Calibri" panose="020F0502020204030204"/>
                          <a:cs typeface="Calibri" panose="020F0502020204030204"/>
                        </a:rPr>
                        <a:t>less </a:t>
                      </a:r>
                      <a:r>
                        <a:rPr sz="1600" spc="-15" dirty="0">
                          <a:latin typeface="Calibri" panose="020F0502020204030204"/>
                          <a:cs typeface="Calibri" panose="020F0502020204030204"/>
                        </a:rPr>
                        <a:t>complex </a:t>
                      </a:r>
                      <a:r>
                        <a:rPr sz="1600" spc="-5" dirty="0">
                          <a:latin typeface="Calibri" panose="020F0502020204030204"/>
                          <a:cs typeface="Calibri" panose="020F0502020204030204"/>
                        </a:rPr>
                        <a:t>as </a:t>
                      </a:r>
                      <a:r>
                        <a:rPr sz="1600" spc="-10" dirty="0">
                          <a:latin typeface="Calibri" panose="020F0502020204030204"/>
                          <a:cs typeface="Calibri" panose="020F0502020204030204"/>
                        </a:rPr>
                        <a:t>compared </a:t>
                      </a:r>
                      <a:r>
                        <a:rPr sz="1600" spc="-20" dirty="0">
                          <a:latin typeface="Calibri" panose="020F0502020204030204"/>
                          <a:cs typeface="Calibri" panose="020F0502020204030204"/>
                        </a:rPr>
                        <a:t>to </a:t>
                      </a:r>
                      <a:r>
                        <a:rPr sz="1600" spc="-350" dirty="0">
                          <a:latin typeface="Calibri" panose="020F0502020204030204"/>
                          <a:cs typeface="Calibri" panose="020F0502020204030204"/>
                        </a:rPr>
                        <a:t> </a:t>
                      </a:r>
                      <a:r>
                        <a:rPr sz="1600" spc="-10" dirty="0">
                          <a:latin typeface="Calibri" panose="020F0502020204030204"/>
                          <a:cs typeface="Calibri" panose="020F0502020204030204"/>
                        </a:rPr>
                        <a:t>classification</a:t>
                      </a:r>
                      <a:endParaRPr sz="1600">
                        <a:latin typeface="Calibri" panose="020F0502020204030204"/>
                        <a:cs typeface="Calibri" panose="020F0502020204030204"/>
                      </a:endParaRPr>
                    </a:p>
                  </a:txBody>
                  <a:tcPr marL="0" marR="0" marT="1047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r h="1208963">
                <a:tc>
                  <a:txBody>
                    <a:bodyPr/>
                    <a:lstStyle/>
                    <a:p>
                      <a:pPr>
                        <a:lnSpc>
                          <a:spcPct val="100000"/>
                        </a:lnSpc>
                        <a:spcBef>
                          <a:spcPts val="45"/>
                        </a:spcBef>
                      </a:pPr>
                      <a:endParaRPr sz="2350">
                        <a:latin typeface="Times New Roman" panose="02020603050405020304"/>
                        <a:cs typeface="Times New Roman" panose="02020603050405020304"/>
                      </a:endParaRPr>
                    </a:p>
                    <a:p>
                      <a:pPr marL="83185" marR="374650">
                        <a:lnSpc>
                          <a:spcPct val="100000"/>
                        </a:lnSpc>
                      </a:pPr>
                      <a:r>
                        <a:rPr sz="1600" spc="-5" dirty="0">
                          <a:latin typeface="Calibri" panose="020F0502020204030204"/>
                          <a:cs typeface="Calibri" panose="020F0502020204030204"/>
                        </a:rPr>
                        <a:t>Example </a:t>
                      </a:r>
                      <a:r>
                        <a:rPr sz="1600" dirty="0">
                          <a:latin typeface="Calibri" panose="020F0502020204030204"/>
                          <a:cs typeface="Calibri" panose="020F0502020204030204"/>
                        </a:rPr>
                        <a:t> </a:t>
                      </a:r>
                      <a:r>
                        <a:rPr sz="1600" dirty="0">
                          <a:latin typeface="Calibri" panose="020F0502020204030204"/>
                          <a:cs typeface="Calibri" panose="020F0502020204030204"/>
                        </a:rPr>
                        <a:t>A</a:t>
                      </a:r>
                      <a:r>
                        <a:rPr sz="1600" spc="-10" dirty="0">
                          <a:latin typeface="Calibri" panose="020F0502020204030204"/>
                          <a:cs typeface="Calibri" panose="020F0502020204030204"/>
                        </a:rPr>
                        <a:t>l</a:t>
                      </a:r>
                      <a:r>
                        <a:rPr sz="1600" spc="10" dirty="0">
                          <a:latin typeface="Calibri" panose="020F0502020204030204"/>
                          <a:cs typeface="Calibri" panose="020F0502020204030204"/>
                        </a:rPr>
                        <a:t>g</a:t>
                      </a:r>
                      <a:r>
                        <a:rPr sz="1600" spc="-10" dirty="0">
                          <a:latin typeface="Calibri" panose="020F0502020204030204"/>
                          <a:cs typeface="Calibri" panose="020F0502020204030204"/>
                        </a:rPr>
                        <a:t>ori</a:t>
                      </a:r>
                      <a:r>
                        <a:rPr sz="1600" spc="-15" dirty="0">
                          <a:latin typeface="Calibri" panose="020F0502020204030204"/>
                          <a:cs typeface="Calibri" panose="020F0502020204030204"/>
                        </a:rPr>
                        <a:t>t</a:t>
                      </a:r>
                      <a:r>
                        <a:rPr sz="1600" spc="-5" dirty="0">
                          <a:latin typeface="Calibri" panose="020F0502020204030204"/>
                          <a:cs typeface="Calibri" panose="020F0502020204030204"/>
                        </a:rPr>
                        <a:t>h</a:t>
                      </a:r>
                      <a:r>
                        <a:rPr sz="1600" dirty="0">
                          <a:latin typeface="Calibri" panose="020F0502020204030204"/>
                          <a:cs typeface="Calibri" panose="020F0502020204030204"/>
                        </a:rPr>
                        <a:t>ms</a:t>
                      </a:r>
                      <a:endParaRPr sz="1600">
                        <a:latin typeface="Calibri" panose="020F0502020204030204"/>
                        <a:cs typeface="Calibri" panose="020F0502020204030204"/>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spcBef>
                          <a:spcPts val="45"/>
                        </a:spcBef>
                      </a:pPr>
                      <a:endParaRPr sz="2350">
                        <a:latin typeface="Times New Roman" panose="02020603050405020304"/>
                        <a:cs typeface="Times New Roman" panose="02020603050405020304"/>
                      </a:endParaRPr>
                    </a:p>
                    <a:p>
                      <a:pPr marL="83820" marR="339725">
                        <a:lnSpc>
                          <a:spcPct val="100000"/>
                        </a:lnSpc>
                      </a:pPr>
                      <a:r>
                        <a:rPr sz="1600" spc="-10" dirty="0">
                          <a:latin typeface="Calibri" panose="020F0502020204030204"/>
                          <a:cs typeface="Calibri" panose="020F0502020204030204"/>
                        </a:rPr>
                        <a:t>Logistic</a:t>
                      </a:r>
                      <a:r>
                        <a:rPr sz="1600" spc="5" dirty="0">
                          <a:latin typeface="Calibri" panose="020F0502020204030204"/>
                          <a:cs typeface="Calibri" panose="020F0502020204030204"/>
                        </a:rPr>
                        <a:t> </a:t>
                      </a:r>
                      <a:r>
                        <a:rPr sz="1600" spc="-10" dirty="0">
                          <a:latin typeface="Calibri" panose="020F0502020204030204"/>
                          <a:cs typeface="Calibri" panose="020F0502020204030204"/>
                        </a:rPr>
                        <a:t>regression,</a:t>
                      </a:r>
                      <a:r>
                        <a:rPr sz="1600" spc="15" dirty="0">
                          <a:latin typeface="Calibri" panose="020F0502020204030204"/>
                          <a:cs typeface="Calibri" panose="020F0502020204030204"/>
                        </a:rPr>
                        <a:t> </a:t>
                      </a:r>
                      <a:r>
                        <a:rPr sz="1600" spc="-10" dirty="0">
                          <a:latin typeface="Calibri" panose="020F0502020204030204"/>
                          <a:cs typeface="Calibri" panose="020F0502020204030204"/>
                        </a:rPr>
                        <a:t>Naive</a:t>
                      </a:r>
                      <a:r>
                        <a:rPr sz="1600" spc="10" dirty="0">
                          <a:latin typeface="Calibri" panose="020F0502020204030204"/>
                          <a:cs typeface="Calibri" panose="020F0502020204030204"/>
                        </a:rPr>
                        <a:t> </a:t>
                      </a:r>
                      <a:r>
                        <a:rPr sz="1600" spc="-15" dirty="0">
                          <a:latin typeface="Calibri" panose="020F0502020204030204"/>
                          <a:cs typeface="Calibri" panose="020F0502020204030204"/>
                        </a:rPr>
                        <a:t>Bayes</a:t>
                      </a:r>
                      <a:r>
                        <a:rPr sz="1600" spc="10" dirty="0">
                          <a:latin typeface="Calibri" panose="020F0502020204030204"/>
                          <a:cs typeface="Calibri" panose="020F0502020204030204"/>
                        </a:rPr>
                        <a:t> </a:t>
                      </a:r>
                      <a:r>
                        <a:rPr sz="1600" spc="-20" dirty="0">
                          <a:latin typeface="Calibri" panose="020F0502020204030204"/>
                          <a:cs typeface="Calibri" panose="020F0502020204030204"/>
                        </a:rPr>
                        <a:t>classifier, </a:t>
                      </a:r>
                      <a:r>
                        <a:rPr sz="1600" spc="-345" dirty="0">
                          <a:latin typeface="Calibri" panose="020F0502020204030204"/>
                          <a:cs typeface="Calibri" panose="020F0502020204030204"/>
                        </a:rPr>
                        <a:t> </a:t>
                      </a:r>
                      <a:r>
                        <a:rPr sz="1600" spc="-5" dirty="0">
                          <a:latin typeface="Calibri" panose="020F0502020204030204"/>
                          <a:cs typeface="Calibri" panose="020F0502020204030204"/>
                        </a:rPr>
                        <a:t>Support</a:t>
                      </a:r>
                      <a:r>
                        <a:rPr sz="1600" dirty="0">
                          <a:latin typeface="Calibri" panose="020F0502020204030204"/>
                          <a:cs typeface="Calibri" panose="020F0502020204030204"/>
                        </a:rPr>
                        <a:t> </a:t>
                      </a:r>
                      <a:r>
                        <a:rPr sz="1600" spc="-15" dirty="0">
                          <a:latin typeface="Calibri" panose="020F0502020204030204"/>
                          <a:cs typeface="Calibri" panose="020F0502020204030204"/>
                        </a:rPr>
                        <a:t>vector</a:t>
                      </a:r>
                      <a:r>
                        <a:rPr sz="1600" spc="60" dirty="0">
                          <a:latin typeface="Calibri" panose="020F0502020204030204"/>
                          <a:cs typeface="Calibri" panose="020F0502020204030204"/>
                        </a:rPr>
                        <a:t> </a:t>
                      </a:r>
                      <a:r>
                        <a:rPr sz="1600" spc="-5" dirty="0">
                          <a:latin typeface="Calibri" panose="020F0502020204030204"/>
                          <a:cs typeface="Calibri" panose="020F0502020204030204"/>
                        </a:rPr>
                        <a:t>machines</a:t>
                      </a:r>
                      <a:r>
                        <a:rPr sz="1600" spc="-40" dirty="0">
                          <a:latin typeface="Calibri" panose="020F0502020204030204"/>
                          <a:cs typeface="Calibri" panose="020F0502020204030204"/>
                        </a:rPr>
                        <a:t> </a:t>
                      </a:r>
                      <a:r>
                        <a:rPr sz="1600" spc="-15" dirty="0">
                          <a:latin typeface="Calibri" panose="020F0502020204030204"/>
                          <a:cs typeface="Calibri" panose="020F0502020204030204"/>
                        </a:rPr>
                        <a:t>etc.</a:t>
                      </a:r>
                      <a:endParaRPr sz="1600">
                        <a:latin typeface="Calibri" panose="020F0502020204030204"/>
                        <a:cs typeface="Calibri" panose="020F0502020204030204"/>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208280">
                        <a:lnSpc>
                          <a:spcPct val="100000"/>
                        </a:lnSpc>
                        <a:spcBef>
                          <a:spcPts val="830"/>
                        </a:spcBef>
                      </a:pPr>
                      <a:r>
                        <a:rPr sz="1600" dirty="0">
                          <a:latin typeface="Calibri" panose="020F0502020204030204"/>
                          <a:cs typeface="Calibri" panose="020F0502020204030204"/>
                        </a:rPr>
                        <a:t>k-means </a:t>
                      </a:r>
                      <a:r>
                        <a:rPr sz="1600" spc="-10" dirty="0">
                          <a:latin typeface="Calibri" panose="020F0502020204030204"/>
                          <a:cs typeface="Calibri" panose="020F0502020204030204"/>
                        </a:rPr>
                        <a:t>clustering </a:t>
                      </a:r>
                      <a:r>
                        <a:rPr sz="1600" spc="-5" dirty="0">
                          <a:latin typeface="Calibri" panose="020F0502020204030204"/>
                          <a:cs typeface="Calibri" panose="020F0502020204030204"/>
                        </a:rPr>
                        <a:t>algorithm, </a:t>
                      </a:r>
                      <a:r>
                        <a:rPr sz="1600" spc="-10" dirty="0">
                          <a:latin typeface="Calibri" panose="020F0502020204030204"/>
                          <a:cs typeface="Calibri" panose="020F0502020204030204"/>
                        </a:rPr>
                        <a:t>Fuzzy </a:t>
                      </a:r>
                      <a:r>
                        <a:rPr sz="1600" spc="-350" dirty="0">
                          <a:latin typeface="Calibri" panose="020F0502020204030204"/>
                          <a:cs typeface="Calibri" panose="020F0502020204030204"/>
                        </a:rPr>
                        <a:t> </a:t>
                      </a:r>
                      <a:r>
                        <a:rPr sz="1600" dirty="0">
                          <a:latin typeface="Calibri" panose="020F0502020204030204"/>
                          <a:cs typeface="Calibri" panose="020F0502020204030204"/>
                        </a:rPr>
                        <a:t>c-means</a:t>
                      </a:r>
                      <a:r>
                        <a:rPr sz="1600" spc="-40" dirty="0">
                          <a:latin typeface="Calibri" panose="020F0502020204030204"/>
                          <a:cs typeface="Calibri" panose="020F0502020204030204"/>
                        </a:rPr>
                        <a:t> </a:t>
                      </a:r>
                      <a:r>
                        <a:rPr sz="1600" spc="-15" dirty="0">
                          <a:latin typeface="Calibri" panose="020F0502020204030204"/>
                          <a:cs typeface="Calibri" panose="020F0502020204030204"/>
                        </a:rPr>
                        <a:t>clustering</a:t>
                      </a:r>
                      <a:r>
                        <a:rPr sz="1600" spc="25" dirty="0">
                          <a:latin typeface="Calibri" panose="020F0502020204030204"/>
                          <a:cs typeface="Calibri" panose="020F0502020204030204"/>
                        </a:rPr>
                        <a:t> </a:t>
                      </a:r>
                      <a:r>
                        <a:rPr sz="1600" spc="-5" dirty="0">
                          <a:latin typeface="Calibri" panose="020F0502020204030204"/>
                          <a:cs typeface="Calibri" panose="020F0502020204030204"/>
                        </a:rPr>
                        <a:t>algorithm, </a:t>
                      </a:r>
                      <a:r>
                        <a:rPr sz="1600" dirty="0">
                          <a:latin typeface="Calibri" panose="020F0502020204030204"/>
                          <a:cs typeface="Calibri" panose="020F0502020204030204"/>
                        </a:rPr>
                        <a:t> </a:t>
                      </a:r>
                      <a:r>
                        <a:rPr sz="1600" spc="-5" dirty="0">
                          <a:latin typeface="Calibri" panose="020F0502020204030204"/>
                          <a:cs typeface="Calibri" panose="020F0502020204030204"/>
                        </a:rPr>
                        <a:t>Gaussian</a:t>
                      </a:r>
                      <a:r>
                        <a:rPr sz="1600" spc="-10" dirty="0">
                          <a:latin typeface="Calibri" panose="020F0502020204030204"/>
                          <a:cs typeface="Calibri" panose="020F0502020204030204"/>
                        </a:rPr>
                        <a:t> </a:t>
                      </a:r>
                      <a:r>
                        <a:rPr sz="1600" spc="-5" dirty="0">
                          <a:latin typeface="Calibri" panose="020F0502020204030204"/>
                          <a:cs typeface="Calibri" panose="020F0502020204030204"/>
                        </a:rPr>
                        <a:t>(EM)</a:t>
                      </a:r>
                      <a:r>
                        <a:rPr sz="1600" spc="-10" dirty="0">
                          <a:latin typeface="Calibri" panose="020F0502020204030204"/>
                          <a:cs typeface="Calibri" panose="020F0502020204030204"/>
                        </a:rPr>
                        <a:t> </a:t>
                      </a:r>
                      <a:r>
                        <a:rPr sz="1600" spc="-15" dirty="0">
                          <a:latin typeface="Calibri" panose="020F0502020204030204"/>
                          <a:cs typeface="Calibri" panose="020F0502020204030204"/>
                        </a:rPr>
                        <a:t>clustering</a:t>
                      </a:r>
                      <a:r>
                        <a:rPr sz="1600" spc="25" dirty="0">
                          <a:latin typeface="Calibri" panose="020F0502020204030204"/>
                          <a:cs typeface="Calibri" panose="020F0502020204030204"/>
                        </a:rPr>
                        <a:t> </a:t>
                      </a:r>
                      <a:r>
                        <a:rPr sz="1600" spc="-5" dirty="0">
                          <a:latin typeface="Calibri" panose="020F0502020204030204"/>
                          <a:cs typeface="Calibri" panose="020F0502020204030204"/>
                        </a:rPr>
                        <a:t>algorithm </a:t>
                      </a:r>
                      <a:r>
                        <a:rPr sz="1600" dirty="0">
                          <a:latin typeface="Calibri" panose="020F0502020204030204"/>
                          <a:cs typeface="Calibri" panose="020F0502020204030204"/>
                        </a:rPr>
                        <a:t> </a:t>
                      </a:r>
                      <a:r>
                        <a:rPr sz="1600" spc="-15" dirty="0">
                          <a:latin typeface="Calibri" panose="020F0502020204030204"/>
                          <a:cs typeface="Calibri" panose="020F0502020204030204"/>
                        </a:rPr>
                        <a:t>etc.</a:t>
                      </a:r>
                      <a:endParaRPr sz="1600">
                        <a:latin typeface="Calibri" panose="020F0502020204030204"/>
                        <a:cs typeface="Calibri" panose="020F0502020204030204"/>
                      </a:endParaRPr>
                    </a:p>
                  </a:txBody>
                  <a:tcPr marL="0" marR="0" marT="1054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04" y="152476"/>
            <a:ext cx="6280150" cy="695325"/>
          </a:xfrm>
          <a:prstGeom prst="rect">
            <a:avLst/>
          </a:prstGeom>
        </p:spPr>
        <p:txBody>
          <a:bodyPr vert="horz" wrap="square" lIns="0" tIns="12065" rIns="0" bIns="0" rtlCol="0">
            <a:spAutoFit/>
          </a:bodyPr>
          <a:lstStyle/>
          <a:p>
            <a:pPr marL="12700">
              <a:lnSpc>
                <a:spcPct val="100000"/>
              </a:lnSpc>
              <a:spcBef>
                <a:spcPts val="95"/>
              </a:spcBef>
            </a:pPr>
            <a:r>
              <a:rPr sz="4400" spc="-20" dirty="0"/>
              <a:t>Nearest</a:t>
            </a:r>
            <a:r>
              <a:rPr sz="4400" spc="-30" dirty="0"/>
              <a:t> </a:t>
            </a:r>
            <a:r>
              <a:rPr sz="4400" spc="-5" dirty="0"/>
              <a:t>Neighbour</a:t>
            </a:r>
            <a:r>
              <a:rPr sz="4400" spc="15" dirty="0"/>
              <a:t> </a:t>
            </a:r>
            <a:r>
              <a:rPr sz="4400" spc="-10" dirty="0"/>
              <a:t>Analysis</a:t>
            </a:r>
            <a:endParaRPr sz="4400"/>
          </a:p>
        </p:txBody>
      </p:sp>
      <p:sp>
        <p:nvSpPr>
          <p:cNvPr id="3" name="object 3"/>
          <p:cNvSpPr txBox="1"/>
          <p:nvPr/>
        </p:nvSpPr>
        <p:spPr>
          <a:xfrm>
            <a:off x="305104" y="1143000"/>
            <a:ext cx="8056245" cy="4958715"/>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20" dirty="0">
                <a:latin typeface="Calibri" panose="020F0502020204030204"/>
                <a:cs typeface="Calibri" panose="020F0502020204030204"/>
              </a:rPr>
              <a:t>Nearest Neighbour Analysis measures the spread or distribution of something over a geographical space. </a:t>
            </a:r>
            <a:endParaRPr sz="3200" spc="-20" dirty="0">
              <a:latin typeface="Calibri" panose="020F0502020204030204"/>
              <a:cs typeface="Calibri" panose="020F0502020204030204"/>
            </a:endParaRPr>
          </a:p>
          <a:p>
            <a:pPr marL="356870" marR="5080" indent="-344805">
              <a:lnSpc>
                <a:spcPct val="100000"/>
              </a:lnSpc>
              <a:spcBef>
                <a:spcPts val="90"/>
              </a:spcBef>
              <a:buFont typeface="Arial MT"/>
              <a:buChar char="•"/>
              <a:tabLst>
                <a:tab pos="356870" algn="l"/>
                <a:tab pos="357505" algn="l"/>
              </a:tabLst>
            </a:pPr>
            <a:r>
              <a:rPr sz="3200" spc="-20" dirty="0">
                <a:latin typeface="Calibri" panose="020F0502020204030204"/>
                <a:cs typeface="Calibri" panose="020F0502020204030204"/>
              </a:rPr>
              <a:t>It provides a numerical value that describes the extent to which a set of points are clustered or uniformly spaced.</a:t>
            </a:r>
            <a:endParaRPr sz="3200" spc="-20" dirty="0">
              <a:latin typeface="Calibri" panose="020F0502020204030204"/>
              <a:cs typeface="Calibri" panose="020F0502020204030204"/>
            </a:endParaRPr>
          </a:p>
          <a:p>
            <a:pPr marL="356870" marR="5080" indent="-344805">
              <a:lnSpc>
                <a:spcPct val="100000"/>
              </a:lnSpc>
              <a:spcBef>
                <a:spcPts val="90"/>
              </a:spcBef>
              <a:buFont typeface="Arial MT"/>
              <a:buChar char="•"/>
              <a:tabLst>
                <a:tab pos="356870" algn="l"/>
                <a:tab pos="357505" algn="l"/>
              </a:tabLst>
            </a:pPr>
            <a:r>
              <a:rPr sz="3200" spc="-20" dirty="0">
                <a:latin typeface="Calibri" panose="020F0502020204030204"/>
                <a:cs typeface="Calibri" panose="020F0502020204030204"/>
              </a:rPr>
              <a:t>Nearest</a:t>
            </a:r>
            <a:r>
              <a:rPr sz="3200" spc="25" dirty="0">
                <a:latin typeface="Calibri" panose="020F0502020204030204"/>
                <a:cs typeface="Calibri" panose="020F0502020204030204"/>
              </a:rPr>
              <a:t> </a:t>
            </a:r>
            <a:r>
              <a:rPr sz="3200" spc="-10" dirty="0">
                <a:latin typeface="Calibri" panose="020F0502020204030204"/>
                <a:cs typeface="Calibri" panose="020F0502020204030204"/>
              </a:rPr>
              <a:t>neighbor</a:t>
            </a:r>
            <a:r>
              <a:rPr sz="3200" spc="30" dirty="0">
                <a:latin typeface="Calibri" panose="020F0502020204030204"/>
                <a:cs typeface="Calibri" panose="020F0502020204030204"/>
              </a:rPr>
              <a:t> </a:t>
            </a:r>
            <a:r>
              <a:rPr sz="3200" spc="-15" dirty="0">
                <a:latin typeface="Calibri" panose="020F0502020204030204"/>
                <a:cs typeface="Calibri" panose="020F0502020204030204"/>
              </a:rPr>
              <a:t>methods</a:t>
            </a:r>
            <a:r>
              <a:rPr sz="3200" spc="45" dirty="0">
                <a:latin typeface="Calibri" panose="020F0502020204030204"/>
                <a:cs typeface="Calibri" panose="020F0502020204030204"/>
              </a:rPr>
              <a:t> </a:t>
            </a:r>
            <a:r>
              <a:rPr sz="3200" spc="-20" dirty="0">
                <a:latin typeface="Calibri" panose="020F0502020204030204"/>
                <a:cs typeface="Calibri" panose="020F0502020204030204"/>
              </a:rPr>
              <a:t>work</a:t>
            </a:r>
            <a:r>
              <a:rPr sz="3200" spc="30" dirty="0">
                <a:latin typeface="Calibri" panose="020F0502020204030204"/>
                <a:cs typeface="Calibri" panose="020F0502020204030204"/>
              </a:rPr>
              <a:t> </a:t>
            </a:r>
            <a:r>
              <a:rPr sz="3200" spc="-20" dirty="0">
                <a:latin typeface="Calibri" panose="020F0502020204030204"/>
                <a:cs typeface="Calibri" panose="020F0502020204030204"/>
              </a:rPr>
              <a:t>by</a:t>
            </a:r>
            <a:r>
              <a:rPr sz="3200" spc="10" dirty="0">
                <a:latin typeface="Calibri" panose="020F0502020204030204"/>
                <a:cs typeface="Calibri" panose="020F0502020204030204"/>
              </a:rPr>
              <a:t> </a:t>
            </a:r>
            <a:r>
              <a:rPr sz="3200" spc="-10" dirty="0">
                <a:latin typeface="Calibri" panose="020F0502020204030204"/>
                <a:cs typeface="Calibri" panose="020F0502020204030204"/>
              </a:rPr>
              <a:t>taking</a:t>
            </a:r>
            <a:r>
              <a:rPr sz="3200" spc="25" dirty="0">
                <a:latin typeface="Calibri" panose="020F0502020204030204"/>
                <a:cs typeface="Calibri" panose="020F0502020204030204"/>
              </a:rPr>
              <a:t> </a:t>
            </a:r>
            <a:r>
              <a:rPr sz="3200" spc="-5" dirty="0">
                <a:latin typeface="Calibri" panose="020F0502020204030204"/>
                <a:cs typeface="Calibri" panose="020F0502020204030204"/>
              </a:rPr>
              <a:t>an </a:t>
            </a:r>
            <a:r>
              <a:rPr sz="3200" dirty="0">
                <a:latin typeface="Calibri" panose="020F0502020204030204"/>
                <a:cs typeface="Calibri" panose="020F0502020204030204"/>
              </a:rPr>
              <a:t> </a:t>
            </a:r>
            <a:r>
              <a:rPr sz="3200" spc="-30" dirty="0">
                <a:latin typeface="Calibri" panose="020F0502020204030204"/>
                <a:cs typeface="Calibri" panose="020F0502020204030204"/>
              </a:rPr>
              <a:t>observation’s</a:t>
            </a:r>
            <a:r>
              <a:rPr sz="3200" spc="70" dirty="0">
                <a:latin typeface="Calibri" panose="020F0502020204030204"/>
                <a:cs typeface="Calibri" panose="020F0502020204030204"/>
              </a:rPr>
              <a:t> </a:t>
            </a:r>
            <a:r>
              <a:rPr sz="3200" spc="-15" dirty="0">
                <a:latin typeface="Calibri" panose="020F0502020204030204"/>
                <a:cs typeface="Calibri" panose="020F0502020204030204"/>
              </a:rPr>
              <a:t>attribute</a:t>
            </a:r>
            <a:r>
              <a:rPr sz="3200" spc="10" dirty="0">
                <a:latin typeface="Calibri" panose="020F0502020204030204"/>
                <a:cs typeface="Calibri" panose="020F0502020204030204"/>
              </a:rPr>
              <a:t> </a:t>
            </a:r>
            <a:r>
              <a:rPr sz="3200" spc="-15" dirty="0">
                <a:latin typeface="Calibri" panose="020F0502020204030204"/>
                <a:cs typeface="Calibri" panose="020F0502020204030204"/>
              </a:rPr>
              <a:t>value</a:t>
            </a:r>
            <a:r>
              <a:rPr sz="3200" spc="20" dirty="0">
                <a:latin typeface="Calibri" panose="020F0502020204030204"/>
                <a:cs typeface="Calibri" panose="020F0502020204030204"/>
              </a:rPr>
              <a:t> </a:t>
            </a:r>
            <a:r>
              <a:rPr sz="3200" spc="-5" dirty="0">
                <a:latin typeface="Calibri" panose="020F0502020204030204"/>
                <a:cs typeface="Calibri" panose="020F0502020204030204"/>
              </a:rPr>
              <a:t>and</a:t>
            </a:r>
            <a:r>
              <a:rPr sz="3200" spc="15" dirty="0">
                <a:latin typeface="Calibri" panose="020F0502020204030204"/>
                <a:cs typeface="Calibri" panose="020F0502020204030204"/>
              </a:rPr>
              <a:t> </a:t>
            </a:r>
            <a:r>
              <a:rPr sz="3200" spc="-5" dirty="0">
                <a:latin typeface="Calibri" panose="020F0502020204030204"/>
                <a:cs typeface="Calibri" panose="020F0502020204030204"/>
              </a:rPr>
              <a:t>then</a:t>
            </a:r>
            <a:r>
              <a:rPr sz="3200" spc="25" dirty="0">
                <a:latin typeface="Calibri" panose="020F0502020204030204"/>
                <a:cs typeface="Calibri" panose="020F0502020204030204"/>
              </a:rPr>
              <a:t> </a:t>
            </a:r>
            <a:r>
              <a:rPr sz="3200" spc="-10" dirty="0">
                <a:latin typeface="Calibri" panose="020F0502020204030204"/>
                <a:cs typeface="Calibri" panose="020F0502020204030204"/>
              </a:rPr>
              <a:t>locating </a:t>
            </a:r>
            <a:r>
              <a:rPr sz="3200" spc="-710" dirty="0">
                <a:latin typeface="Calibri" panose="020F0502020204030204"/>
                <a:cs typeface="Calibri" panose="020F0502020204030204"/>
              </a:rPr>
              <a:t> </a:t>
            </a:r>
            <a:r>
              <a:rPr sz="3200" spc="-5" dirty="0">
                <a:latin typeface="Calibri" panose="020F0502020204030204"/>
                <a:cs typeface="Calibri" panose="020F0502020204030204"/>
              </a:rPr>
              <a:t>another</a:t>
            </a:r>
            <a:r>
              <a:rPr sz="3200" spc="20" dirty="0">
                <a:latin typeface="Calibri" panose="020F0502020204030204"/>
                <a:cs typeface="Calibri" panose="020F0502020204030204"/>
              </a:rPr>
              <a:t> </a:t>
            </a:r>
            <a:r>
              <a:rPr sz="3200" spc="-15" dirty="0">
                <a:latin typeface="Calibri" panose="020F0502020204030204"/>
                <a:cs typeface="Calibri" panose="020F0502020204030204"/>
              </a:rPr>
              <a:t>observation</a:t>
            </a:r>
            <a:r>
              <a:rPr sz="3200" spc="50" dirty="0">
                <a:latin typeface="Calibri" panose="020F0502020204030204"/>
                <a:cs typeface="Calibri" panose="020F0502020204030204"/>
              </a:rPr>
              <a:t> </a:t>
            </a:r>
            <a:r>
              <a:rPr sz="3200" spc="-5" dirty="0">
                <a:latin typeface="Calibri" panose="020F0502020204030204"/>
                <a:cs typeface="Calibri" panose="020F0502020204030204"/>
              </a:rPr>
              <a:t>whose</a:t>
            </a:r>
            <a:r>
              <a:rPr sz="3200" spc="5" dirty="0">
                <a:latin typeface="Calibri" panose="020F0502020204030204"/>
                <a:cs typeface="Calibri" panose="020F0502020204030204"/>
              </a:rPr>
              <a:t> </a:t>
            </a:r>
            <a:r>
              <a:rPr sz="3200" spc="-15" dirty="0">
                <a:latin typeface="Calibri" panose="020F0502020204030204"/>
                <a:cs typeface="Calibri" panose="020F0502020204030204"/>
              </a:rPr>
              <a:t>attribute</a:t>
            </a:r>
            <a:r>
              <a:rPr sz="3200" dirty="0">
                <a:latin typeface="Calibri" panose="020F0502020204030204"/>
                <a:cs typeface="Calibri" panose="020F0502020204030204"/>
              </a:rPr>
              <a:t> </a:t>
            </a:r>
            <a:r>
              <a:rPr sz="3200" spc="-15" dirty="0">
                <a:latin typeface="Calibri" panose="020F0502020204030204"/>
                <a:cs typeface="Calibri" panose="020F0502020204030204"/>
              </a:rPr>
              <a:t>value</a:t>
            </a:r>
            <a:r>
              <a:rPr sz="3200" spc="10" dirty="0">
                <a:latin typeface="Calibri" panose="020F0502020204030204"/>
                <a:cs typeface="Calibri" panose="020F0502020204030204"/>
              </a:rPr>
              <a:t> </a:t>
            </a:r>
            <a:r>
              <a:rPr sz="3200" spc="-5" dirty="0">
                <a:latin typeface="Calibri" panose="020F0502020204030204"/>
                <a:cs typeface="Calibri" panose="020F0502020204030204"/>
              </a:rPr>
              <a:t>is </a:t>
            </a:r>
            <a:r>
              <a:rPr sz="3200" dirty="0">
                <a:latin typeface="Calibri" panose="020F0502020204030204"/>
                <a:cs typeface="Calibri" panose="020F0502020204030204"/>
              </a:rPr>
              <a:t> </a:t>
            </a:r>
            <a:r>
              <a:rPr sz="3200" spc="-10" dirty="0">
                <a:latin typeface="Calibri" panose="020F0502020204030204"/>
                <a:cs typeface="Calibri" panose="020F0502020204030204"/>
              </a:rPr>
              <a:t>numerically</a:t>
            </a:r>
            <a:r>
              <a:rPr sz="3200" spc="30" dirty="0">
                <a:latin typeface="Calibri" panose="020F0502020204030204"/>
                <a:cs typeface="Calibri" panose="020F0502020204030204"/>
              </a:rPr>
              <a:t> </a:t>
            </a:r>
            <a:r>
              <a:rPr sz="3200" spc="-25" dirty="0">
                <a:latin typeface="Calibri" panose="020F0502020204030204"/>
                <a:cs typeface="Calibri" panose="020F0502020204030204"/>
              </a:rPr>
              <a:t>nearest</a:t>
            </a:r>
            <a:r>
              <a:rPr sz="3200" spc="45" dirty="0">
                <a:latin typeface="Calibri" panose="020F0502020204030204"/>
                <a:cs typeface="Calibri" panose="020F0502020204030204"/>
              </a:rPr>
              <a:t> </a:t>
            </a:r>
            <a:r>
              <a:rPr sz="3200" spc="-15" dirty="0">
                <a:latin typeface="Calibri" panose="020F0502020204030204"/>
                <a:cs typeface="Calibri" panose="020F0502020204030204"/>
              </a:rPr>
              <a:t>to</a:t>
            </a:r>
            <a:r>
              <a:rPr sz="3200" spc="-5" dirty="0">
                <a:latin typeface="Calibri" panose="020F0502020204030204"/>
                <a:cs typeface="Calibri" panose="020F0502020204030204"/>
              </a:rPr>
              <a:t> it</a:t>
            </a:r>
            <a:endParaRPr sz="3200">
              <a:latin typeface="Calibri" panose="020F0502020204030204"/>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8647430" cy="1230630"/>
          </a:xfrm>
        </p:spPr>
        <p:txBody>
          <a:bodyPr wrap="square"/>
          <a:p>
            <a:r>
              <a:rPr lang="en-US"/>
              <a:t>Classifying Data with Average Nearest </a:t>
            </a:r>
            <a:br>
              <a:rPr lang="en-US"/>
            </a:br>
            <a:r>
              <a:rPr lang="en-US"/>
              <a:t>Neighbor Algorithms</a:t>
            </a:r>
            <a:endParaRPr lang="en-US"/>
          </a:p>
        </p:txBody>
      </p:sp>
      <p:sp>
        <p:nvSpPr>
          <p:cNvPr id="3" name="Subtitle 2"/>
          <p:cNvSpPr>
            <a:spLocks noGrp="1"/>
          </p:cNvSpPr>
          <p:nvPr>
            <p:ph type="subTitle" idx="4"/>
          </p:nvPr>
        </p:nvSpPr>
        <p:spPr>
          <a:xfrm>
            <a:off x="145415" y="1383030"/>
            <a:ext cx="8654415" cy="4924425"/>
          </a:xfrm>
        </p:spPr>
        <p:txBody>
          <a:bodyPr wrap="square"/>
          <a:p>
            <a:pPr marL="457200" indent="-457200">
              <a:buFont typeface="Arial" panose="020B0604020202020204" pitchFamily="34" charset="0"/>
              <a:buChar char="•"/>
            </a:pPr>
            <a:r>
              <a:rPr lang="en-US"/>
              <a:t>Average nearest neighbor algorithms are basic yet powerful classification algorithms. They’re useful for finding and classifying observations that are most similar on average. </a:t>
            </a:r>
            <a:endParaRPr lang="en-US"/>
          </a:p>
          <a:p>
            <a:pPr marL="457200" indent="-457200">
              <a:buFont typeface="Arial" panose="020B0604020202020204" pitchFamily="34" charset="0"/>
              <a:buChar char="•"/>
            </a:pPr>
            <a:r>
              <a:rPr lang="en-US"/>
              <a:t>Average nearest neighbor algorithms are used in pattern recognition, in chemical and biological structural analysis, and in spatial data </a:t>
            </a:r>
            <a:endParaRPr lang="en-US"/>
          </a:p>
          <a:p>
            <a:pPr marL="457200" indent="-457200">
              <a:buFont typeface="Arial" panose="020B0604020202020204" pitchFamily="34" charset="0"/>
              <a:buChar char="•"/>
            </a:pPr>
            <a:r>
              <a:rPr lang="en-US"/>
              <a:t>modeling. </a:t>
            </a:r>
            <a:endParaRPr lang="en-US"/>
          </a:p>
          <a:p>
            <a:pPr marL="457200" indent="-457200">
              <a:buFont typeface="Arial" panose="020B0604020202020204" pitchFamily="34" charset="0"/>
              <a:buChar char="•"/>
            </a:pPr>
            <a:r>
              <a:rPr lang="en-US"/>
              <a:t>They’re most often used in biology, chemistry, engineering, and geosciences.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94310" y="142875"/>
            <a:ext cx="8834120" cy="6401435"/>
          </a:xfrm>
        </p:spPr>
        <p:txBody>
          <a:bodyPr wrap="square"/>
          <a:p>
            <a:pPr marL="457200" indent="-457200">
              <a:buFont typeface="Arial" panose="020B0604020202020204" pitchFamily="34" charset="0"/>
              <a:buChar char="•"/>
            </a:pPr>
            <a:r>
              <a:rPr lang="en-US"/>
              <a:t>The purpose of using an average nearest neighbor algorithm is to classify observations based on the average of the arithmetic distances between them. </a:t>
            </a:r>
            <a:endParaRPr lang="en-US"/>
          </a:p>
          <a:p>
            <a:pPr marL="457200" indent="-457200">
              <a:buFont typeface="Arial" panose="020B0604020202020204" pitchFamily="34" charset="0"/>
              <a:buChar char="•"/>
            </a:pPr>
            <a:r>
              <a:rPr lang="en-US"/>
              <a:t>If your goal is to identify and group observations by average similarity, the average nearest neighbor algorithm is a useful way to do that.</a:t>
            </a:r>
            <a:endParaRPr lang="en-US"/>
          </a:p>
          <a:p>
            <a:pPr marL="457200" indent="-457200">
              <a:buFont typeface="Arial" panose="020B0604020202020204" pitchFamily="34" charset="0"/>
              <a:buChar char="•"/>
            </a:pPr>
            <a:r>
              <a:rPr lang="en-US"/>
              <a:t>With respect to nearest neighbor classifiers, a dataset is composed of observations, each of which has an x- and y-variable. </a:t>
            </a:r>
            <a:endParaRPr lang="en-US"/>
          </a:p>
          <a:p>
            <a:pPr marL="457200" indent="-457200">
              <a:buFont typeface="Arial" panose="020B0604020202020204" pitchFamily="34" charset="0"/>
              <a:buChar char="•"/>
            </a:pPr>
            <a:r>
              <a:rPr lang="en-US"/>
              <a:t>An x-variable represents the input value, or feature, and the y-variable represents the data label, or target variable. </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74930" y="152400"/>
            <a:ext cx="8747760" cy="2488565"/>
          </a:xfrm>
          <a:prstGeom prst="rect">
            <a:avLst/>
          </a:prstGeom>
        </p:spPr>
      </p:pic>
      <p:pic>
        <p:nvPicPr>
          <p:cNvPr id="7" name="Content Placeholder 6"/>
          <p:cNvPicPr>
            <a:picLocks noChangeAspect="1"/>
          </p:cNvPicPr>
          <p:nvPr>
            <p:ph sz="half" idx="3"/>
          </p:nvPr>
        </p:nvPicPr>
        <p:blipFill>
          <a:blip r:embed="rId2"/>
          <a:stretch>
            <a:fillRect/>
          </a:stretch>
        </p:blipFill>
        <p:spPr>
          <a:xfrm>
            <a:off x="-635" y="2640330"/>
            <a:ext cx="8899525" cy="40754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3"/>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685800" y="166370"/>
            <a:ext cx="8115300" cy="59442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28600" y="0"/>
            <a:ext cx="8803005" cy="3939540"/>
          </a:xfrm>
        </p:spPr>
        <p:txBody>
          <a:bodyPr wrap="square"/>
          <a:p>
            <a:r>
              <a:rPr lang="en-IN" altLang="en-US"/>
              <a:t>Now </a:t>
            </a:r>
            <a:r>
              <a:rPr lang="en-US"/>
              <a:t>groups the employees by the average</a:t>
            </a:r>
            <a:r>
              <a:rPr lang="en-IN" altLang="en-US"/>
              <a:t> </a:t>
            </a:r>
            <a:r>
              <a:rPr lang="en-US"/>
              <a:t>separation distance between them. Because the average separation distance values between Mike, Liz, and Jin are the smallest, they’re grouped into class 0. </a:t>
            </a:r>
            <a:endParaRPr lang="en-US"/>
          </a:p>
          <a:p>
            <a:r>
              <a:rPr lang="en-US"/>
              <a:t>Mary’s average separation distances are </a:t>
            </a:r>
            <a:endParaRPr lang="en-US"/>
          </a:p>
          <a:p>
            <a:r>
              <a:rPr lang="en-US"/>
              <a:t>quite unlike the others, so she is put into her own class — Class 1.</a:t>
            </a:r>
            <a:endParaRPr lang="en-US"/>
          </a:p>
        </p:txBody>
      </p:sp>
      <p:graphicFrame>
        <p:nvGraphicFramePr>
          <p:cNvPr id="4" name="Table 3"/>
          <p:cNvGraphicFramePr/>
          <p:nvPr/>
        </p:nvGraphicFramePr>
        <p:xfrm>
          <a:off x="1524000" y="3810000"/>
          <a:ext cx="6399530" cy="1905000"/>
        </p:xfrm>
        <a:graphic>
          <a:graphicData uri="http://schemas.openxmlformats.org/drawingml/2006/table">
            <a:tbl>
              <a:tblPr firstRow="1" bandRow="1">
                <a:tableStyleId>{5C22544A-7EE6-4342-B048-85BDC9FD1C3A}</a:tableStyleId>
              </a:tblPr>
              <a:tblGrid>
                <a:gridCol w="2133177"/>
                <a:gridCol w="2133176"/>
                <a:gridCol w="2133177"/>
              </a:tblGrid>
              <a:tr h="381000">
                <a:tc>
                  <a:txBody>
                    <a:bodyPr/>
                    <a:p>
                      <a:pPr>
                        <a:buNone/>
                      </a:pPr>
                      <a:endParaRPr lang="en-US"/>
                    </a:p>
                  </a:txBody>
                  <a:tcPr/>
                </a:tc>
                <a:tc>
                  <a:txBody>
                    <a:bodyPr/>
                    <a:p>
                      <a:pPr>
                        <a:buNone/>
                      </a:pPr>
                      <a:r>
                        <a:rPr lang="en-IN" altLang="en-US"/>
                        <a:t>average separation distance(min)</a:t>
                      </a:r>
                      <a:endParaRPr lang="en-IN" altLang="en-US"/>
                    </a:p>
                  </a:txBody>
                  <a:tcPr/>
                </a:tc>
                <a:tc>
                  <a:txBody>
                    <a:bodyPr/>
                    <a:p>
                      <a:pPr>
                        <a:buNone/>
                      </a:pPr>
                      <a:r>
                        <a:rPr lang="en-IN" altLang="en-US"/>
                        <a:t>class label</a:t>
                      </a:r>
                      <a:endParaRPr lang="en-IN" altLang="en-US"/>
                    </a:p>
                  </a:txBody>
                  <a:tcPr/>
                </a:tc>
              </a:tr>
              <a:tr h="381000">
                <a:tc>
                  <a:txBody>
                    <a:bodyPr/>
                    <a:p>
                      <a:pPr>
                        <a:buNone/>
                      </a:pPr>
                      <a:r>
                        <a:rPr lang="en-IN" altLang="en-US"/>
                        <a:t>mike</a:t>
                      </a:r>
                      <a:endParaRPr lang="en-IN" altLang="en-US"/>
                    </a:p>
                  </a:txBody>
                  <a:tcPr/>
                </a:tc>
                <a:tc>
                  <a:txBody>
                    <a:bodyPr/>
                    <a:p>
                      <a:pPr>
                        <a:buNone/>
                      </a:pPr>
                      <a:r>
                        <a:rPr lang="en-IN" altLang="en-US"/>
                        <a:t>7503 with liz</a:t>
                      </a:r>
                      <a:endParaRPr lang="en-IN" altLang="en-US"/>
                    </a:p>
                  </a:txBody>
                  <a:tcPr/>
                </a:tc>
                <a:tc>
                  <a:txBody>
                    <a:bodyPr/>
                    <a:p>
                      <a:pPr>
                        <a:buNone/>
                      </a:pPr>
                      <a:r>
                        <a:rPr lang="en-IN" altLang="en-US"/>
                        <a:t>0</a:t>
                      </a:r>
                      <a:endParaRPr lang="en-IN" altLang="en-US"/>
                    </a:p>
                  </a:txBody>
                  <a:tcPr/>
                </a:tc>
              </a:tr>
              <a:tr h="381000">
                <a:tc>
                  <a:txBody>
                    <a:bodyPr/>
                    <a:p>
                      <a:pPr>
                        <a:buNone/>
                      </a:pPr>
                      <a:r>
                        <a:rPr lang="en-IN" altLang="en-US"/>
                        <a:t>liz</a:t>
                      </a:r>
                      <a:endParaRPr lang="en-IN" altLang="en-US"/>
                    </a:p>
                  </a:txBody>
                  <a:tcPr/>
                </a:tc>
                <a:tc>
                  <a:txBody>
                    <a:bodyPr/>
                    <a:p>
                      <a:pPr>
                        <a:buNone/>
                      </a:pPr>
                      <a:r>
                        <a:rPr lang="en-IN" altLang="en-US"/>
                        <a:t>7503 &amp; 7505 with mike and jin</a:t>
                      </a:r>
                      <a:endParaRPr lang="en-IN" altLang="en-US"/>
                    </a:p>
                  </a:txBody>
                  <a:tcPr/>
                </a:tc>
                <a:tc>
                  <a:txBody>
                    <a:bodyPr/>
                    <a:p>
                      <a:pPr>
                        <a:buNone/>
                      </a:pPr>
                      <a:r>
                        <a:rPr lang="en-IN" altLang="en-US"/>
                        <a:t>0</a:t>
                      </a:r>
                      <a:endParaRPr lang="en-IN" altLang="en-US"/>
                    </a:p>
                  </a:txBody>
                  <a:tcPr/>
                </a:tc>
              </a:tr>
              <a:tr h="381000">
                <a:tc>
                  <a:txBody>
                    <a:bodyPr/>
                    <a:p>
                      <a:pPr>
                        <a:buNone/>
                      </a:pPr>
                      <a:r>
                        <a:rPr lang="en-IN" altLang="en-US"/>
                        <a:t>jin</a:t>
                      </a:r>
                      <a:endParaRPr lang="en-IN" altLang="en-US"/>
                    </a:p>
                  </a:txBody>
                  <a:tcPr/>
                </a:tc>
                <a:tc>
                  <a:txBody>
                    <a:bodyPr/>
                    <a:p>
                      <a:pPr>
                        <a:buNone/>
                      </a:pPr>
                      <a:r>
                        <a:rPr lang="en-IN" altLang="en-US"/>
                        <a:t>7505 with liz</a:t>
                      </a:r>
                      <a:endParaRPr lang="en-IN" altLang="en-US"/>
                    </a:p>
                  </a:txBody>
                  <a:tcPr/>
                </a:tc>
                <a:tc>
                  <a:txBody>
                    <a:bodyPr/>
                    <a:p>
                      <a:pPr>
                        <a:buNone/>
                      </a:pPr>
                      <a:r>
                        <a:rPr lang="en-IN" altLang="en-US"/>
                        <a:t>0</a:t>
                      </a:r>
                      <a:endParaRPr lang="en-IN" altLang="en-US"/>
                    </a:p>
                  </a:txBody>
                  <a:tcPr/>
                </a:tc>
              </a:tr>
              <a:tr h="381000">
                <a:tc>
                  <a:txBody>
                    <a:bodyPr/>
                    <a:p>
                      <a:pPr>
                        <a:buNone/>
                      </a:pPr>
                      <a:r>
                        <a:rPr lang="en-IN" altLang="en-US"/>
                        <a:t>mary</a:t>
                      </a:r>
                      <a:endParaRPr lang="en-IN" altLang="en-US"/>
                    </a:p>
                  </a:txBody>
                  <a:tcPr/>
                </a:tc>
                <a:tc>
                  <a:txBody>
                    <a:bodyPr/>
                    <a:p>
                      <a:pPr>
                        <a:buNone/>
                      </a:pPr>
                      <a:r>
                        <a:rPr lang="en-IN" altLang="en-US"/>
                        <a:t>15010.5 with mike but too far from liz and jin</a:t>
                      </a:r>
                      <a:endParaRPr lang="en-IN" altLang="en-US"/>
                    </a:p>
                  </a:txBody>
                  <a:tcPr/>
                </a:tc>
                <a:tc>
                  <a:txBody>
                    <a:bodyPr/>
                    <a:p>
                      <a:pPr>
                        <a:buNone/>
                      </a:pPr>
                      <a:r>
                        <a:rPr lang="en-IN" altLang="en-US"/>
                        <a:t>1</a:t>
                      </a:r>
                      <a:endParaRPr lang="en-IN" alt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349" y="152476"/>
            <a:ext cx="6698615" cy="695325"/>
          </a:xfrm>
          <a:prstGeom prst="rect">
            <a:avLst/>
          </a:prstGeom>
        </p:spPr>
        <p:txBody>
          <a:bodyPr vert="horz" wrap="square" lIns="0" tIns="12065" rIns="0" bIns="0" rtlCol="0">
            <a:spAutoFit/>
          </a:bodyPr>
          <a:lstStyle/>
          <a:p>
            <a:pPr marL="12700">
              <a:lnSpc>
                <a:spcPct val="100000"/>
              </a:lnSpc>
              <a:spcBef>
                <a:spcPts val="95"/>
              </a:spcBef>
            </a:pPr>
            <a:r>
              <a:rPr sz="4400" spc="-5" dirty="0"/>
              <a:t>K</a:t>
            </a:r>
            <a:r>
              <a:rPr sz="4400" spc="-30" dirty="0"/>
              <a:t> </a:t>
            </a:r>
            <a:r>
              <a:rPr sz="4400" spc="-15" dirty="0"/>
              <a:t>Nearest</a:t>
            </a:r>
            <a:r>
              <a:rPr sz="4400" spc="-25" dirty="0"/>
              <a:t> </a:t>
            </a:r>
            <a:r>
              <a:rPr sz="4400" spc="-5" dirty="0"/>
              <a:t>Neighbour</a:t>
            </a:r>
            <a:r>
              <a:rPr sz="4400" spc="25" dirty="0"/>
              <a:t> </a:t>
            </a:r>
            <a:r>
              <a:rPr sz="4400" spc="-10" dirty="0"/>
              <a:t>Analysis</a:t>
            </a:r>
            <a:endParaRPr sz="4400"/>
          </a:p>
        </p:txBody>
      </p:sp>
      <p:pic>
        <p:nvPicPr>
          <p:cNvPr id="3" name="object 3"/>
          <p:cNvPicPr/>
          <p:nvPr/>
        </p:nvPicPr>
        <p:blipFill>
          <a:blip r:embed="rId1" cstate="print"/>
          <a:stretch>
            <a:fillRect/>
          </a:stretch>
        </p:blipFill>
        <p:spPr>
          <a:xfrm>
            <a:off x="961998" y="2350747"/>
            <a:ext cx="7401439" cy="319527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86995"/>
            <a:ext cx="8808720" cy="615315"/>
          </a:xfrm>
        </p:spPr>
        <p:txBody>
          <a:bodyPr wrap="square"/>
          <a:p>
            <a:r>
              <a:rPr lang="en-IN" altLang="en-US"/>
              <a:t>KNN Algorithm</a:t>
            </a:r>
            <a:endParaRPr lang="en-IN" altLang="en-US"/>
          </a:p>
        </p:txBody>
      </p:sp>
      <p:sp>
        <p:nvSpPr>
          <p:cNvPr id="3" name="Subtitle 2"/>
          <p:cNvSpPr>
            <a:spLocks noGrp="1"/>
          </p:cNvSpPr>
          <p:nvPr>
            <p:ph type="subTitle" idx="4"/>
          </p:nvPr>
        </p:nvSpPr>
        <p:spPr>
          <a:xfrm>
            <a:off x="-197485" y="394970"/>
            <a:ext cx="9341485" cy="6463030"/>
          </a:xfrm>
        </p:spPr>
        <p:txBody>
          <a:bodyPr wrap="square"/>
          <a:p>
            <a:pPr marL="342900" indent="-342900">
              <a:buFont typeface="Arial" panose="020B0604020202020204" pitchFamily="34" charset="0"/>
              <a:buChar char="•"/>
            </a:pPr>
            <a:r>
              <a:rPr lang="en-US" sz="2000"/>
              <a:t>K-Nearest Neighbour is one of the simplest Machine Learning algorithms based on Supervised Learning technique.</a:t>
            </a:r>
            <a:endParaRPr lang="en-US" sz="2000"/>
          </a:p>
          <a:p>
            <a:pPr marL="342900" indent="-342900">
              <a:buFont typeface="Arial" panose="020B0604020202020204" pitchFamily="34" charset="0"/>
              <a:buChar char="•"/>
            </a:pPr>
            <a:r>
              <a:rPr lang="en-US" sz="2000"/>
              <a:t>K-NN algorithm assumes the similarity between the new case/data and available cases and put the new case into the category that is most similar to the available categories.</a:t>
            </a:r>
            <a:endParaRPr lang="en-US" sz="2000"/>
          </a:p>
          <a:p>
            <a:pPr marL="342900" indent="-342900">
              <a:buFont typeface="Arial" panose="020B0604020202020204" pitchFamily="34" charset="0"/>
              <a:buChar char="•"/>
            </a:pPr>
            <a:r>
              <a:rPr lang="en-US" sz="2000"/>
              <a:t>K-NN algorithm stores all the available data and classifies a new data point based on the similarity. This means when new data appears then it can be easily classified into a well suite category by using K- NN algorithm.</a:t>
            </a:r>
            <a:endParaRPr lang="en-US" sz="2000"/>
          </a:p>
          <a:p>
            <a:pPr marL="342900" indent="-342900">
              <a:buFont typeface="Arial" panose="020B0604020202020204" pitchFamily="34" charset="0"/>
              <a:buChar char="•"/>
            </a:pPr>
            <a:r>
              <a:rPr lang="en-US" sz="2000"/>
              <a:t>K-NN algorithm can be used for Regression as well as for Classification but mostly it is used for the Classification problems.</a:t>
            </a:r>
            <a:endParaRPr lang="en-US" sz="2000"/>
          </a:p>
          <a:p>
            <a:pPr marL="342900" indent="-342900">
              <a:buFont typeface="Arial" panose="020B0604020202020204" pitchFamily="34" charset="0"/>
              <a:buChar char="•"/>
            </a:pPr>
            <a:r>
              <a:rPr lang="en-US" sz="2000"/>
              <a:t>K-NN is a non-parametric algorithm, which means it does not make any assumption on underlying data.</a:t>
            </a:r>
            <a:endParaRPr lang="en-US" sz="2000"/>
          </a:p>
          <a:p>
            <a:pPr marL="342900" indent="-342900">
              <a:buFont typeface="Arial" panose="020B0604020202020204" pitchFamily="34" charset="0"/>
              <a:buChar char="•"/>
            </a:pPr>
            <a:r>
              <a:rPr lang="en-US" sz="2000"/>
              <a:t>It is also called a lazy learner algorithm because it does not learn from the training set immediately instead it stores the dataset and at the time of classification, it performs an action on the dataset.</a:t>
            </a:r>
            <a:endParaRPr lang="en-US" sz="2000"/>
          </a:p>
          <a:p>
            <a:pPr marL="342900" indent="-342900">
              <a:buFont typeface="Arial" panose="020B0604020202020204" pitchFamily="34" charset="0"/>
              <a:buChar char="•"/>
            </a:pPr>
            <a:r>
              <a:rPr lang="en-US" sz="2000"/>
              <a:t>KNN algorithm at the training phase just stores the dataset and when it gets new data, then it classifies that data into a category that is much similar to the new data.</a:t>
            </a:r>
            <a:endParaRPr lang="en-US" sz="2000"/>
          </a:p>
          <a:p>
            <a:pPr marL="342900" indent="-342900">
              <a:buFont typeface="Arial" panose="020B0604020202020204" pitchFamily="34" charset="0"/>
              <a:buChar char="•"/>
            </a:pPr>
            <a:r>
              <a:rPr lang="en-US" sz="2000"/>
              <a:t>Example: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1"/>
                </a:solidFill>
                <a:latin typeface="+mj-lt"/>
                <a:ea typeface="+mj-ea"/>
                <a:cs typeface="+mj-cs"/>
              </a:rPr>
              <a:t>WHAT IS HUMAN LEARNING?</a:t>
            </a:r>
            <a:endParaRPr lang="en-IN" sz="44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t>Process </a:t>
            </a:r>
            <a:r>
              <a:rPr lang="en-US" dirty="0" smtClean="0"/>
              <a:t>of gaining information through observation</a:t>
            </a:r>
            <a:r>
              <a:rPr lang="en-US" dirty="0" smtClean="0"/>
              <a:t>.</a:t>
            </a:r>
            <a:endParaRPr lang="en-US" dirty="0" smtClean="0"/>
          </a:p>
          <a:p>
            <a:pPr algn="just"/>
            <a:endParaRPr lang="en-US" dirty="0" smtClean="0"/>
          </a:p>
          <a:p>
            <a:pPr algn="just"/>
            <a:r>
              <a:rPr lang="en-US" dirty="0" smtClean="0"/>
              <a:t>Three </a:t>
            </a:r>
            <a:r>
              <a:rPr lang="en-US" dirty="0" smtClean="0"/>
              <a:t>ways – </a:t>
            </a:r>
            <a:endParaRPr lang="en-US" dirty="0" smtClean="0"/>
          </a:p>
          <a:p>
            <a:pPr algn="just"/>
            <a:endParaRPr lang="en-US" dirty="0" smtClean="0"/>
          </a:p>
          <a:p>
            <a:pPr marL="514350" indent="-514350" algn="just">
              <a:buAutoNum type="arabicParenBoth"/>
            </a:pPr>
            <a:r>
              <a:rPr lang="en-US" dirty="0" smtClean="0"/>
              <a:t>either </a:t>
            </a:r>
            <a:r>
              <a:rPr lang="en-US" dirty="0" smtClean="0"/>
              <a:t>somebody who is an expert in the subject directly teaches us</a:t>
            </a:r>
            <a:r>
              <a:rPr lang="en-US" dirty="0" smtClean="0"/>
              <a:t>,</a:t>
            </a:r>
            <a:endParaRPr lang="en-US" dirty="0" smtClean="0"/>
          </a:p>
          <a:p>
            <a:pPr marL="514350" indent="-514350" algn="just">
              <a:buNone/>
            </a:pPr>
            <a:endParaRPr lang="en-US" dirty="0" smtClean="0"/>
          </a:p>
          <a:p>
            <a:pPr algn="just">
              <a:buNone/>
            </a:pPr>
            <a:r>
              <a:rPr lang="en-US" dirty="0" smtClean="0"/>
              <a:t>(</a:t>
            </a:r>
            <a:r>
              <a:rPr lang="en-US" dirty="0" smtClean="0"/>
              <a:t>2) we build our own notion indirectly based on what we have learnt from the expert in the past, or </a:t>
            </a:r>
            <a:endParaRPr lang="en-US" dirty="0" smtClean="0"/>
          </a:p>
          <a:p>
            <a:pPr algn="just">
              <a:buNone/>
            </a:pPr>
            <a:endParaRPr lang="en-US" dirty="0" smtClean="0"/>
          </a:p>
          <a:p>
            <a:pPr algn="just">
              <a:buNone/>
            </a:pPr>
            <a:r>
              <a:rPr lang="en-US" dirty="0" smtClean="0"/>
              <a:t>(</a:t>
            </a:r>
            <a:r>
              <a:rPr lang="en-US" dirty="0" smtClean="0"/>
              <a:t>3) we do it ourselves</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 y="152400"/>
            <a:ext cx="7772400" cy="615315"/>
          </a:xfrm>
        </p:spPr>
        <p:txBody>
          <a:bodyPr/>
          <a:p>
            <a:r>
              <a:rPr lang="en-IN" altLang="en-US"/>
              <a:t>How it works?</a:t>
            </a:r>
            <a:endParaRPr lang="en-IN" altLang="en-US"/>
          </a:p>
        </p:txBody>
      </p:sp>
      <p:sp>
        <p:nvSpPr>
          <p:cNvPr id="3" name="Subtitle 2"/>
          <p:cNvSpPr>
            <a:spLocks noGrp="1"/>
          </p:cNvSpPr>
          <p:nvPr>
            <p:ph type="subTitle" idx="4"/>
          </p:nvPr>
        </p:nvSpPr>
        <p:spPr>
          <a:xfrm>
            <a:off x="152400" y="762000"/>
            <a:ext cx="8826500" cy="4924425"/>
          </a:xfrm>
        </p:spPr>
        <p:txBody>
          <a:bodyPr wrap="square"/>
          <a:p>
            <a:r>
              <a:rPr lang="en-US"/>
              <a:t>Step-1: Select the number K of the neighbors</a:t>
            </a:r>
            <a:endParaRPr lang="en-US"/>
          </a:p>
          <a:p>
            <a:r>
              <a:rPr lang="en-US"/>
              <a:t>Step-2: Calculate the Euclidean distance of K number of neighbors</a:t>
            </a:r>
            <a:endParaRPr lang="en-US"/>
          </a:p>
          <a:p>
            <a:r>
              <a:rPr lang="en-US"/>
              <a:t>Step-3: Take the K nearest neighbors as per the calculated Euclidean distance.</a:t>
            </a:r>
            <a:endParaRPr lang="en-US"/>
          </a:p>
          <a:p>
            <a:r>
              <a:rPr lang="en-US"/>
              <a:t>Step-4: Among these k neighbors, count the number of the data points in each category.</a:t>
            </a:r>
            <a:endParaRPr lang="en-US"/>
          </a:p>
          <a:p>
            <a:r>
              <a:rPr lang="en-US"/>
              <a:t>Step-5: Assign the new data points to that category for which the number of the neighbor is maximum.</a:t>
            </a:r>
            <a:endParaRPr lang="en-US"/>
          </a:p>
          <a:p>
            <a:r>
              <a:rPr lang="en-US"/>
              <a:t>Step-6: Our model is ready.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3062605" cy="695325"/>
          </a:xfrm>
          <a:prstGeom prst="rect">
            <a:avLst/>
          </a:prstGeom>
        </p:spPr>
        <p:txBody>
          <a:bodyPr vert="horz" wrap="square" lIns="0" tIns="12065" rIns="0" bIns="0" rtlCol="0">
            <a:spAutoFit/>
          </a:bodyPr>
          <a:lstStyle/>
          <a:p>
            <a:pPr marL="12700">
              <a:lnSpc>
                <a:spcPct val="100000"/>
              </a:lnSpc>
              <a:spcBef>
                <a:spcPts val="95"/>
              </a:spcBef>
            </a:pPr>
            <a:r>
              <a:rPr sz="4400" spc="-15" dirty="0"/>
              <a:t>How</a:t>
            </a:r>
            <a:r>
              <a:rPr sz="4400" spc="-25" dirty="0"/>
              <a:t> </a:t>
            </a:r>
            <a:r>
              <a:rPr sz="4400" spc="-5" dirty="0"/>
              <a:t>it</a:t>
            </a:r>
            <a:r>
              <a:rPr sz="4400" spc="-30" dirty="0"/>
              <a:t> </a:t>
            </a:r>
            <a:r>
              <a:rPr sz="4400" spc="-55" dirty="0"/>
              <a:t>Works</a:t>
            </a:r>
            <a:endParaRPr sz="4400"/>
          </a:p>
        </p:txBody>
      </p:sp>
      <p:grpSp>
        <p:nvGrpSpPr>
          <p:cNvPr id="3" name="object 3"/>
          <p:cNvGrpSpPr/>
          <p:nvPr/>
        </p:nvGrpSpPr>
        <p:grpSpPr>
          <a:xfrm>
            <a:off x="516516" y="1937766"/>
            <a:ext cx="8376284" cy="3456940"/>
            <a:chOff x="516516" y="1937766"/>
            <a:chExt cx="8376284" cy="3456940"/>
          </a:xfrm>
        </p:grpSpPr>
        <p:pic>
          <p:nvPicPr>
            <p:cNvPr id="4" name="object 4"/>
            <p:cNvPicPr/>
            <p:nvPr/>
          </p:nvPicPr>
          <p:blipFill>
            <a:blip r:embed="rId1" cstate="print"/>
            <a:stretch>
              <a:fillRect/>
            </a:stretch>
          </p:blipFill>
          <p:spPr>
            <a:xfrm>
              <a:off x="516516" y="2015535"/>
              <a:ext cx="4069948" cy="3370021"/>
            </a:xfrm>
            <a:prstGeom prst="rect">
              <a:avLst/>
            </a:prstGeom>
          </p:spPr>
        </p:pic>
        <p:pic>
          <p:nvPicPr>
            <p:cNvPr id="5" name="object 5"/>
            <p:cNvPicPr/>
            <p:nvPr/>
          </p:nvPicPr>
          <p:blipFill>
            <a:blip r:embed="rId2" cstate="print"/>
            <a:stretch>
              <a:fillRect/>
            </a:stretch>
          </p:blipFill>
          <p:spPr>
            <a:xfrm>
              <a:off x="4572000" y="1937766"/>
              <a:ext cx="4320540" cy="3456432"/>
            </a:xfrm>
            <a:prstGeom prst="rect">
              <a:avLst/>
            </a:prstGeom>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5389245" cy="695325"/>
          </a:xfrm>
          <a:prstGeom prst="rect">
            <a:avLst/>
          </a:prstGeom>
        </p:spPr>
        <p:txBody>
          <a:bodyPr vert="horz" wrap="square" lIns="0" tIns="12065" rIns="0" bIns="0" rtlCol="0">
            <a:spAutoFit/>
          </a:bodyPr>
          <a:lstStyle/>
          <a:p>
            <a:pPr marL="12700">
              <a:lnSpc>
                <a:spcPct val="100000"/>
              </a:lnSpc>
              <a:spcBef>
                <a:spcPts val="95"/>
              </a:spcBef>
            </a:pPr>
            <a:r>
              <a:rPr sz="4400" spc="-15" dirty="0"/>
              <a:t>Usefulness</a:t>
            </a:r>
            <a:r>
              <a:rPr sz="4400" spc="25" dirty="0"/>
              <a:t> </a:t>
            </a:r>
            <a:r>
              <a:rPr sz="4400" spc="-5" dirty="0"/>
              <a:t>&amp;</a:t>
            </a:r>
            <a:r>
              <a:rPr sz="4400" spc="5" dirty="0"/>
              <a:t> </a:t>
            </a:r>
            <a:r>
              <a:rPr sz="4400" spc="-20" dirty="0"/>
              <a:t>Limitation</a:t>
            </a:r>
            <a:endParaRPr sz="4400"/>
          </a:p>
        </p:txBody>
      </p:sp>
      <p:sp>
        <p:nvSpPr>
          <p:cNvPr id="3" name="object 3"/>
          <p:cNvSpPr txBox="1">
            <a:spLocks noGrp="1"/>
          </p:cNvSpPr>
          <p:nvPr>
            <p:ph type="body" idx="1"/>
          </p:nvPr>
        </p:nvSpPr>
        <p:spPr>
          <a:prstGeom prst="rect">
            <a:avLst/>
          </a:prstGeom>
        </p:spPr>
        <p:txBody>
          <a:bodyPr vert="horz" wrap="square" lIns="0" tIns="11430" rIns="0" bIns="0" rtlCol="0">
            <a:spAutoFit/>
          </a:bodyPr>
          <a:lstStyle/>
          <a:p>
            <a:pPr marL="360680" marR="10795" indent="-344805">
              <a:lnSpc>
                <a:spcPct val="100000"/>
              </a:lnSpc>
              <a:spcBef>
                <a:spcPts val="90"/>
              </a:spcBef>
              <a:buFont typeface="Arial MT"/>
              <a:buChar char="•"/>
              <a:tabLst>
                <a:tab pos="361315" algn="l"/>
                <a:tab pos="361950" algn="l"/>
                <a:tab pos="1590040" algn="l"/>
                <a:tab pos="2239645" algn="l"/>
                <a:tab pos="4206240" algn="l"/>
                <a:tab pos="5730875" algn="l"/>
                <a:tab pos="6276340" algn="l"/>
              </a:tabLst>
            </a:pPr>
            <a:r>
              <a:rPr spc="-5" dirty="0"/>
              <a:t>Us</a:t>
            </a:r>
            <a:r>
              <a:rPr spc="-45" dirty="0"/>
              <a:t>e</a:t>
            </a:r>
            <a:r>
              <a:rPr dirty="0"/>
              <a:t>f</a:t>
            </a:r>
            <a:r>
              <a:rPr spc="-10" dirty="0"/>
              <a:t>u</a:t>
            </a:r>
            <a:r>
              <a:rPr spc="-5" dirty="0"/>
              <a:t>l</a:t>
            </a:r>
            <a:r>
              <a:rPr dirty="0"/>
              <a:t>	</a:t>
            </a:r>
            <a:r>
              <a:rPr spc="-70" dirty="0"/>
              <a:t>f</a:t>
            </a:r>
            <a:r>
              <a:rPr spc="-10" dirty="0"/>
              <a:t>o</a:t>
            </a:r>
            <a:r>
              <a:rPr spc="-5" dirty="0"/>
              <a:t>r</a:t>
            </a:r>
            <a:r>
              <a:rPr dirty="0"/>
              <a:t>	</a:t>
            </a:r>
            <a:r>
              <a:rPr spc="-5" dirty="0"/>
              <a:t>mul</a:t>
            </a:r>
            <a:r>
              <a:rPr spc="10" dirty="0"/>
              <a:t>ti</a:t>
            </a:r>
            <a:r>
              <a:rPr dirty="0"/>
              <a:t>-l</a:t>
            </a:r>
            <a:r>
              <a:rPr spc="-5" dirty="0"/>
              <a:t>a</a:t>
            </a:r>
            <a:r>
              <a:rPr dirty="0"/>
              <a:t>b</a:t>
            </a:r>
            <a:r>
              <a:rPr spc="-5" dirty="0"/>
              <a:t>el</a:t>
            </a:r>
            <a:r>
              <a:rPr dirty="0"/>
              <a:t>	</a:t>
            </a:r>
            <a:r>
              <a:rPr dirty="0"/>
              <a:t>l</a:t>
            </a:r>
            <a:r>
              <a:rPr spc="-5" dirty="0"/>
              <a:t>earni</a:t>
            </a:r>
            <a:r>
              <a:rPr dirty="0"/>
              <a:t>n</a:t>
            </a:r>
            <a:r>
              <a:rPr spc="-5" dirty="0"/>
              <a:t>g</a:t>
            </a:r>
            <a:r>
              <a:rPr dirty="0"/>
              <a:t>	</a:t>
            </a:r>
            <a:r>
              <a:rPr spc="-10" dirty="0"/>
              <a:t>—</a:t>
            </a:r>
            <a:r>
              <a:rPr dirty="0"/>
              <a:t>	</a:t>
            </a:r>
            <a:r>
              <a:rPr spc="10" dirty="0"/>
              <a:t>s</a:t>
            </a:r>
            <a:r>
              <a:rPr spc="-10" dirty="0"/>
              <a:t>upe</a:t>
            </a:r>
            <a:r>
              <a:rPr spc="30" dirty="0"/>
              <a:t>r</a:t>
            </a:r>
            <a:r>
              <a:rPr spc="-5" dirty="0"/>
              <a:t>vised  </a:t>
            </a:r>
            <a:r>
              <a:rPr spc="-5" dirty="0"/>
              <a:t>learning</a:t>
            </a:r>
            <a:endParaRPr spc="-5" dirty="0"/>
          </a:p>
          <a:p>
            <a:pPr marL="360680" marR="5080" indent="-344805">
              <a:lnSpc>
                <a:spcPct val="100000"/>
              </a:lnSpc>
              <a:spcBef>
                <a:spcPts val="775"/>
              </a:spcBef>
              <a:buFont typeface="Arial MT"/>
              <a:buChar char="•"/>
              <a:tabLst>
                <a:tab pos="361315" algn="l"/>
                <a:tab pos="361950" algn="l"/>
                <a:tab pos="763270" algn="l"/>
                <a:tab pos="1782445" algn="l"/>
                <a:tab pos="2138680" algn="l"/>
                <a:tab pos="2745740" algn="l"/>
                <a:tab pos="3962400" algn="l"/>
                <a:tab pos="4885690" algn="l"/>
                <a:tab pos="5956300" algn="l"/>
              </a:tabLst>
            </a:pPr>
            <a:r>
              <a:rPr spc="5" dirty="0"/>
              <a:t>I</a:t>
            </a:r>
            <a:r>
              <a:rPr spc="-5" dirty="0"/>
              <a:t>t</a:t>
            </a:r>
            <a:r>
              <a:rPr dirty="0"/>
              <a:t>	</a:t>
            </a:r>
            <a:r>
              <a:rPr spc="-45" dirty="0"/>
              <a:t>t</a:t>
            </a:r>
            <a:r>
              <a:rPr spc="-5" dirty="0"/>
              <a:t>a</a:t>
            </a:r>
            <a:r>
              <a:rPr spc="-110" dirty="0"/>
              <a:t>k</a:t>
            </a:r>
            <a:r>
              <a:rPr spc="-5" dirty="0"/>
              <a:t>es</a:t>
            </a:r>
            <a:r>
              <a:rPr dirty="0"/>
              <a:t>	</a:t>
            </a:r>
            <a:r>
              <a:rPr spc="-5" dirty="0"/>
              <a:t>a</a:t>
            </a:r>
            <a:r>
              <a:rPr dirty="0"/>
              <a:t>	</a:t>
            </a:r>
            <a:r>
              <a:rPr spc="-5" dirty="0"/>
              <a:t>lot</a:t>
            </a:r>
            <a:r>
              <a:rPr dirty="0"/>
              <a:t>	</a:t>
            </a:r>
            <a:r>
              <a:rPr spc="-5" dirty="0"/>
              <a:t>lon</a:t>
            </a:r>
            <a:r>
              <a:rPr spc="5" dirty="0"/>
              <a:t>g</a:t>
            </a:r>
            <a:r>
              <a:rPr spc="-5" dirty="0"/>
              <a:t>er</a:t>
            </a:r>
            <a:r>
              <a:rPr dirty="0"/>
              <a:t>	</a:t>
            </a:r>
            <a:r>
              <a:rPr dirty="0"/>
              <a:t>t</a:t>
            </a:r>
            <a:r>
              <a:rPr spc="-10" dirty="0"/>
              <a:t>ha</a:t>
            </a:r>
            <a:r>
              <a:rPr spc="-5" dirty="0"/>
              <a:t>n</a:t>
            </a:r>
            <a:r>
              <a:rPr dirty="0"/>
              <a:t>	</a:t>
            </a:r>
            <a:r>
              <a:rPr spc="-10" dirty="0"/>
              <a:t>othe</a:t>
            </a:r>
            <a:r>
              <a:rPr spc="-5" dirty="0"/>
              <a:t>r</a:t>
            </a:r>
            <a:r>
              <a:rPr dirty="0"/>
              <a:t>	</a:t>
            </a:r>
            <a:r>
              <a:rPr spc="-5" dirty="0"/>
              <a:t>cla</a:t>
            </a:r>
            <a:r>
              <a:rPr spc="20" dirty="0"/>
              <a:t>s</a:t>
            </a:r>
            <a:r>
              <a:rPr spc="-10" dirty="0"/>
              <a:t>si</a:t>
            </a:r>
            <a:r>
              <a:rPr spc="10" dirty="0"/>
              <a:t>f</a:t>
            </a:r>
            <a:r>
              <a:rPr spc="-5" dirty="0"/>
              <a:t>i</a:t>
            </a:r>
            <a:r>
              <a:rPr spc="-30" dirty="0"/>
              <a:t>c</a:t>
            </a:r>
            <a:r>
              <a:rPr spc="-25" dirty="0"/>
              <a:t>a</a:t>
            </a:r>
            <a:r>
              <a:rPr dirty="0"/>
              <a:t>t</a:t>
            </a:r>
            <a:r>
              <a:rPr spc="-5" dirty="0"/>
              <a:t>ion  </a:t>
            </a:r>
            <a:r>
              <a:rPr spc="-15" dirty="0"/>
              <a:t>methods</a:t>
            </a:r>
            <a:r>
              <a:rPr spc="50" dirty="0"/>
              <a:t> </a:t>
            </a:r>
            <a:r>
              <a:rPr spc="-15" dirty="0"/>
              <a:t>to</a:t>
            </a:r>
            <a:r>
              <a:rPr spc="-10" dirty="0"/>
              <a:t> </a:t>
            </a:r>
            <a:r>
              <a:rPr dirty="0"/>
              <a:t>classify</a:t>
            </a:r>
            <a:r>
              <a:rPr spc="5" dirty="0"/>
              <a:t> </a:t>
            </a:r>
            <a:r>
              <a:rPr spc="-5" dirty="0"/>
              <a:t>a</a:t>
            </a:r>
            <a:r>
              <a:rPr dirty="0"/>
              <a:t> </a:t>
            </a:r>
            <a:r>
              <a:rPr spc="-10" dirty="0"/>
              <a:t>sample</a:t>
            </a:r>
            <a:endParaRPr spc="-10" dirty="0"/>
          </a:p>
        </p:txBody>
      </p:sp>
      <p:sp>
        <p:nvSpPr>
          <p:cNvPr id="4" name="object 4"/>
          <p:cNvSpPr txBox="1"/>
          <p:nvPr/>
        </p:nvSpPr>
        <p:spPr>
          <a:xfrm>
            <a:off x="536244" y="3756405"/>
            <a:ext cx="5250815" cy="148844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 pos="2228850" algn="l"/>
                <a:tab pos="2939415" algn="l"/>
                <a:tab pos="3344545" algn="l"/>
                <a:tab pos="4262755" algn="l"/>
                <a:tab pos="4805045" algn="l"/>
              </a:tabLst>
            </a:pPr>
            <a:r>
              <a:rPr sz="3200" spc="-10" dirty="0">
                <a:latin typeface="Calibri" panose="020F0502020204030204"/>
                <a:cs typeface="Calibri" panose="020F0502020204030204"/>
              </a:rPr>
              <a:t>pe</a:t>
            </a:r>
            <a:r>
              <a:rPr sz="3200" spc="-20" dirty="0">
                <a:latin typeface="Calibri" panose="020F0502020204030204"/>
                <a:cs typeface="Calibri" panose="020F0502020204030204"/>
              </a:rPr>
              <a:t>r</a:t>
            </a:r>
            <a:r>
              <a:rPr sz="3200" spc="-70" dirty="0">
                <a:latin typeface="Calibri" panose="020F0502020204030204"/>
                <a:cs typeface="Calibri" panose="020F0502020204030204"/>
              </a:rPr>
              <a:t>f</a:t>
            </a:r>
            <a:r>
              <a:rPr sz="3200" spc="-10" dirty="0">
                <a:latin typeface="Calibri" panose="020F0502020204030204"/>
                <a:cs typeface="Calibri" panose="020F0502020204030204"/>
              </a:rPr>
              <a:t>o</a:t>
            </a:r>
            <a:r>
              <a:rPr sz="3200" dirty="0">
                <a:latin typeface="Calibri" panose="020F0502020204030204"/>
                <a:cs typeface="Calibri" panose="020F0502020204030204"/>
              </a:rPr>
              <a:t>r</a:t>
            </a:r>
            <a:r>
              <a:rPr sz="3200" spc="-10" dirty="0">
                <a:latin typeface="Calibri" panose="020F0502020204030204"/>
                <a:cs typeface="Calibri" panose="020F0502020204030204"/>
              </a:rPr>
              <a:t>ma</a:t>
            </a:r>
            <a:r>
              <a:rPr sz="3200" spc="20" dirty="0">
                <a:latin typeface="Calibri" panose="020F0502020204030204"/>
                <a:cs typeface="Calibri" panose="020F0502020204030204"/>
              </a:rPr>
              <a:t>n</a:t>
            </a:r>
            <a:r>
              <a:rPr sz="3200" spc="-5" dirty="0">
                <a:latin typeface="Calibri" panose="020F0502020204030204"/>
                <a:cs typeface="Calibri" panose="020F0502020204030204"/>
              </a:rPr>
              <a:t>ce</a:t>
            </a:r>
            <a:r>
              <a:rPr sz="3200" dirty="0">
                <a:latin typeface="Calibri" panose="020F0502020204030204"/>
                <a:cs typeface="Calibri" panose="020F0502020204030204"/>
              </a:rPr>
              <a:t>	</a:t>
            </a:r>
            <a:r>
              <a:rPr sz="3200" spc="-10" dirty="0">
                <a:latin typeface="Calibri" panose="020F0502020204030204"/>
                <a:cs typeface="Calibri" panose="020F0502020204030204"/>
              </a:rPr>
              <a:t>d</a:t>
            </a:r>
            <a:r>
              <a:rPr sz="3200" spc="10" dirty="0">
                <a:latin typeface="Calibri" panose="020F0502020204030204"/>
                <a:cs typeface="Calibri" panose="020F0502020204030204"/>
              </a:rPr>
              <a:t>e</a:t>
            </a:r>
            <a:r>
              <a:rPr sz="3200" spc="-10" dirty="0">
                <a:latin typeface="Calibri" panose="020F0502020204030204"/>
                <a:cs typeface="Calibri" panose="020F0502020204030204"/>
              </a:rPr>
              <a:t>pend</a:t>
            </a:r>
            <a:r>
              <a:rPr sz="3200" spc="-5" dirty="0">
                <a:latin typeface="Calibri" panose="020F0502020204030204"/>
                <a:cs typeface="Calibri" panose="020F0502020204030204"/>
              </a:rPr>
              <a:t>s</a:t>
            </a:r>
            <a:r>
              <a:rPr sz="3200" dirty="0">
                <a:latin typeface="Calibri" panose="020F0502020204030204"/>
                <a:cs typeface="Calibri" panose="020F0502020204030204"/>
              </a:rPr>
              <a:t>	</a:t>
            </a:r>
            <a:r>
              <a:rPr sz="3200" spc="15" dirty="0">
                <a:latin typeface="Calibri" panose="020F0502020204030204"/>
                <a:cs typeface="Calibri" panose="020F0502020204030204"/>
              </a:rPr>
              <a:t>on  </a:t>
            </a:r>
            <a:r>
              <a:rPr sz="3200" spc="-5" dirty="0">
                <a:latin typeface="Calibri" panose="020F0502020204030204"/>
                <a:cs typeface="Calibri" panose="020F0502020204030204"/>
              </a:rPr>
              <a:t>function	and		</a:t>
            </a:r>
            <a:r>
              <a:rPr sz="3200" spc="-10" dirty="0">
                <a:latin typeface="Calibri" panose="020F0502020204030204"/>
                <a:cs typeface="Calibri" panose="020F0502020204030204"/>
              </a:rPr>
              <a:t>on	</a:t>
            </a:r>
            <a:r>
              <a:rPr sz="3200" spc="-5" dirty="0">
                <a:latin typeface="Calibri" panose="020F0502020204030204"/>
                <a:cs typeface="Calibri" panose="020F0502020204030204"/>
              </a:rPr>
              <a:t>the </a:t>
            </a:r>
            <a:r>
              <a:rPr sz="3200" dirty="0">
                <a:latin typeface="Calibri" panose="020F0502020204030204"/>
                <a:cs typeface="Calibri" panose="020F0502020204030204"/>
              </a:rPr>
              <a:t> </a:t>
            </a:r>
            <a:r>
              <a:rPr sz="3200" spc="-10" dirty="0">
                <a:latin typeface="Calibri" panose="020F0502020204030204"/>
                <a:cs typeface="Calibri" panose="020F0502020204030204"/>
              </a:rPr>
              <a:t>neighborhood</a:t>
            </a:r>
            <a:r>
              <a:rPr sz="3200" spc="80" dirty="0">
                <a:latin typeface="Calibri" panose="020F0502020204030204"/>
                <a:cs typeface="Calibri" panose="020F0502020204030204"/>
              </a:rPr>
              <a:t> </a:t>
            </a:r>
            <a:r>
              <a:rPr sz="3200" spc="-20" dirty="0">
                <a:latin typeface="Calibri" panose="020F0502020204030204"/>
                <a:cs typeface="Calibri" panose="020F0502020204030204"/>
              </a:rPr>
              <a:t>parameter</a:t>
            </a:r>
            <a:r>
              <a:rPr sz="3200" spc="20" dirty="0">
                <a:latin typeface="Calibri" panose="020F0502020204030204"/>
                <a:cs typeface="Calibri" panose="020F0502020204030204"/>
              </a:rPr>
              <a:t> </a:t>
            </a:r>
            <a:r>
              <a:rPr sz="3200" spc="-10" dirty="0">
                <a:latin typeface="Calibri" panose="020F0502020204030204"/>
                <a:cs typeface="Calibri" panose="020F0502020204030204"/>
              </a:rPr>
              <a:t>k.</a:t>
            </a:r>
            <a:endParaRPr sz="3200">
              <a:latin typeface="Calibri" panose="020F0502020204030204"/>
              <a:cs typeface="Calibri" panose="020F0502020204030204"/>
            </a:endParaRPr>
          </a:p>
        </p:txBody>
      </p:sp>
      <p:sp>
        <p:nvSpPr>
          <p:cNvPr id="5" name="object 5"/>
          <p:cNvSpPr txBox="1"/>
          <p:nvPr/>
        </p:nvSpPr>
        <p:spPr>
          <a:xfrm>
            <a:off x="5829427" y="3756405"/>
            <a:ext cx="954405" cy="1000125"/>
          </a:xfrm>
          <a:prstGeom prst="rect">
            <a:avLst/>
          </a:prstGeom>
        </p:spPr>
        <p:txBody>
          <a:bodyPr vert="horz" wrap="square" lIns="0" tIns="11430" rIns="0" bIns="0" rtlCol="0">
            <a:spAutoFit/>
          </a:bodyPr>
          <a:lstStyle/>
          <a:p>
            <a:pPr marL="12700" marR="5080" indent="377825">
              <a:lnSpc>
                <a:spcPct val="100000"/>
              </a:lnSpc>
              <a:spcBef>
                <a:spcPts val="90"/>
              </a:spcBef>
            </a:pPr>
            <a:r>
              <a:rPr sz="3200" dirty="0">
                <a:latin typeface="Calibri" panose="020F0502020204030204"/>
                <a:cs typeface="Calibri" panose="020F0502020204030204"/>
              </a:rPr>
              <a:t>t</a:t>
            </a:r>
            <a:r>
              <a:rPr sz="3200" spc="-10" dirty="0">
                <a:latin typeface="Calibri" panose="020F0502020204030204"/>
                <a:cs typeface="Calibri" panose="020F0502020204030204"/>
              </a:rPr>
              <a:t>he  </a:t>
            </a:r>
            <a:r>
              <a:rPr sz="3200" spc="-15" dirty="0">
                <a:latin typeface="Calibri" panose="020F0502020204030204"/>
                <a:cs typeface="Calibri" panose="020F0502020204030204"/>
              </a:rPr>
              <a:t>value</a:t>
            </a:r>
            <a:endParaRPr sz="3200">
              <a:latin typeface="Calibri" panose="020F0502020204030204"/>
              <a:cs typeface="Calibri" panose="020F0502020204030204"/>
            </a:endParaRPr>
          </a:p>
        </p:txBody>
      </p:sp>
      <p:sp>
        <p:nvSpPr>
          <p:cNvPr id="6" name="object 6"/>
          <p:cNvSpPr txBox="1"/>
          <p:nvPr/>
        </p:nvSpPr>
        <p:spPr>
          <a:xfrm>
            <a:off x="7204329" y="3756405"/>
            <a:ext cx="1406525" cy="1000125"/>
          </a:xfrm>
          <a:prstGeom prst="rect">
            <a:avLst/>
          </a:prstGeom>
        </p:spPr>
        <p:txBody>
          <a:bodyPr vert="horz" wrap="square" lIns="0" tIns="11430" rIns="0" bIns="0" rtlCol="0">
            <a:spAutoFit/>
          </a:bodyPr>
          <a:lstStyle/>
          <a:p>
            <a:pPr marL="12700" marR="5080" indent="5715">
              <a:lnSpc>
                <a:spcPct val="100000"/>
              </a:lnSpc>
              <a:spcBef>
                <a:spcPts val="90"/>
              </a:spcBef>
              <a:tabLst>
                <a:tab pos="842010" algn="l"/>
              </a:tabLst>
            </a:pPr>
            <a:r>
              <a:rPr sz="3200" spc="-10" dirty="0">
                <a:latin typeface="Calibri" panose="020F0502020204030204"/>
                <a:cs typeface="Calibri" panose="020F0502020204030204"/>
              </a:rPr>
              <a:t>d</a:t>
            </a:r>
            <a:r>
              <a:rPr sz="3200" dirty="0">
                <a:latin typeface="Calibri" panose="020F0502020204030204"/>
                <a:cs typeface="Calibri" panose="020F0502020204030204"/>
              </a:rPr>
              <a:t>i</a:t>
            </a:r>
            <a:r>
              <a:rPr sz="3200" spc="-55" dirty="0">
                <a:latin typeface="Calibri" panose="020F0502020204030204"/>
                <a:cs typeface="Calibri" panose="020F0502020204030204"/>
              </a:rPr>
              <a:t>s</a:t>
            </a:r>
            <a:r>
              <a:rPr sz="3200" spc="-45" dirty="0">
                <a:latin typeface="Calibri" panose="020F0502020204030204"/>
                <a:cs typeface="Calibri" panose="020F0502020204030204"/>
              </a:rPr>
              <a:t>t</a:t>
            </a:r>
            <a:r>
              <a:rPr sz="3200" spc="-5" dirty="0">
                <a:latin typeface="Calibri" panose="020F0502020204030204"/>
                <a:cs typeface="Calibri" panose="020F0502020204030204"/>
              </a:rPr>
              <a:t>a</a:t>
            </a:r>
            <a:r>
              <a:rPr sz="3200" dirty="0">
                <a:latin typeface="Calibri" panose="020F0502020204030204"/>
                <a:cs typeface="Calibri" panose="020F0502020204030204"/>
              </a:rPr>
              <a:t>n</a:t>
            </a:r>
            <a:r>
              <a:rPr sz="3200" spc="-5" dirty="0">
                <a:latin typeface="Calibri" panose="020F0502020204030204"/>
                <a:cs typeface="Calibri" panose="020F0502020204030204"/>
              </a:rPr>
              <a:t>ce  </a:t>
            </a:r>
            <a:r>
              <a:rPr sz="3200" spc="-10" dirty="0">
                <a:latin typeface="Calibri" panose="020F0502020204030204"/>
                <a:cs typeface="Calibri" panose="020F0502020204030204"/>
              </a:rPr>
              <a:t>o</a:t>
            </a:r>
            <a:r>
              <a:rPr sz="3200" spc="-5" dirty="0">
                <a:latin typeface="Calibri" panose="020F0502020204030204"/>
                <a:cs typeface="Calibri" panose="020F0502020204030204"/>
              </a:rPr>
              <a:t>f</a:t>
            </a:r>
            <a:r>
              <a:rPr sz="3200" dirty="0">
                <a:latin typeface="Calibri" panose="020F0502020204030204"/>
                <a:cs typeface="Calibri" panose="020F0502020204030204"/>
              </a:rPr>
              <a:t>	</a:t>
            </a:r>
            <a:r>
              <a:rPr sz="3200" dirty="0">
                <a:latin typeface="Calibri" panose="020F0502020204030204"/>
                <a:cs typeface="Calibri" panose="020F0502020204030204"/>
              </a:rPr>
              <a:t>t</a:t>
            </a:r>
            <a:r>
              <a:rPr sz="3200" spc="-10" dirty="0">
                <a:latin typeface="Calibri" panose="020F0502020204030204"/>
                <a:cs typeface="Calibri" panose="020F0502020204030204"/>
              </a:rPr>
              <a:t>he</a:t>
            </a:r>
            <a:endParaRPr sz="3200">
              <a:latin typeface="Calibri" panose="020F0502020204030204"/>
              <a:cs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2802890" cy="695325"/>
          </a:xfrm>
          <a:prstGeom prst="rect">
            <a:avLst/>
          </a:prstGeom>
        </p:spPr>
        <p:txBody>
          <a:bodyPr vert="horz" wrap="square" lIns="0" tIns="12065" rIns="0" bIns="0" rtlCol="0">
            <a:spAutoFit/>
          </a:bodyPr>
          <a:lstStyle/>
          <a:p>
            <a:pPr marL="12700">
              <a:lnSpc>
                <a:spcPct val="100000"/>
              </a:lnSpc>
              <a:spcBef>
                <a:spcPts val="95"/>
              </a:spcBef>
            </a:pPr>
            <a:r>
              <a:rPr sz="4400" spc="-15" dirty="0"/>
              <a:t>Applications</a:t>
            </a:r>
            <a:endParaRPr sz="4400"/>
          </a:p>
        </p:txBody>
      </p:sp>
      <p:sp>
        <p:nvSpPr>
          <p:cNvPr id="3" name="object 3"/>
          <p:cNvSpPr txBox="1"/>
          <p:nvPr/>
        </p:nvSpPr>
        <p:spPr>
          <a:xfrm>
            <a:off x="536244" y="1510968"/>
            <a:ext cx="7390130" cy="1196340"/>
          </a:xfrm>
          <a:prstGeom prst="rect">
            <a:avLst/>
          </a:prstGeom>
        </p:spPr>
        <p:txBody>
          <a:bodyPr vert="horz" wrap="square" lIns="0" tIns="110490" rIns="0" bIns="0" rtlCol="0">
            <a:spAutoFit/>
          </a:bodyPr>
          <a:lstStyle/>
          <a:p>
            <a:pPr marL="356870" indent="-344805">
              <a:lnSpc>
                <a:spcPct val="100000"/>
              </a:lnSpc>
              <a:spcBef>
                <a:spcPts val="870"/>
              </a:spcBef>
              <a:buFont typeface="Arial MT"/>
              <a:buChar char="•"/>
              <a:tabLst>
                <a:tab pos="356870" algn="l"/>
                <a:tab pos="357505" algn="l"/>
              </a:tabLst>
            </a:pPr>
            <a:r>
              <a:rPr sz="3200" spc="-15" dirty="0">
                <a:latin typeface="Calibri" panose="020F0502020204030204"/>
                <a:cs typeface="Calibri" panose="020F0502020204030204"/>
              </a:rPr>
              <a:t>website</a:t>
            </a:r>
            <a:r>
              <a:rPr sz="3200" spc="-10" dirty="0">
                <a:latin typeface="Calibri" panose="020F0502020204030204"/>
                <a:cs typeface="Calibri" panose="020F0502020204030204"/>
              </a:rPr>
              <a:t> </a:t>
            </a:r>
            <a:r>
              <a:rPr sz="3200" spc="-15" dirty="0">
                <a:latin typeface="Calibri" panose="020F0502020204030204"/>
                <a:cs typeface="Calibri" panose="020F0502020204030204"/>
              </a:rPr>
              <a:t>categorization, </a:t>
            </a:r>
            <a:r>
              <a:rPr sz="3200" spc="-20" dirty="0">
                <a:latin typeface="Calibri" panose="020F0502020204030204"/>
                <a:cs typeface="Calibri" panose="020F0502020204030204"/>
              </a:rPr>
              <a:t>web</a:t>
            </a:r>
            <a:r>
              <a:rPr sz="3200" spc="5" dirty="0">
                <a:latin typeface="Calibri" panose="020F0502020204030204"/>
                <a:cs typeface="Calibri" panose="020F0502020204030204"/>
              </a:rPr>
              <a:t> </a:t>
            </a:r>
            <a:r>
              <a:rPr sz="3200" spc="-10" dirty="0">
                <a:latin typeface="Calibri" panose="020F0502020204030204"/>
                <a:cs typeface="Calibri" panose="020F0502020204030204"/>
              </a:rPr>
              <a:t>page</a:t>
            </a:r>
            <a:r>
              <a:rPr sz="3200" spc="40" dirty="0">
                <a:latin typeface="Calibri" panose="020F0502020204030204"/>
                <a:cs typeface="Calibri" panose="020F0502020204030204"/>
              </a:rPr>
              <a:t> </a:t>
            </a:r>
            <a:r>
              <a:rPr sz="3200" spc="-20" dirty="0">
                <a:latin typeface="Calibri" panose="020F0502020204030204"/>
                <a:cs typeface="Calibri" panose="020F0502020204030204"/>
              </a:rPr>
              <a:t>ranking</a:t>
            </a:r>
            <a:endParaRPr sz="3200">
              <a:latin typeface="Calibri" panose="020F0502020204030204"/>
              <a:cs typeface="Calibri" panose="020F0502020204030204"/>
            </a:endParaRPr>
          </a:p>
          <a:p>
            <a:pPr marL="356870" indent="-344805">
              <a:lnSpc>
                <a:spcPct val="100000"/>
              </a:lnSpc>
              <a:spcBef>
                <a:spcPts val="770"/>
              </a:spcBef>
              <a:buFont typeface="Arial MT"/>
              <a:buChar char="•"/>
              <a:tabLst>
                <a:tab pos="356870" algn="l"/>
                <a:tab pos="357505" algn="l"/>
              </a:tabLst>
            </a:pPr>
            <a:r>
              <a:rPr sz="3200" spc="-15" dirty="0">
                <a:latin typeface="Calibri" panose="020F0502020204030204"/>
                <a:cs typeface="Calibri" panose="020F0502020204030204"/>
              </a:rPr>
              <a:t>customer</a:t>
            </a:r>
            <a:r>
              <a:rPr sz="3200" spc="5" dirty="0">
                <a:latin typeface="Calibri" panose="020F0502020204030204"/>
                <a:cs typeface="Calibri" panose="020F0502020204030204"/>
              </a:rPr>
              <a:t> </a:t>
            </a:r>
            <a:r>
              <a:rPr sz="3200" spc="-10" dirty="0">
                <a:latin typeface="Calibri" panose="020F0502020204030204"/>
                <a:cs typeface="Calibri" panose="020F0502020204030204"/>
              </a:rPr>
              <a:t>relationship</a:t>
            </a:r>
            <a:r>
              <a:rPr sz="3200" spc="40" dirty="0">
                <a:latin typeface="Calibri" panose="020F0502020204030204"/>
                <a:cs typeface="Calibri" panose="020F0502020204030204"/>
              </a:rPr>
              <a:t> </a:t>
            </a:r>
            <a:r>
              <a:rPr sz="3200" spc="-10" dirty="0">
                <a:latin typeface="Calibri" panose="020F0502020204030204"/>
                <a:cs typeface="Calibri" panose="020F0502020204030204"/>
              </a:rPr>
              <a:t>management</a:t>
            </a:r>
            <a:r>
              <a:rPr sz="3200" spc="35" dirty="0">
                <a:latin typeface="Calibri" panose="020F0502020204030204"/>
                <a:cs typeface="Calibri" panose="020F0502020204030204"/>
              </a:rPr>
              <a:t> </a:t>
            </a:r>
            <a:r>
              <a:rPr sz="3200" spc="-5" dirty="0">
                <a:latin typeface="Calibri" panose="020F0502020204030204"/>
                <a:cs typeface="Calibri" panose="020F0502020204030204"/>
              </a:rPr>
              <a:t>(CRM)</a:t>
            </a:r>
            <a:endParaRPr sz="3200">
              <a:latin typeface="Calibri" panose="020F0502020204030204"/>
              <a:cs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854075" y="533400"/>
            <a:ext cx="7559675" cy="57092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35890" y="62865"/>
            <a:ext cx="8322310" cy="620395"/>
          </a:xfrm>
        </p:spPr>
        <p:txBody>
          <a:bodyPr>
            <a:noAutofit/>
          </a:bodyPr>
          <a:p>
            <a:r>
              <a:rPr lang="en-US"/>
              <a:t>Simple Linear Regression</a:t>
            </a:r>
            <a:endParaRPr lang="en-US"/>
          </a:p>
        </p:txBody>
      </p:sp>
      <p:sp>
        <p:nvSpPr>
          <p:cNvPr id="3" name="Subtitle 2"/>
          <p:cNvSpPr>
            <a:spLocks noGrp="1"/>
          </p:cNvSpPr>
          <p:nvPr>
            <p:ph type="subTitle" idx="4"/>
          </p:nvPr>
        </p:nvSpPr>
        <p:spPr>
          <a:xfrm>
            <a:off x="135890" y="609600"/>
            <a:ext cx="8844915" cy="5525770"/>
          </a:xfrm>
        </p:spPr>
        <p:txBody>
          <a:bodyPr wrap="square">
            <a:noAutofit/>
          </a:bodyPr>
          <a:p>
            <a:pPr marL="457200" indent="-457200">
              <a:buFont typeface="Arial" panose="020B0604020202020204" pitchFamily="34" charset="0"/>
              <a:buChar char="•"/>
            </a:pPr>
            <a:r>
              <a:rPr lang="en-US"/>
              <a:t>Simple Linear Regression is a type of Regression algorithms that models the relationship between a dependent variable and a single independent variable. </a:t>
            </a:r>
            <a:endParaRPr lang="en-US"/>
          </a:p>
          <a:p>
            <a:pPr marL="457200" indent="-457200">
              <a:buFont typeface="Arial" panose="020B0604020202020204" pitchFamily="34" charset="0"/>
              <a:buChar char="•"/>
            </a:pPr>
            <a:r>
              <a:rPr lang="en-US"/>
              <a:t>The relationship shown by a Simple Linear Regression model is linear or a sloped straight line, hence it is called Simple Linear Regression.</a:t>
            </a:r>
            <a:endParaRPr lang="en-US"/>
          </a:p>
          <a:p>
            <a:pPr marL="457200" indent="-457200">
              <a:buFont typeface="Arial" panose="020B0604020202020204" pitchFamily="34" charset="0"/>
              <a:buChar char="•"/>
            </a:pPr>
            <a:r>
              <a:rPr lang="en-US"/>
              <a:t>T</a:t>
            </a:r>
            <a:r>
              <a:rPr lang="en-IN" altLang="en-US"/>
              <a:t>h</a:t>
            </a:r>
            <a:r>
              <a:rPr lang="en-US"/>
              <a:t>e key point in Simple Linear Regression is that the dependent variable must be a continuous/real value. However, the independent variable can be measured on continuous or categorical values.</a:t>
            </a:r>
            <a:endParaRPr lang="en-US"/>
          </a:p>
          <a:p>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 y="76200"/>
            <a:ext cx="8809990" cy="4924425"/>
          </a:xfrm>
        </p:spPr>
        <p:txBody>
          <a:bodyPr wrap="square"/>
          <a:p>
            <a:r>
              <a:rPr lang="en-US">
                <a:sym typeface="+mn-ea"/>
              </a:rPr>
              <a:t>Simple Linear regression algorithm has mainly two objectives:</a:t>
            </a:r>
            <a:endParaRPr lang="en-US"/>
          </a:p>
          <a:p>
            <a:endParaRPr lang="en-US"/>
          </a:p>
          <a:p>
            <a:pPr marL="457200" indent="-457200">
              <a:buFont typeface="Arial" panose="020B0604020202020204" pitchFamily="34" charset="0"/>
              <a:buChar char="•"/>
            </a:pPr>
            <a:r>
              <a:rPr lang="en-US">
                <a:sym typeface="+mn-ea"/>
              </a:rPr>
              <a:t>Model the relationship between the two variables. Such as the relationship between Income and expenditure, experience and Salary, etc.</a:t>
            </a:r>
            <a:endParaRPr lang="en-US"/>
          </a:p>
          <a:p>
            <a:pPr marL="457200" indent="-457200">
              <a:buFont typeface="Arial" panose="020B0604020202020204" pitchFamily="34" charset="0"/>
              <a:buChar char="•"/>
            </a:pPr>
            <a:r>
              <a:rPr lang="en-US">
                <a:sym typeface="+mn-ea"/>
              </a:rPr>
              <a:t>Forecasting new observations. Such as Weather forecasting according to temperature, Revenue of a company according to the investments in a year, etc.</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8704580" cy="790575"/>
          </a:xfrm>
        </p:spPr>
        <p:txBody>
          <a:bodyPr>
            <a:noAutofit/>
          </a:bodyPr>
          <a:p>
            <a:r>
              <a:rPr lang="en-US"/>
              <a:t>Simple Linear Regression Model:</a:t>
            </a:r>
            <a:endParaRPr lang="en-US"/>
          </a:p>
        </p:txBody>
      </p:sp>
      <p:sp>
        <p:nvSpPr>
          <p:cNvPr id="3" name="Subtitle 2"/>
          <p:cNvSpPr>
            <a:spLocks noGrp="1"/>
          </p:cNvSpPr>
          <p:nvPr>
            <p:ph type="subTitle" idx="4"/>
          </p:nvPr>
        </p:nvSpPr>
        <p:spPr>
          <a:xfrm>
            <a:off x="304800" y="838200"/>
            <a:ext cx="8652510" cy="4924425"/>
          </a:xfrm>
        </p:spPr>
        <p:txBody>
          <a:bodyPr wrap="square"/>
          <a:p>
            <a:r>
              <a:rPr lang="en-US"/>
              <a:t>The Simple Linear Regression model can be represented using the below equation:</a:t>
            </a:r>
            <a:endParaRPr lang="en-US"/>
          </a:p>
          <a:p>
            <a:pPr indent="457200" algn="ctr"/>
            <a:r>
              <a:rPr lang="en-US"/>
              <a:t>y= a0+a1x+ ε </a:t>
            </a:r>
            <a:endParaRPr lang="en-US"/>
          </a:p>
          <a:p>
            <a:r>
              <a:rPr lang="en-US"/>
              <a:t>Where,</a:t>
            </a:r>
            <a:endParaRPr lang="en-US"/>
          </a:p>
          <a:p>
            <a:pPr marL="457200" indent="-457200">
              <a:buFont typeface="Arial" panose="020B0604020202020204" pitchFamily="34" charset="0"/>
              <a:buChar char="•"/>
            </a:pPr>
            <a:r>
              <a:rPr lang="en-US"/>
              <a:t>a0= It is the intercept of the Regression line (can be obtained putting x=0)</a:t>
            </a:r>
            <a:endParaRPr lang="en-US"/>
          </a:p>
          <a:p>
            <a:pPr marL="457200" indent="-457200">
              <a:buFont typeface="Arial" panose="020B0604020202020204" pitchFamily="34" charset="0"/>
              <a:buChar char="•"/>
            </a:pPr>
            <a:r>
              <a:rPr lang="en-US"/>
              <a:t>a1= It is the slope of the regression line, which tells whether the line is increasing or decreasing.</a:t>
            </a:r>
            <a:endParaRPr lang="en-US"/>
          </a:p>
          <a:p>
            <a:pPr marL="457200" indent="-457200">
              <a:buFont typeface="Arial" panose="020B0604020202020204" pitchFamily="34" charset="0"/>
              <a:buChar char="•"/>
            </a:pPr>
            <a:r>
              <a:rPr lang="en-US"/>
              <a:t>ε = The error term. (For a good model it will be negligible)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152400"/>
            <a:ext cx="8816340" cy="615315"/>
          </a:xfrm>
        </p:spPr>
        <p:txBody>
          <a:bodyPr wrap="square"/>
          <a:p>
            <a:r>
              <a:rPr lang="en-US"/>
              <a:t>Multiple Linear Regression</a:t>
            </a:r>
            <a:r>
              <a:rPr lang="en-IN" altLang="en-US"/>
              <a:t> MLR</a:t>
            </a:r>
            <a:endParaRPr lang="en-IN" altLang="en-US"/>
          </a:p>
        </p:txBody>
      </p:sp>
      <p:sp>
        <p:nvSpPr>
          <p:cNvPr id="3" name="Subtitle 2"/>
          <p:cNvSpPr>
            <a:spLocks noGrp="1"/>
          </p:cNvSpPr>
          <p:nvPr>
            <p:ph type="subTitle" idx="4"/>
          </p:nvPr>
        </p:nvSpPr>
        <p:spPr>
          <a:xfrm>
            <a:off x="76200" y="838200"/>
            <a:ext cx="8871585" cy="4431665"/>
          </a:xfrm>
        </p:spPr>
        <p:txBody>
          <a:bodyPr wrap="square"/>
          <a:p>
            <a:r>
              <a:rPr lang="en-US"/>
              <a:t>Multiple Linear Regression is an extension of Simple Linear regression as it takes more than one predictor variable to predict the response variable. </a:t>
            </a:r>
            <a:r>
              <a:rPr lang="en-IN" altLang="en-US"/>
              <a:t>It</a:t>
            </a:r>
            <a:r>
              <a:rPr lang="en-US"/>
              <a:t> can </a:t>
            </a:r>
            <a:r>
              <a:rPr lang="en-IN" altLang="en-US"/>
              <a:t>be </a:t>
            </a:r>
            <a:r>
              <a:rPr lang="en-US"/>
              <a:t>define</a:t>
            </a:r>
            <a:r>
              <a:rPr lang="en-IN" altLang="en-US"/>
              <a:t>d</a:t>
            </a:r>
            <a:r>
              <a:rPr lang="en-US"/>
              <a:t> as:</a:t>
            </a:r>
            <a:endParaRPr lang="en-US"/>
          </a:p>
          <a:p>
            <a:endParaRPr lang="en-US"/>
          </a:p>
          <a:p>
            <a:r>
              <a:rPr lang="en-US"/>
              <a:t>Multiple Linear Regression is one of the important regression algorithms which models the linear relationship between a single dependent continuous variable and more than one independent variable.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7772400" cy="615315"/>
          </a:xfrm>
        </p:spPr>
        <p:txBody>
          <a:bodyPr/>
          <a:p>
            <a:r>
              <a:rPr lang="en-IN" altLang="en-US"/>
              <a:t>Keypoints for MLR</a:t>
            </a:r>
            <a:endParaRPr lang="en-IN" altLang="en-US"/>
          </a:p>
        </p:txBody>
      </p:sp>
      <p:sp>
        <p:nvSpPr>
          <p:cNvPr id="3" name="Subtitle 2"/>
          <p:cNvSpPr>
            <a:spLocks noGrp="1"/>
          </p:cNvSpPr>
          <p:nvPr>
            <p:ph type="subTitle" idx="4"/>
          </p:nvPr>
        </p:nvSpPr>
        <p:spPr>
          <a:xfrm>
            <a:off x="152400" y="762000"/>
            <a:ext cx="8766175" cy="3939540"/>
          </a:xfrm>
        </p:spPr>
        <p:txBody>
          <a:bodyPr wrap="square"/>
          <a:p>
            <a:r>
              <a:rPr lang="en-US"/>
              <a:t>For MLR, the dependent or target variable(Y) must be the continuous/real, but the predictor or independent variable may be of continuous or categorical form.</a:t>
            </a:r>
            <a:endParaRPr lang="en-US"/>
          </a:p>
          <a:p>
            <a:r>
              <a:rPr lang="en-US"/>
              <a:t>Each feature variable must model the linear relationship with the dependent variable.</a:t>
            </a:r>
            <a:endParaRPr lang="en-US"/>
          </a:p>
          <a:p>
            <a:r>
              <a:rPr lang="en-US"/>
              <a:t>MLR tries to fit a regression line through a multidimensional space of data-points.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1"/>
                </a:solidFill>
                <a:latin typeface="+mj-lt"/>
                <a:ea typeface="+mj-ea"/>
                <a:cs typeface="+mj-cs"/>
              </a:rPr>
              <a:t>WHAT IS MACHINE LEARNING?</a:t>
            </a:r>
            <a:endParaRPr lang="en-IN" sz="44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US" sz="2000" dirty="0" smtClean="0"/>
              <a:t>‘A computer program is said to learn from experience E with respect to some class of tasks T and performance measure P, if its performance at tasks in T, as measured by P, improves with experience E</a:t>
            </a:r>
            <a:r>
              <a:rPr lang="en-US" sz="2000" dirty="0" smtClean="0"/>
              <a:t>.’</a:t>
            </a:r>
            <a:endParaRPr lang="en-US" sz="2000" dirty="0" smtClean="0"/>
          </a:p>
          <a:p>
            <a:endParaRPr lang="en-US" sz="2000" dirty="0" smtClean="0"/>
          </a:p>
          <a:p>
            <a:r>
              <a:rPr lang="en-US" sz="2000" dirty="0" smtClean="0"/>
              <a:t>Process of machine </a:t>
            </a:r>
            <a:r>
              <a:rPr lang="en-US" sz="2000" dirty="0" smtClean="0"/>
              <a:t>learning :</a:t>
            </a:r>
            <a:endParaRPr lang="en-US" sz="2000" dirty="0" smtClean="0"/>
          </a:p>
          <a:p>
            <a:endParaRPr lang="en-US" sz="2000" dirty="0" smtClean="0"/>
          </a:p>
          <a:p>
            <a:endParaRPr lang="en-IN" sz="2000" dirty="0" smtClean="0"/>
          </a:p>
          <a:p>
            <a:pPr>
              <a:buNone/>
            </a:pPr>
            <a:r>
              <a:rPr lang="en-US" sz="2000" dirty="0" smtClean="0"/>
              <a:t> </a:t>
            </a:r>
            <a:endParaRPr lang="en-IN" sz="2000" dirty="0" smtClean="0"/>
          </a:p>
          <a:p>
            <a:endParaRPr lang="en-US" dirty="0" smtClean="0"/>
          </a:p>
          <a:p>
            <a:endParaRPr lang="en-US" dirty="0" smtClean="0"/>
          </a:p>
          <a:p>
            <a:endParaRPr lang="en-US" dirty="0"/>
          </a:p>
        </p:txBody>
      </p:sp>
      <p:pic>
        <p:nvPicPr>
          <p:cNvPr id="4" name="image12.jpeg"/>
          <p:cNvPicPr/>
          <p:nvPr/>
        </p:nvPicPr>
        <p:blipFill>
          <a:blip r:embed="rId1" cstate="print"/>
          <a:stretch>
            <a:fillRect/>
          </a:stretch>
        </p:blipFill>
        <p:spPr>
          <a:xfrm>
            <a:off x="1600200" y="3886200"/>
            <a:ext cx="5122628" cy="1639957"/>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152400"/>
            <a:ext cx="7772400" cy="740410"/>
          </a:xfrm>
        </p:spPr>
        <p:txBody>
          <a:bodyPr>
            <a:noAutofit/>
          </a:bodyPr>
          <a:p>
            <a:r>
              <a:rPr lang="en-IN" altLang="en-US"/>
              <a:t>MLR Equation</a:t>
            </a:r>
            <a:endParaRPr lang="en-IN" altLang="en-US"/>
          </a:p>
        </p:txBody>
      </p:sp>
      <p:sp>
        <p:nvSpPr>
          <p:cNvPr id="3" name="Subtitle 2"/>
          <p:cNvSpPr>
            <a:spLocks noGrp="1"/>
          </p:cNvSpPr>
          <p:nvPr>
            <p:ph type="subTitle" idx="4"/>
          </p:nvPr>
        </p:nvSpPr>
        <p:spPr>
          <a:xfrm>
            <a:off x="76200" y="892810"/>
            <a:ext cx="8948420" cy="6401435"/>
          </a:xfrm>
        </p:spPr>
        <p:txBody>
          <a:bodyPr wrap="square"/>
          <a:p>
            <a:r>
              <a:rPr lang="en-US"/>
              <a:t>In Multiple Linear Regression, the target variable(Y) is a linear combination of multiple predictor variables x1, x2, x3, ...,xn. Since it is an enhancement of Simple Linear Regression, so the same is applied for the multiple linear regression equation, the equation becomes:</a:t>
            </a:r>
            <a:endParaRPr lang="en-US"/>
          </a:p>
          <a:p>
            <a:endParaRPr lang="en-US"/>
          </a:p>
          <a:p>
            <a:r>
              <a:rPr lang="en-US"/>
              <a:t>Where,</a:t>
            </a:r>
            <a:endParaRPr lang="en-US"/>
          </a:p>
          <a:p>
            <a:r>
              <a:rPr lang="en-US"/>
              <a:t>Y= Output/Response variable</a:t>
            </a:r>
            <a:endParaRPr lang="en-US"/>
          </a:p>
          <a:p>
            <a:r>
              <a:rPr lang="en-US"/>
              <a:t>b0, b1, b2, b3 , bn....= Coefficients of the model.</a:t>
            </a:r>
            <a:endParaRPr lang="en-US"/>
          </a:p>
          <a:p>
            <a:r>
              <a:rPr lang="en-US"/>
              <a:t>x1, x2, x3, x4,...= Various Independent/feature variable</a:t>
            </a:r>
            <a:endParaRPr lang="en-US"/>
          </a:p>
          <a:p>
            <a:endParaRPr lang="en-US"/>
          </a:p>
        </p:txBody>
      </p:sp>
      <p:pic>
        <p:nvPicPr>
          <p:cNvPr id="4" name="Picture 3"/>
          <p:cNvPicPr>
            <a:picLocks noChangeAspect="1"/>
          </p:cNvPicPr>
          <p:nvPr/>
        </p:nvPicPr>
        <p:blipFill>
          <a:blip r:embed="rId1"/>
          <a:stretch>
            <a:fillRect/>
          </a:stretch>
        </p:blipFill>
        <p:spPr>
          <a:xfrm>
            <a:off x="1876425" y="3429000"/>
            <a:ext cx="5711190" cy="10248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76200"/>
            <a:ext cx="7772400" cy="615315"/>
          </a:xfrm>
        </p:spPr>
        <p:txBody>
          <a:bodyPr/>
          <a:p>
            <a:r>
              <a:rPr lang="en-US"/>
              <a:t>Assumptions of Linear Regression</a:t>
            </a:r>
            <a:endParaRPr lang="en-US"/>
          </a:p>
        </p:txBody>
      </p:sp>
      <p:sp>
        <p:nvSpPr>
          <p:cNvPr id="3" name="Subtitle 2"/>
          <p:cNvSpPr>
            <a:spLocks noGrp="1"/>
          </p:cNvSpPr>
          <p:nvPr>
            <p:ph type="subTitle" idx="4"/>
          </p:nvPr>
        </p:nvSpPr>
        <p:spPr>
          <a:xfrm>
            <a:off x="381000" y="914400"/>
            <a:ext cx="8091805" cy="2541270"/>
          </a:xfrm>
        </p:spPr>
        <p:txBody>
          <a:bodyPr wrap="square">
            <a:noAutofit/>
          </a:bodyPr>
          <a:p>
            <a:pPr marL="457200" indent="-457200">
              <a:buFont typeface="Arial" panose="020B0604020202020204" pitchFamily="34" charset="0"/>
              <a:buChar char="•"/>
            </a:pPr>
            <a:r>
              <a:rPr lang="en-US"/>
              <a:t>Linear relationship between the features and target</a:t>
            </a:r>
            <a:endParaRPr lang="en-US"/>
          </a:p>
          <a:p>
            <a:pPr marL="457200" indent="-457200">
              <a:buFont typeface="Arial" panose="020B0604020202020204" pitchFamily="34" charset="0"/>
              <a:buChar char="•"/>
            </a:pPr>
            <a:r>
              <a:rPr lang="en-US"/>
              <a:t>Small or no multicollinearity between the features: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 y="152400"/>
            <a:ext cx="8790305" cy="667385"/>
          </a:xfrm>
        </p:spPr>
        <p:txBody>
          <a:bodyPr>
            <a:noAutofit/>
          </a:bodyPr>
          <a:p>
            <a:r>
              <a:rPr lang="en-US" sz="3600"/>
              <a:t>Assumptions for Multiple Linear Regression:</a:t>
            </a:r>
            <a:endParaRPr lang="en-US" sz="3600"/>
          </a:p>
        </p:txBody>
      </p:sp>
      <p:sp>
        <p:nvSpPr>
          <p:cNvPr id="3" name="Subtitle 2"/>
          <p:cNvSpPr>
            <a:spLocks noGrp="1"/>
          </p:cNvSpPr>
          <p:nvPr>
            <p:ph type="subTitle" idx="4"/>
          </p:nvPr>
        </p:nvSpPr>
        <p:spPr>
          <a:xfrm>
            <a:off x="152400" y="1143000"/>
            <a:ext cx="8476615" cy="3446780"/>
          </a:xfrm>
        </p:spPr>
        <p:txBody>
          <a:bodyPr wrap="square"/>
          <a:p>
            <a:pPr marL="457200" indent="-457200">
              <a:buFont typeface="Arial" panose="020B0604020202020204" pitchFamily="34" charset="0"/>
              <a:buChar char="•"/>
            </a:pPr>
            <a:r>
              <a:rPr lang="en-US"/>
              <a:t>A linear relationship should exist between the Target and predictor variables.</a:t>
            </a:r>
            <a:endParaRPr lang="en-US"/>
          </a:p>
          <a:p>
            <a:pPr marL="457200" indent="-457200">
              <a:buFont typeface="Arial" panose="020B0604020202020204" pitchFamily="34" charset="0"/>
              <a:buChar char="•"/>
            </a:pPr>
            <a:r>
              <a:rPr lang="en-US"/>
              <a:t>The regression residuals must be normally distributed.</a:t>
            </a:r>
            <a:endParaRPr lang="en-US"/>
          </a:p>
          <a:p>
            <a:pPr marL="457200" indent="-457200">
              <a:buFont typeface="Arial" panose="020B0604020202020204" pitchFamily="34" charset="0"/>
              <a:buChar char="•"/>
            </a:pPr>
            <a:r>
              <a:rPr lang="en-US"/>
              <a:t>MLR assumes little or no multicollinearity (correlation between the independent variable) in data.</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152400" y="191135"/>
            <a:ext cx="8713470" cy="59302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189230"/>
            <a:ext cx="8362950" cy="573214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298450"/>
            <a:ext cx="8435340" cy="605980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248285"/>
            <a:ext cx="8195310" cy="61677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7772400" cy="615315"/>
          </a:xfrm>
        </p:spPr>
        <p:txBody>
          <a:bodyPr/>
          <a:p>
            <a:r>
              <a:rPr lang="en-IN" altLang="en-US"/>
              <a:t>Logistic Regression</a:t>
            </a:r>
            <a:endParaRPr lang="en-IN" altLang="en-US"/>
          </a:p>
        </p:txBody>
      </p:sp>
      <p:sp>
        <p:nvSpPr>
          <p:cNvPr id="3" name="Subtitle 2"/>
          <p:cNvSpPr>
            <a:spLocks noGrp="1"/>
          </p:cNvSpPr>
          <p:nvPr>
            <p:ph type="subTitle" idx="4"/>
          </p:nvPr>
        </p:nvSpPr>
        <p:spPr>
          <a:xfrm>
            <a:off x="255905" y="839470"/>
            <a:ext cx="8712835" cy="5592445"/>
          </a:xfrm>
        </p:spPr>
        <p:txBody>
          <a:bodyPr>
            <a:noAutofit/>
          </a:bodyPr>
          <a:p>
            <a:pPr marL="342900" indent="-342900">
              <a:buFont typeface="Arial" panose="020B0604020202020204" pitchFamily="34" charset="0"/>
              <a:buChar char="•"/>
            </a:pPr>
            <a:r>
              <a:rPr lang="en-US" sz="2400"/>
              <a:t>Logistic regression is one of the most popular Machine Learning algorithms, which comes under the Supervised Learning technique. It is used for predicting the categorical dependent variable using a given set of independent variables.</a:t>
            </a:r>
            <a:endParaRPr lang="en-US" sz="2400"/>
          </a:p>
          <a:p>
            <a:pPr marL="342900" indent="-342900">
              <a:buFont typeface="Arial" panose="020B0604020202020204" pitchFamily="34" charset="0"/>
              <a:buChar char="•"/>
            </a:pPr>
            <a:r>
              <a:rPr lang="en-US" sz="2400"/>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lang="en-US" sz="2400"/>
          </a:p>
          <a:p>
            <a:pPr marL="342900" indent="-342900">
              <a:buFont typeface="Arial" panose="020B0604020202020204" pitchFamily="34" charset="0"/>
              <a:buChar char="•"/>
            </a:pPr>
            <a:r>
              <a:rPr lang="en-US" sz="2400"/>
              <a:t>Logistic Regression is much similar to the Linear Regression except that how they are used. Linear Regression is used for solving Regression problems, whereas Logistic regression is used for solving the classification problems.</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94945" y="186690"/>
            <a:ext cx="8759190" cy="5368290"/>
          </a:xfrm>
        </p:spPr>
        <p:txBody>
          <a:bodyPr>
            <a:noAutofit/>
          </a:bodyPr>
          <a:p>
            <a:r>
              <a:rPr lang="en-US" sz="2800"/>
              <a:t>In Logistic regression, instead of fitting a regression line, we fit an "S" shaped logistic function, which predicts two maximum values (0 or 1).</a:t>
            </a:r>
            <a:endParaRPr lang="en-US" sz="2800"/>
          </a:p>
          <a:p>
            <a:r>
              <a:rPr lang="en-US" sz="2800"/>
              <a:t>The curve from the logistic function indicates the likelihood of something such as whether the cells are cancerous or not, a mouse is obese or not based on its weight, etc.</a:t>
            </a:r>
            <a:endParaRPr lang="en-US" sz="2800"/>
          </a:p>
          <a:p>
            <a:r>
              <a:rPr lang="en-US" sz="2800"/>
              <a:t>Logistic Regression is a significant machine learning algorithm because it has the ability to provide probabilities and classify new data using continuous and discrete datasets.</a:t>
            </a:r>
            <a:endParaRPr lang="en-US" sz="2800"/>
          </a:p>
          <a:p>
            <a:r>
              <a:rPr lang="en-US" sz="2800"/>
              <a:t>Logistic Regression can be used to classify the observations using different types of data and can easily determine the most effective variables used for the classification. The below image is showing the logistic function:</a:t>
            </a:r>
            <a:endParaRPr lang="en-US"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533400" y="990600"/>
            <a:ext cx="8606155" cy="5138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How </a:t>
            </a:r>
            <a:r>
              <a:rPr lang="en-US" dirty="0" smtClean="0"/>
              <a:t>do machines learn?</a:t>
            </a:r>
            <a:endParaRPr lang="en-US" dirty="0"/>
          </a:p>
        </p:txBody>
      </p:sp>
      <p:sp>
        <p:nvSpPr>
          <p:cNvPr id="3" name="Content Placeholder 2"/>
          <p:cNvSpPr>
            <a:spLocks noGrp="1"/>
          </p:cNvSpPr>
          <p:nvPr>
            <p:ph idx="1"/>
          </p:nvPr>
        </p:nvSpPr>
        <p:spPr/>
        <p:txBody>
          <a:bodyPr>
            <a:normAutofit/>
          </a:bodyPr>
          <a:lstStyle/>
          <a:p>
            <a:r>
              <a:rPr lang="en-US" sz="2000" dirty="0" smtClean="0"/>
              <a:t>The basic machine learning process can be divided into three parts.</a:t>
            </a:r>
            <a:endParaRPr lang="en-IN" sz="2000" dirty="0" smtClean="0"/>
          </a:p>
          <a:p>
            <a:pPr>
              <a:buNone/>
            </a:pPr>
            <a:r>
              <a:rPr lang="en-US" sz="2000" dirty="0" smtClean="0"/>
              <a:t> </a:t>
            </a:r>
            <a:endParaRPr lang="en-IN" sz="2000" dirty="0" smtClean="0"/>
          </a:p>
          <a:p>
            <a:pPr lvl="0"/>
            <a:r>
              <a:rPr lang="en-US" sz="2000" b="1" dirty="0" smtClean="0"/>
              <a:t>Data Input: </a:t>
            </a:r>
            <a:r>
              <a:rPr lang="en-US" sz="2000" dirty="0" smtClean="0"/>
              <a:t>Past data or information is utilized as a basis for future </a:t>
            </a:r>
            <a:r>
              <a:rPr lang="en-US" sz="2000" dirty="0" smtClean="0"/>
              <a:t>decision-making</a:t>
            </a:r>
            <a:endParaRPr lang="en-US" sz="2000" dirty="0" smtClean="0"/>
          </a:p>
          <a:p>
            <a:pPr lvl="0"/>
            <a:endParaRPr lang="en-IN" sz="2000" dirty="0" smtClean="0"/>
          </a:p>
          <a:p>
            <a:pPr lvl="0"/>
            <a:r>
              <a:rPr lang="en-US" sz="2000" b="1" dirty="0" smtClean="0"/>
              <a:t>Abstraction: </a:t>
            </a:r>
            <a:r>
              <a:rPr lang="en-US" sz="2000" dirty="0" smtClean="0"/>
              <a:t>The input data is represented in a broader way through the underlying </a:t>
            </a:r>
            <a:r>
              <a:rPr lang="en-US" sz="2000" dirty="0" smtClean="0"/>
              <a:t>algorithm</a:t>
            </a:r>
            <a:endParaRPr lang="en-US" sz="2000" dirty="0" smtClean="0"/>
          </a:p>
          <a:p>
            <a:pPr lvl="0"/>
            <a:endParaRPr lang="en-IN" sz="2000" dirty="0" smtClean="0"/>
          </a:p>
          <a:p>
            <a:pPr lvl="0"/>
            <a:r>
              <a:rPr lang="en-US" sz="2000" b="1" dirty="0" smtClean="0"/>
              <a:t>Generalization: </a:t>
            </a:r>
            <a:r>
              <a:rPr lang="en-US" sz="2000" dirty="0" smtClean="0"/>
              <a:t>The abstracted representation is generalized to form a framework for making decisions</a:t>
            </a:r>
            <a:endParaRPr lang="en-IN"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152400" y="152400"/>
            <a:ext cx="8609330" cy="58801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5100" y="626110"/>
            <a:ext cx="8587105" cy="4577715"/>
          </a:xfrm>
        </p:spPr>
        <p:txBody>
          <a:bodyPr>
            <a:noAutofit/>
          </a:bodyPr>
          <a:p>
            <a:r>
              <a:rPr lang="en-US"/>
              <a:t>Assumptions for Logistic Regression:</a:t>
            </a:r>
            <a:br>
              <a:rPr lang="en-US"/>
            </a:br>
            <a:r>
              <a:rPr lang="en-US"/>
              <a:t>The dependent variable must be categorical in nature.</a:t>
            </a:r>
            <a:br>
              <a:rPr lang="en-US"/>
            </a:br>
            <a:r>
              <a:rPr lang="en-US"/>
              <a:t>The independent variable should not have multi-collinearity.</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77470"/>
            <a:ext cx="8401685" cy="641286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448945"/>
            <a:ext cx="8576945" cy="596455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0"/>
            <a:ext cx="8760460" cy="615315"/>
          </a:xfrm>
        </p:spPr>
        <p:txBody>
          <a:bodyPr wrap="square"/>
          <a:p>
            <a:r>
              <a:rPr lang="en-IN" altLang="en-US"/>
              <a:t>Model Assessment/Evaluation</a:t>
            </a:r>
            <a:endParaRPr lang="en-IN" altLang="en-US"/>
          </a:p>
        </p:txBody>
      </p:sp>
      <p:sp>
        <p:nvSpPr>
          <p:cNvPr id="3" name="Subtitle 2"/>
          <p:cNvSpPr>
            <a:spLocks noGrp="1"/>
          </p:cNvSpPr>
          <p:nvPr>
            <p:ph type="subTitle" idx="4"/>
          </p:nvPr>
        </p:nvSpPr>
        <p:spPr>
          <a:xfrm>
            <a:off x="76200" y="533400"/>
            <a:ext cx="9081770" cy="6463030"/>
          </a:xfrm>
        </p:spPr>
        <p:txBody>
          <a:bodyPr wrap="square"/>
          <a:p>
            <a:pPr marL="457200" indent="-457200">
              <a:buFont typeface="Arial" panose="020B0604020202020204" pitchFamily="34" charset="0"/>
              <a:buChar char="•"/>
            </a:pPr>
            <a:r>
              <a:rPr lang="en-US" sz="2800"/>
              <a:t>Machine Learning Model does not require hard-coded algorithms. We feed a large amount of data to the model and the model tries to figure out the features on its own to make future predictions. </a:t>
            </a:r>
            <a:endParaRPr lang="en-US" sz="2800"/>
          </a:p>
          <a:p>
            <a:pPr marL="457200" indent="-457200">
              <a:buFont typeface="Arial" panose="020B0604020202020204" pitchFamily="34" charset="0"/>
              <a:buChar char="•"/>
            </a:pPr>
            <a:r>
              <a:rPr lang="en-US" sz="2800"/>
              <a:t>So we must also use some techniques to determine the predictive power of the model.</a:t>
            </a:r>
            <a:endParaRPr lang="en-US" sz="2800"/>
          </a:p>
          <a:p>
            <a:pPr marL="457200" indent="-457200">
              <a:buFont typeface="Arial" panose="020B0604020202020204" pitchFamily="34" charset="0"/>
              <a:buChar char="•"/>
            </a:pPr>
            <a:r>
              <a:rPr lang="en-US" sz="2800"/>
              <a:t>Model evaluation is the process that uses some metrics which help us to analyze the performance of the model.</a:t>
            </a:r>
            <a:endParaRPr lang="en-US" sz="2800"/>
          </a:p>
          <a:p>
            <a:pPr marL="457200" indent="-457200">
              <a:buFont typeface="Arial" panose="020B0604020202020204" pitchFamily="34" charset="0"/>
              <a:buChar char="•"/>
            </a:pPr>
            <a:r>
              <a:rPr lang="en-US" sz="2800"/>
              <a:t>model development is a multi-step process and a check should be kept on how well the model generalizes future predictions. Therefore evaluating a model plays a vital role so that we can judge the performance of our model. </a:t>
            </a:r>
            <a:endParaRPr lang="en-US" sz="2800"/>
          </a:p>
          <a:p>
            <a:pPr marL="457200" indent="-457200">
              <a:buFont typeface="Arial" panose="020B0604020202020204" pitchFamily="34" charset="0"/>
              <a:buChar char="•"/>
            </a:pPr>
            <a:r>
              <a:rPr lang="en-US" sz="2800"/>
              <a:t>There are many metrics like Accuracy, Precision, Recall, F1 score, Area under Curve, Confusion Matrix, and Mean Square Error. </a:t>
            </a:r>
            <a:endParaRPr lang="en-US"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76200"/>
            <a:ext cx="7772400" cy="615315"/>
          </a:xfrm>
        </p:spPr>
        <p:txBody>
          <a:bodyPr/>
          <a:p>
            <a:r>
              <a:rPr lang="en-US"/>
              <a:t>Cross Validation</a:t>
            </a:r>
            <a:endParaRPr lang="en-US"/>
          </a:p>
        </p:txBody>
      </p:sp>
      <p:sp>
        <p:nvSpPr>
          <p:cNvPr id="3" name="Subtitle 2"/>
          <p:cNvSpPr>
            <a:spLocks noGrp="1"/>
          </p:cNvSpPr>
          <p:nvPr>
            <p:ph type="subTitle" idx="4"/>
          </p:nvPr>
        </p:nvSpPr>
        <p:spPr>
          <a:xfrm>
            <a:off x="76200" y="762000"/>
            <a:ext cx="8869045" cy="6032500"/>
          </a:xfrm>
        </p:spPr>
        <p:txBody>
          <a:bodyPr wrap="square"/>
          <a:p>
            <a:pPr marL="457200" indent="-457200">
              <a:buFont typeface="Arial" panose="020B0604020202020204" pitchFamily="34" charset="0"/>
              <a:buChar char="•"/>
            </a:pPr>
            <a:r>
              <a:rPr lang="en-US" sz="2800"/>
              <a:t>Cross Validation is a method in which we do not use the whole dataset for training.</a:t>
            </a:r>
            <a:endParaRPr lang="en-US" sz="2800"/>
          </a:p>
          <a:p>
            <a:pPr marL="457200" indent="-457200">
              <a:buFont typeface="Arial" panose="020B0604020202020204" pitchFamily="34" charset="0"/>
              <a:buChar char="•"/>
            </a:pPr>
            <a:r>
              <a:rPr lang="en-US" sz="2800"/>
              <a:t>In this technique, some part of the dataset is reserved for testing the model. There are many types of Cross-Validation out of which K Fold Cross Validation is mostly used. </a:t>
            </a:r>
            <a:endParaRPr lang="en-US" sz="2800"/>
          </a:p>
          <a:p>
            <a:pPr marL="457200" indent="-457200">
              <a:buFont typeface="Arial" panose="020B0604020202020204" pitchFamily="34" charset="0"/>
              <a:buChar char="•"/>
            </a:pPr>
            <a:r>
              <a:rPr lang="en-US" sz="2800"/>
              <a:t>In K Fold Cross Validation the original dataset is divided into k subsets. The subsets are known as folds. This is repeated k times where 1 fold is used for testing purposes. Rest k-1 folds are used for training the model.</a:t>
            </a:r>
            <a:endParaRPr lang="en-US" sz="2800"/>
          </a:p>
          <a:p>
            <a:pPr marL="457200" indent="-457200">
              <a:buFont typeface="Arial" panose="020B0604020202020204" pitchFamily="34" charset="0"/>
              <a:buChar char="•"/>
            </a:pPr>
            <a:r>
              <a:rPr lang="en-US" sz="2800"/>
              <a:t>So each data point acts as a test subject for the model as well as acts as the training subject. It is seen that this technique generalizes the model well and reduces the error rate</a:t>
            </a:r>
            <a:endParaRPr lang="en-US" sz="2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0650" y="-635"/>
            <a:ext cx="8337550" cy="864235"/>
          </a:xfrm>
        </p:spPr>
        <p:txBody>
          <a:bodyPr>
            <a:noAutofit/>
          </a:bodyPr>
          <a:p>
            <a:r>
              <a:rPr lang="en-IN" altLang="en-US"/>
              <a:t>Holdout</a:t>
            </a:r>
            <a:endParaRPr lang="en-IN" altLang="en-US"/>
          </a:p>
        </p:txBody>
      </p:sp>
      <p:sp>
        <p:nvSpPr>
          <p:cNvPr id="3" name="Subtitle 2"/>
          <p:cNvSpPr>
            <a:spLocks noGrp="1"/>
          </p:cNvSpPr>
          <p:nvPr>
            <p:ph type="subTitle" idx="4"/>
          </p:nvPr>
        </p:nvSpPr>
        <p:spPr>
          <a:xfrm>
            <a:off x="147320" y="995045"/>
            <a:ext cx="8697595" cy="4559935"/>
          </a:xfrm>
        </p:spPr>
        <p:txBody>
          <a:bodyPr>
            <a:noAutofit/>
          </a:bodyPr>
          <a:p>
            <a:r>
              <a:rPr lang="en-US"/>
              <a:t>Holdout is the simplest approach. It is used in neural networks as well as in many classifiers.  In this technique, the dataset is divided into train and test datasets. The dataset is usually divided into ratios like 70:30 or 80:20. </a:t>
            </a:r>
            <a:endParaRPr lang="en-US"/>
          </a:p>
          <a:p>
            <a:r>
              <a:rPr lang="en-US"/>
              <a:t>Normally a large percentage of data is used for training the model and a small portion of the dataset is used for testing the model.</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0650" y="154940"/>
            <a:ext cx="8874760" cy="5048885"/>
          </a:xfrm>
        </p:spPr>
        <p:txBody>
          <a:bodyPr>
            <a:noAutofit/>
          </a:bodyPr>
          <a:p>
            <a:pPr marL="571500" indent="-571500" algn="just">
              <a:buFont typeface="Arial" panose="020B0604020202020204" pitchFamily="34" charset="0"/>
              <a:buChar char="•"/>
            </a:pPr>
            <a:r>
              <a:rPr lang="en-US" sz="3600"/>
              <a:t>To evaluate the performance or quality of the model, different metrics are used, and these metrics are known as performance metrics or evaluation metrics.</a:t>
            </a:r>
            <a:br>
              <a:rPr lang="en-US" sz="3600"/>
            </a:br>
            <a:br>
              <a:rPr lang="en-US" sz="3600"/>
            </a:br>
            <a:r>
              <a:rPr lang="en-IN" altLang="en-US" sz="3600"/>
              <a:t>E</a:t>
            </a:r>
            <a:r>
              <a:rPr lang="en-US" sz="3600"/>
              <a:t>ach task or problem is divided into classification and Regression. Not all metrics can be used for all types of problems; hence, it is important to know and understand which metrics should be used. Different evaluation metrics are used for both Regression and Classification tasks.</a:t>
            </a:r>
            <a:endParaRPr lang="en-US" sz="3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 y="76200"/>
            <a:ext cx="8775700" cy="615315"/>
          </a:xfrm>
        </p:spPr>
        <p:txBody>
          <a:bodyPr wrap="square"/>
          <a:p>
            <a:r>
              <a:rPr lang="en-US"/>
              <a:t>Performance Metrics for Classification</a:t>
            </a:r>
            <a:endParaRPr lang="en-US"/>
          </a:p>
        </p:txBody>
      </p:sp>
      <p:sp>
        <p:nvSpPr>
          <p:cNvPr id="3" name="Subtitle 2"/>
          <p:cNvSpPr>
            <a:spLocks noGrp="1"/>
          </p:cNvSpPr>
          <p:nvPr>
            <p:ph type="subTitle" idx="4"/>
          </p:nvPr>
        </p:nvSpPr>
        <p:spPr>
          <a:xfrm>
            <a:off x="194945" y="796290"/>
            <a:ext cx="7577455" cy="4758690"/>
          </a:xfrm>
        </p:spPr>
        <p:txBody>
          <a:bodyPr>
            <a:noAutofit/>
          </a:bodyPr>
          <a:p>
            <a:pPr marL="457200" indent="-457200">
              <a:buFont typeface="Arial" panose="020B0604020202020204" pitchFamily="34" charset="0"/>
              <a:buChar char="•"/>
            </a:pPr>
            <a:r>
              <a:rPr lang="en-US"/>
              <a:t>Accuracy</a:t>
            </a:r>
            <a:endParaRPr lang="en-US"/>
          </a:p>
          <a:p>
            <a:pPr marL="457200" indent="-457200">
              <a:buFont typeface="Arial" panose="020B0604020202020204" pitchFamily="34" charset="0"/>
              <a:buChar char="•"/>
            </a:pPr>
            <a:r>
              <a:rPr lang="en-US"/>
              <a:t>Confusion Matrix</a:t>
            </a:r>
            <a:endParaRPr lang="en-US"/>
          </a:p>
          <a:p>
            <a:pPr marL="457200" indent="-457200">
              <a:buFont typeface="Arial" panose="020B0604020202020204" pitchFamily="34" charset="0"/>
              <a:buChar char="•"/>
            </a:pPr>
            <a:r>
              <a:rPr lang="en-US"/>
              <a:t>Precision</a:t>
            </a:r>
            <a:endParaRPr lang="en-US"/>
          </a:p>
          <a:p>
            <a:pPr marL="457200" indent="-457200">
              <a:buFont typeface="Arial" panose="020B0604020202020204" pitchFamily="34" charset="0"/>
              <a:buChar char="•"/>
            </a:pPr>
            <a:r>
              <a:rPr lang="en-US"/>
              <a:t>Recall</a:t>
            </a:r>
            <a:endParaRPr lang="en-US"/>
          </a:p>
          <a:p>
            <a:pPr marL="457200" indent="-457200">
              <a:buFont typeface="Arial" panose="020B0604020202020204" pitchFamily="34" charset="0"/>
              <a:buChar char="•"/>
            </a:pPr>
            <a:r>
              <a:rPr lang="en-US"/>
              <a:t>F-Score</a:t>
            </a:r>
            <a:endParaRPr lang="en-US"/>
          </a:p>
          <a:p>
            <a:pPr indent="0">
              <a:buFont typeface="Arial" panose="020B0604020202020204" pitchFamily="34" charset="0"/>
              <a:buNone/>
            </a:pP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8686800" cy="615315"/>
          </a:xfrm>
        </p:spPr>
        <p:txBody>
          <a:bodyPr wrap="square"/>
          <a:p>
            <a:r>
              <a:rPr lang="en-IN" altLang="en-US"/>
              <a:t>II. Confusion Matrix</a:t>
            </a:r>
            <a:endParaRPr lang="en-IN" altLang="en-US"/>
          </a:p>
        </p:txBody>
      </p:sp>
      <p:sp>
        <p:nvSpPr>
          <p:cNvPr id="3" name="Subtitle 2"/>
          <p:cNvSpPr>
            <a:spLocks noGrp="1"/>
          </p:cNvSpPr>
          <p:nvPr>
            <p:ph type="subTitle" idx="4"/>
          </p:nvPr>
        </p:nvSpPr>
        <p:spPr>
          <a:xfrm>
            <a:off x="100965" y="855345"/>
            <a:ext cx="9043670" cy="4699635"/>
          </a:xfrm>
        </p:spPr>
        <p:txBody>
          <a:bodyPr>
            <a:noAutofit/>
          </a:bodyPr>
          <a:p>
            <a:r>
              <a:rPr lang="en-US"/>
              <a:t>A confusion matrix is a tabular representation of prediction outcomes of any binary classifier, which is used to describe the performance of the classification model on a set of test data when true values are known.</a:t>
            </a:r>
            <a:endParaRPr lang="en-US"/>
          </a:p>
          <a:p>
            <a:r>
              <a:rPr lang="en-US"/>
              <a:t>The confusion matrix is simple to implement, but the terminologies used in this matrix might be confusing for beginners.</a:t>
            </a:r>
            <a:endParaRPr lang="en-US"/>
          </a:p>
          <a:p>
            <a:r>
              <a:rPr lang="en-US"/>
              <a:t>A typical confusion matrix for a binary classifier looks like the below image(However, it can be extended to use for classifiers with more than two classes).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br>
              <a:rPr lang="en-US" sz="4400" kern="1200" dirty="0" smtClean="0">
                <a:solidFill>
                  <a:schemeClr val="tx1"/>
                </a:solidFill>
                <a:latin typeface="+mj-lt"/>
                <a:ea typeface="+mj-ea"/>
                <a:cs typeface="+mj-cs"/>
              </a:rPr>
            </a:br>
            <a:r>
              <a:rPr lang="en-US" sz="4400" kern="1200" dirty="0" smtClean="0">
                <a:solidFill>
                  <a:schemeClr val="tx1"/>
                </a:solidFill>
                <a:latin typeface="+mj-lt"/>
                <a:ea typeface="+mj-ea"/>
                <a:cs typeface="+mj-cs"/>
              </a:rPr>
              <a:t>TYPES </a:t>
            </a:r>
            <a:r>
              <a:rPr lang="en-US" sz="4400" kern="1200" dirty="0">
                <a:solidFill>
                  <a:schemeClr val="tx1"/>
                </a:solidFill>
                <a:latin typeface="+mj-lt"/>
                <a:ea typeface="+mj-ea"/>
                <a:cs typeface="+mj-cs"/>
              </a:rPr>
              <a:t>OF MACHINE LEARNING</a:t>
            </a:r>
            <a:br>
              <a:rPr lang="en-IN" sz="4400" kern="1200" dirty="0">
                <a:solidFill>
                  <a:schemeClr val="tx1"/>
                </a:solidFill>
                <a:latin typeface="+mj-lt"/>
                <a:ea typeface="+mj-ea"/>
                <a:cs typeface="+mj-cs"/>
              </a:rPr>
            </a:br>
            <a:r>
              <a:rPr lang="en-US" sz="4400" kern="1200" dirty="0">
                <a:solidFill>
                  <a:schemeClr val="tx1"/>
                </a:solidFill>
                <a:latin typeface="+mj-lt"/>
                <a:ea typeface="+mj-ea"/>
                <a:cs typeface="+mj-cs"/>
              </a:rPr>
              <a:t> </a:t>
            </a:r>
            <a:endParaRPr lang="en-IN" sz="44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pPr lvl="0"/>
            <a:r>
              <a:rPr lang="en-US" sz="2400" b="1" dirty="0" smtClean="0"/>
              <a:t>Supervised learning </a:t>
            </a:r>
            <a:r>
              <a:rPr lang="en-US" sz="2400" dirty="0" smtClean="0"/>
              <a:t>– Also called predictive learning. A machine predicts the class of unknown objects based on prior class-related information of similar objects</a:t>
            </a:r>
            <a:r>
              <a:rPr lang="en-US" sz="2400" dirty="0" smtClean="0"/>
              <a:t>.</a:t>
            </a:r>
            <a:endParaRPr lang="en-US" sz="2400" dirty="0" smtClean="0"/>
          </a:p>
          <a:p>
            <a:pPr lvl="0"/>
            <a:endParaRPr lang="en-IN" sz="2400" dirty="0" smtClean="0"/>
          </a:p>
          <a:p>
            <a:pPr lvl="0"/>
            <a:r>
              <a:rPr lang="en-US" sz="2400" b="1" dirty="0" smtClean="0"/>
              <a:t>Unsupervised </a:t>
            </a:r>
            <a:r>
              <a:rPr lang="en-US" sz="2400" b="1" dirty="0" smtClean="0"/>
              <a:t>learning </a:t>
            </a:r>
            <a:r>
              <a:rPr lang="en-US" sz="2400" dirty="0" smtClean="0"/>
              <a:t>– Also called descriptive learning. A machine finds patterns in unknown objects by grouping similar objects together</a:t>
            </a:r>
            <a:r>
              <a:rPr lang="en-US" sz="2400" dirty="0" smtClean="0"/>
              <a:t>.</a:t>
            </a:r>
            <a:endParaRPr lang="en-US" sz="2400" dirty="0" smtClean="0"/>
          </a:p>
          <a:p>
            <a:pPr lvl="0"/>
            <a:endParaRPr lang="en-IN" sz="2400" dirty="0" smtClean="0"/>
          </a:p>
          <a:p>
            <a:pPr lvl="0"/>
            <a:r>
              <a:rPr lang="en-US" sz="2400" b="1" dirty="0" smtClean="0"/>
              <a:t>Reinforcement learning </a:t>
            </a:r>
            <a:r>
              <a:rPr lang="en-US" sz="2400" dirty="0" smtClean="0"/>
              <a:t>– A machine learns to act on its own to achieve the given goals.</a:t>
            </a:r>
            <a:endParaRPr lang="en-IN"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3"/>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457200" y="121920"/>
            <a:ext cx="8224520" cy="626427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14960" y="386080"/>
            <a:ext cx="8577580" cy="5168900"/>
          </a:xfrm>
        </p:spPr>
        <p:txBody>
          <a:bodyPr>
            <a:noAutofit/>
          </a:bodyPr>
          <a:p>
            <a:pPr marL="457200" indent="-457200">
              <a:buFont typeface="Arial" panose="020B0604020202020204" pitchFamily="34" charset="0"/>
              <a:buChar char="•"/>
            </a:pPr>
            <a:r>
              <a:rPr lang="en-US"/>
              <a:t>True Positives (TP): when the actual value is Positive and predicted is also Positive.</a:t>
            </a:r>
            <a:endParaRPr lang="en-US"/>
          </a:p>
          <a:p>
            <a:pPr marL="457200" indent="-457200">
              <a:buFont typeface="Arial" panose="020B0604020202020204" pitchFamily="34" charset="0"/>
              <a:buChar char="•"/>
            </a:pPr>
            <a:r>
              <a:rPr lang="en-US"/>
              <a:t>True negatives (TN): when the actual value is Negative and prediction is also Negative.</a:t>
            </a:r>
            <a:endParaRPr lang="en-US"/>
          </a:p>
          <a:p>
            <a:pPr marL="457200" indent="-457200">
              <a:buFont typeface="Arial" panose="020B0604020202020204" pitchFamily="34" charset="0"/>
              <a:buChar char="•"/>
            </a:pPr>
            <a:r>
              <a:rPr lang="en-US"/>
              <a:t>False positives (FP): When the actual is negative but prediction is Positive. Also known as the Type 1 error</a:t>
            </a:r>
            <a:endParaRPr lang="en-US"/>
          </a:p>
          <a:p>
            <a:pPr marL="457200" indent="-457200">
              <a:buFont typeface="Arial" panose="020B0604020202020204" pitchFamily="34" charset="0"/>
              <a:buChar char="•"/>
            </a:pPr>
            <a:r>
              <a:rPr lang="en-US"/>
              <a:t>False negatives (FN): When the actual is Positive but the prediction is Negative. Also known as the Type 2 error</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3"/>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245745" y="400050"/>
            <a:ext cx="8441055" cy="596773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3"/>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457200" y="212725"/>
            <a:ext cx="8054975" cy="60642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457200" y="242570"/>
            <a:ext cx="8482965" cy="50793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006068" y="190322"/>
            <a:ext cx="7131862" cy="615315"/>
          </a:xfrm>
        </p:spPr>
        <p:txBody>
          <a:bodyPr/>
          <a:p>
            <a:r>
              <a:rPr lang="en-IN" altLang="en-US"/>
              <a:t>Recall or Sensitivity</a:t>
            </a:r>
            <a:endParaRPr lang="en-IN" altLang="en-US"/>
          </a:p>
        </p:txBody>
      </p:sp>
      <p:pic>
        <p:nvPicPr>
          <p:cNvPr id="7" name="Content Placeholder 6"/>
          <p:cNvPicPr>
            <a:picLocks noChangeAspect="1"/>
          </p:cNvPicPr>
          <p:nvPr>
            <p:ph sz="half" idx="3"/>
          </p:nvPr>
        </p:nvPicPr>
        <p:blipFill>
          <a:blip r:embed="rId1"/>
          <a:stretch>
            <a:fillRect/>
          </a:stretch>
        </p:blipFill>
        <p:spPr>
          <a:xfrm>
            <a:off x="533400" y="1612900"/>
            <a:ext cx="8365490" cy="455739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76835"/>
            <a:ext cx="7919720" cy="644779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3"/>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457200" y="555625"/>
            <a:ext cx="8230235" cy="620585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7772400" cy="615315"/>
          </a:xfrm>
        </p:spPr>
        <p:txBody>
          <a:bodyPr/>
          <a:p>
            <a:r>
              <a:rPr lang="en-US"/>
              <a:t> Performance Metrics for Regression</a:t>
            </a:r>
            <a:endParaRPr lang="en-US"/>
          </a:p>
        </p:txBody>
      </p:sp>
      <p:sp>
        <p:nvSpPr>
          <p:cNvPr id="4" name="Text Box 3"/>
          <p:cNvSpPr txBox="1"/>
          <p:nvPr/>
        </p:nvSpPr>
        <p:spPr>
          <a:xfrm>
            <a:off x="171450" y="890270"/>
            <a:ext cx="8790940" cy="5279390"/>
          </a:xfrm>
          <a:prstGeom prst="rect">
            <a:avLst/>
          </a:prstGeom>
          <a:noFill/>
        </p:spPr>
        <p:txBody>
          <a:bodyPr wrap="square" rtlCol="0" anchor="t">
            <a:noAutofit/>
          </a:bodyPr>
          <a:p>
            <a:r>
              <a:rPr lang="en-US"/>
              <a:t>Regression is a supervised learning technique that aims to find the relationships between the dependent and independent variables. A predictive regression model predicts a numeric or discrete value. The metrics used for regression are different from the classification metrics. It means we cannot use the Accuracy metric (explained above) to evaluate a regression model; instead, the performance of a Regression model is reported as errors in the prediction. Following are the popular metrics that are used to evaluate the performance of Regression models.</a:t>
            </a:r>
            <a:endParaRPr lang="en-US"/>
          </a:p>
          <a:p>
            <a:endParaRPr lang="en-US"/>
          </a:p>
          <a:p>
            <a:pPr marL="285750" indent="-285750">
              <a:buFont typeface="Arial" panose="020B0604020202020204" pitchFamily="34" charset="0"/>
              <a:buChar char="•"/>
            </a:pPr>
            <a:r>
              <a:rPr lang="en-US"/>
              <a:t>Mean Absolute Error</a:t>
            </a:r>
            <a:endParaRPr lang="en-US"/>
          </a:p>
          <a:p>
            <a:pPr marL="285750" indent="-285750">
              <a:buFont typeface="Arial" panose="020B0604020202020204" pitchFamily="34" charset="0"/>
              <a:buChar char="•"/>
            </a:pPr>
            <a:r>
              <a:rPr lang="en-US"/>
              <a:t>Mean Squared Error</a:t>
            </a:r>
            <a:endParaRPr lang="en-US"/>
          </a:p>
          <a:p>
            <a:pPr marL="285750" indent="-285750">
              <a:buFont typeface="Arial" panose="020B0604020202020204" pitchFamily="34" charset="0"/>
              <a:buChar char="•"/>
            </a:pPr>
            <a:r>
              <a:rPr lang="en-US"/>
              <a:t>R2 Score</a:t>
            </a:r>
            <a:endParaRPr lang="en-US"/>
          </a:p>
          <a:p>
            <a:pPr indent="0">
              <a:buFont typeface="Arial" panose="020B0604020202020204" pitchFamily="34" charset="0"/>
              <a:buNone/>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3"/>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228600" y="76200"/>
            <a:ext cx="8787765" cy="6330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smtClean="0"/>
            </a:br>
            <a:r>
              <a:rPr lang="en-US" dirty="0" smtClean="0"/>
              <a:t>TYPES OF MACHINE LEARNING</a:t>
            </a:r>
            <a:br>
              <a:rPr lang="en-IN" dirty="0" smtClean="0"/>
            </a:br>
            <a:endParaRPr lang="en-US" dirty="0"/>
          </a:p>
        </p:txBody>
      </p:sp>
      <p:sp>
        <p:nvSpPr>
          <p:cNvPr id="3" name="Content Placeholder 2"/>
          <p:cNvSpPr>
            <a:spLocks noGrp="1"/>
          </p:cNvSpPr>
          <p:nvPr>
            <p:ph idx="1"/>
          </p:nvPr>
        </p:nvSpPr>
        <p:spPr/>
        <p:txBody>
          <a:bodyPr>
            <a:normAutofit/>
          </a:bodyPr>
          <a:lstStyle/>
          <a:p>
            <a:pPr algn="just">
              <a:buNone/>
            </a:pPr>
            <a:endParaRPr lang="en-US" dirty="0"/>
          </a:p>
          <a:p>
            <a:endParaRPr lang="en-US" dirty="0"/>
          </a:p>
        </p:txBody>
      </p:sp>
      <p:pic>
        <p:nvPicPr>
          <p:cNvPr id="4" name="image13.jpeg"/>
          <p:cNvPicPr/>
          <p:nvPr/>
        </p:nvPicPr>
        <p:blipFill>
          <a:blip r:embed="rId1" cstate="print"/>
          <a:stretch>
            <a:fillRect/>
          </a:stretch>
        </p:blipFill>
        <p:spPr>
          <a:xfrm>
            <a:off x="1066800" y="2057400"/>
            <a:ext cx="5910262" cy="327660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152400" y="228600"/>
            <a:ext cx="8768080" cy="642175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3"/>
          </p:nvPr>
        </p:nvSpPr>
        <p:spPr/>
        <p:txBody>
          <a:bodyPr/>
          <a:p>
            <a:endParaRPr lang="en-US"/>
          </a:p>
        </p:txBody>
      </p:sp>
      <p:pic>
        <p:nvPicPr>
          <p:cNvPr id="4" name="Content Placeholder 3"/>
          <p:cNvPicPr>
            <a:picLocks noChangeAspect="1"/>
          </p:cNvPicPr>
          <p:nvPr>
            <p:ph sz="half" idx="2"/>
          </p:nvPr>
        </p:nvPicPr>
        <p:blipFill>
          <a:blip r:embed="rId1"/>
          <a:stretch>
            <a:fillRect/>
          </a:stretch>
        </p:blipFill>
        <p:spPr>
          <a:xfrm>
            <a:off x="168910" y="430530"/>
            <a:ext cx="8361045" cy="591058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7772400" cy="615315"/>
          </a:xfrm>
        </p:spPr>
        <p:txBody>
          <a:bodyPr/>
          <a:p>
            <a:r>
              <a:rPr lang="en-IN" altLang="en-US"/>
              <a:t>Feature Selection</a:t>
            </a:r>
            <a:endParaRPr lang="en-IN" altLang="en-US"/>
          </a:p>
        </p:txBody>
      </p:sp>
      <p:sp>
        <p:nvSpPr>
          <p:cNvPr id="3" name="Subtitle 2"/>
          <p:cNvSpPr>
            <a:spLocks noGrp="1"/>
          </p:cNvSpPr>
          <p:nvPr>
            <p:ph type="subTitle" idx="4"/>
          </p:nvPr>
        </p:nvSpPr>
        <p:spPr>
          <a:xfrm>
            <a:off x="162560" y="761365"/>
            <a:ext cx="8621395" cy="4793615"/>
          </a:xfrm>
        </p:spPr>
        <p:txBody>
          <a:bodyPr>
            <a:noAutofit/>
          </a:bodyPr>
          <a:p>
            <a:pPr marL="457200" indent="-457200">
              <a:buFont typeface="Arial" panose="020B0604020202020204" pitchFamily="34" charset="0"/>
              <a:buChar char="•"/>
            </a:pPr>
            <a:r>
              <a:rPr lang="en-US"/>
              <a:t>It is a process of automatically or manually selecting the subset of most appropriate and relevant features to be used in model building.</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Feature selection is performed by either including the important features or excluding the irrelevant features in the dataset without changing them.</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7772400" cy="615315"/>
          </a:xfrm>
        </p:spPr>
        <p:txBody>
          <a:bodyPr/>
          <a:p>
            <a:r>
              <a:rPr lang="en-IN" altLang="en-US"/>
              <a:t>Benefits of Feature Selection</a:t>
            </a:r>
            <a:endParaRPr lang="en-IN" altLang="en-US"/>
          </a:p>
        </p:txBody>
      </p:sp>
      <p:sp>
        <p:nvSpPr>
          <p:cNvPr id="3" name="Subtitle 2"/>
          <p:cNvSpPr>
            <a:spLocks noGrp="1"/>
          </p:cNvSpPr>
          <p:nvPr>
            <p:ph type="subTitle" idx="4"/>
          </p:nvPr>
        </p:nvSpPr>
        <p:spPr>
          <a:xfrm>
            <a:off x="228600" y="914400"/>
            <a:ext cx="8737600" cy="4431665"/>
          </a:xfrm>
        </p:spPr>
        <p:txBody>
          <a:bodyPr wrap="square"/>
          <a:p>
            <a:pPr marL="457200" indent="-457200">
              <a:buFont typeface="Arial" panose="020B0604020202020204" pitchFamily="34" charset="0"/>
              <a:buChar char="•"/>
            </a:pPr>
            <a:r>
              <a:rPr lang="en-US"/>
              <a:t>It helps in avoiding the curse of dimensionality.</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helps in the simplification of the model so that it can be easily interpreted by the researchers.</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reduces the training time.</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reduces overfitting hence enhance the generalization.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solidFill>
                  <a:prstClr val="black"/>
                </a:solidFill>
                <a:ea typeface="+mn-ea"/>
                <a:cs typeface="+mn-cs"/>
              </a:rPr>
              <a:t> </a:t>
            </a:r>
            <a:r>
              <a:rPr lang="en-US" sz="4000" dirty="0" smtClean="0"/>
              <a:t>Supervised learning </a:t>
            </a:r>
            <a:endParaRPr lang="en-US" sz="4000" dirty="0"/>
          </a:p>
        </p:txBody>
      </p:sp>
      <p:sp>
        <p:nvSpPr>
          <p:cNvPr id="3" name="Content Placeholder 2"/>
          <p:cNvSpPr>
            <a:spLocks noGrp="1"/>
          </p:cNvSpPr>
          <p:nvPr>
            <p:ph idx="1"/>
          </p:nvPr>
        </p:nvSpPr>
        <p:spPr/>
        <p:txBody>
          <a:bodyPr>
            <a:normAutofit/>
          </a:bodyPr>
          <a:lstStyle/>
          <a:p>
            <a:pPr algn="just"/>
            <a:endParaRPr lang="en-US" dirty="0" smtClean="0"/>
          </a:p>
          <a:p>
            <a:endParaRPr lang="en-US" dirty="0"/>
          </a:p>
          <a:p>
            <a:endParaRPr lang="en-US" dirty="0"/>
          </a:p>
        </p:txBody>
      </p:sp>
      <p:pic>
        <p:nvPicPr>
          <p:cNvPr id="4" name="image14.jpeg"/>
          <p:cNvPicPr/>
          <p:nvPr/>
        </p:nvPicPr>
        <p:blipFill>
          <a:blip r:embed="rId1" cstate="print"/>
          <a:stretch>
            <a:fillRect/>
          </a:stretch>
        </p:blipFill>
        <p:spPr>
          <a:xfrm>
            <a:off x="1371600" y="1828800"/>
            <a:ext cx="5486400" cy="3962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Supervised learning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 examples of supervised learning </a:t>
            </a:r>
            <a:r>
              <a:rPr lang="en-US" dirty="0" smtClean="0"/>
              <a:t>are</a:t>
            </a:r>
            <a:r>
              <a:rPr lang="en-IN" dirty="0" smtClean="0"/>
              <a:t> : </a:t>
            </a:r>
            <a:endParaRPr lang="en-IN" dirty="0" smtClean="0"/>
          </a:p>
          <a:p>
            <a:endParaRPr lang="en-IN" dirty="0" smtClean="0"/>
          </a:p>
          <a:p>
            <a:pPr marL="514350" indent="-514350">
              <a:buFont typeface="+mj-lt"/>
              <a:buAutoNum type="arabicPeriod"/>
            </a:pPr>
            <a:r>
              <a:rPr lang="en-US" dirty="0" smtClean="0"/>
              <a:t>Predicting the results of a </a:t>
            </a:r>
            <a:r>
              <a:rPr lang="en-US" dirty="0" smtClean="0"/>
              <a:t>game</a:t>
            </a:r>
            <a:endParaRPr lang="en-US" dirty="0" smtClean="0"/>
          </a:p>
          <a:p>
            <a:pPr marL="514350" indent="-514350">
              <a:buFont typeface="+mj-lt"/>
              <a:buAutoNum type="arabicPeriod"/>
            </a:pPr>
            <a:endParaRPr lang="en-IN" dirty="0" smtClean="0"/>
          </a:p>
          <a:p>
            <a:pPr marL="514350" indent="-514350">
              <a:buFont typeface="+mj-lt"/>
              <a:buAutoNum type="arabicPeriod"/>
            </a:pPr>
            <a:r>
              <a:rPr lang="en-US" dirty="0" smtClean="0"/>
              <a:t>Predicting whether a </a:t>
            </a:r>
            <a:r>
              <a:rPr lang="en-US" dirty="0" err="1" smtClean="0"/>
              <a:t>tumour</a:t>
            </a:r>
            <a:r>
              <a:rPr lang="en-US" dirty="0" smtClean="0"/>
              <a:t> is malignant or benign Predicting the price of domains like real estate, stocks, etc</a:t>
            </a:r>
            <a:r>
              <a:rPr lang="en-US" dirty="0" smtClean="0"/>
              <a:t>.</a:t>
            </a:r>
            <a:endParaRPr lang="en-US" dirty="0" smtClean="0"/>
          </a:p>
          <a:p>
            <a:pPr marL="514350" indent="-514350">
              <a:buNone/>
            </a:pPr>
            <a:endParaRPr lang="en-IN" dirty="0" smtClean="0"/>
          </a:p>
          <a:p>
            <a:pPr marL="514350" indent="-514350">
              <a:buFont typeface="+mj-lt"/>
              <a:buAutoNum type="arabicPeriod"/>
            </a:pPr>
            <a:r>
              <a:rPr lang="en-US" dirty="0" smtClean="0"/>
              <a:t>Classifying texts such as classifying a set of emails as spam or non-spam</a:t>
            </a:r>
            <a:endParaRPr lang="en-IN" dirty="0" smtClean="0"/>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17256</Words>
  <Application>WPS Presentation</Application>
  <PresentationFormat>On-screen Show (4:3)</PresentationFormat>
  <Paragraphs>393</Paragraphs>
  <Slides>73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73</vt:i4>
      </vt:variant>
    </vt:vector>
  </HeadingPairs>
  <TitlesOfParts>
    <vt:vector size="83" baseType="lpstr">
      <vt:lpstr>Arial</vt:lpstr>
      <vt:lpstr>SimSun</vt:lpstr>
      <vt:lpstr>Wingdings</vt:lpstr>
      <vt:lpstr>Calibri</vt:lpstr>
      <vt:lpstr>Calibri Light</vt:lpstr>
      <vt:lpstr>Microsoft YaHei</vt:lpstr>
      <vt:lpstr>Arial Unicode MS</vt:lpstr>
      <vt:lpstr>Arial MT</vt:lpstr>
      <vt:lpstr>Times New Roman</vt:lpstr>
      <vt:lpstr>Office Theme</vt:lpstr>
      <vt:lpstr>Modeling Instances</vt:lpstr>
      <vt:lpstr>Introduction</vt:lpstr>
      <vt:lpstr>WHAT IS HUMAN LEARNING?</vt:lpstr>
      <vt:lpstr>WHAT IS MACHINE LEARNING?</vt:lpstr>
      <vt:lpstr>How do machines learn?</vt:lpstr>
      <vt:lpstr> TYPES OF MACHINE LEARNING  </vt:lpstr>
      <vt:lpstr> TYPES OF MACHINE LEARNING </vt:lpstr>
      <vt:lpstr> Supervised learning </vt:lpstr>
      <vt:lpstr>Supervised learning</vt:lpstr>
      <vt:lpstr>   Classification  </vt:lpstr>
      <vt:lpstr> Regression  </vt:lpstr>
      <vt:lpstr>Unsupervised learning</vt:lpstr>
      <vt:lpstr> Market basket analysis </vt:lpstr>
      <vt:lpstr> Reinforcement learning </vt:lpstr>
      <vt:lpstr> Comparison – supervised, unsupervised, and reinforcement learning </vt:lpstr>
      <vt:lpstr> APPLICATIONS OF MACHINE LEARNING </vt:lpstr>
      <vt:lpstr> STATE-OF-THE-ART LANGUAGES/TOOLS IN MACHINE LEARNING </vt:lpstr>
      <vt:lpstr>Classification</vt:lpstr>
      <vt:lpstr>Classification Algorithm</vt:lpstr>
      <vt:lpstr>PowerPoint 演示文稿</vt:lpstr>
      <vt:lpstr>Clustering Vs Classification</vt:lpstr>
      <vt:lpstr>Nearest Neighbour Analysis</vt:lpstr>
      <vt:lpstr>Classifying Data with Average Nearest  Neighbor Algorithms</vt:lpstr>
      <vt:lpstr>PowerPoint 演示文稿</vt:lpstr>
      <vt:lpstr>PowerPoint 演示文稿</vt:lpstr>
      <vt:lpstr>PowerPoint 演示文稿</vt:lpstr>
      <vt:lpstr>PowerPoint 演示文稿</vt:lpstr>
      <vt:lpstr>K Nearest Neighbour Analysis</vt:lpstr>
      <vt:lpstr>KNN Algorithm</vt:lpstr>
      <vt:lpstr>How it works?</vt:lpstr>
      <vt:lpstr>How it Works</vt:lpstr>
      <vt:lpstr>Usefulness &amp; Limitation</vt:lpstr>
      <vt:lpstr>Applications</vt:lpstr>
      <vt:lpstr>PowerPoint 演示文稿</vt:lpstr>
      <vt:lpstr>Simple Linear Regression</vt:lpstr>
      <vt:lpstr>PowerPoint 演示文稿</vt:lpstr>
      <vt:lpstr>Simple Linear Regression Model:</vt:lpstr>
      <vt:lpstr>Multiple Linear Regression MLR</vt:lpstr>
      <vt:lpstr>Keypoints for MLR</vt:lpstr>
      <vt:lpstr>MLR Equation</vt:lpstr>
      <vt:lpstr>Assumptions of Linear Regression</vt:lpstr>
      <vt:lpstr>Assumptions for Multiple Linear Regression:</vt:lpstr>
      <vt:lpstr>PowerPoint 演示文稿</vt:lpstr>
      <vt:lpstr>PowerPoint 演示文稿</vt:lpstr>
      <vt:lpstr>PowerPoint 演示文稿</vt:lpstr>
      <vt:lpstr>PowerPoint 演示文稿</vt:lpstr>
      <vt:lpstr>Logistic Regression</vt:lpstr>
      <vt:lpstr>PowerPoint 演示文稿</vt:lpstr>
      <vt:lpstr>PowerPoint 演示文稿</vt:lpstr>
      <vt:lpstr>PowerPoint 演示文稿</vt:lpstr>
      <vt:lpstr>Assumptions for Logistic Regression: The dependent variable must be categorical in nature. The independent variable should not have multi-collinearity.</vt:lpstr>
      <vt:lpstr>PowerPoint 演示文稿</vt:lpstr>
      <vt:lpstr>PowerPoint 演示文稿</vt:lpstr>
      <vt:lpstr>Model Assessment/Evaluation</vt:lpstr>
      <vt:lpstr>Cross Validation</vt:lpstr>
      <vt:lpstr>Holdout</vt:lpstr>
      <vt:lpstr>To evaluate the performance or quality of the model, different metrics are used, and these metrics are known as performance metrics or evaluation metrics.  Each task or problem is divided into classification and Regression. Not all metrics can be used for all types of problems; hence, it is important to know and understand which metrics should be used. Different evaluation metrics are used for both Regression and Classification tasks.</vt:lpstr>
      <vt:lpstr>Performance Metrics for Classification</vt:lpstr>
      <vt:lpstr>II. Confusion Matrix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Performance Metrics for Regression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with Instances</dc:title>
  <dc:creator>amit</dc:creator>
  <cp:lastModifiedBy>Sonia F Panesar</cp:lastModifiedBy>
  <cp:revision>201</cp:revision>
  <dcterms:created xsi:type="dcterms:W3CDTF">2022-01-12T09:13:00Z</dcterms:created>
  <dcterms:modified xsi:type="dcterms:W3CDTF">2023-08-04T07:22:48Z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2021-03-08T18:00:00Z</vt:filetime>
  </property>
  <property fmtid="{D5CDD505-2E9C-101B-9397-08002B2CF9AE}" pid="3" name="Creator">
    <vt:lpwstr>Microsoft® PowerPoint® 2010</vt:lpwstr>
  </property>
  <property fmtid="{D5CDD505-2E9C-101B-9397-08002B2CF9AE}" pid="4" name="LastSaved">
    <vt:filetime>2022-01-14T18:00:00Z</vt:filetime>
  </property>
  <property fmtid="{D5CDD505-2E9C-101B-9397-08002B2CF9AE}" pid="5" name="ICV">
    <vt:lpwstr>A67F548230524F4080E855A0E1DFCD92_13</vt:lpwstr>
  </property>
  <property fmtid="{D5CDD505-2E9C-101B-9397-08002B2CF9AE}" pid="6" name="KSOProductBuildVer">
    <vt:lpwstr>1033-12.2.0.13102</vt:lpwstr>
  </property>
</Properties>
</file>