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3"/>
    <p:sldId id="257" r:id="rId4"/>
    <p:sldId id="258" r:id="rId5"/>
    <p:sldId id="289" r:id="rId6"/>
    <p:sldId id="290" r:id="rId7"/>
    <p:sldId id="259" r:id="rId8"/>
    <p:sldId id="540" r:id="rId9"/>
    <p:sldId id="541" r:id="rId10"/>
    <p:sldId id="542" r:id="rId11"/>
    <p:sldId id="543" r:id="rId12"/>
    <p:sldId id="544" r:id="rId13"/>
    <p:sldId id="545" r:id="rId14"/>
    <p:sldId id="260" r:id="rId15"/>
    <p:sldId id="392" r:id="rId16"/>
    <p:sldId id="291" r:id="rId17"/>
    <p:sldId id="479" r:id="rId18"/>
    <p:sldId id="472" r:id="rId19"/>
    <p:sldId id="473" r:id="rId20"/>
    <p:sldId id="484" r:id="rId21"/>
    <p:sldId id="485" r:id="rId22"/>
    <p:sldId id="474" r:id="rId23"/>
    <p:sldId id="467" r:id="rId24"/>
    <p:sldId id="468" r:id="rId25"/>
    <p:sldId id="469" r:id="rId26"/>
    <p:sldId id="470" r:id="rId27"/>
    <p:sldId id="471" r:id="rId28"/>
    <p:sldId id="486" r:id="rId29"/>
    <p:sldId id="475" r:id="rId30"/>
    <p:sldId id="476" r:id="rId31"/>
    <p:sldId id="477" r:id="rId32"/>
    <p:sldId id="478" r:id="rId33"/>
    <p:sldId id="292" r:id="rId34"/>
    <p:sldId id="394" r:id="rId35"/>
    <p:sldId id="293" r:id="rId36"/>
    <p:sldId id="547" r:id="rId37"/>
    <p:sldId id="548" r:id="rId38"/>
    <p:sldId id="551" r:id="rId39"/>
    <p:sldId id="554" r:id="rId40"/>
    <p:sldId id="555" r:id="rId41"/>
    <p:sldId id="553" r:id="rId42"/>
    <p:sldId id="261" r:id="rId43"/>
    <p:sldId id="393" r:id="rId44"/>
    <p:sldId id="262" r:id="rId45"/>
    <p:sldId id="294" r:id="rId46"/>
    <p:sldId id="263" r:id="rId47"/>
    <p:sldId id="274" r:id="rId48"/>
    <p:sldId id="275" r:id="rId49"/>
    <p:sldId id="276" r:id="rId50"/>
    <p:sldId id="358" r:id="rId52"/>
    <p:sldId id="359" r:id="rId53"/>
    <p:sldId id="277" r:id="rId54"/>
    <p:sldId id="278" r:id="rId55"/>
    <p:sldId id="279" r:id="rId56"/>
    <p:sldId id="593" r:id="rId57"/>
    <p:sldId id="594" r:id="rId58"/>
    <p:sldId id="595" r:id="rId59"/>
    <p:sldId id="596" r:id="rId60"/>
    <p:sldId id="597" r:id="rId61"/>
    <p:sldId id="354" r:id="rId62"/>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5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552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2475309"/>
            <a:ext cx="9753600"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52832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4885432"/>
            <a:ext cx="52832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https://online.stat.psu.edu/stat505/lesson/14/14.4</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What is Analysis of Variance (ANOVA)? Analysis of Variance (ANOVA) is a statistical formula used to compare variances across the means (or average) of different groups. A range of scenarios use it to determine if there is any difference between the means of different groups.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https://medium.com/analytics-vidhya/kernel-density-estimation-kernel-construction-and-bandwidth-optimization-using-maximum-b1dfce127073</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440298" y="2922651"/>
            <a:ext cx="2771775" cy="1971675"/>
          </a:xfrm>
          <a:prstGeom prst="rect">
            <a:avLst/>
          </a:prstGeom>
        </p:spPr>
      </p:pic>
      <p:sp>
        <p:nvSpPr>
          <p:cNvPr id="2" name="Holder 2"/>
          <p:cNvSpPr>
            <a:spLocks noGrp="1"/>
          </p:cNvSpPr>
          <p:nvPr>
            <p:ph type="title"/>
          </p:nvPr>
        </p:nvSpPr>
        <p:spPr/>
        <p:txBody>
          <a:bodyPr lIns="0" tIns="0" rIns="0" bIns="0"/>
          <a:lstStyle>
            <a:lvl1pPr>
              <a:defRPr sz="4400" b="0"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02279" y="464896"/>
            <a:ext cx="3139440" cy="695325"/>
          </a:xfrm>
          <a:prstGeom prst="rect">
            <a:avLst/>
          </a:prstGeom>
        </p:spPr>
        <p:txBody>
          <a:bodyPr wrap="square" lIns="0" tIns="0" rIns="0" bIns="0">
            <a:spAutoFit/>
          </a:bodyPr>
          <a:lstStyle>
            <a:lvl1pPr>
              <a:defRPr sz="44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536244" y="2585415"/>
            <a:ext cx="6523355" cy="1585595"/>
          </a:xfrm>
          <a:prstGeom prst="rect">
            <a:avLst/>
          </a:prstGeom>
        </p:spPr>
        <p:txBody>
          <a:bodyPr wrap="square" lIns="0" tIns="0" rIns="0" bIns="0">
            <a:spAutoFit/>
          </a:bodyPr>
          <a:lstStyle>
            <a:lvl1pPr>
              <a:defRPr sz="32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0.png"/><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133600"/>
            <a:ext cx="4015740" cy="688975"/>
          </a:xfrm>
          <a:prstGeom prst="rect">
            <a:avLst/>
          </a:prstGeom>
        </p:spPr>
        <p:txBody>
          <a:bodyPr vert="horz" wrap="square" lIns="0" tIns="12065" rIns="0" bIns="0" rtlCol="0">
            <a:spAutoFit/>
          </a:bodyPr>
          <a:lstStyle/>
          <a:p>
            <a:pPr marL="2795905" marR="5080" indent="-2783840" algn="ctr">
              <a:lnSpc>
                <a:spcPct val="100000"/>
              </a:lnSpc>
              <a:spcBef>
                <a:spcPts val="95"/>
              </a:spcBef>
            </a:pPr>
            <a:r>
              <a:rPr lang="en-IN" spc="-10" dirty="0"/>
              <a:t>Grouping of</a:t>
            </a:r>
            <a:r>
              <a:rPr spc="-10" dirty="0"/>
              <a:t> </a:t>
            </a:r>
            <a:r>
              <a:rPr spc="-975" dirty="0"/>
              <a:t> </a:t>
            </a:r>
            <a:r>
              <a:rPr lang="en-IN" spc="-35" dirty="0"/>
              <a:t>D</a:t>
            </a:r>
            <a:r>
              <a:rPr spc="-35" dirty="0"/>
              <a:t>ata</a:t>
            </a:r>
            <a:endParaRPr spc="-35" dirty="0"/>
          </a:p>
        </p:txBody>
      </p:sp>
      <p:sp>
        <p:nvSpPr>
          <p:cNvPr id="3" name="object 3"/>
          <p:cNvSpPr txBox="1"/>
          <p:nvPr/>
        </p:nvSpPr>
        <p:spPr>
          <a:xfrm>
            <a:off x="2683255" y="3843577"/>
            <a:ext cx="3777615" cy="1120775"/>
          </a:xfrm>
          <a:prstGeom prst="rect">
            <a:avLst/>
          </a:prstGeom>
        </p:spPr>
        <p:txBody>
          <a:bodyPr vert="horz" wrap="square" lIns="0" tIns="73660" rIns="0" bIns="0" rtlCol="0">
            <a:spAutoFit/>
          </a:bodyPr>
          <a:lstStyle/>
          <a:p>
            <a:pPr marL="1905" algn="ctr">
              <a:lnSpc>
                <a:spcPct val="100000"/>
              </a:lnSpc>
              <a:spcBef>
                <a:spcPts val="580"/>
              </a:spcBef>
            </a:pPr>
            <a:r>
              <a:rPr sz="2000" spc="-40" dirty="0">
                <a:solidFill>
                  <a:srgbClr val="888888"/>
                </a:solidFill>
                <a:latin typeface="Calibri" panose="020F0502020204030204"/>
                <a:cs typeface="Calibri" panose="020F0502020204030204"/>
              </a:rPr>
              <a:t>Prof.</a:t>
            </a:r>
            <a:r>
              <a:rPr sz="2000" spc="-5" dirty="0">
                <a:solidFill>
                  <a:srgbClr val="888888"/>
                </a:solidFill>
                <a:latin typeface="Calibri" panose="020F0502020204030204"/>
                <a:cs typeface="Calibri" panose="020F0502020204030204"/>
              </a:rPr>
              <a:t> </a:t>
            </a:r>
            <a:r>
              <a:rPr lang="en-IN" sz="2000" spc="-20" dirty="0">
                <a:solidFill>
                  <a:srgbClr val="888888"/>
                </a:solidFill>
                <a:latin typeface="Calibri" panose="020F0502020204030204"/>
                <a:cs typeface="Calibri" panose="020F0502020204030204"/>
              </a:rPr>
              <a:t>Sonia F</a:t>
            </a:r>
            <a:r>
              <a:rPr sz="2000" spc="-5" dirty="0">
                <a:solidFill>
                  <a:srgbClr val="888888"/>
                </a:solidFill>
                <a:latin typeface="Calibri" panose="020F0502020204030204"/>
                <a:cs typeface="Calibri" panose="020F0502020204030204"/>
              </a:rPr>
              <a:t>.</a:t>
            </a:r>
            <a:r>
              <a:rPr sz="2000" spc="-30" dirty="0">
                <a:solidFill>
                  <a:srgbClr val="888888"/>
                </a:solidFill>
                <a:latin typeface="Calibri" panose="020F0502020204030204"/>
                <a:cs typeface="Calibri" panose="020F0502020204030204"/>
              </a:rPr>
              <a:t> </a:t>
            </a:r>
            <a:r>
              <a:rPr lang="en-IN" sz="2000" spc="-30" dirty="0">
                <a:solidFill>
                  <a:srgbClr val="888888"/>
                </a:solidFill>
                <a:latin typeface="Calibri" panose="020F0502020204030204"/>
                <a:cs typeface="Calibri" panose="020F0502020204030204"/>
              </a:rPr>
              <a:t>Panesar</a:t>
            </a:r>
            <a:endParaRPr sz="2000">
              <a:latin typeface="Calibri" panose="020F0502020204030204"/>
              <a:cs typeface="Calibri" panose="020F0502020204030204"/>
            </a:endParaRPr>
          </a:p>
          <a:p>
            <a:pPr algn="ctr">
              <a:lnSpc>
                <a:spcPct val="100000"/>
              </a:lnSpc>
              <a:spcBef>
                <a:spcPts val="485"/>
              </a:spcBef>
            </a:pPr>
            <a:r>
              <a:rPr sz="2000" spc="-10" dirty="0">
                <a:solidFill>
                  <a:srgbClr val="888888"/>
                </a:solidFill>
                <a:latin typeface="Calibri" panose="020F0502020204030204"/>
                <a:cs typeface="Calibri" panose="020F0502020204030204"/>
              </a:rPr>
              <a:t>Department</a:t>
            </a:r>
            <a:r>
              <a:rPr sz="2000" spc="40" dirty="0">
                <a:solidFill>
                  <a:srgbClr val="888888"/>
                </a:solidFill>
                <a:latin typeface="Calibri" panose="020F0502020204030204"/>
                <a:cs typeface="Calibri" panose="020F0502020204030204"/>
              </a:rPr>
              <a:t> </a:t>
            </a:r>
            <a:r>
              <a:rPr sz="2000" spc="-5" dirty="0">
                <a:solidFill>
                  <a:srgbClr val="888888"/>
                </a:solidFill>
                <a:latin typeface="Calibri" panose="020F0502020204030204"/>
                <a:cs typeface="Calibri" panose="020F0502020204030204"/>
              </a:rPr>
              <a:t>of</a:t>
            </a:r>
            <a:r>
              <a:rPr sz="2000" spc="-15" dirty="0">
                <a:solidFill>
                  <a:srgbClr val="888888"/>
                </a:solidFill>
                <a:latin typeface="Calibri" panose="020F0502020204030204"/>
                <a:cs typeface="Calibri" panose="020F0502020204030204"/>
              </a:rPr>
              <a:t> </a:t>
            </a:r>
            <a:r>
              <a:rPr sz="2000" spc="-10" dirty="0">
                <a:solidFill>
                  <a:srgbClr val="888888"/>
                </a:solidFill>
                <a:latin typeface="Calibri" panose="020F0502020204030204"/>
                <a:cs typeface="Calibri" panose="020F0502020204030204"/>
              </a:rPr>
              <a:t>Computer</a:t>
            </a:r>
            <a:r>
              <a:rPr sz="2000" spc="15" dirty="0">
                <a:solidFill>
                  <a:srgbClr val="888888"/>
                </a:solidFill>
                <a:latin typeface="Calibri" panose="020F0502020204030204"/>
                <a:cs typeface="Calibri" panose="020F0502020204030204"/>
              </a:rPr>
              <a:t> </a:t>
            </a:r>
            <a:r>
              <a:rPr sz="2000" spc="-10" dirty="0">
                <a:solidFill>
                  <a:srgbClr val="888888"/>
                </a:solidFill>
                <a:latin typeface="Calibri" panose="020F0502020204030204"/>
                <a:cs typeface="Calibri" panose="020F0502020204030204"/>
              </a:rPr>
              <a:t>Sci.</a:t>
            </a:r>
            <a:r>
              <a:rPr sz="2000" spc="20" dirty="0">
                <a:solidFill>
                  <a:srgbClr val="888888"/>
                </a:solidFill>
                <a:latin typeface="Calibri" panose="020F0502020204030204"/>
                <a:cs typeface="Calibri" panose="020F0502020204030204"/>
              </a:rPr>
              <a:t> </a:t>
            </a:r>
            <a:r>
              <a:rPr sz="2000" spc="-5" dirty="0">
                <a:solidFill>
                  <a:srgbClr val="888888"/>
                </a:solidFill>
                <a:latin typeface="Calibri" panose="020F0502020204030204"/>
                <a:cs typeface="Calibri" panose="020F0502020204030204"/>
              </a:rPr>
              <a:t>&amp;</a:t>
            </a:r>
            <a:r>
              <a:rPr sz="2000" spc="-25" dirty="0">
                <a:solidFill>
                  <a:srgbClr val="888888"/>
                </a:solidFill>
                <a:latin typeface="Calibri" panose="020F0502020204030204"/>
                <a:cs typeface="Calibri" panose="020F0502020204030204"/>
              </a:rPr>
              <a:t> </a:t>
            </a:r>
            <a:r>
              <a:rPr sz="2000" dirty="0">
                <a:solidFill>
                  <a:srgbClr val="888888"/>
                </a:solidFill>
                <a:latin typeface="Calibri" panose="020F0502020204030204"/>
                <a:cs typeface="Calibri" panose="020F0502020204030204"/>
              </a:rPr>
              <a:t>Eng.</a:t>
            </a:r>
            <a:endParaRPr sz="2000">
              <a:latin typeface="Calibri" panose="020F0502020204030204"/>
              <a:cs typeface="Calibri" panose="020F0502020204030204"/>
            </a:endParaRPr>
          </a:p>
          <a:p>
            <a:pPr algn="ctr">
              <a:lnSpc>
                <a:spcPct val="100000"/>
              </a:lnSpc>
              <a:spcBef>
                <a:spcPts val="480"/>
              </a:spcBef>
            </a:pPr>
            <a:r>
              <a:rPr sz="2000" spc="-5" dirty="0">
                <a:solidFill>
                  <a:srgbClr val="888888"/>
                </a:solidFill>
                <a:latin typeface="Calibri" panose="020F0502020204030204"/>
                <a:cs typeface="Calibri" panose="020F0502020204030204"/>
              </a:rPr>
              <a:t>Babaria</a:t>
            </a:r>
            <a:r>
              <a:rPr sz="2000" spc="30" dirty="0">
                <a:solidFill>
                  <a:srgbClr val="888888"/>
                </a:solidFill>
                <a:latin typeface="Calibri" panose="020F0502020204030204"/>
                <a:cs typeface="Calibri" panose="020F0502020204030204"/>
              </a:rPr>
              <a:t> </a:t>
            </a:r>
            <a:r>
              <a:rPr sz="2000" spc="-10" dirty="0">
                <a:solidFill>
                  <a:srgbClr val="888888"/>
                </a:solidFill>
                <a:latin typeface="Calibri" panose="020F0502020204030204"/>
                <a:cs typeface="Calibri" panose="020F0502020204030204"/>
              </a:rPr>
              <a:t>Institute</a:t>
            </a:r>
            <a:r>
              <a:rPr sz="2000" spc="10" dirty="0">
                <a:solidFill>
                  <a:srgbClr val="888888"/>
                </a:solidFill>
                <a:latin typeface="Calibri" panose="020F0502020204030204"/>
                <a:cs typeface="Calibri" panose="020F0502020204030204"/>
              </a:rPr>
              <a:t> </a:t>
            </a:r>
            <a:r>
              <a:rPr sz="2000" spc="-5" dirty="0">
                <a:solidFill>
                  <a:srgbClr val="888888"/>
                </a:solidFill>
                <a:latin typeface="Calibri" panose="020F0502020204030204"/>
                <a:cs typeface="Calibri" panose="020F0502020204030204"/>
              </a:rPr>
              <a:t>of</a:t>
            </a:r>
            <a:r>
              <a:rPr sz="2000" spc="-20" dirty="0">
                <a:solidFill>
                  <a:srgbClr val="888888"/>
                </a:solidFill>
                <a:latin typeface="Calibri" panose="020F0502020204030204"/>
                <a:cs typeface="Calibri" panose="020F0502020204030204"/>
              </a:rPr>
              <a:t> </a:t>
            </a:r>
            <a:r>
              <a:rPr sz="2000" spc="-25" dirty="0">
                <a:solidFill>
                  <a:srgbClr val="888888"/>
                </a:solidFill>
                <a:latin typeface="Calibri" panose="020F0502020204030204"/>
                <a:cs typeface="Calibri" panose="020F0502020204030204"/>
              </a:rPr>
              <a:t>Technology</a:t>
            </a:r>
            <a:endParaRPr sz="200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56182" y="930821"/>
            <a:ext cx="7000875" cy="5000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04" y="76276"/>
            <a:ext cx="5299710" cy="695325"/>
          </a:xfrm>
          <a:prstGeom prst="rect">
            <a:avLst/>
          </a:prstGeom>
        </p:spPr>
        <p:txBody>
          <a:bodyPr vert="horz" wrap="square" lIns="0" tIns="12065" rIns="0" bIns="0" rtlCol="0">
            <a:spAutoFit/>
          </a:bodyPr>
          <a:lstStyle/>
          <a:p>
            <a:pPr marL="12700">
              <a:lnSpc>
                <a:spcPct val="100000"/>
              </a:lnSpc>
              <a:spcBef>
                <a:spcPts val="95"/>
              </a:spcBef>
            </a:pPr>
            <a:r>
              <a:rPr spc="-25" dirty="0"/>
              <a:t>Jaccard</a:t>
            </a:r>
            <a:r>
              <a:rPr spc="55" dirty="0"/>
              <a:t> </a:t>
            </a:r>
            <a:r>
              <a:rPr spc="-20" dirty="0"/>
              <a:t>distance</a:t>
            </a:r>
            <a:r>
              <a:rPr spc="-5" dirty="0"/>
              <a:t> </a:t>
            </a:r>
            <a:r>
              <a:rPr spc="-10" dirty="0"/>
              <a:t>metric</a:t>
            </a:r>
            <a:endParaRPr spc="-10" dirty="0"/>
          </a:p>
        </p:txBody>
      </p:sp>
      <p:sp>
        <p:nvSpPr>
          <p:cNvPr id="5" name="Text Box 4"/>
          <p:cNvSpPr txBox="1"/>
          <p:nvPr/>
        </p:nvSpPr>
        <p:spPr>
          <a:xfrm>
            <a:off x="152400" y="685800"/>
            <a:ext cx="8773795" cy="5631180"/>
          </a:xfrm>
          <a:prstGeom prst="rect">
            <a:avLst/>
          </a:prstGeom>
          <a:noFill/>
        </p:spPr>
        <p:txBody>
          <a:bodyPr wrap="square" rtlCol="0">
            <a:spAutoFit/>
          </a:bodyPr>
          <a:p>
            <a:pPr algn="l"/>
            <a:r>
              <a:rPr lang="en-US" sz="2400"/>
              <a:t>The Jaccard similarity index (sometimes called the Jaccard similarity coefficient) compares members for two sets to see which members are shared and which are distinct. It’s a measure of similarity for the two sets of data, with a range from 0% to 100%. The higher the percentage, the more similar the two populations. Although it’s easy to interpret, it is extremely sensitive to small samples sizes and may give erroneous results, especially with very small samples or data sets with missing observations.</a:t>
            </a:r>
            <a:endParaRPr lang="en-US" sz="2400"/>
          </a:p>
          <a:p>
            <a:pPr algn="l"/>
            <a:r>
              <a:rPr lang="en-US" sz="2400"/>
              <a:t>The formula to find the Index is:</a:t>
            </a:r>
            <a:endParaRPr lang="en-US" sz="2400"/>
          </a:p>
          <a:p>
            <a:pPr algn="l"/>
            <a:r>
              <a:rPr lang="en-US" sz="2400"/>
              <a:t>Jaccard Index = (the number in both sets) / (the number in either set) * 100</a:t>
            </a:r>
            <a:endParaRPr lang="en-US" sz="2400"/>
          </a:p>
          <a:p>
            <a:pPr algn="l"/>
            <a:r>
              <a:rPr lang="en-US" sz="2400"/>
              <a:t>The same formula in notation is:</a:t>
            </a:r>
            <a:endParaRPr lang="en-US" sz="2400"/>
          </a:p>
          <a:p>
            <a:pPr algn="l"/>
            <a:r>
              <a:rPr lang="en-US" sz="2400"/>
              <a:t>J(X,Y) = |X∩Y| / |X∪Y|</a:t>
            </a:r>
            <a:endParaRPr lang="en-US" sz="2400"/>
          </a:p>
          <a:p>
            <a:pPr algn="l"/>
            <a:endParaRPr lang="en-US" sz="2400"/>
          </a:p>
          <a:p>
            <a:pPr algn="l"/>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28600" y="152400"/>
            <a:ext cx="8728075" cy="6401435"/>
          </a:xfrm>
        </p:spPr>
        <p:txBody>
          <a:bodyPr wrap="square"/>
          <a:p>
            <a:r>
              <a:rPr lang="en-US">
                <a:sym typeface="+mn-ea"/>
              </a:rPr>
              <a:t>Two sets that share all members would be 100% similar. the closer to 100%, the more similarity (e.g. 90% is more similar than 89%).</a:t>
            </a:r>
            <a:br>
              <a:rPr lang="en-US">
                <a:sym typeface="+mn-ea"/>
              </a:rPr>
            </a:br>
            <a:r>
              <a:rPr lang="en-US">
                <a:sym typeface="+mn-ea"/>
              </a:rPr>
              <a:t>If they share no members, they are 0% similar.</a:t>
            </a:r>
            <a:br>
              <a:rPr lang="en-US">
                <a:sym typeface="+mn-ea"/>
              </a:rPr>
            </a:br>
            <a:r>
              <a:rPr lang="en-US">
                <a:sym typeface="+mn-ea"/>
              </a:rPr>
              <a:t>The midway point — 50% — means that the two sets share half of the members.</a:t>
            </a:r>
            <a:br>
              <a:rPr lang="en-US">
                <a:sym typeface="+mn-ea"/>
              </a:rPr>
            </a:br>
            <a:r>
              <a:rPr lang="en-US"/>
              <a:t>A simple example using set notation: How similar are these two sets?</a:t>
            </a:r>
            <a:endParaRPr lang="en-US"/>
          </a:p>
          <a:p>
            <a:endParaRPr lang="en-US"/>
          </a:p>
          <a:p>
            <a:r>
              <a:rPr lang="en-US"/>
              <a:t>A = {0,1,2,5,6}</a:t>
            </a:r>
            <a:endParaRPr lang="en-US"/>
          </a:p>
          <a:p>
            <a:r>
              <a:rPr lang="en-US"/>
              <a:t>B = {0,2,3,4,5,7,9}</a:t>
            </a:r>
            <a:endParaRPr lang="en-US"/>
          </a:p>
          <a:p>
            <a:r>
              <a:rPr lang="en-US"/>
              <a:t>Solution: J(A,B) = |A∩B| / |A∪B| = |{0,2,5}| / |{0,1,2,3,4,5,6,7,9}| = 3/9 = 0.33.</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4820"/>
            <a:ext cx="6858635" cy="688975"/>
          </a:xfrm>
          <a:prstGeom prst="rect">
            <a:avLst/>
          </a:prstGeom>
        </p:spPr>
        <p:txBody>
          <a:bodyPr vert="horz" wrap="square" lIns="0" tIns="12065" rIns="0" bIns="0" rtlCol="0">
            <a:spAutoFit/>
          </a:bodyPr>
          <a:lstStyle/>
          <a:p>
            <a:pPr marL="12700">
              <a:lnSpc>
                <a:spcPct val="100000"/>
              </a:lnSpc>
              <a:spcBef>
                <a:spcPts val="95"/>
              </a:spcBef>
            </a:pPr>
            <a:r>
              <a:rPr spc="-15" dirty="0"/>
              <a:t>Partitional</a:t>
            </a:r>
            <a:r>
              <a:rPr lang="en-IN" spc="-15" dirty="0"/>
              <a:t> Clustering</a:t>
            </a:r>
            <a:endParaRPr lang="en-IN" spc="-15" dirty="0"/>
          </a:p>
        </p:txBody>
      </p:sp>
      <p:sp>
        <p:nvSpPr>
          <p:cNvPr id="3" name="object 3"/>
          <p:cNvSpPr txBox="1"/>
          <p:nvPr/>
        </p:nvSpPr>
        <p:spPr>
          <a:xfrm>
            <a:off x="536244" y="1564004"/>
            <a:ext cx="8212455" cy="4371340"/>
          </a:xfrm>
          <a:prstGeom prst="rect">
            <a:avLst/>
          </a:prstGeom>
        </p:spPr>
        <p:txBody>
          <a:bodyPr vert="horz" wrap="square" lIns="0" tIns="58419" rIns="0" bIns="0" rtlCol="0">
            <a:spAutoFit/>
          </a:bodyPr>
          <a:lstStyle/>
          <a:p>
            <a:pPr marL="356870" marR="5080" indent="-344805" algn="just">
              <a:lnSpc>
                <a:spcPct val="90000"/>
              </a:lnSpc>
              <a:spcBef>
                <a:spcPts val="460"/>
              </a:spcBef>
              <a:buFont typeface="Arial MT"/>
              <a:buChar char="•"/>
              <a:tabLst>
                <a:tab pos="357505" algn="l"/>
              </a:tabLst>
            </a:pPr>
            <a:r>
              <a:rPr sz="3000" spc="5" dirty="0">
                <a:latin typeface="Calibri" panose="020F0502020204030204"/>
                <a:cs typeface="Calibri" panose="020F0502020204030204"/>
              </a:rPr>
              <a:t>It </a:t>
            </a:r>
            <a:r>
              <a:rPr sz="3000" dirty="0">
                <a:latin typeface="Calibri" panose="020F0502020204030204"/>
                <a:cs typeface="Calibri" panose="020F0502020204030204"/>
              </a:rPr>
              <a:t>is a type of </a:t>
            </a:r>
            <a:r>
              <a:rPr sz="3000" spc="-10" dirty="0">
                <a:latin typeface="Calibri" panose="020F0502020204030204"/>
                <a:cs typeface="Calibri" panose="020F0502020204030204"/>
              </a:rPr>
              <a:t>clustering </a:t>
            </a:r>
            <a:r>
              <a:rPr sz="3000" spc="-15" dirty="0">
                <a:latin typeface="Calibri" panose="020F0502020204030204"/>
                <a:cs typeface="Calibri" panose="020F0502020204030204"/>
              </a:rPr>
              <a:t>that </a:t>
            </a:r>
            <a:r>
              <a:rPr sz="3000" spc="-5" dirty="0">
                <a:latin typeface="Calibri" panose="020F0502020204030204"/>
                <a:cs typeface="Calibri" panose="020F0502020204030204"/>
              </a:rPr>
              <a:t>divides </a:t>
            </a:r>
            <a:r>
              <a:rPr sz="3000" spc="-10" dirty="0">
                <a:latin typeface="Calibri" panose="020F0502020204030204"/>
                <a:cs typeface="Calibri" panose="020F0502020204030204"/>
              </a:rPr>
              <a:t>the </a:t>
            </a:r>
            <a:r>
              <a:rPr sz="3000" spc="-20" dirty="0">
                <a:latin typeface="Calibri" panose="020F0502020204030204"/>
                <a:cs typeface="Calibri" panose="020F0502020204030204"/>
              </a:rPr>
              <a:t>data </a:t>
            </a:r>
            <a:r>
              <a:rPr sz="3000" spc="-25" dirty="0">
                <a:latin typeface="Calibri" panose="020F0502020204030204"/>
                <a:cs typeface="Calibri" panose="020F0502020204030204"/>
              </a:rPr>
              <a:t>into </a:t>
            </a:r>
            <a:r>
              <a:rPr sz="3000" spc="-20" dirty="0">
                <a:latin typeface="Calibri" panose="020F0502020204030204"/>
                <a:cs typeface="Calibri" panose="020F0502020204030204"/>
              </a:rPr>
              <a:t> </a:t>
            </a:r>
            <a:r>
              <a:rPr sz="3000" spc="-15" dirty="0">
                <a:latin typeface="Calibri" panose="020F0502020204030204"/>
                <a:cs typeface="Calibri" panose="020F0502020204030204"/>
              </a:rPr>
              <a:t>non-hierarchical</a:t>
            </a:r>
            <a:r>
              <a:rPr sz="3000" spc="1310" dirty="0">
                <a:latin typeface="Calibri" panose="020F0502020204030204"/>
                <a:cs typeface="Calibri" panose="020F0502020204030204"/>
              </a:rPr>
              <a:t> </a:t>
            </a:r>
            <a:r>
              <a:rPr sz="3000" spc="-15" dirty="0">
                <a:latin typeface="Calibri" panose="020F0502020204030204"/>
                <a:cs typeface="Calibri" panose="020F0502020204030204"/>
              </a:rPr>
              <a:t>groups.</a:t>
            </a:r>
            <a:r>
              <a:rPr sz="3000" spc="1310" dirty="0">
                <a:latin typeface="Calibri" panose="020F0502020204030204"/>
                <a:cs typeface="Calibri" panose="020F0502020204030204"/>
              </a:rPr>
              <a:t> </a:t>
            </a:r>
            <a:r>
              <a:rPr sz="3000" spc="5" dirty="0">
                <a:latin typeface="Calibri" panose="020F0502020204030204"/>
                <a:cs typeface="Calibri" panose="020F0502020204030204"/>
              </a:rPr>
              <a:t>It </a:t>
            </a:r>
            <a:r>
              <a:rPr sz="3000" spc="10" dirty="0">
                <a:latin typeface="Calibri" panose="020F0502020204030204"/>
                <a:cs typeface="Calibri" panose="020F0502020204030204"/>
              </a:rPr>
              <a:t> </a:t>
            </a:r>
            <a:r>
              <a:rPr sz="3000" dirty="0">
                <a:latin typeface="Calibri" panose="020F0502020204030204"/>
                <a:cs typeface="Calibri" panose="020F0502020204030204"/>
              </a:rPr>
              <a:t>is</a:t>
            </a:r>
            <a:r>
              <a:rPr sz="3000" spc="680" dirty="0">
                <a:latin typeface="Calibri" panose="020F0502020204030204"/>
                <a:cs typeface="Calibri" panose="020F0502020204030204"/>
              </a:rPr>
              <a:t> </a:t>
            </a:r>
            <a:r>
              <a:rPr sz="3000" spc="-10" dirty="0">
                <a:latin typeface="Calibri" panose="020F0502020204030204"/>
                <a:cs typeface="Calibri" panose="020F0502020204030204"/>
              </a:rPr>
              <a:t>also</a:t>
            </a:r>
            <a:r>
              <a:rPr sz="3000" spc="660" dirty="0">
                <a:latin typeface="Calibri" panose="020F0502020204030204"/>
                <a:cs typeface="Calibri" panose="020F0502020204030204"/>
              </a:rPr>
              <a:t> </a:t>
            </a:r>
            <a:r>
              <a:rPr sz="3000" dirty="0">
                <a:latin typeface="Calibri" panose="020F0502020204030204"/>
                <a:cs typeface="Calibri" panose="020F0502020204030204"/>
              </a:rPr>
              <a:t>known   as </a:t>
            </a:r>
            <a:r>
              <a:rPr sz="3000" spc="5" dirty="0">
                <a:latin typeface="Calibri" panose="020F0502020204030204"/>
                <a:cs typeface="Calibri" panose="020F0502020204030204"/>
              </a:rPr>
              <a:t> </a:t>
            </a:r>
            <a:r>
              <a:rPr sz="3000" dirty="0">
                <a:latin typeface="Calibri" panose="020F0502020204030204"/>
                <a:cs typeface="Calibri" panose="020F0502020204030204"/>
              </a:rPr>
              <a:t>the</a:t>
            </a:r>
            <a:r>
              <a:rPr sz="3000" spc="-40" dirty="0">
                <a:latin typeface="Calibri" panose="020F0502020204030204"/>
                <a:cs typeface="Calibri" panose="020F0502020204030204"/>
              </a:rPr>
              <a:t> </a:t>
            </a:r>
            <a:r>
              <a:rPr sz="3000" b="1" spc="-10" dirty="0">
                <a:latin typeface="Calibri" panose="020F0502020204030204"/>
                <a:cs typeface="Calibri" panose="020F0502020204030204"/>
              </a:rPr>
              <a:t>centroid-based</a:t>
            </a:r>
            <a:r>
              <a:rPr sz="3000" b="1" spc="45" dirty="0">
                <a:latin typeface="Calibri" panose="020F0502020204030204"/>
                <a:cs typeface="Calibri" panose="020F0502020204030204"/>
              </a:rPr>
              <a:t> </a:t>
            </a:r>
            <a:r>
              <a:rPr sz="3000" b="1" spc="-10" dirty="0">
                <a:latin typeface="Calibri" panose="020F0502020204030204"/>
                <a:cs typeface="Calibri" panose="020F0502020204030204"/>
              </a:rPr>
              <a:t>method</a:t>
            </a:r>
            <a:r>
              <a:rPr sz="3000" spc="-10" dirty="0">
                <a:latin typeface="Calibri" panose="020F0502020204030204"/>
                <a:cs typeface="Calibri" panose="020F0502020204030204"/>
              </a:rPr>
              <a:t>.</a:t>
            </a:r>
            <a:endParaRPr sz="3000">
              <a:latin typeface="Calibri" panose="020F0502020204030204"/>
              <a:cs typeface="Calibri" panose="020F0502020204030204"/>
            </a:endParaRPr>
          </a:p>
          <a:p>
            <a:pPr marL="356870" marR="6350" indent="-344805" algn="just">
              <a:lnSpc>
                <a:spcPct val="90000"/>
              </a:lnSpc>
              <a:spcBef>
                <a:spcPts val="720"/>
              </a:spcBef>
              <a:buFont typeface="Arial MT"/>
              <a:buChar char="•"/>
              <a:tabLst>
                <a:tab pos="357505" algn="l"/>
              </a:tabLst>
            </a:pPr>
            <a:r>
              <a:rPr sz="3000" dirty="0">
                <a:latin typeface="Calibri" panose="020F0502020204030204"/>
                <a:cs typeface="Calibri" panose="020F0502020204030204"/>
              </a:rPr>
              <a:t>The </a:t>
            </a:r>
            <a:r>
              <a:rPr sz="3000" spc="-15" dirty="0">
                <a:latin typeface="Calibri" panose="020F0502020204030204"/>
                <a:cs typeface="Calibri" panose="020F0502020204030204"/>
              </a:rPr>
              <a:t>dataset </a:t>
            </a:r>
            <a:r>
              <a:rPr sz="3000" dirty="0">
                <a:latin typeface="Calibri" panose="020F0502020204030204"/>
                <a:cs typeface="Calibri" panose="020F0502020204030204"/>
              </a:rPr>
              <a:t>is </a:t>
            </a:r>
            <a:r>
              <a:rPr sz="3000" spc="-5" dirty="0">
                <a:latin typeface="Calibri" panose="020F0502020204030204"/>
                <a:cs typeface="Calibri" panose="020F0502020204030204"/>
              </a:rPr>
              <a:t>divided </a:t>
            </a:r>
            <a:r>
              <a:rPr sz="3000" spc="-10" dirty="0">
                <a:latin typeface="Calibri" panose="020F0502020204030204"/>
                <a:cs typeface="Calibri" panose="020F0502020204030204"/>
              </a:rPr>
              <a:t>into </a:t>
            </a:r>
            <a:r>
              <a:rPr sz="3000" dirty="0">
                <a:latin typeface="Calibri" panose="020F0502020204030204"/>
                <a:cs typeface="Calibri" panose="020F0502020204030204"/>
              </a:rPr>
              <a:t>a </a:t>
            </a:r>
            <a:r>
              <a:rPr sz="3000" spc="-15" dirty="0">
                <a:latin typeface="Calibri" panose="020F0502020204030204"/>
                <a:cs typeface="Calibri" panose="020F0502020204030204"/>
              </a:rPr>
              <a:t>set </a:t>
            </a:r>
            <a:r>
              <a:rPr sz="3000" dirty="0">
                <a:latin typeface="Calibri" panose="020F0502020204030204"/>
                <a:cs typeface="Calibri" panose="020F0502020204030204"/>
              </a:rPr>
              <a:t>of k </a:t>
            </a:r>
            <a:r>
              <a:rPr sz="3000" spc="-5" dirty="0">
                <a:latin typeface="Calibri" panose="020F0502020204030204"/>
                <a:cs typeface="Calibri" panose="020F0502020204030204"/>
              </a:rPr>
              <a:t>groups, </a:t>
            </a:r>
            <a:r>
              <a:rPr sz="3000" spc="-15" dirty="0">
                <a:latin typeface="Calibri" panose="020F0502020204030204"/>
                <a:cs typeface="Calibri" panose="020F0502020204030204"/>
              </a:rPr>
              <a:t>where </a:t>
            </a:r>
            <a:r>
              <a:rPr sz="3000" spc="-665" dirty="0">
                <a:latin typeface="Calibri" panose="020F0502020204030204"/>
                <a:cs typeface="Calibri" panose="020F0502020204030204"/>
              </a:rPr>
              <a:t> </a:t>
            </a:r>
            <a:r>
              <a:rPr sz="3000" dirty="0">
                <a:latin typeface="Calibri" panose="020F0502020204030204"/>
                <a:cs typeface="Calibri" panose="020F0502020204030204"/>
              </a:rPr>
              <a:t>K</a:t>
            </a:r>
            <a:r>
              <a:rPr sz="3000" spc="5" dirty="0">
                <a:latin typeface="Calibri" panose="020F0502020204030204"/>
                <a:cs typeface="Calibri" panose="020F0502020204030204"/>
              </a:rPr>
              <a:t> </a:t>
            </a:r>
            <a:r>
              <a:rPr sz="3000" dirty="0">
                <a:latin typeface="Calibri" panose="020F0502020204030204"/>
                <a:cs typeface="Calibri" panose="020F0502020204030204"/>
              </a:rPr>
              <a:t>is</a:t>
            </a:r>
            <a:r>
              <a:rPr sz="3000" spc="5" dirty="0">
                <a:latin typeface="Calibri" panose="020F0502020204030204"/>
                <a:cs typeface="Calibri" panose="020F0502020204030204"/>
              </a:rPr>
              <a:t> </a:t>
            </a:r>
            <a:r>
              <a:rPr sz="3000" spc="-5" dirty="0">
                <a:latin typeface="Calibri" panose="020F0502020204030204"/>
                <a:cs typeface="Calibri" panose="020F0502020204030204"/>
              </a:rPr>
              <a:t>used</a:t>
            </a:r>
            <a:r>
              <a:rPr sz="3000" dirty="0">
                <a:latin typeface="Calibri" panose="020F0502020204030204"/>
                <a:cs typeface="Calibri" panose="020F0502020204030204"/>
              </a:rPr>
              <a:t> </a:t>
            </a:r>
            <a:r>
              <a:rPr sz="3000" spc="-15" dirty="0">
                <a:latin typeface="Calibri" panose="020F0502020204030204"/>
                <a:cs typeface="Calibri" panose="020F0502020204030204"/>
              </a:rPr>
              <a:t>to</a:t>
            </a:r>
            <a:r>
              <a:rPr sz="3000" spc="-10" dirty="0">
                <a:latin typeface="Calibri" panose="020F0502020204030204"/>
                <a:cs typeface="Calibri" panose="020F0502020204030204"/>
              </a:rPr>
              <a:t> </a:t>
            </a:r>
            <a:r>
              <a:rPr sz="3000" spc="-15" dirty="0">
                <a:latin typeface="Calibri" panose="020F0502020204030204"/>
                <a:cs typeface="Calibri" panose="020F0502020204030204"/>
              </a:rPr>
              <a:t>define</a:t>
            </a:r>
            <a:r>
              <a:rPr sz="3000" spc="-10" dirty="0">
                <a:latin typeface="Calibri" panose="020F0502020204030204"/>
                <a:cs typeface="Calibri" panose="020F0502020204030204"/>
              </a:rPr>
              <a:t> </a:t>
            </a:r>
            <a:r>
              <a:rPr sz="3000" dirty="0">
                <a:latin typeface="Calibri" panose="020F0502020204030204"/>
                <a:cs typeface="Calibri" panose="020F0502020204030204"/>
              </a:rPr>
              <a:t>the</a:t>
            </a:r>
            <a:r>
              <a:rPr sz="3000" spc="5" dirty="0">
                <a:latin typeface="Calibri" panose="020F0502020204030204"/>
                <a:cs typeface="Calibri" panose="020F0502020204030204"/>
              </a:rPr>
              <a:t> </a:t>
            </a:r>
            <a:r>
              <a:rPr sz="3000" spc="-5" dirty="0">
                <a:latin typeface="Calibri" panose="020F0502020204030204"/>
                <a:cs typeface="Calibri" panose="020F0502020204030204"/>
              </a:rPr>
              <a:t>number</a:t>
            </a:r>
            <a:r>
              <a:rPr sz="3000" dirty="0">
                <a:latin typeface="Calibri" panose="020F0502020204030204"/>
                <a:cs typeface="Calibri" panose="020F0502020204030204"/>
              </a:rPr>
              <a:t> of</a:t>
            </a:r>
            <a:r>
              <a:rPr sz="3000" spc="5" dirty="0">
                <a:latin typeface="Calibri" panose="020F0502020204030204"/>
                <a:cs typeface="Calibri" panose="020F0502020204030204"/>
              </a:rPr>
              <a:t> </a:t>
            </a:r>
            <a:r>
              <a:rPr sz="3000" spc="-15" dirty="0">
                <a:latin typeface="Calibri" panose="020F0502020204030204"/>
                <a:cs typeface="Calibri" panose="020F0502020204030204"/>
              </a:rPr>
              <a:t>pre-defined </a:t>
            </a:r>
            <a:r>
              <a:rPr sz="3000" spc="-10" dirty="0">
                <a:latin typeface="Calibri" panose="020F0502020204030204"/>
                <a:cs typeface="Calibri" panose="020F0502020204030204"/>
              </a:rPr>
              <a:t> groups.</a:t>
            </a:r>
            <a:endParaRPr sz="3000">
              <a:latin typeface="Calibri" panose="020F0502020204030204"/>
              <a:cs typeface="Calibri" panose="020F0502020204030204"/>
            </a:endParaRPr>
          </a:p>
          <a:p>
            <a:pPr marL="356870" marR="5080" indent="-344805" algn="just">
              <a:lnSpc>
                <a:spcPct val="90000"/>
              </a:lnSpc>
              <a:spcBef>
                <a:spcPts val="725"/>
              </a:spcBef>
              <a:buFont typeface="Arial MT"/>
              <a:buChar char="•"/>
              <a:tabLst>
                <a:tab pos="357505" algn="l"/>
              </a:tabLst>
            </a:pPr>
            <a:r>
              <a:rPr sz="3000" dirty="0">
                <a:latin typeface="Calibri" panose="020F0502020204030204"/>
                <a:cs typeface="Calibri" panose="020F0502020204030204"/>
              </a:rPr>
              <a:t>The </a:t>
            </a:r>
            <a:r>
              <a:rPr sz="3000" spc="-15" dirty="0">
                <a:latin typeface="Calibri" panose="020F0502020204030204"/>
                <a:cs typeface="Calibri" panose="020F0502020204030204"/>
              </a:rPr>
              <a:t>cluster </a:t>
            </a:r>
            <a:r>
              <a:rPr sz="3000" spc="-20" dirty="0">
                <a:latin typeface="Calibri" panose="020F0502020204030204"/>
                <a:cs typeface="Calibri" panose="020F0502020204030204"/>
              </a:rPr>
              <a:t>center </a:t>
            </a:r>
            <a:r>
              <a:rPr sz="3000" dirty="0">
                <a:latin typeface="Calibri" panose="020F0502020204030204"/>
                <a:cs typeface="Calibri" panose="020F0502020204030204"/>
              </a:rPr>
              <a:t>is </a:t>
            </a:r>
            <a:r>
              <a:rPr sz="3000" spc="-20" dirty="0">
                <a:latin typeface="Calibri" panose="020F0502020204030204"/>
                <a:cs typeface="Calibri" panose="020F0502020204030204"/>
              </a:rPr>
              <a:t>created </a:t>
            </a:r>
            <a:r>
              <a:rPr sz="3000" dirty="0">
                <a:latin typeface="Calibri" panose="020F0502020204030204"/>
                <a:cs typeface="Calibri" panose="020F0502020204030204"/>
              </a:rPr>
              <a:t>in </a:t>
            </a:r>
            <a:r>
              <a:rPr sz="3000" spc="-15" dirty="0">
                <a:latin typeface="Calibri" panose="020F0502020204030204"/>
                <a:cs typeface="Calibri" panose="020F0502020204030204"/>
              </a:rPr>
              <a:t>such </a:t>
            </a:r>
            <a:r>
              <a:rPr sz="3000" dirty="0">
                <a:latin typeface="Calibri" panose="020F0502020204030204"/>
                <a:cs typeface="Calibri" panose="020F0502020204030204"/>
              </a:rPr>
              <a:t>a </a:t>
            </a:r>
            <a:r>
              <a:rPr sz="3000" spc="-35" dirty="0">
                <a:latin typeface="Calibri" panose="020F0502020204030204"/>
                <a:cs typeface="Calibri" panose="020F0502020204030204"/>
              </a:rPr>
              <a:t>way </a:t>
            </a:r>
            <a:r>
              <a:rPr sz="3000" spc="-10" dirty="0">
                <a:latin typeface="Calibri" panose="020F0502020204030204"/>
                <a:cs typeface="Calibri" panose="020F0502020204030204"/>
              </a:rPr>
              <a:t>that </a:t>
            </a:r>
            <a:r>
              <a:rPr sz="3000" spc="-15" dirty="0">
                <a:latin typeface="Calibri" panose="020F0502020204030204"/>
                <a:cs typeface="Calibri" panose="020F0502020204030204"/>
              </a:rPr>
              <a:t>the </a:t>
            </a:r>
            <a:r>
              <a:rPr sz="3000" spc="-665" dirty="0">
                <a:latin typeface="Calibri" panose="020F0502020204030204"/>
                <a:cs typeface="Calibri" panose="020F0502020204030204"/>
              </a:rPr>
              <a:t> </a:t>
            </a:r>
            <a:r>
              <a:rPr sz="3000" spc="-10" dirty="0">
                <a:latin typeface="Calibri" panose="020F0502020204030204"/>
                <a:cs typeface="Calibri" panose="020F0502020204030204"/>
              </a:rPr>
              <a:t>distance </a:t>
            </a:r>
            <a:r>
              <a:rPr sz="3000" spc="-15" dirty="0">
                <a:latin typeface="Calibri" panose="020F0502020204030204"/>
                <a:cs typeface="Calibri" panose="020F0502020204030204"/>
              </a:rPr>
              <a:t>between </a:t>
            </a:r>
            <a:r>
              <a:rPr sz="3000" spc="-10" dirty="0">
                <a:latin typeface="Calibri" panose="020F0502020204030204"/>
                <a:cs typeface="Calibri" panose="020F0502020204030204"/>
              </a:rPr>
              <a:t>the </a:t>
            </a:r>
            <a:r>
              <a:rPr sz="3000" spc="-20" dirty="0">
                <a:latin typeface="Calibri" panose="020F0502020204030204"/>
                <a:cs typeface="Calibri" panose="020F0502020204030204"/>
              </a:rPr>
              <a:t>data </a:t>
            </a:r>
            <a:r>
              <a:rPr sz="3000" spc="-10" dirty="0">
                <a:latin typeface="Calibri" panose="020F0502020204030204"/>
                <a:cs typeface="Calibri" panose="020F0502020204030204"/>
              </a:rPr>
              <a:t>points </a:t>
            </a:r>
            <a:r>
              <a:rPr sz="3000" dirty="0">
                <a:latin typeface="Calibri" panose="020F0502020204030204"/>
                <a:cs typeface="Calibri" panose="020F0502020204030204"/>
              </a:rPr>
              <a:t>of one </a:t>
            </a:r>
            <a:r>
              <a:rPr sz="3000" spc="-15" dirty="0">
                <a:latin typeface="Calibri" panose="020F0502020204030204"/>
                <a:cs typeface="Calibri" panose="020F0502020204030204"/>
              </a:rPr>
              <a:t>cluster </a:t>
            </a:r>
            <a:r>
              <a:rPr sz="3000" spc="-20" dirty="0">
                <a:latin typeface="Calibri" panose="020F0502020204030204"/>
                <a:cs typeface="Calibri" panose="020F0502020204030204"/>
              </a:rPr>
              <a:t>is </a:t>
            </a:r>
            <a:r>
              <a:rPr sz="3000" spc="-15" dirty="0">
                <a:latin typeface="Calibri" panose="020F0502020204030204"/>
                <a:cs typeface="Calibri" panose="020F0502020204030204"/>
              </a:rPr>
              <a:t> </a:t>
            </a:r>
            <a:r>
              <a:rPr sz="3000" dirty="0">
                <a:latin typeface="Calibri" panose="020F0502020204030204"/>
                <a:cs typeface="Calibri" panose="020F0502020204030204"/>
              </a:rPr>
              <a:t>minimum</a:t>
            </a:r>
            <a:r>
              <a:rPr sz="3000" spc="5" dirty="0">
                <a:latin typeface="Calibri" panose="020F0502020204030204"/>
                <a:cs typeface="Calibri" panose="020F0502020204030204"/>
              </a:rPr>
              <a:t> </a:t>
            </a:r>
            <a:r>
              <a:rPr sz="3000" dirty="0">
                <a:latin typeface="Calibri" panose="020F0502020204030204"/>
                <a:cs typeface="Calibri" panose="020F0502020204030204"/>
              </a:rPr>
              <a:t>as</a:t>
            </a:r>
            <a:r>
              <a:rPr sz="3000" spc="5" dirty="0">
                <a:latin typeface="Calibri" panose="020F0502020204030204"/>
                <a:cs typeface="Calibri" panose="020F0502020204030204"/>
              </a:rPr>
              <a:t> </a:t>
            </a:r>
            <a:r>
              <a:rPr sz="3000" spc="-15" dirty="0">
                <a:latin typeface="Calibri" panose="020F0502020204030204"/>
                <a:cs typeface="Calibri" panose="020F0502020204030204"/>
              </a:rPr>
              <a:t>compared</a:t>
            </a:r>
            <a:r>
              <a:rPr sz="3000" spc="-10" dirty="0">
                <a:latin typeface="Calibri" panose="020F0502020204030204"/>
                <a:cs typeface="Calibri" panose="020F0502020204030204"/>
              </a:rPr>
              <a:t> </a:t>
            </a:r>
            <a:r>
              <a:rPr sz="3000" spc="-15" dirty="0">
                <a:latin typeface="Calibri" panose="020F0502020204030204"/>
                <a:cs typeface="Calibri" panose="020F0502020204030204"/>
              </a:rPr>
              <a:t>to</a:t>
            </a:r>
            <a:r>
              <a:rPr sz="3000" spc="-10" dirty="0">
                <a:latin typeface="Calibri" panose="020F0502020204030204"/>
                <a:cs typeface="Calibri" panose="020F0502020204030204"/>
              </a:rPr>
              <a:t> </a:t>
            </a:r>
            <a:r>
              <a:rPr sz="3000" spc="-5" dirty="0">
                <a:latin typeface="Calibri" panose="020F0502020204030204"/>
                <a:cs typeface="Calibri" panose="020F0502020204030204"/>
              </a:rPr>
              <a:t>another</a:t>
            </a:r>
            <a:r>
              <a:rPr sz="3000" spc="670" dirty="0">
                <a:latin typeface="Calibri" panose="020F0502020204030204"/>
                <a:cs typeface="Calibri" panose="020F0502020204030204"/>
              </a:rPr>
              <a:t> </a:t>
            </a:r>
            <a:r>
              <a:rPr sz="3000" spc="-20" dirty="0">
                <a:latin typeface="Calibri" panose="020F0502020204030204"/>
                <a:cs typeface="Calibri" panose="020F0502020204030204"/>
              </a:rPr>
              <a:t>cluster </a:t>
            </a:r>
            <a:r>
              <a:rPr sz="3000" spc="-15" dirty="0">
                <a:latin typeface="Calibri" panose="020F0502020204030204"/>
                <a:cs typeface="Calibri" panose="020F0502020204030204"/>
              </a:rPr>
              <a:t> </a:t>
            </a:r>
            <a:r>
              <a:rPr sz="3000" spc="-10" dirty="0">
                <a:latin typeface="Calibri" panose="020F0502020204030204"/>
                <a:cs typeface="Calibri" panose="020F0502020204030204"/>
              </a:rPr>
              <a:t>centroid.</a:t>
            </a:r>
            <a:endParaRPr sz="3000">
              <a:latin typeface="Calibri" panose="020F0502020204030204"/>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481330" y="215265"/>
            <a:ext cx="8423275" cy="6262370"/>
          </a:xfrm>
        </p:spPr>
        <p:txBody>
          <a:bodyPr>
            <a:noAutofit/>
          </a:bodyPr>
          <a:p>
            <a:r>
              <a:rPr lang="en-US"/>
              <a:t>Partition-based Clustering:</a:t>
            </a:r>
            <a:r>
              <a:rPr lang="en-IN" altLang="en-US"/>
              <a:t>  </a:t>
            </a:r>
            <a:endParaRPr lang="en-US"/>
          </a:p>
          <a:p>
            <a:r>
              <a:rPr lang="en-US"/>
              <a:t>K-Means: One of the most popular clustering algorithms, K-Means partitions the data into K clusters, where K is a user-specified parameter. It iteratively assigns each data point to the nearest cluster centroid and then recalculates the centroids based on the assigned points.</a:t>
            </a:r>
            <a:endParaRPr lang="en-US"/>
          </a:p>
          <a:p>
            <a:endParaRPr lang="en-US"/>
          </a:p>
          <a:p>
            <a:r>
              <a:rPr lang="en-US"/>
              <a:t>K-Medoids: Similar to K-Means, but instead of using centroids, K-Medoids chooses actual data points as cluster representatives (medoids). It is more robust to outliers than K-Means.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6200" y="76200"/>
            <a:ext cx="8665845" cy="1353820"/>
          </a:xfrm>
        </p:spPr>
        <p:txBody>
          <a:bodyPr wrap="square"/>
          <a:p>
            <a:r>
              <a:rPr lang="en-IN" altLang="en-US"/>
              <a:t>Centroid Based Clustering or Partitioning Clustering</a:t>
            </a:r>
            <a:endParaRPr lang="en-IN" altLang="en-US"/>
          </a:p>
        </p:txBody>
      </p:sp>
      <p:pic>
        <p:nvPicPr>
          <p:cNvPr id="4" name="Content Placeholder 3"/>
          <p:cNvPicPr>
            <a:picLocks noChangeAspect="1"/>
          </p:cNvPicPr>
          <p:nvPr>
            <p:ph sz="half" idx="2"/>
          </p:nvPr>
        </p:nvPicPr>
        <p:blipFill>
          <a:blip r:embed="rId1"/>
          <a:stretch>
            <a:fillRect/>
          </a:stretch>
        </p:blipFill>
        <p:spPr>
          <a:xfrm>
            <a:off x="1212215" y="1600200"/>
            <a:ext cx="7356475" cy="4298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4843145" cy="695325"/>
          </a:xfrm>
          <a:prstGeom prst="rect">
            <a:avLst/>
          </a:prstGeom>
        </p:spPr>
        <p:txBody>
          <a:bodyPr vert="horz" wrap="square" lIns="0" tIns="12065" rIns="0" bIns="0" rtlCol="0">
            <a:spAutoFit/>
          </a:bodyPr>
          <a:lstStyle/>
          <a:p>
            <a:pPr marL="12700">
              <a:lnSpc>
                <a:spcPct val="100000"/>
              </a:lnSpc>
              <a:spcBef>
                <a:spcPts val="95"/>
              </a:spcBef>
            </a:pPr>
            <a:r>
              <a:rPr spc="-15" dirty="0"/>
              <a:t>Clustering</a:t>
            </a:r>
            <a:r>
              <a:rPr spc="-10" dirty="0"/>
              <a:t> algorithms</a:t>
            </a:r>
            <a:endParaRPr spc="-10" dirty="0"/>
          </a:p>
        </p:txBody>
      </p:sp>
      <p:sp>
        <p:nvSpPr>
          <p:cNvPr id="3" name="object 3"/>
          <p:cNvSpPr txBox="1"/>
          <p:nvPr/>
        </p:nvSpPr>
        <p:spPr>
          <a:xfrm>
            <a:off x="535940" y="1510665"/>
            <a:ext cx="8343900" cy="2980055"/>
          </a:xfrm>
          <a:prstGeom prst="rect">
            <a:avLst/>
          </a:prstGeom>
        </p:spPr>
        <p:txBody>
          <a:bodyPr vert="horz" wrap="square" lIns="0" tIns="110490" rIns="0" bIns="0" rtlCol="0">
            <a:spAutoFit/>
          </a:bodyPr>
          <a:lstStyle/>
          <a:p>
            <a:pPr marL="356870" indent="-344805">
              <a:lnSpc>
                <a:spcPct val="100000"/>
              </a:lnSpc>
              <a:spcBef>
                <a:spcPts val="870"/>
              </a:spcBef>
              <a:buFont typeface="Arial MT"/>
              <a:buChar char="•"/>
              <a:tabLst>
                <a:tab pos="356870" algn="l"/>
                <a:tab pos="357505" algn="l"/>
              </a:tabLst>
            </a:pPr>
            <a:r>
              <a:rPr sz="3200" spc="-10" dirty="0">
                <a:latin typeface="Calibri" panose="020F0502020204030204"/>
                <a:cs typeface="Calibri" panose="020F0502020204030204"/>
              </a:rPr>
              <a:t>k-means</a:t>
            </a:r>
            <a:endParaRPr sz="3200" spc="-10" dirty="0">
              <a:latin typeface="Calibri" panose="020F0502020204030204"/>
              <a:cs typeface="Calibri" panose="020F0502020204030204"/>
            </a:endParaRPr>
          </a:p>
          <a:p>
            <a:pPr marL="356870" indent="-344805">
              <a:lnSpc>
                <a:spcPct val="100000"/>
              </a:lnSpc>
              <a:spcBef>
                <a:spcPts val="870"/>
              </a:spcBef>
              <a:buFont typeface="Arial MT"/>
              <a:buChar char="•"/>
              <a:tabLst>
                <a:tab pos="356870" algn="l"/>
                <a:tab pos="357505" algn="l"/>
              </a:tabLst>
            </a:pPr>
            <a:r>
              <a:rPr lang="en-IN" sz="3200" spc="-10" dirty="0">
                <a:latin typeface="Calibri" panose="020F0502020204030204"/>
                <a:cs typeface="Calibri" panose="020F0502020204030204"/>
              </a:rPr>
              <a:t>k-mediods</a:t>
            </a:r>
            <a:endParaRPr sz="3200">
              <a:latin typeface="Calibri" panose="020F0502020204030204"/>
              <a:cs typeface="Calibri" panose="020F0502020204030204"/>
            </a:endParaRPr>
          </a:p>
          <a:p>
            <a:pPr marL="356870" indent="-344805">
              <a:lnSpc>
                <a:spcPct val="100000"/>
              </a:lnSpc>
              <a:spcBef>
                <a:spcPts val="770"/>
              </a:spcBef>
              <a:buFont typeface="Arial MT"/>
              <a:buChar char="•"/>
              <a:tabLst>
                <a:tab pos="356870" algn="l"/>
                <a:tab pos="357505" algn="l"/>
              </a:tabLst>
            </a:pPr>
            <a:r>
              <a:rPr lang="en-IN" sz="3200" spc="-30" dirty="0">
                <a:latin typeface="Calibri" panose="020F0502020204030204"/>
                <a:cs typeface="Calibri" panose="020F0502020204030204"/>
              </a:rPr>
              <a:t>K</a:t>
            </a:r>
            <a:r>
              <a:rPr sz="3200" spc="-30" dirty="0">
                <a:latin typeface="Calibri" panose="020F0502020204030204"/>
                <a:cs typeface="Calibri" panose="020F0502020204030204"/>
              </a:rPr>
              <a:t>ernel</a:t>
            </a:r>
            <a:r>
              <a:rPr sz="3200" spc="5" dirty="0">
                <a:latin typeface="Calibri" panose="020F0502020204030204"/>
                <a:cs typeface="Calibri" panose="020F0502020204030204"/>
              </a:rPr>
              <a:t> </a:t>
            </a:r>
            <a:r>
              <a:rPr sz="3200" spc="-5" dirty="0">
                <a:latin typeface="Calibri" panose="020F0502020204030204"/>
                <a:cs typeface="Calibri" panose="020F0502020204030204"/>
              </a:rPr>
              <a:t>density</a:t>
            </a:r>
            <a:r>
              <a:rPr sz="3200" dirty="0">
                <a:latin typeface="Calibri" panose="020F0502020204030204"/>
                <a:cs typeface="Calibri" panose="020F0502020204030204"/>
              </a:rPr>
              <a:t> </a:t>
            </a:r>
            <a:r>
              <a:rPr sz="3200" spc="-10" dirty="0">
                <a:latin typeface="Calibri" panose="020F0502020204030204"/>
                <a:cs typeface="Calibri" panose="020F0502020204030204"/>
              </a:rPr>
              <a:t>estimation</a:t>
            </a:r>
            <a:r>
              <a:rPr sz="3200" spc="20" dirty="0">
                <a:latin typeface="Calibri" panose="020F0502020204030204"/>
                <a:cs typeface="Calibri" panose="020F0502020204030204"/>
              </a:rPr>
              <a:t> </a:t>
            </a:r>
            <a:r>
              <a:rPr sz="3200" spc="-5" dirty="0">
                <a:latin typeface="Calibri" panose="020F0502020204030204"/>
                <a:cs typeface="Calibri" panose="020F0502020204030204"/>
              </a:rPr>
              <a:t>(KDE)</a:t>
            </a:r>
            <a:endParaRPr sz="3200">
              <a:latin typeface="Calibri" panose="020F0502020204030204"/>
              <a:cs typeface="Calibri" panose="020F0502020204030204"/>
            </a:endParaRPr>
          </a:p>
          <a:p>
            <a:pPr marL="356870" indent="-344805">
              <a:lnSpc>
                <a:spcPct val="100000"/>
              </a:lnSpc>
              <a:spcBef>
                <a:spcPts val="770"/>
              </a:spcBef>
              <a:buFont typeface="Arial MT"/>
              <a:buChar char="•"/>
              <a:tabLst>
                <a:tab pos="356870" algn="l"/>
                <a:tab pos="357505" algn="l"/>
              </a:tabLst>
            </a:pPr>
            <a:r>
              <a:rPr lang="en-IN" sz="3200" spc="-20" dirty="0">
                <a:latin typeface="Calibri" panose="020F0502020204030204"/>
                <a:cs typeface="Calibri" panose="020F0502020204030204"/>
              </a:rPr>
              <a:t>H</a:t>
            </a:r>
            <a:r>
              <a:rPr sz="3200" spc="-20" dirty="0">
                <a:latin typeface="Calibri" panose="020F0502020204030204"/>
                <a:cs typeface="Calibri" panose="020F0502020204030204"/>
              </a:rPr>
              <a:t>ierarchical</a:t>
            </a:r>
            <a:r>
              <a:rPr lang="en-IN" sz="3200" spc="-20" dirty="0">
                <a:latin typeface="Calibri" panose="020F0502020204030204"/>
                <a:cs typeface="Calibri" panose="020F0502020204030204"/>
              </a:rPr>
              <a:t> clustering</a:t>
            </a:r>
            <a:r>
              <a:rPr sz="3200" spc="40" dirty="0">
                <a:latin typeface="Calibri" panose="020F0502020204030204"/>
                <a:cs typeface="Calibri" panose="020F0502020204030204"/>
              </a:rPr>
              <a:t> </a:t>
            </a:r>
            <a:r>
              <a:rPr sz="3200" spc="-5" dirty="0">
                <a:latin typeface="Calibri" panose="020F0502020204030204"/>
                <a:cs typeface="Calibri" panose="020F0502020204030204"/>
              </a:rPr>
              <a:t>algorithms</a:t>
            </a:r>
            <a:endParaRPr sz="3200">
              <a:latin typeface="Calibri" panose="020F0502020204030204"/>
              <a:cs typeface="Calibri" panose="020F0502020204030204"/>
            </a:endParaRPr>
          </a:p>
          <a:p>
            <a:pPr marL="356870" indent="-344805">
              <a:lnSpc>
                <a:spcPct val="100000"/>
              </a:lnSpc>
              <a:spcBef>
                <a:spcPts val="770"/>
              </a:spcBef>
              <a:buFont typeface="Arial MT"/>
              <a:buChar char="•"/>
              <a:tabLst>
                <a:tab pos="356870" algn="l"/>
                <a:tab pos="357505" algn="l"/>
              </a:tabLst>
            </a:pPr>
            <a:r>
              <a:rPr sz="3200" spc="-15" dirty="0">
                <a:latin typeface="Calibri" panose="020F0502020204030204"/>
                <a:cs typeface="Calibri" panose="020F0502020204030204"/>
              </a:rPr>
              <a:t>DBScan</a:t>
            </a:r>
            <a:endParaRPr sz="3200">
              <a:latin typeface="Calibri" panose="020F0502020204030204"/>
              <a:cs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 y="76200"/>
            <a:ext cx="8684260" cy="676910"/>
          </a:xfrm>
        </p:spPr>
        <p:txBody>
          <a:bodyPr wrap="square"/>
          <a:p>
            <a:r>
              <a:rPr lang="en-IN" altLang="en-US"/>
              <a:t>K Means</a:t>
            </a:r>
            <a:endParaRPr lang="en-IN" altLang="en-US"/>
          </a:p>
        </p:txBody>
      </p:sp>
      <p:sp>
        <p:nvSpPr>
          <p:cNvPr id="3" name="Subtitle 2"/>
          <p:cNvSpPr>
            <a:spLocks noGrp="1"/>
          </p:cNvSpPr>
          <p:nvPr>
            <p:ph type="subTitle" idx="4"/>
          </p:nvPr>
        </p:nvSpPr>
        <p:spPr>
          <a:xfrm>
            <a:off x="25400" y="856615"/>
            <a:ext cx="8989695" cy="4698365"/>
          </a:xfrm>
        </p:spPr>
        <p:txBody>
          <a:bodyPr>
            <a:noAutofit/>
          </a:bodyPr>
          <a:p>
            <a:r>
              <a:rPr lang="en-US" sz="2400"/>
              <a:t>K-Means Clustering is an Unsupervised Learning algorithm, which groups the unlabeled dataset into different clusters. </a:t>
            </a:r>
            <a:endParaRPr lang="en-US" sz="2400"/>
          </a:p>
          <a:p>
            <a:r>
              <a:rPr lang="en-US" sz="2400"/>
              <a:t>Here K defines the number of pre-defined clusters that need to be created in the process, as if K=2, there will be two clusters, and for K=3, there will be three clusters, and so on.</a:t>
            </a:r>
            <a:endParaRPr lang="en-US" sz="2400"/>
          </a:p>
          <a:p>
            <a:r>
              <a:rPr lang="en-US" sz="2400"/>
              <a:t>It is an iterative algorithm that divides the unlabeled dataset into k different clusters in such a way that each dataset belongs only one group that has similar properties.</a:t>
            </a:r>
            <a:endParaRPr lang="en-US" sz="2400"/>
          </a:p>
          <a:p>
            <a:r>
              <a:rPr lang="en-US" sz="2400"/>
              <a:t>It allows us to cluster the data into different groups and a convenient way to discover the categories of groups in the unlabeled dataset on its own without the need for any training.</a:t>
            </a:r>
            <a:endParaRPr lang="en-US" sz="2400"/>
          </a:p>
          <a:p>
            <a:endParaRPr lang="en-US" sz="2400"/>
          </a:p>
          <a:p>
            <a:r>
              <a:rPr lang="en-US" sz="2400"/>
              <a:t>It is a centroid-based algorithm, where each cluster is associated with a centroid. The main aim of this algorithm is to minimize the sum of distances between the data point and their corresponding clusters.</a:t>
            </a:r>
            <a:endParaRPr lang="en-US" sz="2400"/>
          </a:p>
          <a:p>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 y="76200"/>
            <a:ext cx="8757285" cy="4698365"/>
          </a:xfrm>
        </p:spPr>
        <p:txBody>
          <a:bodyPr>
            <a:noAutofit/>
          </a:bodyPr>
          <a:p>
            <a:r>
              <a:rPr lang="en-US">
                <a:sym typeface="+mn-ea"/>
              </a:rPr>
              <a:t>The algorithm takes the unlabeled dataset as input, divides the dataset into k-number of clusters, and repeats the process until it does not find the best clusters. The value of k should be predetermined in this algorithm.</a:t>
            </a:r>
            <a:endParaRPr lang="en-US"/>
          </a:p>
          <a:p>
            <a:r>
              <a:rPr lang="en-US">
                <a:sym typeface="+mn-ea"/>
              </a:rPr>
              <a:t>The k-means clustering algorithm mainly performs two tasks:</a:t>
            </a:r>
            <a:endParaRPr lang="en-US"/>
          </a:p>
          <a:p>
            <a:r>
              <a:rPr lang="en-US">
                <a:sym typeface="+mn-ea"/>
              </a:rPr>
              <a:t>Determines the best value for K center points or centroids by an iterative process.</a:t>
            </a:r>
            <a:endParaRPr lang="en-US"/>
          </a:p>
          <a:p>
            <a:r>
              <a:rPr lang="en-US">
                <a:sym typeface="+mn-ea"/>
              </a:rPr>
              <a:t>Assigns each data point to its closest k-center. Those data points which are near to the particular k-center, create a cluster.</a:t>
            </a:r>
            <a:endParaRPr lang="en-US"/>
          </a:p>
          <a:p>
            <a:r>
              <a:rPr lang="en-US">
                <a:sym typeface="+mn-ea"/>
              </a:rPr>
              <a:t>Hence each cluster has datapoints with some commonalities, and it is away from other clusters.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4037965" cy="695325"/>
          </a:xfrm>
          <a:prstGeom prst="rect">
            <a:avLst/>
          </a:prstGeom>
        </p:spPr>
        <p:txBody>
          <a:bodyPr vert="horz" wrap="square" lIns="0" tIns="12065" rIns="0" bIns="0" rtlCol="0">
            <a:spAutoFit/>
          </a:bodyPr>
          <a:lstStyle/>
          <a:p>
            <a:pPr marL="12700">
              <a:lnSpc>
                <a:spcPct val="100000"/>
              </a:lnSpc>
              <a:spcBef>
                <a:spcPts val="95"/>
              </a:spcBef>
            </a:pPr>
            <a:r>
              <a:rPr spc="-5" dirty="0"/>
              <a:t>k-means</a:t>
            </a:r>
            <a:r>
              <a:rPr spc="-10" dirty="0"/>
              <a:t> </a:t>
            </a:r>
            <a:r>
              <a:rPr spc="-5" dirty="0"/>
              <a:t>in</a:t>
            </a:r>
            <a:r>
              <a:rPr spc="-40" dirty="0"/>
              <a:t> </a:t>
            </a:r>
            <a:r>
              <a:rPr spc="-5" dirty="0"/>
              <a:t>action</a:t>
            </a:r>
            <a:endParaRPr spc="-5" dirty="0"/>
          </a:p>
        </p:txBody>
      </p:sp>
      <p:pic>
        <p:nvPicPr>
          <p:cNvPr id="3" name="object 3"/>
          <p:cNvPicPr/>
          <p:nvPr/>
        </p:nvPicPr>
        <p:blipFill>
          <a:blip r:embed="rId1" cstate="print"/>
          <a:stretch>
            <a:fillRect/>
          </a:stretch>
        </p:blipFill>
        <p:spPr>
          <a:xfrm>
            <a:off x="335516" y="1539316"/>
            <a:ext cx="8472966" cy="47218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2294890" cy="695325"/>
          </a:xfrm>
          <a:prstGeom prst="rect">
            <a:avLst/>
          </a:prstGeom>
        </p:spPr>
        <p:txBody>
          <a:bodyPr vert="horz" wrap="square" lIns="0" tIns="12065" rIns="0" bIns="0" rtlCol="0">
            <a:spAutoFit/>
          </a:bodyPr>
          <a:lstStyle/>
          <a:p>
            <a:pPr marL="12700">
              <a:lnSpc>
                <a:spcPct val="100000"/>
              </a:lnSpc>
              <a:spcBef>
                <a:spcPts val="95"/>
              </a:spcBef>
            </a:pPr>
            <a:r>
              <a:rPr spc="-10" dirty="0"/>
              <a:t>Clu</a:t>
            </a:r>
            <a:r>
              <a:rPr spc="-45" dirty="0"/>
              <a:t>s</a:t>
            </a:r>
            <a:r>
              <a:rPr spc="-65" dirty="0"/>
              <a:t>t</a:t>
            </a:r>
            <a:r>
              <a:rPr spc="-5" dirty="0"/>
              <a:t>ering</a:t>
            </a:r>
            <a:endParaRPr spc="-5" dirty="0"/>
          </a:p>
        </p:txBody>
      </p:sp>
      <p:pic>
        <p:nvPicPr>
          <p:cNvPr id="3" name="object 3"/>
          <p:cNvPicPr/>
          <p:nvPr/>
        </p:nvPicPr>
        <p:blipFill>
          <a:blip r:embed="rId1" cstate="print"/>
          <a:stretch>
            <a:fillRect/>
          </a:stretch>
        </p:blipFill>
        <p:spPr>
          <a:xfrm>
            <a:off x="1686305" y="2763773"/>
            <a:ext cx="5648325" cy="2362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15262" y="1693233"/>
            <a:ext cx="8832556" cy="418378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76200"/>
            <a:ext cx="7772400" cy="676910"/>
          </a:xfrm>
        </p:spPr>
        <p:txBody>
          <a:bodyPr/>
          <a:p>
            <a:r>
              <a:rPr lang="en-IN" altLang="en-US"/>
              <a:t>Steps to perform K Means</a:t>
            </a:r>
            <a:endParaRPr lang="en-IN" altLang="en-US"/>
          </a:p>
        </p:txBody>
      </p:sp>
      <p:sp>
        <p:nvSpPr>
          <p:cNvPr id="3" name="Subtitle 2"/>
          <p:cNvSpPr>
            <a:spLocks noGrp="1"/>
          </p:cNvSpPr>
          <p:nvPr>
            <p:ph type="subTitle" idx="4"/>
          </p:nvPr>
        </p:nvSpPr>
        <p:spPr>
          <a:xfrm>
            <a:off x="101600" y="856615"/>
            <a:ext cx="8938895" cy="4698365"/>
          </a:xfrm>
        </p:spPr>
        <p:txBody>
          <a:bodyPr>
            <a:noAutofit/>
          </a:bodyPr>
          <a:p>
            <a:r>
              <a:rPr lang="en-US" sz="2000"/>
              <a:t>The working of the K-Means algorithm is explained in the below steps:</a:t>
            </a:r>
            <a:endParaRPr lang="en-US" sz="2000"/>
          </a:p>
          <a:p>
            <a:endParaRPr lang="en-US" sz="2000"/>
          </a:p>
          <a:p>
            <a:r>
              <a:rPr lang="en-US" sz="2000"/>
              <a:t>Step-1: Select the number K to decide the number of clusters.</a:t>
            </a:r>
            <a:endParaRPr lang="en-US" sz="2000"/>
          </a:p>
          <a:p>
            <a:endParaRPr lang="en-US" sz="2000"/>
          </a:p>
          <a:p>
            <a:r>
              <a:rPr lang="en-US" sz="2000"/>
              <a:t>Step-2: Select random K points or centroids. (It can be other from the input dataset).</a:t>
            </a:r>
            <a:endParaRPr lang="en-US" sz="2000"/>
          </a:p>
          <a:p>
            <a:endParaRPr lang="en-US" sz="2000"/>
          </a:p>
          <a:p>
            <a:r>
              <a:rPr lang="en-US" sz="2000"/>
              <a:t>Step-3: Assign each data point to their closest centroid, which will form the predefined K clusters.</a:t>
            </a:r>
            <a:endParaRPr lang="en-US" sz="2000"/>
          </a:p>
          <a:p>
            <a:endParaRPr lang="en-US" sz="2000"/>
          </a:p>
          <a:p>
            <a:r>
              <a:rPr lang="en-US" sz="2000"/>
              <a:t>Step-4: Calculate the variance and place a new centroid of each cluster.</a:t>
            </a:r>
            <a:endParaRPr lang="en-US" sz="2000"/>
          </a:p>
          <a:p>
            <a:endParaRPr lang="en-US" sz="2000"/>
          </a:p>
          <a:p>
            <a:r>
              <a:rPr lang="en-US" sz="2000"/>
              <a:t>Step-5: Repeat the third steps, which means reassign each datapoint to the new closest centroid of each cluster.</a:t>
            </a:r>
            <a:endParaRPr lang="en-US" sz="2000"/>
          </a:p>
          <a:p>
            <a:endParaRPr lang="en-US" sz="2000"/>
          </a:p>
          <a:p>
            <a:r>
              <a:rPr lang="en-US" sz="2000"/>
              <a:t>Step-6: If any reassignment occurs, then go to step-4 else go to FINISH.</a:t>
            </a:r>
            <a:endParaRPr lang="en-US" sz="2000"/>
          </a:p>
          <a:p>
            <a:endParaRPr lang="en-US" sz="2000"/>
          </a:p>
          <a:p>
            <a:r>
              <a:rPr lang="en-US" sz="2000"/>
              <a:t>Step-7: The model is ready.</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52400"/>
            <a:ext cx="8581390" cy="676910"/>
          </a:xfrm>
        </p:spPr>
        <p:txBody>
          <a:bodyPr wrap="square"/>
          <a:p>
            <a:r>
              <a:rPr lang="en-IN" altLang="en-US"/>
              <a:t>Advantages of K-Means</a:t>
            </a:r>
            <a:endParaRPr lang="en-IN" altLang="en-US"/>
          </a:p>
        </p:txBody>
      </p:sp>
      <p:sp>
        <p:nvSpPr>
          <p:cNvPr id="3" name="Subtitle 2"/>
          <p:cNvSpPr>
            <a:spLocks noGrp="1"/>
          </p:cNvSpPr>
          <p:nvPr>
            <p:ph type="subTitle" idx="4"/>
          </p:nvPr>
        </p:nvSpPr>
        <p:spPr>
          <a:xfrm>
            <a:off x="148590" y="1390015"/>
            <a:ext cx="8661400" cy="4164965"/>
          </a:xfrm>
        </p:spPr>
        <p:txBody>
          <a:bodyPr>
            <a:noAutofit/>
          </a:bodyPr>
          <a:p>
            <a:r>
              <a:rPr lang="en-IN" altLang="en-US"/>
              <a:t>1. </a:t>
            </a:r>
            <a:r>
              <a:rPr lang="en-US"/>
              <a:t>It is relatively efficient with time complexity O(nkt) where-</a:t>
            </a:r>
            <a:endParaRPr lang="en-US"/>
          </a:p>
          <a:p>
            <a:r>
              <a:rPr lang="en-US"/>
              <a:t>n = number of instances</a:t>
            </a:r>
            <a:endParaRPr lang="en-US"/>
          </a:p>
          <a:p>
            <a:r>
              <a:rPr lang="en-US"/>
              <a:t>k = number of clusters</a:t>
            </a:r>
            <a:endParaRPr lang="en-US"/>
          </a:p>
          <a:p>
            <a:r>
              <a:rPr lang="en-US"/>
              <a:t>t = number of iterations</a:t>
            </a:r>
            <a:endParaRPr lang="en-US"/>
          </a:p>
          <a:p>
            <a:r>
              <a:rPr lang="en-IN" altLang="en-US"/>
              <a:t>2. </a:t>
            </a:r>
            <a:r>
              <a:rPr lang="en-US"/>
              <a:t>It often terminates at local optimum.</a:t>
            </a:r>
            <a:endParaRPr lang="en-US"/>
          </a:p>
          <a:p>
            <a:r>
              <a:rPr lang="en-US"/>
              <a:t>Techniques such as Simulated Annealing or Genetic Algorithms may be used to find the global optimum.</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76200"/>
            <a:ext cx="8909685" cy="676910"/>
          </a:xfrm>
        </p:spPr>
        <p:txBody>
          <a:bodyPr wrap="square"/>
          <a:p>
            <a:r>
              <a:rPr lang="en-IN" altLang="en-US">
                <a:sym typeface="+mn-ea"/>
              </a:rPr>
              <a:t>Disadvantages of K-Means</a:t>
            </a:r>
            <a:endParaRPr lang="en-US"/>
          </a:p>
        </p:txBody>
      </p:sp>
      <p:sp>
        <p:nvSpPr>
          <p:cNvPr id="3" name="Subtitle 2"/>
          <p:cNvSpPr>
            <a:spLocks noGrp="1"/>
          </p:cNvSpPr>
          <p:nvPr>
            <p:ph type="subTitle" idx="4"/>
          </p:nvPr>
        </p:nvSpPr>
        <p:spPr>
          <a:xfrm>
            <a:off x="225425" y="813435"/>
            <a:ext cx="8760460" cy="4741545"/>
          </a:xfrm>
        </p:spPr>
        <p:txBody>
          <a:bodyPr>
            <a:noAutofit/>
          </a:bodyPr>
          <a:p>
            <a:pPr marL="457200" indent="-457200">
              <a:buFont typeface="Arial" panose="020B0604020202020204" pitchFamily="34" charset="0"/>
              <a:buChar char="•"/>
            </a:pPr>
            <a:r>
              <a:rPr lang="en-US"/>
              <a:t>It requires to specify the number of clusters (k)</a:t>
            </a:r>
            <a:r>
              <a:rPr lang="en-IN" altLang="en-US"/>
              <a:t> </a:t>
            </a:r>
            <a:r>
              <a:rPr lang="en-US"/>
              <a:t>in advance</a:t>
            </a:r>
            <a:r>
              <a:rPr lang="en-IN" altLang="en-US"/>
              <a:t>.</a:t>
            </a:r>
            <a:endParaRPr lang="en-IN" alt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can not handle noisy data and outliers.</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is not suitable to identify clusters with non-convex shapes.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 y="76200"/>
            <a:ext cx="8792845" cy="676910"/>
          </a:xfrm>
        </p:spPr>
        <p:txBody>
          <a:bodyPr wrap="square"/>
          <a:p>
            <a:r>
              <a:rPr lang="en-IN" altLang="en-US"/>
              <a:t>K-Mediod</a:t>
            </a:r>
            <a:endParaRPr lang="en-IN" altLang="en-US"/>
          </a:p>
        </p:txBody>
      </p:sp>
      <p:sp>
        <p:nvSpPr>
          <p:cNvPr id="3" name="Subtitle 2"/>
          <p:cNvSpPr>
            <a:spLocks noGrp="1"/>
          </p:cNvSpPr>
          <p:nvPr>
            <p:ph type="subTitle" idx="4"/>
          </p:nvPr>
        </p:nvSpPr>
        <p:spPr>
          <a:xfrm>
            <a:off x="142240" y="944880"/>
            <a:ext cx="8862060" cy="4610100"/>
          </a:xfrm>
        </p:spPr>
        <p:txBody>
          <a:bodyPr>
            <a:noAutofit/>
          </a:bodyPr>
          <a:p>
            <a:r>
              <a:rPr lang="en-IN" altLang="en-US"/>
              <a:t>K Mediod is a clustering algorithm that groups similar data points together into cluster. It is variation of the K-Means algorithm and is used to partition a set of data points into K clusters, where K is a user-defined parameters.</a:t>
            </a:r>
            <a:endParaRPr lang="en-IN" altLang="en-US"/>
          </a:p>
          <a:p>
            <a:r>
              <a:rPr lang="en-IN" altLang="en-US"/>
              <a:t>The K- medioids algorithm works by selecting the K datapoints as the initial mediods , and then assigning each data point to the closest mediod.</a:t>
            </a:r>
            <a:endParaRPr lang="en-IN" altLang="en-US"/>
          </a:p>
          <a:p>
            <a:r>
              <a:rPr lang="en-IN" altLang="en-US"/>
              <a:t>The medoid is defined as the data points that is closest to the other data points in the cluster.</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3"/>
          </p:nvPr>
        </p:nvSpPr>
        <p:spPr>
          <a:xfrm>
            <a:off x="159385" y="93345"/>
            <a:ext cx="8527415" cy="6010275"/>
          </a:xfrm>
        </p:spPr>
        <p:txBody>
          <a:bodyPr>
            <a:noAutofit/>
          </a:bodyPr>
          <a:p>
            <a:r>
              <a:rPr lang="en-US"/>
              <a:t>K-Medoids (also called Partitioning Around Medoid) algorithm was proposed in 1987 by Kaufman and Rousseeuw. A medoid can be defined as a point in the cluster, whose dissimilarities with all the other points in the cluster are minimum. The dissimilarity of the medoid(Ci) and object(Pi) is calculated by using </a:t>
            </a:r>
            <a:endParaRPr lang="en-US"/>
          </a:p>
          <a:p>
            <a:r>
              <a:rPr lang="en-US"/>
              <a:t>E = |Pi – Ci|</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575310" y="3962400"/>
            <a:ext cx="8310880" cy="26784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76200"/>
            <a:ext cx="8834120" cy="1010920"/>
          </a:xfrm>
        </p:spPr>
        <p:txBody>
          <a:bodyPr>
            <a:noAutofit/>
          </a:bodyPr>
          <a:p>
            <a:r>
              <a:rPr lang="en-IN" altLang="en-US"/>
              <a:t>steps to perform K Mediod </a:t>
            </a:r>
            <a:endParaRPr lang="en-IN" altLang="en-US"/>
          </a:p>
        </p:txBody>
      </p:sp>
      <p:sp>
        <p:nvSpPr>
          <p:cNvPr id="3" name="Subtitle 2"/>
          <p:cNvSpPr>
            <a:spLocks noGrp="1"/>
          </p:cNvSpPr>
          <p:nvPr>
            <p:ph type="subTitle" idx="4"/>
          </p:nvPr>
        </p:nvSpPr>
        <p:spPr>
          <a:xfrm>
            <a:off x="196215" y="838200"/>
            <a:ext cx="8800465" cy="4716780"/>
          </a:xfrm>
        </p:spPr>
        <p:txBody>
          <a:bodyPr>
            <a:noAutofit/>
          </a:bodyPr>
          <a:p>
            <a:pPr marL="514350" indent="-514350">
              <a:buAutoNum type="arabicPeriod"/>
            </a:pPr>
            <a:r>
              <a:rPr lang="en-US" sz="2400"/>
              <a:t>Choose k number of random points from the data and assign these k points to k number of clusters. These are the initial medoids.</a:t>
            </a:r>
            <a:endParaRPr lang="en-US" sz="2400"/>
          </a:p>
          <a:p>
            <a:pPr marL="514350" indent="-514350">
              <a:buAutoNum type="arabicPeriod"/>
            </a:pPr>
            <a:r>
              <a:rPr lang="en-US" sz="2400"/>
              <a:t>For all the remaining data points, calculate the distance from each medoid and assign it to the cluster with the nearest medoid.</a:t>
            </a:r>
            <a:endParaRPr lang="en-US" sz="2400"/>
          </a:p>
          <a:p>
            <a:pPr marL="514350" indent="-514350">
              <a:buAutoNum type="arabicPeriod"/>
            </a:pPr>
            <a:r>
              <a:rPr lang="en-US" sz="2400"/>
              <a:t>Calculate the total cost (Sum of all the distances from all the data points to the medoids)</a:t>
            </a:r>
            <a:endParaRPr lang="en-US" sz="2400"/>
          </a:p>
          <a:p>
            <a:pPr marL="514350" indent="-514350">
              <a:buAutoNum type="arabicPeriod"/>
            </a:pPr>
            <a:r>
              <a:rPr lang="en-US" sz="2400"/>
              <a:t>Select a random point as the new medoid and swap it with the previous medoid. Repeat 2 and 3 steps.</a:t>
            </a:r>
            <a:endParaRPr lang="en-US" sz="2400"/>
          </a:p>
          <a:p>
            <a:pPr marL="514350" indent="-514350">
              <a:buAutoNum type="arabicPeriod"/>
            </a:pPr>
            <a:r>
              <a:rPr lang="en-US" sz="2400"/>
              <a:t>If the total cost of the new medoid is less than that of the previous medoid, make the new medoid permanent and repeat step 4.</a:t>
            </a:r>
            <a:endParaRPr lang="en-US" sz="2400"/>
          </a:p>
          <a:p>
            <a:pPr marL="514350" indent="-514350">
              <a:buAutoNum type="arabicPeriod"/>
            </a:pPr>
            <a:r>
              <a:rPr lang="en-US" sz="2400"/>
              <a:t>If the total cost of the new medoid is greater than the cost of the previous medoid, undo the swap and repeat step 4.</a:t>
            </a:r>
            <a:endParaRPr lang="en-US" sz="2400"/>
          </a:p>
          <a:p>
            <a:pPr marL="514350" indent="-514350">
              <a:buAutoNum type="arabicPeriod"/>
            </a:pPr>
            <a:r>
              <a:rPr lang="en-US" sz="2400"/>
              <a:t>The Repetitions have to continue until no change is encountered with new medoids to classify data points.</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635"/>
            <a:ext cx="8484870" cy="63271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151130"/>
            <a:ext cx="7980680" cy="5791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304800" y="304800"/>
            <a:ext cx="8452485" cy="63639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3788410" cy="695325"/>
          </a:xfrm>
          <a:prstGeom prst="rect">
            <a:avLst/>
          </a:prstGeom>
        </p:spPr>
        <p:txBody>
          <a:bodyPr vert="horz" wrap="square" lIns="0" tIns="12065" rIns="0" bIns="0" rtlCol="0">
            <a:spAutoFit/>
          </a:bodyPr>
          <a:lstStyle/>
          <a:p>
            <a:pPr marL="12700">
              <a:lnSpc>
                <a:spcPct val="100000"/>
              </a:lnSpc>
              <a:spcBef>
                <a:spcPts val="95"/>
              </a:spcBef>
            </a:pPr>
            <a:r>
              <a:rPr spc="-15" dirty="0"/>
              <a:t>Clustering</a:t>
            </a:r>
            <a:r>
              <a:rPr spc="-5" dirty="0"/>
              <a:t> </a:t>
            </a:r>
            <a:r>
              <a:rPr spc="-10" dirty="0"/>
              <a:t>basics</a:t>
            </a:r>
            <a:endParaRPr spc="-10" dirty="0"/>
          </a:p>
        </p:txBody>
      </p:sp>
      <p:sp>
        <p:nvSpPr>
          <p:cNvPr id="3" name="object 3"/>
          <p:cNvSpPr txBox="1"/>
          <p:nvPr/>
        </p:nvSpPr>
        <p:spPr>
          <a:xfrm>
            <a:off x="536244" y="1609725"/>
            <a:ext cx="8070215" cy="5943600"/>
          </a:xfrm>
          <a:prstGeom prst="rect">
            <a:avLst/>
          </a:prstGeom>
        </p:spPr>
        <p:txBody>
          <a:bodyPr vert="horz" wrap="square" lIns="0" tIns="11430" rIns="0" bIns="0" rtlCol="0">
            <a:spAutoFit/>
          </a:bodyPr>
          <a:lstStyle/>
          <a:p>
            <a:pPr marL="469900" marR="5080" indent="-457200" algn="just">
              <a:lnSpc>
                <a:spcPct val="100000"/>
              </a:lnSpc>
              <a:spcBef>
                <a:spcPts val="90"/>
              </a:spcBef>
              <a:buFont typeface="Arial" panose="020B0604020202020204" pitchFamily="34" charset="0"/>
              <a:buChar char="•"/>
            </a:pPr>
            <a:r>
              <a:rPr sz="3200" spc="-15" dirty="0">
                <a:latin typeface="Calibri" panose="020F0502020204030204"/>
                <a:cs typeface="Calibri" panose="020F0502020204030204"/>
              </a:rPr>
              <a:t>“Clustering </a:t>
            </a:r>
            <a:r>
              <a:rPr sz="3200" dirty="0">
                <a:latin typeface="Calibri" panose="020F0502020204030204"/>
                <a:cs typeface="Calibri" panose="020F0502020204030204"/>
              </a:rPr>
              <a:t>is </a:t>
            </a:r>
            <a:r>
              <a:rPr sz="3200" spc="-5" dirty="0">
                <a:latin typeface="Calibri" panose="020F0502020204030204"/>
                <a:cs typeface="Calibri" panose="020F0502020204030204"/>
              </a:rPr>
              <a:t>the </a:t>
            </a:r>
            <a:r>
              <a:rPr sz="3200" spc="-10" dirty="0">
                <a:latin typeface="Calibri" panose="020F0502020204030204"/>
                <a:cs typeface="Calibri" panose="020F0502020204030204"/>
              </a:rPr>
              <a:t>task of </a:t>
            </a:r>
            <a:r>
              <a:rPr sz="3200" spc="-5" dirty="0">
                <a:latin typeface="Calibri" panose="020F0502020204030204"/>
                <a:cs typeface="Calibri" panose="020F0502020204030204"/>
              </a:rPr>
              <a:t>dividing the population </a:t>
            </a:r>
            <a:r>
              <a:rPr sz="3200" dirty="0">
                <a:latin typeface="Calibri" panose="020F0502020204030204"/>
                <a:cs typeface="Calibri" panose="020F0502020204030204"/>
              </a:rPr>
              <a:t> </a:t>
            </a:r>
            <a:r>
              <a:rPr sz="3200" spc="-5" dirty="0">
                <a:latin typeface="Calibri" panose="020F0502020204030204"/>
                <a:cs typeface="Calibri" panose="020F0502020204030204"/>
              </a:rPr>
              <a:t>or </a:t>
            </a:r>
            <a:r>
              <a:rPr sz="3200" spc="-20" dirty="0">
                <a:latin typeface="Calibri" panose="020F0502020204030204"/>
                <a:cs typeface="Calibri" panose="020F0502020204030204"/>
              </a:rPr>
              <a:t>data </a:t>
            </a:r>
            <a:r>
              <a:rPr sz="3200" spc="-10" dirty="0">
                <a:latin typeface="Calibri" panose="020F0502020204030204"/>
                <a:cs typeface="Calibri" panose="020F0502020204030204"/>
              </a:rPr>
              <a:t>points into </a:t>
            </a:r>
            <a:r>
              <a:rPr sz="3200" spc="-5" dirty="0">
                <a:latin typeface="Calibri" panose="020F0502020204030204"/>
                <a:cs typeface="Calibri" panose="020F0502020204030204"/>
              </a:rPr>
              <a:t>a </a:t>
            </a:r>
            <a:r>
              <a:rPr sz="3200" dirty="0">
                <a:latin typeface="Calibri" panose="020F0502020204030204"/>
                <a:cs typeface="Calibri" panose="020F0502020204030204"/>
              </a:rPr>
              <a:t>number </a:t>
            </a:r>
            <a:r>
              <a:rPr sz="3200" spc="-5" dirty="0">
                <a:latin typeface="Calibri" panose="020F0502020204030204"/>
                <a:cs typeface="Calibri" panose="020F0502020204030204"/>
              </a:rPr>
              <a:t>of </a:t>
            </a:r>
            <a:r>
              <a:rPr sz="3200" spc="-15" dirty="0">
                <a:latin typeface="Calibri" panose="020F0502020204030204"/>
                <a:cs typeface="Calibri" panose="020F0502020204030204"/>
              </a:rPr>
              <a:t>groups </a:t>
            </a:r>
            <a:r>
              <a:rPr sz="3200" spc="-10" dirty="0">
                <a:latin typeface="Calibri" panose="020F0502020204030204"/>
                <a:cs typeface="Calibri" panose="020F0502020204030204"/>
              </a:rPr>
              <a:t>such that </a:t>
            </a:r>
            <a:r>
              <a:rPr sz="3200" spc="-710" dirty="0">
                <a:latin typeface="Calibri" panose="020F0502020204030204"/>
                <a:cs typeface="Calibri" panose="020F0502020204030204"/>
              </a:rPr>
              <a:t> </a:t>
            </a:r>
            <a:r>
              <a:rPr sz="3200" spc="-20" dirty="0">
                <a:latin typeface="Calibri" panose="020F0502020204030204"/>
                <a:cs typeface="Calibri" panose="020F0502020204030204"/>
              </a:rPr>
              <a:t>data </a:t>
            </a:r>
            <a:r>
              <a:rPr sz="3200" spc="-10" dirty="0">
                <a:latin typeface="Calibri" panose="020F0502020204030204"/>
                <a:cs typeface="Calibri" panose="020F0502020204030204"/>
              </a:rPr>
              <a:t>points </a:t>
            </a:r>
            <a:r>
              <a:rPr sz="3200" dirty="0">
                <a:latin typeface="Calibri" panose="020F0502020204030204"/>
                <a:cs typeface="Calibri" panose="020F0502020204030204"/>
              </a:rPr>
              <a:t>in </a:t>
            </a:r>
            <a:r>
              <a:rPr sz="3200" spc="-5" dirty="0">
                <a:latin typeface="Calibri" panose="020F0502020204030204"/>
                <a:cs typeface="Calibri" panose="020F0502020204030204"/>
              </a:rPr>
              <a:t>the </a:t>
            </a:r>
            <a:r>
              <a:rPr sz="3200" spc="-10" dirty="0">
                <a:latin typeface="Calibri" panose="020F0502020204030204"/>
                <a:cs typeface="Calibri" panose="020F0502020204030204"/>
              </a:rPr>
              <a:t>same </a:t>
            </a:r>
            <a:r>
              <a:rPr sz="3200" spc="-15" dirty="0">
                <a:latin typeface="Calibri" panose="020F0502020204030204"/>
                <a:cs typeface="Calibri" panose="020F0502020204030204"/>
              </a:rPr>
              <a:t>groups are </a:t>
            </a:r>
            <a:r>
              <a:rPr sz="3200" spc="-20" dirty="0">
                <a:latin typeface="Calibri" panose="020F0502020204030204"/>
                <a:cs typeface="Calibri" panose="020F0502020204030204"/>
              </a:rPr>
              <a:t>more </a:t>
            </a:r>
            <a:r>
              <a:rPr sz="3200" dirty="0">
                <a:latin typeface="Calibri" panose="020F0502020204030204"/>
                <a:cs typeface="Calibri" panose="020F0502020204030204"/>
              </a:rPr>
              <a:t>similar </a:t>
            </a:r>
            <a:r>
              <a:rPr sz="3200" spc="5" dirty="0">
                <a:latin typeface="Calibri" panose="020F0502020204030204"/>
                <a:cs typeface="Calibri" panose="020F0502020204030204"/>
              </a:rPr>
              <a:t> </a:t>
            </a:r>
            <a:r>
              <a:rPr sz="3200" spc="-15" dirty="0">
                <a:latin typeface="Calibri" panose="020F0502020204030204"/>
                <a:cs typeface="Calibri" panose="020F0502020204030204"/>
              </a:rPr>
              <a:t>to</a:t>
            </a:r>
            <a:r>
              <a:rPr sz="3200" spc="-10" dirty="0">
                <a:latin typeface="Calibri" panose="020F0502020204030204"/>
                <a:cs typeface="Calibri" panose="020F0502020204030204"/>
              </a:rPr>
              <a:t> </a:t>
            </a:r>
            <a:r>
              <a:rPr sz="3200" spc="-5" dirty="0">
                <a:latin typeface="Calibri" panose="020F0502020204030204"/>
                <a:cs typeface="Calibri" panose="020F0502020204030204"/>
              </a:rPr>
              <a:t>other</a:t>
            </a:r>
            <a:r>
              <a:rPr sz="3200" dirty="0">
                <a:latin typeface="Calibri" panose="020F0502020204030204"/>
                <a:cs typeface="Calibri" panose="020F0502020204030204"/>
              </a:rPr>
              <a:t> </a:t>
            </a:r>
            <a:r>
              <a:rPr sz="3200" spc="-20" dirty="0">
                <a:latin typeface="Calibri" panose="020F0502020204030204"/>
                <a:cs typeface="Calibri" panose="020F0502020204030204"/>
              </a:rPr>
              <a:t>data</a:t>
            </a:r>
            <a:r>
              <a:rPr sz="3200" spc="-15" dirty="0">
                <a:latin typeface="Calibri" panose="020F0502020204030204"/>
                <a:cs typeface="Calibri" panose="020F0502020204030204"/>
              </a:rPr>
              <a:t> </a:t>
            </a:r>
            <a:r>
              <a:rPr sz="3200" spc="-5" dirty="0">
                <a:latin typeface="Calibri" panose="020F0502020204030204"/>
                <a:cs typeface="Calibri" panose="020F0502020204030204"/>
              </a:rPr>
              <a:t>points</a:t>
            </a:r>
            <a:r>
              <a:rPr sz="3200" dirty="0">
                <a:latin typeface="Calibri" panose="020F0502020204030204"/>
                <a:cs typeface="Calibri" panose="020F0502020204030204"/>
              </a:rPr>
              <a:t> in</a:t>
            </a:r>
            <a:r>
              <a:rPr sz="3200" spc="5" dirty="0">
                <a:latin typeface="Calibri" panose="020F0502020204030204"/>
                <a:cs typeface="Calibri" panose="020F0502020204030204"/>
              </a:rPr>
              <a:t> </a:t>
            </a:r>
            <a:r>
              <a:rPr sz="3200" spc="-5" dirty="0">
                <a:latin typeface="Calibri" panose="020F0502020204030204"/>
                <a:cs typeface="Calibri" panose="020F0502020204030204"/>
              </a:rPr>
              <a:t>the</a:t>
            </a:r>
            <a:r>
              <a:rPr sz="3200" dirty="0">
                <a:latin typeface="Calibri" panose="020F0502020204030204"/>
                <a:cs typeface="Calibri" panose="020F0502020204030204"/>
              </a:rPr>
              <a:t> </a:t>
            </a:r>
            <a:r>
              <a:rPr sz="3200" spc="-10" dirty="0">
                <a:latin typeface="Calibri" panose="020F0502020204030204"/>
                <a:cs typeface="Calibri" panose="020F0502020204030204"/>
              </a:rPr>
              <a:t>same</a:t>
            </a:r>
            <a:r>
              <a:rPr sz="3200" spc="-5" dirty="0">
                <a:latin typeface="Calibri" panose="020F0502020204030204"/>
                <a:cs typeface="Calibri" panose="020F0502020204030204"/>
              </a:rPr>
              <a:t> </a:t>
            </a:r>
            <a:r>
              <a:rPr sz="3200" spc="-20" dirty="0">
                <a:latin typeface="Calibri" panose="020F0502020204030204"/>
                <a:cs typeface="Calibri" panose="020F0502020204030204"/>
              </a:rPr>
              <a:t>group</a:t>
            </a:r>
            <a:r>
              <a:rPr sz="3200" spc="-15" dirty="0">
                <a:latin typeface="Calibri" panose="020F0502020204030204"/>
                <a:cs typeface="Calibri" panose="020F0502020204030204"/>
              </a:rPr>
              <a:t> </a:t>
            </a:r>
            <a:r>
              <a:rPr sz="3200" dirty="0">
                <a:latin typeface="Calibri" panose="020F0502020204030204"/>
                <a:cs typeface="Calibri" panose="020F0502020204030204"/>
              </a:rPr>
              <a:t>than </a:t>
            </a:r>
            <a:r>
              <a:rPr sz="3200" spc="5" dirty="0">
                <a:latin typeface="Calibri" panose="020F0502020204030204"/>
                <a:cs typeface="Calibri" panose="020F0502020204030204"/>
              </a:rPr>
              <a:t> </a:t>
            </a:r>
            <a:r>
              <a:rPr sz="3200" spc="-5" dirty="0">
                <a:latin typeface="Calibri" panose="020F0502020204030204"/>
                <a:cs typeface="Calibri" panose="020F0502020204030204"/>
              </a:rPr>
              <a:t>those</a:t>
            </a:r>
            <a:r>
              <a:rPr sz="3200" spc="15" dirty="0">
                <a:latin typeface="Calibri" panose="020F0502020204030204"/>
                <a:cs typeface="Calibri" panose="020F0502020204030204"/>
              </a:rPr>
              <a:t> </a:t>
            </a:r>
            <a:r>
              <a:rPr sz="3200" dirty="0">
                <a:latin typeface="Calibri" panose="020F0502020204030204"/>
                <a:cs typeface="Calibri" panose="020F0502020204030204"/>
              </a:rPr>
              <a:t>in</a:t>
            </a:r>
            <a:r>
              <a:rPr sz="3200" spc="-5" dirty="0">
                <a:latin typeface="Calibri" panose="020F0502020204030204"/>
                <a:cs typeface="Calibri" panose="020F0502020204030204"/>
              </a:rPr>
              <a:t> </a:t>
            </a:r>
            <a:r>
              <a:rPr sz="3200" spc="-10" dirty="0">
                <a:latin typeface="Calibri" panose="020F0502020204030204"/>
                <a:cs typeface="Calibri" panose="020F0502020204030204"/>
              </a:rPr>
              <a:t>other</a:t>
            </a:r>
            <a:r>
              <a:rPr sz="3200" spc="15" dirty="0">
                <a:latin typeface="Calibri" panose="020F0502020204030204"/>
                <a:cs typeface="Calibri" panose="020F0502020204030204"/>
              </a:rPr>
              <a:t> </a:t>
            </a:r>
            <a:r>
              <a:rPr sz="3200" spc="-55" dirty="0">
                <a:latin typeface="Calibri" panose="020F0502020204030204"/>
                <a:cs typeface="Calibri" panose="020F0502020204030204"/>
              </a:rPr>
              <a:t>groups”.</a:t>
            </a:r>
            <a:endParaRPr sz="3200" spc="-55" dirty="0">
              <a:latin typeface="Calibri" panose="020F0502020204030204"/>
              <a:cs typeface="Calibri" panose="020F0502020204030204"/>
            </a:endParaRPr>
          </a:p>
          <a:p>
            <a:pPr marL="469900" marR="5080" indent="-457200" algn="just">
              <a:lnSpc>
                <a:spcPct val="100000"/>
              </a:lnSpc>
              <a:spcBef>
                <a:spcPts val="90"/>
              </a:spcBef>
              <a:buFont typeface="Arial" panose="020B0604020202020204" pitchFamily="34" charset="0"/>
              <a:buChar char="•"/>
            </a:pPr>
            <a:r>
              <a:rPr sz="3200" spc="-55" dirty="0">
                <a:latin typeface="Calibri" panose="020F0502020204030204"/>
                <a:cs typeface="Calibri" panose="020F0502020204030204"/>
              </a:rPr>
              <a:t>"A way of grouping the data points into different clusters, consisting of similar data points. The objects with the possible similarities remain in a group that has less or no similarities with another group."</a:t>
            </a:r>
            <a:endParaRPr sz="3200" spc="-55" dirty="0">
              <a:latin typeface="Calibri" panose="020F0502020204030204"/>
              <a:cs typeface="Calibri" panose="020F0502020204030204"/>
            </a:endParaRPr>
          </a:p>
          <a:p>
            <a:pPr marL="469900" marR="5080" indent="-457200" algn="just">
              <a:lnSpc>
                <a:spcPct val="100000"/>
              </a:lnSpc>
              <a:spcBef>
                <a:spcPts val="90"/>
              </a:spcBef>
              <a:buFont typeface="Arial" panose="020B0604020202020204" pitchFamily="34" charset="0"/>
              <a:buChar char="•"/>
            </a:pPr>
            <a:endParaRPr sz="3200">
              <a:latin typeface="Calibri" panose="020F0502020204030204"/>
              <a:cs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533400"/>
            <a:ext cx="8300720" cy="53105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457200" y="268605"/>
            <a:ext cx="8270875" cy="58400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6200" y="0"/>
            <a:ext cx="8732520" cy="676910"/>
          </a:xfrm>
        </p:spPr>
        <p:txBody>
          <a:bodyPr wrap="square"/>
          <a:p>
            <a:r>
              <a:rPr lang="en-US"/>
              <a:t>Density-Based Clustering</a:t>
            </a:r>
            <a:endParaRPr lang="en-US"/>
          </a:p>
        </p:txBody>
      </p:sp>
      <p:sp>
        <p:nvSpPr>
          <p:cNvPr id="3" name="Subtitle 2"/>
          <p:cNvSpPr>
            <a:spLocks noGrp="1"/>
          </p:cNvSpPr>
          <p:nvPr>
            <p:ph type="subTitle" idx="4"/>
          </p:nvPr>
        </p:nvSpPr>
        <p:spPr>
          <a:xfrm>
            <a:off x="174625" y="780415"/>
            <a:ext cx="8728075" cy="5601335"/>
          </a:xfrm>
        </p:spPr>
        <p:txBody>
          <a:bodyPr wrap="square"/>
          <a:p>
            <a:pPr marL="457200" indent="-457200" algn="just">
              <a:buFont typeface="Arial" panose="020B0604020202020204" pitchFamily="34" charset="0"/>
              <a:buChar char="•"/>
            </a:pPr>
            <a:r>
              <a:rPr lang="en-US" sz="2800"/>
              <a:t>The density-based clustering method connects the highly-dense areas into clusters, and the arbitrarily shaped distributions are formed as long as the dense region can be connected. This algorithm does it by identifying different clusters in the dataset and connects the areas of high densities into clusters.</a:t>
            </a:r>
            <a:endParaRPr lang="en-US" sz="2800"/>
          </a:p>
          <a:p>
            <a:pPr marL="457200" indent="-457200" algn="just">
              <a:buFont typeface="Arial" panose="020B0604020202020204" pitchFamily="34" charset="0"/>
              <a:buChar char="•"/>
            </a:pPr>
            <a:r>
              <a:rPr lang="en-US" sz="2800"/>
              <a:t>These algorithms can face difficulty in clustering the data points if the dataset has varying densities and high dimensions.</a:t>
            </a:r>
            <a:r>
              <a:rPr lang="en-IN" altLang="en-US" sz="2800"/>
              <a:t> But these methods have good accuracy and the ability to merge two clusters. </a:t>
            </a:r>
            <a:endParaRPr lang="en-IN" altLang="en-US" sz="2800"/>
          </a:p>
          <a:p>
            <a:pPr marL="457200" indent="-457200" algn="just">
              <a:buFont typeface="Arial" panose="020B0604020202020204" pitchFamily="34" charset="0"/>
              <a:buChar char="•"/>
            </a:pPr>
            <a:r>
              <a:rPr lang="en-IN" altLang="en-US" sz="2800"/>
              <a:t>Example DBSCAN (Density-Based Spatial Clustering of Applications with Noise), OPTICS (Ordering Points to Identify Clustering Structure), etc.</a:t>
            </a:r>
            <a:endParaRPr lang="en-I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18110" y="109855"/>
            <a:ext cx="8788400" cy="5445125"/>
          </a:xfrm>
        </p:spPr>
        <p:txBody>
          <a:bodyPr>
            <a:noAutofit/>
          </a:bodyPr>
          <a:p>
            <a:r>
              <a:rPr lang="en-US"/>
              <a:t>Density-based Clustering:</a:t>
            </a:r>
            <a:endParaRPr lang="en-US"/>
          </a:p>
          <a:p>
            <a:endParaRPr lang="en-US"/>
          </a:p>
          <a:p>
            <a:r>
              <a:rPr lang="en-US"/>
              <a:t>DBSCAN (Density-Based Spatial Clustering of Applications with Noise): DBSCAN groups data points that are close to each other and have a sufficient number of neighbors within a specified radius. It can discover clusters of arbitrary shapes and is robust to noise and outliers.</a:t>
            </a:r>
            <a:endParaRPr lang="en-US"/>
          </a:p>
          <a:p>
            <a:endParaRPr lang="en-US"/>
          </a:p>
          <a:p>
            <a:r>
              <a:rPr lang="en-US"/>
              <a:t>OPTICS (Ordering Points to Identify the Clustering Structure): Similar to DBSCAN, OPTICS considers density-based connectivity but generates a reachability plot that allows for more flexible cluster extraction based on user-defined parameters.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228600" y="1143000"/>
            <a:ext cx="8583295" cy="4704080"/>
          </a:xfrm>
          <a:prstGeom prst="rect">
            <a:avLst/>
          </a:prstGeom>
        </p:spPr>
      </p:pic>
      <p:sp>
        <p:nvSpPr>
          <p:cNvPr id="7" name="Text Box 6"/>
          <p:cNvSpPr txBox="1"/>
          <p:nvPr/>
        </p:nvSpPr>
        <p:spPr>
          <a:xfrm>
            <a:off x="1219835" y="385445"/>
            <a:ext cx="6467475" cy="706755"/>
          </a:xfrm>
          <a:prstGeom prst="rect">
            <a:avLst/>
          </a:prstGeom>
          <a:noFill/>
        </p:spPr>
        <p:txBody>
          <a:bodyPr wrap="square" rtlCol="0">
            <a:spAutoFit/>
          </a:bodyPr>
          <a:p>
            <a:r>
              <a:rPr lang="en-IN" altLang="en-US" sz="4000"/>
              <a:t>Density Based Clustering</a:t>
            </a:r>
            <a:endParaRPr lang="en-IN" altLang="en-US" sz="4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970">
              <a:lnSpc>
                <a:spcPct val="100000"/>
              </a:lnSpc>
              <a:spcBef>
                <a:spcPts val="95"/>
              </a:spcBef>
            </a:pPr>
            <a:r>
              <a:rPr spc="-30" dirty="0"/>
              <a:t>Why</a:t>
            </a:r>
            <a:r>
              <a:rPr spc="-95" dirty="0"/>
              <a:t> </a:t>
            </a:r>
            <a:r>
              <a:rPr spc="-10" dirty="0"/>
              <a:t>DBScan?</a:t>
            </a:r>
            <a:endParaRPr spc="-10" dirty="0"/>
          </a:p>
        </p:txBody>
      </p:sp>
      <p:pic>
        <p:nvPicPr>
          <p:cNvPr id="3" name="object 3"/>
          <p:cNvPicPr/>
          <p:nvPr/>
        </p:nvPicPr>
        <p:blipFill>
          <a:blip r:embed="rId1" cstate="print"/>
          <a:stretch>
            <a:fillRect/>
          </a:stretch>
        </p:blipFill>
        <p:spPr>
          <a:xfrm>
            <a:off x="183659" y="1275893"/>
            <a:ext cx="8720066" cy="41508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152400"/>
            <a:ext cx="7772400" cy="676910"/>
          </a:xfrm>
        </p:spPr>
        <p:txBody>
          <a:bodyPr/>
          <a:p>
            <a:r>
              <a:rPr spc="-30" dirty="0">
                <a:sym typeface="+mn-ea"/>
              </a:rPr>
              <a:t>Why</a:t>
            </a:r>
            <a:r>
              <a:rPr spc="-95" dirty="0">
                <a:sym typeface="+mn-ea"/>
              </a:rPr>
              <a:t> </a:t>
            </a:r>
            <a:r>
              <a:rPr spc="-10" dirty="0">
                <a:sym typeface="+mn-ea"/>
              </a:rPr>
              <a:t>DBScan?</a:t>
            </a:r>
            <a:endParaRPr lang="en-US"/>
          </a:p>
        </p:txBody>
      </p:sp>
      <p:sp>
        <p:nvSpPr>
          <p:cNvPr id="3" name="Subtitle 2"/>
          <p:cNvSpPr>
            <a:spLocks noGrp="1"/>
          </p:cNvSpPr>
          <p:nvPr>
            <p:ph type="subTitle" idx="4"/>
          </p:nvPr>
        </p:nvSpPr>
        <p:spPr>
          <a:xfrm>
            <a:off x="66040" y="838200"/>
            <a:ext cx="9011285" cy="5909310"/>
          </a:xfrm>
        </p:spPr>
        <p:txBody>
          <a:bodyPr wrap="square"/>
          <a:p>
            <a:r>
              <a:rPr lang="en-US"/>
              <a:t>Partitioning methods (K-means, PAM clustering) and hierarchical clustering work for finding spherical-shaped clusters or convex clusters. In other words, they are suitable only for compact and well-separated clusters. Moreover, they are also severely affected by the presence of noise and outliers in the data.</a:t>
            </a:r>
            <a:endParaRPr lang="en-US"/>
          </a:p>
          <a:p>
            <a:endParaRPr lang="en-US"/>
          </a:p>
          <a:p>
            <a:r>
              <a:rPr lang="en-US"/>
              <a:t>Real life data may contain irregularities, like:</a:t>
            </a:r>
            <a:endParaRPr lang="en-US"/>
          </a:p>
          <a:p>
            <a:endParaRPr lang="en-US"/>
          </a:p>
          <a:p>
            <a:r>
              <a:rPr lang="en-US"/>
              <a:t>Clusters can be of arbitrary shape such as those shown in the figure below. </a:t>
            </a:r>
            <a:endParaRPr lang="en-US"/>
          </a:p>
          <a:p>
            <a:r>
              <a:rPr lang="en-US"/>
              <a:t>Data may contain noise.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65100" y="76200"/>
            <a:ext cx="8849360" cy="6463030"/>
          </a:xfrm>
        </p:spPr>
        <p:txBody>
          <a:bodyPr wrap="square"/>
          <a:p>
            <a:r>
              <a:rPr lang="en-US" sz="2800"/>
              <a:t>DBSCAN algorithm requires two parameters:</a:t>
            </a:r>
            <a:endParaRPr lang="en-US" sz="2800"/>
          </a:p>
          <a:p>
            <a:r>
              <a:rPr lang="en-US" sz="2800" b="1" u="sng"/>
              <a:t>eps :</a:t>
            </a:r>
            <a:r>
              <a:rPr lang="en-US" sz="2800"/>
              <a:t> It defines the neighborhood around a data point i.e. if the distance between two points is lower or equal to ‘eps’ then they are considered neighbors. If the eps value is chosen too small then large part of the data will be considered as outliers. If it is chosen very large then the clusters will merge and the majority of the data points will be in the same clusters. One way to find the eps value is based on the k-distance graph.</a:t>
            </a:r>
            <a:endParaRPr lang="en-US" sz="2800"/>
          </a:p>
          <a:p>
            <a:r>
              <a:rPr lang="en-US" sz="2800" b="1" u="sng"/>
              <a:t>MinPts:</a:t>
            </a:r>
            <a:r>
              <a:rPr lang="en-US" sz="2800"/>
              <a:t> Minimum number of neighbors (data points) within eps radius. Larger the dataset, the larger value of MinPts must be chosen. As a general rule, the minimum MinPts can be derived from the number of dimensions D in the dataset as, MinPts &gt;= D+1. The minimum value of MinPts must be chosen at least 3.</a:t>
            </a:r>
            <a:endParaRPr 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3"/>
          </p:nvPr>
        </p:nvSpPr>
        <p:spPr>
          <a:xfrm>
            <a:off x="273050" y="307340"/>
            <a:ext cx="4978400" cy="5796280"/>
          </a:xfrm>
        </p:spPr>
        <p:txBody>
          <a:bodyPr>
            <a:noAutofit/>
          </a:bodyPr>
          <a:p>
            <a:pPr algn="just"/>
            <a:r>
              <a:rPr lang="en-US"/>
              <a:t>In this algorithm, we have 3 types of data points.</a:t>
            </a:r>
            <a:endParaRPr lang="en-US"/>
          </a:p>
          <a:p>
            <a:pPr algn="just"/>
            <a:r>
              <a:rPr lang="en-US" b="1" u="sng"/>
              <a:t>Core Point: </a:t>
            </a:r>
            <a:r>
              <a:rPr lang="en-US"/>
              <a:t>A point is a core point if it has more than MinPts points within eps. </a:t>
            </a:r>
            <a:endParaRPr lang="en-US"/>
          </a:p>
          <a:p>
            <a:pPr algn="just"/>
            <a:r>
              <a:rPr lang="en-US" b="1" u="sng"/>
              <a:t>Border Point:</a:t>
            </a:r>
            <a:r>
              <a:rPr lang="en-US"/>
              <a:t> A point which has fewer than MinPts within eps but it is in the neighborhood of a core point. </a:t>
            </a:r>
            <a:endParaRPr lang="en-US"/>
          </a:p>
          <a:p>
            <a:pPr algn="just"/>
            <a:r>
              <a:rPr lang="en-US" b="1" u="sng"/>
              <a:t>Noise or outlier:</a:t>
            </a:r>
            <a:r>
              <a:rPr lang="en-US"/>
              <a:t> A point which is not a core point or border point.</a:t>
            </a:r>
            <a:endParaRPr lang="en-US"/>
          </a:p>
        </p:txBody>
      </p:sp>
      <p:pic>
        <p:nvPicPr>
          <p:cNvPr id="4" name="Content Placeholder 3"/>
          <p:cNvPicPr>
            <a:picLocks noChangeAspect="1"/>
          </p:cNvPicPr>
          <p:nvPr>
            <p:ph sz="half" idx="2"/>
          </p:nvPr>
        </p:nvPicPr>
        <p:blipFill>
          <a:blip r:embed="rId1"/>
          <a:stretch>
            <a:fillRect/>
          </a:stretch>
        </p:blipFill>
        <p:spPr>
          <a:xfrm>
            <a:off x="5563870" y="891540"/>
            <a:ext cx="3374390" cy="44881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 y="76200"/>
            <a:ext cx="8778240" cy="495935"/>
          </a:xfrm>
        </p:spPr>
        <p:txBody>
          <a:bodyPr wrap="square">
            <a:noAutofit/>
          </a:bodyPr>
          <a:p>
            <a:r>
              <a:rPr sz="2800" dirty="0">
                <a:sym typeface="+mn-ea"/>
              </a:rPr>
              <a:t>Steps Used In DBSCAN Algorithm</a:t>
            </a:r>
            <a:endParaRPr lang="en-US" sz="2800"/>
          </a:p>
        </p:txBody>
      </p:sp>
      <p:sp>
        <p:nvSpPr>
          <p:cNvPr id="3" name="Subtitle 2"/>
          <p:cNvSpPr>
            <a:spLocks noGrp="1"/>
          </p:cNvSpPr>
          <p:nvPr>
            <p:ph type="subTitle" idx="4"/>
          </p:nvPr>
        </p:nvSpPr>
        <p:spPr>
          <a:xfrm>
            <a:off x="163830" y="533400"/>
            <a:ext cx="8850630" cy="6297930"/>
          </a:xfrm>
        </p:spPr>
        <p:txBody>
          <a:bodyPr>
            <a:noAutofit/>
          </a:bodyPr>
          <a:p>
            <a:pPr marL="514350" indent="-514350" algn="just">
              <a:buAutoNum type="arabicPeriod"/>
            </a:pPr>
            <a:r>
              <a:rPr lang="en-US" sz="2800"/>
              <a:t>Find all the neighbor points within eps and identify the core points or visited with more than MinPts neighbors.</a:t>
            </a:r>
            <a:endParaRPr lang="en-US" sz="2800"/>
          </a:p>
          <a:p>
            <a:pPr marL="514350" indent="-514350" algn="just">
              <a:buAutoNum type="arabicPeriod"/>
            </a:pPr>
            <a:r>
              <a:rPr lang="en-US" sz="2800"/>
              <a:t>For each core point if it is not already assigned to a cluster, create a new cluster.</a:t>
            </a:r>
            <a:endParaRPr lang="en-US" sz="2800"/>
          </a:p>
          <a:p>
            <a:pPr marL="514350" indent="-514350" algn="just">
              <a:buAutoNum type="arabicPeriod"/>
            </a:pPr>
            <a:r>
              <a:rPr lang="en-US" sz="2800"/>
              <a:t>Find recursively all its density-connected points and assign them to the same cluster as the core point. A point a and b are said to be density connected if there exists a point c which has a sufficient number of points in its neighbors and both points a and b are within the eps distance. This is a chaining process. So, if b is a neighbor of c, c is a neighbor of d, and d is a neighbor of e, which in turn is  neighbor of a implying that b is a neighbor of a.</a:t>
            </a:r>
            <a:endParaRPr lang="en-US" sz="2800"/>
          </a:p>
          <a:p>
            <a:pPr marL="514350" indent="-514350" algn="just">
              <a:buAutoNum type="arabicPeriod"/>
            </a:pPr>
            <a:r>
              <a:rPr lang="en-US" sz="2800"/>
              <a:t>Iterate through the remaining unvisited points in the dataset. Those points that do not belong to any cluster are noise.</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99695" y="93345"/>
            <a:ext cx="8928735" cy="6401435"/>
          </a:xfrm>
        </p:spPr>
        <p:txBody>
          <a:bodyPr wrap="square"/>
          <a:p>
            <a:pPr marL="457200" indent="-457200">
              <a:buFont typeface="Arial" panose="020B0604020202020204" pitchFamily="34" charset="0"/>
              <a:buChar char="•"/>
            </a:pPr>
            <a:r>
              <a:rPr lang="en-US"/>
              <a:t>It does it by finding some similar patterns in the unlabelled dataset such as shape, size, color, behavior, etc., and divides them as per the presence and absence of those similar patterns.</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It is an unsupervised learning method, hence no supervision is provided to the algorithm, and it deals with the unlabeled dataset.</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After applying this clustering technique, each cluster or group is provided with a cluster-ID. ML system can use this id to simplify the processing of large and complex datasets.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1718945" cy="695325"/>
          </a:xfrm>
          <a:prstGeom prst="rect">
            <a:avLst/>
          </a:prstGeom>
        </p:spPr>
        <p:txBody>
          <a:bodyPr vert="horz" wrap="square" lIns="0" tIns="12065" rIns="0" bIns="0" rtlCol="0">
            <a:spAutoFit/>
          </a:bodyPr>
          <a:lstStyle/>
          <a:p>
            <a:pPr marL="12700">
              <a:lnSpc>
                <a:spcPct val="100000"/>
              </a:lnSpc>
              <a:spcBef>
                <a:spcPts val="95"/>
              </a:spcBef>
            </a:pPr>
            <a:r>
              <a:rPr spc="-10" dirty="0"/>
              <a:t>D</a:t>
            </a:r>
            <a:r>
              <a:rPr spc="5" dirty="0"/>
              <a:t>B</a:t>
            </a:r>
            <a:r>
              <a:rPr spc="-10" dirty="0"/>
              <a:t>S</a:t>
            </a:r>
            <a:r>
              <a:rPr spc="-70" dirty="0"/>
              <a:t>c</a:t>
            </a:r>
            <a:r>
              <a:rPr spc="-5" dirty="0"/>
              <a:t>an</a:t>
            </a:r>
            <a:endParaRPr spc="-5" dirty="0"/>
          </a:p>
        </p:txBody>
      </p:sp>
      <p:sp>
        <p:nvSpPr>
          <p:cNvPr id="3" name="object 3"/>
          <p:cNvSpPr txBox="1"/>
          <p:nvPr/>
        </p:nvSpPr>
        <p:spPr>
          <a:xfrm>
            <a:off x="536244" y="1510968"/>
            <a:ext cx="8076565" cy="3077210"/>
          </a:xfrm>
          <a:prstGeom prst="rect">
            <a:avLst/>
          </a:prstGeom>
        </p:spPr>
        <p:txBody>
          <a:bodyPr vert="horz" wrap="square" lIns="0" tIns="110490" rIns="0" bIns="0" rtlCol="0">
            <a:spAutoFit/>
          </a:bodyPr>
          <a:lstStyle/>
          <a:p>
            <a:pPr marL="356870" indent="-344805" algn="just">
              <a:lnSpc>
                <a:spcPct val="100000"/>
              </a:lnSpc>
              <a:spcBef>
                <a:spcPts val="870"/>
              </a:spcBef>
              <a:buFont typeface="Arial MT"/>
              <a:buChar char="•"/>
              <a:tabLst>
                <a:tab pos="357505" algn="l"/>
              </a:tabLst>
            </a:pPr>
            <a:r>
              <a:rPr sz="3200" spc="-15" dirty="0">
                <a:latin typeface="Calibri" panose="020F0502020204030204"/>
                <a:cs typeface="Calibri" panose="020F0502020204030204"/>
              </a:rPr>
              <a:t>Generally</a:t>
            </a:r>
            <a:r>
              <a:rPr sz="3200" spc="10" dirty="0">
                <a:latin typeface="Calibri" panose="020F0502020204030204"/>
                <a:cs typeface="Calibri" panose="020F0502020204030204"/>
              </a:rPr>
              <a:t> </a:t>
            </a:r>
            <a:r>
              <a:rPr sz="3200" spc="-20" dirty="0">
                <a:latin typeface="Calibri" panose="020F0502020204030204"/>
                <a:cs typeface="Calibri" panose="020F0502020204030204"/>
              </a:rPr>
              <a:t>effective</a:t>
            </a:r>
            <a:endParaRPr sz="3200">
              <a:latin typeface="Calibri" panose="020F0502020204030204"/>
              <a:cs typeface="Calibri" panose="020F0502020204030204"/>
            </a:endParaRPr>
          </a:p>
          <a:p>
            <a:pPr marL="356870" indent="-344805" algn="just">
              <a:lnSpc>
                <a:spcPct val="100000"/>
              </a:lnSpc>
              <a:spcBef>
                <a:spcPts val="770"/>
              </a:spcBef>
              <a:buFont typeface="Arial MT"/>
              <a:buChar char="•"/>
              <a:tabLst>
                <a:tab pos="357505" algn="l"/>
              </a:tabLst>
            </a:pPr>
            <a:r>
              <a:rPr sz="3200" spc="-25" dirty="0">
                <a:latin typeface="Calibri" panose="020F0502020204030204"/>
                <a:cs typeface="Calibri" panose="020F0502020204030204"/>
              </a:rPr>
              <a:t>Have</a:t>
            </a:r>
            <a:r>
              <a:rPr sz="3200" spc="-5" dirty="0">
                <a:latin typeface="Calibri" panose="020F0502020204030204"/>
                <a:cs typeface="Calibri" panose="020F0502020204030204"/>
              </a:rPr>
              <a:t> </a:t>
            </a:r>
            <a:r>
              <a:rPr sz="3200" spc="-15" dirty="0">
                <a:latin typeface="Calibri" panose="020F0502020204030204"/>
                <a:cs typeface="Calibri" panose="020F0502020204030204"/>
              </a:rPr>
              <a:t>two</a:t>
            </a:r>
            <a:r>
              <a:rPr sz="3200" spc="-10" dirty="0">
                <a:latin typeface="Calibri" panose="020F0502020204030204"/>
                <a:cs typeface="Calibri" panose="020F0502020204030204"/>
              </a:rPr>
              <a:t> </a:t>
            </a:r>
            <a:r>
              <a:rPr sz="3200" spc="-15" dirty="0">
                <a:latin typeface="Calibri" panose="020F0502020204030204"/>
                <a:cs typeface="Calibri" panose="020F0502020204030204"/>
              </a:rPr>
              <a:t>weaknesses</a:t>
            </a:r>
            <a:endParaRPr sz="3200">
              <a:latin typeface="Calibri" panose="020F0502020204030204"/>
              <a:cs typeface="Calibri" panose="020F0502020204030204"/>
            </a:endParaRPr>
          </a:p>
          <a:p>
            <a:pPr marL="756285" lvl="1" indent="-287020" algn="just">
              <a:lnSpc>
                <a:spcPct val="100000"/>
              </a:lnSpc>
              <a:spcBef>
                <a:spcPts val="690"/>
              </a:spcBef>
              <a:buFont typeface="Arial MT"/>
              <a:buChar char="–"/>
              <a:tabLst>
                <a:tab pos="756920" algn="l"/>
              </a:tabLst>
            </a:pPr>
            <a:r>
              <a:rPr sz="2800" spc="-10" dirty="0">
                <a:latin typeface="Calibri" panose="020F0502020204030204"/>
                <a:cs typeface="Calibri" panose="020F0502020204030204"/>
              </a:rPr>
              <a:t>computationally</a:t>
            </a:r>
            <a:r>
              <a:rPr sz="2800" spc="-40" dirty="0">
                <a:latin typeface="Calibri" panose="020F0502020204030204"/>
                <a:cs typeface="Calibri" panose="020F0502020204030204"/>
              </a:rPr>
              <a:t> </a:t>
            </a:r>
            <a:r>
              <a:rPr sz="2800" spc="-10" dirty="0">
                <a:latin typeface="Calibri" panose="020F0502020204030204"/>
                <a:cs typeface="Calibri" panose="020F0502020204030204"/>
              </a:rPr>
              <a:t>expensive</a:t>
            </a:r>
            <a:endParaRPr sz="2800">
              <a:latin typeface="Calibri" panose="020F0502020204030204"/>
              <a:cs typeface="Calibri" panose="020F0502020204030204"/>
            </a:endParaRPr>
          </a:p>
          <a:p>
            <a:pPr marL="756285" marR="5080" lvl="1" indent="-287020" algn="just">
              <a:lnSpc>
                <a:spcPct val="100000"/>
              </a:lnSpc>
              <a:spcBef>
                <a:spcPts val="675"/>
              </a:spcBef>
              <a:buFont typeface="Arial MT"/>
              <a:buChar char="–"/>
              <a:tabLst>
                <a:tab pos="756920" algn="l"/>
              </a:tabLst>
            </a:pPr>
            <a:r>
              <a:rPr sz="2800" spc="-45" dirty="0">
                <a:latin typeface="Calibri" panose="020F0502020204030204"/>
                <a:cs typeface="Calibri" panose="020F0502020204030204"/>
              </a:rPr>
              <a:t>We</a:t>
            </a:r>
            <a:r>
              <a:rPr sz="2800" spc="-40" dirty="0">
                <a:latin typeface="Calibri" panose="020F0502020204030204"/>
                <a:cs typeface="Calibri" panose="020F0502020204030204"/>
              </a:rPr>
              <a:t> </a:t>
            </a:r>
            <a:r>
              <a:rPr sz="2800" spc="-10" dirty="0">
                <a:latin typeface="Calibri" panose="020F0502020204030204"/>
                <a:cs typeface="Calibri" panose="020F0502020204030204"/>
              </a:rPr>
              <a:t>might</a:t>
            </a:r>
            <a:r>
              <a:rPr sz="2800" spc="-5" dirty="0">
                <a:latin typeface="Calibri" panose="020F0502020204030204"/>
                <a:cs typeface="Calibri" panose="020F0502020204030204"/>
              </a:rPr>
              <a:t> </a:t>
            </a:r>
            <a:r>
              <a:rPr sz="2800" spc="-20" dirty="0">
                <a:latin typeface="Calibri" panose="020F0502020204030204"/>
                <a:cs typeface="Calibri" panose="020F0502020204030204"/>
              </a:rPr>
              <a:t>have</a:t>
            </a:r>
            <a:r>
              <a:rPr sz="2800" spc="-15" dirty="0">
                <a:latin typeface="Calibri" panose="020F0502020204030204"/>
                <a:cs typeface="Calibri" panose="020F0502020204030204"/>
              </a:rPr>
              <a:t> to</a:t>
            </a:r>
            <a:r>
              <a:rPr sz="2800" spc="605" dirty="0">
                <a:latin typeface="Calibri" panose="020F0502020204030204"/>
                <a:cs typeface="Calibri" panose="020F0502020204030204"/>
              </a:rPr>
              <a:t> </a:t>
            </a:r>
            <a:r>
              <a:rPr sz="2800" spc="-10" dirty="0">
                <a:latin typeface="Calibri" panose="020F0502020204030204"/>
                <a:cs typeface="Calibri" panose="020F0502020204030204"/>
              </a:rPr>
              <a:t>provide</a:t>
            </a:r>
            <a:r>
              <a:rPr sz="2800" spc="-5" dirty="0">
                <a:latin typeface="Calibri" panose="020F0502020204030204"/>
                <a:cs typeface="Calibri" panose="020F0502020204030204"/>
              </a:rPr>
              <a:t> the</a:t>
            </a:r>
            <a:r>
              <a:rPr sz="2800" dirty="0">
                <a:latin typeface="Calibri" panose="020F0502020204030204"/>
                <a:cs typeface="Calibri" panose="020F0502020204030204"/>
              </a:rPr>
              <a:t> model</a:t>
            </a:r>
            <a:r>
              <a:rPr sz="2800" spc="5" dirty="0">
                <a:latin typeface="Calibri" panose="020F0502020204030204"/>
                <a:cs typeface="Calibri" panose="020F0502020204030204"/>
              </a:rPr>
              <a:t> </a:t>
            </a:r>
            <a:r>
              <a:rPr sz="2800" dirty="0">
                <a:latin typeface="Calibri" panose="020F0502020204030204"/>
                <a:cs typeface="Calibri" panose="020F0502020204030204"/>
              </a:rPr>
              <a:t>with </a:t>
            </a:r>
            <a:r>
              <a:rPr sz="2800" spc="5" dirty="0">
                <a:latin typeface="Calibri" panose="020F0502020204030204"/>
                <a:cs typeface="Calibri" panose="020F0502020204030204"/>
              </a:rPr>
              <a:t> </a:t>
            </a:r>
            <a:r>
              <a:rPr sz="2800" spc="-5" dirty="0">
                <a:latin typeface="Calibri" panose="020F0502020204030204"/>
                <a:cs typeface="Calibri" panose="020F0502020204030204"/>
              </a:rPr>
              <a:t>empirical</a:t>
            </a:r>
            <a:r>
              <a:rPr sz="2800" dirty="0">
                <a:latin typeface="Calibri" panose="020F0502020204030204"/>
                <a:cs typeface="Calibri" panose="020F0502020204030204"/>
              </a:rPr>
              <a:t> </a:t>
            </a:r>
            <a:r>
              <a:rPr sz="2800" spc="-15" dirty="0">
                <a:latin typeface="Calibri" panose="020F0502020204030204"/>
                <a:cs typeface="Calibri" panose="020F0502020204030204"/>
              </a:rPr>
              <a:t>parameter</a:t>
            </a:r>
            <a:r>
              <a:rPr sz="2800" spc="-10" dirty="0">
                <a:latin typeface="Calibri" panose="020F0502020204030204"/>
                <a:cs typeface="Calibri" panose="020F0502020204030204"/>
              </a:rPr>
              <a:t> values</a:t>
            </a:r>
            <a:r>
              <a:rPr sz="2800" spc="-5" dirty="0">
                <a:latin typeface="Calibri" panose="020F0502020204030204"/>
                <a:cs typeface="Calibri" panose="020F0502020204030204"/>
              </a:rPr>
              <a:t> </a:t>
            </a:r>
            <a:r>
              <a:rPr sz="2800" spc="-20" dirty="0">
                <a:latin typeface="Calibri" panose="020F0502020204030204"/>
                <a:cs typeface="Calibri" panose="020F0502020204030204"/>
              </a:rPr>
              <a:t>for</a:t>
            </a:r>
            <a:r>
              <a:rPr sz="2800" spc="-15" dirty="0">
                <a:latin typeface="Calibri" panose="020F0502020204030204"/>
                <a:cs typeface="Calibri" panose="020F0502020204030204"/>
              </a:rPr>
              <a:t> expected</a:t>
            </a:r>
            <a:r>
              <a:rPr sz="2800" spc="-10" dirty="0">
                <a:latin typeface="Calibri" panose="020F0502020204030204"/>
                <a:cs typeface="Calibri" panose="020F0502020204030204"/>
              </a:rPr>
              <a:t> cluster </a:t>
            </a:r>
            <a:r>
              <a:rPr sz="2800" spc="-620" dirty="0">
                <a:latin typeface="Calibri" panose="020F0502020204030204"/>
                <a:cs typeface="Calibri" panose="020F0502020204030204"/>
              </a:rPr>
              <a:t> </a:t>
            </a:r>
            <a:r>
              <a:rPr sz="2800" spc="-20" dirty="0">
                <a:latin typeface="Calibri" panose="020F0502020204030204"/>
                <a:cs typeface="Calibri" panose="020F0502020204030204"/>
              </a:rPr>
              <a:t>size </a:t>
            </a:r>
            <a:r>
              <a:rPr sz="2800" dirty="0">
                <a:latin typeface="Calibri" panose="020F0502020204030204"/>
                <a:cs typeface="Calibri" panose="020F0502020204030204"/>
              </a:rPr>
              <a:t>and </a:t>
            </a:r>
            <a:r>
              <a:rPr sz="2800" spc="-10" dirty="0">
                <a:latin typeface="Calibri" panose="020F0502020204030204"/>
                <a:cs typeface="Calibri" panose="020F0502020204030204"/>
              </a:rPr>
              <a:t>cluster </a:t>
            </a:r>
            <a:r>
              <a:rPr sz="2800" spc="-5" dirty="0">
                <a:latin typeface="Calibri" panose="020F0502020204030204"/>
                <a:cs typeface="Calibri" panose="020F0502020204030204"/>
              </a:rPr>
              <a:t>density</a:t>
            </a:r>
            <a:endParaRPr sz="2800">
              <a:latin typeface="Calibri" panose="020F0502020204030204"/>
              <a:cs typeface="Calibri" panose="020F05020202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04800"/>
            <a:ext cx="8061325" cy="688975"/>
          </a:xfrm>
          <a:prstGeom prst="rect">
            <a:avLst/>
          </a:prstGeom>
        </p:spPr>
        <p:txBody>
          <a:bodyPr vert="horz" wrap="square" lIns="0" tIns="12065" rIns="0" bIns="0" rtlCol="0">
            <a:spAutoFit/>
          </a:bodyPr>
          <a:lstStyle/>
          <a:p>
            <a:pPr marL="12700">
              <a:lnSpc>
                <a:spcPct val="100000"/>
              </a:lnSpc>
              <a:spcBef>
                <a:spcPts val="95"/>
              </a:spcBef>
            </a:pPr>
            <a:r>
              <a:rPr spc="-25" dirty="0"/>
              <a:t>Hierarchical</a:t>
            </a:r>
            <a:r>
              <a:rPr lang="en-IN" spc="-25" dirty="0"/>
              <a:t> Clustering</a:t>
            </a:r>
            <a:endParaRPr lang="en-IN" spc="-25" dirty="0"/>
          </a:p>
        </p:txBody>
      </p:sp>
      <p:sp>
        <p:nvSpPr>
          <p:cNvPr id="3" name="object 3"/>
          <p:cNvSpPr txBox="1"/>
          <p:nvPr/>
        </p:nvSpPr>
        <p:spPr>
          <a:xfrm>
            <a:off x="536244" y="1609725"/>
            <a:ext cx="8065134" cy="4123054"/>
          </a:xfrm>
          <a:prstGeom prst="rect">
            <a:avLst/>
          </a:prstGeom>
        </p:spPr>
        <p:txBody>
          <a:bodyPr vert="horz" wrap="square" lIns="0" tIns="11430" rIns="0" bIns="0" rtlCol="0">
            <a:spAutoFit/>
          </a:bodyPr>
          <a:lstStyle/>
          <a:p>
            <a:pPr marL="356870" marR="5080" indent="-344805" algn="just">
              <a:lnSpc>
                <a:spcPct val="100000"/>
              </a:lnSpc>
              <a:spcBef>
                <a:spcPts val="90"/>
              </a:spcBef>
              <a:buFont typeface="Arial MT"/>
              <a:buChar char="•"/>
              <a:tabLst>
                <a:tab pos="357505" algn="l"/>
              </a:tabLst>
            </a:pPr>
            <a:r>
              <a:rPr sz="3200" spc="-5" dirty="0">
                <a:latin typeface="Calibri" panose="020F0502020204030204"/>
                <a:cs typeface="Calibri" panose="020F0502020204030204"/>
              </a:rPr>
              <a:t>The </a:t>
            </a:r>
            <a:r>
              <a:rPr sz="3200" spc="-20" dirty="0">
                <a:latin typeface="Calibri" panose="020F0502020204030204"/>
                <a:cs typeface="Calibri" panose="020F0502020204030204"/>
              </a:rPr>
              <a:t>dataset </a:t>
            </a:r>
            <a:r>
              <a:rPr sz="3200" dirty="0">
                <a:latin typeface="Calibri" panose="020F0502020204030204"/>
                <a:cs typeface="Calibri" panose="020F0502020204030204"/>
              </a:rPr>
              <a:t>is divided </a:t>
            </a:r>
            <a:r>
              <a:rPr sz="3200" spc="-15" dirty="0">
                <a:latin typeface="Calibri" panose="020F0502020204030204"/>
                <a:cs typeface="Calibri" panose="020F0502020204030204"/>
              </a:rPr>
              <a:t>into </a:t>
            </a:r>
            <a:r>
              <a:rPr sz="3200" spc="-20" dirty="0">
                <a:latin typeface="Calibri" panose="020F0502020204030204"/>
                <a:cs typeface="Calibri" panose="020F0502020204030204"/>
              </a:rPr>
              <a:t>clusters </a:t>
            </a:r>
            <a:r>
              <a:rPr sz="3200" spc="-15" dirty="0">
                <a:latin typeface="Calibri" panose="020F0502020204030204"/>
                <a:cs typeface="Calibri" panose="020F0502020204030204"/>
              </a:rPr>
              <a:t>to </a:t>
            </a:r>
            <a:r>
              <a:rPr sz="3200" spc="-25" dirty="0">
                <a:latin typeface="Calibri" panose="020F0502020204030204"/>
                <a:cs typeface="Calibri" panose="020F0502020204030204"/>
              </a:rPr>
              <a:t>create </a:t>
            </a:r>
            <a:r>
              <a:rPr sz="3200" spc="-5" dirty="0">
                <a:latin typeface="Calibri" panose="020F0502020204030204"/>
                <a:cs typeface="Calibri" panose="020F0502020204030204"/>
              </a:rPr>
              <a:t>a </a:t>
            </a:r>
            <a:r>
              <a:rPr sz="3200" dirty="0">
                <a:latin typeface="Calibri" panose="020F0502020204030204"/>
                <a:cs typeface="Calibri" panose="020F0502020204030204"/>
              </a:rPr>
              <a:t> </a:t>
            </a:r>
            <a:r>
              <a:rPr sz="3200" spc="-20" dirty="0">
                <a:latin typeface="Calibri" panose="020F0502020204030204"/>
                <a:cs typeface="Calibri" panose="020F0502020204030204"/>
              </a:rPr>
              <a:t>tree-like</a:t>
            </a:r>
            <a:r>
              <a:rPr sz="3200" spc="1390" dirty="0">
                <a:latin typeface="Calibri" panose="020F0502020204030204"/>
                <a:cs typeface="Calibri" panose="020F0502020204030204"/>
              </a:rPr>
              <a:t> </a:t>
            </a:r>
            <a:r>
              <a:rPr sz="3200" spc="-15" dirty="0">
                <a:latin typeface="Calibri" panose="020F0502020204030204"/>
                <a:cs typeface="Calibri" panose="020F0502020204030204"/>
              </a:rPr>
              <a:t>structure,</a:t>
            </a:r>
            <a:r>
              <a:rPr sz="3200" spc="690" dirty="0">
                <a:latin typeface="Calibri" panose="020F0502020204030204"/>
                <a:cs typeface="Calibri" panose="020F0502020204030204"/>
              </a:rPr>
              <a:t> </a:t>
            </a:r>
            <a:r>
              <a:rPr sz="3200" spc="690" dirty="0">
                <a:latin typeface="Calibri" panose="020F0502020204030204"/>
                <a:cs typeface="Calibri" panose="020F0502020204030204"/>
              </a:rPr>
              <a:t> </a:t>
            </a:r>
            <a:r>
              <a:rPr sz="3200" spc="-5" dirty="0">
                <a:latin typeface="Calibri" panose="020F0502020204030204"/>
                <a:cs typeface="Calibri" panose="020F0502020204030204"/>
              </a:rPr>
              <a:t>which</a:t>
            </a:r>
            <a:r>
              <a:rPr sz="3200" spc="710" dirty="0">
                <a:latin typeface="Calibri" panose="020F0502020204030204"/>
                <a:cs typeface="Calibri" panose="020F0502020204030204"/>
              </a:rPr>
              <a:t> </a:t>
            </a:r>
            <a:r>
              <a:rPr sz="3200" spc="715" dirty="0">
                <a:latin typeface="Calibri" panose="020F0502020204030204"/>
                <a:cs typeface="Calibri" panose="020F0502020204030204"/>
              </a:rPr>
              <a:t> </a:t>
            </a:r>
            <a:r>
              <a:rPr sz="3200" dirty="0">
                <a:latin typeface="Calibri" panose="020F0502020204030204"/>
                <a:cs typeface="Calibri" panose="020F0502020204030204"/>
              </a:rPr>
              <a:t>is    </a:t>
            </a:r>
            <a:r>
              <a:rPr sz="3200" spc="-5" dirty="0">
                <a:latin typeface="Calibri" panose="020F0502020204030204"/>
                <a:cs typeface="Calibri" panose="020F0502020204030204"/>
              </a:rPr>
              <a:t>also</a:t>
            </a:r>
            <a:r>
              <a:rPr sz="3200" spc="710" dirty="0">
                <a:latin typeface="Calibri" panose="020F0502020204030204"/>
                <a:cs typeface="Calibri" panose="020F0502020204030204"/>
              </a:rPr>
              <a:t> </a:t>
            </a:r>
            <a:r>
              <a:rPr sz="3200" spc="715" dirty="0">
                <a:latin typeface="Calibri" panose="020F0502020204030204"/>
                <a:cs typeface="Calibri" panose="020F0502020204030204"/>
              </a:rPr>
              <a:t> </a:t>
            </a:r>
            <a:r>
              <a:rPr sz="3200" spc="-10" dirty="0">
                <a:latin typeface="Calibri" panose="020F0502020204030204"/>
                <a:cs typeface="Calibri" panose="020F0502020204030204"/>
              </a:rPr>
              <a:t>called </a:t>
            </a:r>
            <a:r>
              <a:rPr sz="3200" spc="-710" dirty="0">
                <a:latin typeface="Calibri" panose="020F0502020204030204"/>
                <a:cs typeface="Calibri" panose="020F0502020204030204"/>
              </a:rPr>
              <a:t> </a:t>
            </a:r>
            <a:r>
              <a:rPr sz="3200" spc="-5" dirty="0">
                <a:latin typeface="Calibri" panose="020F0502020204030204"/>
                <a:cs typeface="Calibri" panose="020F0502020204030204"/>
              </a:rPr>
              <a:t>a </a:t>
            </a:r>
            <a:r>
              <a:rPr sz="3200" b="1" spc="-20" dirty="0">
                <a:latin typeface="Calibri" panose="020F0502020204030204"/>
                <a:cs typeface="Calibri" panose="020F0502020204030204"/>
              </a:rPr>
              <a:t>dendrogram</a:t>
            </a:r>
            <a:r>
              <a:rPr sz="3200" spc="-20" dirty="0">
                <a:latin typeface="Calibri" panose="020F0502020204030204"/>
                <a:cs typeface="Calibri" panose="020F0502020204030204"/>
              </a:rPr>
              <a:t>.</a:t>
            </a:r>
            <a:endParaRPr sz="3200">
              <a:latin typeface="Calibri" panose="020F0502020204030204"/>
              <a:cs typeface="Calibri" panose="020F0502020204030204"/>
            </a:endParaRPr>
          </a:p>
          <a:p>
            <a:pPr marL="356870" marR="7620" indent="-344805" algn="just">
              <a:lnSpc>
                <a:spcPct val="100000"/>
              </a:lnSpc>
              <a:spcBef>
                <a:spcPts val="775"/>
              </a:spcBef>
              <a:buFont typeface="Arial MT"/>
              <a:buChar char="•"/>
              <a:tabLst>
                <a:tab pos="357505" algn="l"/>
              </a:tabLst>
            </a:pPr>
            <a:r>
              <a:rPr sz="3200" spc="-5" dirty="0">
                <a:latin typeface="Calibri" panose="020F0502020204030204"/>
                <a:cs typeface="Calibri" panose="020F0502020204030204"/>
              </a:rPr>
              <a:t>The</a:t>
            </a:r>
            <a:r>
              <a:rPr sz="3200" dirty="0">
                <a:latin typeface="Calibri" panose="020F0502020204030204"/>
                <a:cs typeface="Calibri" panose="020F0502020204030204"/>
              </a:rPr>
              <a:t> </a:t>
            </a:r>
            <a:r>
              <a:rPr sz="3200" spc="-10" dirty="0">
                <a:latin typeface="Calibri" panose="020F0502020204030204"/>
                <a:cs typeface="Calibri" panose="020F0502020204030204"/>
              </a:rPr>
              <a:t>observations</a:t>
            </a:r>
            <a:r>
              <a:rPr sz="3200" spc="-5" dirty="0">
                <a:latin typeface="Calibri" panose="020F0502020204030204"/>
                <a:cs typeface="Calibri" panose="020F0502020204030204"/>
              </a:rPr>
              <a:t> </a:t>
            </a:r>
            <a:r>
              <a:rPr sz="3200" spc="-10" dirty="0">
                <a:latin typeface="Calibri" panose="020F0502020204030204"/>
                <a:cs typeface="Calibri" panose="020F0502020204030204"/>
              </a:rPr>
              <a:t>or</a:t>
            </a:r>
            <a:r>
              <a:rPr sz="3200" spc="-5" dirty="0">
                <a:latin typeface="Calibri" panose="020F0502020204030204"/>
                <a:cs typeface="Calibri" panose="020F0502020204030204"/>
              </a:rPr>
              <a:t> </a:t>
            </a:r>
            <a:r>
              <a:rPr sz="3200" spc="-10" dirty="0">
                <a:latin typeface="Calibri" panose="020F0502020204030204"/>
                <a:cs typeface="Calibri" panose="020F0502020204030204"/>
              </a:rPr>
              <a:t>any</a:t>
            </a:r>
            <a:r>
              <a:rPr sz="3200" spc="-5" dirty="0">
                <a:latin typeface="Calibri" panose="020F0502020204030204"/>
                <a:cs typeface="Calibri" panose="020F0502020204030204"/>
              </a:rPr>
              <a:t> </a:t>
            </a:r>
            <a:r>
              <a:rPr sz="3200" dirty="0">
                <a:latin typeface="Calibri" panose="020F0502020204030204"/>
                <a:cs typeface="Calibri" panose="020F0502020204030204"/>
              </a:rPr>
              <a:t>number</a:t>
            </a:r>
            <a:r>
              <a:rPr sz="3200" spc="5" dirty="0">
                <a:latin typeface="Calibri" panose="020F0502020204030204"/>
                <a:cs typeface="Calibri" panose="020F0502020204030204"/>
              </a:rPr>
              <a:t> of  </a:t>
            </a:r>
            <a:r>
              <a:rPr sz="3200" spc="-20" dirty="0">
                <a:latin typeface="Calibri" panose="020F0502020204030204"/>
                <a:cs typeface="Calibri" panose="020F0502020204030204"/>
              </a:rPr>
              <a:t>clusters </a:t>
            </a:r>
            <a:r>
              <a:rPr sz="3200" spc="-710" dirty="0">
                <a:latin typeface="Calibri" panose="020F0502020204030204"/>
                <a:cs typeface="Calibri" panose="020F0502020204030204"/>
              </a:rPr>
              <a:t> </a:t>
            </a:r>
            <a:r>
              <a:rPr sz="3200" spc="-15" dirty="0">
                <a:latin typeface="Calibri" panose="020F0502020204030204"/>
                <a:cs typeface="Calibri" panose="020F0502020204030204"/>
              </a:rPr>
              <a:t>can</a:t>
            </a:r>
            <a:r>
              <a:rPr sz="3200" spc="-10" dirty="0">
                <a:latin typeface="Calibri" panose="020F0502020204030204"/>
                <a:cs typeface="Calibri" panose="020F0502020204030204"/>
              </a:rPr>
              <a:t> </a:t>
            </a:r>
            <a:r>
              <a:rPr sz="3200" spc="-5" dirty="0">
                <a:latin typeface="Calibri" panose="020F0502020204030204"/>
                <a:cs typeface="Calibri" panose="020F0502020204030204"/>
              </a:rPr>
              <a:t>be</a:t>
            </a:r>
            <a:r>
              <a:rPr sz="3200" dirty="0">
                <a:latin typeface="Calibri" panose="020F0502020204030204"/>
                <a:cs typeface="Calibri" panose="020F0502020204030204"/>
              </a:rPr>
              <a:t> </a:t>
            </a:r>
            <a:r>
              <a:rPr sz="3200" spc="-10" dirty="0">
                <a:latin typeface="Calibri" panose="020F0502020204030204"/>
                <a:cs typeface="Calibri" panose="020F0502020204030204"/>
              </a:rPr>
              <a:t>selected</a:t>
            </a:r>
            <a:r>
              <a:rPr sz="3200" spc="-5" dirty="0">
                <a:latin typeface="Calibri" panose="020F0502020204030204"/>
                <a:cs typeface="Calibri" panose="020F0502020204030204"/>
              </a:rPr>
              <a:t> </a:t>
            </a:r>
            <a:r>
              <a:rPr sz="3200" spc="-20" dirty="0">
                <a:latin typeface="Calibri" panose="020F0502020204030204"/>
                <a:cs typeface="Calibri" panose="020F0502020204030204"/>
              </a:rPr>
              <a:t>by</a:t>
            </a:r>
            <a:r>
              <a:rPr sz="3200" spc="-15" dirty="0">
                <a:latin typeface="Calibri" panose="020F0502020204030204"/>
                <a:cs typeface="Calibri" panose="020F0502020204030204"/>
              </a:rPr>
              <a:t> </a:t>
            </a:r>
            <a:r>
              <a:rPr sz="3200" spc="-10" dirty="0">
                <a:latin typeface="Calibri" panose="020F0502020204030204"/>
                <a:cs typeface="Calibri" panose="020F0502020204030204"/>
              </a:rPr>
              <a:t>cutting</a:t>
            </a:r>
            <a:r>
              <a:rPr sz="3200" spc="-5" dirty="0">
                <a:latin typeface="Calibri" panose="020F0502020204030204"/>
                <a:cs typeface="Calibri" panose="020F0502020204030204"/>
              </a:rPr>
              <a:t> the</a:t>
            </a:r>
            <a:r>
              <a:rPr sz="3200" dirty="0">
                <a:latin typeface="Calibri" panose="020F0502020204030204"/>
                <a:cs typeface="Calibri" panose="020F0502020204030204"/>
              </a:rPr>
              <a:t> </a:t>
            </a:r>
            <a:r>
              <a:rPr sz="3200" spc="-15" dirty="0">
                <a:latin typeface="Calibri" panose="020F0502020204030204"/>
                <a:cs typeface="Calibri" panose="020F0502020204030204"/>
              </a:rPr>
              <a:t>tree</a:t>
            </a:r>
            <a:r>
              <a:rPr sz="3200" spc="-10" dirty="0">
                <a:latin typeface="Calibri" panose="020F0502020204030204"/>
                <a:cs typeface="Calibri" panose="020F0502020204030204"/>
              </a:rPr>
              <a:t> </a:t>
            </a:r>
            <a:r>
              <a:rPr sz="3200" spc="-15" dirty="0">
                <a:latin typeface="Calibri" panose="020F0502020204030204"/>
                <a:cs typeface="Calibri" panose="020F0502020204030204"/>
              </a:rPr>
              <a:t>at</a:t>
            </a:r>
            <a:r>
              <a:rPr sz="3200" spc="-10" dirty="0">
                <a:latin typeface="Calibri" panose="020F0502020204030204"/>
                <a:cs typeface="Calibri" panose="020F0502020204030204"/>
              </a:rPr>
              <a:t> the </a:t>
            </a:r>
            <a:r>
              <a:rPr sz="3200" spc="-5" dirty="0">
                <a:latin typeface="Calibri" panose="020F0502020204030204"/>
                <a:cs typeface="Calibri" panose="020F0502020204030204"/>
              </a:rPr>
              <a:t> </a:t>
            </a:r>
            <a:r>
              <a:rPr sz="3200" spc="-25" dirty="0">
                <a:latin typeface="Calibri" panose="020F0502020204030204"/>
                <a:cs typeface="Calibri" panose="020F0502020204030204"/>
              </a:rPr>
              <a:t>correct</a:t>
            </a:r>
            <a:r>
              <a:rPr sz="3200" spc="50" dirty="0">
                <a:latin typeface="Calibri" panose="020F0502020204030204"/>
                <a:cs typeface="Calibri" panose="020F0502020204030204"/>
              </a:rPr>
              <a:t> </a:t>
            </a:r>
            <a:r>
              <a:rPr sz="3200" spc="-15" dirty="0">
                <a:latin typeface="Calibri" panose="020F0502020204030204"/>
                <a:cs typeface="Calibri" panose="020F0502020204030204"/>
              </a:rPr>
              <a:t>level.</a:t>
            </a:r>
            <a:endParaRPr sz="3200">
              <a:latin typeface="Calibri" panose="020F0502020204030204"/>
              <a:cs typeface="Calibri" panose="020F0502020204030204"/>
            </a:endParaRPr>
          </a:p>
          <a:p>
            <a:pPr marL="356870" marR="5715" indent="-344805" algn="just">
              <a:lnSpc>
                <a:spcPct val="100000"/>
              </a:lnSpc>
              <a:spcBef>
                <a:spcPts val="775"/>
              </a:spcBef>
              <a:buFont typeface="Arial MT"/>
              <a:buChar char="•"/>
              <a:tabLst>
                <a:tab pos="357505" algn="l"/>
              </a:tabLst>
            </a:pPr>
            <a:r>
              <a:rPr sz="3200" spc="-10" dirty="0">
                <a:latin typeface="Calibri" panose="020F0502020204030204"/>
                <a:cs typeface="Calibri" panose="020F0502020204030204"/>
              </a:rPr>
              <a:t>The </a:t>
            </a:r>
            <a:r>
              <a:rPr sz="3200" spc="-20" dirty="0">
                <a:latin typeface="Calibri" panose="020F0502020204030204"/>
                <a:cs typeface="Calibri" panose="020F0502020204030204"/>
              </a:rPr>
              <a:t>most </a:t>
            </a:r>
            <a:r>
              <a:rPr sz="3200" spc="-5" dirty="0">
                <a:latin typeface="Calibri" panose="020F0502020204030204"/>
                <a:cs typeface="Calibri" panose="020F0502020204030204"/>
              </a:rPr>
              <a:t>common </a:t>
            </a:r>
            <a:r>
              <a:rPr sz="3200" spc="-20" dirty="0">
                <a:latin typeface="Calibri" panose="020F0502020204030204"/>
                <a:cs typeface="Calibri" panose="020F0502020204030204"/>
              </a:rPr>
              <a:t>example </a:t>
            </a:r>
            <a:r>
              <a:rPr sz="3200" spc="-5" dirty="0">
                <a:latin typeface="Calibri" panose="020F0502020204030204"/>
                <a:cs typeface="Calibri" panose="020F0502020204030204"/>
              </a:rPr>
              <a:t>of this </a:t>
            </a:r>
            <a:r>
              <a:rPr sz="3200" spc="-10" dirty="0">
                <a:latin typeface="Calibri" panose="020F0502020204030204"/>
                <a:cs typeface="Calibri" panose="020F0502020204030204"/>
              </a:rPr>
              <a:t>method </a:t>
            </a:r>
            <a:r>
              <a:rPr sz="3200" spc="5" dirty="0">
                <a:latin typeface="Calibri" panose="020F0502020204030204"/>
                <a:cs typeface="Calibri" panose="020F0502020204030204"/>
              </a:rPr>
              <a:t>is </a:t>
            </a:r>
            <a:r>
              <a:rPr sz="3200" spc="10" dirty="0">
                <a:latin typeface="Calibri" panose="020F0502020204030204"/>
                <a:cs typeface="Calibri" panose="020F0502020204030204"/>
              </a:rPr>
              <a:t> </a:t>
            </a:r>
            <a:r>
              <a:rPr sz="3200" spc="-5" dirty="0">
                <a:latin typeface="Calibri" panose="020F0502020204030204"/>
                <a:cs typeface="Calibri" panose="020F0502020204030204"/>
              </a:rPr>
              <a:t>the </a:t>
            </a:r>
            <a:r>
              <a:rPr sz="3200" b="1" spc="-15" dirty="0">
                <a:latin typeface="Calibri" panose="020F0502020204030204"/>
                <a:cs typeface="Calibri" panose="020F0502020204030204"/>
              </a:rPr>
              <a:t>Agglomerative</a:t>
            </a:r>
            <a:r>
              <a:rPr sz="3200" b="1" spc="40" dirty="0">
                <a:latin typeface="Calibri" panose="020F0502020204030204"/>
                <a:cs typeface="Calibri" panose="020F0502020204030204"/>
              </a:rPr>
              <a:t> </a:t>
            </a:r>
            <a:r>
              <a:rPr sz="3200" b="1" spc="-15" dirty="0">
                <a:latin typeface="Calibri" panose="020F0502020204030204"/>
                <a:cs typeface="Calibri" panose="020F0502020204030204"/>
              </a:rPr>
              <a:t>Hierarchical</a:t>
            </a:r>
            <a:r>
              <a:rPr sz="3200" b="1" spc="15" dirty="0">
                <a:latin typeface="Calibri" panose="020F0502020204030204"/>
                <a:cs typeface="Calibri" panose="020F0502020204030204"/>
              </a:rPr>
              <a:t> </a:t>
            </a:r>
            <a:r>
              <a:rPr sz="3200" b="1" spc="-10" dirty="0">
                <a:latin typeface="Calibri" panose="020F0502020204030204"/>
                <a:cs typeface="Calibri" panose="020F0502020204030204"/>
              </a:rPr>
              <a:t>algorithm</a:t>
            </a:r>
            <a:r>
              <a:rPr sz="3200" spc="-10" dirty="0">
                <a:latin typeface="Calibri" panose="020F0502020204030204"/>
                <a:cs typeface="Calibri" panose="020F0502020204030204"/>
              </a:rPr>
              <a:t>.</a:t>
            </a:r>
            <a:endParaRPr sz="3200">
              <a:latin typeface="Calibri" panose="020F0502020204030204"/>
              <a:cs typeface="Calibri"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82880" y="76200"/>
            <a:ext cx="8853170" cy="6894195"/>
          </a:xfrm>
        </p:spPr>
        <p:txBody>
          <a:bodyPr wrap="square"/>
          <a:p>
            <a:r>
              <a:rPr lang="en-US"/>
              <a:t>Hierarchical Clustering:</a:t>
            </a:r>
            <a:endParaRPr lang="en-US"/>
          </a:p>
          <a:p>
            <a:endParaRPr lang="en-US"/>
          </a:p>
          <a:p>
            <a:r>
              <a:rPr lang="en-US"/>
              <a:t>Agglomerative Hierarchical Clustering: This method starts with each data point as its own cluster and iteratively merges the closest clusters until all data points belong to a single cluster. The result is a hierarchical tree-like structure called a dendrogram, which can be cut at different levels to obtain different clusterings.</a:t>
            </a:r>
            <a:endParaRPr lang="en-US"/>
          </a:p>
          <a:p>
            <a:r>
              <a:rPr lang="en-US"/>
              <a:t>Divisive Hierarchical Clustering: The opposite of agglomerative clustering, divisive hierarchical clustering starts with all data points in one cluster and recursively splits the clusters into smaller ones until each data point is its own cluster.</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5688965" cy="688975"/>
          </a:xfrm>
          <a:prstGeom prst="rect">
            <a:avLst/>
          </a:prstGeom>
        </p:spPr>
        <p:txBody>
          <a:bodyPr vert="horz" wrap="square" lIns="0" tIns="12065" rIns="0" bIns="0" rtlCol="0">
            <a:spAutoFit/>
          </a:bodyPr>
          <a:lstStyle/>
          <a:p>
            <a:pPr marL="12700">
              <a:lnSpc>
                <a:spcPct val="100000"/>
              </a:lnSpc>
              <a:spcBef>
                <a:spcPts val="95"/>
              </a:spcBef>
            </a:pPr>
            <a:r>
              <a:rPr spc="-25" dirty="0"/>
              <a:t>Hierarchical</a:t>
            </a:r>
            <a:r>
              <a:rPr lang="en-IN" spc="-25" dirty="0"/>
              <a:t> Clustering</a:t>
            </a:r>
            <a:endParaRPr lang="en-IN" spc="-25" dirty="0"/>
          </a:p>
        </p:txBody>
      </p:sp>
      <p:pic>
        <p:nvPicPr>
          <p:cNvPr id="3" name="object 3"/>
          <p:cNvPicPr/>
          <p:nvPr/>
        </p:nvPicPr>
        <p:blipFill>
          <a:blip r:embed="rId1" cstate="print"/>
          <a:stretch>
            <a:fillRect/>
          </a:stretch>
        </p:blipFill>
        <p:spPr>
          <a:xfrm>
            <a:off x="762000" y="1240790"/>
            <a:ext cx="7312025" cy="39712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228600"/>
            <a:ext cx="7772400" cy="676910"/>
          </a:xfrm>
        </p:spPr>
        <p:txBody>
          <a:bodyPr/>
          <a:p>
            <a:r>
              <a:rPr lang="en-US"/>
              <a:t>Fuzzy Clustering</a:t>
            </a:r>
            <a:endParaRPr lang="en-US"/>
          </a:p>
        </p:txBody>
      </p:sp>
      <p:sp>
        <p:nvSpPr>
          <p:cNvPr id="3" name="Subtitle 2"/>
          <p:cNvSpPr>
            <a:spLocks noGrp="1"/>
          </p:cNvSpPr>
          <p:nvPr>
            <p:ph type="subTitle" idx="4"/>
          </p:nvPr>
        </p:nvSpPr>
        <p:spPr>
          <a:xfrm>
            <a:off x="351155" y="979170"/>
            <a:ext cx="8749665" cy="4431665"/>
          </a:xfrm>
        </p:spPr>
        <p:txBody>
          <a:bodyPr wrap="square"/>
          <a:p>
            <a:pPr marL="457200" indent="-457200">
              <a:buFont typeface="Arial" panose="020B0604020202020204" pitchFamily="34" charset="0"/>
              <a:buChar char="•"/>
            </a:pPr>
            <a:r>
              <a:rPr lang="en-US"/>
              <a:t>Fuzzy clustering is a type of soft method in which a data object may belong to more than one group or cluster. </a:t>
            </a:r>
            <a:endParaRPr lang="en-US"/>
          </a:p>
          <a:p>
            <a:pPr marL="457200" indent="-457200">
              <a:buFont typeface="Arial" panose="020B0604020202020204" pitchFamily="34" charset="0"/>
              <a:buChar char="•"/>
            </a:pPr>
            <a:r>
              <a:rPr lang="en-US"/>
              <a:t>Each dataset has a set of membership coefficients, which depend on the degree of membership to be in a cluster. </a:t>
            </a:r>
            <a:endParaRPr lang="en-US"/>
          </a:p>
          <a:p>
            <a:pPr marL="457200" indent="-457200">
              <a:buFont typeface="Arial" panose="020B0604020202020204" pitchFamily="34" charset="0"/>
              <a:buChar char="•"/>
            </a:pPr>
            <a:r>
              <a:rPr lang="en-US"/>
              <a:t>Fuzzy C-means algorithm is the example of this type of clustering; it is sometimes also known as the Fuzzy k-means algorithm.</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6442710" cy="695325"/>
          </a:xfrm>
          <a:prstGeom prst="rect">
            <a:avLst/>
          </a:prstGeom>
        </p:spPr>
        <p:txBody>
          <a:bodyPr vert="horz" wrap="square" lIns="0" tIns="12065" rIns="0" bIns="0" rtlCol="0">
            <a:spAutoFit/>
          </a:bodyPr>
          <a:lstStyle/>
          <a:p>
            <a:pPr marL="12700">
              <a:lnSpc>
                <a:spcPct val="100000"/>
              </a:lnSpc>
              <a:spcBef>
                <a:spcPts val="95"/>
              </a:spcBef>
            </a:pPr>
            <a:r>
              <a:rPr spc="-5" dirty="0"/>
              <a:t>When</a:t>
            </a:r>
            <a:r>
              <a:rPr spc="5" dirty="0"/>
              <a:t> </a:t>
            </a:r>
            <a:r>
              <a:rPr spc="-35" dirty="0"/>
              <a:t>to</a:t>
            </a:r>
            <a:r>
              <a:rPr dirty="0"/>
              <a:t> </a:t>
            </a:r>
            <a:r>
              <a:rPr spc="-10" dirty="0"/>
              <a:t>use </a:t>
            </a:r>
            <a:r>
              <a:rPr spc="-15" dirty="0"/>
              <a:t>Clustering</a:t>
            </a:r>
            <a:r>
              <a:rPr spc="35" dirty="0"/>
              <a:t> </a:t>
            </a:r>
            <a:r>
              <a:rPr spc="-10" dirty="0"/>
              <a:t>Algo</a:t>
            </a:r>
            <a:endParaRPr spc="-10" dirty="0"/>
          </a:p>
        </p:txBody>
      </p:sp>
      <p:sp>
        <p:nvSpPr>
          <p:cNvPr id="3" name="object 3"/>
          <p:cNvSpPr txBox="1"/>
          <p:nvPr/>
        </p:nvSpPr>
        <p:spPr>
          <a:xfrm>
            <a:off x="536244" y="1560956"/>
            <a:ext cx="8073390" cy="4318000"/>
          </a:xfrm>
          <a:prstGeom prst="rect">
            <a:avLst/>
          </a:prstGeom>
        </p:spPr>
        <p:txBody>
          <a:bodyPr vert="horz" wrap="square" lIns="0" tIns="66675" rIns="0" bIns="0" rtlCol="0">
            <a:spAutoFit/>
          </a:bodyPr>
          <a:lstStyle/>
          <a:p>
            <a:pPr marL="356870" marR="5715" indent="-344805" algn="just">
              <a:lnSpc>
                <a:spcPts val="3460"/>
              </a:lnSpc>
              <a:spcBef>
                <a:spcPts val="525"/>
              </a:spcBef>
              <a:buFont typeface="Arial MT"/>
              <a:buChar char="•"/>
              <a:tabLst>
                <a:tab pos="357505" algn="l"/>
              </a:tabLst>
            </a:pPr>
            <a:r>
              <a:rPr sz="3200" spc="-25" dirty="0">
                <a:latin typeface="Calibri" panose="020F0502020204030204"/>
                <a:cs typeface="Calibri" panose="020F0502020204030204"/>
              </a:rPr>
              <a:t>Know</a:t>
            </a:r>
            <a:r>
              <a:rPr sz="3200" spc="-20" dirty="0">
                <a:latin typeface="Calibri" panose="020F0502020204030204"/>
                <a:cs typeface="Calibri" panose="020F0502020204030204"/>
              </a:rPr>
              <a:t> </a:t>
            </a:r>
            <a:r>
              <a:rPr sz="3200" spc="-5" dirty="0">
                <a:latin typeface="Calibri" panose="020F0502020204030204"/>
                <a:cs typeface="Calibri" panose="020F0502020204030204"/>
              </a:rPr>
              <a:t>and</a:t>
            </a:r>
            <a:r>
              <a:rPr sz="3200" dirty="0">
                <a:latin typeface="Calibri" panose="020F0502020204030204"/>
                <a:cs typeface="Calibri" panose="020F0502020204030204"/>
              </a:rPr>
              <a:t> </a:t>
            </a:r>
            <a:r>
              <a:rPr sz="3200" spc="-15" dirty="0">
                <a:latin typeface="Calibri" panose="020F0502020204030204"/>
                <a:cs typeface="Calibri" panose="020F0502020204030204"/>
              </a:rPr>
              <a:t>understand</a:t>
            </a:r>
            <a:r>
              <a:rPr sz="3200" spc="695" dirty="0">
                <a:latin typeface="Calibri" panose="020F0502020204030204"/>
                <a:cs typeface="Calibri" panose="020F0502020204030204"/>
              </a:rPr>
              <a:t> </a:t>
            </a:r>
            <a:r>
              <a:rPr sz="3200" spc="-5" dirty="0">
                <a:latin typeface="Calibri" panose="020F0502020204030204"/>
                <a:cs typeface="Calibri" panose="020F0502020204030204"/>
              </a:rPr>
              <a:t>the</a:t>
            </a:r>
            <a:r>
              <a:rPr sz="3200" dirty="0">
                <a:latin typeface="Calibri" panose="020F0502020204030204"/>
                <a:cs typeface="Calibri" panose="020F0502020204030204"/>
              </a:rPr>
              <a:t> </a:t>
            </a:r>
            <a:r>
              <a:rPr sz="3200" spc="-15" dirty="0">
                <a:latin typeface="Calibri" panose="020F0502020204030204"/>
                <a:cs typeface="Calibri" panose="020F0502020204030204"/>
              </a:rPr>
              <a:t>dataset</a:t>
            </a:r>
            <a:r>
              <a:rPr sz="3200" spc="695" dirty="0">
                <a:latin typeface="Calibri" panose="020F0502020204030204"/>
                <a:cs typeface="Calibri" panose="020F0502020204030204"/>
              </a:rPr>
              <a:t> </a:t>
            </a:r>
            <a:r>
              <a:rPr sz="3200" spc="-30" dirty="0">
                <a:latin typeface="Calibri" panose="020F0502020204030204"/>
                <a:cs typeface="Calibri" panose="020F0502020204030204"/>
              </a:rPr>
              <a:t>you’re </a:t>
            </a:r>
            <a:r>
              <a:rPr sz="3200" spc="-25" dirty="0">
                <a:latin typeface="Calibri" panose="020F0502020204030204"/>
                <a:cs typeface="Calibri" panose="020F0502020204030204"/>
              </a:rPr>
              <a:t> </a:t>
            </a:r>
            <a:r>
              <a:rPr sz="3200" spc="-5" dirty="0">
                <a:latin typeface="Calibri" panose="020F0502020204030204"/>
                <a:cs typeface="Calibri" panose="020F0502020204030204"/>
              </a:rPr>
              <a:t>analyzing</a:t>
            </a:r>
            <a:endParaRPr sz="3200">
              <a:latin typeface="Calibri" panose="020F0502020204030204"/>
              <a:cs typeface="Calibri" panose="020F0502020204030204"/>
            </a:endParaRPr>
          </a:p>
          <a:p>
            <a:pPr marL="356870" marR="5080" indent="-344805" algn="just">
              <a:lnSpc>
                <a:spcPts val="3460"/>
              </a:lnSpc>
              <a:spcBef>
                <a:spcPts val="760"/>
              </a:spcBef>
              <a:buFont typeface="Arial MT"/>
              <a:buChar char="•"/>
              <a:tabLst>
                <a:tab pos="357505" algn="l"/>
              </a:tabLst>
            </a:pPr>
            <a:r>
              <a:rPr sz="3200" spc="-85" dirty="0">
                <a:latin typeface="Calibri" panose="020F0502020204030204"/>
                <a:cs typeface="Calibri" panose="020F0502020204030204"/>
              </a:rPr>
              <a:t>You </a:t>
            </a:r>
            <a:r>
              <a:rPr sz="3200" spc="-5" dirty="0">
                <a:latin typeface="Calibri" panose="020F0502020204030204"/>
                <a:cs typeface="Calibri" panose="020F0502020204030204"/>
              </a:rPr>
              <a:t>don’t </a:t>
            </a:r>
            <a:r>
              <a:rPr sz="3200" spc="-25" dirty="0">
                <a:latin typeface="Calibri" panose="020F0502020204030204"/>
                <a:cs typeface="Calibri" panose="020F0502020204030204"/>
              </a:rPr>
              <a:t>have </a:t>
            </a:r>
            <a:r>
              <a:rPr sz="3200" spc="10" dirty="0">
                <a:latin typeface="Calibri" panose="020F0502020204030204"/>
                <a:cs typeface="Calibri" panose="020F0502020204030204"/>
              </a:rPr>
              <a:t>an </a:t>
            </a:r>
            <a:r>
              <a:rPr sz="3200" spc="-25" dirty="0">
                <a:latin typeface="Calibri" panose="020F0502020204030204"/>
                <a:cs typeface="Calibri" panose="020F0502020204030204"/>
              </a:rPr>
              <a:t>exact </a:t>
            </a:r>
            <a:r>
              <a:rPr sz="3200" spc="-5" dirty="0">
                <a:latin typeface="Calibri" panose="020F0502020204030204"/>
                <a:cs typeface="Calibri" panose="020F0502020204030204"/>
              </a:rPr>
              <a:t>idea </a:t>
            </a:r>
            <a:r>
              <a:rPr sz="3200" spc="-10" dirty="0">
                <a:latin typeface="Calibri" panose="020F0502020204030204"/>
                <a:cs typeface="Calibri" panose="020F0502020204030204"/>
              </a:rPr>
              <a:t>of </a:t>
            </a:r>
            <a:r>
              <a:rPr sz="3200" dirty="0">
                <a:latin typeface="Calibri" panose="020F0502020204030204"/>
                <a:cs typeface="Calibri" panose="020F0502020204030204"/>
              </a:rPr>
              <a:t>the </a:t>
            </a:r>
            <a:r>
              <a:rPr sz="3200" spc="-20" dirty="0">
                <a:latin typeface="Calibri" panose="020F0502020204030204"/>
                <a:cs typeface="Calibri" panose="020F0502020204030204"/>
              </a:rPr>
              <a:t>nature </a:t>
            </a:r>
            <a:r>
              <a:rPr sz="3200" spc="-10" dirty="0">
                <a:latin typeface="Calibri" panose="020F0502020204030204"/>
                <a:cs typeface="Calibri" panose="020F0502020204030204"/>
              </a:rPr>
              <a:t>of </a:t>
            </a:r>
            <a:r>
              <a:rPr sz="3200" spc="-5" dirty="0">
                <a:latin typeface="Calibri" panose="020F0502020204030204"/>
                <a:cs typeface="Calibri" panose="020F0502020204030204"/>
              </a:rPr>
              <a:t> the </a:t>
            </a:r>
            <a:r>
              <a:rPr sz="3200" spc="-15" dirty="0">
                <a:latin typeface="Calibri" panose="020F0502020204030204"/>
                <a:cs typeface="Calibri" panose="020F0502020204030204"/>
              </a:rPr>
              <a:t>subsets</a:t>
            </a:r>
            <a:r>
              <a:rPr sz="3200" spc="45" dirty="0">
                <a:latin typeface="Calibri" panose="020F0502020204030204"/>
                <a:cs typeface="Calibri" panose="020F0502020204030204"/>
              </a:rPr>
              <a:t> </a:t>
            </a:r>
            <a:r>
              <a:rPr sz="3200" spc="-20" dirty="0">
                <a:latin typeface="Calibri" panose="020F0502020204030204"/>
                <a:cs typeface="Calibri" panose="020F0502020204030204"/>
              </a:rPr>
              <a:t>(clusters)</a:t>
            </a:r>
            <a:endParaRPr sz="3200">
              <a:latin typeface="Calibri" panose="020F0502020204030204"/>
              <a:cs typeface="Calibri" panose="020F0502020204030204"/>
            </a:endParaRPr>
          </a:p>
          <a:p>
            <a:pPr marL="356870" marR="6985" indent="-344805" algn="just">
              <a:lnSpc>
                <a:spcPts val="3460"/>
              </a:lnSpc>
              <a:spcBef>
                <a:spcPts val="765"/>
              </a:spcBef>
              <a:buFont typeface="Arial MT"/>
              <a:buChar char="•"/>
              <a:tabLst>
                <a:tab pos="357505" algn="l"/>
              </a:tabLst>
            </a:pPr>
            <a:r>
              <a:rPr sz="3200" spc="-10" dirty="0">
                <a:latin typeface="Calibri" panose="020F0502020204030204"/>
                <a:cs typeface="Calibri" panose="020F0502020204030204"/>
              </a:rPr>
              <a:t>The subsets </a:t>
            </a:r>
            <a:r>
              <a:rPr sz="3200" spc="-20" dirty="0">
                <a:latin typeface="Calibri" panose="020F0502020204030204"/>
                <a:cs typeface="Calibri" panose="020F0502020204030204"/>
              </a:rPr>
              <a:t>(clusters) </a:t>
            </a:r>
            <a:r>
              <a:rPr sz="3200" spc="-15" dirty="0">
                <a:latin typeface="Calibri" panose="020F0502020204030204"/>
                <a:cs typeface="Calibri" panose="020F0502020204030204"/>
              </a:rPr>
              <a:t>are </a:t>
            </a:r>
            <a:r>
              <a:rPr sz="3200" spc="-5" dirty="0">
                <a:latin typeface="Calibri" panose="020F0502020204030204"/>
                <a:cs typeface="Calibri" panose="020F0502020204030204"/>
              </a:rPr>
              <a:t>determined by </a:t>
            </a:r>
            <a:r>
              <a:rPr sz="3200" spc="-10" dirty="0">
                <a:latin typeface="Calibri" panose="020F0502020204030204"/>
                <a:cs typeface="Calibri" panose="020F0502020204030204"/>
              </a:rPr>
              <a:t>only </a:t>
            </a:r>
            <a:r>
              <a:rPr sz="3200" spc="-5" dirty="0">
                <a:latin typeface="Calibri" panose="020F0502020204030204"/>
                <a:cs typeface="Calibri" panose="020F0502020204030204"/>
              </a:rPr>
              <a:t> the</a:t>
            </a:r>
            <a:r>
              <a:rPr sz="3200" dirty="0">
                <a:latin typeface="Calibri" panose="020F0502020204030204"/>
                <a:cs typeface="Calibri" panose="020F0502020204030204"/>
              </a:rPr>
              <a:t> </a:t>
            </a:r>
            <a:r>
              <a:rPr sz="3200" spc="-5" dirty="0">
                <a:latin typeface="Calibri" panose="020F0502020204030204"/>
                <a:cs typeface="Calibri" panose="020F0502020204030204"/>
              </a:rPr>
              <a:t>single</a:t>
            </a:r>
            <a:r>
              <a:rPr sz="3200" spc="20" dirty="0">
                <a:latin typeface="Calibri" panose="020F0502020204030204"/>
                <a:cs typeface="Calibri" panose="020F0502020204030204"/>
              </a:rPr>
              <a:t> </a:t>
            </a:r>
            <a:r>
              <a:rPr sz="3200" spc="-20" dirty="0">
                <a:latin typeface="Calibri" panose="020F0502020204030204"/>
                <a:cs typeface="Calibri" panose="020F0502020204030204"/>
              </a:rPr>
              <a:t>dataset</a:t>
            </a:r>
            <a:r>
              <a:rPr sz="3200" spc="35" dirty="0">
                <a:latin typeface="Calibri" panose="020F0502020204030204"/>
                <a:cs typeface="Calibri" panose="020F0502020204030204"/>
              </a:rPr>
              <a:t> </a:t>
            </a:r>
            <a:r>
              <a:rPr sz="3200" spc="-40" dirty="0">
                <a:latin typeface="Calibri" panose="020F0502020204030204"/>
                <a:cs typeface="Calibri" panose="020F0502020204030204"/>
              </a:rPr>
              <a:t>you’re</a:t>
            </a:r>
            <a:r>
              <a:rPr sz="3200" spc="40" dirty="0">
                <a:latin typeface="Calibri" panose="020F0502020204030204"/>
                <a:cs typeface="Calibri" panose="020F0502020204030204"/>
              </a:rPr>
              <a:t> </a:t>
            </a:r>
            <a:r>
              <a:rPr sz="3200" spc="-5" dirty="0">
                <a:latin typeface="Calibri" panose="020F0502020204030204"/>
                <a:cs typeface="Calibri" panose="020F0502020204030204"/>
              </a:rPr>
              <a:t>analyzing.</a:t>
            </a:r>
            <a:endParaRPr sz="3200">
              <a:latin typeface="Calibri" panose="020F0502020204030204"/>
              <a:cs typeface="Calibri" panose="020F0502020204030204"/>
            </a:endParaRPr>
          </a:p>
          <a:p>
            <a:pPr marL="356870" marR="5080" indent="-344805" algn="just">
              <a:lnSpc>
                <a:spcPts val="3460"/>
              </a:lnSpc>
              <a:spcBef>
                <a:spcPts val="765"/>
              </a:spcBef>
              <a:buFont typeface="Arial MT"/>
              <a:buChar char="•"/>
              <a:tabLst>
                <a:tab pos="357505" algn="l"/>
              </a:tabLst>
            </a:pPr>
            <a:r>
              <a:rPr sz="3200" spc="-65" dirty="0">
                <a:latin typeface="Calibri" panose="020F0502020204030204"/>
                <a:cs typeface="Calibri" panose="020F0502020204030204"/>
              </a:rPr>
              <a:t>Your</a:t>
            </a:r>
            <a:r>
              <a:rPr sz="3200" spc="595" dirty="0">
                <a:latin typeface="Calibri" panose="020F0502020204030204"/>
                <a:cs typeface="Calibri" panose="020F0502020204030204"/>
              </a:rPr>
              <a:t> </a:t>
            </a:r>
            <a:r>
              <a:rPr sz="3200" spc="-5" dirty="0">
                <a:latin typeface="Calibri" panose="020F0502020204030204"/>
                <a:cs typeface="Calibri" panose="020F0502020204030204"/>
              </a:rPr>
              <a:t>goal</a:t>
            </a:r>
            <a:r>
              <a:rPr sz="3200" dirty="0">
                <a:latin typeface="Calibri" panose="020F0502020204030204"/>
                <a:cs typeface="Calibri" panose="020F0502020204030204"/>
              </a:rPr>
              <a:t> is</a:t>
            </a:r>
            <a:r>
              <a:rPr sz="3200" spc="5" dirty="0">
                <a:latin typeface="Calibri" panose="020F0502020204030204"/>
                <a:cs typeface="Calibri" panose="020F0502020204030204"/>
              </a:rPr>
              <a:t> </a:t>
            </a:r>
            <a:r>
              <a:rPr sz="3200" spc="-15" dirty="0">
                <a:latin typeface="Calibri" panose="020F0502020204030204"/>
                <a:cs typeface="Calibri" panose="020F0502020204030204"/>
              </a:rPr>
              <a:t>to</a:t>
            </a:r>
            <a:r>
              <a:rPr sz="3200" spc="695" dirty="0">
                <a:latin typeface="Calibri" panose="020F0502020204030204"/>
                <a:cs typeface="Calibri" panose="020F0502020204030204"/>
              </a:rPr>
              <a:t> </a:t>
            </a:r>
            <a:r>
              <a:rPr sz="3200" spc="-10" dirty="0">
                <a:latin typeface="Calibri" panose="020F0502020204030204"/>
                <a:cs typeface="Calibri" panose="020F0502020204030204"/>
              </a:rPr>
              <a:t>determine</a:t>
            </a:r>
            <a:r>
              <a:rPr sz="3200" spc="-5" dirty="0">
                <a:latin typeface="Calibri" panose="020F0502020204030204"/>
                <a:cs typeface="Calibri" panose="020F0502020204030204"/>
              </a:rPr>
              <a:t> a</a:t>
            </a:r>
            <a:r>
              <a:rPr sz="3200" dirty="0">
                <a:latin typeface="Calibri" panose="020F0502020204030204"/>
                <a:cs typeface="Calibri" panose="020F0502020204030204"/>
              </a:rPr>
              <a:t> </a:t>
            </a:r>
            <a:r>
              <a:rPr sz="3200" spc="-5" dirty="0">
                <a:latin typeface="Calibri" panose="020F0502020204030204"/>
                <a:cs typeface="Calibri" panose="020F0502020204030204"/>
              </a:rPr>
              <a:t>model</a:t>
            </a:r>
            <a:r>
              <a:rPr sz="3200" dirty="0">
                <a:latin typeface="Calibri" panose="020F0502020204030204"/>
                <a:cs typeface="Calibri" panose="020F0502020204030204"/>
              </a:rPr>
              <a:t> </a:t>
            </a:r>
            <a:r>
              <a:rPr sz="3200" spc="-10" dirty="0">
                <a:latin typeface="Calibri" panose="020F0502020204030204"/>
                <a:cs typeface="Calibri" panose="020F0502020204030204"/>
              </a:rPr>
              <a:t>that </a:t>
            </a:r>
            <a:r>
              <a:rPr sz="3200" spc="-5" dirty="0">
                <a:latin typeface="Calibri" panose="020F0502020204030204"/>
                <a:cs typeface="Calibri" panose="020F0502020204030204"/>
              </a:rPr>
              <a:t> </a:t>
            </a:r>
            <a:r>
              <a:rPr sz="3200" spc="-10" dirty="0">
                <a:latin typeface="Calibri" panose="020F0502020204030204"/>
                <a:cs typeface="Calibri" panose="020F0502020204030204"/>
              </a:rPr>
              <a:t>describes </a:t>
            </a:r>
            <a:r>
              <a:rPr sz="3200" dirty="0">
                <a:latin typeface="Calibri" panose="020F0502020204030204"/>
                <a:cs typeface="Calibri" panose="020F0502020204030204"/>
              </a:rPr>
              <a:t>the </a:t>
            </a:r>
            <a:r>
              <a:rPr sz="3200" spc="-10" dirty="0">
                <a:latin typeface="Calibri" panose="020F0502020204030204"/>
                <a:cs typeface="Calibri" panose="020F0502020204030204"/>
              </a:rPr>
              <a:t>subsets </a:t>
            </a:r>
            <a:r>
              <a:rPr sz="3200" dirty="0">
                <a:latin typeface="Calibri" panose="020F0502020204030204"/>
                <a:cs typeface="Calibri" panose="020F0502020204030204"/>
              </a:rPr>
              <a:t>in </a:t>
            </a:r>
            <a:r>
              <a:rPr sz="3200" spc="-5" dirty="0">
                <a:latin typeface="Calibri" panose="020F0502020204030204"/>
                <a:cs typeface="Calibri" panose="020F0502020204030204"/>
              </a:rPr>
              <a:t>a single </a:t>
            </a:r>
            <a:r>
              <a:rPr sz="3200" spc="-15" dirty="0">
                <a:latin typeface="Calibri" panose="020F0502020204030204"/>
                <a:cs typeface="Calibri" panose="020F0502020204030204"/>
              </a:rPr>
              <a:t>dataset </a:t>
            </a:r>
            <a:r>
              <a:rPr sz="3200" spc="-5" dirty="0">
                <a:latin typeface="Calibri" panose="020F0502020204030204"/>
                <a:cs typeface="Calibri" panose="020F0502020204030204"/>
              </a:rPr>
              <a:t>and </a:t>
            </a:r>
            <a:r>
              <a:rPr sz="3200" dirty="0">
                <a:latin typeface="Calibri" panose="020F0502020204030204"/>
                <a:cs typeface="Calibri" panose="020F0502020204030204"/>
              </a:rPr>
              <a:t> </a:t>
            </a:r>
            <a:r>
              <a:rPr sz="3200" spc="-10" dirty="0">
                <a:latin typeface="Calibri" panose="020F0502020204030204"/>
                <a:cs typeface="Calibri" panose="020F0502020204030204"/>
              </a:rPr>
              <a:t>only</a:t>
            </a:r>
            <a:r>
              <a:rPr sz="3200" spc="20" dirty="0">
                <a:latin typeface="Calibri" panose="020F0502020204030204"/>
                <a:cs typeface="Calibri" panose="020F0502020204030204"/>
              </a:rPr>
              <a:t> </a:t>
            </a:r>
            <a:r>
              <a:rPr sz="3200" spc="-5" dirty="0">
                <a:latin typeface="Calibri" panose="020F0502020204030204"/>
                <a:cs typeface="Calibri" panose="020F0502020204030204"/>
              </a:rPr>
              <a:t>this</a:t>
            </a:r>
            <a:r>
              <a:rPr sz="3200" spc="5" dirty="0">
                <a:latin typeface="Calibri" panose="020F0502020204030204"/>
                <a:cs typeface="Calibri" panose="020F0502020204030204"/>
              </a:rPr>
              <a:t> </a:t>
            </a:r>
            <a:r>
              <a:rPr sz="3200" spc="-15" dirty="0">
                <a:latin typeface="Calibri" panose="020F0502020204030204"/>
                <a:cs typeface="Calibri" panose="020F0502020204030204"/>
              </a:rPr>
              <a:t>dataset.</a:t>
            </a:r>
            <a:endParaRPr sz="3200">
              <a:latin typeface="Calibri" panose="020F0502020204030204"/>
              <a:cs typeface="Calibri" panose="020F0502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0" y="76200"/>
            <a:ext cx="9142730" cy="627380"/>
          </a:xfrm>
          <a:prstGeom prst="rect">
            <a:avLst/>
          </a:prstGeom>
        </p:spPr>
        <p:txBody>
          <a:bodyPr vert="horz" wrap="square" lIns="0" tIns="12065" rIns="0" bIns="0" rtlCol="0">
            <a:spAutoFit/>
          </a:bodyPr>
          <a:lstStyle/>
          <a:p>
            <a:pPr marL="12700">
              <a:lnSpc>
                <a:spcPct val="100000"/>
              </a:lnSpc>
              <a:spcBef>
                <a:spcPts val="95"/>
              </a:spcBef>
            </a:pPr>
            <a:r>
              <a:rPr sz="4000" spc="-25" dirty="0"/>
              <a:t>Hierarchical</a:t>
            </a:r>
            <a:r>
              <a:rPr sz="4000" spc="35" dirty="0"/>
              <a:t> </a:t>
            </a:r>
            <a:r>
              <a:rPr lang="en-IN" sz="4000" spc="35" dirty="0"/>
              <a:t>clustering </a:t>
            </a:r>
            <a:r>
              <a:rPr sz="4000" spc="-10" dirty="0"/>
              <a:t>algorithms</a:t>
            </a:r>
            <a:endParaRPr sz="4000" spc="-10" dirty="0"/>
          </a:p>
        </p:txBody>
      </p:sp>
      <p:sp>
        <p:nvSpPr>
          <p:cNvPr id="3" name="object 3"/>
          <p:cNvSpPr txBox="1"/>
          <p:nvPr/>
        </p:nvSpPr>
        <p:spPr>
          <a:xfrm>
            <a:off x="536244" y="1609725"/>
            <a:ext cx="8073390" cy="3732529"/>
          </a:xfrm>
          <a:prstGeom prst="rect">
            <a:avLst/>
          </a:prstGeom>
        </p:spPr>
        <p:txBody>
          <a:bodyPr vert="horz" wrap="square" lIns="0" tIns="11430" rIns="0" bIns="0" rtlCol="0">
            <a:spAutoFit/>
          </a:bodyPr>
          <a:lstStyle/>
          <a:p>
            <a:pPr marL="356870" marR="8255" indent="-344805">
              <a:lnSpc>
                <a:spcPct val="100000"/>
              </a:lnSpc>
              <a:spcBef>
                <a:spcPts val="90"/>
              </a:spcBef>
              <a:buFont typeface="Arial MT"/>
              <a:buChar char="•"/>
              <a:tabLst>
                <a:tab pos="356870" algn="l"/>
                <a:tab pos="357505" algn="l"/>
                <a:tab pos="1667510" algn="l"/>
                <a:tab pos="2481580" algn="l"/>
                <a:tab pos="3549015" algn="l"/>
                <a:tab pos="6424295" algn="l"/>
              </a:tabLst>
            </a:pPr>
            <a:r>
              <a:rPr sz="3200" spc="-10" dirty="0">
                <a:latin typeface="Calibri" panose="020F0502020204030204"/>
                <a:cs typeface="Calibri" panose="020F0502020204030204"/>
              </a:rPr>
              <a:t>Sl</a:t>
            </a:r>
            <a:r>
              <a:rPr sz="3200" spc="-25" dirty="0">
                <a:latin typeface="Calibri" panose="020F0502020204030204"/>
                <a:cs typeface="Calibri" panose="020F0502020204030204"/>
              </a:rPr>
              <a:t>o</a:t>
            </a:r>
            <a:r>
              <a:rPr sz="3200" spc="-35" dirty="0">
                <a:latin typeface="Calibri" panose="020F0502020204030204"/>
                <a:cs typeface="Calibri" panose="020F0502020204030204"/>
              </a:rPr>
              <a:t>w</a:t>
            </a:r>
            <a:r>
              <a:rPr sz="3200" spc="10" dirty="0">
                <a:latin typeface="Calibri" panose="020F0502020204030204"/>
                <a:cs typeface="Calibri" panose="020F0502020204030204"/>
              </a:rPr>
              <a:t>e</a:t>
            </a:r>
            <a:r>
              <a:rPr sz="3200" spc="-5" dirty="0">
                <a:latin typeface="Calibri" panose="020F0502020204030204"/>
                <a:cs typeface="Calibri" panose="020F0502020204030204"/>
              </a:rPr>
              <a:t>r</a:t>
            </a:r>
            <a:r>
              <a:rPr sz="3200" dirty="0">
                <a:latin typeface="Calibri" panose="020F0502020204030204"/>
                <a:cs typeface="Calibri" panose="020F0502020204030204"/>
              </a:rPr>
              <a:t>	</a:t>
            </a:r>
            <a:r>
              <a:rPr sz="3200" spc="-5" dirty="0">
                <a:latin typeface="Calibri" panose="020F0502020204030204"/>
                <a:cs typeface="Calibri" panose="020F0502020204030204"/>
              </a:rPr>
              <a:t>a</a:t>
            </a:r>
            <a:r>
              <a:rPr sz="3200" dirty="0">
                <a:latin typeface="Calibri" panose="020F0502020204030204"/>
                <a:cs typeface="Calibri" panose="020F0502020204030204"/>
              </a:rPr>
              <a:t>n</a:t>
            </a:r>
            <a:r>
              <a:rPr sz="3200" spc="-5" dirty="0">
                <a:latin typeface="Calibri" panose="020F0502020204030204"/>
                <a:cs typeface="Calibri" panose="020F0502020204030204"/>
              </a:rPr>
              <a:t>d</a:t>
            </a:r>
            <a:r>
              <a:rPr sz="3200" dirty="0">
                <a:latin typeface="Calibri" panose="020F0502020204030204"/>
                <a:cs typeface="Calibri" panose="020F0502020204030204"/>
              </a:rPr>
              <a:t>	</a:t>
            </a:r>
            <a:r>
              <a:rPr sz="3200" spc="5" dirty="0">
                <a:latin typeface="Calibri" panose="020F0502020204030204"/>
                <a:cs typeface="Calibri" panose="020F0502020204030204"/>
              </a:rPr>
              <a:t>m</a:t>
            </a:r>
            <a:r>
              <a:rPr sz="3200" spc="-10" dirty="0">
                <a:latin typeface="Calibri" panose="020F0502020204030204"/>
                <a:cs typeface="Calibri" panose="020F0502020204030204"/>
              </a:rPr>
              <a:t>o</a:t>
            </a:r>
            <a:r>
              <a:rPr sz="3200" spc="-70" dirty="0">
                <a:latin typeface="Calibri" panose="020F0502020204030204"/>
                <a:cs typeface="Calibri" panose="020F0502020204030204"/>
              </a:rPr>
              <a:t>r</a:t>
            </a:r>
            <a:r>
              <a:rPr sz="3200" spc="-5" dirty="0">
                <a:latin typeface="Calibri" panose="020F0502020204030204"/>
                <a:cs typeface="Calibri" panose="020F0502020204030204"/>
              </a:rPr>
              <a:t>e</a:t>
            </a:r>
            <a:r>
              <a:rPr sz="3200" dirty="0">
                <a:latin typeface="Calibri" panose="020F0502020204030204"/>
                <a:cs typeface="Calibri" panose="020F0502020204030204"/>
              </a:rPr>
              <a:t>	</a:t>
            </a:r>
            <a:r>
              <a:rPr sz="3200" spc="-35" dirty="0">
                <a:latin typeface="Calibri" panose="020F0502020204030204"/>
                <a:cs typeface="Calibri" panose="020F0502020204030204"/>
              </a:rPr>
              <a:t>c</a:t>
            </a:r>
            <a:r>
              <a:rPr sz="3200" spc="-10" dirty="0">
                <a:latin typeface="Calibri" panose="020F0502020204030204"/>
                <a:cs typeface="Calibri" panose="020F0502020204030204"/>
              </a:rPr>
              <a:t>o</a:t>
            </a:r>
            <a:r>
              <a:rPr sz="3200" dirty="0">
                <a:latin typeface="Calibri" panose="020F0502020204030204"/>
                <a:cs typeface="Calibri" panose="020F0502020204030204"/>
              </a:rPr>
              <a:t>m</a:t>
            </a:r>
            <a:r>
              <a:rPr sz="3200" spc="-10" dirty="0">
                <a:latin typeface="Calibri" panose="020F0502020204030204"/>
                <a:cs typeface="Calibri" panose="020F0502020204030204"/>
              </a:rPr>
              <a:t>pu</a:t>
            </a:r>
            <a:r>
              <a:rPr sz="3200" spc="-35" dirty="0">
                <a:latin typeface="Calibri" panose="020F0502020204030204"/>
                <a:cs typeface="Calibri" panose="020F0502020204030204"/>
              </a:rPr>
              <a:t>t</a:t>
            </a:r>
            <a:r>
              <a:rPr sz="3200" spc="-25" dirty="0">
                <a:latin typeface="Calibri" panose="020F0502020204030204"/>
                <a:cs typeface="Calibri" panose="020F0502020204030204"/>
              </a:rPr>
              <a:t>a</a:t>
            </a:r>
            <a:r>
              <a:rPr sz="3200" dirty="0">
                <a:latin typeface="Calibri" panose="020F0502020204030204"/>
                <a:cs typeface="Calibri" panose="020F0502020204030204"/>
              </a:rPr>
              <a:t>ti</a:t>
            </a:r>
            <a:r>
              <a:rPr sz="3200" spc="-10" dirty="0">
                <a:latin typeface="Calibri" panose="020F0502020204030204"/>
                <a:cs typeface="Calibri" panose="020F0502020204030204"/>
              </a:rPr>
              <a:t>ona</a:t>
            </a:r>
            <a:r>
              <a:rPr sz="3200" spc="5" dirty="0">
                <a:latin typeface="Calibri" panose="020F0502020204030204"/>
                <a:cs typeface="Calibri" panose="020F0502020204030204"/>
              </a:rPr>
              <a:t>l</a:t>
            </a:r>
            <a:r>
              <a:rPr sz="3200" dirty="0">
                <a:latin typeface="Calibri" panose="020F0502020204030204"/>
                <a:cs typeface="Calibri" panose="020F0502020204030204"/>
              </a:rPr>
              <a:t>l</a:t>
            </a:r>
            <a:r>
              <a:rPr sz="3200" spc="-5" dirty="0">
                <a:latin typeface="Calibri" panose="020F0502020204030204"/>
                <a:cs typeface="Calibri" panose="020F0502020204030204"/>
              </a:rPr>
              <a:t>y</a:t>
            </a:r>
            <a:r>
              <a:rPr sz="3200" dirty="0">
                <a:latin typeface="Calibri" panose="020F0502020204030204"/>
                <a:cs typeface="Calibri" panose="020F0502020204030204"/>
              </a:rPr>
              <a:t>	</a:t>
            </a:r>
            <a:r>
              <a:rPr sz="3200" spc="-60" dirty="0">
                <a:latin typeface="Calibri" panose="020F0502020204030204"/>
                <a:cs typeface="Calibri" panose="020F0502020204030204"/>
              </a:rPr>
              <a:t>e</a:t>
            </a:r>
            <a:r>
              <a:rPr sz="3200" dirty="0">
                <a:latin typeface="Calibri" panose="020F0502020204030204"/>
                <a:cs typeface="Calibri" panose="020F0502020204030204"/>
              </a:rPr>
              <a:t>x</a:t>
            </a:r>
            <a:r>
              <a:rPr sz="3200" spc="-10" dirty="0">
                <a:latin typeface="Calibri" panose="020F0502020204030204"/>
                <a:cs typeface="Calibri" panose="020F0502020204030204"/>
              </a:rPr>
              <a:t>pens</a:t>
            </a:r>
            <a:r>
              <a:rPr sz="3200" dirty="0">
                <a:latin typeface="Calibri" panose="020F0502020204030204"/>
                <a:cs typeface="Calibri" panose="020F0502020204030204"/>
              </a:rPr>
              <a:t>i</a:t>
            </a:r>
            <a:r>
              <a:rPr sz="3200" spc="-30" dirty="0">
                <a:latin typeface="Calibri" panose="020F0502020204030204"/>
                <a:cs typeface="Calibri" panose="020F0502020204030204"/>
              </a:rPr>
              <a:t>v</a:t>
            </a:r>
            <a:r>
              <a:rPr sz="3200" spc="-5" dirty="0">
                <a:latin typeface="Calibri" panose="020F0502020204030204"/>
                <a:cs typeface="Calibri" panose="020F0502020204030204"/>
              </a:rPr>
              <a:t>e  </a:t>
            </a:r>
            <a:r>
              <a:rPr sz="3200" spc="-5" dirty="0">
                <a:latin typeface="Calibri" panose="020F0502020204030204"/>
                <a:cs typeface="Calibri" panose="020F0502020204030204"/>
              </a:rPr>
              <a:t>than</a:t>
            </a:r>
            <a:r>
              <a:rPr sz="3200" spc="30" dirty="0">
                <a:latin typeface="Calibri" panose="020F0502020204030204"/>
                <a:cs typeface="Calibri" panose="020F0502020204030204"/>
              </a:rPr>
              <a:t> </a:t>
            </a:r>
            <a:r>
              <a:rPr sz="3200" spc="-10" dirty="0">
                <a:latin typeface="Calibri" panose="020F0502020204030204"/>
                <a:cs typeface="Calibri" panose="020F0502020204030204"/>
              </a:rPr>
              <a:t>k-means</a:t>
            </a:r>
            <a:r>
              <a:rPr sz="3200" spc="30" dirty="0">
                <a:latin typeface="Calibri" panose="020F0502020204030204"/>
                <a:cs typeface="Calibri" panose="020F0502020204030204"/>
              </a:rPr>
              <a:t> </a:t>
            </a:r>
            <a:r>
              <a:rPr sz="3200" spc="-5" dirty="0">
                <a:latin typeface="Calibri" panose="020F0502020204030204"/>
                <a:cs typeface="Calibri" panose="020F0502020204030204"/>
              </a:rPr>
              <a:t>algorithms</a:t>
            </a:r>
            <a:endParaRPr sz="3200">
              <a:latin typeface="Calibri" panose="020F0502020204030204"/>
              <a:cs typeface="Calibri" panose="020F0502020204030204"/>
            </a:endParaRPr>
          </a:p>
          <a:p>
            <a:pPr marL="356870" indent="-344805">
              <a:lnSpc>
                <a:spcPct val="100000"/>
              </a:lnSpc>
              <a:spcBef>
                <a:spcPts val="775"/>
              </a:spcBef>
              <a:buFont typeface="Arial MT"/>
              <a:buChar char="•"/>
              <a:tabLst>
                <a:tab pos="356870" algn="l"/>
                <a:tab pos="357505" algn="l"/>
              </a:tabLst>
            </a:pPr>
            <a:r>
              <a:rPr sz="3200" spc="-10" dirty="0">
                <a:latin typeface="Calibri" panose="020F0502020204030204"/>
                <a:cs typeface="Calibri" panose="020F0502020204030204"/>
              </a:rPr>
              <a:t>Unsupervised</a:t>
            </a:r>
            <a:r>
              <a:rPr sz="3200" spc="70" dirty="0">
                <a:latin typeface="Calibri" panose="020F0502020204030204"/>
                <a:cs typeface="Calibri" panose="020F0502020204030204"/>
              </a:rPr>
              <a:t> </a:t>
            </a:r>
            <a:r>
              <a:rPr sz="3200" spc="-10" dirty="0">
                <a:latin typeface="Calibri" panose="020F0502020204030204"/>
                <a:cs typeface="Calibri" panose="020F0502020204030204"/>
              </a:rPr>
              <a:t>clustering</a:t>
            </a:r>
            <a:r>
              <a:rPr sz="3200" spc="20" dirty="0">
                <a:latin typeface="Calibri" panose="020F0502020204030204"/>
                <a:cs typeface="Calibri" panose="020F0502020204030204"/>
              </a:rPr>
              <a:t> </a:t>
            </a:r>
            <a:r>
              <a:rPr sz="3200" spc="-5" dirty="0">
                <a:latin typeface="Calibri" panose="020F0502020204030204"/>
                <a:cs typeface="Calibri" panose="020F0502020204030204"/>
              </a:rPr>
              <a:t>algorithm</a:t>
            </a:r>
            <a:endParaRPr sz="3200">
              <a:latin typeface="Calibri" panose="020F0502020204030204"/>
              <a:cs typeface="Calibri" panose="020F0502020204030204"/>
            </a:endParaRPr>
          </a:p>
          <a:p>
            <a:pPr marL="356870" marR="5080" indent="-344805">
              <a:lnSpc>
                <a:spcPct val="100000"/>
              </a:lnSpc>
              <a:spcBef>
                <a:spcPts val="770"/>
              </a:spcBef>
              <a:buFont typeface="Arial MT"/>
              <a:buChar char="•"/>
              <a:tabLst>
                <a:tab pos="356870" algn="l"/>
                <a:tab pos="357505" algn="l"/>
                <a:tab pos="2576830" algn="l"/>
                <a:tab pos="4610100" algn="l"/>
                <a:tab pos="5412105" algn="l"/>
                <a:tab pos="6250940" algn="l"/>
                <a:tab pos="7713980" algn="l"/>
              </a:tabLst>
            </a:pPr>
            <a:r>
              <a:rPr sz="3200" spc="-10" dirty="0">
                <a:latin typeface="Calibri" panose="020F0502020204030204"/>
                <a:cs typeface="Calibri" panose="020F0502020204030204"/>
              </a:rPr>
              <a:t>H</a:t>
            </a:r>
            <a:r>
              <a:rPr sz="3200" dirty="0">
                <a:latin typeface="Calibri" panose="020F0502020204030204"/>
                <a:cs typeface="Calibri" panose="020F0502020204030204"/>
              </a:rPr>
              <a:t>i</a:t>
            </a:r>
            <a:r>
              <a:rPr sz="3200" spc="-5" dirty="0">
                <a:latin typeface="Calibri" panose="020F0502020204030204"/>
                <a:cs typeface="Calibri" panose="020F0502020204030204"/>
              </a:rPr>
              <a:t>e</a:t>
            </a:r>
            <a:r>
              <a:rPr sz="3200" spc="-90" dirty="0">
                <a:latin typeface="Calibri" panose="020F0502020204030204"/>
                <a:cs typeface="Calibri" panose="020F0502020204030204"/>
              </a:rPr>
              <a:t>r</a:t>
            </a:r>
            <a:r>
              <a:rPr sz="3200" spc="-5" dirty="0">
                <a:latin typeface="Calibri" panose="020F0502020204030204"/>
                <a:cs typeface="Calibri" panose="020F0502020204030204"/>
              </a:rPr>
              <a:t>a</a:t>
            </a:r>
            <a:r>
              <a:rPr sz="3200" spc="-35" dirty="0">
                <a:latin typeface="Calibri" panose="020F0502020204030204"/>
                <a:cs typeface="Calibri" panose="020F0502020204030204"/>
              </a:rPr>
              <a:t>r</a:t>
            </a:r>
            <a:r>
              <a:rPr sz="3200" spc="-5" dirty="0">
                <a:latin typeface="Calibri" panose="020F0502020204030204"/>
                <a:cs typeface="Calibri" panose="020F0502020204030204"/>
              </a:rPr>
              <a:t>chi</a:t>
            </a:r>
            <a:r>
              <a:rPr sz="3200" spc="-30" dirty="0">
                <a:latin typeface="Calibri" panose="020F0502020204030204"/>
                <a:cs typeface="Calibri" panose="020F0502020204030204"/>
              </a:rPr>
              <a:t>c</a:t>
            </a:r>
            <a:r>
              <a:rPr sz="3200" spc="-5" dirty="0">
                <a:latin typeface="Calibri" panose="020F0502020204030204"/>
                <a:cs typeface="Calibri" panose="020F0502020204030204"/>
              </a:rPr>
              <a:t>al</a:t>
            </a:r>
            <a:r>
              <a:rPr sz="3200" dirty="0">
                <a:latin typeface="Calibri" panose="020F0502020204030204"/>
                <a:cs typeface="Calibri" panose="020F0502020204030204"/>
              </a:rPr>
              <a:t>	</a:t>
            </a:r>
            <a:r>
              <a:rPr sz="3200" spc="-5" dirty="0">
                <a:latin typeface="Calibri" panose="020F0502020204030204"/>
                <a:cs typeface="Calibri" panose="020F0502020204030204"/>
              </a:rPr>
              <a:t>a</a:t>
            </a:r>
            <a:r>
              <a:rPr sz="3200" spc="5" dirty="0">
                <a:latin typeface="Calibri" panose="020F0502020204030204"/>
                <a:cs typeface="Calibri" panose="020F0502020204030204"/>
              </a:rPr>
              <a:t>l</a:t>
            </a:r>
            <a:r>
              <a:rPr sz="3200" spc="-20" dirty="0">
                <a:latin typeface="Calibri" panose="020F0502020204030204"/>
                <a:cs typeface="Calibri" panose="020F0502020204030204"/>
              </a:rPr>
              <a:t>g</a:t>
            </a:r>
            <a:r>
              <a:rPr sz="3200" spc="-10" dirty="0">
                <a:latin typeface="Calibri" panose="020F0502020204030204"/>
                <a:cs typeface="Calibri" panose="020F0502020204030204"/>
              </a:rPr>
              <a:t>o</a:t>
            </a:r>
            <a:r>
              <a:rPr sz="3200" dirty="0">
                <a:latin typeface="Calibri" panose="020F0502020204030204"/>
                <a:cs typeface="Calibri" panose="020F0502020204030204"/>
              </a:rPr>
              <a:t>rit</a:t>
            </a:r>
            <a:r>
              <a:rPr sz="3200" spc="-15" dirty="0">
                <a:latin typeface="Calibri" panose="020F0502020204030204"/>
                <a:cs typeface="Calibri" panose="020F0502020204030204"/>
              </a:rPr>
              <a:t>hm</a:t>
            </a:r>
            <a:r>
              <a:rPr sz="3200" spc="-5" dirty="0">
                <a:latin typeface="Calibri" panose="020F0502020204030204"/>
                <a:cs typeface="Calibri" panose="020F0502020204030204"/>
              </a:rPr>
              <a:t>s</a:t>
            </a:r>
            <a:r>
              <a:rPr sz="3200" dirty="0">
                <a:latin typeface="Calibri" panose="020F0502020204030204"/>
                <a:cs typeface="Calibri" panose="020F0502020204030204"/>
              </a:rPr>
              <a:t>	</a:t>
            </a:r>
            <a:r>
              <a:rPr sz="3200" spc="-5" dirty="0">
                <a:latin typeface="Calibri" panose="020F0502020204030204"/>
                <a:cs typeface="Calibri" panose="020F0502020204030204"/>
              </a:rPr>
              <a:t>a</a:t>
            </a:r>
            <a:r>
              <a:rPr sz="3200" spc="-60" dirty="0">
                <a:latin typeface="Calibri" panose="020F0502020204030204"/>
                <a:cs typeface="Calibri" panose="020F0502020204030204"/>
              </a:rPr>
              <a:t>r</a:t>
            </a:r>
            <a:r>
              <a:rPr sz="3200" spc="-5" dirty="0">
                <a:latin typeface="Calibri" panose="020F0502020204030204"/>
                <a:cs typeface="Calibri" panose="020F0502020204030204"/>
              </a:rPr>
              <a:t>e</a:t>
            </a:r>
            <a:r>
              <a:rPr sz="3200" dirty="0">
                <a:latin typeface="Calibri" panose="020F0502020204030204"/>
                <a:cs typeface="Calibri" panose="020F0502020204030204"/>
              </a:rPr>
              <a:t>	</a:t>
            </a:r>
            <a:r>
              <a:rPr sz="3200" spc="15" dirty="0">
                <a:latin typeface="Calibri" panose="020F0502020204030204"/>
                <a:cs typeface="Calibri" panose="020F0502020204030204"/>
              </a:rPr>
              <a:t>n</a:t>
            </a:r>
            <a:r>
              <a:rPr sz="3200" spc="-10" dirty="0">
                <a:latin typeface="Calibri" panose="020F0502020204030204"/>
                <a:cs typeface="Calibri" panose="020F0502020204030204"/>
              </a:rPr>
              <a:t>o</a:t>
            </a:r>
            <a:r>
              <a:rPr sz="3200" spc="-5" dirty="0">
                <a:latin typeface="Calibri" panose="020F0502020204030204"/>
                <a:cs typeface="Calibri" panose="020F0502020204030204"/>
              </a:rPr>
              <a:t>t</a:t>
            </a:r>
            <a:r>
              <a:rPr sz="3200" dirty="0">
                <a:latin typeface="Calibri" panose="020F0502020204030204"/>
                <a:cs typeface="Calibri" panose="020F0502020204030204"/>
              </a:rPr>
              <a:t>	</a:t>
            </a:r>
            <a:r>
              <a:rPr sz="3200" spc="-10" dirty="0">
                <a:latin typeface="Calibri" panose="020F0502020204030204"/>
                <a:cs typeface="Calibri" panose="020F0502020204030204"/>
              </a:rPr>
              <a:t>sub</a:t>
            </a:r>
            <a:r>
              <a:rPr sz="3200" dirty="0">
                <a:latin typeface="Calibri" panose="020F0502020204030204"/>
                <a:cs typeface="Calibri" panose="020F0502020204030204"/>
              </a:rPr>
              <a:t>j</a:t>
            </a:r>
            <a:r>
              <a:rPr sz="3200" spc="-5" dirty="0">
                <a:latin typeface="Calibri" panose="020F0502020204030204"/>
                <a:cs typeface="Calibri" panose="020F0502020204030204"/>
              </a:rPr>
              <a:t>e</a:t>
            </a:r>
            <a:r>
              <a:rPr sz="3200" spc="-20" dirty="0">
                <a:latin typeface="Calibri" panose="020F0502020204030204"/>
                <a:cs typeface="Calibri" panose="020F0502020204030204"/>
              </a:rPr>
              <a:t>c</a:t>
            </a:r>
            <a:r>
              <a:rPr sz="3200" spc="-5" dirty="0">
                <a:latin typeface="Calibri" panose="020F0502020204030204"/>
                <a:cs typeface="Calibri" panose="020F0502020204030204"/>
              </a:rPr>
              <a:t>t</a:t>
            </a:r>
            <a:r>
              <a:rPr sz="3200" dirty="0">
                <a:latin typeface="Calibri" panose="020F0502020204030204"/>
                <a:cs typeface="Calibri" panose="020F0502020204030204"/>
              </a:rPr>
              <a:t>	</a:t>
            </a:r>
            <a:r>
              <a:rPr sz="3200" spc="-20" dirty="0">
                <a:latin typeface="Calibri" panose="020F0502020204030204"/>
                <a:cs typeface="Calibri" panose="020F0502020204030204"/>
              </a:rPr>
              <a:t>to  </a:t>
            </a:r>
            <a:r>
              <a:rPr sz="3200" spc="-30" dirty="0">
                <a:latin typeface="Calibri" panose="020F0502020204030204"/>
                <a:cs typeface="Calibri" panose="020F0502020204030204"/>
              </a:rPr>
              <a:t>errors</a:t>
            </a:r>
            <a:r>
              <a:rPr sz="3200" spc="20" dirty="0">
                <a:latin typeface="Calibri" panose="020F0502020204030204"/>
                <a:cs typeface="Calibri" panose="020F0502020204030204"/>
              </a:rPr>
              <a:t> </a:t>
            </a:r>
            <a:r>
              <a:rPr sz="3200" spc="-10" dirty="0">
                <a:latin typeface="Calibri" panose="020F0502020204030204"/>
                <a:cs typeface="Calibri" panose="020F0502020204030204"/>
              </a:rPr>
              <a:t>caused</a:t>
            </a:r>
            <a:r>
              <a:rPr sz="3200" spc="45" dirty="0">
                <a:latin typeface="Calibri" panose="020F0502020204030204"/>
                <a:cs typeface="Calibri" panose="020F0502020204030204"/>
              </a:rPr>
              <a:t> </a:t>
            </a:r>
            <a:r>
              <a:rPr sz="3200" spc="-20" dirty="0">
                <a:latin typeface="Calibri" panose="020F0502020204030204"/>
                <a:cs typeface="Calibri" panose="020F0502020204030204"/>
              </a:rPr>
              <a:t>by</a:t>
            </a:r>
            <a:r>
              <a:rPr sz="3200" spc="15" dirty="0">
                <a:latin typeface="Calibri" panose="020F0502020204030204"/>
                <a:cs typeface="Calibri" panose="020F0502020204030204"/>
              </a:rPr>
              <a:t> </a:t>
            </a:r>
            <a:r>
              <a:rPr sz="3200" spc="-15" dirty="0">
                <a:latin typeface="Calibri" panose="020F0502020204030204"/>
                <a:cs typeface="Calibri" panose="020F0502020204030204"/>
              </a:rPr>
              <a:t>center</a:t>
            </a:r>
            <a:r>
              <a:rPr sz="3200" spc="10" dirty="0">
                <a:latin typeface="Calibri" panose="020F0502020204030204"/>
                <a:cs typeface="Calibri" panose="020F0502020204030204"/>
              </a:rPr>
              <a:t> </a:t>
            </a:r>
            <a:r>
              <a:rPr sz="3200" spc="-25" dirty="0">
                <a:latin typeface="Calibri" panose="020F0502020204030204"/>
                <a:cs typeface="Calibri" panose="020F0502020204030204"/>
              </a:rPr>
              <a:t>convergence</a:t>
            </a:r>
            <a:endParaRPr sz="3200">
              <a:latin typeface="Calibri" panose="020F0502020204030204"/>
              <a:cs typeface="Calibri" panose="020F0502020204030204"/>
            </a:endParaRPr>
          </a:p>
          <a:p>
            <a:pPr marL="356870" marR="5715" indent="-344805">
              <a:lnSpc>
                <a:spcPct val="100000"/>
              </a:lnSpc>
              <a:spcBef>
                <a:spcPts val="770"/>
              </a:spcBef>
              <a:buFont typeface="Arial MT"/>
              <a:buChar char="•"/>
              <a:tabLst>
                <a:tab pos="356870" algn="l"/>
                <a:tab pos="357505" algn="l"/>
                <a:tab pos="1353820" algn="l"/>
                <a:tab pos="2966720" algn="l"/>
                <a:tab pos="4512945" algn="l"/>
                <a:tab pos="6052185" algn="l"/>
                <a:tab pos="6600825" algn="l"/>
                <a:tab pos="7705090" algn="l"/>
              </a:tabLst>
            </a:pPr>
            <a:r>
              <a:rPr sz="3200" spc="-5" dirty="0">
                <a:latin typeface="Calibri" panose="020F0502020204030204"/>
                <a:cs typeface="Calibri" panose="020F0502020204030204"/>
              </a:rPr>
              <a:t>i</a:t>
            </a:r>
            <a:r>
              <a:rPr sz="3200" spc="5" dirty="0">
                <a:latin typeface="Calibri" panose="020F0502020204030204"/>
                <a:cs typeface="Calibri" panose="020F0502020204030204"/>
              </a:rPr>
              <a:t>d</a:t>
            </a:r>
            <a:r>
              <a:rPr sz="3200" spc="-5" dirty="0">
                <a:latin typeface="Calibri" panose="020F0502020204030204"/>
                <a:cs typeface="Calibri" panose="020F0502020204030204"/>
              </a:rPr>
              <a:t>eal</a:t>
            </a:r>
            <a:r>
              <a:rPr sz="3200" dirty="0">
                <a:latin typeface="Calibri" panose="020F0502020204030204"/>
                <a:cs typeface="Calibri" panose="020F0502020204030204"/>
              </a:rPr>
              <a:t>	</a:t>
            </a:r>
            <a:r>
              <a:rPr sz="3200" spc="-5" dirty="0">
                <a:latin typeface="Calibri" panose="020F0502020204030204"/>
                <a:cs typeface="Calibri" panose="020F0502020204030204"/>
              </a:rPr>
              <a:t>ma</a:t>
            </a:r>
            <a:r>
              <a:rPr sz="3200" spc="5" dirty="0">
                <a:latin typeface="Calibri" panose="020F0502020204030204"/>
                <a:cs typeface="Calibri" panose="020F0502020204030204"/>
              </a:rPr>
              <a:t>c</a:t>
            </a:r>
            <a:r>
              <a:rPr sz="3200" spc="-10" dirty="0">
                <a:latin typeface="Calibri" panose="020F0502020204030204"/>
                <a:cs typeface="Calibri" panose="020F0502020204030204"/>
              </a:rPr>
              <a:t>h</a:t>
            </a:r>
            <a:r>
              <a:rPr sz="3200" dirty="0">
                <a:latin typeface="Calibri" panose="020F0502020204030204"/>
                <a:cs typeface="Calibri" panose="020F0502020204030204"/>
              </a:rPr>
              <a:t>i</a:t>
            </a:r>
            <a:r>
              <a:rPr sz="3200" spc="-10" dirty="0">
                <a:latin typeface="Calibri" panose="020F0502020204030204"/>
                <a:cs typeface="Calibri" panose="020F0502020204030204"/>
              </a:rPr>
              <a:t>n</a:t>
            </a:r>
            <a:r>
              <a:rPr sz="3200" spc="-5" dirty="0">
                <a:latin typeface="Calibri" panose="020F0502020204030204"/>
                <a:cs typeface="Calibri" panose="020F0502020204030204"/>
              </a:rPr>
              <a:t>e</a:t>
            </a:r>
            <a:r>
              <a:rPr sz="3200" dirty="0">
                <a:latin typeface="Calibri" panose="020F0502020204030204"/>
                <a:cs typeface="Calibri" panose="020F0502020204030204"/>
              </a:rPr>
              <a:t>	</a:t>
            </a:r>
            <a:r>
              <a:rPr sz="3200" spc="-5" dirty="0">
                <a:latin typeface="Calibri" panose="020F0502020204030204"/>
                <a:cs typeface="Calibri" panose="020F0502020204030204"/>
              </a:rPr>
              <a:t>le</a:t>
            </a:r>
            <a:r>
              <a:rPr sz="3200" spc="25" dirty="0">
                <a:latin typeface="Calibri" panose="020F0502020204030204"/>
                <a:cs typeface="Calibri" panose="020F0502020204030204"/>
              </a:rPr>
              <a:t>a</a:t>
            </a:r>
            <a:r>
              <a:rPr sz="3200" spc="-15" dirty="0">
                <a:latin typeface="Calibri" panose="020F0502020204030204"/>
                <a:cs typeface="Calibri" panose="020F0502020204030204"/>
              </a:rPr>
              <a:t>r</a:t>
            </a:r>
            <a:r>
              <a:rPr sz="3200" spc="-10" dirty="0">
                <a:latin typeface="Calibri" panose="020F0502020204030204"/>
                <a:cs typeface="Calibri" panose="020F0502020204030204"/>
              </a:rPr>
              <a:t>n</a:t>
            </a:r>
            <a:r>
              <a:rPr sz="3200" dirty="0">
                <a:latin typeface="Calibri" panose="020F0502020204030204"/>
                <a:cs typeface="Calibri" panose="020F0502020204030204"/>
              </a:rPr>
              <a:t>i</a:t>
            </a:r>
            <a:r>
              <a:rPr sz="3200" spc="-10" dirty="0">
                <a:latin typeface="Calibri" panose="020F0502020204030204"/>
                <a:cs typeface="Calibri" panose="020F0502020204030204"/>
              </a:rPr>
              <a:t>n</a:t>
            </a:r>
            <a:r>
              <a:rPr sz="3200" spc="-5" dirty="0">
                <a:latin typeface="Calibri" panose="020F0502020204030204"/>
                <a:cs typeface="Calibri" panose="020F0502020204030204"/>
              </a:rPr>
              <a:t>g</a:t>
            </a:r>
            <a:r>
              <a:rPr sz="3200" dirty="0">
                <a:latin typeface="Calibri" panose="020F0502020204030204"/>
                <a:cs typeface="Calibri" panose="020F0502020204030204"/>
              </a:rPr>
              <a:t>	</a:t>
            </a:r>
            <a:r>
              <a:rPr sz="3200" spc="10" dirty="0">
                <a:latin typeface="Calibri" panose="020F0502020204030204"/>
                <a:cs typeface="Calibri" panose="020F0502020204030204"/>
              </a:rPr>
              <a:t>s</a:t>
            </a:r>
            <a:r>
              <a:rPr sz="3200" spc="-10" dirty="0">
                <a:latin typeface="Calibri" panose="020F0502020204030204"/>
                <a:cs typeface="Calibri" panose="020F0502020204030204"/>
              </a:rPr>
              <a:t>olu</a:t>
            </a:r>
            <a:r>
              <a:rPr sz="3200" spc="5" dirty="0">
                <a:latin typeface="Calibri" panose="020F0502020204030204"/>
                <a:cs typeface="Calibri" panose="020F0502020204030204"/>
              </a:rPr>
              <a:t>t</a:t>
            </a:r>
            <a:r>
              <a:rPr sz="3200" spc="-5" dirty="0">
                <a:latin typeface="Calibri" panose="020F0502020204030204"/>
                <a:cs typeface="Calibri" panose="020F0502020204030204"/>
              </a:rPr>
              <a:t>ion</a:t>
            </a:r>
            <a:r>
              <a:rPr sz="3200" dirty="0">
                <a:latin typeface="Calibri" panose="020F0502020204030204"/>
                <a:cs typeface="Calibri" panose="020F0502020204030204"/>
              </a:rPr>
              <a:t>	</a:t>
            </a:r>
            <a:r>
              <a:rPr sz="3200" spc="-20" dirty="0">
                <a:latin typeface="Calibri" panose="020F0502020204030204"/>
                <a:cs typeface="Calibri" panose="020F0502020204030204"/>
              </a:rPr>
              <a:t>t</a:t>
            </a:r>
            <a:r>
              <a:rPr sz="3200" spc="-5" dirty="0">
                <a:latin typeface="Calibri" panose="020F0502020204030204"/>
                <a:cs typeface="Calibri" panose="020F0502020204030204"/>
              </a:rPr>
              <a:t>o</a:t>
            </a:r>
            <a:r>
              <a:rPr sz="3200" dirty="0">
                <a:latin typeface="Calibri" panose="020F0502020204030204"/>
                <a:cs typeface="Calibri" panose="020F0502020204030204"/>
              </a:rPr>
              <a:t>	</a:t>
            </a:r>
            <a:r>
              <a:rPr sz="3200" spc="-55" dirty="0">
                <a:latin typeface="Calibri" panose="020F0502020204030204"/>
                <a:cs typeface="Calibri" panose="020F0502020204030204"/>
              </a:rPr>
              <a:t>s</a:t>
            </a:r>
            <a:r>
              <a:rPr sz="3200" dirty="0">
                <a:latin typeface="Calibri" panose="020F0502020204030204"/>
                <a:cs typeface="Calibri" panose="020F0502020204030204"/>
              </a:rPr>
              <a:t>t</a:t>
            </a:r>
            <a:r>
              <a:rPr sz="3200" spc="-10" dirty="0">
                <a:latin typeface="Calibri" panose="020F0502020204030204"/>
                <a:cs typeface="Calibri" panose="020F0502020204030204"/>
              </a:rPr>
              <a:t>u</a:t>
            </a:r>
            <a:r>
              <a:rPr sz="3200" spc="15" dirty="0">
                <a:latin typeface="Calibri" panose="020F0502020204030204"/>
                <a:cs typeface="Calibri" panose="020F0502020204030204"/>
              </a:rPr>
              <a:t>d</a:t>
            </a:r>
            <a:r>
              <a:rPr sz="3200" spc="-5" dirty="0">
                <a:latin typeface="Calibri" panose="020F0502020204030204"/>
                <a:cs typeface="Calibri" panose="020F0502020204030204"/>
              </a:rPr>
              <a:t>y</a:t>
            </a:r>
            <a:r>
              <a:rPr sz="3200" dirty="0">
                <a:latin typeface="Calibri" panose="020F0502020204030204"/>
                <a:cs typeface="Calibri" panose="020F0502020204030204"/>
              </a:rPr>
              <a:t>	</a:t>
            </a:r>
            <a:r>
              <a:rPr sz="3200" spc="-10" dirty="0">
                <a:latin typeface="Calibri" panose="020F0502020204030204"/>
                <a:cs typeface="Calibri" panose="020F0502020204030204"/>
              </a:rPr>
              <a:t>or  </a:t>
            </a:r>
            <a:r>
              <a:rPr sz="3200" spc="-5" dirty="0">
                <a:latin typeface="Calibri" panose="020F0502020204030204"/>
                <a:cs typeface="Calibri" panose="020F0502020204030204"/>
              </a:rPr>
              <a:t>analyzing</a:t>
            </a:r>
            <a:r>
              <a:rPr sz="3200" spc="5" dirty="0">
                <a:latin typeface="Calibri" panose="020F0502020204030204"/>
                <a:cs typeface="Calibri" panose="020F0502020204030204"/>
              </a:rPr>
              <a:t> </a:t>
            </a:r>
            <a:r>
              <a:rPr sz="3200" spc="-10" dirty="0">
                <a:latin typeface="Calibri" panose="020F0502020204030204"/>
                <a:cs typeface="Calibri" panose="020F0502020204030204"/>
              </a:rPr>
              <a:t>biological</a:t>
            </a:r>
            <a:r>
              <a:rPr sz="3200" spc="55" dirty="0">
                <a:latin typeface="Calibri" panose="020F0502020204030204"/>
                <a:cs typeface="Calibri" panose="020F0502020204030204"/>
              </a:rPr>
              <a:t> </a:t>
            </a:r>
            <a:r>
              <a:rPr sz="3200" spc="-5" dirty="0">
                <a:latin typeface="Calibri" panose="020F0502020204030204"/>
                <a:cs typeface="Calibri" panose="020F0502020204030204"/>
              </a:rPr>
              <a:t>or</a:t>
            </a:r>
            <a:r>
              <a:rPr sz="3200" spc="10" dirty="0">
                <a:latin typeface="Calibri" panose="020F0502020204030204"/>
                <a:cs typeface="Calibri" panose="020F0502020204030204"/>
              </a:rPr>
              <a:t> </a:t>
            </a:r>
            <a:r>
              <a:rPr sz="3200" spc="-20" dirty="0">
                <a:latin typeface="Calibri" panose="020F0502020204030204"/>
                <a:cs typeface="Calibri" panose="020F0502020204030204"/>
              </a:rPr>
              <a:t>environmental</a:t>
            </a:r>
            <a:r>
              <a:rPr sz="3200" spc="70" dirty="0">
                <a:latin typeface="Calibri" panose="020F0502020204030204"/>
                <a:cs typeface="Calibri" panose="020F0502020204030204"/>
              </a:rPr>
              <a:t> </a:t>
            </a:r>
            <a:r>
              <a:rPr sz="3200" spc="-20" dirty="0">
                <a:latin typeface="Calibri" panose="020F0502020204030204"/>
                <a:cs typeface="Calibri" panose="020F0502020204030204"/>
              </a:rPr>
              <a:t>data</a:t>
            </a:r>
            <a:endParaRPr sz="3200">
              <a:latin typeface="Calibri" panose="020F0502020204030204"/>
              <a:cs typeface="Calibri" panose="020F0502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7115175" cy="695325"/>
          </a:xfrm>
          <a:prstGeom prst="rect">
            <a:avLst/>
          </a:prstGeom>
        </p:spPr>
        <p:txBody>
          <a:bodyPr vert="horz" wrap="square" lIns="0" tIns="12065" rIns="0" bIns="0" rtlCol="0">
            <a:spAutoFit/>
          </a:bodyPr>
          <a:lstStyle/>
          <a:p>
            <a:pPr marL="12700">
              <a:lnSpc>
                <a:spcPct val="100000"/>
              </a:lnSpc>
              <a:spcBef>
                <a:spcPts val="95"/>
              </a:spcBef>
            </a:pPr>
            <a:r>
              <a:rPr spc="-45" dirty="0"/>
              <a:t>Types</a:t>
            </a:r>
            <a:r>
              <a:rPr spc="-10" dirty="0"/>
              <a:t> </a:t>
            </a:r>
            <a:r>
              <a:rPr spc="-5" dirty="0"/>
              <a:t>of</a:t>
            </a:r>
            <a:r>
              <a:rPr spc="-10" dirty="0"/>
              <a:t> </a:t>
            </a:r>
            <a:r>
              <a:rPr spc="-25" dirty="0"/>
              <a:t>Hierarchical</a:t>
            </a:r>
            <a:r>
              <a:rPr spc="105" dirty="0"/>
              <a:t> </a:t>
            </a:r>
            <a:r>
              <a:rPr spc="-15" dirty="0"/>
              <a:t>Clustering</a:t>
            </a:r>
            <a:endParaRPr spc="-15" dirty="0"/>
          </a:p>
        </p:txBody>
      </p:sp>
      <p:sp>
        <p:nvSpPr>
          <p:cNvPr id="3" name="object 3"/>
          <p:cNvSpPr txBox="1"/>
          <p:nvPr/>
        </p:nvSpPr>
        <p:spPr>
          <a:xfrm>
            <a:off x="571296" y="1370477"/>
            <a:ext cx="4159885" cy="1552575"/>
          </a:xfrm>
          <a:prstGeom prst="rect">
            <a:avLst/>
          </a:prstGeom>
        </p:spPr>
        <p:txBody>
          <a:bodyPr vert="horz" wrap="square" lIns="0" tIns="109855" rIns="0" bIns="0" rtlCol="0">
            <a:spAutoFit/>
          </a:bodyPr>
          <a:lstStyle/>
          <a:p>
            <a:pPr marL="356870" indent="-344805">
              <a:lnSpc>
                <a:spcPct val="100000"/>
              </a:lnSpc>
              <a:spcBef>
                <a:spcPts val="865"/>
              </a:spcBef>
              <a:buFont typeface="Arial MT"/>
              <a:buChar char="•"/>
              <a:tabLst>
                <a:tab pos="356870" algn="l"/>
                <a:tab pos="357505" algn="l"/>
              </a:tabLst>
            </a:pPr>
            <a:r>
              <a:rPr sz="3200" spc="-60" dirty="0">
                <a:latin typeface="Calibri" panose="020F0502020204030204"/>
                <a:cs typeface="Calibri" panose="020F0502020204030204"/>
              </a:rPr>
              <a:t>Two</a:t>
            </a:r>
            <a:r>
              <a:rPr sz="3200" spc="-30" dirty="0">
                <a:latin typeface="Calibri" panose="020F0502020204030204"/>
                <a:cs typeface="Calibri" panose="020F0502020204030204"/>
              </a:rPr>
              <a:t> </a:t>
            </a:r>
            <a:r>
              <a:rPr sz="3200" spc="-5" dirty="0">
                <a:latin typeface="Calibri" panose="020F0502020204030204"/>
                <a:cs typeface="Calibri" panose="020F0502020204030204"/>
              </a:rPr>
              <a:t>types</a:t>
            </a:r>
            <a:endParaRPr sz="3200">
              <a:latin typeface="Calibri" panose="020F0502020204030204"/>
              <a:cs typeface="Calibri" panose="020F0502020204030204"/>
            </a:endParaRPr>
          </a:p>
          <a:p>
            <a:pPr marL="984885" marR="5080" lvl="1" indent="-515620">
              <a:lnSpc>
                <a:spcPct val="100000"/>
              </a:lnSpc>
              <a:spcBef>
                <a:spcPts val="690"/>
              </a:spcBef>
              <a:buAutoNum type="arabicPeriod"/>
              <a:tabLst>
                <a:tab pos="984885" algn="l"/>
                <a:tab pos="984885" algn="l"/>
              </a:tabLst>
            </a:pPr>
            <a:r>
              <a:rPr sz="2800" spc="-5" dirty="0">
                <a:latin typeface="Calibri" panose="020F0502020204030204"/>
                <a:cs typeface="Calibri" panose="020F0502020204030204"/>
              </a:rPr>
              <a:t>Agglomerative </a:t>
            </a:r>
            <a:r>
              <a:rPr sz="2800" dirty="0">
                <a:latin typeface="Calibri" panose="020F0502020204030204"/>
                <a:cs typeface="Calibri" panose="020F0502020204030204"/>
              </a:rPr>
              <a:t> </a:t>
            </a:r>
            <a:r>
              <a:rPr sz="2800" spc="-15" dirty="0">
                <a:latin typeface="Calibri" panose="020F0502020204030204"/>
                <a:cs typeface="Calibri" panose="020F0502020204030204"/>
              </a:rPr>
              <a:t>hierarchical</a:t>
            </a:r>
            <a:r>
              <a:rPr sz="2800" spc="-40" dirty="0">
                <a:latin typeface="Calibri" panose="020F0502020204030204"/>
                <a:cs typeface="Calibri" panose="020F0502020204030204"/>
              </a:rPr>
              <a:t> </a:t>
            </a:r>
            <a:r>
              <a:rPr sz="2800" spc="-5" dirty="0">
                <a:latin typeface="Calibri" panose="020F0502020204030204"/>
                <a:cs typeface="Calibri" panose="020F0502020204030204"/>
              </a:rPr>
              <a:t>clustering</a:t>
            </a:r>
            <a:endParaRPr sz="2800">
              <a:latin typeface="Calibri" panose="020F0502020204030204"/>
              <a:cs typeface="Calibri" panose="020F0502020204030204"/>
            </a:endParaRPr>
          </a:p>
        </p:txBody>
      </p:sp>
      <p:grpSp>
        <p:nvGrpSpPr>
          <p:cNvPr id="4" name="object 4"/>
          <p:cNvGrpSpPr/>
          <p:nvPr/>
        </p:nvGrpSpPr>
        <p:grpSpPr>
          <a:xfrm>
            <a:off x="1091158" y="3005427"/>
            <a:ext cx="1911350" cy="1720214"/>
            <a:chOff x="1091158" y="3005427"/>
            <a:chExt cx="1911350" cy="1720214"/>
          </a:xfrm>
        </p:grpSpPr>
        <p:pic>
          <p:nvPicPr>
            <p:cNvPr id="5" name="object 5"/>
            <p:cNvPicPr/>
            <p:nvPr/>
          </p:nvPicPr>
          <p:blipFill>
            <a:blip r:embed="rId1" cstate="print"/>
            <a:stretch>
              <a:fillRect/>
            </a:stretch>
          </p:blipFill>
          <p:spPr>
            <a:xfrm>
              <a:off x="1091158" y="3005427"/>
              <a:ext cx="1910985" cy="1198362"/>
            </a:xfrm>
            <a:prstGeom prst="rect">
              <a:avLst/>
            </a:prstGeom>
          </p:spPr>
        </p:pic>
        <p:sp>
          <p:nvSpPr>
            <p:cNvPr id="6" name="object 6"/>
            <p:cNvSpPr/>
            <p:nvPr/>
          </p:nvSpPr>
          <p:spPr>
            <a:xfrm>
              <a:off x="1973218" y="4221099"/>
              <a:ext cx="171450" cy="504190"/>
            </a:xfrm>
            <a:custGeom>
              <a:avLst/>
              <a:gdLst/>
              <a:ahLst/>
              <a:cxnLst/>
              <a:rect l="l" t="t" r="r" b="b"/>
              <a:pathLst>
                <a:path w="171450" h="504189">
                  <a:moveTo>
                    <a:pt x="16446" y="333140"/>
                  </a:moveTo>
                  <a:lnTo>
                    <a:pt x="9251" y="335533"/>
                  </a:lnTo>
                  <a:lnTo>
                    <a:pt x="3643" y="340584"/>
                  </a:lnTo>
                  <a:lnTo>
                    <a:pt x="488" y="347170"/>
                  </a:lnTo>
                  <a:lnTo>
                    <a:pt x="0" y="354447"/>
                  </a:lnTo>
                  <a:lnTo>
                    <a:pt x="2393" y="361569"/>
                  </a:lnTo>
                  <a:lnTo>
                    <a:pt x="85578" y="504189"/>
                  </a:lnTo>
                  <a:lnTo>
                    <a:pt x="107652" y="466344"/>
                  </a:lnTo>
                  <a:lnTo>
                    <a:pt x="66528" y="466344"/>
                  </a:lnTo>
                  <a:lnTo>
                    <a:pt x="66528" y="395732"/>
                  </a:lnTo>
                  <a:lnTo>
                    <a:pt x="35413" y="342392"/>
                  </a:lnTo>
                  <a:lnTo>
                    <a:pt x="30360" y="336784"/>
                  </a:lnTo>
                  <a:lnTo>
                    <a:pt x="23760" y="333629"/>
                  </a:lnTo>
                  <a:lnTo>
                    <a:pt x="16446" y="333140"/>
                  </a:lnTo>
                  <a:close/>
                </a:path>
                <a:path w="171450" h="504189">
                  <a:moveTo>
                    <a:pt x="66528" y="395732"/>
                  </a:moveTo>
                  <a:lnTo>
                    <a:pt x="66528" y="466344"/>
                  </a:lnTo>
                  <a:lnTo>
                    <a:pt x="104628" y="466344"/>
                  </a:lnTo>
                  <a:lnTo>
                    <a:pt x="104628" y="456692"/>
                  </a:lnTo>
                  <a:lnTo>
                    <a:pt x="69068" y="456692"/>
                  </a:lnTo>
                  <a:lnTo>
                    <a:pt x="85578" y="428389"/>
                  </a:lnTo>
                  <a:lnTo>
                    <a:pt x="66528" y="395732"/>
                  </a:lnTo>
                  <a:close/>
                </a:path>
                <a:path w="171450" h="504189">
                  <a:moveTo>
                    <a:pt x="154709" y="333140"/>
                  </a:moveTo>
                  <a:lnTo>
                    <a:pt x="147395" y="333629"/>
                  </a:lnTo>
                  <a:lnTo>
                    <a:pt x="140795" y="336784"/>
                  </a:lnTo>
                  <a:lnTo>
                    <a:pt x="135743" y="342392"/>
                  </a:lnTo>
                  <a:lnTo>
                    <a:pt x="104628" y="395732"/>
                  </a:lnTo>
                  <a:lnTo>
                    <a:pt x="104628" y="466344"/>
                  </a:lnTo>
                  <a:lnTo>
                    <a:pt x="107652" y="466344"/>
                  </a:lnTo>
                  <a:lnTo>
                    <a:pt x="168763" y="361569"/>
                  </a:lnTo>
                  <a:lnTo>
                    <a:pt x="171156" y="354447"/>
                  </a:lnTo>
                  <a:lnTo>
                    <a:pt x="170668" y="347170"/>
                  </a:lnTo>
                  <a:lnTo>
                    <a:pt x="167512" y="340584"/>
                  </a:lnTo>
                  <a:lnTo>
                    <a:pt x="161905" y="335533"/>
                  </a:lnTo>
                  <a:lnTo>
                    <a:pt x="154709" y="333140"/>
                  </a:lnTo>
                  <a:close/>
                </a:path>
                <a:path w="171450" h="504189">
                  <a:moveTo>
                    <a:pt x="85578" y="428389"/>
                  </a:moveTo>
                  <a:lnTo>
                    <a:pt x="69068" y="456692"/>
                  </a:lnTo>
                  <a:lnTo>
                    <a:pt x="102088" y="456692"/>
                  </a:lnTo>
                  <a:lnTo>
                    <a:pt x="85578" y="428389"/>
                  </a:lnTo>
                  <a:close/>
                </a:path>
                <a:path w="171450" h="504189">
                  <a:moveTo>
                    <a:pt x="104628" y="395732"/>
                  </a:moveTo>
                  <a:lnTo>
                    <a:pt x="85578" y="428389"/>
                  </a:lnTo>
                  <a:lnTo>
                    <a:pt x="102088" y="456692"/>
                  </a:lnTo>
                  <a:lnTo>
                    <a:pt x="104628" y="456692"/>
                  </a:lnTo>
                  <a:lnTo>
                    <a:pt x="104628" y="395732"/>
                  </a:lnTo>
                  <a:close/>
                </a:path>
                <a:path w="171450" h="504189">
                  <a:moveTo>
                    <a:pt x="104628" y="0"/>
                  </a:moveTo>
                  <a:lnTo>
                    <a:pt x="66528" y="0"/>
                  </a:lnTo>
                  <a:lnTo>
                    <a:pt x="66528" y="395732"/>
                  </a:lnTo>
                  <a:lnTo>
                    <a:pt x="85578" y="428389"/>
                  </a:lnTo>
                  <a:lnTo>
                    <a:pt x="104628" y="395732"/>
                  </a:lnTo>
                  <a:lnTo>
                    <a:pt x="104628" y="0"/>
                  </a:lnTo>
                  <a:close/>
                </a:path>
              </a:pathLst>
            </a:custGeom>
            <a:solidFill>
              <a:srgbClr val="000000"/>
            </a:solidFill>
          </p:spPr>
          <p:txBody>
            <a:bodyPr wrap="square" lIns="0" tIns="0" rIns="0" bIns="0" rtlCol="0"/>
            <a:lstStyle/>
            <a:p/>
          </p:txBody>
        </p:sp>
      </p:grpSp>
      <p:pic>
        <p:nvPicPr>
          <p:cNvPr id="7" name="object 7"/>
          <p:cNvPicPr/>
          <p:nvPr/>
        </p:nvPicPr>
        <p:blipFill>
          <a:blip r:embed="rId2" cstate="print"/>
          <a:stretch>
            <a:fillRect/>
          </a:stretch>
        </p:blipFill>
        <p:spPr>
          <a:xfrm>
            <a:off x="621741" y="4867275"/>
            <a:ext cx="2886075" cy="1971672"/>
          </a:xfrm>
          <a:prstGeom prst="rect">
            <a:avLst/>
          </a:prstGeom>
        </p:spPr>
      </p:pic>
      <p:pic>
        <p:nvPicPr>
          <p:cNvPr id="8" name="object 8"/>
          <p:cNvPicPr/>
          <p:nvPr/>
        </p:nvPicPr>
        <p:blipFill>
          <a:blip r:embed="rId1" cstate="print"/>
          <a:stretch>
            <a:fillRect/>
          </a:stretch>
        </p:blipFill>
        <p:spPr>
          <a:xfrm>
            <a:off x="6119914" y="5683424"/>
            <a:ext cx="1686256" cy="1057451"/>
          </a:xfrm>
          <a:prstGeom prst="rect">
            <a:avLst/>
          </a:prstGeom>
        </p:spPr>
      </p:pic>
      <p:sp>
        <p:nvSpPr>
          <p:cNvPr id="9" name="object 9"/>
          <p:cNvSpPr/>
          <p:nvPr/>
        </p:nvSpPr>
        <p:spPr>
          <a:xfrm>
            <a:off x="4355972" y="3352165"/>
            <a:ext cx="0" cy="3237230"/>
          </a:xfrm>
          <a:custGeom>
            <a:avLst/>
            <a:gdLst/>
            <a:ahLst/>
            <a:cxnLst/>
            <a:rect l="l" t="t" r="r" b="b"/>
            <a:pathLst>
              <a:path h="3237229">
                <a:moveTo>
                  <a:pt x="0" y="0"/>
                </a:moveTo>
                <a:lnTo>
                  <a:pt x="0" y="3236722"/>
                </a:lnTo>
              </a:path>
            </a:pathLst>
          </a:custGeom>
          <a:ln w="38100">
            <a:solidFill>
              <a:srgbClr val="000000"/>
            </a:solidFill>
          </a:ln>
        </p:spPr>
        <p:txBody>
          <a:bodyPr wrap="square" lIns="0" tIns="0" rIns="0" bIns="0" rtlCol="0"/>
          <a:lstStyle/>
          <a:p/>
        </p:txBody>
      </p:sp>
      <p:sp>
        <p:nvSpPr>
          <p:cNvPr id="10" name="object 10"/>
          <p:cNvSpPr/>
          <p:nvPr/>
        </p:nvSpPr>
        <p:spPr>
          <a:xfrm>
            <a:off x="6735846" y="4970526"/>
            <a:ext cx="171450" cy="504190"/>
          </a:xfrm>
          <a:custGeom>
            <a:avLst/>
            <a:gdLst/>
            <a:ahLst/>
            <a:cxnLst/>
            <a:rect l="l" t="t" r="r" b="b"/>
            <a:pathLst>
              <a:path w="171450" h="504189">
                <a:moveTo>
                  <a:pt x="16444" y="333140"/>
                </a:moveTo>
                <a:lnTo>
                  <a:pt x="9251" y="335534"/>
                </a:lnTo>
                <a:lnTo>
                  <a:pt x="3643" y="340586"/>
                </a:lnTo>
                <a:lnTo>
                  <a:pt x="488" y="347186"/>
                </a:lnTo>
                <a:lnTo>
                  <a:pt x="0" y="354500"/>
                </a:lnTo>
                <a:lnTo>
                  <a:pt x="2393" y="361696"/>
                </a:lnTo>
                <a:lnTo>
                  <a:pt x="85578" y="504190"/>
                </a:lnTo>
                <a:lnTo>
                  <a:pt x="107638" y="466344"/>
                </a:lnTo>
                <a:lnTo>
                  <a:pt x="66528" y="466344"/>
                </a:lnTo>
                <a:lnTo>
                  <a:pt x="66401" y="395732"/>
                </a:lnTo>
                <a:lnTo>
                  <a:pt x="35286" y="342392"/>
                </a:lnTo>
                <a:lnTo>
                  <a:pt x="30307" y="336784"/>
                </a:lnTo>
                <a:lnTo>
                  <a:pt x="23745" y="333629"/>
                </a:lnTo>
                <a:lnTo>
                  <a:pt x="16444" y="333140"/>
                </a:lnTo>
                <a:close/>
              </a:path>
              <a:path w="171450" h="504189">
                <a:moveTo>
                  <a:pt x="66528" y="395949"/>
                </a:moveTo>
                <a:lnTo>
                  <a:pt x="66528" y="466344"/>
                </a:lnTo>
                <a:lnTo>
                  <a:pt x="104628" y="466344"/>
                </a:lnTo>
                <a:lnTo>
                  <a:pt x="104628" y="456692"/>
                </a:lnTo>
                <a:lnTo>
                  <a:pt x="69068" y="456692"/>
                </a:lnTo>
                <a:lnTo>
                  <a:pt x="85514" y="428498"/>
                </a:lnTo>
                <a:lnTo>
                  <a:pt x="66528" y="395949"/>
                </a:lnTo>
                <a:close/>
              </a:path>
              <a:path w="171450" h="504189">
                <a:moveTo>
                  <a:pt x="154656" y="333140"/>
                </a:moveTo>
                <a:lnTo>
                  <a:pt x="147379" y="333629"/>
                </a:lnTo>
                <a:lnTo>
                  <a:pt x="140793" y="336784"/>
                </a:lnTo>
                <a:lnTo>
                  <a:pt x="135743" y="342392"/>
                </a:lnTo>
                <a:lnTo>
                  <a:pt x="104628" y="395732"/>
                </a:lnTo>
                <a:lnTo>
                  <a:pt x="104628" y="466344"/>
                </a:lnTo>
                <a:lnTo>
                  <a:pt x="107638" y="466344"/>
                </a:lnTo>
                <a:lnTo>
                  <a:pt x="168636" y="361696"/>
                </a:lnTo>
                <a:lnTo>
                  <a:pt x="171100" y="354500"/>
                </a:lnTo>
                <a:lnTo>
                  <a:pt x="170636" y="347186"/>
                </a:lnTo>
                <a:lnTo>
                  <a:pt x="167457" y="340586"/>
                </a:lnTo>
                <a:lnTo>
                  <a:pt x="161778" y="335534"/>
                </a:lnTo>
                <a:lnTo>
                  <a:pt x="154656" y="333140"/>
                </a:lnTo>
                <a:close/>
              </a:path>
              <a:path w="171450" h="504189">
                <a:moveTo>
                  <a:pt x="85514" y="428498"/>
                </a:moveTo>
                <a:lnTo>
                  <a:pt x="69068" y="456692"/>
                </a:lnTo>
                <a:lnTo>
                  <a:pt x="101961" y="456692"/>
                </a:lnTo>
                <a:lnTo>
                  <a:pt x="85514" y="428498"/>
                </a:lnTo>
                <a:close/>
              </a:path>
              <a:path w="171450" h="504189">
                <a:moveTo>
                  <a:pt x="104628" y="395732"/>
                </a:moveTo>
                <a:lnTo>
                  <a:pt x="85514" y="428498"/>
                </a:lnTo>
                <a:lnTo>
                  <a:pt x="101961" y="456692"/>
                </a:lnTo>
                <a:lnTo>
                  <a:pt x="104628" y="456692"/>
                </a:lnTo>
                <a:lnTo>
                  <a:pt x="104628" y="395732"/>
                </a:lnTo>
                <a:close/>
              </a:path>
              <a:path w="171450" h="504189">
                <a:moveTo>
                  <a:pt x="104628" y="0"/>
                </a:moveTo>
                <a:lnTo>
                  <a:pt x="66528" y="0"/>
                </a:lnTo>
                <a:lnTo>
                  <a:pt x="66528" y="395949"/>
                </a:lnTo>
                <a:lnTo>
                  <a:pt x="85514" y="428498"/>
                </a:lnTo>
                <a:lnTo>
                  <a:pt x="104501" y="395949"/>
                </a:lnTo>
                <a:lnTo>
                  <a:pt x="104628" y="0"/>
                </a:lnTo>
                <a:close/>
              </a:path>
            </a:pathLst>
          </a:custGeom>
          <a:solidFill>
            <a:srgbClr val="000000"/>
          </a:solidFill>
        </p:spPr>
        <p:txBody>
          <a:bodyPr wrap="square" lIns="0" tIns="0" rIns="0" bIns="0" rtlCol="0"/>
          <a:lstStyle/>
          <a:p/>
        </p:txBody>
      </p:sp>
      <p:sp>
        <p:nvSpPr>
          <p:cNvPr id="11" name="object 11"/>
          <p:cNvSpPr txBox="1"/>
          <p:nvPr/>
        </p:nvSpPr>
        <p:spPr>
          <a:xfrm>
            <a:off x="5223128" y="1896632"/>
            <a:ext cx="3256915" cy="1050925"/>
          </a:xfrm>
          <a:prstGeom prst="rect">
            <a:avLst/>
          </a:prstGeom>
        </p:spPr>
        <p:txBody>
          <a:bodyPr vert="horz" wrap="square" lIns="0" tIns="12700" rIns="0" bIns="0" rtlCol="0">
            <a:spAutoFit/>
          </a:bodyPr>
          <a:lstStyle/>
          <a:p>
            <a:pPr marL="94615" marR="5080" indent="-82550">
              <a:lnSpc>
                <a:spcPct val="120000"/>
              </a:lnSpc>
              <a:spcBef>
                <a:spcPts val="100"/>
              </a:spcBef>
            </a:pPr>
            <a:r>
              <a:rPr sz="2800" spc="-5" dirty="0">
                <a:latin typeface="Calibri" panose="020F0502020204030204"/>
                <a:cs typeface="Calibri" panose="020F0502020204030204"/>
              </a:rPr>
              <a:t>2.</a:t>
            </a:r>
            <a:r>
              <a:rPr sz="2800" spc="10" dirty="0">
                <a:latin typeface="Calibri" panose="020F0502020204030204"/>
                <a:cs typeface="Calibri" panose="020F0502020204030204"/>
              </a:rPr>
              <a:t> </a:t>
            </a:r>
            <a:r>
              <a:rPr sz="2800" spc="-5" dirty="0">
                <a:latin typeface="Calibri" panose="020F0502020204030204"/>
                <a:cs typeface="Calibri" panose="020F0502020204030204"/>
              </a:rPr>
              <a:t>Divisive</a:t>
            </a:r>
            <a:r>
              <a:rPr sz="2800" spc="-95" dirty="0">
                <a:latin typeface="Calibri" panose="020F0502020204030204"/>
                <a:cs typeface="Calibri" panose="020F0502020204030204"/>
              </a:rPr>
              <a:t> </a:t>
            </a:r>
            <a:r>
              <a:rPr sz="2800" spc="-15" dirty="0">
                <a:latin typeface="Calibri" panose="020F0502020204030204"/>
                <a:cs typeface="Calibri" panose="020F0502020204030204"/>
              </a:rPr>
              <a:t>Hierarchical </a:t>
            </a:r>
            <a:r>
              <a:rPr sz="2800" spc="-620" dirty="0">
                <a:latin typeface="Calibri" panose="020F0502020204030204"/>
                <a:cs typeface="Calibri" panose="020F0502020204030204"/>
              </a:rPr>
              <a:t> </a:t>
            </a:r>
            <a:r>
              <a:rPr sz="2800" spc="-5" dirty="0">
                <a:latin typeface="Calibri" panose="020F0502020204030204"/>
                <a:cs typeface="Calibri" panose="020F0502020204030204"/>
              </a:rPr>
              <a:t>clustering</a:t>
            </a:r>
            <a:endParaRPr sz="2800">
              <a:latin typeface="Calibri" panose="020F0502020204030204"/>
              <a:cs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5754370" cy="695325"/>
          </a:xfrm>
          <a:prstGeom prst="rect">
            <a:avLst/>
          </a:prstGeom>
        </p:spPr>
        <p:txBody>
          <a:bodyPr vert="horz" wrap="square" lIns="0" tIns="12065" rIns="0" bIns="0" rtlCol="0">
            <a:spAutoFit/>
          </a:bodyPr>
          <a:lstStyle/>
          <a:p>
            <a:pPr marL="12700">
              <a:lnSpc>
                <a:spcPct val="100000"/>
              </a:lnSpc>
              <a:spcBef>
                <a:spcPts val="95"/>
              </a:spcBef>
            </a:pPr>
            <a:r>
              <a:rPr spc="-15" dirty="0"/>
              <a:t>How</a:t>
            </a:r>
            <a:r>
              <a:rPr spc="-10" dirty="0"/>
              <a:t> </a:t>
            </a:r>
            <a:r>
              <a:rPr spc="-5" dirty="0"/>
              <a:t>the</a:t>
            </a:r>
            <a:r>
              <a:rPr dirty="0"/>
              <a:t> </a:t>
            </a:r>
            <a:r>
              <a:rPr spc="-10" dirty="0"/>
              <a:t>algorithm</a:t>
            </a:r>
            <a:r>
              <a:rPr spc="10" dirty="0"/>
              <a:t> </a:t>
            </a:r>
            <a:r>
              <a:rPr spc="-25" dirty="0"/>
              <a:t>works</a:t>
            </a:r>
            <a:endParaRPr spc="-25" dirty="0"/>
          </a:p>
        </p:txBody>
      </p:sp>
      <p:sp>
        <p:nvSpPr>
          <p:cNvPr id="3" name="object 3"/>
          <p:cNvSpPr txBox="1"/>
          <p:nvPr/>
        </p:nvSpPr>
        <p:spPr>
          <a:xfrm>
            <a:off x="536244" y="1560956"/>
            <a:ext cx="8076565" cy="4220210"/>
          </a:xfrm>
          <a:prstGeom prst="rect">
            <a:avLst/>
          </a:prstGeom>
        </p:spPr>
        <p:txBody>
          <a:bodyPr vert="horz" wrap="square" lIns="0" tIns="60325" rIns="0" bIns="0" rtlCol="0">
            <a:spAutoFit/>
          </a:bodyPr>
          <a:lstStyle/>
          <a:p>
            <a:pPr marL="356870" marR="5080" indent="-344805" algn="just">
              <a:lnSpc>
                <a:spcPct val="90000"/>
              </a:lnSpc>
              <a:spcBef>
                <a:spcPts val="475"/>
              </a:spcBef>
              <a:buFont typeface="Arial MT"/>
              <a:buChar char="•"/>
              <a:tabLst>
                <a:tab pos="357505" algn="l"/>
              </a:tabLst>
            </a:pPr>
            <a:r>
              <a:rPr sz="3200" dirty="0">
                <a:latin typeface="Calibri" panose="020F0502020204030204"/>
                <a:cs typeface="Calibri" panose="020F0502020204030204"/>
              </a:rPr>
              <a:t>It</a:t>
            </a:r>
            <a:r>
              <a:rPr sz="3200" spc="5" dirty="0">
                <a:latin typeface="Calibri" panose="020F0502020204030204"/>
                <a:cs typeface="Calibri" panose="020F0502020204030204"/>
              </a:rPr>
              <a:t> </a:t>
            </a:r>
            <a:r>
              <a:rPr sz="3200" spc="-15" dirty="0">
                <a:latin typeface="Calibri" panose="020F0502020204030204"/>
                <a:cs typeface="Calibri" panose="020F0502020204030204"/>
              </a:rPr>
              <a:t>predicts</a:t>
            </a:r>
            <a:r>
              <a:rPr sz="3200" spc="695" dirty="0">
                <a:latin typeface="Calibri" panose="020F0502020204030204"/>
                <a:cs typeface="Calibri" panose="020F0502020204030204"/>
              </a:rPr>
              <a:t> </a:t>
            </a:r>
            <a:r>
              <a:rPr sz="3200" spc="-5" dirty="0">
                <a:latin typeface="Calibri" panose="020F0502020204030204"/>
                <a:cs typeface="Calibri" panose="020F0502020204030204"/>
              </a:rPr>
              <a:t>groupings</a:t>
            </a:r>
            <a:r>
              <a:rPr sz="3200" dirty="0">
                <a:latin typeface="Calibri" panose="020F0502020204030204"/>
                <a:cs typeface="Calibri" panose="020F0502020204030204"/>
              </a:rPr>
              <a:t> </a:t>
            </a:r>
            <a:r>
              <a:rPr sz="3200" spc="-5" dirty="0">
                <a:latin typeface="Calibri" panose="020F0502020204030204"/>
                <a:cs typeface="Calibri" panose="020F0502020204030204"/>
              </a:rPr>
              <a:t>within</a:t>
            </a:r>
            <a:r>
              <a:rPr sz="3200" dirty="0">
                <a:latin typeface="Calibri" panose="020F0502020204030204"/>
                <a:cs typeface="Calibri" panose="020F0502020204030204"/>
              </a:rPr>
              <a:t> </a:t>
            </a:r>
            <a:r>
              <a:rPr sz="3200" spc="-5" dirty="0">
                <a:latin typeface="Calibri" panose="020F0502020204030204"/>
                <a:cs typeface="Calibri" panose="020F0502020204030204"/>
              </a:rPr>
              <a:t>a</a:t>
            </a:r>
            <a:r>
              <a:rPr sz="3200" dirty="0">
                <a:latin typeface="Calibri" panose="020F0502020204030204"/>
                <a:cs typeface="Calibri" panose="020F0502020204030204"/>
              </a:rPr>
              <a:t> </a:t>
            </a:r>
            <a:r>
              <a:rPr sz="3200" spc="-15" dirty="0">
                <a:latin typeface="Calibri" panose="020F0502020204030204"/>
                <a:cs typeface="Calibri" panose="020F0502020204030204"/>
              </a:rPr>
              <a:t>dataset</a:t>
            </a:r>
            <a:r>
              <a:rPr sz="3200" spc="695" dirty="0">
                <a:latin typeface="Calibri" panose="020F0502020204030204"/>
                <a:cs typeface="Calibri" panose="020F0502020204030204"/>
              </a:rPr>
              <a:t> </a:t>
            </a:r>
            <a:r>
              <a:rPr sz="3200" spc="-30" dirty="0">
                <a:latin typeface="Calibri" panose="020F0502020204030204"/>
                <a:cs typeface="Calibri" panose="020F0502020204030204"/>
              </a:rPr>
              <a:t>by </a:t>
            </a:r>
            <a:r>
              <a:rPr sz="3200" spc="-710" dirty="0">
                <a:latin typeface="Calibri" panose="020F0502020204030204"/>
                <a:cs typeface="Calibri" panose="020F0502020204030204"/>
              </a:rPr>
              <a:t> </a:t>
            </a:r>
            <a:r>
              <a:rPr sz="3200" spc="-5" dirty="0">
                <a:latin typeface="Calibri" panose="020F0502020204030204"/>
                <a:cs typeface="Calibri" panose="020F0502020204030204"/>
              </a:rPr>
              <a:t>calculating the </a:t>
            </a:r>
            <a:r>
              <a:rPr sz="3200" spc="-15" dirty="0">
                <a:latin typeface="Calibri" panose="020F0502020204030204"/>
                <a:cs typeface="Calibri" panose="020F0502020204030204"/>
              </a:rPr>
              <a:t>distance </a:t>
            </a:r>
            <a:r>
              <a:rPr sz="3200" spc="-5" dirty="0">
                <a:latin typeface="Calibri" panose="020F0502020204030204"/>
                <a:cs typeface="Calibri" panose="020F0502020204030204"/>
              </a:rPr>
              <a:t>and </a:t>
            </a:r>
            <a:r>
              <a:rPr sz="3200" spc="-15" dirty="0">
                <a:latin typeface="Calibri" panose="020F0502020204030204"/>
                <a:cs typeface="Calibri" panose="020F0502020204030204"/>
              </a:rPr>
              <a:t>generating </a:t>
            </a:r>
            <a:r>
              <a:rPr sz="3200" spc="-5" dirty="0">
                <a:latin typeface="Calibri" panose="020F0502020204030204"/>
                <a:cs typeface="Calibri" panose="020F0502020204030204"/>
              </a:rPr>
              <a:t>a link </a:t>
            </a:r>
            <a:r>
              <a:rPr sz="3200" dirty="0">
                <a:latin typeface="Calibri" panose="020F0502020204030204"/>
                <a:cs typeface="Calibri" panose="020F0502020204030204"/>
              </a:rPr>
              <a:t> </a:t>
            </a:r>
            <a:r>
              <a:rPr sz="3200" spc="-15" dirty="0">
                <a:latin typeface="Calibri" panose="020F0502020204030204"/>
                <a:cs typeface="Calibri" panose="020F0502020204030204"/>
              </a:rPr>
              <a:t>between</a:t>
            </a:r>
            <a:r>
              <a:rPr sz="3200" spc="-10" dirty="0">
                <a:latin typeface="Calibri" panose="020F0502020204030204"/>
                <a:cs typeface="Calibri" panose="020F0502020204030204"/>
              </a:rPr>
              <a:t> </a:t>
            </a:r>
            <a:r>
              <a:rPr sz="3200" dirty="0">
                <a:latin typeface="Calibri" panose="020F0502020204030204"/>
                <a:cs typeface="Calibri" panose="020F0502020204030204"/>
              </a:rPr>
              <a:t>each</a:t>
            </a:r>
            <a:r>
              <a:rPr sz="3200" spc="5" dirty="0">
                <a:latin typeface="Calibri" panose="020F0502020204030204"/>
                <a:cs typeface="Calibri" panose="020F0502020204030204"/>
              </a:rPr>
              <a:t> </a:t>
            </a:r>
            <a:r>
              <a:rPr sz="3200" spc="-5" dirty="0">
                <a:latin typeface="Calibri" panose="020F0502020204030204"/>
                <a:cs typeface="Calibri" panose="020F0502020204030204"/>
              </a:rPr>
              <a:t>singular</a:t>
            </a:r>
            <a:r>
              <a:rPr sz="3200" dirty="0">
                <a:latin typeface="Calibri" panose="020F0502020204030204"/>
                <a:cs typeface="Calibri" panose="020F0502020204030204"/>
              </a:rPr>
              <a:t> </a:t>
            </a:r>
            <a:r>
              <a:rPr sz="3200" spc="-10" dirty="0">
                <a:latin typeface="Calibri" panose="020F0502020204030204"/>
                <a:cs typeface="Calibri" panose="020F0502020204030204"/>
              </a:rPr>
              <a:t>observation</a:t>
            </a:r>
            <a:r>
              <a:rPr sz="3200" spc="-5" dirty="0">
                <a:latin typeface="Calibri" panose="020F0502020204030204"/>
                <a:cs typeface="Calibri" panose="020F0502020204030204"/>
              </a:rPr>
              <a:t> and</a:t>
            </a:r>
            <a:r>
              <a:rPr sz="3200" dirty="0">
                <a:latin typeface="Calibri" panose="020F0502020204030204"/>
                <a:cs typeface="Calibri" panose="020F0502020204030204"/>
              </a:rPr>
              <a:t> </a:t>
            </a:r>
            <a:r>
              <a:rPr sz="3200" spc="5" dirty="0">
                <a:latin typeface="Calibri" panose="020F0502020204030204"/>
                <a:cs typeface="Calibri" panose="020F0502020204030204"/>
              </a:rPr>
              <a:t>its </a:t>
            </a:r>
            <a:r>
              <a:rPr sz="3200" spc="10" dirty="0">
                <a:latin typeface="Calibri" panose="020F0502020204030204"/>
                <a:cs typeface="Calibri" panose="020F0502020204030204"/>
              </a:rPr>
              <a:t> </a:t>
            </a:r>
            <a:r>
              <a:rPr sz="3200" spc="-25" dirty="0">
                <a:latin typeface="Calibri" panose="020F0502020204030204"/>
                <a:cs typeface="Calibri" panose="020F0502020204030204"/>
              </a:rPr>
              <a:t>nearest</a:t>
            </a:r>
            <a:r>
              <a:rPr sz="3200" spc="55" dirty="0">
                <a:latin typeface="Calibri" panose="020F0502020204030204"/>
                <a:cs typeface="Calibri" panose="020F0502020204030204"/>
              </a:rPr>
              <a:t> </a:t>
            </a:r>
            <a:r>
              <a:rPr sz="3200" spc="-10" dirty="0">
                <a:latin typeface="Calibri" panose="020F0502020204030204"/>
                <a:cs typeface="Calibri" panose="020F0502020204030204"/>
              </a:rPr>
              <a:t>neighbor</a:t>
            </a:r>
            <a:endParaRPr sz="3200">
              <a:latin typeface="Calibri" panose="020F0502020204030204"/>
              <a:cs typeface="Calibri" panose="020F0502020204030204"/>
            </a:endParaRPr>
          </a:p>
          <a:p>
            <a:pPr marL="356870" marR="7620" indent="-344805" algn="just">
              <a:lnSpc>
                <a:spcPct val="90000"/>
              </a:lnSpc>
              <a:spcBef>
                <a:spcPts val="770"/>
              </a:spcBef>
              <a:buFont typeface="Arial MT"/>
              <a:buChar char="•"/>
              <a:tabLst>
                <a:tab pos="357505" algn="l"/>
              </a:tabLst>
            </a:pPr>
            <a:r>
              <a:rPr sz="3200" spc="-10" dirty="0">
                <a:latin typeface="Calibri" panose="020F0502020204030204"/>
                <a:cs typeface="Calibri" panose="020F0502020204030204"/>
              </a:rPr>
              <a:t>The</a:t>
            </a:r>
            <a:r>
              <a:rPr sz="3200" spc="-5" dirty="0">
                <a:latin typeface="Calibri" panose="020F0502020204030204"/>
                <a:cs typeface="Calibri" panose="020F0502020204030204"/>
              </a:rPr>
              <a:t> </a:t>
            </a:r>
            <a:r>
              <a:rPr sz="3200" spc="-15" dirty="0">
                <a:latin typeface="Calibri" panose="020F0502020204030204"/>
                <a:cs typeface="Calibri" panose="020F0502020204030204"/>
              </a:rPr>
              <a:t>distance</a:t>
            </a:r>
            <a:r>
              <a:rPr sz="3200" spc="-10" dirty="0">
                <a:latin typeface="Calibri" panose="020F0502020204030204"/>
                <a:cs typeface="Calibri" panose="020F0502020204030204"/>
              </a:rPr>
              <a:t> </a:t>
            </a:r>
            <a:r>
              <a:rPr sz="3200" spc="-15" dirty="0">
                <a:latin typeface="Calibri" panose="020F0502020204030204"/>
                <a:cs typeface="Calibri" panose="020F0502020204030204"/>
              </a:rPr>
              <a:t>between</a:t>
            </a:r>
            <a:r>
              <a:rPr sz="3200" spc="-10" dirty="0">
                <a:latin typeface="Calibri" panose="020F0502020204030204"/>
                <a:cs typeface="Calibri" panose="020F0502020204030204"/>
              </a:rPr>
              <a:t> observations</a:t>
            </a:r>
            <a:r>
              <a:rPr sz="3200" spc="-5" dirty="0">
                <a:latin typeface="Calibri" panose="020F0502020204030204"/>
                <a:cs typeface="Calibri" panose="020F0502020204030204"/>
              </a:rPr>
              <a:t> </a:t>
            </a:r>
            <a:r>
              <a:rPr sz="3200" spc="5" dirty="0">
                <a:latin typeface="Calibri" panose="020F0502020204030204"/>
                <a:cs typeface="Calibri" panose="020F0502020204030204"/>
              </a:rPr>
              <a:t>is </a:t>
            </a:r>
            <a:r>
              <a:rPr sz="3200" spc="10" dirty="0">
                <a:latin typeface="Calibri" panose="020F0502020204030204"/>
                <a:cs typeface="Calibri" panose="020F0502020204030204"/>
              </a:rPr>
              <a:t> </a:t>
            </a:r>
            <a:r>
              <a:rPr sz="3200" spc="-10" dirty="0">
                <a:latin typeface="Calibri" panose="020F0502020204030204"/>
                <a:cs typeface="Calibri" panose="020F0502020204030204"/>
              </a:rPr>
              <a:t>measured </a:t>
            </a:r>
            <a:r>
              <a:rPr sz="3200" spc="10" dirty="0">
                <a:latin typeface="Calibri" panose="020F0502020204030204"/>
                <a:cs typeface="Calibri" panose="020F0502020204030204"/>
              </a:rPr>
              <a:t>in </a:t>
            </a:r>
            <a:r>
              <a:rPr sz="3200" spc="-15" dirty="0">
                <a:latin typeface="Calibri" panose="020F0502020204030204"/>
                <a:cs typeface="Calibri" panose="020F0502020204030204"/>
              </a:rPr>
              <a:t>three </a:t>
            </a:r>
            <a:r>
              <a:rPr sz="3200" spc="-25" dirty="0">
                <a:latin typeface="Calibri" panose="020F0502020204030204"/>
                <a:cs typeface="Calibri" panose="020F0502020204030204"/>
              </a:rPr>
              <a:t>different </a:t>
            </a:r>
            <a:r>
              <a:rPr sz="3200" spc="-30" dirty="0">
                <a:latin typeface="Calibri" panose="020F0502020204030204"/>
                <a:cs typeface="Calibri" panose="020F0502020204030204"/>
              </a:rPr>
              <a:t>ways: </a:t>
            </a:r>
            <a:r>
              <a:rPr sz="3200" spc="-10" dirty="0">
                <a:latin typeface="Calibri" panose="020F0502020204030204"/>
                <a:cs typeface="Calibri" panose="020F0502020204030204"/>
              </a:rPr>
              <a:t>Euclidean, </a:t>
            </a:r>
            <a:r>
              <a:rPr sz="3200" spc="-5" dirty="0">
                <a:latin typeface="Calibri" panose="020F0502020204030204"/>
                <a:cs typeface="Calibri" panose="020F0502020204030204"/>
              </a:rPr>
              <a:t> </a:t>
            </a:r>
            <a:r>
              <a:rPr sz="3200" spc="-15" dirty="0">
                <a:latin typeface="Calibri" panose="020F0502020204030204"/>
                <a:cs typeface="Calibri" panose="020F0502020204030204"/>
              </a:rPr>
              <a:t>Manhattan,</a:t>
            </a:r>
            <a:r>
              <a:rPr sz="3200" spc="45" dirty="0">
                <a:latin typeface="Calibri" panose="020F0502020204030204"/>
                <a:cs typeface="Calibri" panose="020F0502020204030204"/>
              </a:rPr>
              <a:t> </a:t>
            </a:r>
            <a:r>
              <a:rPr sz="3200" spc="-10" dirty="0">
                <a:latin typeface="Calibri" panose="020F0502020204030204"/>
                <a:cs typeface="Calibri" panose="020F0502020204030204"/>
              </a:rPr>
              <a:t>or Cosine</a:t>
            </a:r>
            <a:endParaRPr sz="3200">
              <a:latin typeface="Calibri" panose="020F0502020204030204"/>
              <a:cs typeface="Calibri" panose="020F0502020204030204"/>
            </a:endParaRPr>
          </a:p>
          <a:p>
            <a:pPr marL="356870" marR="6985" indent="-344805" algn="just">
              <a:lnSpc>
                <a:spcPts val="3460"/>
              </a:lnSpc>
              <a:spcBef>
                <a:spcPts val="820"/>
              </a:spcBef>
              <a:buFont typeface="Arial MT"/>
              <a:buChar char="•"/>
              <a:tabLst>
                <a:tab pos="357505" algn="l"/>
              </a:tabLst>
            </a:pPr>
            <a:r>
              <a:rPr sz="3200" spc="-15" dirty="0">
                <a:latin typeface="Calibri" panose="020F0502020204030204"/>
                <a:cs typeface="Calibri" panose="020F0502020204030204"/>
              </a:rPr>
              <a:t>linkage </a:t>
            </a:r>
            <a:r>
              <a:rPr sz="3200" dirty="0">
                <a:latin typeface="Calibri" panose="020F0502020204030204"/>
                <a:cs typeface="Calibri" panose="020F0502020204030204"/>
              </a:rPr>
              <a:t>is </a:t>
            </a:r>
            <a:r>
              <a:rPr sz="3200" spc="-20" dirty="0">
                <a:latin typeface="Calibri" panose="020F0502020204030204"/>
                <a:cs typeface="Calibri" panose="020F0502020204030204"/>
              </a:rPr>
              <a:t>formed by </a:t>
            </a:r>
            <a:r>
              <a:rPr sz="3200" spc="-10" dirty="0">
                <a:latin typeface="Calibri" panose="020F0502020204030204"/>
                <a:cs typeface="Calibri" panose="020F0502020204030204"/>
              </a:rPr>
              <a:t>three </a:t>
            </a:r>
            <a:r>
              <a:rPr sz="3200" spc="-25" dirty="0">
                <a:latin typeface="Calibri" panose="020F0502020204030204"/>
                <a:cs typeface="Calibri" panose="020F0502020204030204"/>
              </a:rPr>
              <a:t>different </a:t>
            </a:r>
            <a:r>
              <a:rPr sz="3200" spc="-5" dirty="0">
                <a:latin typeface="Calibri" panose="020F0502020204030204"/>
                <a:cs typeface="Calibri" panose="020F0502020204030204"/>
              </a:rPr>
              <a:t>methods: </a:t>
            </a:r>
            <a:r>
              <a:rPr sz="3200" dirty="0">
                <a:latin typeface="Calibri" panose="020F0502020204030204"/>
                <a:cs typeface="Calibri" panose="020F0502020204030204"/>
              </a:rPr>
              <a:t> </a:t>
            </a:r>
            <a:r>
              <a:rPr sz="3200" spc="-45" dirty="0">
                <a:latin typeface="Calibri" panose="020F0502020204030204"/>
                <a:cs typeface="Calibri" panose="020F0502020204030204"/>
              </a:rPr>
              <a:t>Ward,</a:t>
            </a:r>
            <a:r>
              <a:rPr sz="3200" spc="65" dirty="0">
                <a:latin typeface="Calibri" panose="020F0502020204030204"/>
                <a:cs typeface="Calibri" panose="020F0502020204030204"/>
              </a:rPr>
              <a:t> </a:t>
            </a:r>
            <a:r>
              <a:rPr sz="3200" spc="-15" dirty="0">
                <a:latin typeface="Calibri" panose="020F0502020204030204"/>
                <a:cs typeface="Calibri" panose="020F0502020204030204"/>
              </a:rPr>
              <a:t>Complete,</a:t>
            </a:r>
            <a:r>
              <a:rPr sz="3200" spc="40" dirty="0">
                <a:latin typeface="Calibri" panose="020F0502020204030204"/>
                <a:cs typeface="Calibri" panose="020F0502020204030204"/>
              </a:rPr>
              <a:t> </a:t>
            </a:r>
            <a:r>
              <a:rPr sz="3200" spc="-5" dirty="0">
                <a:latin typeface="Calibri" panose="020F0502020204030204"/>
                <a:cs typeface="Calibri" panose="020F0502020204030204"/>
              </a:rPr>
              <a:t>and</a:t>
            </a:r>
            <a:r>
              <a:rPr sz="3200" spc="5" dirty="0">
                <a:latin typeface="Calibri" panose="020F0502020204030204"/>
                <a:cs typeface="Calibri" panose="020F0502020204030204"/>
              </a:rPr>
              <a:t> </a:t>
            </a:r>
            <a:r>
              <a:rPr sz="3200" spc="-30" dirty="0">
                <a:latin typeface="Calibri" panose="020F0502020204030204"/>
                <a:cs typeface="Calibri" panose="020F0502020204030204"/>
              </a:rPr>
              <a:t>Average</a:t>
            </a:r>
            <a:endParaRPr sz="3200">
              <a:latin typeface="Calibri" panose="020F0502020204030204"/>
              <a:cs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28600" y="65405"/>
            <a:ext cx="8716645" cy="7017385"/>
          </a:xfrm>
        </p:spPr>
        <p:txBody>
          <a:bodyPr wrap="square"/>
          <a:p>
            <a:r>
              <a:rPr lang="en-US" sz="2400"/>
              <a:t>In the agglomerative hierarchical approach, we define each data point as a cluster and combine existing clusters at each step. Here are four different methods for this approach:</a:t>
            </a:r>
            <a:endParaRPr lang="en-US" sz="2400"/>
          </a:p>
          <a:p>
            <a:endParaRPr lang="en-US" sz="2400"/>
          </a:p>
          <a:p>
            <a:r>
              <a:rPr lang="en-US" sz="2400"/>
              <a:t>Single Linkage: In single linkage, we define the distance between two clusters as the minimum distance between any single data point in the first cluster and any single data point in the second cluster. On the basis of this definition of distance between clusters, at each stage of the process we combine the two clusters with the smallest single linkage distance.</a:t>
            </a:r>
            <a:endParaRPr lang="en-US" sz="2400"/>
          </a:p>
          <a:p>
            <a:endParaRPr lang="en-US" sz="2400"/>
          </a:p>
          <a:p>
            <a:r>
              <a:rPr lang="en-US" sz="2400"/>
              <a:t>Complete Linkage: In complete linkage, we define the distance between two clusters to be the maximum distance between any single data point in the first cluster and any single data point in the second cluster. On the basis of this definition of distance between clusters, at each stage of the process we combine the two clusters that have the smallestcomplete linkage distance.</a:t>
            </a:r>
            <a:endParaRPr lang="en-US" sz="2400"/>
          </a:p>
          <a:p>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04800" y="152400"/>
            <a:ext cx="7772400" cy="676910"/>
          </a:xfrm>
        </p:spPr>
        <p:txBody>
          <a:bodyPr/>
          <a:p>
            <a:r>
              <a:rPr lang="en-IN" altLang="en-US"/>
              <a:t>Applications</a:t>
            </a:r>
            <a:endParaRPr lang="en-IN" altLang="en-US"/>
          </a:p>
        </p:txBody>
      </p:sp>
      <p:sp>
        <p:nvSpPr>
          <p:cNvPr id="3" name="Subtitle 2"/>
          <p:cNvSpPr>
            <a:spLocks noGrp="1"/>
          </p:cNvSpPr>
          <p:nvPr>
            <p:ph type="subTitle" idx="4"/>
          </p:nvPr>
        </p:nvSpPr>
        <p:spPr>
          <a:xfrm>
            <a:off x="304800" y="990600"/>
            <a:ext cx="8521065" cy="4431665"/>
          </a:xfrm>
        </p:spPr>
        <p:txBody>
          <a:bodyPr wrap="square"/>
          <a:p>
            <a:r>
              <a:rPr lang="en-US"/>
              <a:t>The clustering technique can be widely used in various tasks. Some most common uses of this technique are:</a:t>
            </a:r>
            <a:endParaRPr lang="en-US"/>
          </a:p>
          <a:p>
            <a:endParaRPr lang="en-US"/>
          </a:p>
          <a:p>
            <a:pPr marL="457200" indent="-457200">
              <a:buFont typeface="Arial" panose="020B0604020202020204" pitchFamily="34" charset="0"/>
              <a:buChar char="•"/>
            </a:pPr>
            <a:r>
              <a:rPr lang="en-US"/>
              <a:t>Market Segmentation</a:t>
            </a:r>
            <a:endParaRPr lang="en-US"/>
          </a:p>
          <a:p>
            <a:pPr marL="457200" indent="-457200">
              <a:buFont typeface="Arial" panose="020B0604020202020204" pitchFamily="34" charset="0"/>
              <a:buChar char="•"/>
            </a:pPr>
            <a:r>
              <a:rPr lang="en-US"/>
              <a:t>Statistical data analysis</a:t>
            </a:r>
            <a:endParaRPr lang="en-US"/>
          </a:p>
          <a:p>
            <a:pPr marL="457200" indent="-457200">
              <a:buFont typeface="Arial" panose="020B0604020202020204" pitchFamily="34" charset="0"/>
              <a:buChar char="•"/>
            </a:pPr>
            <a:r>
              <a:rPr lang="en-US"/>
              <a:t>Social network analysis</a:t>
            </a:r>
            <a:endParaRPr lang="en-US"/>
          </a:p>
          <a:p>
            <a:pPr marL="457200" indent="-457200">
              <a:buFont typeface="Arial" panose="020B0604020202020204" pitchFamily="34" charset="0"/>
              <a:buChar char="•"/>
            </a:pPr>
            <a:r>
              <a:rPr lang="en-US"/>
              <a:t>Image segmentation</a:t>
            </a:r>
            <a:endParaRPr lang="en-US"/>
          </a:p>
          <a:p>
            <a:pPr marL="457200" indent="-457200">
              <a:buFont typeface="Arial" panose="020B0604020202020204" pitchFamily="34" charset="0"/>
              <a:buChar char="•"/>
            </a:pPr>
            <a:r>
              <a:rPr lang="en-US"/>
              <a:t>Anomaly detection, etc.</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81915" y="63500"/>
            <a:ext cx="8853805" cy="6647815"/>
          </a:xfrm>
        </p:spPr>
        <p:txBody>
          <a:bodyPr wrap="square"/>
          <a:p>
            <a:r>
              <a:rPr lang="en-US" sz="2400">
                <a:sym typeface="+mn-ea"/>
              </a:rPr>
              <a:t>Average Linkage: In average linkage, we define the distance between two clusters to be the average distance between data points in the first cluster and data points in the second cluster. On the basis of this definition of distance between clusters, at each stage of the process we combine the two clusters that have the smallest average linkage distance.</a:t>
            </a:r>
            <a:endParaRPr lang="en-US" sz="2400"/>
          </a:p>
          <a:p>
            <a:endParaRPr lang="en-US" sz="2400"/>
          </a:p>
          <a:p>
            <a:r>
              <a:rPr lang="en-US" sz="2400">
                <a:sym typeface="+mn-ea"/>
              </a:rPr>
              <a:t>Centroid Method: In centroid method, the distance between two clusters is the distance between the two mean vectors of the clusters. At each stage of the process we combine the two clusters that have the smallest centroid distance.</a:t>
            </a:r>
            <a:endParaRPr lang="en-US" sz="2400"/>
          </a:p>
          <a:p>
            <a:endParaRPr lang="en-US" sz="2400"/>
          </a:p>
          <a:p>
            <a:r>
              <a:rPr lang="en-US" sz="2400">
                <a:sym typeface="+mn-ea"/>
              </a:rPr>
              <a:t>Ward’s Method: This method does not directly define a measure of distance between two points or clusters. It is an ANOVA based approach. One-way univariate ANOVAs are done for each variable with groups defined by the clusters at that stage of the process. At each stage, two clusters merge that provide the smallest increase in the combined error sum of squares.</a:t>
            </a:r>
            <a:r>
              <a:rPr lang="en-IN" altLang="en-US" sz="2400">
                <a:sym typeface="+mn-ea"/>
              </a:rPr>
              <a:t>[ just like agglomerative clustering]</a:t>
            </a:r>
            <a:endParaRPr lang="en-IN" altLang="en-US" sz="2400">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5754370" cy="695325"/>
          </a:xfrm>
          <a:prstGeom prst="rect">
            <a:avLst/>
          </a:prstGeom>
        </p:spPr>
        <p:txBody>
          <a:bodyPr vert="horz" wrap="square" lIns="0" tIns="12065" rIns="0" bIns="0" rtlCol="0">
            <a:spAutoFit/>
          </a:bodyPr>
          <a:lstStyle/>
          <a:p>
            <a:pPr marL="12700">
              <a:lnSpc>
                <a:spcPct val="100000"/>
              </a:lnSpc>
              <a:spcBef>
                <a:spcPts val="95"/>
              </a:spcBef>
            </a:pPr>
            <a:r>
              <a:rPr spc="-15" dirty="0"/>
              <a:t>How</a:t>
            </a:r>
            <a:r>
              <a:rPr spc="-10" dirty="0"/>
              <a:t> </a:t>
            </a:r>
            <a:r>
              <a:rPr spc="-5" dirty="0"/>
              <a:t>the</a:t>
            </a:r>
            <a:r>
              <a:rPr dirty="0"/>
              <a:t> </a:t>
            </a:r>
            <a:r>
              <a:rPr spc="-10" dirty="0"/>
              <a:t>algorithm</a:t>
            </a:r>
            <a:r>
              <a:rPr spc="10" dirty="0"/>
              <a:t> </a:t>
            </a:r>
            <a:r>
              <a:rPr spc="-25" dirty="0"/>
              <a:t>works</a:t>
            </a:r>
            <a:endParaRPr spc="-25" dirty="0"/>
          </a:p>
        </p:txBody>
      </p:sp>
      <p:pic>
        <p:nvPicPr>
          <p:cNvPr id="3" name="object 3"/>
          <p:cNvPicPr/>
          <p:nvPr/>
        </p:nvPicPr>
        <p:blipFill>
          <a:blip r:embed="rId1" cstate="print"/>
          <a:stretch>
            <a:fillRect/>
          </a:stretch>
        </p:blipFill>
        <p:spPr>
          <a:xfrm>
            <a:off x="2705664" y="2885534"/>
            <a:ext cx="3241169" cy="3136559"/>
          </a:xfrm>
          <a:prstGeom prst="rect">
            <a:avLst/>
          </a:prstGeom>
        </p:spPr>
      </p:pic>
      <p:pic>
        <p:nvPicPr>
          <p:cNvPr id="4" name="object 4"/>
          <p:cNvPicPr/>
          <p:nvPr/>
        </p:nvPicPr>
        <p:blipFill>
          <a:blip r:embed="rId2" cstate="print"/>
          <a:stretch>
            <a:fillRect/>
          </a:stretch>
        </p:blipFill>
        <p:spPr>
          <a:xfrm>
            <a:off x="2055179" y="1700796"/>
            <a:ext cx="5269121" cy="74042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97470" y="818304"/>
            <a:ext cx="3236751" cy="2762342"/>
          </a:xfrm>
          <a:prstGeom prst="rect">
            <a:avLst/>
          </a:prstGeom>
        </p:spPr>
      </p:pic>
      <p:pic>
        <p:nvPicPr>
          <p:cNvPr id="3" name="object 3"/>
          <p:cNvPicPr/>
          <p:nvPr/>
        </p:nvPicPr>
        <p:blipFill>
          <a:blip r:embed="rId2" cstate="print"/>
          <a:stretch>
            <a:fillRect/>
          </a:stretch>
        </p:blipFill>
        <p:spPr>
          <a:xfrm>
            <a:off x="466813" y="3861942"/>
            <a:ext cx="3322277" cy="2326743"/>
          </a:xfrm>
          <a:prstGeom prst="rect">
            <a:avLst/>
          </a:prstGeom>
        </p:spPr>
      </p:pic>
      <p:pic>
        <p:nvPicPr>
          <p:cNvPr id="4" name="object 4"/>
          <p:cNvPicPr/>
          <p:nvPr/>
        </p:nvPicPr>
        <p:blipFill>
          <a:blip r:embed="rId3" cstate="print"/>
          <a:stretch>
            <a:fillRect/>
          </a:stretch>
        </p:blipFill>
        <p:spPr>
          <a:xfrm>
            <a:off x="4203446" y="1247546"/>
            <a:ext cx="3911600" cy="46482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4573651"/>
            <a:ext cx="8079740" cy="1503045"/>
          </a:xfrm>
          <a:prstGeom prst="rect">
            <a:avLst/>
          </a:prstGeom>
        </p:spPr>
        <p:txBody>
          <a:bodyPr vert="horz" wrap="square" lIns="0" tIns="13335" rIns="0" bIns="0" rtlCol="0">
            <a:spAutoFit/>
          </a:bodyPr>
          <a:lstStyle/>
          <a:p>
            <a:pPr marL="356870" indent="-344805" algn="just">
              <a:lnSpc>
                <a:spcPts val="2375"/>
              </a:lnSpc>
              <a:spcBef>
                <a:spcPts val="105"/>
              </a:spcBef>
              <a:buFont typeface="Arial MT"/>
              <a:buChar char="•"/>
              <a:tabLst>
                <a:tab pos="357505" algn="l"/>
              </a:tabLst>
            </a:pPr>
            <a:r>
              <a:rPr sz="2200" dirty="0">
                <a:latin typeface="Calibri" panose="020F0502020204030204"/>
                <a:cs typeface="Calibri" panose="020F0502020204030204"/>
              </a:rPr>
              <a:t>The</a:t>
            </a:r>
            <a:r>
              <a:rPr sz="2200" spc="270" dirty="0">
                <a:latin typeface="Calibri" panose="020F0502020204030204"/>
                <a:cs typeface="Calibri" panose="020F0502020204030204"/>
              </a:rPr>
              <a:t> </a:t>
            </a:r>
            <a:r>
              <a:rPr sz="2200" spc="-5" dirty="0">
                <a:latin typeface="Calibri" panose="020F0502020204030204"/>
                <a:cs typeface="Calibri" panose="020F0502020204030204"/>
              </a:rPr>
              <a:t>number</a:t>
            </a:r>
            <a:r>
              <a:rPr sz="2200" spc="275" dirty="0">
                <a:latin typeface="Calibri" panose="020F0502020204030204"/>
                <a:cs typeface="Calibri" panose="020F0502020204030204"/>
              </a:rPr>
              <a:t> </a:t>
            </a:r>
            <a:r>
              <a:rPr sz="2200" spc="5" dirty="0">
                <a:latin typeface="Calibri" panose="020F0502020204030204"/>
                <a:cs typeface="Calibri" panose="020F0502020204030204"/>
              </a:rPr>
              <a:t>of</a:t>
            </a:r>
            <a:r>
              <a:rPr sz="2200" spc="240" dirty="0">
                <a:latin typeface="Calibri" panose="020F0502020204030204"/>
                <a:cs typeface="Calibri" panose="020F0502020204030204"/>
              </a:rPr>
              <a:t> </a:t>
            </a:r>
            <a:r>
              <a:rPr sz="2200" spc="-10" dirty="0">
                <a:latin typeface="Calibri" panose="020F0502020204030204"/>
                <a:cs typeface="Calibri" panose="020F0502020204030204"/>
              </a:rPr>
              <a:t>clusters</a:t>
            </a:r>
            <a:r>
              <a:rPr sz="2200" spc="250" dirty="0">
                <a:latin typeface="Calibri" panose="020F0502020204030204"/>
                <a:cs typeface="Calibri" panose="020F0502020204030204"/>
              </a:rPr>
              <a:t> </a:t>
            </a:r>
            <a:r>
              <a:rPr sz="2200" spc="-5" dirty="0">
                <a:latin typeface="Calibri" panose="020F0502020204030204"/>
                <a:cs typeface="Calibri" panose="020F0502020204030204"/>
              </a:rPr>
              <a:t>will</a:t>
            </a:r>
            <a:r>
              <a:rPr sz="2200" spc="260" dirty="0">
                <a:latin typeface="Calibri" panose="020F0502020204030204"/>
                <a:cs typeface="Calibri" panose="020F0502020204030204"/>
              </a:rPr>
              <a:t> </a:t>
            </a:r>
            <a:r>
              <a:rPr sz="2200" spc="-5" dirty="0">
                <a:latin typeface="Calibri" panose="020F0502020204030204"/>
                <a:cs typeface="Calibri" panose="020F0502020204030204"/>
              </a:rPr>
              <a:t>be</a:t>
            </a:r>
            <a:r>
              <a:rPr sz="2200" spc="275" dirty="0">
                <a:latin typeface="Calibri" panose="020F0502020204030204"/>
                <a:cs typeface="Calibri" panose="020F0502020204030204"/>
              </a:rPr>
              <a:t> </a:t>
            </a:r>
            <a:r>
              <a:rPr sz="2200" dirty="0">
                <a:latin typeface="Calibri" panose="020F0502020204030204"/>
                <a:cs typeface="Calibri" panose="020F0502020204030204"/>
              </a:rPr>
              <a:t>the</a:t>
            </a:r>
            <a:r>
              <a:rPr sz="2200" spc="275" dirty="0">
                <a:latin typeface="Calibri" panose="020F0502020204030204"/>
                <a:cs typeface="Calibri" panose="020F0502020204030204"/>
              </a:rPr>
              <a:t> </a:t>
            </a:r>
            <a:r>
              <a:rPr sz="2200" spc="-5" dirty="0">
                <a:latin typeface="Calibri" panose="020F0502020204030204"/>
                <a:cs typeface="Calibri" panose="020F0502020204030204"/>
              </a:rPr>
              <a:t>number</a:t>
            </a:r>
            <a:r>
              <a:rPr sz="2200" spc="250" dirty="0">
                <a:latin typeface="Calibri" panose="020F0502020204030204"/>
                <a:cs typeface="Calibri" panose="020F0502020204030204"/>
              </a:rPr>
              <a:t> </a:t>
            </a:r>
            <a:r>
              <a:rPr sz="2200" spc="5" dirty="0">
                <a:latin typeface="Calibri" panose="020F0502020204030204"/>
                <a:cs typeface="Calibri" panose="020F0502020204030204"/>
              </a:rPr>
              <a:t>of</a:t>
            </a:r>
            <a:r>
              <a:rPr sz="2200" spc="245" dirty="0">
                <a:latin typeface="Calibri" panose="020F0502020204030204"/>
                <a:cs typeface="Calibri" panose="020F0502020204030204"/>
              </a:rPr>
              <a:t> </a:t>
            </a:r>
            <a:r>
              <a:rPr sz="2200" spc="-10" dirty="0">
                <a:latin typeface="Calibri" panose="020F0502020204030204"/>
                <a:cs typeface="Calibri" panose="020F0502020204030204"/>
              </a:rPr>
              <a:t>vertical</a:t>
            </a:r>
            <a:r>
              <a:rPr sz="2200" spc="260" dirty="0">
                <a:latin typeface="Calibri" panose="020F0502020204030204"/>
                <a:cs typeface="Calibri" panose="020F0502020204030204"/>
              </a:rPr>
              <a:t> </a:t>
            </a:r>
            <a:r>
              <a:rPr sz="2200" spc="-5" dirty="0">
                <a:latin typeface="Calibri" panose="020F0502020204030204"/>
                <a:cs typeface="Calibri" panose="020F0502020204030204"/>
              </a:rPr>
              <a:t>lines</a:t>
            </a:r>
            <a:r>
              <a:rPr sz="2200" spc="275" dirty="0">
                <a:latin typeface="Calibri" panose="020F0502020204030204"/>
                <a:cs typeface="Calibri" panose="020F0502020204030204"/>
              </a:rPr>
              <a:t> </a:t>
            </a:r>
            <a:r>
              <a:rPr sz="2200" spc="-5" dirty="0">
                <a:latin typeface="Calibri" panose="020F0502020204030204"/>
                <a:cs typeface="Calibri" panose="020F0502020204030204"/>
              </a:rPr>
              <a:t>which</a:t>
            </a:r>
            <a:endParaRPr sz="2200">
              <a:latin typeface="Calibri" panose="020F0502020204030204"/>
              <a:cs typeface="Calibri" panose="020F0502020204030204"/>
            </a:endParaRPr>
          </a:p>
          <a:p>
            <a:pPr marL="356870" algn="just">
              <a:lnSpc>
                <a:spcPts val="2375"/>
              </a:lnSpc>
            </a:pPr>
            <a:r>
              <a:rPr sz="2200" spc="-10" dirty="0">
                <a:latin typeface="Calibri" panose="020F0502020204030204"/>
                <a:cs typeface="Calibri" panose="020F0502020204030204"/>
              </a:rPr>
              <a:t>are </a:t>
            </a:r>
            <a:r>
              <a:rPr sz="2200" dirty="0">
                <a:latin typeface="Calibri" panose="020F0502020204030204"/>
                <a:cs typeface="Calibri" panose="020F0502020204030204"/>
              </a:rPr>
              <a:t>being </a:t>
            </a:r>
            <a:r>
              <a:rPr sz="2200" spc="-10" dirty="0">
                <a:latin typeface="Calibri" panose="020F0502020204030204"/>
                <a:cs typeface="Calibri" panose="020F0502020204030204"/>
              </a:rPr>
              <a:t>intersected</a:t>
            </a:r>
            <a:r>
              <a:rPr sz="2200" spc="-40" dirty="0">
                <a:latin typeface="Calibri" panose="020F0502020204030204"/>
                <a:cs typeface="Calibri" panose="020F0502020204030204"/>
              </a:rPr>
              <a:t> </a:t>
            </a:r>
            <a:r>
              <a:rPr sz="2200" dirty="0">
                <a:latin typeface="Calibri" panose="020F0502020204030204"/>
                <a:cs typeface="Calibri" panose="020F0502020204030204"/>
              </a:rPr>
              <a:t>by</a:t>
            </a:r>
            <a:r>
              <a:rPr sz="2200" spc="-5" dirty="0">
                <a:latin typeface="Calibri" panose="020F0502020204030204"/>
                <a:cs typeface="Calibri" panose="020F0502020204030204"/>
              </a:rPr>
              <a:t> </a:t>
            </a:r>
            <a:r>
              <a:rPr sz="2200" dirty="0">
                <a:latin typeface="Calibri" panose="020F0502020204030204"/>
                <a:cs typeface="Calibri" panose="020F0502020204030204"/>
              </a:rPr>
              <a:t>the</a:t>
            </a:r>
            <a:r>
              <a:rPr sz="2200" spc="-20" dirty="0">
                <a:latin typeface="Calibri" panose="020F0502020204030204"/>
                <a:cs typeface="Calibri" panose="020F0502020204030204"/>
              </a:rPr>
              <a:t> </a:t>
            </a:r>
            <a:r>
              <a:rPr sz="2200" spc="-5" dirty="0">
                <a:latin typeface="Calibri" panose="020F0502020204030204"/>
                <a:cs typeface="Calibri" panose="020F0502020204030204"/>
              </a:rPr>
              <a:t>line</a:t>
            </a:r>
            <a:r>
              <a:rPr sz="2200" spc="-10" dirty="0">
                <a:latin typeface="Calibri" panose="020F0502020204030204"/>
                <a:cs typeface="Calibri" panose="020F0502020204030204"/>
              </a:rPr>
              <a:t> </a:t>
            </a:r>
            <a:r>
              <a:rPr sz="2200" spc="-15" dirty="0">
                <a:latin typeface="Calibri" panose="020F0502020204030204"/>
                <a:cs typeface="Calibri" panose="020F0502020204030204"/>
              </a:rPr>
              <a:t>drawn</a:t>
            </a:r>
            <a:r>
              <a:rPr sz="2200" spc="5" dirty="0">
                <a:latin typeface="Calibri" panose="020F0502020204030204"/>
                <a:cs typeface="Calibri" panose="020F0502020204030204"/>
              </a:rPr>
              <a:t> </a:t>
            </a:r>
            <a:r>
              <a:rPr sz="2200" spc="-5" dirty="0">
                <a:latin typeface="Calibri" panose="020F0502020204030204"/>
                <a:cs typeface="Calibri" panose="020F0502020204030204"/>
              </a:rPr>
              <a:t>using</a:t>
            </a:r>
            <a:r>
              <a:rPr sz="2200" spc="-20" dirty="0">
                <a:latin typeface="Calibri" panose="020F0502020204030204"/>
                <a:cs typeface="Calibri" panose="020F0502020204030204"/>
              </a:rPr>
              <a:t> </a:t>
            </a:r>
            <a:r>
              <a:rPr sz="2200" dirty="0">
                <a:latin typeface="Calibri" panose="020F0502020204030204"/>
                <a:cs typeface="Calibri" panose="020F0502020204030204"/>
              </a:rPr>
              <a:t>the</a:t>
            </a:r>
            <a:r>
              <a:rPr sz="2200" spc="5" dirty="0">
                <a:latin typeface="Calibri" panose="020F0502020204030204"/>
                <a:cs typeface="Calibri" panose="020F0502020204030204"/>
              </a:rPr>
              <a:t> </a:t>
            </a:r>
            <a:r>
              <a:rPr sz="2200" spc="-5" dirty="0">
                <a:latin typeface="Calibri" panose="020F0502020204030204"/>
                <a:cs typeface="Calibri" panose="020F0502020204030204"/>
              </a:rPr>
              <a:t>threshold.</a:t>
            </a:r>
            <a:endParaRPr sz="2200">
              <a:latin typeface="Calibri" panose="020F0502020204030204"/>
              <a:cs typeface="Calibri" panose="020F0502020204030204"/>
            </a:endParaRPr>
          </a:p>
          <a:p>
            <a:pPr marL="356870" marR="5080" indent="-344805" algn="just">
              <a:lnSpc>
                <a:spcPct val="80000"/>
              </a:lnSpc>
              <a:spcBef>
                <a:spcPts val="530"/>
              </a:spcBef>
              <a:buFont typeface="Arial MT"/>
              <a:buChar char="•"/>
              <a:tabLst>
                <a:tab pos="357505" algn="l"/>
              </a:tabLst>
            </a:pPr>
            <a:r>
              <a:rPr sz="2200" dirty="0">
                <a:latin typeface="Calibri" panose="020F0502020204030204"/>
                <a:cs typeface="Calibri" panose="020F0502020204030204"/>
              </a:rPr>
              <a:t>In the </a:t>
            </a:r>
            <a:r>
              <a:rPr sz="2200" spc="-5" dirty="0">
                <a:latin typeface="Calibri" panose="020F0502020204030204"/>
                <a:cs typeface="Calibri" panose="020F0502020204030204"/>
              </a:rPr>
              <a:t>above </a:t>
            </a:r>
            <a:r>
              <a:rPr sz="2200" spc="-10" dirty="0">
                <a:latin typeface="Calibri" panose="020F0502020204030204"/>
                <a:cs typeface="Calibri" panose="020F0502020204030204"/>
              </a:rPr>
              <a:t>example, since </a:t>
            </a:r>
            <a:r>
              <a:rPr sz="2200" dirty="0">
                <a:latin typeface="Calibri" panose="020F0502020204030204"/>
                <a:cs typeface="Calibri" panose="020F0502020204030204"/>
              </a:rPr>
              <a:t>the </a:t>
            </a:r>
            <a:r>
              <a:rPr sz="2200" spc="-15" dirty="0">
                <a:latin typeface="Calibri" panose="020F0502020204030204"/>
                <a:cs typeface="Calibri" panose="020F0502020204030204"/>
              </a:rPr>
              <a:t>red </a:t>
            </a:r>
            <a:r>
              <a:rPr sz="2200" spc="-5" dirty="0">
                <a:latin typeface="Calibri" panose="020F0502020204030204"/>
                <a:cs typeface="Calibri" panose="020F0502020204030204"/>
              </a:rPr>
              <a:t>line </a:t>
            </a:r>
            <a:r>
              <a:rPr sz="2200" spc="-15" dirty="0">
                <a:latin typeface="Calibri" panose="020F0502020204030204"/>
                <a:cs typeface="Calibri" panose="020F0502020204030204"/>
              </a:rPr>
              <a:t>intersects </a:t>
            </a:r>
            <a:r>
              <a:rPr sz="2200" dirty="0">
                <a:latin typeface="Calibri" panose="020F0502020204030204"/>
                <a:cs typeface="Calibri" panose="020F0502020204030204"/>
              </a:rPr>
              <a:t>2 </a:t>
            </a:r>
            <a:r>
              <a:rPr sz="2200" spc="-10" dirty="0">
                <a:latin typeface="Calibri" panose="020F0502020204030204"/>
                <a:cs typeface="Calibri" panose="020F0502020204030204"/>
              </a:rPr>
              <a:t>vertical lines, </a:t>
            </a:r>
            <a:r>
              <a:rPr sz="2200" spc="-5" dirty="0">
                <a:latin typeface="Calibri" panose="020F0502020204030204"/>
                <a:cs typeface="Calibri" panose="020F0502020204030204"/>
              </a:rPr>
              <a:t> </a:t>
            </a:r>
            <a:r>
              <a:rPr sz="2200" spc="-10" dirty="0">
                <a:latin typeface="Calibri" panose="020F0502020204030204"/>
                <a:cs typeface="Calibri" panose="020F0502020204030204"/>
              </a:rPr>
              <a:t>we </a:t>
            </a:r>
            <a:r>
              <a:rPr sz="2200" dirty="0">
                <a:latin typeface="Calibri" panose="020F0502020204030204"/>
                <a:cs typeface="Calibri" panose="020F0502020204030204"/>
              </a:rPr>
              <a:t>will </a:t>
            </a:r>
            <a:r>
              <a:rPr sz="2200" spc="-25" dirty="0">
                <a:latin typeface="Calibri" panose="020F0502020204030204"/>
                <a:cs typeface="Calibri" panose="020F0502020204030204"/>
              </a:rPr>
              <a:t>have </a:t>
            </a:r>
            <a:r>
              <a:rPr sz="2200" spc="5" dirty="0">
                <a:latin typeface="Calibri" panose="020F0502020204030204"/>
                <a:cs typeface="Calibri" panose="020F0502020204030204"/>
              </a:rPr>
              <a:t>2 </a:t>
            </a:r>
            <a:r>
              <a:rPr sz="2200" spc="-15" dirty="0">
                <a:latin typeface="Calibri" panose="020F0502020204030204"/>
                <a:cs typeface="Calibri" panose="020F0502020204030204"/>
              </a:rPr>
              <a:t>clusters. </a:t>
            </a:r>
            <a:r>
              <a:rPr sz="2200" spc="-10" dirty="0">
                <a:latin typeface="Calibri" panose="020F0502020204030204"/>
                <a:cs typeface="Calibri" panose="020F0502020204030204"/>
              </a:rPr>
              <a:t>One cluster </a:t>
            </a:r>
            <a:r>
              <a:rPr sz="2200" spc="-5" dirty="0">
                <a:latin typeface="Calibri" panose="020F0502020204030204"/>
                <a:cs typeface="Calibri" panose="020F0502020204030204"/>
              </a:rPr>
              <a:t>will </a:t>
            </a:r>
            <a:r>
              <a:rPr sz="2200" spc="-25" dirty="0">
                <a:latin typeface="Calibri" panose="020F0502020204030204"/>
                <a:cs typeface="Calibri" panose="020F0502020204030204"/>
              </a:rPr>
              <a:t>have </a:t>
            </a:r>
            <a:r>
              <a:rPr sz="2200" spc="5" dirty="0">
                <a:latin typeface="Calibri" panose="020F0502020204030204"/>
                <a:cs typeface="Calibri" panose="020F0502020204030204"/>
              </a:rPr>
              <a:t>a </a:t>
            </a:r>
            <a:r>
              <a:rPr sz="2200" spc="-5" dirty="0">
                <a:latin typeface="Calibri" panose="020F0502020204030204"/>
                <a:cs typeface="Calibri" panose="020F0502020204030204"/>
              </a:rPr>
              <a:t>sample (1,2,4) </a:t>
            </a:r>
            <a:r>
              <a:rPr sz="2200" dirty="0">
                <a:latin typeface="Calibri" panose="020F0502020204030204"/>
                <a:cs typeface="Calibri" panose="020F0502020204030204"/>
              </a:rPr>
              <a:t>and </a:t>
            </a:r>
            <a:r>
              <a:rPr sz="2200" spc="5" dirty="0">
                <a:latin typeface="Calibri" panose="020F0502020204030204"/>
                <a:cs typeface="Calibri" panose="020F0502020204030204"/>
              </a:rPr>
              <a:t> </a:t>
            </a:r>
            <a:r>
              <a:rPr sz="2200" dirty="0">
                <a:latin typeface="Calibri" panose="020F0502020204030204"/>
                <a:cs typeface="Calibri" panose="020F0502020204030204"/>
              </a:rPr>
              <a:t>the</a:t>
            </a:r>
            <a:r>
              <a:rPr sz="2200" spc="-20" dirty="0">
                <a:latin typeface="Calibri" panose="020F0502020204030204"/>
                <a:cs typeface="Calibri" panose="020F0502020204030204"/>
              </a:rPr>
              <a:t> </a:t>
            </a:r>
            <a:r>
              <a:rPr sz="2200" spc="5" dirty="0">
                <a:latin typeface="Calibri" panose="020F0502020204030204"/>
                <a:cs typeface="Calibri" panose="020F0502020204030204"/>
              </a:rPr>
              <a:t>other</a:t>
            </a:r>
            <a:r>
              <a:rPr sz="2200" spc="-20" dirty="0">
                <a:latin typeface="Calibri" panose="020F0502020204030204"/>
                <a:cs typeface="Calibri" panose="020F0502020204030204"/>
              </a:rPr>
              <a:t> </a:t>
            </a:r>
            <a:r>
              <a:rPr sz="2200" dirty="0">
                <a:latin typeface="Calibri" panose="020F0502020204030204"/>
                <a:cs typeface="Calibri" panose="020F0502020204030204"/>
              </a:rPr>
              <a:t>will</a:t>
            </a:r>
            <a:r>
              <a:rPr sz="2200" spc="-20" dirty="0">
                <a:latin typeface="Calibri" panose="020F0502020204030204"/>
                <a:cs typeface="Calibri" panose="020F0502020204030204"/>
              </a:rPr>
              <a:t> </a:t>
            </a:r>
            <a:r>
              <a:rPr sz="2200" spc="-15" dirty="0">
                <a:latin typeface="Calibri" panose="020F0502020204030204"/>
                <a:cs typeface="Calibri" panose="020F0502020204030204"/>
              </a:rPr>
              <a:t>have </a:t>
            </a:r>
            <a:r>
              <a:rPr sz="2200" dirty="0">
                <a:latin typeface="Calibri" panose="020F0502020204030204"/>
                <a:cs typeface="Calibri" panose="020F0502020204030204"/>
              </a:rPr>
              <a:t>a</a:t>
            </a:r>
            <a:r>
              <a:rPr sz="2200" spc="-20" dirty="0">
                <a:latin typeface="Calibri" panose="020F0502020204030204"/>
                <a:cs typeface="Calibri" panose="020F0502020204030204"/>
              </a:rPr>
              <a:t> </a:t>
            </a:r>
            <a:r>
              <a:rPr sz="2200" dirty="0">
                <a:latin typeface="Calibri" panose="020F0502020204030204"/>
                <a:cs typeface="Calibri" panose="020F0502020204030204"/>
              </a:rPr>
              <a:t>sample</a:t>
            </a:r>
            <a:r>
              <a:rPr sz="2200" spc="-15" dirty="0">
                <a:latin typeface="Calibri" panose="020F0502020204030204"/>
                <a:cs typeface="Calibri" panose="020F0502020204030204"/>
              </a:rPr>
              <a:t> </a:t>
            </a:r>
            <a:r>
              <a:rPr sz="2200" dirty="0">
                <a:latin typeface="Calibri" panose="020F0502020204030204"/>
                <a:cs typeface="Calibri" panose="020F0502020204030204"/>
              </a:rPr>
              <a:t>(3,5).</a:t>
            </a:r>
            <a:endParaRPr sz="2200">
              <a:latin typeface="Calibri" panose="020F0502020204030204"/>
              <a:cs typeface="Calibri" panose="020F0502020204030204"/>
            </a:endParaRPr>
          </a:p>
        </p:txBody>
      </p:sp>
      <p:pic>
        <p:nvPicPr>
          <p:cNvPr id="3" name="object 3"/>
          <p:cNvPicPr/>
          <p:nvPr/>
        </p:nvPicPr>
        <p:blipFill>
          <a:blip r:embed="rId1" cstate="print"/>
          <a:stretch>
            <a:fillRect/>
          </a:stretch>
        </p:blipFill>
        <p:spPr>
          <a:xfrm>
            <a:off x="4941503" y="802283"/>
            <a:ext cx="3661498" cy="3508020"/>
          </a:xfrm>
          <a:prstGeom prst="rect">
            <a:avLst/>
          </a:prstGeom>
        </p:spPr>
      </p:pic>
      <p:pic>
        <p:nvPicPr>
          <p:cNvPr id="4" name="object 4"/>
          <p:cNvPicPr/>
          <p:nvPr/>
        </p:nvPicPr>
        <p:blipFill>
          <a:blip r:embed="rId2" cstate="print"/>
          <a:stretch>
            <a:fillRect/>
          </a:stretch>
        </p:blipFill>
        <p:spPr>
          <a:xfrm>
            <a:off x="476022" y="823361"/>
            <a:ext cx="3496369" cy="3485414"/>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76200"/>
            <a:ext cx="7772400" cy="676910"/>
          </a:xfrm>
        </p:spPr>
        <p:txBody>
          <a:bodyPr/>
          <a:p>
            <a:r>
              <a:rPr lang="en-IN" altLang="en-US"/>
              <a:t>Kernel Density Estimation</a:t>
            </a:r>
            <a:endParaRPr lang="en-IN" altLang="en-US"/>
          </a:p>
        </p:txBody>
      </p:sp>
      <p:sp>
        <p:nvSpPr>
          <p:cNvPr id="3" name="Subtitle 2"/>
          <p:cNvSpPr>
            <a:spLocks noGrp="1"/>
          </p:cNvSpPr>
          <p:nvPr>
            <p:ph type="subTitle" idx="4"/>
          </p:nvPr>
        </p:nvSpPr>
        <p:spPr>
          <a:xfrm>
            <a:off x="299720" y="655320"/>
            <a:ext cx="8622030" cy="4899660"/>
          </a:xfrm>
        </p:spPr>
        <p:txBody>
          <a:bodyPr>
            <a:noAutofit/>
          </a:bodyPr>
          <a:p>
            <a:r>
              <a:rPr lang="en-US"/>
              <a:t>Kernel Density Estimation (KDE) is a non-parametric technique used to estimate the probability density function of a random variable. </a:t>
            </a:r>
            <a:endParaRPr lang="en-US"/>
          </a:p>
          <a:p>
            <a:endParaRPr lang="en-US"/>
          </a:p>
          <a:p>
            <a:r>
              <a:rPr lang="en-US"/>
              <a:t>While KDE itself isn't typically used directly for clustering, it can be a useful tool for identifying regions of high density, which can correspond to clusters in your data</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7177405" cy="695325"/>
          </a:xfrm>
          <a:prstGeom prst="rect">
            <a:avLst/>
          </a:prstGeom>
        </p:spPr>
        <p:txBody>
          <a:bodyPr vert="horz" wrap="square" lIns="0" tIns="12065" rIns="0" bIns="0" rtlCol="0">
            <a:spAutoFit/>
          </a:bodyPr>
          <a:lstStyle/>
          <a:p>
            <a:pPr marL="12700">
              <a:lnSpc>
                <a:spcPct val="100000"/>
              </a:lnSpc>
              <a:spcBef>
                <a:spcPts val="95"/>
              </a:spcBef>
            </a:pPr>
            <a:r>
              <a:rPr spc="-20" dirty="0"/>
              <a:t>Kernel</a:t>
            </a:r>
            <a:r>
              <a:rPr spc="10" dirty="0"/>
              <a:t> </a:t>
            </a:r>
            <a:r>
              <a:rPr spc="-10" dirty="0"/>
              <a:t>density </a:t>
            </a:r>
            <a:r>
              <a:rPr spc="-15" dirty="0"/>
              <a:t>estimation</a:t>
            </a:r>
            <a:r>
              <a:rPr spc="45" dirty="0"/>
              <a:t> </a:t>
            </a:r>
            <a:r>
              <a:rPr dirty="0"/>
              <a:t>(KDE)</a:t>
            </a:r>
            <a:endParaRPr dirty="0"/>
          </a:p>
        </p:txBody>
      </p:sp>
      <p:sp>
        <p:nvSpPr>
          <p:cNvPr id="3" name="object 3"/>
          <p:cNvSpPr txBox="1"/>
          <p:nvPr/>
        </p:nvSpPr>
        <p:spPr>
          <a:xfrm>
            <a:off x="536244" y="1609725"/>
            <a:ext cx="8077834" cy="4446270"/>
          </a:xfrm>
          <a:prstGeom prst="rect">
            <a:avLst/>
          </a:prstGeom>
        </p:spPr>
        <p:txBody>
          <a:bodyPr vert="horz" wrap="square" lIns="0" tIns="12700" rIns="0" bIns="0" rtlCol="0">
            <a:spAutoFit/>
          </a:bodyPr>
          <a:lstStyle/>
          <a:p>
            <a:pPr marL="356870" marR="6350" indent="-344805" algn="just">
              <a:lnSpc>
                <a:spcPct val="100000"/>
              </a:lnSpc>
              <a:spcBef>
                <a:spcPts val="100"/>
              </a:spcBef>
              <a:buFont typeface="Arial MT"/>
              <a:buChar char="•"/>
              <a:tabLst>
                <a:tab pos="357505" algn="l"/>
              </a:tabLst>
            </a:pPr>
            <a:r>
              <a:rPr sz="3000" spc="-15" dirty="0">
                <a:latin typeface="Calibri" panose="020F0502020204030204"/>
                <a:cs typeface="Calibri" panose="020F0502020204030204"/>
              </a:rPr>
              <a:t>kernel</a:t>
            </a:r>
            <a:r>
              <a:rPr sz="3000" spc="650" dirty="0">
                <a:latin typeface="Calibri" panose="020F0502020204030204"/>
                <a:cs typeface="Calibri" panose="020F0502020204030204"/>
              </a:rPr>
              <a:t> </a:t>
            </a:r>
            <a:r>
              <a:rPr sz="3000" dirty="0">
                <a:latin typeface="Calibri" panose="020F0502020204030204"/>
                <a:cs typeface="Calibri" panose="020F0502020204030204"/>
              </a:rPr>
              <a:t>— a </a:t>
            </a:r>
            <a:r>
              <a:rPr sz="3000" spc="-10" dirty="0">
                <a:latin typeface="Calibri" panose="020F0502020204030204"/>
                <a:cs typeface="Calibri" panose="020F0502020204030204"/>
              </a:rPr>
              <a:t>weighing </a:t>
            </a:r>
            <a:r>
              <a:rPr sz="3000" spc="-5" dirty="0">
                <a:latin typeface="Calibri" panose="020F0502020204030204"/>
                <a:cs typeface="Calibri" panose="020F0502020204030204"/>
              </a:rPr>
              <a:t>function </a:t>
            </a:r>
            <a:r>
              <a:rPr sz="3000" spc="-10" dirty="0">
                <a:latin typeface="Calibri" panose="020F0502020204030204"/>
                <a:cs typeface="Calibri" panose="020F0502020204030204"/>
              </a:rPr>
              <a:t>that </a:t>
            </a:r>
            <a:r>
              <a:rPr sz="3000" dirty="0">
                <a:latin typeface="Calibri" panose="020F0502020204030204"/>
                <a:cs typeface="Calibri" panose="020F0502020204030204"/>
              </a:rPr>
              <a:t>is </a:t>
            </a:r>
            <a:r>
              <a:rPr sz="3000" spc="-10" dirty="0">
                <a:latin typeface="Calibri" panose="020F0502020204030204"/>
                <a:cs typeface="Calibri" panose="020F0502020204030204"/>
              </a:rPr>
              <a:t>useful </a:t>
            </a:r>
            <a:r>
              <a:rPr sz="3000" spc="-30" dirty="0">
                <a:latin typeface="Calibri" panose="020F0502020204030204"/>
                <a:cs typeface="Calibri" panose="020F0502020204030204"/>
              </a:rPr>
              <a:t>for </a:t>
            </a:r>
            <a:r>
              <a:rPr sz="3000" spc="-25" dirty="0">
                <a:latin typeface="Calibri" panose="020F0502020204030204"/>
                <a:cs typeface="Calibri" panose="020F0502020204030204"/>
              </a:rPr>
              <a:t> </a:t>
            </a:r>
            <a:r>
              <a:rPr sz="3000" dirty="0">
                <a:latin typeface="Calibri" panose="020F0502020204030204"/>
                <a:cs typeface="Calibri" panose="020F0502020204030204"/>
              </a:rPr>
              <a:t>quantifying</a:t>
            </a:r>
            <a:r>
              <a:rPr sz="3000" spc="-10" dirty="0">
                <a:latin typeface="Calibri" panose="020F0502020204030204"/>
                <a:cs typeface="Calibri" panose="020F0502020204030204"/>
              </a:rPr>
              <a:t> </a:t>
            </a:r>
            <a:r>
              <a:rPr sz="3000" spc="-5" dirty="0">
                <a:latin typeface="Calibri" panose="020F0502020204030204"/>
                <a:cs typeface="Calibri" panose="020F0502020204030204"/>
              </a:rPr>
              <a:t>density</a:t>
            </a:r>
            <a:endParaRPr sz="3000">
              <a:latin typeface="Calibri" panose="020F0502020204030204"/>
              <a:cs typeface="Calibri" panose="020F0502020204030204"/>
            </a:endParaRPr>
          </a:p>
          <a:p>
            <a:pPr marL="356870" marR="5080" indent="-344805" algn="just">
              <a:lnSpc>
                <a:spcPct val="100000"/>
              </a:lnSpc>
              <a:spcBef>
                <a:spcPts val="725"/>
              </a:spcBef>
              <a:buFont typeface="Arial MT"/>
              <a:buChar char="•"/>
              <a:tabLst>
                <a:tab pos="357505" algn="l"/>
              </a:tabLst>
            </a:pPr>
            <a:r>
              <a:rPr sz="3000" dirty="0">
                <a:latin typeface="Calibri" panose="020F0502020204030204"/>
                <a:cs typeface="Calibri" panose="020F0502020204030204"/>
              </a:rPr>
              <a:t>place a </a:t>
            </a:r>
            <a:r>
              <a:rPr sz="3000" spc="-20" dirty="0">
                <a:latin typeface="Calibri" panose="020F0502020204030204"/>
                <a:cs typeface="Calibri" panose="020F0502020204030204"/>
              </a:rPr>
              <a:t>kernel </a:t>
            </a:r>
            <a:r>
              <a:rPr sz="3000" dirty="0">
                <a:latin typeface="Calibri" panose="020F0502020204030204"/>
                <a:cs typeface="Calibri" panose="020F0502020204030204"/>
              </a:rPr>
              <a:t>on </a:t>
            </a:r>
            <a:r>
              <a:rPr sz="3000" spc="-10" dirty="0">
                <a:latin typeface="Calibri" panose="020F0502020204030204"/>
                <a:cs typeface="Calibri" panose="020F0502020204030204"/>
              </a:rPr>
              <a:t>each </a:t>
            </a:r>
            <a:r>
              <a:rPr sz="3000" spc="-20" dirty="0">
                <a:latin typeface="Calibri" panose="020F0502020204030204"/>
                <a:cs typeface="Calibri" panose="020F0502020204030204"/>
              </a:rPr>
              <a:t>data </a:t>
            </a:r>
            <a:r>
              <a:rPr sz="3000" spc="-10" dirty="0">
                <a:latin typeface="Calibri" panose="020F0502020204030204"/>
                <a:cs typeface="Calibri" panose="020F0502020204030204"/>
              </a:rPr>
              <a:t>point in the </a:t>
            </a:r>
            <a:r>
              <a:rPr sz="3000" spc="-15" dirty="0">
                <a:latin typeface="Calibri" panose="020F0502020204030204"/>
                <a:cs typeface="Calibri" panose="020F0502020204030204"/>
              </a:rPr>
              <a:t>dataset </a:t>
            </a:r>
            <a:r>
              <a:rPr sz="3000" spc="-10" dirty="0">
                <a:latin typeface="Calibri" panose="020F0502020204030204"/>
                <a:cs typeface="Calibri" panose="020F0502020204030204"/>
              </a:rPr>
              <a:t> </a:t>
            </a:r>
            <a:r>
              <a:rPr sz="3000" dirty="0">
                <a:latin typeface="Calibri" panose="020F0502020204030204"/>
                <a:cs typeface="Calibri" panose="020F0502020204030204"/>
              </a:rPr>
              <a:t>and</a:t>
            </a:r>
            <a:r>
              <a:rPr sz="3000" spc="5" dirty="0">
                <a:latin typeface="Calibri" panose="020F0502020204030204"/>
                <a:cs typeface="Calibri" panose="020F0502020204030204"/>
              </a:rPr>
              <a:t> </a:t>
            </a:r>
            <a:r>
              <a:rPr sz="3000" spc="-10" dirty="0">
                <a:latin typeface="Calibri" panose="020F0502020204030204"/>
                <a:cs typeface="Calibri" panose="020F0502020204030204"/>
              </a:rPr>
              <a:t>then</a:t>
            </a:r>
            <a:r>
              <a:rPr sz="3000" spc="-5" dirty="0">
                <a:latin typeface="Calibri" panose="020F0502020204030204"/>
                <a:cs typeface="Calibri" panose="020F0502020204030204"/>
              </a:rPr>
              <a:t> summing</a:t>
            </a:r>
            <a:r>
              <a:rPr sz="3000" dirty="0">
                <a:latin typeface="Calibri" panose="020F0502020204030204"/>
                <a:cs typeface="Calibri" panose="020F0502020204030204"/>
              </a:rPr>
              <a:t> the</a:t>
            </a:r>
            <a:r>
              <a:rPr sz="3000" spc="5" dirty="0">
                <a:latin typeface="Calibri" panose="020F0502020204030204"/>
                <a:cs typeface="Calibri" panose="020F0502020204030204"/>
              </a:rPr>
              <a:t> </a:t>
            </a:r>
            <a:r>
              <a:rPr sz="3000" spc="-20" dirty="0">
                <a:latin typeface="Calibri" panose="020F0502020204030204"/>
                <a:cs typeface="Calibri" panose="020F0502020204030204"/>
              </a:rPr>
              <a:t>kernels</a:t>
            </a:r>
            <a:r>
              <a:rPr sz="3000" spc="-15" dirty="0">
                <a:latin typeface="Calibri" panose="020F0502020204030204"/>
                <a:cs typeface="Calibri" panose="020F0502020204030204"/>
              </a:rPr>
              <a:t> to</a:t>
            </a:r>
            <a:r>
              <a:rPr sz="3000" spc="-10" dirty="0">
                <a:latin typeface="Calibri" panose="020F0502020204030204"/>
                <a:cs typeface="Calibri" panose="020F0502020204030204"/>
              </a:rPr>
              <a:t> </a:t>
            </a:r>
            <a:r>
              <a:rPr sz="3000" spc="-20" dirty="0">
                <a:latin typeface="Calibri" panose="020F0502020204030204"/>
                <a:cs typeface="Calibri" panose="020F0502020204030204"/>
              </a:rPr>
              <a:t>generate</a:t>
            </a:r>
            <a:r>
              <a:rPr sz="3000" spc="-15" dirty="0">
                <a:latin typeface="Calibri" panose="020F0502020204030204"/>
                <a:cs typeface="Calibri" panose="020F0502020204030204"/>
              </a:rPr>
              <a:t> </a:t>
            </a:r>
            <a:r>
              <a:rPr sz="3000" dirty="0">
                <a:latin typeface="Calibri" panose="020F0502020204030204"/>
                <a:cs typeface="Calibri" panose="020F0502020204030204"/>
              </a:rPr>
              <a:t>a </a:t>
            </a:r>
            <a:r>
              <a:rPr sz="3000" spc="5" dirty="0">
                <a:latin typeface="Calibri" panose="020F0502020204030204"/>
                <a:cs typeface="Calibri" panose="020F0502020204030204"/>
              </a:rPr>
              <a:t> </a:t>
            </a:r>
            <a:r>
              <a:rPr sz="3000" spc="-15" dirty="0">
                <a:latin typeface="Calibri" panose="020F0502020204030204"/>
                <a:cs typeface="Calibri" panose="020F0502020204030204"/>
              </a:rPr>
              <a:t>kernel</a:t>
            </a:r>
            <a:r>
              <a:rPr sz="3000" spc="-30" dirty="0">
                <a:latin typeface="Calibri" panose="020F0502020204030204"/>
                <a:cs typeface="Calibri" panose="020F0502020204030204"/>
              </a:rPr>
              <a:t> </a:t>
            </a:r>
            <a:r>
              <a:rPr sz="3000" spc="-5" dirty="0">
                <a:latin typeface="Calibri" panose="020F0502020204030204"/>
                <a:cs typeface="Calibri" panose="020F0502020204030204"/>
              </a:rPr>
              <a:t>density</a:t>
            </a:r>
            <a:r>
              <a:rPr sz="3000" spc="-30" dirty="0">
                <a:latin typeface="Calibri" panose="020F0502020204030204"/>
                <a:cs typeface="Calibri" panose="020F0502020204030204"/>
              </a:rPr>
              <a:t> </a:t>
            </a:r>
            <a:r>
              <a:rPr sz="3000" spc="-10" dirty="0">
                <a:latin typeface="Calibri" panose="020F0502020204030204"/>
                <a:cs typeface="Calibri" panose="020F0502020204030204"/>
              </a:rPr>
              <a:t>estimate</a:t>
            </a:r>
            <a:r>
              <a:rPr sz="3000" spc="-60" dirty="0">
                <a:latin typeface="Calibri" panose="020F0502020204030204"/>
                <a:cs typeface="Calibri" panose="020F0502020204030204"/>
              </a:rPr>
              <a:t> </a:t>
            </a:r>
            <a:r>
              <a:rPr sz="3000" spc="-30" dirty="0">
                <a:latin typeface="Calibri" panose="020F0502020204030204"/>
                <a:cs typeface="Calibri" panose="020F0502020204030204"/>
              </a:rPr>
              <a:t>for</a:t>
            </a:r>
            <a:r>
              <a:rPr sz="3000" spc="25" dirty="0">
                <a:latin typeface="Calibri" panose="020F0502020204030204"/>
                <a:cs typeface="Calibri" panose="020F0502020204030204"/>
              </a:rPr>
              <a:t> </a:t>
            </a:r>
            <a:r>
              <a:rPr sz="3000" dirty="0">
                <a:latin typeface="Calibri" panose="020F0502020204030204"/>
                <a:cs typeface="Calibri" panose="020F0502020204030204"/>
              </a:rPr>
              <a:t>the</a:t>
            </a:r>
            <a:r>
              <a:rPr sz="3000" spc="-35" dirty="0">
                <a:latin typeface="Calibri" panose="020F0502020204030204"/>
                <a:cs typeface="Calibri" panose="020F0502020204030204"/>
              </a:rPr>
              <a:t> </a:t>
            </a:r>
            <a:r>
              <a:rPr sz="3000" spc="-20" dirty="0">
                <a:latin typeface="Calibri" panose="020F0502020204030204"/>
                <a:cs typeface="Calibri" panose="020F0502020204030204"/>
              </a:rPr>
              <a:t>overall</a:t>
            </a:r>
            <a:r>
              <a:rPr sz="3000" spc="10" dirty="0">
                <a:latin typeface="Calibri" panose="020F0502020204030204"/>
                <a:cs typeface="Calibri" panose="020F0502020204030204"/>
              </a:rPr>
              <a:t> </a:t>
            </a:r>
            <a:r>
              <a:rPr sz="3000" spc="-5" dirty="0">
                <a:latin typeface="Calibri" panose="020F0502020204030204"/>
                <a:cs typeface="Calibri" panose="020F0502020204030204"/>
              </a:rPr>
              <a:t>region.</a:t>
            </a:r>
            <a:endParaRPr sz="3000">
              <a:latin typeface="Calibri" panose="020F0502020204030204"/>
              <a:cs typeface="Calibri" panose="020F0502020204030204"/>
            </a:endParaRPr>
          </a:p>
          <a:p>
            <a:pPr marL="356870" marR="5080" indent="-344805" algn="just">
              <a:lnSpc>
                <a:spcPct val="100000"/>
              </a:lnSpc>
              <a:spcBef>
                <a:spcPts val="725"/>
              </a:spcBef>
              <a:buFont typeface="Arial MT"/>
              <a:buChar char="•"/>
              <a:tabLst>
                <a:tab pos="357505" algn="l"/>
              </a:tabLst>
            </a:pPr>
            <a:r>
              <a:rPr sz="3000" spc="-10" dirty="0">
                <a:latin typeface="Calibri" panose="020F0502020204030204"/>
                <a:cs typeface="Calibri" panose="020F0502020204030204"/>
              </a:rPr>
              <a:t>Areas </a:t>
            </a:r>
            <a:r>
              <a:rPr sz="3000" dirty="0">
                <a:latin typeface="Calibri" panose="020F0502020204030204"/>
                <a:cs typeface="Calibri" panose="020F0502020204030204"/>
              </a:rPr>
              <a:t>of </a:t>
            </a:r>
            <a:r>
              <a:rPr sz="3000" spc="-15" dirty="0">
                <a:latin typeface="Calibri" panose="020F0502020204030204"/>
                <a:cs typeface="Calibri" panose="020F0502020204030204"/>
              </a:rPr>
              <a:t>greater </a:t>
            </a:r>
            <a:r>
              <a:rPr sz="3000" spc="-10" dirty="0">
                <a:latin typeface="Calibri" panose="020F0502020204030204"/>
                <a:cs typeface="Calibri" panose="020F0502020204030204"/>
              </a:rPr>
              <a:t>point density </a:t>
            </a:r>
            <a:r>
              <a:rPr sz="3000" spc="-5" dirty="0">
                <a:latin typeface="Calibri" panose="020F0502020204030204"/>
                <a:cs typeface="Calibri" panose="020F0502020204030204"/>
              </a:rPr>
              <a:t>will </a:t>
            </a:r>
            <a:r>
              <a:rPr sz="3000" spc="-10" dirty="0">
                <a:latin typeface="Calibri" panose="020F0502020204030204"/>
                <a:cs typeface="Calibri" panose="020F0502020204030204"/>
              </a:rPr>
              <a:t>sum </a:t>
            </a:r>
            <a:r>
              <a:rPr sz="3000" dirty="0">
                <a:latin typeface="Calibri" panose="020F0502020204030204"/>
                <a:cs typeface="Calibri" panose="020F0502020204030204"/>
              </a:rPr>
              <a:t>out </a:t>
            </a:r>
            <a:r>
              <a:rPr sz="3000" spc="-5" dirty="0">
                <a:latin typeface="Calibri" panose="020F0502020204030204"/>
                <a:cs typeface="Calibri" panose="020F0502020204030204"/>
              </a:rPr>
              <a:t>with </a:t>
            </a:r>
            <a:r>
              <a:rPr sz="3000" dirty="0">
                <a:latin typeface="Calibri" panose="020F0502020204030204"/>
                <a:cs typeface="Calibri" panose="020F0502020204030204"/>
              </a:rPr>
              <a:t> </a:t>
            </a:r>
            <a:r>
              <a:rPr sz="3000" spc="-15" dirty="0">
                <a:latin typeface="Calibri" panose="020F0502020204030204"/>
                <a:cs typeface="Calibri" panose="020F0502020204030204"/>
              </a:rPr>
              <a:t>greater </a:t>
            </a:r>
            <a:r>
              <a:rPr sz="3000" spc="-20" dirty="0">
                <a:latin typeface="Calibri" panose="020F0502020204030204"/>
                <a:cs typeface="Calibri" panose="020F0502020204030204"/>
              </a:rPr>
              <a:t>kernel </a:t>
            </a:r>
            <a:r>
              <a:rPr sz="3000" spc="-30" dirty="0">
                <a:latin typeface="Calibri" panose="020F0502020204030204"/>
                <a:cs typeface="Calibri" panose="020F0502020204030204"/>
              </a:rPr>
              <a:t>density, </a:t>
            </a:r>
            <a:r>
              <a:rPr sz="3000" dirty="0">
                <a:latin typeface="Calibri" panose="020F0502020204030204"/>
                <a:cs typeface="Calibri" panose="020F0502020204030204"/>
              </a:rPr>
              <a:t>and </a:t>
            </a:r>
            <a:r>
              <a:rPr sz="3000" spc="-10" dirty="0">
                <a:latin typeface="Calibri" panose="020F0502020204030204"/>
                <a:cs typeface="Calibri" panose="020F0502020204030204"/>
              </a:rPr>
              <a:t>areas </a:t>
            </a:r>
            <a:r>
              <a:rPr sz="3000" dirty="0">
                <a:latin typeface="Calibri" panose="020F0502020204030204"/>
                <a:cs typeface="Calibri" panose="020F0502020204030204"/>
              </a:rPr>
              <a:t>of </a:t>
            </a:r>
            <a:r>
              <a:rPr sz="3000" spc="-20" dirty="0">
                <a:latin typeface="Calibri" panose="020F0502020204030204"/>
                <a:cs typeface="Calibri" panose="020F0502020204030204"/>
              </a:rPr>
              <a:t>lower </a:t>
            </a:r>
            <a:r>
              <a:rPr sz="3000" spc="-5" dirty="0">
                <a:latin typeface="Calibri" panose="020F0502020204030204"/>
                <a:cs typeface="Calibri" panose="020F0502020204030204"/>
              </a:rPr>
              <a:t>point </a:t>
            </a:r>
            <a:r>
              <a:rPr sz="3000" dirty="0">
                <a:latin typeface="Calibri" panose="020F0502020204030204"/>
                <a:cs typeface="Calibri" panose="020F0502020204030204"/>
              </a:rPr>
              <a:t> density</a:t>
            </a:r>
            <a:r>
              <a:rPr sz="3000" spc="-45" dirty="0">
                <a:latin typeface="Calibri" panose="020F0502020204030204"/>
                <a:cs typeface="Calibri" panose="020F0502020204030204"/>
              </a:rPr>
              <a:t> </a:t>
            </a:r>
            <a:r>
              <a:rPr sz="3000" dirty="0">
                <a:latin typeface="Calibri" panose="020F0502020204030204"/>
                <a:cs typeface="Calibri" panose="020F0502020204030204"/>
              </a:rPr>
              <a:t>will sum out</a:t>
            </a:r>
            <a:r>
              <a:rPr sz="3000" spc="-30" dirty="0">
                <a:latin typeface="Calibri" panose="020F0502020204030204"/>
                <a:cs typeface="Calibri" panose="020F0502020204030204"/>
              </a:rPr>
              <a:t> </a:t>
            </a:r>
            <a:r>
              <a:rPr sz="3000" dirty="0">
                <a:latin typeface="Calibri" panose="020F0502020204030204"/>
                <a:cs typeface="Calibri" panose="020F0502020204030204"/>
              </a:rPr>
              <a:t>with less</a:t>
            </a:r>
            <a:r>
              <a:rPr sz="3000" spc="-10" dirty="0">
                <a:latin typeface="Calibri" panose="020F0502020204030204"/>
                <a:cs typeface="Calibri" panose="020F0502020204030204"/>
              </a:rPr>
              <a:t> </a:t>
            </a:r>
            <a:r>
              <a:rPr sz="3000" spc="-15" dirty="0">
                <a:latin typeface="Calibri" panose="020F0502020204030204"/>
                <a:cs typeface="Calibri" panose="020F0502020204030204"/>
              </a:rPr>
              <a:t>kernel</a:t>
            </a:r>
            <a:r>
              <a:rPr sz="3000" spc="-55" dirty="0">
                <a:latin typeface="Calibri" panose="020F0502020204030204"/>
                <a:cs typeface="Calibri" panose="020F0502020204030204"/>
              </a:rPr>
              <a:t> </a:t>
            </a:r>
            <a:r>
              <a:rPr sz="3000" spc="-25" dirty="0">
                <a:latin typeface="Calibri" panose="020F0502020204030204"/>
                <a:cs typeface="Calibri" panose="020F0502020204030204"/>
              </a:rPr>
              <a:t>density.</a:t>
            </a:r>
            <a:endParaRPr sz="3000">
              <a:latin typeface="Calibri" panose="020F0502020204030204"/>
              <a:cs typeface="Calibri" panose="020F0502020204030204"/>
            </a:endParaRPr>
          </a:p>
          <a:p>
            <a:pPr marL="356870" indent="-344805" algn="just">
              <a:lnSpc>
                <a:spcPct val="100000"/>
              </a:lnSpc>
              <a:spcBef>
                <a:spcPts val="725"/>
              </a:spcBef>
              <a:buFont typeface="Arial MT"/>
              <a:buChar char="•"/>
              <a:tabLst>
                <a:tab pos="357505" algn="l"/>
              </a:tabLst>
            </a:pPr>
            <a:r>
              <a:rPr sz="3000" spc="-5" dirty="0">
                <a:latin typeface="Calibri" panose="020F0502020204030204"/>
                <a:cs typeface="Calibri" panose="020F0502020204030204"/>
              </a:rPr>
              <a:t>don’t</a:t>
            </a:r>
            <a:r>
              <a:rPr sz="3000" spc="-30" dirty="0">
                <a:latin typeface="Calibri" panose="020F0502020204030204"/>
                <a:cs typeface="Calibri" panose="020F0502020204030204"/>
              </a:rPr>
              <a:t> </a:t>
            </a:r>
            <a:r>
              <a:rPr sz="3000" spc="-10" dirty="0">
                <a:latin typeface="Calibri" panose="020F0502020204030204"/>
                <a:cs typeface="Calibri" panose="020F0502020204030204"/>
              </a:rPr>
              <a:t>rely</a:t>
            </a:r>
            <a:r>
              <a:rPr sz="3000" spc="-5" dirty="0">
                <a:latin typeface="Calibri" panose="020F0502020204030204"/>
                <a:cs typeface="Calibri" panose="020F0502020204030204"/>
              </a:rPr>
              <a:t> </a:t>
            </a:r>
            <a:r>
              <a:rPr sz="3000" dirty="0">
                <a:latin typeface="Calibri" panose="020F0502020204030204"/>
                <a:cs typeface="Calibri" panose="020F0502020204030204"/>
              </a:rPr>
              <a:t>on</a:t>
            </a:r>
            <a:r>
              <a:rPr sz="3000" spc="-5" dirty="0">
                <a:latin typeface="Calibri" panose="020F0502020204030204"/>
                <a:cs typeface="Calibri" panose="020F0502020204030204"/>
              </a:rPr>
              <a:t> cluster</a:t>
            </a:r>
            <a:r>
              <a:rPr sz="3000" spc="-55" dirty="0">
                <a:latin typeface="Calibri" panose="020F0502020204030204"/>
                <a:cs typeface="Calibri" panose="020F0502020204030204"/>
              </a:rPr>
              <a:t> </a:t>
            </a:r>
            <a:r>
              <a:rPr sz="3000" spc="-10" dirty="0">
                <a:latin typeface="Calibri" panose="020F0502020204030204"/>
                <a:cs typeface="Calibri" panose="020F0502020204030204"/>
              </a:rPr>
              <a:t>center</a:t>
            </a:r>
            <a:r>
              <a:rPr sz="3000" spc="-60" dirty="0">
                <a:latin typeface="Calibri" panose="020F0502020204030204"/>
                <a:cs typeface="Calibri" panose="020F0502020204030204"/>
              </a:rPr>
              <a:t> </a:t>
            </a:r>
            <a:r>
              <a:rPr sz="3000" spc="-5" dirty="0">
                <a:latin typeface="Calibri" panose="020F0502020204030204"/>
                <a:cs typeface="Calibri" panose="020F0502020204030204"/>
              </a:rPr>
              <a:t>placement</a:t>
            </a:r>
            <a:endParaRPr sz="3000">
              <a:latin typeface="Calibri" panose="020F0502020204030204"/>
              <a:cs typeface="Calibri" panose="020F050202020403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 y="152400"/>
            <a:ext cx="7772400" cy="623570"/>
          </a:xfrm>
        </p:spPr>
        <p:txBody>
          <a:bodyPr>
            <a:noAutofit/>
          </a:bodyPr>
          <a:p>
            <a:r>
              <a:rPr lang="en-IN" altLang="en-US"/>
              <a:t>Working of KDE</a:t>
            </a:r>
            <a:endParaRPr lang="en-IN" altLang="en-US"/>
          </a:p>
        </p:txBody>
      </p:sp>
      <p:sp>
        <p:nvSpPr>
          <p:cNvPr id="3" name="Subtitle 2"/>
          <p:cNvSpPr>
            <a:spLocks noGrp="1"/>
          </p:cNvSpPr>
          <p:nvPr>
            <p:ph type="subTitle" idx="4"/>
          </p:nvPr>
        </p:nvSpPr>
        <p:spPr>
          <a:xfrm>
            <a:off x="152400" y="914400"/>
            <a:ext cx="8768715" cy="5909310"/>
          </a:xfrm>
        </p:spPr>
        <p:txBody>
          <a:bodyPr wrap="square"/>
          <a:p>
            <a:r>
              <a:rPr lang="en-US"/>
              <a:t>Data Preparation:</a:t>
            </a:r>
            <a:endParaRPr lang="en-US"/>
          </a:p>
          <a:p>
            <a:r>
              <a:rPr lang="en-US"/>
              <a:t>Start with your dataset that you want to cluster. Ensure that it's appropriately preprocessed and scaled if needed.</a:t>
            </a:r>
            <a:endParaRPr lang="en-US"/>
          </a:p>
          <a:p>
            <a:endParaRPr lang="en-US"/>
          </a:p>
          <a:p>
            <a:r>
              <a:rPr lang="en-US"/>
              <a:t>Choose a Kernel:</a:t>
            </a:r>
            <a:endParaRPr lang="en-US"/>
          </a:p>
          <a:p>
            <a:r>
              <a:rPr lang="en-US"/>
              <a:t>Select a kernel function, such as Gaussian (normal), Epanechnikov, or others. The kernel function defines the shape of the density estimation around each data point.</a:t>
            </a:r>
            <a:endParaRPr lang="en-US"/>
          </a:p>
          <a:p>
            <a:endParaRPr lang="en-US"/>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52400" y="152400"/>
            <a:ext cx="8845550" cy="5909310"/>
          </a:xfrm>
        </p:spPr>
        <p:txBody>
          <a:bodyPr wrap="square"/>
          <a:p>
            <a:r>
              <a:rPr lang="en-US" sz="2400">
                <a:sym typeface="+mn-ea"/>
              </a:rPr>
              <a:t>Bandwidth Selection:</a:t>
            </a:r>
            <a:endParaRPr lang="en-US" sz="2400"/>
          </a:p>
          <a:p>
            <a:r>
              <a:rPr lang="en-US" sz="2400">
                <a:sym typeface="+mn-ea"/>
              </a:rPr>
              <a:t>The bandwidth parameter determines the width of the kernel and significantly influences the result. A smaller bandwidth will lead to more emphasis on local details, potentially capturing smaller clusters, but being sensitive to noise. A larger bandwidth will lead to smoother estimations but might oversimplify the clusters. The choice of bandwidth is crucial and can impact the quality of cluster detection.</a:t>
            </a:r>
            <a:endParaRPr lang="en-US" sz="2400">
              <a:sym typeface="+mn-ea"/>
            </a:endParaRPr>
          </a:p>
          <a:p>
            <a:r>
              <a:rPr lang="en-US" sz="2400"/>
              <a:t>Apply KDE:</a:t>
            </a:r>
            <a:endParaRPr lang="en-US" sz="2400"/>
          </a:p>
          <a:p>
            <a:r>
              <a:rPr lang="en-US" sz="2400"/>
              <a:t>For each data point in your dataset, apply the selected kernel centered at that point, and then sum up the contributions from all data points. This effectively creates a smooth density estimation over your entire dataset.</a:t>
            </a:r>
            <a:endParaRPr lang="en-US" sz="2400"/>
          </a:p>
          <a:p>
            <a:endParaRPr lang="en-US" sz="2400"/>
          </a:p>
          <a:p>
            <a:r>
              <a:rPr lang="en-US" sz="2400"/>
              <a:t>Visualization:</a:t>
            </a:r>
            <a:endParaRPr lang="en-US" sz="2400"/>
          </a:p>
          <a:p>
            <a:r>
              <a:rPr lang="en-US" sz="2400"/>
              <a:t>Visualize the KDE using a heatmap or contour plot. The regions of higher density indicate potential cluster locations.</a:t>
            </a:r>
            <a:endParaRPr 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 y="76200"/>
            <a:ext cx="8853805" cy="6894195"/>
          </a:xfrm>
        </p:spPr>
        <p:txBody>
          <a:bodyPr wrap="square"/>
          <a:p>
            <a:r>
              <a:rPr lang="en-US"/>
              <a:t>Peak Detection:</a:t>
            </a:r>
            <a:endParaRPr lang="en-US"/>
          </a:p>
          <a:p>
            <a:r>
              <a:rPr lang="en-US"/>
              <a:t>Identify peaks in the KDE. Peaks correspond to areas of higher density, and these regions could represent cluster centers.</a:t>
            </a:r>
            <a:endParaRPr lang="en-US"/>
          </a:p>
          <a:p>
            <a:endParaRPr lang="en-US"/>
          </a:p>
          <a:p>
            <a:r>
              <a:rPr lang="en-US"/>
              <a:t>Thresholding:</a:t>
            </a:r>
            <a:endParaRPr lang="en-US"/>
          </a:p>
          <a:p>
            <a:r>
              <a:rPr lang="en-US"/>
              <a:t>You can set a density threshold above which points are considered part of a cluster. This helps in excluding low-density noise points.</a:t>
            </a:r>
            <a:endParaRPr lang="en-US"/>
          </a:p>
          <a:p>
            <a:endParaRPr lang="en-US"/>
          </a:p>
          <a:p>
            <a:r>
              <a:rPr lang="en-US"/>
              <a:t>Cluster Assignment:</a:t>
            </a:r>
            <a:endParaRPr lang="en-US"/>
          </a:p>
          <a:p>
            <a:r>
              <a:rPr lang="en-US"/>
              <a:t>Assign data points to clusters based on their proximity to the identified peaks or local maxima in the KDE.</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761490" y="2209800"/>
            <a:ext cx="6087110" cy="1107440"/>
          </a:xfrm>
        </p:spPr>
        <p:txBody>
          <a:bodyPr wrap="square"/>
          <a:p>
            <a:r>
              <a:rPr lang="en-IN" altLang="en-US" sz="7200"/>
              <a:t>THANK YOU</a:t>
            </a:r>
            <a:endParaRPr lang="en-IN" altLang="en-US" sz="7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6791959" cy="695325"/>
          </a:xfrm>
          <a:prstGeom prst="rect">
            <a:avLst/>
          </a:prstGeom>
        </p:spPr>
        <p:txBody>
          <a:bodyPr vert="horz" wrap="square" lIns="0" tIns="12065" rIns="0" bIns="0" rtlCol="0">
            <a:spAutoFit/>
          </a:bodyPr>
          <a:lstStyle/>
          <a:p>
            <a:pPr marL="12700">
              <a:lnSpc>
                <a:spcPct val="100000"/>
              </a:lnSpc>
              <a:spcBef>
                <a:spcPts val="95"/>
              </a:spcBef>
            </a:pPr>
            <a:r>
              <a:rPr spc="-45" dirty="0"/>
              <a:t>Types</a:t>
            </a:r>
            <a:r>
              <a:rPr spc="5" dirty="0"/>
              <a:t> </a:t>
            </a:r>
            <a:r>
              <a:rPr spc="-5" dirty="0"/>
              <a:t>of</a:t>
            </a:r>
            <a:r>
              <a:rPr spc="5" dirty="0"/>
              <a:t> </a:t>
            </a:r>
            <a:r>
              <a:rPr spc="-20" dirty="0"/>
              <a:t>clustering</a:t>
            </a:r>
            <a:r>
              <a:rPr spc="70" dirty="0"/>
              <a:t> </a:t>
            </a:r>
            <a:r>
              <a:rPr spc="-10" dirty="0"/>
              <a:t>algorithms</a:t>
            </a:r>
            <a:endParaRPr spc="-10" dirty="0"/>
          </a:p>
        </p:txBody>
      </p:sp>
      <p:sp>
        <p:nvSpPr>
          <p:cNvPr id="3" name="object 3"/>
          <p:cNvSpPr txBox="1"/>
          <p:nvPr/>
        </p:nvSpPr>
        <p:spPr>
          <a:xfrm>
            <a:off x="536244" y="1511321"/>
            <a:ext cx="7940040" cy="2165985"/>
          </a:xfrm>
          <a:prstGeom prst="rect">
            <a:avLst/>
          </a:prstGeom>
        </p:spPr>
        <p:txBody>
          <a:bodyPr vert="horz" wrap="square" lIns="0" tIns="109855" rIns="0" bIns="0" rtlCol="0">
            <a:spAutoFit/>
          </a:bodyPr>
          <a:lstStyle/>
          <a:p>
            <a:pPr marL="356870" indent="-344805">
              <a:lnSpc>
                <a:spcPct val="100000"/>
              </a:lnSpc>
              <a:spcBef>
                <a:spcPts val="865"/>
              </a:spcBef>
              <a:buFont typeface="Arial MT"/>
              <a:buChar char="•"/>
              <a:tabLst>
                <a:tab pos="356870" algn="l"/>
                <a:tab pos="357505" algn="l"/>
              </a:tabLst>
            </a:pPr>
            <a:r>
              <a:rPr sz="2800">
                <a:latin typeface="Calibri" panose="020F0502020204030204"/>
                <a:cs typeface="Calibri" panose="020F0502020204030204"/>
              </a:rPr>
              <a:t>Partitioning Clustering</a:t>
            </a:r>
            <a:endParaRPr sz="2800">
              <a:latin typeface="Calibri" panose="020F0502020204030204"/>
              <a:cs typeface="Calibri" panose="020F0502020204030204"/>
            </a:endParaRPr>
          </a:p>
          <a:p>
            <a:pPr marL="356870" indent="-344805">
              <a:lnSpc>
                <a:spcPct val="100000"/>
              </a:lnSpc>
              <a:spcBef>
                <a:spcPts val="865"/>
              </a:spcBef>
              <a:buFont typeface="Arial MT"/>
              <a:buChar char="•"/>
              <a:tabLst>
                <a:tab pos="356870" algn="l"/>
                <a:tab pos="357505" algn="l"/>
              </a:tabLst>
            </a:pPr>
            <a:r>
              <a:rPr sz="2800">
                <a:latin typeface="Calibri" panose="020F0502020204030204"/>
                <a:cs typeface="Calibri" panose="020F0502020204030204"/>
              </a:rPr>
              <a:t>Density-Based Clustering</a:t>
            </a:r>
            <a:endParaRPr sz="2800">
              <a:latin typeface="Calibri" panose="020F0502020204030204"/>
              <a:cs typeface="Calibri" panose="020F0502020204030204"/>
            </a:endParaRPr>
          </a:p>
          <a:p>
            <a:pPr marL="356870" indent="-344805">
              <a:lnSpc>
                <a:spcPct val="100000"/>
              </a:lnSpc>
              <a:spcBef>
                <a:spcPts val="865"/>
              </a:spcBef>
              <a:buFont typeface="Arial MT"/>
              <a:buChar char="•"/>
              <a:tabLst>
                <a:tab pos="356870" algn="l"/>
                <a:tab pos="357505" algn="l"/>
              </a:tabLst>
            </a:pPr>
            <a:r>
              <a:rPr sz="2800">
                <a:latin typeface="Calibri" panose="020F0502020204030204"/>
                <a:cs typeface="Calibri" panose="020F0502020204030204"/>
              </a:rPr>
              <a:t>Hierarchical Clustering</a:t>
            </a:r>
            <a:endParaRPr sz="2800">
              <a:latin typeface="Calibri" panose="020F0502020204030204"/>
              <a:cs typeface="Calibri" panose="020F0502020204030204"/>
            </a:endParaRPr>
          </a:p>
          <a:p>
            <a:pPr marL="356870" indent="-344805">
              <a:lnSpc>
                <a:spcPct val="100000"/>
              </a:lnSpc>
              <a:spcBef>
                <a:spcPts val="865"/>
              </a:spcBef>
              <a:buFont typeface="Arial MT"/>
              <a:buChar char="•"/>
              <a:tabLst>
                <a:tab pos="356870" algn="l"/>
                <a:tab pos="357505" algn="l"/>
              </a:tabLst>
            </a:pPr>
            <a:r>
              <a:rPr sz="2800">
                <a:latin typeface="Calibri" panose="020F0502020204030204"/>
                <a:cs typeface="Calibri" panose="020F0502020204030204"/>
              </a:rPr>
              <a:t>Fuzzy Clustering</a:t>
            </a:r>
            <a:endParaRPr sz="2800">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575" y="113030"/>
            <a:ext cx="8338185" cy="688975"/>
          </a:xfrm>
          <a:prstGeom prst="rect">
            <a:avLst/>
          </a:prstGeom>
        </p:spPr>
        <p:txBody>
          <a:bodyPr vert="horz" wrap="square" lIns="0" tIns="12065" rIns="0" bIns="0" rtlCol="0">
            <a:spAutoFit/>
          </a:bodyPr>
          <a:lstStyle/>
          <a:p>
            <a:pPr marL="12700">
              <a:lnSpc>
                <a:spcPct val="100000"/>
              </a:lnSpc>
              <a:spcBef>
                <a:spcPts val="95"/>
              </a:spcBef>
            </a:pPr>
            <a:r>
              <a:rPr lang="en-IN" spc="-10" dirty="0"/>
              <a:t>Distance or </a:t>
            </a:r>
            <a:r>
              <a:rPr spc="-10" dirty="0"/>
              <a:t>Geometric</a:t>
            </a:r>
            <a:r>
              <a:rPr dirty="0"/>
              <a:t> </a:t>
            </a:r>
            <a:r>
              <a:rPr spc="-15" dirty="0"/>
              <a:t>metrics</a:t>
            </a:r>
            <a:endParaRPr spc="-15" dirty="0"/>
          </a:p>
        </p:txBody>
      </p:sp>
      <p:sp>
        <p:nvSpPr>
          <p:cNvPr id="3" name="object 3"/>
          <p:cNvSpPr txBox="1"/>
          <p:nvPr/>
        </p:nvSpPr>
        <p:spPr>
          <a:xfrm>
            <a:off x="361315" y="850265"/>
            <a:ext cx="8225790" cy="5341620"/>
          </a:xfrm>
          <a:prstGeom prst="rect">
            <a:avLst/>
          </a:prstGeom>
        </p:spPr>
        <p:txBody>
          <a:bodyPr vert="horz" wrap="square" lIns="0" tIns="12065" rIns="0" bIns="0" rtlCol="0">
            <a:spAutoFit/>
          </a:bodyPr>
          <a:lstStyle/>
          <a:p>
            <a:pPr marL="356870" indent="-344805">
              <a:lnSpc>
                <a:spcPct val="100000"/>
              </a:lnSpc>
              <a:spcBef>
                <a:spcPts val="95"/>
              </a:spcBef>
              <a:buFont typeface="Arial MT"/>
              <a:buChar char="•"/>
              <a:tabLst>
                <a:tab pos="356870" algn="l"/>
                <a:tab pos="357505" algn="l"/>
              </a:tabLst>
            </a:pPr>
            <a:r>
              <a:rPr sz="2500" dirty="0">
                <a:latin typeface="Calibri" panose="020F0502020204030204"/>
                <a:cs typeface="Calibri" panose="020F0502020204030204"/>
              </a:rPr>
              <a:t>Euclidean</a:t>
            </a:r>
            <a:r>
              <a:rPr sz="2500" spc="-25" dirty="0">
                <a:latin typeface="Calibri" panose="020F0502020204030204"/>
                <a:cs typeface="Calibri" panose="020F0502020204030204"/>
              </a:rPr>
              <a:t> </a:t>
            </a:r>
            <a:r>
              <a:rPr sz="2500" spc="-10" dirty="0">
                <a:latin typeface="Calibri" panose="020F0502020204030204"/>
                <a:cs typeface="Calibri" panose="020F0502020204030204"/>
              </a:rPr>
              <a:t>metric</a:t>
            </a:r>
            <a:endParaRPr sz="2500">
              <a:latin typeface="Calibri" panose="020F0502020204030204"/>
              <a:cs typeface="Calibri" panose="020F0502020204030204"/>
            </a:endParaRPr>
          </a:p>
          <a:p>
            <a:pPr marL="820420" lvl="1" indent="-351155">
              <a:lnSpc>
                <a:spcPts val="2375"/>
              </a:lnSpc>
              <a:spcBef>
                <a:spcPts val="10"/>
              </a:spcBef>
              <a:buFont typeface="Arial MT"/>
              <a:buChar char="–"/>
              <a:tabLst>
                <a:tab pos="819785" algn="l"/>
                <a:tab pos="821055" algn="l"/>
                <a:tab pos="1158875" algn="l"/>
                <a:tab pos="2320290" algn="l"/>
                <a:tab pos="2729230" algn="l"/>
                <a:tab pos="3286760" algn="l"/>
                <a:tab pos="4406265" algn="l"/>
                <a:tab pos="5582920" algn="l"/>
                <a:tab pos="6461125" algn="l"/>
                <a:tab pos="7461250" algn="l"/>
                <a:tab pos="7930515" algn="l"/>
              </a:tabLst>
            </a:pPr>
            <a:r>
              <a:rPr sz="2200" dirty="0">
                <a:latin typeface="Calibri" panose="020F0502020204030204"/>
                <a:cs typeface="Calibri" panose="020F0502020204030204"/>
              </a:rPr>
              <a:t>A</a:t>
            </a:r>
            <a:r>
              <a:rPr sz="2200" dirty="0">
                <a:latin typeface="Calibri" panose="020F0502020204030204"/>
                <a:cs typeface="Calibri" panose="020F0502020204030204"/>
              </a:rPr>
              <a:t>	</a:t>
            </a:r>
            <a:r>
              <a:rPr sz="2200" spc="10" dirty="0">
                <a:latin typeface="Calibri" panose="020F0502020204030204"/>
                <a:cs typeface="Calibri" panose="020F0502020204030204"/>
              </a:rPr>
              <a:t>m</a:t>
            </a:r>
            <a:r>
              <a:rPr sz="2200" dirty="0">
                <a:latin typeface="Calibri" panose="020F0502020204030204"/>
                <a:cs typeface="Calibri" panose="020F0502020204030204"/>
              </a:rPr>
              <a:t>ea</a:t>
            </a:r>
            <a:r>
              <a:rPr sz="2200" spc="-20" dirty="0">
                <a:latin typeface="Calibri" panose="020F0502020204030204"/>
                <a:cs typeface="Calibri" panose="020F0502020204030204"/>
              </a:rPr>
              <a:t>s</a:t>
            </a:r>
            <a:r>
              <a:rPr sz="2200" spc="-10" dirty="0">
                <a:latin typeface="Calibri" panose="020F0502020204030204"/>
                <a:cs typeface="Calibri" panose="020F0502020204030204"/>
              </a:rPr>
              <a:t>u</a:t>
            </a:r>
            <a:r>
              <a:rPr sz="2200" spc="-30" dirty="0">
                <a:latin typeface="Calibri" panose="020F0502020204030204"/>
                <a:cs typeface="Calibri" panose="020F0502020204030204"/>
              </a:rPr>
              <a:t>r</a:t>
            </a:r>
            <a:r>
              <a:rPr sz="2200" dirty="0">
                <a:latin typeface="Calibri" panose="020F0502020204030204"/>
                <a:cs typeface="Calibri" panose="020F0502020204030204"/>
              </a:rPr>
              <a:t>e</a:t>
            </a:r>
            <a:r>
              <a:rPr sz="2200" dirty="0">
                <a:latin typeface="Calibri" panose="020F0502020204030204"/>
                <a:cs typeface="Calibri" panose="020F0502020204030204"/>
              </a:rPr>
              <a:t>	</a:t>
            </a:r>
            <a:r>
              <a:rPr sz="2200" spc="10" dirty="0">
                <a:latin typeface="Calibri" panose="020F0502020204030204"/>
                <a:cs typeface="Calibri" panose="020F0502020204030204"/>
              </a:rPr>
              <a:t>o</a:t>
            </a:r>
            <a:r>
              <a:rPr sz="2200" dirty="0">
                <a:latin typeface="Calibri" panose="020F0502020204030204"/>
                <a:cs typeface="Calibri" panose="020F0502020204030204"/>
              </a:rPr>
              <a:t>f</a:t>
            </a:r>
            <a:r>
              <a:rPr sz="2200" dirty="0">
                <a:latin typeface="Calibri" panose="020F0502020204030204"/>
                <a:cs typeface="Calibri" panose="020F0502020204030204"/>
              </a:rPr>
              <a:t>	</a:t>
            </a:r>
            <a:r>
              <a:rPr sz="2200" dirty="0">
                <a:latin typeface="Calibri" panose="020F0502020204030204"/>
                <a:cs typeface="Calibri" panose="020F0502020204030204"/>
              </a:rPr>
              <a:t>the</a:t>
            </a:r>
            <a:r>
              <a:rPr sz="2200" dirty="0">
                <a:latin typeface="Calibri" panose="020F0502020204030204"/>
                <a:cs typeface="Calibri" panose="020F0502020204030204"/>
              </a:rPr>
              <a:t>	</a:t>
            </a:r>
            <a:r>
              <a:rPr sz="2200" spc="-10" dirty="0">
                <a:latin typeface="Calibri" panose="020F0502020204030204"/>
                <a:cs typeface="Calibri" panose="020F0502020204030204"/>
              </a:rPr>
              <a:t>d</a:t>
            </a:r>
            <a:r>
              <a:rPr sz="2200" dirty="0">
                <a:latin typeface="Calibri" panose="020F0502020204030204"/>
                <a:cs typeface="Calibri" panose="020F0502020204030204"/>
              </a:rPr>
              <a:t>i</a:t>
            </a:r>
            <a:r>
              <a:rPr sz="2200" spc="-50" dirty="0">
                <a:latin typeface="Calibri" panose="020F0502020204030204"/>
                <a:cs typeface="Calibri" panose="020F0502020204030204"/>
              </a:rPr>
              <a:t>s</a:t>
            </a:r>
            <a:r>
              <a:rPr sz="2200" spc="-20" dirty="0">
                <a:latin typeface="Calibri" panose="020F0502020204030204"/>
                <a:cs typeface="Calibri" panose="020F0502020204030204"/>
              </a:rPr>
              <a:t>t</a:t>
            </a:r>
            <a:r>
              <a:rPr sz="2200" spc="-30" dirty="0">
                <a:latin typeface="Calibri" panose="020F0502020204030204"/>
                <a:cs typeface="Calibri" panose="020F0502020204030204"/>
              </a:rPr>
              <a:t>a</a:t>
            </a:r>
            <a:r>
              <a:rPr sz="2200" spc="-10" dirty="0">
                <a:latin typeface="Calibri" panose="020F0502020204030204"/>
                <a:cs typeface="Calibri" panose="020F0502020204030204"/>
              </a:rPr>
              <a:t>n</a:t>
            </a:r>
            <a:r>
              <a:rPr sz="2200" dirty="0">
                <a:latin typeface="Calibri" panose="020F0502020204030204"/>
                <a:cs typeface="Calibri" panose="020F0502020204030204"/>
              </a:rPr>
              <a:t>ce</a:t>
            </a:r>
            <a:r>
              <a:rPr sz="2200" dirty="0">
                <a:latin typeface="Calibri" panose="020F0502020204030204"/>
                <a:cs typeface="Calibri" panose="020F0502020204030204"/>
              </a:rPr>
              <a:t>	</a:t>
            </a:r>
            <a:r>
              <a:rPr sz="2200" spc="-10" dirty="0">
                <a:latin typeface="Calibri" panose="020F0502020204030204"/>
                <a:cs typeface="Calibri" panose="020F0502020204030204"/>
              </a:rPr>
              <a:t>b</a:t>
            </a:r>
            <a:r>
              <a:rPr sz="2200" spc="-20" dirty="0">
                <a:latin typeface="Calibri" panose="020F0502020204030204"/>
                <a:cs typeface="Calibri" panose="020F0502020204030204"/>
              </a:rPr>
              <a:t>e</a:t>
            </a:r>
            <a:r>
              <a:rPr sz="2200" dirty="0">
                <a:latin typeface="Calibri" panose="020F0502020204030204"/>
                <a:cs typeface="Calibri" panose="020F0502020204030204"/>
              </a:rPr>
              <a:t>t</a:t>
            </a:r>
            <a:r>
              <a:rPr sz="2200" spc="-20" dirty="0">
                <a:latin typeface="Calibri" panose="020F0502020204030204"/>
                <a:cs typeface="Calibri" panose="020F0502020204030204"/>
              </a:rPr>
              <a:t>we</a:t>
            </a:r>
            <a:r>
              <a:rPr sz="2200" dirty="0">
                <a:latin typeface="Calibri" panose="020F0502020204030204"/>
                <a:cs typeface="Calibri" panose="020F0502020204030204"/>
              </a:rPr>
              <a:t>en</a:t>
            </a:r>
            <a:r>
              <a:rPr sz="2200" dirty="0">
                <a:latin typeface="Calibri" panose="020F0502020204030204"/>
                <a:cs typeface="Calibri" panose="020F0502020204030204"/>
              </a:rPr>
              <a:t>	</a:t>
            </a:r>
            <a:r>
              <a:rPr sz="2200" spc="-35" dirty="0">
                <a:latin typeface="Calibri" panose="020F0502020204030204"/>
                <a:cs typeface="Calibri" panose="020F0502020204030204"/>
              </a:rPr>
              <a:t>p</a:t>
            </a:r>
            <a:r>
              <a:rPr sz="2200" spc="10" dirty="0">
                <a:latin typeface="Calibri" panose="020F0502020204030204"/>
                <a:cs typeface="Calibri" panose="020F0502020204030204"/>
              </a:rPr>
              <a:t>o</a:t>
            </a:r>
            <a:r>
              <a:rPr sz="2200" dirty="0">
                <a:latin typeface="Calibri" panose="020F0502020204030204"/>
                <a:cs typeface="Calibri" panose="020F0502020204030204"/>
              </a:rPr>
              <a:t>i</a:t>
            </a:r>
            <a:r>
              <a:rPr sz="2200" spc="-35" dirty="0">
                <a:latin typeface="Calibri" panose="020F0502020204030204"/>
                <a:cs typeface="Calibri" panose="020F0502020204030204"/>
              </a:rPr>
              <a:t>n</a:t>
            </a:r>
            <a:r>
              <a:rPr sz="2200" dirty="0">
                <a:latin typeface="Calibri" panose="020F0502020204030204"/>
                <a:cs typeface="Calibri" panose="020F0502020204030204"/>
              </a:rPr>
              <a:t>ts</a:t>
            </a:r>
            <a:r>
              <a:rPr sz="2200" dirty="0">
                <a:latin typeface="Calibri" panose="020F0502020204030204"/>
                <a:cs typeface="Calibri" panose="020F0502020204030204"/>
              </a:rPr>
              <a:t>	</a:t>
            </a:r>
            <a:r>
              <a:rPr sz="2200" spc="-10" dirty="0">
                <a:latin typeface="Calibri" panose="020F0502020204030204"/>
                <a:cs typeface="Calibri" panose="020F0502020204030204"/>
              </a:rPr>
              <a:t>p</a:t>
            </a:r>
            <a:r>
              <a:rPr sz="2200" dirty="0">
                <a:latin typeface="Calibri" panose="020F0502020204030204"/>
                <a:cs typeface="Calibri" panose="020F0502020204030204"/>
              </a:rPr>
              <a:t>l</a:t>
            </a:r>
            <a:r>
              <a:rPr sz="2200" spc="-15" dirty="0">
                <a:latin typeface="Calibri" panose="020F0502020204030204"/>
                <a:cs typeface="Calibri" panose="020F0502020204030204"/>
              </a:rPr>
              <a:t>o</a:t>
            </a:r>
            <a:r>
              <a:rPr sz="2200" spc="-45" dirty="0">
                <a:latin typeface="Calibri" panose="020F0502020204030204"/>
                <a:cs typeface="Calibri" panose="020F0502020204030204"/>
              </a:rPr>
              <a:t>t</a:t>
            </a:r>
            <a:r>
              <a:rPr sz="2200" spc="-20" dirty="0">
                <a:latin typeface="Calibri" panose="020F0502020204030204"/>
                <a:cs typeface="Calibri" panose="020F0502020204030204"/>
              </a:rPr>
              <a:t>t</a:t>
            </a:r>
            <a:r>
              <a:rPr sz="2200" dirty="0">
                <a:latin typeface="Calibri" panose="020F0502020204030204"/>
                <a:cs typeface="Calibri" panose="020F0502020204030204"/>
              </a:rPr>
              <a:t>ed</a:t>
            </a:r>
            <a:r>
              <a:rPr sz="2200" dirty="0">
                <a:latin typeface="Calibri" panose="020F0502020204030204"/>
                <a:cs typeface="Calibri" panose="020F0502020204030204"/>
              </a:rPr>
              <a:t>	</a:t>
            </a:r>
            <a:r>
              <a:rPr sz="2200" spc="-15" dirty="0">
                <a:latin typeface="Calibri" panose="020F0502020204030204"/>
                <a:cs typeface="Calibri" panose="020F0502020204030204"/>
              </a:rPr>
              <a:t>o</a:t>
            </a:r>
            <a:r>
              <a:rPr sz="2200" dirty="0">
                <a:latin typeface="Calibri" panose="020F0502020204030204"/>
                <a:cs typeface="Calibri" panose="020F0502020204030204"/>
              </a:rPr>
              <a:t>n</a:t>
            </a:r>
            <a:r>
              <a:rPr sz="2200" dirty="0">
                <a:latin typeface="Calibri" panose="020F0502020204030204"/>
                <a:cs typeface="Calibri" panose="020F0502020204030204"/>
              </a:rPr>
              <a:t>	</a:t>
            </a:r>
            <a:r>
              <a:rPr sz="2200" dirty="0">
                <a:latin typeface="Calibri" panose="020F0502020204030204"/>
                <a:cs typeface="Calibri" panose="020F0502020204030204"/>
              </a:rPr>
              <a:t>a</a:t>
            </a:r>
            <a:endParaRPr sz="2200">
              <a:latin typeface="Calibri" panose="020F0502020204030204"/>
              <a:cs typeface="Calibri" panose="020F0502020204030204"/>
            </a:endParaRPr>
          </a:p>
          <a:p>
            <a:pPr marL="756285">
              <a:lnSpc>
                <a:spcPts val="2370"/>
              </a:lnSpc>
            </a:pPr>
            <a:r>
              <a:rPr sz="2200" dirty="0">
                <a:latin typeface="Calibri" panose="020F0502020204030204"/>
                <a:cs typeface="Calibri" panose="020F0502020204030204"/>
              </a:rPr>
              <a:t>Euclidean</a:t>
            </a:r>
            <a:r>
              <a:rPr sz="2200" spc="-75" dirty="0">
                <a:latin typeface="Calibri" panose="020F0502020204030204"/>
                <a:cs typeface="Calibri" panose="020F0502020204030204"/>
              </a:rPr>
              <a:t> </a:t>
            </a:r>
            <a:r>
              <a:rPr sz="2200" spc="-5" dirty="0">
                <a:latin typeface="Calibri" panose="020F0502020204030204"/>
                <a:cs typeface="Calibri" panose="020F0502020204030204"/>
              </a:rPr>
              <a:t>plane</a:t>
            </a:r>
            <a:r>
              <a:rPr lang="en-IN" sz="2200" spc="-5" dirty="0">
                <a:latin typeface="Calibri" panose="020F0502020204030204"/>
                <a:cs typeface="Calibri" panose="020F0502020204030204"/>
              </a:rPr>
              <a:t>. It represents the shortest distance between two points</a:t>
            </a:r>
            <a:r>
              <a:rPr sz="2200" spc="-5" dirty="0">
                <a:latin typeface="Calibri" panose="020F0502020204030204"/>
                <a:cs typeface="Calibri" panose="020F0502020204030204"/>
              </a:rPr>
              <a:t>.</a:t>
            </a:r>
            <a:r>
              <a:rPr lang="en-IN" sz="2200" spc="-5" dirty="0">
                <a:latin typeface="Calibri" panose="020F0502020204030204"/>
                <a:cs typeface="Calibri" panose="020F0502020204030204"/>
              </a:rPr>
              <a:t> K-Means use this distance metric to measure the similarity between observations. </a:t>
            </a: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756285">
              <a:lnSpc>
                <a:spcPts val="2370"/>
              </a:lnSpc>
            </a:pPr>
            <a:r>
              <a:rPr lang="en-IN" sz="2200" spc="-5" dirty="0">
                <a:latin typeface="Calibri" panose="020F0502020204030204"/>
                <a:cs typeface="Calibri" panose="020F0502020204030204"/>
              </a:rPr>
              <a:t>Here’s the formula for Euclidean Distance:</a:t>
            </a:r>
            <a:endParaRPr lang="en-IN" sz="2200" spc="-5" dirty="0">
              <a:latin typeface="Calibri" panose="020F0502020204030204"/>
              <a:cs typeface="Calibri" panose="020F0502020204030204"/>
            </a:endParaRPr>
          </a:p>
          <a:p>
            <a:pPr marL="756285">
              <a:lnSpc>
                <a:spcPts val="2370"/>
              </a:lnSpc>
            </a:pPr>
            <a:endParaRPr lang="en-IN" sz="2200" spc="-5" dirty="0">
              <a:latin typeface="Calibri" panose="020F0502020204030204"/>
              <a:cs typeface="Calibri" panose="020F0502020204030204"/>
            </a:endParaRPr>
          </a:p>
          <a:p>
            <a:pPr marL="356870" indent="-344805">
              <a:lnSpc>
                <a:spcPts val="2995"/>
              </a:lnSpc>
              <a:buFont typeface="Arial MT"/>
              <a:buChar char="•"/>
              <a:tabLst>
                <a:tab pos="356870" algn="l"/>
                <a:tab pos="357505" algn="l"/>
              </a:tabLst>
            </a:pPr>
            <a:endParaRPr sz="2200">
              <a:latin typeface="Calibri" panose="020F0502020204030204"/>
              <a:cs typeface="Calibri" panose="020F0502020204030204"/>
            </a:endParaRPr>
          </a:p>
        </p:txBody>
      </p:sp>
      <p:pic>
        <p:nvPicPr>
          <p:cNvPr id="12" name="Picture 7" descr="IMG_262"/>
          <p:cNvPicPr>
            <a:picLocks noChangeAspect="1"/>
          </p:cNvPicPr>
          <p:nvPr>
            <p:ph sz="half" idx="2"/>
          </p:nvPr>
        </p:nvPicPr>
        <p:blipFill>
          <a:blip r:embed="rId1"/>
          <a:stretch>
            <a:fillRect/>
          </a:stretch>
        </p:blipFill>
        <p:spPr>
          <a:xfrm>
            <a:off x="457200" y="2603500"/>
            <a:ext cx="3977640" cy="2472690"/>
          </a:xfrm>
          <a:prstGeom prst="rect">
            <a:avLst/>
          </a:prstGeom>
          <a:noFill/>
          <a:ln w="9525">
            <a:noFill/>
          </a:ln>
        </p:spPr>
      </p:pic>
      <p:pic>
        <p:nvPicPr>
          <p:cNvPr id="8" name="Picture 8" descr="IMG_263"/>
          <p:cNvPicPr>
            <a:picLocks noChangeAspect="1"/>
          </p:cNvPicPr>
          <p:nvPr>
            <p:ph sz="half" idx="3"/>
          </p:nvPr>
        </p:nvPicPr>
        <p:blipFill>
          <a:blip r:embed="rId2"/>
          <a:stretch>
            <a:fillRect/>
          </a:stretch>
        </p:blipFill>
        <p:spPr>
          <a:xfrm>
            <a:off x="914400" y="5496560"/>
            <a:ext cx="3714750" cy="695325"/>
          </a:xfrm>
          <a:prstGeom prst="rect">
            <a:avLst/>
          </a:prstGeom>
          <a:noFill/>
          <a:ln w="9525">
            <a:noFill/>
          </a:ln>
        </p:spPr>
      </p:pic>
      <p:pic>
        <p:nvPicPr>
          <p:cNvPr id="5" name="Picture 4"/>
          <p:cNvPicPr>
            <a:picLocks noChangeAspect="1"/>
          </p:cNvPicPr>
          <p:nvPr/>
        </p:nvPicPr>
        <p:blipFill>
          <a:blip r:embed="rId3"/>
          <a:stretch>
            <a:fillRect/>
          </a:stretch>
        </p:blipFill>
        <p:spPr>
          <a:xfrm>
            <a:off x="5715000" y="2438400"/>
            <a:ext cx="2809875" cy="2447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3"/>
          </p:nvPr>
        </p:nvSpPr>
        <p:spPr>
          <a:xfrm>
            <a:off x="131445" y="185420"/>
            <a:ext cx="8555355" cy="6106795"/>
          </a:xfrm>
        </p:spPr>
        <p:txBody>
          <a:bodyPr wrap="square"/>
          <a:p>
            <a:pPr marL="356870" indent="-344805">
              <a:lnSpc>
                <a:spcPts val="2995"/>
              </a:lnSpc>
              <a:buFont typeface="Arial MT"/>
              <a:buChar char="•"/>
              <a:tabLst>
                <a:tab pos="356870" algn="l"/>
                <a:tab pos="357505" algn="l"/>
              </a:tabLst>
            </a:pPr>
            <a:r>
              <a:rPr spc="-10" dirty="0">
                <a:sym typeface="+mn-ea"/>
              </a:rPr>
              <a:t>Manhattan</a:t>
            </a:r>
            <a:r>
              <a:rPr spc="-40" dirty="0">
                <a:sym typeface="+mn-ea"/>
              </a:rPr>
              <a:t> </a:t>
            </a:r>
            <a:r>
              <a:rPr spc="-10" dirty="0">
                <a:sym typeface="+mn-ea"/>
              </a:rPr>
              <a:t>metric</a:t>
            </a:r>
            <a:endParaRPr>
              <a:latin typeface="Calibri" panose="020F0502020204030204"/>
              <a:cs typeface="Calibri" panose="020F0502020204030204"/>
            </a:endParaRPr>
          </a:p>
          <a:p>
            <a:pPr marL="756285" marR="5080" lvl="1" indent="-287020" algn="just">
              <a:lnSpc>
                <a:spcPts val="2110"/>
              </a:lnSpc>
              <a:spcBef>
                <a:spcPts val="525"/>
              </a:spcBef>
              <a:buFont typeface="Arial MT"/>
              <a:buChar char="–"/>
              <a:tabLst>
                <a:tab pos="756920" algn="l"/>
              </a:tabLst>
            </a:pPr>
            <a:r>
              <a:rPr spc="5" dirty="0">
                <a:sym typeface="+mn-ea"/>
              </a:rPr>
              <a:t>A </a:t>
            </a:r>
            <a:r>
              <a:rPr spc="-5" dirty="0">
                <a:sym typeface="+mn-ea"/>
              </a:rPr>
              <a:t>measure </a:t>
            </a:r>
            <a:r>
              <a:rPr spc="5" dirty="0">
                <a:sym typeface="+mn-ea"/>
              </a:rPr>
              <a:t>of </a:t>
            </a:r>
            <a:r>
              <a:rPr spc="-10" dirty="0">
                <a:sym typeface="+mn-ea"/>
              </a:rPr>
              <a:t>the</a:t>
            </a:r>
            <a:r>
              <a:rPr spc="-5" dirty="0">
                <a:sym typeface="+mn-ea"/>
              </a:rPr>
              <a:t> </a:t>
            </a:r>
            <a:r>
              <a:rPr spc="-15" dirty="0">
                <a:sym typeface="+mn-ea"/>
              </a:rPr>
              <a:t>distance</a:t>
            </a:r>
            <a:r>
              <a:rPr spc="-10" dirty="0">
                <a:sym typeface="+mn-ea"/>
              </a:rPr>
              <a:t> </a:t>
            </a:r>
            <a:r>
              <a:rPr spc="-5" dirty="0">
                <a:sym typeface="+mn-ea"/>
              </a:rPr>
              <a:t>between </a:t>
            </a:r>
            <a:r>
              <a:rPr spc="-10" dirty="0">
                <a:sym typeface="+mn-ea"/>
              </a:rPr>
              <a:t>points where distance</a:t>
            </a:r>
            <a:r>
              <a:rPr spc="-5" dirty="0">
                <a:sym typeface="+mn-ea"/>
              </a:rPr>
              <a:t> </a:t>
            </a:r>
            <a:r>
              <a:rPr spc="-30" dirty="0">
                <a:sym typeface="+mn-ea"/>
              </a:rPr>
              <a:t>is </a:t>
            </a:r>
            <a:r>
              <a:rPr spc="-25" dirty="0">
                <a:sym typeface="+mn-ea"/>
              </a:rPr>
              <a:t> </a:t>
            </a:r>
            <a:r>
              <a:rPr spc="-10" dirty="0">
                <a:sym typeface="+mn-ea"/>
              </a:rPr>
              <a:t>calculated </a:t>
            </a:r>
            <a:r>
              <a:rPr dirty="0">
                <a:sym typeface="+mn-ea"/>
              </a:rPr>
              <a:t>as </a:t>
            </a:r>
            <a:r>
              <a:rPr spc="-10" dirty="0">
                <a:sym typeface="+mn-ea"/>
              </a:rPr>
              <a:t>the sum </a:t>
            </a:r>
            <a:r>
              <a:rPr spc="5" dirty="0">
                <a:sym typeface="+mn-ea"/>
              </a:rPr>
              <a:t>of </a:t>
            </a:r>
            <a:r>
              <a:rPr spc="-10" dirty="0">
                <a:sym typeface="+mn-ea"/>
              </a:rPr>
              <a:t>the absolute value </a:t>
            </a:r>
            <a:r>
              <a:rPr spc="5" dirty="0">
                <a:sym typeface="+mn-ea"/>
              </a:rPr>
              <a:t>of </a:t>
            </a:r>
            <a:r>
              <a:rPr spc="-10" dirty="0">
                <a:sym typeface="+mn-ea"/>
              </a:rPr>
              <a:t>the differences </a:t>
            </a:r>
            <a:r>
              <a:rPr spc="-5" dirty="0">
                <a:sym typeface="+mn-ea"/>
              </a:rPr>
              <a:t> between</a:t>
            </a:r>
            <a:r>
              <a:rPr spc="-15" dirty="0">
                <a:sym typeface="+mn-ea"/>
              </a:rPr>
              <a:t> </a:t>
            </a:r>
            <a:r>
              <a:rPr spc="-5" dirty="0">
                <a:sym typeface="+mn-ea"/>
              </a:rPr>
              <a:t>two</a:t>
            </a:r>
            <a:r>
              <a:rPr spc="-10" dirty="0">
                <a:sym typeface="+mn-ea"/>
              </a:rPr>
              <a:t> </a:t>
            </a:r>
            <a:r>
              <a:rPr spc="-5" dirty="0">
                <a:sym typeface="+mn-ea"/>
              </a:rPr>
              <a:t>points’</a:t>
            </a:r>
            <a:r>
              <a:rPr spc="-10" dirty="0">
                <a:sym typeface="+mn-ea"/>
              </a:rPr>
              <a:t> </a:t>
            </a:r>
            <a:r>
              <a:rPr dirty="0">
                <a:sym typeface="+mn-ea"/>
              </a:rPr>
              <a:t>Cartesian</a:t>
            </a:r>
            <a:r>
              <a:rPr spc="-55" dirty="0">
                <a:sym typeface="+mn-ea"/>
              </a:rPr>
              <a:t> </a:t>
            </a:r>
            <a:r>
              <a:rPr spc="-10" dirty="0">
                <a:sym typeface="+mn-ea"/>
              </a:rPr>
              <a:t>coordinates.</a:t>
            </a:r>
            <a:endParaRPr spc="-10" dirty="0">
              <a:sym typeface="+mn-ea"/>
            </a:endParaRPr>
          </a:p>
          <a:p>
            <a:pPr marL="756285" marR="5080" lvl="1" indent="-287020" algn="just">
              <a:lnSpc>
                <a:spcPts val="2110"/>
              </a:lnSpc>
              <a:spcBef>
                <a:spcPts val="525"/>
              </a:spcBef>
              <a:buFont typeface="Arial MT"/>
              <a:buChar char="–"/>
              <a:tabLst>
                <a:tab pos="756920" algn="l"/>
              </a:tabLst>
            </a:pPr>
            <a:endParaRPr spc="-10" dirty="0">
              <a:latin typeface="Calibri" panose="020F0502020204030204"/>
              <a:cs typeface="Calibri" panose="020F0502020204030204"/>
              <a:sym typeface="+mn-ea"/>
            </a:endParaRPr>
          </a:p>
          <a:p>
            <a:pPr marL="356870" indent="-344805">
              <a:lnSpc>
                <a:spcPct val="100000"/>
              </a:lnSpc>
              <a:spcBef>
                <a:spcPts val="15"/>
              </a:spcBef>
              <a:buFont typeface="Arial MT"/>
              <a:buChar char="•"/>
              <a:tabLst>
                <a:tab pos="356870" algn="l"/>
                <a:tab pos="357505" algn="l"/>
              </a:tabLst>
            </a:pPr>
            <a:endParaRPr spc="-20" dirty="0">
              <a:latin typeface="Calibri" panose="020F0502020204030204"/>
              <a:cs typeface="Calibri" panose="020F0502020204030204"/>
              <a:sym typeface="+mn-ea"/>
            </a:endParaRPr>
          </a:p>
          <a:p>
            <a:pPr marL="356870" indent="-344805">
              <a:lnSpc>
                <a:spcPct val="100000"/>
              </a:lnSpc>
              <a:spcBef>
                <a:spcPts val="15"/>
              </a:spcBef>
              <a:buFont typeface="Arial MT"/>
              <a:buChar char="•"/>
              <a:tabLst>
                <a:tab pos="356870" algn="l"/>
                <a:tab pos="357505" algn="l"/>
              </a:tabLst>
            </a:pPr>
            <a:endParaRPr spc="-20" dirty="0">
              <a:latin typeface="Calibri" panose="020F0502020204030204"/>
              <a:cs typeface="Calibri" panose="020F0502020204030204"/>
              <a:sym typeface="+mn-ea"/>
            </a:endParaRPr>
          </a:p>
          <a:p>
            <a:pPr marL="356870" indent="-344805">
              <a:lnSpc>
                <a:spcPct val="100000"/>
              </a:lnSpc>
              <a:spcBef>
                <a:spcPts val="15"/>
              </a:spcBef>
              <a:buFont typeface="Arial MT"/>
              <a:buChar char="•"/>
              <a:tabLst>
                <a:tab pos="356870" algn="l"/>
                <a:tab pos="357505" algn="l"/>
              </a:tabLst>
            </a:pPr>
            <a:endParaRPr spc="-20" dirty="0">
              <a:latin typeface="Calibri" panose="020F0502020204030204"/>
              <a:cs typeface="Calibri" panose="020F0502020204030204"/>
              <a:sym typeface="+mn-ea"/>
            </a:endParaRPr>
          </a:p>
          <a:p>
            <a:pPr marL="356870" indent="-344805">
              <a:lnSpc>
                <a:spcPct val="100000"/>
              </a:lnSpc>
              <a:spcBef>
                <a:spcPts val="15"/>
              </a:spcBef>
              <a:buFont typeface="Arial MT"/>
              <a:buChar char="•"/>
              <a:tabLst>
                <a:tab pos="356870" algn="l"/>
                <a:tab pos="357505" algn="l"/>
              </a:tabLst>
            </a:pPr>
            <a:endParaRPr spc="-20" dirty="0">
              <a:latin typeface="Calibri" panose="020F0502020204030204"/>
              <a:cs typeface="Calibri" panose="020F0502020204030204"/>
              <a:sym typeface="+mn-ea"/>
            </a:endParaRPr>
          </a:p>
          <a:p>
            <a:pPr marL="356870" indent="-344805">
              <a:lnSpc>
                <a:spcPct val="100000"/>
              </a:lnSpc>
              <a:spcBef>
                <a:spcPts val="15"/>
              </a:spcBef>
              <a:buFont typeface="Arial MT"/>
              <a:buChar char="•"/>
              <a:tabLst>
                <a:tab pos="356870" algn="l"/>
                <a:tab pos="357505" algn="l"/>
              </a:tabLst>
            </a:pPr>
            <a:endParaRPr spc="-20" dirty="0">
              <a:latin typeface="Calibri" panose="020F0502020204030204"/>
              <a:cs typeface="Calibri" panose="020F0502020204030204"/>
              <a:sym typeface="+mn-ea"/>
            </a:endParaRPr>
          </a:p>
          <a:p>
            <a:pPr marL="356870" indent="-344805">
              <a:lnSpc>
                <a:spcPct val="100000"/>
              </a:lnSpc>
              <a:spcBef>
                <a:spcPts val="15"/>
              </a:spcBef>
              <a:buFont typeface="Arial MT"/>
              <a:buChar char="•"/>
              <a:tabLst>
                <a:tab pos="356870" algn="l"/>
                <a:tab pos="357505" algn="l"/>
              </a:tabLst>
            </a:pPr>
            <a:r>
              <a:rPr spc="-20" dirty="0">
                <a:sym typeface="+mn-ea"/>
              </a:rPr>
              <a:t>Minkowski</a:t>
            </a:r>
            <a:r>
              <a:rPr spc="10" dirty="0">
                <a:sym typeface="+mn-ea"/>
              </a:rPr>
              <a:t> </a:t>
            </a:r>
            <a:r>
              <a:rPr spc="-5" dirty="0">
                <a:sym typeface="+mn-ea"/>
              </a:rPr>
              <a:t>distance</a:t>
            </a:r>
            <a:r>
              <a:rPr spc="-45" dirty="0">
                <a:sym typeface="+mn-ea"/>
              </a:rPr>
              <a:t> </a:t>
            </a:r>
            <a:r>
              <a:rPr spc="-10" dirty="0">
                <a:sym typeface="+mn-ea"/>
              </a:rPr>
              <a:t>metric</a:t>
            </a:r>
            <a:endParaRPr>
              <a:latin typeface="Calibri" panose="020F0502020204030204"/>
              <a:cs typeface="Calibri" panose="020F0502020204030204"/>
            </a:endParaRPr>
          </a:p>
          <a:p>
            <a:pPr marL="286385" marR="5080" lvl="1" indent="-286385" algn="r">
              <a:lnSpc>
                <a:spcPts val="2375"/>
              </a:lnSpc>
              <a:spcBef>
                <a:spcPts val="15"/>
              </a:spcBef>
              <a:buFont typeface="Arial MT"/>
              <a:buChar char="–"/>
              <a:tabLst>
                <a:tab pos="286385" algn="l"/>
                <a:tab pos="287020" algn="l"/>
                <a:tab pos="621665" algn="l"/>
                <a:tab pos="2393315" algn="l"/>
                <a:tab pos="2801620" algn="l"/>
                <a:tab pos="3353435" algn="l"/>
                <a:tab pos="4622165" algn="l"/>
                <a:tab pos="5219700" algn="l"/>
                <a:tab pos="6649720" algn="l"/>
              </a:tabLst>
            </a:pPr>
            <a:r>
              <a:rPr spc="5" dirty="0">
                <a:sym typeface="+mn-ea"/>
              </a:rPr>
              <a:t>A	</a:t>
            </a:r>
            <a:r>
              <a:rPr spc="-10" dirty="0">
                <a:sym typeface="+mn-ea"/>
              </a:rPr>
              <a:t>generalization	</a:t>
            </a:r>
            <a:r>
              <a:rPr spc="5" dirty="0">
                <a:sym typeface="+mn-ea"/>
              </a:rPr>
              <a:t>of	</a:t>
            </a:r>
            <a:r>
              <a:rPr dirty="0">
                <a:sym typeface="+mn-ea"/>
              </a:rPr>
              <a:t>the	</a:t>
            </a:r>
            <a:r>
              <a:rPr spc="-5" dirty="0">
                <a:sym typeface="+mn-ea"/>
              </a:rPr>
              <a:t>Euclidean	</a:t>
            </a:r>
            <a:r>
              <a:rPr dirty="0">
                <a:sym typeface="+mn-ea"/>
              </a:rPr>
              <a:t>and	</a:t>
            </a:r>
            <a:r>
              <a:rPr spc="-15" dirty="0">
                <a:sym typeface="+mn-ea"/>
              </a:rPr>
              <a:t>Manhattan	</a:t>
            </a:r>
            <a:r>
              <a:rPr spc="-10" dirty="0">
                <a:sym typeface="+mn-ea"/>
              </a:rPr>
              <a:t>distance</a:t>
            </a:r>
            <a:endParaRPr>
              <a:latin typeface="Calibri" panose="020F0502020204030204"/>
              <a:cs typeface="Calibri" panose="020F0502020204030204"/>
            </a:endParaRPr>
          </a:p>
          <a:p>
            <a:pPr marR="16510" algn="r">
              <a:lnSpc>
                <a:spcPts val="2370"/>
              </a:lnSpc>
            </a:pPr>
            <a:r>
              <a:rPr dirty="0">
                <a:sym typeface="+mn-ea"/>
              </a:rPr>
              <a:t>metrics.</a:t>
            </a:r>
            <a:r>
              <a:rPr spc="-45" dirty="0">
                <a:sym typeface="+mn-ea"/>
              </a:rPr>
              <a:t> </a:t>
            </a:r>
            <a:r>
              <a:rPr spc="-5" dirty="0">
                <a:sym typeface="+mn-ea"/>
              </a:rPr>
              <a:t>Quite</a:t>
            </a:r>
            <a:r>
              <a:rPr spc="-10" dirty="0">
                <a:sym typeface="+mn-ea"/>
              </a:rPr>
              <a:t> </a:t>
            </a:r>
            <a:r>
              <a:rPr spc="-5" dirty="0">
                <a:sym typeface="+mn-ea"/>
              </a:rPr>
              <a:t>often,</a:t>
            </a:r>
            <a:r>
              <a:rPr spc="-20" dirty="0">
                <a:sym typeface="+mn-ea"/>
              </a:rPr>
              <a:t> </a:t>
            </a:r>
            <a:r>
              <a:rPr dirty="0">
                <a:sym typeface="+mn-ea"/>
              </a:rPr>
              <a:t>these</a:t>
            </a:r>
            <a:r>
              <a:rPr spc="-5" dirty="0">
                <a:sym typeface="+mn-ea"/>
              </a:rPr>
              <a:t> </a:t>
            </a:r>
            <a:r>
              <a:rPr dirty="0">
                <a:sym typeface="+mn-ea"/>
              </a:rPr>
              <a:t>metrics</a:t>
            </a:r>
            <a:r>
              <a:rPr spc="-35" dirty="0">
                <a:sym typeface="+mn-ea"/>
              </a:rPr>
              <a:t> </a:t>
            </a:r>
            <a:r>
              <a:rPr spc="-5" dirty="0">
                <a:sym typeface="+mn-ea"/>
              </a:rPr>
              <a:t>can</a:t>
            </a:r>
            <a:r>
              <a:rPr spc="5" dirty="0">
                <a:sym typeface="+mn-ea"/>
              </a:rPr>
              <a:t> </a:t>
            </a:r>
            <a:r>
              <a:rPr spc="-5" dirty="0">
                <a:sym typeface="+mn-ea"/>
              </a:rPr>
              <a:t>be</a:t>
            </a:r>
            <a:r>
              <a:rPr spc="-15" dirty="0">
                <a:sym typeface="+mn-ea"/>
              </a:rPr>
              <a:t> </a:t>
            </a:r>
            <a:r>
              <a:rPr spc="-5" dirty="0">
                <a:sym typeface="+mn-ea"/>
              </a:rPr>
              <a:t>used</a:t>
            </a:r>
            <a:r>
              <a:rPr spc="10" dirty="0">
                <a:sym typeface="+mn-ea"/>
              </a:rPr>
              <a:t> </a:t>
            </a:r>
            <a:r>
              <a:rPr spc="-15" dirty="0">
                <a:sym typeface="+mn-ea"/>
              </a:rPr>
              <a:t>interchangeably.</a:t>
            </a:r>
            <a:endParaRPr>
              <a:latin typeface="Calibri" panose="020F0502020204030204"/>
              <a:cs typeface="Calibri" panose="020F0502020204030204"/>
            </a:endParaRPr>
          </a:p>
          <a:p>
            <a:pPr marL="426720" indent="-414655">
              <a:lnSpc>
                <a:spcPts val="2995"/>
              </a:lnSpc>
              <a:buFont typeface="Arial MT"/>
              <a:buChar char="•"/>
              <a:tabLst>
                <a:tab pos="426720" algn="l"/>
                <a:tab pos="427355" algn="l"/>
              </a:tabLst>
            </a:pPr>
            <a:r>
              <a:rPr spc="-5" dirty="0">
                <a:sym typeface="+mn-ea"/>
              </a:rPr>
              <a:t>Cosine</a:t>
            </a:r>
            <a:r>
              <a:rPr spc="5" dirty="0">
                <a:sym typeface="+mn-ea"/>
              </a:rPr>
              <a:t> </a:t>
            </a:r>
            <a:r>
              <a:rPr spc="-5" dirty="0">
                <a:sym typeface="+mn-ea"/>
              </a:rPr>
              <a:t>similarity</a:t>
            </a:r>
            <a:r>
              <a:rPr dirty="0">
                <a:sym typeface="+mn-ea"/>
              </a:rPr>
              <a:t> </a:t>
            </a:r>
            <a:r>
              <a:rPr spc="-5" dirty="0">
                <a:sym typeface="+mn-ea"/>
              </a:rPr>
              <a:t>metric</a:t>
            </a:r>
            <a:endParaRPr>
              <a:latin typeface="Calibri" panose="020F0502020204030204"/>
              <a:cs typeface="Calibri" panose="020F0502020204030204"/>
            </a:endParaRPr>
          </a:p>
          <a:p>
            <a:pPr marL="756285" marR="5080" lvl="1" indent="-287020" algn="just">
              <a:lnSpc>
                <a:spcPct val="80000"/>
              </a:lnSpc>
              <a:spcBef>
                <a:spcPts val="540"/>
              </a:spcBef>
              <a:buFont typeface="Arial MT"/>
              <a:buChar char="–"/>
              <a:tabLst>
                <a:tab pos="821055" algn="l"/>
              </a:tabLst>
            </a:pPr>
            <a:r>
              <a:rPr dirty="0">
                <a:sym typeface="+mn-ea"/>
              </a:rPr>
              <a:t>	The </a:t>
            </a:r>
            <a:r>
              <a:rPr spc="-10" dirty="0">
                <a:sym typeface="+mn-ea"/>
              </a:rPr>
              <a:t>cosine </a:t>
            </a:r>
            <a:r>
              <a:rPr dirty="0">
                <a:sym typeface="+mn-ea"/>
              </a:rPr>
              <a:t>metric </a:t>
            </a:r>
            <a:r>
              <a:rPr spc="-5" dirty="0">
                <a:sym typeface="+mn-ea"/>
              </a:rPr>
              <a:t>measures </a:t>
            </a:r>
            <a:r>
              <a:rPr dirty="0">
                <a:sym typeface="+mn-ea"/>
              </a:rPr>
              <a:t>the </a:t>
            </a:r>
            <a:r>
              <a:rPr spc="-5" dirty="0">
                <a:sym typeface="+mn-ea"/>
              </a:rPr>
              <a:t>similarity </a:t>
            </a:r>
            <a:r>
              <a:rPr spc="5" dirty="0">
                <a:sym typeface="+mn-ea"/>
              </a:rPr>
              <a:t>of </a:t>
            </a:r>
            <a:r>
              <a:rPr spc="-10" dirty="0">
                <a:sym typeface="+mn-ea"/>
              </a:rPr>
              <a:t>two </a:t>
            </a:r>
            <a:r>
              <a:rPr spc="-20" dirty="0">
                <a:sym typeface="+mn-ea"/>
              </a:rPr>
              <a:t>data </a:t>
            </a:r>
            <a:r>
              <a:rPr spc="-10" dirty="0">
                <a:sym typeface="+mn-ea"/>
              </a:rPr>
              <a:t>points </a:t>
            </a:r>
            <a:r>
              <a:rPr spc="-5" dirty="0">
                <a:sym typeface="+mn-ea"/>
              </a:rPr>
              <a:t> </a:t>
            </a:r>
            <a:r>
              <a:rPr dirty="0">
                <a:sym typeface="+mn-ea"/>
              </a:rPr>
              <a:t>based </a:t>
            </a:r>
            <a:r>
              <a:rPr spc="10" dirty="0">
                <a:sym typeface="+mn-ea"/>
              </a:rPr>
              <a:t>on </a:t>
            </a:r>
            <a:r>
              <a:rPr dirty="0">
                <a:sym typeface="+mn-ea"/>
              </a:rPr>
              <a:t>their </a:t>
            </a:r>
            <a:r>
              <a:rPr spc="-10" dirty="0">
                <a:sym typeface="+mn-ea"/>
              </a:rPr>
              <a:t>orientation, </a:t>
            </a:r>
            <a:r>
              <a:rPr dirty="0">
                <a:sym typeface="+mn-ea"/>
              </a:rPr>
              <a:t>as </a:t>
            </a:r>
            <a:r>
              <a:rPr spc="-5" dirty="0">
                <a:sym typeface="+mn-ea"/>
              </a:rPr>
              <a:t>determined </a:t>
            </a:r>
            <a:r>
              <a:rPr spc="-15" dirty="0">
                <a:sym typeface="+mn-ea"/>
              </a:rPr>
              <a:t>by</a:t>
            </a:r>
            <a:r>
              <a:rPr spc="465" dirty="0">
                <a:sym typeface="+mn-ea"/>
              </a:rPr>
              <a:t> </a:t>
            </a:r>
            <a:r>
              <a:rPr spc="-10" dirty="0">
                <a:sym typeface="+mn-ea"/>
              </a:rPr>
              <a:t>taking the </a:t>
            </a:r>
            <a:r>
              <a:rPr spc="-5" dirty="0">
                <a:sym typeface="+mn-ea"/>
              </a:rPr>
              <a:t>cosine </a:t>
            </a:r>
            <a:r>
              <a:rPr dirty="0">
                <a:sym typeface="+mn-ea"/>
              </a:rPr>
              <a:t> </a:t>
            </a:r>
            <a:r>
              <a:rPr spc="5" dirty="0">
                <a:sym typeface="+mn-ea"/>
              </a:rPr>
              <a:t>of</a:t>
            </a:r>
            <a:r>
              <a:rPr spc="-25" dirty="0">
                <a:sym typeface="+mn-ea"/>
              </a:rPr>
              <a:t> </a:t>
            </a:r>
            <a:r>
              <a:rPr dirty="0">
                <a:sym typeface="+mn-ea"/>
              </a:rPr>
              <a:t>the</a:t>
            </a:r>
            <a:r>
              <a:rPr spc="5" dirty="0">
                <a:sym typeface="+mn-ea"/>
              </a:rPr>
              <a:t> </a:t>
            </a:r>
            <a:r>
              <a:rPr spc="-5" dirty="0">
                <a:sym typeface="+mn-ea"/>
              </a:rPr>
              <a:t>angle</a:t>
            </a:r>
            <a:r>
              <a:rPr spc="-15" dirty="0">
                <a:sym typeface="+mn-ea"/>
              </a:rPr>
              <a:t> </a:t>
            </a:r>
            <a:r>
              <a:rPr spc="-5" dirty="0">
                <a:sym typeface="+mn-ea"/>
              </a:rPr>
              <a:t>between</a:t>
            </a:r>
            <a:r>
              <a:rPr spc="-20" dirty="0">
                <a:sym typeface="+mn-ea"/>
              </a:rPr>
              <a:t> </a:t>
            </a:r>
            <a:r>
              <a:rPr dirty="0">
                <a:sym typeface="+mn-ea"/>
              </a:rPr>
              <a:t>them</a:t>
            </a:r>
            <a:endParaRPr lang="en-US"/>
          </a:p>
        </p:txBody>
      </p:sp>
      <p:pic>
        <p:nvPicPr>
          <p:cNvPr id="5" name="Content Placeholder 4"/>
          <p:cNvPicPr>
            <a:picLocks noChangeAspect="1"/>
          </p:cNvPicPr>
          <p:nvPr>
            <p:ph sz="half" idx="2"/>
          </p:nvPr>
        </p:nvPicPr>
        <p:blipFill>
          <a:blip r:embed="rId1"/>
          <a:stretch>
            <a:fillRect/>
          </a:stretch>
        </p:blipFill>
        <p:spPr>
          <a:xfrm>
            <a:off x="381000" y="1295400"/>
            <a:ext cx="2286000" cy="2486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 y="1676400"/>
            <a:ext cx="7889240" cy="36290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19326</Words>
  <Application>WPS Presentation</Application>
  <PresentationFormat>On-screen Show (4:3)</PresentationFormat>
  <Paragraphs>336</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Arial</vt:lpstr>
      <vt:lpstr>SimSun</vt:lpstr>
      <vt:lpstr>Wingdings</vt:lpstr>
      <vt:lpstr>Calibri</vt:lpstr>
      <vt:lpstr>Arial MT</vt:lpstr>
      <vt:lpstr>Microsoft YaHei</vt:lpstr>
      <vt:lpstr>Arial Unicode MS</vt:lpstr>
      <vt:lpstr>Office Theme</vt:lpstr>
      <vt:lpstr>Grouping of  Data</vt:lpstr>
      <vt:lpstr>Clustering</vt:lpstr>
      <vt:lpstr>Clustering basics</vt:lpstr>
      <vt:lpstr>PowerPoint 演示文稿</vt:lpstr>
      <vt:lpstr>Applications</vt:lpstr>
      <vt:lpstr>Types of clustering algorithms</vt:lpstr>
      <vt:lpstr>Distance or Geometric metrics</vt:lpstr>
      <vt:lpstr>PowerPoint 演示文稿</vt:lpstr>
      <vt:lpstr>PowerPoint 演示文稿</vt:lpstr>
      <vt:lpstr>PowerPoint 演示文稿</vt:lpstr>
      <vt:lpstr>Jaccard distance metric</vt:lpstr>
      <vt:lpstr>PowerPoint 演示文稿</vt:lpstr>
      <vt:lpstr>Partitional Clustering</vt:lpstr>
      <vt:lpstr>PowerPoint 演示文稿</vt:lpstr>
      <vt:lpstr>Centroid Based Clustering or Partitioning Clustering</vt:lpstr>
      <vt:lpstr>Clustering algorithms</vt:lpstr>
      <vt:lpstr>K Means</vt:lpstr>
      <vt:lpstr>PowerPoint 演示文稿</vt:lpstr>
      <vt:lpstr>k-means in action</vt:lpstr>
      <vt:lpstr>PowerPoint 演示文稿</vt:lpstr>
      <vt:lpstr>Steps to perform K Means</vt:lpstr>
      <vt:lpstr>Advantages of K-Means</vt:lpstr>
      <vt:lpstr>Disadvantages of K-Means</vt:lpstr>
      <vt:lpstr>K-Mediod</vt:lpstr>
      <vt:lpstr>PowerPoint 演示文稿</vt:lpstr>
      <vt:lpstr>steps to perform K Mediod </vt:lpstr>
      <vt:lpstr>PowerPoint 演示文稿</vt:lpstr>
      <vt:lpstr>PowerPoint 演示文稿</vt:lpstr>
      <vt:lpstr>PowerPoint 演示文稿</vt:lpstr>
      <vt:lpstr>PowerPoint 演示文稿</vt:lpstr>
      <vt:lpstr>PowerPoint 演示文稿</vt:lpstr>
      <vt:lpstr>Density-Based Clustering</vt:lpstr>
      <vt:lpstr>PowerPoint 演示文稿</vt:lpstr>
      <vt:lpstr>PowerPoint 演示文稿</vt:lpstr>
      <vt:lpstr>Why DBScan?</vt:lpstr>
      <vt:lpstr>Why DBScan?</vt:lpstr>
      <vt:lpstr>PowerPoint 演示文稿</vt:lpstr>
      <vt:lpstr>PowerPoint 演示文稿</vt:lpstr>
      <vt:lpstr>Steps Used In DBSCAN Algorithm</vt:lpstr>
      <vt:lpstr>DBScan</vt:lpstr>
      <vt:lpstr>Hierarchical Clustering</vt:lpstr>
      <vt:lpstr>PowerPoint 演示文稿</vt:lpstr>
      <vt:lpstr>Hierarchical Clustering</vt:lpstr>
      <vt:lpstr>Fuzzy Clustering</vt:lpstr>
      <vt:lpstr>When to use Clustering Algo</vt:lpstr>
      <vt:lpstr>Hierarchical clustering algorithms</vt:lpstr>
      <vt:lpstr>Types of Hierarchical Clustering</vt:lpstr>
      <vt:lpstr>How the algorithm works</vt:lpstr>
      <vt:lpstr>PowerPoint 演示文稿</vt:lpstr>
      <vt:lpstr>PowerPoint 演示文稿</vt:lpstr>
      <vt:lpstr>How the algorithm works</vt:lpstr>
      <vt:lpstr>PowerPoint 演示文稿</vt:lpstr>
      <vt:lpstr>PowerPoint 演示文稿</vt:lpstr>
      <vt:lpstr>Kernel Density Estimation</vt:lpstr>
      <vt:lpstr>Kernel density estimation (KDE)</vt:lpstr>
      <vt:lpstr>Working of KDE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Clustering to subdivide  data</dc:title>
  <dc:creator>amit</dc:creator>
  <cp:lastModifiedBy>Sonia</cp:lastModifiedBy>
  <cp:revision>166</cp:revision>
  <dcterms:created xsi:type="dcterms:W3CDTF">2022-01-12T09:13:00Z</dcterms:created>
  <dcterms:modified xsi:type="dcterms:W3CDTF">2023-09-13T07:36:01Z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2021-03-09T05:00:00Z</vt:filetime>
  </property>
  <property fmtid="{D5CDD505-2E9C-101B-9397-08002B2CF9AE}" pid="3" name="Creator">
    <vt:lpwstr>Microsoft® PowerPoint® 2010</vt:lpwstr>
  </property>
  <property fmtid="{D5CDD505-2E9C-101B-9397-08002B2CF9AE}" pid="4" name="LastSaved">
    <vt:filetime>2022-01-15T05:00:00Z</vt:filetime>
  </property>
  <property fmtid="{D5CDD505-2E9C-101B-9397-08002B2CF9AE}" pid="5" name="ICV">
    <vt:lpwstr>B9CCC47601264572B6E9936ED7F2158A_13</vt:lpwstr>
  </property>
  <property fmtid="{D5CDD505-2E9C-101B-9397-08002B2CF9AE}" pid="6" name="KSOProductBuildVer">
    <vt:lpwstr>1033-12.2.0.13201</vt:lpwstr>
  </property>
</Properties>
</file>