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85" r:id="rId3"/>
    <p:sldId id="286" r:id="rId4"/>
    <p:sldId id="288" r:id="rId5"/>
    <p:sldId id="290" r:id="rId6"/>
    <p:sldId id="299" r:id="rId7"/>
    <p:sldId id="300" r:id="rId8"/>
    <p:sldId id="301" r:id="rId9"/>
    <p:sldId id="302" r:id="rId10"/>
    <p:sldId id="303" r:id="rId11"/>
    <p:sldId id="265" r:id="rId12"/>
    <p:sldId id="266" r:id="rId13"/>
    <p:sldId id="267" r:id="rId14"/>
    <p:sldId id="291" r:id="rId15"/>
    <p:sldId id="292" r:id="rId16"/>
    <p:sldId id="293" r:id="rId17"/>
    <p:sldId id="294" r:id="rId18"/>
    <p:sldId id="296" r:id="rId19"/>
    <p:sldId id="304" r:id="rId20"/>
    <p:sldId id="276" r:id="rId21"/>
    <p:sldId id="277" r:id="rId22"/>
    <p:sldId id="278" r:id="rId23"/>
    <p:sldId id="279" r:id="rId24"/>
    <p:sldId id="280" r:id="rId25"/>
    <p:sldId id="281" r:id="rId26"/>
    <p:sldId id="284" r:id="rId27"/>
    <p:sldId id="282" r:id="rId28"/>
    <p:sldId id="283"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4C38130-25C9-46DB-97EA-3D8C96D7755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988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FA283-8D38-4D3F-95BD-7248CFF7E68E}"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8397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920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818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34087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473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96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033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519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3998208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FA283-8D38-4D3F-95BD-7248CFF7E68E}"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C38130-25C9-46DB-97EA-3D8C96D7755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45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FA283-8D38-4D3F-95BD-7248CFF7E68E}"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3423627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FA283-8D38-4D3F-95BD-7248CFF7E68E}"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C38130-25C9-46DB-97EA-3D8C96D7755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530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FA283-8D38-4D3F-95BD-7248CFF7E68E}"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C38130-25C9-46DB-97EA-3D8C96D7755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721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FA283-8D38-4D3F-95BD-7248CFF7E68E}"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3913786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FA283-8D38-4D3F-95BD-7248CFF7E68E}"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38130-25C9-46DB-97EA-3D8C96D7755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10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FA283-8D38-4D3F-95BD-7248CFF7E68E}"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C38130-25C9-46DB-97EA-3D8C96D7755D}" type="slidenum">
              <a:rPr lang="en-IN" smtClean="0"/>
              <a:t>‹#›</a:t>
            </a:fld>
            <a:endParaRPr lang="en-IN"/>
          </a:p>
        </p:txBody>
      </p:sp>
    </p:spTree>
    <p:extLst>
      <p:ext uri="{BB962C8B-B14F-4D97-AF65-F5344CB8AC3E}">
        <p14:creationId xmlns:p14="http://schemas.microsoft.com/office/powerpoint/2010/main" val="2472585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3FA283-8D38-4D3F-95BD-7248CFF7E68E}" type="datetimeFigureOut">
              <a:rPr lang="en-IN" smtClean="0"/>
              <a:t>19-10-2024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38130-25C9-46DB-97EA-3D8C96D7755D}" type="slidenum">
              <a:rPr lang="en-IN" smtClean="0"/>
              <a:t>‹#›</a:t>
            </a:fld>
            <a:endParaRPr lang="en-IN"/>
          </a:p>
        </p:txBody>
      </p:sp>
    </p:spTree>
    <p:extLst>
      <p:ext uri="{BB962C8B-B14F-4D97-AF65-F5344CB8AC3E}">
        <p14:creationId xmlns:p14="http://schemas.microsoft.com/office/powerpoint/2010/main" val="9912338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00C9-D469-847A-4CE1-5D91509DDD4B}"/>
              </a:ext>
            </a:extLst>
          </p:cNvPr>
          <p:cNvSpPr>
            <a:spLocks noGrp="1"/>
          </p:cNvSpPr>
          <p:nvPr>
            <p:ph type="ctrTitle"/>
          </p:nvPr>
        </p:nvSpPr>
        <p:spPr>
          <a:xfrm>
            <a:off x="2705878" y="1268963"/>
            <a:ext cx="6802189" cy="1978090"/>
          </a:xfrm>
        </p:spPr>
        <p:txBody>
          <a:bodyPr/>
          <a:lstStyle/>
          <a:p>
            <a:r>
              <a:rPr lang="en-US" sz="4000" dirty="0">
                <a:latin typeface="Algerian" panose="04020705040A02060702" pitchFamily="82" charset="0"/>
              </a:rPr>
              <a:t>Inventory Management System</a:t>
            </a:r>
          </a:p>
        </p:txBody>
      </p:sp>
      <p:sp>
        <p:nvSpPr>
          <p:cNvPr id="3" name="Subtitle 2">
            <a:extLst>
              <a:ext uri="{FF2B5EF4-FFF2-40B4-BE49-F238E27FC236}">
                <a16:creationId xmlns:a16="http://schemas.microsoft.com/office/drawing/2014/main" id="{CB47E7C3-3E59-77D7-E73B-92C82E4506CE}"/>
              </a:ext>
            </a:extLst>
          </p:cNvPr>
          <p:cNvSpPr>
            <a:spLocks noGrp="1"/>
          </p:cNvSpPr>
          <p:nvPr>
            <p:ph type="subTitle" idx="1"/>
          </p:nvPr>
        </p:nvSpPr>
        <p:spPr>
          <a:xfrm>
            <a:off x="2500606" y="3610947"/>
            <a:ext cx="4069876" cy="1771757"/>
          </a:xfrm>
        </p:spPr>
        <p:txBody>
          <a:bodyPr>
            <a:normAutofit fontScale="25000" lnSpcReduction="20000"/>
          </a:bodyPr>
          <a:lstStyle/>
          <a:p>
            <a:pPr algn="just"/>
            <a:r>
              <a:rPr lang="en-IN" sz="7200" b="1" u="sng" dirty="0">
                <a:latin typeface="Times New Roman" panose="02020603050405020304" pitchFamily="18" charset="0"/>
                <a:cs typeface="Times New Roman" panose="02020603050405020304" pitchFamily="18" charset="0"/>
              </a:rPr>
              <a:t>Prepared By:</a:t>
            </a:r>
          </a:p>
          <a:p>
            <a:pPr algn="just"/>
            <a:r>
              <a:rPr lang="en-IN" sz="7200" b="1" dirty="0">
                <a:latin typeface="Times New Roman" panose="02020603050405020304" pitchFamily="18" charset="0"/>
                <a:cs typeface="Times New Roman" panose="02020603050405020304" pitchFamily="18" charset="0"/>
              </a:rPr>
              <a:t>Name :</a:t>
            </a:r>
            <a:r>
              <a:rPr lang="en-IN" sz="7200" dirty="0" err="1">
                <a:latin typeface="Times New Roman" panose="02020603050405020304" pitchFamily="18" charset="0"/>
                <a:cs typeface="Times New Roman" panose="02020603050405020304" pitchFamily="18" charset="0"/>
              </a:rPr>
              <a:t>Kachhadiya</a:t>
            </a:r>
            <a:r>
              <a:rPr lang="en-IN" sz="7200" dirty="0">
                <a:latin typeface="Times New Roman" panose="02020603050405020304" pitchFamily="18" charset="0"/>
                <a:cs typeface="Times New Roman" panose="02020603050405020304" pitchFamily="18" charset="0"/>
              </a:rPr>
              <a:t> Dhruvika S</a:t>
            </a:r>
          </a:p>
          <a:p>
            <a:pPr algn="just"/>
            <a:r>
              <a:rPr lang="en-IN" sz="7200" b="1" dirty="0">
                <a:latin typeface="Times New Roman" panose="02020603050405020304" pitchFamily="18" charset="0"/>
                <a:cs typeface="Times New Roman" panose="02020603050405020304" pitchFamily="18" charset="0"/>
              </a:rPr>
              <a:t>Name :</a:t>
            </a:r>
            <a:r>
              <a:rPr lang="en-IN" sz="7200" dirty="0" err="1">
                <a:latin typeface="Times New Roman" panose="02020603050405020304" pitchFamily="18" charset="0"/>
                <a:cs typeface="Times New Roman" panose="02020603050405020304" pitchFamily="18" charset="0"/>
              </a:rPr>
              <a:t>Khokhani</a:t>
            </a:r>
            <a:r>
              <a:rPr lang="en-IN" sz="7200" dirty="0">
                <a:latin typeface="Times New Roman" panose="02020603050405020304" pitchFamily="18" charset="0"/>
                <a:cs typeface="Times New Roman" panose="02020603050405020304" pitchFamily="18" charset="0"/>
              </a:rPr>
              <a:t> Kashish P</a:t>
            </a:r>
          </a:p>
          <a:p>
            <a:pPr algn="just"/>
            <a:r>
              <a:rPr lang="en-IN" sz="7200" b="1" dirty="0">
                <a:latin typeface="Times New Roman" panose="02020603050405020304" pitchFamily="18" charset="0"/>
                <a:cs typeface="Times New Roman" panose="02020603050405020304" pitchFamily="18" charset="0"/>
              </a:rPr>
              <a:t>Department:</a:t>
            </a:r>
            <a:r>
              <a:rPr lang="en-IN" sz="7200" dirty="0">
                <a:latin typeface="Times New Roman" panose="02020603050405020304" pitchFamily="18" charset="0"/>
                <a:cs typeface="Times New Roman" panose="02020603050405020304" pitchFamily="18" charset="0"/>
              </a:rPr>
              <a:t> T.Y.B.C.A Semester - 5</a:t>
            </a:r>
          </a:p>
          <a:p>
            <a:pPr algn="just"/>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13F85F-A203-CFAD-A402-46766F679F61}"/>
              </a:ext>
            </a:extLst>
          </p:cNvPr>
          <p:cNvSpPr txBox="1"/>
          <p:nvPr/>
        </p:nvSpPr>
        <p:spPr>
          <a:xfrm>
            <a:off x="7256206" y="4096138"/>
            <a:ext cx="2907163" cy="923330"/>
          </a:xfrm>
          <a:prstGeom prst="rect">
            <a:avLst/>
          </a:prstGeom>
          <a:noFill/>
        </p:spPr>
        <p:txBody>
          <a:bodyPr wrap="square">
            <a:spAutoFit/>
          </a:bodyPr>
          <a:lstStyle/>
          <a:p>
            <a:pPr algn="just"/>
            <a:r>
              <a:rPr lang="en-IN" b="1" u="sng" dirty="0">
                <a:latin typeface="Times New Roman" panose="02020603050405020304" pitchFamily="18" charset="0"/>
                <a:cs typeface="Times New Roman" panose="02020603050405020304" pitchFamily="18" charset="0"/>
              </a:rPr>
              <a:t>Guided By:</a:t>
            </a:r>
          </a:p>
          <a:p>
            <a:pPr algn="just"/>
            <a:r>
              <a:rPr lang="en-IN" b="1" dirty="0" err="1">
                <a:latin typeface="Times New Roman" panose="02020603050405020304" pitchFamily="18" charset="0"/>
                <a:cs typeface="Times New Roman" panose="02020603050405020304" pitchFamily="18" charset="0"/>
              </a:rPr>
              <a:t>Name: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Chandanimem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vyas</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Department:</a:t>
            </a:r>
            <a:r>
              <a:rPr lang="en-IN" dirty="0">
                <a:latin typeface="Times New Roman" panose="02020603050405020304" pitchFamily="18" charset="0"/>
                <a:cs typeface="Times New Roman" panose="02020603050405020304" pitchFamily="18" charset="0"/>
              </a:rPr>
              <a:t> B.C.A</a:t>
            </a:r>
            <a:endParaRPr lang="en-US" dirty="0"/>
          </a:p>
        </p:txBody>
      </p:sp>
    </p:spTree>
    <p:extLst>
      <p:ext uri="{BB962C8B-B14F-4D97-AF65-F5344CB8AC3E}">
        <p14:creationId xmlns:p14="http://schemas.microsoft.com/office/powerpoint/2010/main" val="3201983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11EB6D-812A-D68F-4EA9-49B0659F0570}"/>
              </a:ext>
            </a:extLst>
          </p:cNvPr>
          <p:cNvSpPr txBox="1"/>
          <p:nvPr/>
        </p:nvSpPr>
        <p:spPr>
          <a:xfrm>
            <a:off x="1097280" y="1885757"/>
            <a:ext cx="10149840" cy="3086486"/>
          </a:xfrm>
          <a:prstGeom prst="rect">
            <a:avLst/>
          </a:prstGeom>
          <a:noFill/>
        </p:spPr>
        <p:txBody>
          <a:bodyPr wrap="square">
            <a:spAutoFit/>
          </a:bodyPr>
          <a:lstStyle/>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11. User Management Module (Admin Only):</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Admin can manage user accounts.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edit, and delete user accounts.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374151"/>
                </a:solidFill>
                <a:effectLst/>
                <a:latin typeface="Times New Roman" panose="02020603050405020304" pitchFamily="18" charset="0"/>
                <a:ea typeface="Times New Roman" panose="02020603050405020304" pitchFamily="18" charset="0"/>
                <a:cs typeface="Shruti" panose="020B0502040204020203" pitchFamily="34" charset="0"/>
              </a:rPr>
              <a:t>User can log out of the system when the session is complete</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12. Edit Stock Module (Admin Only):</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Admin can manually edit stock items.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edit stock items.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2709423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D2FB66-4368-C769-45D6-99A0F1BB274C}"/>
              </a:ext>
            </a:extLst>
          </p:cNvPr>
          <p:cNvPicPr>
            <a:picLocks noChangeAspect="1"/>
          </p:cNvPicPr>
          <p:nvPr/>
        </p:nvPicPr>
        <p:blipFill>
          <a:blip r:embed="rId2"/>
          <a:stretch>
            <a:fillRect/>
          </a:stretch>
        </p:blipFill>
        <p:spPr>
          <a:xfrm>
            <a:off x="587829" y="2526784"/>
            <a:ext cx="11150081" cy="3435477"/>
          </a:xfrm>
          <a:prstGeom prst="rect">
            <a:avLst/>
          </a:prstGeom>
        </p:spPr>
      </p:pic>
      <p:sp>
        <p:nvSpPr>
          <p:cNvPr id="4" name="TextBox 3">
            <a:extLst>
              <a:ext uri="{FF2B5EF4-FFF2-40B4-BE49-F238E27FC236}">
                <a16:creationId xmlns:a16="http://schemas.microsoft.com/office/drawing/2014/main" id="{E1D36E93-C1D0-7501-79A3-F2E5FC14C964}"/>
              </a:ext>
            </a:extLst>
          </p:cNvPr>
          <p:cNvSpPr txBox="1"/>
          <p:nvPr/>
        </p:nvSpPr>
        <p:spPr>
          <a:xfrm>
            <a:off x="3449994" y="664906"/>
            <a:ext cx="6116216" cy="461665"/>
          </a:xfrm>
          <a:prstGeom prst="rect">
            <a:avLst/>
          </a:prstGeom>
          <a:noFill/>
        </p:spPr>
        <p:txBody>
          <a:bodyPr wrap="square">
            <a:spAutoFit/>
          </a:bodyPr>
          <a:lstStyle/>
          <a:p>
            <a:pPr marL="342900" indent="-342900" algn="just">
              <a:buFont typeface="Wingdings" panose="05000000000000000000" pitchFamily="2" charset="2"/>
              <a:buChar char="v"/>
            </a:pPr>
            <a:r>
              <a:rPr lang="en-IN" sz="2400" dirty="0">
                <a:latin typeface="Algerian" panose="04020705040A02060702" pitchFamily="82" charset="0"/>
                <a:cs typeface="Times New Roman" panose="02020603050405020304" pitchFamily="18" charset="0"/>
              </a:rPr>
              <a:t>Context level Data flow Diagram</a:t>
            </a:r>
          </a:p>
        </p:txBody>
      </p:sp>
      <p:sp>
        <p:nvSpPr>
          <p:cNvPr id="8" name="TextBox 7">
            <a:extLst>
              <a:ext uri="{FF2B5EF4-FFF2-40B4-BE49-F238E27FC236}">
                <a16:creationId xmlns:a16="http://schemas.microsoft.com/office/drawing/2014/main" id="{EF50B123-CA6D-1979-3B80-1761DF965EF3}"/>
              </a:ext>
            </a:extLst>
          </p:cNvPr>
          <p:cNvSpPr txBox="1"/>
          <p:nvPr/>
        </p:nvSpPr>
        <p:spPr>
          <a:xfrm>
            <a:off x="1145333" y="1468849"/>
            <a:ext cx="9874120" cy="873572"/>
          </a:xfrm>
          <a:prstGeom prst="rect">
            <a:avLst/>
          </a:prstGeom>
          <a:noFill/>
        </p:spPr>
        <p:txBody>
          <a:bodyPr wrap="square">
            <a:spAutoFit/>
          </a:bodyPr>
          <a:lstStyle/>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The context-level data flow diagram (DFD) describes the whole system. </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76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71C0F-4C95-F532-74B9-42B7CB562592}"/>
              </a:ext>
            </a:extLst>
          </p:cNvPr>
          <p:cNvSpPr txBox="1"/>
          <p:nvPr/>
        </p:nvSpPr>
        <p:spPr>
          <a:xfrm>
            <a:off x="2808513" y="522514"/>
            <a:ext cx="6347149" cy="523220"/>
          </a:xfrm>
          <a:prstGeom prst="rect">
            <a:avLst/>
          </a:prstGeom>
          <a:noFill/>
        </p:spPr>
        <p:txBody>
          <a:bodyPr wrap="square">
            <a:spAutoFit/>
          </a:bodyPr>
          <a:lstStyle/>
          <a:p>
            <a:pPr marL="342900" indent="-342900" algn="ctr">
              <a:buFont typeface="Wingdings" panose="05000000000000000000" pitchFamily="2" charset="2"/>
              <a:buChar char="v"/>
            </a:pPr>
            <a:r>
              <a:rPr lang="en-IN" sz="2800" dirty="0">
                <a:solidFill>
                  <a:schemeClr val="tx1"/>
                </a:solidFill>
                <a:effectLst/>
                <a:latin typeface="Algerian" panose="04020705040A02060702" pitchFamily="82" charset="0"/>
                <a:ea typeface="Calibri" panose="020F0502020204030204" pitchFamily="34" charset="0"/>
                <a:cs typeface="Times New Roman" panose="02020603050405020304" pitchFamily="18" charset="0"/>
              </a:rPr>
              <a:t>Level 1 Data Flow Diagram</a:t>
            </a:r>
            <a:endParaRPr lang="en-US" sz="2800" dirty="0">
              <a:latin typeface="Algerian" panose="04020705040A02060702" pitchFamily="82" charset="0"/>
            </a:endParaRPr>
          </a:p>
        </p:txBody>
      </p:sp>
      <p:pic>
        <p:nvPicPr>
          <p:cNvPr id="5" name="Picture 4">
            <a:extLst>
              <a:ext uri="{FF2B5EF4-FFF2-40B4-BE49-F238E27FC236}">
                <a16:creationId xmlns:a16="http://schemas.microsoft.com/office/drawing/2014/main" id="{7C26F880-7D6F-99CB-54A1-AFFE19BDE69C}"/>
              </a:ext>
            </a:extLst>
          </p:cNvPr>
          <p:cNvPicPr>
            <a:picLocks noChangeAspect="1"/>
          </p:cNvPicPr>
          <p:nvPr/>
        </p:nvPicPr>
        <p:blipFill>
          <a:blip r:embed="rId2"/>
          <a:stretch>
            <a:fillRect/>
          </a:stretch>
        </p:blipFill>
        <p:spPr>
          <a:xfrm>
            <a:off x="774441" y="1093157"/>
            <a:ext cx="10506269" cy="5149023"/>
          </a:xfrm>
          <a:prstGeom prst="rect">
            <a:avLst/>
          </a:prstGeom>
        </p:spPr>
      </p:pic>
    </p:spTree>
    <p:extLst>
      <p:ext uri="{BB962C8B-B14F-4D97-AF65-F5344CB8AC3E}">
        <p14:creationId xmlns:p14="http://schemas.microsoft.com/office/powerpoint/2010/main" val="2993571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F1C6D-B4AB-97F5-C26F-7074940B6FF6}"/>
              </a:ext>
            </a:extLst>
          </p:cNvPr>
          <p:cNvSpPr txBox="1"/>
          <p:nvPr/>
        </p:nvSpPr>
        <p:spPr>
          <a:xfrm>
            <a:off x="2761861" y="587829"/>
            <a:ext cx="6123215" cy="523220"/>
          </a:xfrm>
          <a:prstGeom prst="rect">
            <a:avLst/>
          </a:prstGeom>
          <a:noFill/>
        </p:spPr>
        <p:txBody>
          <a:bodyPr wrap="square">
            <a:spAutoFit/>
          </a:bodyPr>
          <a:lstStyle/>
          <a:p>
            <a:pPr marL="342900" indent="-342900" algn="ctr">
              <a:buFont typeface="Wingdings" panose="05000000000000000000" pitchFamily="2" charset="2"/>
              <a:buChar char="v"/>
            </a:pPr>
            <a:r>
              <a:rPr lang="en-IN" sz="2800" dirty="0">
                <a:solidFill>
                  <a:schemeClr val="tx1"/>
                </a:solidFill>
                <a:effectLst/>
                <a:latin typeface="Algerian" panose="04020705040A02060702" pitchFamily="82" charset="0"/>
                <a:ea typeface="Calibri" panose="020F0502020204030204" pitchFamily="34" charset="0"/>
                <a:cs typeface="Times New Roman" panose="02020603050405020304" pitchFamily="18" charset="0"/>
              </a:rPr>
              <a:t>Level 2 Data Flow Diagram</a:t>
            </a:r>
            <a:endParaRPr lang="en-US" sz="2800" dirty="0">
              <a:latin typeface="Algerian" panose="04020705040A02060702" pitchFamily="82" charset="0"/>
            </a:endParaRPr>
          </a:p>
        </p:txBody>
      </p:sp>
      <p:pic>
        <p:nvPicPr>
          <p:cNvPr id="5" name="Picture 4">
            <a:extLst>
              <a:ext uri="{FF2B5EF4-FFF2-40B4-BE49-F238E27FC236}">
                <a16:creationId xmlns:a16="http://schemas.microsoft.com/office/drawing/2014/main" id="{BB1F12A5-18F7-639D-2FC4-500904F645E3}"/>
              </a:ext>
            </a:extLst>
          </p:cNvPr>
          <p:cNvPicPr>
            <a:picLocks noChangeAspect="1"/>
          </p:cNvPicPr>
          <p:nvPr/>
        </p:nvPicPr>
        <p:blipFill>
          <a:blip r:embed="rId2"/>
          <a:stretch>
            <a:fillRect/>
          </a:stretch>
        </p:blipFill>
        <p:spPr>
          <a:xfrm>
            <a:off x="793102" y="1111049"/>
            <a:ext cx="10571584" cy="5099212"/>
          </a:xfrm>
          <a:prstGeom prst="rect">
            <a:avLst/>
          </a:prstGeom>
        </p:spPr>
      </p:pic>
    </p:spTree>
    <p:extLst>
      <p:ext uri="{BB962C8B-B14F-4D97-AF65-F5344CB8AC3E}">
        <p14:creationId xmlns:p14="http://schemas.microsoft.com/office/powerpoint/2010/main" val="42597528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04936-134C-8F45-5504-3A2EF5C90743}"/>
              </a:ext>
            </a:extLst>
          </p:cNvPr>
          <p:cNvSpPr txBox="1"/>
          <p:nvPr/>
        </p:nvSpPr>
        <p:spPr>
          <a:xfrm>
            <a:off x="4404049" y="650424"/>
            <a:ext cx="6477777" cy="523220"/>
          </a:xfrm>
          <a:prstGeom prst="rect">
            <a:avLst/>
          </a:prstGeom>
          <a:noFill/>
        </p:spPr>
        <p:txBody>
          <a:bodyPr wrap="square">
            <a:spAutoFit/>
          </a:bodyPr>
          <a:lstStyle/>
          <a:p>
            <a:pPr algn="just"/>
            <a:r>
              <a:rPr lang="en-IN" sz="2800" dirty="0">
                <a:latin typeface="Algerian" panose="04020705040A02060702" pitchFamily="82" charset="0"/>
                <a:cs typeface="Times New Roman" panose="02020603050405020304" pitchFamily="18" charset="0"/>
              </a:rPr>
              <a:t>Data Dictionary</a:t>
            </a:r>
          </a:p>
        </p:txBody>
      </p:sp>
      <p:sp>
        <p:nvSpPr>
          <p:cNvPr id="4" name="Rectangle 2">
            <a:extLst>
              <a:ext uri="{FF2B5EF4-FFF2-40B4-BE49-F238E27FC236}">
                <a16:creationId xmlns:a16="http://schemas.microsoft.com/office/drawing/2014/main" id="{CEE9A00B-541F-667B-51FC-47B6A3C47522}"/>
              </a:ext>
            </a:extLst>
          </p:cNvPr>
          <p:cNvSpPr>
            <a:spLocks noChangeArrowheads="1"/>
          </p:cNvSpPr>
          <p:nvPr/>
        </p:nvSpPr>
        <p:spPr bwMode="auto">
          <a:xfrm>
            <a:off x="1156996" y="1425714"/>
            <a:ext cx="26379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login Table:</a:t>
            </a:r>
            <a:endParaRPr kumimoji="0" lang="en-US" altLang="en-US" sz="2000" b="1"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5266978-E781-CD3F-E515-18467499BD45}"/>
              </a:ext>
            </a:extLst>
          </p:cNvPr>
          <p:cNvSpPr>
            <a:spLocks noChangeArrowheads="1"/>
          </p:cNvSpPr>
          <p:nvPr/>
        </p:nvSpPr>
        <p:spPr bwMode="auto">
          <a:xfrm>
            <a:off x="-6350" y="167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D66C4BC0-46E3-E01F-E702-5D413ECA98DD}"/>
              </a:ext>
            </a:extLst>
          </p:cNvPr>
          <p:cNvSpPr>
            <a:spLocks noChangeArrowheads="1"/>
          </p:cNvSpPr>
          <p:nvPr/>
        </p:nvSpPr>
        <p:spPr bwMode="auto">
          <a:xfrm>
            <a:off x="0" y="1165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a:extLst>
              <a:ext uri="{FF2B5EF4-FFF2-40B4-BE49-F238E27FC236}">
                <a16:creationId xmlns:a16="http://schemas.microsoft.com/office/drawing/2014/main" id="{86C1C7C4-F874-E1FC-DB94-7B5A5BBF0DF4}"/>
              </a:ext>
            </a:extLst>
          </p:cNvPr>
          <p:cNvSpPr>
            <a:spLocks noChangeArrowheads="1"/>
          </p:cNvSpPr>
          <p:nvPr/>
        </p:nvSpPr>
        <p:spPr bwMode="auto">
          <a:xfrm>
            <a:off x="0" y="1143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520B697A-9B6C-2608-F4C5-2BFEE2743B89}"/>
              </a:ext>
            </a:extLst>
          </p:cNvPr>
          <p:cNvPicPr>
            <a:picLocks noChangeAspect="1"/>
          </p:cNvPicPr>
          <p:nvPr/>
        </p:nvPicPr>
        <p:blipFill rotWithShape="1">
          <a:blip r:embed="rId2"/>
          <a:srcRect r="21027"/>
          <a:stretch/>
        </p:blipFill>
        <p:spPr>
          <a:xfrm>
            <a:off x="1240971" y="1962348"/>
            <a:ext cx="6541820" cy="1394581"/>
          </a:xfrm>
          <a:prstGeom prst="rect">
            <a:avLst/>
          </a:prstGeom>
        </p:spPr>
      </p:pic>
      <p:sp>
        <p:nvSpPr>
          <p:cNvPr id="15" name="Rectangle 2">
            <a:extLst>
              <a:ext uri="{FF2B5EF4-FFF2-40B4-BE49-F238E27FC236}">
                <a16:creationId xmlns:a16="http://schemas.microsoft.com/office/drawing/2014/main" id="{3DCC9946-8444-F53B-62A2-474EB883833D}"/>
              </a:ext>
            </a:extLst>
          </p:cNvPr>
          <p:cNvSpPr>
            <a:spLocks noChangeArrowheads="1"/>
          </p:cNvSpPr>
          <p:nvPr/>
        </p:nvSpPr>
        <p:spPr bwMode="auto">
          <a:xfrm>
            <a:off x="1156996" y="3674050"/>
            <a:ext cx="23912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login Table:</a:t>
            </a:r>
            <a:endParaRPr kumimoji="0" lang="en-US" altLang="en-US" sz="2000" b="1"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86801C57-1237-C413-2130-A548D81E9599}"/>
              </a:ext>
            </a:extLst>
          </p:cNvPr>
          <p:cNvPicPr>
            <a:picLocks noChangeAspect="1"/>
          </p:cNvPicPr>
          <p:nvPr/>
        </p:nvPicPr>
        <p:blipFill rotWithShape="1">
          <a:blip r:embed="rId2"/>
          <a:srcRect r="21027"/>
          <a:stretch/>
        </p:blipFill>
        <p:spPr>
          <a:xfrm>
            <a:off x="1240971" y="4200088"/>
            <a:ext cx="6541820" cy="1394581"/>
          </a:xfrm>
          <a:prstGeom prst="rect">
            <a:avLst/>
          </a:prstGeom>
        </p:spPr>
      </p:pic>
    </p:spTree>
    <p:extLst>
      <p:ext uri="{BB962C8B-B14F-4D97-AF65-F5344CB8AC3E}">
        <p14:creationId xmlns:p14="http://schemas.microsoft.com/office/powerpoint/2010/main" val="20925600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04936-134C-8F45-5504-3A2EF5C90743}"/>
              </a:ext>
            </a:extLst>
          </p:cNvPr>
          <p:cNvSpPr txBox="1"/>
          <p:nvPr/>
        </p:nvSpPr>
        <p:spPr>
          <a:xfrm>
            <a:off x="4404049" y="650424"/>
            <a:ext cx="6477777" cy="523220"/>
          </a:xfrm>
          <a:prstGeom prst="rect">
            <a:avLst/>
          </a:prstGeom>
          <a:noFill/>
        </p:spPr>
        <p:txBody>
          <a:bodyPr wrap="square">
            <a:spAutoFit/>
          </a:bodyPr>
          <a:lstStyle/>
          <a:p>
            <a:pPr algn="just"/>
            <a:r>
              <a:rPr lang="en-IN" sz="2800" dirty="0">
                <a:latin typeface="Algerian" panose="04020705040A02060702" pitchFamily="82" charset="0"/>
                <a:cs typeface="Times New Roman" panose="02020603050405020304" pitchFamily="18" charset="0"/>
              </a:rPr>
              <a:t>Data Dictionary</a:t>
            </a:r>
          </a:p>
        </p:txBody>
      </p:sp>
      <p:sp>
        <p:nvSpPr>
          <p:cNvPr id="5" name="Rectangle 3">
            <a:extLst>
              <a:ext uri="{FF2B5EF4-FFF2-40B4-BE49-F238E27FC236}">
                <a16:creationId xmlns:a16="http://schemas.microsoft.com/office/drawing/2014/main" id="{B5266978-E781-CD3F-E515-18467499BD45}"/>
              </a:ext>
            </a:extLst>
          </p:cNvPr>
          <p:cNvSpPr>
            <a:spLocks noChangeArrowheads="1"/>
          </p:cNvSpPr>
          <p:nvPr/>
        </p:nvSpPr>
        <p:spPr bwMode="auto">
          <a:xfrm>
            <a:off x="-6350" y="167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CF008C79-E4D4-6998-27F3-4E69D808BFF2}"/>
              </a:ext>
            </a:extLst>
          </p:cNvPr>
          <p:cNvSpPr>
            <a:spLocks noChangeArrowheads="1"/>
          </p:cNvSpPr>
          <p:nvPr/>
        </p:nvSpPr>
        <p:spPr bwMode="auto">
          <a:xfrm>
            <a:off x="1271296" y="1698625"/>
            <a:ext cx="18621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Units Table: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66C4BC0-46E3-E01F-E702-5D413ECA98DD}"/>
              </a:ext>
            </a:extLst>
          </p:cNvPr>
          <p:cNvSpPr>
            <a:spLocks noChangeArrowheads="1"/>
          </p:cNvSpPr>
          <p:nvPr/>
        </p:nvSpPr>
        <p:spPr bwMode="auto">
          <a:xfrm>
            <a:off x="0" y="1165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6C434ECF-DF25-82BB-3AF0-DFBDA958A2D0}"/>
              </a:ext>
            </a:extLst>
          </p:cNvPr>
          <p:cNvSpPr>
            <a:spLocks noChangeArrowheads="1"/>
          </p:cNvSpPr>
          <p:nvPr/>
        </p:nvSpPr>
        <p:spPr bwMode="auto">
          <a:xfrm>
            <a:off x="1271296" y="3322064"/>
            <a:ext cx="23478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Company Table:</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86C1C7C4-F874-E1FC-DB94-7B5A5BBF0DF4}"/>
              </a:ext>
            </a:extLst>
          </p:cNvPr>
          <p:cNvSpPr>
            <a:spLocks noChangeArrowheads="1"/>
          </p:cNvSpPr>
          <p:nvPr/>
        </p:nvSpPr>
        <p:spPr bwMode="auto">
          <a:xfrm>
            <a:off x="0" y="1143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F6A6C84A-D4AE-618C-6029-15ABF3B97534}"/>
              </a:ext>
            </a:extLst>
          </p:cNvPr>
          <p:cNvPicPr>
            <a:picLocks noChangeAspect="1"/>
          </p:cNvPicPr>
          <p:nvPr/>
        </p:nvPicPr>
        <p:blipFill rotWithShape="1">
          <a:blip r:embed="rId2"/>
          <a:srcRect t="-4024" r="20778"/>
          <a:stretch/>
        </p:blipFill>
        <p:spPr>
          <a:xfrm>
            <a:off x="1271296" y="2209800"/>
            <a:ext cx="6532277" cy="792736"/>
          </a:xfrm>
          <a:prstGeom prst="rect">
            <a:avLst/>
          </a:prstGeom>
        </p:spPr>
      </p:pic>
      <p:pic>
        <p:nvPicPr>
          <p:cNvPr id="13" name="Picture 12">
            <a:extLst>
              <a:ext uri="{FF2B5EF4-FFF2-40B4-BE49-F238E27FC236}">
                <a16:creationId xmlns:a16="http://schemas.microsoft.com/office/drawing/2014/main" id="{BB5F10CC-AE87-19A5-ACA1-5C14B0222D9A}"/>
              </a:ext>
            </a:extLst>
          </p:cNvPr>
          <p:cNvPicPr>
            <a:picLocks noChangeAspect="1"/>
          </p:cNvPicPr>
          <p:nvPr/>
        </p:nvPicPr>
        <p:blipFill>
          <a:blip r:embed="rId3"/>
          <a:stretch>
            <a:fillRect/>
          </a:stretch>
        </p:blipFill>
        <p:spPr>
          <a:xfrm>
            <a:off x="1271296" y="3855465"/>
            <a:ext cx="6873836" cy="701101"/>
          </a:xfrm>
          <a:prstGeom prst="rect">
            <a:avLst/>
          </a:prstGeom>
        </p:spPr>
      </p:pic>
    </p:spTree>
    <p:extLst>
      <p:ext uri="{BB962C8B-B14F-4D97-AF65-F5344CB8AC3E}">
        <p14:creationId xmlns:p14="http://schemas.microsoft.com/office/powerpoint/2010/main" val="389996379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568760-E87F-7F49-7A8E-D504C78AC7A5}"/>
              </a:ext>
            </a:extLst>
          </p:cNvPr>
          <p:cNvSpPr>
            <a:spLocks noChangeArrowheads="1"/>
          </p:cNvSpPr>
          <p:nvPr/>
        </p:nvSpPr>
        <p:spPr bwMode="auto">
          <a:xfrm>
            <a:off x="908725" y="938985"/>
            <a:ext cx="22240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Party_Info Table:</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84BF7D8F-EE50-A61C-4F3F-622568BB57A0}"/>
              </a:ext>
            </a:extLst>
          </p:cNvPr>
          <p:cNvSpPr>
            <a:spLocks noChangeArrowheads="1"/>
          </p:cNvSpPr>
          <p:nvPr/>
        </p:nvSpPr>
        <p:spPr bwMode="auto">
          <a:xfrm>
            <a:off x="0" y="2332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0671A0CE-1025-74B7-7D90-8E6CD7AB7CA1}"/>
              </a:ext>
            </a:extLst>
          </p:cNvPr>
          <p:cNvSpPr>
            <a:spLocks noChangeArrowheads="1"/>
          </p:cNvSpPr>
          <p:nvPr/>
        </p:nvSpPr>
        <p:spPr bwMode="auto">
          <a:xfrm>
            <a:off x="1105254" y="3760037"/>
            <a:ext cx="20274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Products Table:</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E1D70355-D672-6BA8-F690-92BC381C1EB0}"/>
              </a:ext>
            </a:extLst>
          </p:cNvPr>
          <p:cNvSpPr>
            <a:spLocks noChangeArrowheads="1"/>
          </p:cNvSpPr>
          <p:nvPr/>
        </p:nvSpPr>
        <p:spPr bwMode="auto">
          <a:xfrm>
            <a:off x="0" y="1882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1D16A43-87F3-D606-B114-37E8AC5B9A38}"/>
              </a:ext>
            </a:extLst>
          </p:cNvPr>
          <p:cNvPicPr>
            <a:picLocks noChangeAspect="1"/>
          </p:cNvPicPr>
          <p:nvPr/>
        </p:nvPicPr>
        <p:blipFill>
          <a:blip r:embed="rId2"/>
          <a:stretch>
            <a:fillRect/>
          </a:stretch>
        </p:blipFill>
        <p:spPr>
          <a:xfrm>
            <a:off x="1030609" y="1415289"/>
            <a:ext cx="6835732" cy="2149026"/>
          </a:xfrm>
          <a:prstGeom prst="rect">
            <a:avLst/>
          </a:prstGeom>
        </p:spPr>
      </p:pic>
      <p:pic>
        <p:nvPicPr>
          <p:cNvPr id="9" name="Picture 8">
            <a:extLst>
              <a:ext uri="{FF2B5EF4-FFF2-40B4-BE49-F238E27FC236}">
                <a16:creationId xmlns:a16="http://schemas.microsoft.com/office/drawing/2014/main" id="{DCAFA7E2-968F-2F86-64FD-1E7BBF937B6C}"/>
              </a:ext>
            </a:extLst>
          </p:cNvPr>
          <p:cNvPicPr>
            <a:picLocks noChangeAspect="1"/>
          </p:cNvPicPr>
          <p:nvPr/>
        </p:nvPicPr>
        <p:blipFill>
          <a:blip r:embed="rId3"/>
          <a:stretch>
            <a:fillRect/>
          </a:stretch>
        </p:blipFill>
        <p:spPr>
          <a:xfrm>
            <a:off x="1030609" y="4252569"/>
            <a:ext cx="6942422" cy="1585097"/>
          </a:xfrm>
          <a:prstGeom prst="rect">
            <a:avLst/>
          </a:prstGeom>
        </p:spPr>
      </p:pic>
    </p:spTree>
    <p:extLst>
      <p:ext uri="{BB962C8B-B14F-4D97-AF65-F5344CB8AC3E}">
        <p14:creationId xmlns:p14="http://schemas.microsoft.com/office/powerpoint/2010/main" val="11691278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40C287-8EB0-1ECB-6AE9-23B6568E210B}"/>
              </a:ext>
            </a:extLst>
          </p:cNvPr>
          <p:cNvSpPr>
            <a:spLocks noChangeArrowheads="1"/>
          </p:cNvSpPr>
          <p:nvPr/>
        </p:nvSpPr>
        <p:spPr bwMode="auto">
          <a:xfrm>
            <a:off x="0" y="1882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792E73B4-72D4-7399-29CC-3735C8F9C612}"/>
              </a:ext>
            </a:extLst>
          </p:cNvPr>
          <p:cNvSpPr>
            <a:spLocks noChangeArrowheads="1"/>
          </p:cNvSpPr>
          <p:nvPr/>
        </p:nvSpPr>
        <p:spPr bwMode="auto">
          <a:xfrm>
            <a:off x="1268963" y="1631298"/>
            <a:ext cx="28440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Purchase_master Table:</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9B14A48F-4309-AEBA-FDAF-A56C9AAC00F4}"/>
              </a:ext>
            </a:extLst>
          </p:cNvPr>
          <p:cNvSpPr>
            <a:spLocks noChangeArrowheads="1"/>
          </p:cNvSpPr>
          <p:nvPr/>
        </p:nvSpPr>
        <p:spPr bwMode="auto">
          <a:xfrm>
            <a:off x="0" y="3535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9">
            <a:extLst>
              <a:ext uri="{FF2B5EF4-FFF2-40B4-BE49-F238E27FC236}">
                <a16:creationId xmlns:a16="http://schemas.microsoft.com/office/drawing/2014/main" id="{990A95B0-C21D-4516-5620-60D9FF42B76E}"/>
              </a:ext>
            </a:extLst>
          </p:cNvPr>
          <p:cNvSpPr>
            <a:spLocks noChangeArrowheads="1"/>
          </p:cNvSpPr>
          <p:nvPr/>
        </p:nvSpPr>
        <p:spPr bwMode="auto">
          <a:xfrm>
            <a:off x="0" y="2117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F0ED7CF4-6DCB-0BBA-4F6E-6D825E2009E5}"/>
              </a:ext>
            </a:extLst>
          </p:cNvPr>
          <p:cNvPicPr>
            <a:picLocks noChangeAspect="1"/>
          </p:cNvPicPr>
          <p:nvPr/>
        </p:nvPicPr>
        <p:blipFill>
          <a:blip r:embed="rId2"/>
          <a:stretch>
            <a:fillRect/>
          </a:stretch>
        </p:blipFill>
        <p:spPr>
          <a:xfrm>
            <a:off x="1268963" y="2339975"/>
            <a:ext cx="6919560" cy="2827265"/>
          </a:xfrm>
          <a:prstGeom prst="rect">
            <a:avLst/>
          </a:prstGeom>
        </p:spPr>
      </p:pic>
    </p:spTree>
    <p:extLst>
      <p:ext uri="{BB962C8B-B14F-4D97-AF65-F5344CB8AC3E}">
        <p14:creationId xmlns:p14="http://schemas.microsoft.com/office/powerpoint/2010/main" val="7333827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AC1DC-C509-D52E-59D4-FB8F8C1D4053}"/>
              </a:ext>
            </a:extLst>
          </p:cNvPr>
          <p:cNvSpPr txBox="1"/>
          <p:nvPr/>
        </p:nvSpPr>
        <p:spPr>
          <a:xfrm>
            <a:off x="3711251" y="2936423"/>
            <a:ext cx="6116216" cy="769441"/>
          </a:xfrm>
          <a:prstGeom prst="rect">
            <a:avLst/>
          </a:prstGeom>
          <a:noFill/>
        </p:spPr>
        <p:txBody>
          <a:bodyPr wrap="square">
            <a:spAutoFit/>
          </a:bodyPr>
          <a:lstStyle/>
          <a:p>
            <a:pPr algn="just"/>
            <a:r>
              <a:rPr lang="en-IN" sz="4400" dirty="0">
                <a:latin typeface="Algerian" panose="04020705040A02060702" pitchFamily="82" charset="0"/>
                <a:cs typeface="Times New Roman" panose="02020603050405020304" pitchFamily="18" charset="0"/>
              </a:rPr>
              <a:t>Screen Shots</a:t>
            </a:r>
          </a:p>
        </p:txBody>
      </p:sp>
    </p:spTree>
    <p:extLst>
      <p:ext uri="{BB962C8B-B14F-4D97-AF65-F5344CB8AC3E}">
        <p14:creationId xmlns:p14="http://schemas.microsoft.com/office/powerpoint/2010/main" val="332712407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C32FB-7B93-FDBC-3A96-ADB5ADD3EF1B}"/>
              </a:ext>
            </a:extLst>
          </p:cNvPr>
          <p:cNvPicPr>
            <a:picLocks noChangeAspect="1"/>
          </p:cNvPicPr>
          <p:nvPr/>
        </p:nvPicPr>
        <p:blipFill>
          <a:blip r:embed="rId2"/>
          <a:stretch>
            <a:fillRect/>
          </a:stretch>
        </p:blipFill>
        <p:spPr>
          <a:xfrm>
            <a:off x="830424" y="1408922"/>
            <a:ext cx="10506270" cy="4739951"/>
          </a:xfrm>
          <a:prstGeom prst="rect">
            <a:avLst/>
          </a:prstGeom>
        </p:spPr>
      </p:pic>
      <p:sp>
        <p:nvSpPr>
          <p:cNvPr id="5" name="TextBox 4">
            <a:extLst>
              <a:ext uri="{FF2B5EF4-FFF2-40B4-BE49-F238E27FC236}">
                <a16:creationId xmlns:a16="http://schemas.microsoft.com/office/drawing/2014/main" id="{4CA55923-D9D1-7018-73A5-6C64A2886709}"/>
              </a:ext>
            </a:extLst>
          </p:cNvPr>
          <p:cNvSpPr txBox="1"/>
          <p:nvPr/>
        </p:nvSpPr>
        <p:spPr>
          <a:xfrm>
            <a:off x="977382" y="837036"/>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Login</a:t>
            </a:r>
          </a:p>
        </p:txBody>
      </p:sp>
    </p:spTree>
    <p:extLst>
      <p:ext uri="{BB962C8B-B14F-4D97-AF65-F5344CB8AC3E}">
        <p14:creationId xmlns:p14="http://schemas.microsoft.com/office/powerpoint/2010/main" val="24610733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0040-2B35-5AE3-098F-3B4554143933}"/>
              </a:ext>
            </a:extLst>
          </p:cNvPr>
          <p:cNvSpPr>
            <a:spLocks noGrp="1"/>
          </p:cNvSpPr>
          <p:nvPr>
            <p:ph type="title"/>
          </p:nvPr>
        </p:nvSpPr>
        <p:spPr>
          <a:xfrm>
            <a:off x="1295401" y="914400"/>
            <a:ext cx="9601197" cy="1576873"/>
          </a:xfrm>
        </p:spPr>
        <p:txBody>
          <a:bodyPr>
            <a:normAutofit/>
          </a:bodyPr>
          <a:lstStyle/>
          <a:p>
            <a:r>
              <a:rPr lang="en-IN" sz="4400" dirty="0">
                <a:latin typeface="Algerian" panose="04020705040A02060702" pitchFamily="82" charset="0"/>
                <a:cs typeface="Times New Roman" panose="02020603050405020304" pitchFamily="18" charset="0"/>
              </a:rPr>
              <a:t>Agenda</a:t>
            </a:r>
            <a:br>
              <a:rPr lang="en-IN" sz="4400" b="1" u="sng"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7C6C4DC-4C37-54FA-AA6C-82C3C9C07762}"/>
              </a:ext>
            </a:extLst>
          </p:cNvPr>
          <p:cNvSpPr>
            <a:spLocks noGrp="1"/>
          </p:cNvSpPr>
          <p:nvPr>
            <p:ph idx="1"/>
          </p:nvPr>
        </p:nvSpPr>
        <p:spPr>
          <a:xfrm>
            <a:off x="1295400" y="2556931"/>
            <a:ext cx="9601197" cy="3862529"/>
          </a:xfrm>
        </p:spPr>
        <p:txBody>
          <a:bodyPr>
            <a:normAutofit fontScale="40000" lnSpcReduction="20000"/>
          </a:bodyPr>
          <a:lstStyle/>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Abstract</a:t>
            </a:r>
          </a:p>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Introduction</a:t>
            </a:r>
          </a:p>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Module of the project</a:t>
            </a:r>
          </a:p>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Data flow diagram</a:t>
            </a:r>
          </a:p>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Data dictionary</a:t>
            </a:r>
          </a:p>
          <a:p>
            <a:pPr marL="342900" indent="-342900" algn="just">
              <a:lnSpc>
                <a:spcPct val="200000"/>
              </a:lnSpc>
              <a:buFont typeface="+mj-lt"/>
              <a:buAutoNum type="arabicPeriod"/>
            </a:pPr>
            <a:r>
              <a:rPr lang="en-IN" sz="4500" dirty="0">
                <a:latin typeface="Times New Roman" panose="02020603050405020304" pitchFamily="18" charset="0"/>
                <a:cs typeface="Times New Roman" panose="02020603050405020304" pitchFamily="18" charset="0"/>
              </a:rPr>
              <a:t>Screen Shot</a:t>
            </a:r>
          </a:p>
          <a:p>
            <a:endParaRPr lang="en-US" dirty="0"/>
          </a:p>
        </p:txBody>
      </p:sp>
    </p:spTree>
    <p:extLst>
      <p:ext uri="{BB962C8B-B14F-4D97-AF65-F5344CB8AC3E}">
        <p14:creationId xmlns:p14="http://schemas.microsoft.com/office/powerpoint/2010/main" val="417831955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619B2-4F27-0B2F-93C0-6BD63D76F0C2}"/>
              </a:ext>
            </a:extLst>
          </p:cNvPr>
          <p:cNvPicPr>
            <a:picLocks noChangeAspect="1"/>
          </p:cNvPicPr>
          <p:nvPr/>
        </p:nvPicPr>
        <p:blipFill>
          <a:blip r:embed="rId2"/>
          <a:stretch>
            <a:fillRect/>
          </a:stretch>
        </p:blipFill>
        <p:spPr>
          <a:xfrm>
            <a:off x="811762" y="1250302"/>
            <a:ext cx="10571585" cy="4721290"/>
          </a:xfrm>
          <a:prstGeom prst="rect">
            <a:avLst/>
          </a:prstGeom>
        </p:spPr>
      </p:pic>
      <p:sp>
        <p:nvSpPr>
          <p:cNvPr id="5" name="TextBox 4">
            <a:extLst>
              <a:ext uri="{FF2B5EF4-FFF2-40B4-BE49-F238E27FC236}">
                <a16:creationId xmlns:a16="http://schemas.microsoft.com/office/drawing/2014/main" id="{E67CE3B7-B972-788E-E4B9-628BC6FC29CA}"/>
              </a:ext>
            </a:extLst>
          </p:cNvPr>
          <p:cNvSpPr txBox="1"/>
          <p:nvPr/>
        </p:nvSpPr>
        <p:spPr>
          <a:xfrm>
            <a:off x="895739" y="774441"/>
            <a:ext cx="8259924" cy="369332"/>
          </a:xfrm>
          <a:prstGeom prst="rect">
            <a:avLst/>
          </a:prstGeom>
          <a:noFill/>
        </p:spPr>
        <p:txBody>
          <a:bodyPr wrap="square">
            <a:spAutoFit/>
          </a:bodyPr>
          <a:lstStyle/>
          <a:p>
            <a:pPr marL="285750" indent="-285750">
              <a:buFont typeface="Arial" panose="020B0604020202020204" pitchFamily="34" charset="0"/>
              <a:buChar char="•"/>
            </a:pPr>
            <a:r>
              <a:rPr lang="en-US" b="1" dirty="0"/>
              <a:t>Insert </a:t>
            </a:r>
            <a:r>
              <a:rPr lang="en-US" sz="1800" b="1" dirty="0"/>
              <a:t>Product</a:t>
            </a:r>
            <a:endParaRPr lang="en-US" b="1" dirty="0"/>
          </a:p>
        </p:txBody>
      </p:sp>
    </p:spTree>
    <p:extLst>
      <p:ext uri="{BB962C8B-B14F-4D97-AF65-F5344CB8AC3E}">
        <p14:creationId xmlns:p14="http://schemas.microsoft.com/office/powerpoint/2010/main" val="287491683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2026B-6D6F-E002-5058-B6E2295F4970}"/>
              </a:ext>
            </a:extLst>
          </p:cNvPr>
          <p:cNvPicPr>
            <a:picLocks noChangeAspect="1"/>
          </p:cNvPicPr>
          <p:nvPr/>
        </p:nvPicPr>
        <p:blipFill>
          <a:blip r:embed="rId2"/>
          <a:stretch>
            <a:fillRect/>
          </a:stretch>
        </p:blipFill>
        <p:spPr>
          <a:xfrm>
            <a:off x="839754" y="1082351"/>
            <a:ext cx="10571585" cy="5182893"/>
          </a:xfrm>
          <a:prstGeom prst="rect">
            <a:avLst/>
          </a:prstGeom>
        </p:spPr>
      </p:pic>
      <p:sp>
        <p:nvSpPr>
          <p:cNvPr id="5" name="TextBox 4">
            <a:extLst>
              <a:ext uri="{FF2B5EF4-FFF2-40B4-BE49-F238E27FC236}">
                <a16:creationId xmlns:a16="http://schemas.microsoft.com/office/drawing/2014/main" id="{B1E3FB95-55AE-5DC2-C1BB-BD5B0D3CF6D5}"/>
              </a:ext>
            </a:extLst>
          </p:cNvPr>
          <p:cNvSpPr txBox="1"/>
          <p:nvPr/>
        </p:nvSpPr>
        <p:spPr>
          <a:xfrm>
            <a:off x="839754" y="653405"/>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Edit </a:t>
            </a:r>
            <a:r>
              <a:rPr lang="en-US" sz="1800" b="1" dirty="0"/>
              <a:t>Product</a:t>
            </a:r>
            <a:endParaRPr lang="en-US" b="1" dirty="0"/>
          </a:p>
        </p:txBody>
      </p:sp>
    </p:spTree>
    <p:extLst>
      <p:ext uri="{BB962C8B-B14F-4D97-AF65-F5344CB8AC3E}">
        <p14:creationId xmlns:p14="http://schemas.microsoft.com/office/powerpoint/2010/main" val="37419035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A72C0-ED6C-F317-5D9E-C4D080FCF871}"/>
              </a:ext>
            </a:extLst>
          </p:cNvPr>
          <p:cNvPicPr>
            <a:picLocks noChangeAspect="1"/>
          </p:cNvPicPr>
          <p:nvPr/>
        </p:nvPicPr>
        <p:blipFill>
          <a:blip r:embed="rId2"/>
          <a:stretch>
            <a:fillRect/>
          </a:stretch>
        </p:blipFill>
        <p:spPr>
          <a:xfrm>
            <a:off x="783771" y="1110343"/>
            <a:ext cx="10655560" cy="5146764"/>
          </a:xfrm>
          <a:prstGeom prst="rect">
            <a:avLst/>
          </a:prstGeom>
        </p:spPr>
      </p:pic>
      <p:sp>
        <p:nvSpPr>
          <p:cNvPr id="5" name="TextBox 4">
            <a:extLst>
              <a:ext uri="{FF2B5EF4-FFF2-40B4-BE49-F238E27FC236}">
                <a16:creationId xmlns:a16="http://schemas.microsoft.com/office/drawing/2014/main" id="{52BAB259-9BF3-DE87-9653-216E8A71D8B3}"/>
              </a:ext>
            </a:extLst>
          </p:cNvPr>
          <p:cNvSpPr txBox="1"/>
          <p:nvPr/>
        </p:nvSpPr>
        <p:spPr>
          <a:xfrm>
            <a:off x="874745" y="642881"/>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Delete </a:t>
            </a:r>
            <a:r>
              <a:rPr lang="en-US" sz="1800" b="1" dirty="0"/>
              <a:t>Product</a:t>
            </a:r>
            <a:endParaRPr lang="en-US" b="1" dirty="0"/>
          </a:p>
        </p:txBody>
      </p:sp>
    </p:spTree>
    <p:extLst>
      <p:ext uri="{BB962C8B-B14F-4D97-AF65-F5344CB8AC3E}">
        <p14:creationId xmlns:p14="http://schemas.microsoft.com/office/powerpoint/2010/main" val="324974100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311AA-6C6E-21DA-DB76-07DD4A32E9E8}"/>
              </a:ext>
            </a:extLst>
          </p:cNvPr>
          <p:cNvPicPr>
            <a:picLocks noChangeAspect="1"/>
          </p:cNvPicPr>
          <p:nvPr/>
        </p:nvPicPr>
        <p:blipFill>
          <a:blip r:embed="rId2"/>
          <a:stretch>
            <a:fillRect/>
          </a:stretch>
        </p:blipFill>
        <p:spPr>
          <a:xfrm>
            <a:off x="811763" y="1175657"/>
            <a:ext cx="10590246" cy="5075030"/>
          </a:xfrm>
          <a:prstGeom prst="rect">
            <a:avLst/>
          </a:prstGeom>
        </p:spPr>
      </p:pic>
      <p:sp>
        <p:nvSpPr>
          <p:cNvPr id="5" name="TextBox 4">
            <a:extLst>
              <a:ext uri="{FF2B5EF4-FFF2-40B4-BE49-F238E27FC236}">
                <a16:creationId xmlns:a16="http://schemas.microsoft.com/office/drawing/2014/main" id="{C092533D-EFFB-2367-1774-16F7DC71409B}"/>
              </a:ext>
            </a:extLst>
          </p:cNvPr>
          <p:cNvSpPr txBox="1"/>
          <p:nvPr/>
        </p:nvSpPr>
        <p:spPr>
          <a:xfrm>
            <a:off x="811763" y="706408"/>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Purchase Product</a:t>
            </a:r>
          </a:p>
        </p:txBody>
      </p:sp>
    </p:spTree>
    <p:extLst>
      <p:ext uri="{BB962C8B-B14F-4D97-AF65-F5344CB8AC3E}">
        <p14:creationId xmlns:p14="http://schemas.microsoft.com/office/powerpoint/2010/main" val="17239086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56C65C-7B08-0342-FB42-6C51DEF67FA7}"/>
              </a:ext>
            </a:extLst>
          </p:cNvPr>
          <p:cNvSpPr txBox="1"/>
          <p:nvPr/>
        </p:nvSpPr>
        <p:spPr>
          <a:xfrm>
            <a:off x="858417" y="736345"/>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Sale a Products</a:t>
            </a:r>
          </a:p>
        </p:txBody>
      </p:sp>
      <p:pic>
        <p:nvPicPr>
          <p:cNvPr id="2" name="Picture 1">
            <a:extLst>
              <a:ext uri="{FF2B5EF4-FFF2-40B4-BE49-F238E27FC236}">
                <a16:creationId xmlns:a16="http://schemas.microsoft.com/office/drawing/2014/main" id="{BA83CE62-94A4-A69A-694D-9F3BA238B8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745" y="1157632"/>
            <a:ext cx="9915549" cy="4869096"/>
          </a:xfrm>
          <a:prstGeom prst="rect">
            <a:avLst/>
          </a:prstGeom>
        </p:spPr>
      </p:pic>
    </p:spTree>
    <p:extLst>
      <p:ext uri="{BB962C8B-B14F-4D97-AF65-F5344CB8AC3E}">
        <p14:creationId xmlns:p14="http://schemas.microsoft.com/office/powerpoint/2010/main" val="191943049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01473-394E-353E-8CEF-55B98417A0CC}"/>
              </a:ext>
            </a:extLst>
          </p:cNvPr>
          <p:cNvPicPr>
            <a:picLocks noChangeAspect="1"/>
          </p:cNvPicPr>
          <p:nvPr/>
        </p:nvPicPr>
        <p:blipFill>
          <a:blip r:embed="rId2"/>
          <a:stretch>
            <a:fillRect/>
          </a:stretch>
        </p:blipFill>
        <p:spPr>
          <a:xfrm>
            <a:off x="821094" y="1166327"/>
            <a:ext cx="10515600" cy="5001208"/>
          </a:xfrm>
          <a:prstGeom prst="rect">
            <a:avLst/>
          </a:prstGeom>
        </p:spPr>
      </p:pic>
      <p:sp>
        <p:nvSpPr>
          <p:cNvPr id="6" name="TextBox 5">
            <a:extLst>
              <a:ext uri="{FF2B5EF4-FFF2-40B4-BE49-F238E27FC236}">
                <a16:creationId xmlns:a16="http://schemas.microsoft.com/office/drawing/2014/main" id="{9B9CA516-CE82-501D-599E-3DC9837E94E8}"/>
              </a:ext>
            </a:extLst>
          </p:cNvPr>
          <p:cNvSpPr txBox="1"/>
          <p:nvPr/>
        </p:nvSpPr>
        <p:spPr>
          <a:xfrm>
            <a:off x="942392" y="690465"/>
            <a:ext cx="6132544" cy="369332"/>
          </a:xfrm>
          <a:prstGeom prst="rect">
            <a:avLst/>
          </a:prstGeom>
          <a:noFill/>
        </p:spPr>
        <p:txBody>
          <a:bodyPr wrap="square">
            <a:spAutoFit/>
          </a:bodyPr>
          <a:lstStyle/>
          <a:p>
            <a:pPr marL="285750" indent="-285750">
              <a:buFont typeface="Arial" panose="020B0604020202020204" pitchFamily="34" charset="0"/>
              <a:buChar char="•"/>
            </a:pPr>
            <a:r>
              <a:rPr lang="en-US" b="1" dirty="0"/>
              <a:t>Bill Generate </a:t>
            </a:r>
          </a:p>
        </p:txBody>
      </p:sp>
    </p:spTree>
    <p:extLst>
      <p:ext uri="{BB962C8B-B14F-4D97-AF65-F5344CB8AC3E}">
        <p14:creationId xmlns:p14="http://schemas.microsoft.com/office/powerpoint/2010/main" val="139609298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728CEA-6739-FD26-9EAF-ED4AA36858AA}"/>
              </a:ext>
            </a:extLst>
          </p:cNvPr>
          <p:cNvSpPr txBox="1"/>
          <p:nvPr/>
        </p:nvSpPr>
        <p:spPr>
          <a:xfrm>
            <a:off x="821094" y="701742"/>
            <a:ext cx="6116216" cy="369332"/>
          </a:xfrm>
          <a:prstGeom prst="rect">
            <a:avLst/>
          </a:prstGeom>
          <a:noFill/>
        </p:spPr>
        <p:txBody>
          <a:bodyPr wrap="square">
            <a:spAutoFit/>
          </a:bodyPr>
          <a:lstStyle/>
          <a:p>
            <a:pPr marL="285750" indent="-285750">
              <a:buFont typeface="Arial" panose="020B0604020202020204" pitchFamily="34" charset="0"/>
              <a:buChar char="•"/>
            </a:pPr>
            <a:r>
              <a:rPr lang="en-US" b="1" dirty="0"/>
              <a:t>Sales Report</a:t>
            </a:r>
          </a:p>
        </p:txBody>
      </p:sp>
      <p:pic>
        <p:nvPicPr>
          <p:cNvPr id="2" name="Picture 1">
            <a:extLst>
              <a:ext uri="{FF2B5EF4-FFF2-40B4-BE49-F238E27FC236}">
                <a16:creationId xmlns:a16="http://schemas.microsoft.com/office/drawing/2014/main" id="{05BDAC13-AC92-2751-7210-84729617D932}"/>
              </a:ext>
            </a:extLst>
          </p:cNvPr>
          <p:cNvPicPr>
            <a:picLocks noChangeAspect="1"/>
          </p:cNvPicPr>
          <p:nvPr/>
        </p:nvPicPr>
        <p:blipFill>
          <a:blip r:embed="rId2"/>
          <a:stretch>
            <a:fillRect/>
          </a:stretch>
        </p:blipFill>
        <p:spPr>
          <a:xfrm>
            <a:off x="904221" y="1180348"/>
            <a:ext cx="10432261" cy="4747968"/>
          </a:xfrm>
          <a:prstGeom prst="rect">
            <a:avLst/>
          </a:prstGeom>
        </p:spPr>
      </p:pic>
    </p:spTree>
    <p:extLst>
      <p:ext uri="{BB962C8B-B14F-4D97-AF65-F5344CB8AC3E}">
        <p14:creationId xmlns:p14="http://schemas.microsoft.com/office/powerpoint/2010/main" val="152823187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3F2F8-D3AE-4115-F5A8-701B0EBAD995}"/>
              </a:ext>
            </a:extLst>
          </p:cNvPr>
          <p:cNvSpPr txBox="1"/>
          <p:nvPr/>
        </p:nvSpPr>
        <p:spPr>
          <a:xfrm>
            <a:off x="830424" y="765110"/>
            <a:ext cx="6207190" cy="375944"/>
          </a:xfrm>
          <a:prstGeom prst="rect">
            <a:avLst/>
          </a:prstGeom>
          <a:noFill/>
        </p:spPr>
        <p:txBody>
          <a:bodyPr wrap="square">
            <a:spAutoFit/>
          </a:bodyPr>
          <a:lstStyle/>
          <a:p>
            <a:pPr marL="285750" indent="-285750">
              <a:buFont typeface="Arial" panose="020B0604020202020204" pitchFamily="34" charset="0"/>
              <a:buChar char="•"/>
            </a:pPr>
            <a:r>
              <a:rPr lang="en-US" b="1" dirty="0"/>
              <a:t>Return Product</a:t>
            </a:r>
          </a:p>
        </p:txBody>
      </p:sp>
      <p:pic>
        <p:nvPicPr>
          <p:cNvPr id="2" name="Picture 1">
            <a:extLst>
              <a:ext uri="{FF2B5EF4-FFF2-40B4-BE49-F238E27FC236}">
                <a16:creationId xmlns:a16="http://schemas.microsoft.com/office/drawing/2014/main" id="{4A9D8057-9B9C-53DD-76A0-2BC9222A58EF}"/>
              </a:ext>
            </a:extLst>
          </p:cNvPr>
          <p:cNvPicPr>
            <a:picLocks noChangeAspect="1"/>
          </p:cNvPicPr>
          <p:nvPr/>
        </p:nvPicPr>
        <p:blipFill>
          <a:blip r:embed="rId2"/>
          <a:stretch>
            <a:fillRect/>
          </a:stretch>
        </p:blipFill>
        <p:spPr>
          <a:xfrm>
            <a:off x="929562" y="1265746"/>
            <a:ext cx="10332876" cy="4619229"/>
          </a:xfrm>
          <a:prstGeom prst="rect">
            <a:avLst/>
          </a:prstGeom>
        </p:spPr>
      </p:pic>
    </p:spTree>
    <p:extLst>
      <p:ext uri="{BB962C8B-B14F-4D97-AF65-F5344CB8AC3E}">
        <p14:creationId xmlns:p14="http://schemas.microsoft.com/office/powerpoint/2010/main" val="264461227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F6952-C694-794F-0084-A9AA57FD3165}"/>
              </a:ext>
            </a:extLst>
          </p:cNvPr>
          <p:cNvPicPr>
            <a:picLocks noChangeAspect="1"/>
          </p:cNvPicPr>
          <p:nvPr/>
        </p:nvPicPr>
        <p:blipFill>
          <a:blip r:embed="rId2"/>
          <a:stretch>
            <a:fillRect/>
          </a:stretch>
        </p:blipFill>
        <p:spPr>
          <a:xfrm>
            <a:off x="867747" y="933061"/>
            <a:ext cx="10478278" cy="5159829"/>
          </a:xfrm>
          <a:prstGeom prst="rect">
            <a:avLst/>
          </a:prstGeom>
        </p:spPr>
      </p:pic>
    </p:spTree>
    <p:extLst>
      <p:ext uri="{BB962C8B-B14F-4D97-AF65-F5344CB8AC3E}">
        <p14:creationId xmlns:p14="http://schemas.microsoft.com/office/powerpoint/2010/main" val="282837435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F0616-7699-8A24-4125-CAD1EA1B4F59}"/>
              </a:ext>
            </a:extLst>
          </p:cNvPr>
          <p:cNvSpPr txBox="1"/>
          <p:nvPr/>
        </p:nvSpPr>
        <p:spPr>
          <a:xfrm>
            <a:off x="682907" y="2720051"/>
            <a:ext cx="10706582" cy="1200329"/>
          </a:xfrm>
          <a:prstGeom prst="rect">
            <a:avLst/>
          </a:prstGeom>
          <a:noFill/>
        </p:spPr>
        <p:txBody>
          <a:bodyPr wrap="square">
            <a:spAutoFit/>
          </a:bodyPr>
          <a:lstStyle/>
          <a:p>
            <a:pPr algn="ctr"/>
            <a:r>
              <a:rPr lang="en-US" sz="7200" dirty="0">
                <a:latin typeface="Algerian" panose="04020705040A02060702" pitchFamily="82" charset="0"/>
              </a:rPr>
              <a:t>Thank You!!</a:t>
            </a:r>
            <a:endParaRPr lang="en-US" sz="7200" dirty="0"/>
          </a:p>
        </p:txBody>
      </p:sp>
    </p:spTree>
    <p:extLst>
      <p:ext uri="{BB962C8B-B14F-4D97-AF65-F5344CB8AC3E}">
        <p14:creationId xmlns:p14="http://schemas.microsoft.com/office/powerpoint/2010/main" val="4433067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89D053-6B2A-450C-CF81-CB1E16279310}"/>
              </a:ext>
            </a:extLst>
          </p:cNvPr>
          <p:cNvSpPr txBox="1"/>
          <p:nvPr/>
        </p:nvSpPr>
        <p:spPr>
          <a:xfrm>
            <a:off x="4525347" y="858417"/>
            <a:ext cx="2934478" cy="524759"/>
          </a:xfrm>
          <a:prstGeom prst="rect">
            <a:avLst/>
          </a:prstGeom>
          <a:noFill/>
        </p:spPr>
        <p:txBody>
          <a:bodyPr wrap="square">
            <a:spAutoFit/>
          </a:bodyPr>
          <a:lstStyle/>
          <a:p>
            <a:pPr marL="0" marR="0" algn="ctr">
              <a:lnSpc>
                <a:spcPct val="107000"/>
              </a:lnSpc>
              <a:spcBef>
                <a:spcPts val="0"/>
              </a:spcBef>
              <a:spcAft>
                <a:spcPts val="800"/>
              </a:spcAft>
            </a:pPr>
            <a:r>
              <a:rPr lang="en-IN" sz="2800" kern="100" dirty="0">
                <a:effectLst/>
                <a:latin typeface="Algerian" panose="04020705040A02060702" pitchFamily="82" charset="0"/>
                <a:ea typeface="Calibri" panose="020F0502020204030204" pitchFamily="34" charset="0"/>
                <a:cs typeface="Shruti" panose="020B0502040204020203" pitchFamily="34" charset="0"/>
              </a:rPr>
              <a:t>ABSTRACT</a:t>
            </a:r>
            <a:endParaRPr lang="en-US" sz="2800" kern="100" dirty="0">
              <a:effectLst/>
              <a:latin typeface="Algerian" panose="04020705040A02060702" pitchFamily="82" charset="0"/>
              <a:ea typeface="Calibri" panose="020F0502020204030204" pitchFamily="34" charset="0"/>
              <a:cs typeface="Shruti" panose="020B0502040204020203" pitchFamily="34" charset="0"/>
            </a:endParaRPr>
          </a:p>
        </p:txBody>
      </p:sp>
      <p:sp>
        <p:nvSpPr>
          <p:cNvPr id="9" name="TextBox 8">
            <a:extLst>
              <a:ext uri="{FF2B5EF4-FFF2-40B4-BE49-F238E27FC236}">
                <a16:creationId xmlns:a16="http://schemas.microsoft.com/office/drawing/2014/main" id="{70E5F1D9-F2E8-9171-DEE8-C67468ACA17F}"/>
              </a:ext>
            </a:extLst>
          </p:cNvPr>
          <p:cNvSpPr txBox="1"/>
          <p:nvPr/>
        </p:nvSpPr>
        <p:spPr>
          <a:xfrm>
            <a:off x="923731" y="1856790"/>
            <a:ext cx="10515600" cy="3701847"/>
          </a:xfrm>
          <a:prstGeom prst="rect">
            <a:avLst/>
          </a:prstGeom>
          <a:noFill/>
        </p:spPr>
        <p:txBody>
          <a:bodyPr wrap="square">
            <a:spAutoFit/>
          </a:bodyPr>
          <a:lstStyle/>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Shruti" panose="020B0502040204020203" pitchFamily="34" charset="0"/>
              </a:rPr>
              <a:t>		</a:t>
            </a:r>
            <a:r>
              <a:rPr lang="en-IN" sz="2000" kern="100" dirty="0">
                <a:effectLst/>
                <a:latin typeface="Times New Roman" panose="02020603050405020304" pitchFamily="18" charset="0"/>
                <a:ea typeface="Calibri" panose="020F0502020204030204" pitchFamily="34" charset="0"/>
                <a:cs typeface="Shruti" panose="020B0502040204020203" pitchFamily="34" charset="0"/>
              </a:rPr>
              <a:t>In today's dynamic and competitive business environment, efficient inventory management stands as a critical component for the success of any retail or distribution-oriented enterprise. The Inventory Management System (IMS) presented here in is a dynamic, adaptable, and comprehensive software solution designed to cater to the intricate needs of businesses operating in diverse sectors, including supermarkets and medical stores. This project not only </a:t>
            </a:r>
            <a:r>
              <a:rPr lang="en-IN" sz="2000" kern="100" dirty="0" err="1">
                <a:latin typeface="Times New Roman" panose="02020603050405020304" pitchFamily="18" charset="0"/>
                <a:ea typeface="Calibri" panose="020F0502020204030204" pitchFamily="34" charset="0"/>
                <a:cs typeface="Shruti" panose="020B0502040204020203" pitchFamily="34" charset="0"/>
              </a:rPr>
              <a:t>F</a:t>
            </a:r>
            <a:r>
              <a:rPr lang="en-IN" sz="2000" kern="100" dirty="0" err="1">
                <a:effectLst/>
                <a:latin typeface="Times New Roman" panose="02020603050405020304" pitchFamily="18" charset="0"/>
                <a:ea typeface="Calibri" panose="020F0502020204030204" pitchFamily="34" charset="0"/>
                <a:cs typeface="Shruti" panose="020B0502040204020203" pitchFamily="34" charset="0"/>
              </a:rPr>
              <a:t>ulfills</a:t>
            </a:r>
            <a:r>
              <a:rPr lang="en-IN" sz="2000" kern="100" dirty="0">
                <a:effectLst/>
                <a:latin typeface="Times New Roman" panose="02020603050405020304" pitchFamily="18" charset="0"/>
                <a:ea typeface="Calibri" panose="020F0502020204030204" pitchFamily="34" charset="0"/>
                <a:cs typeface="Shruti" panose="020B0502040204020203" pitchFamily="34" charset="0"/>
              </a:rPr>
              <a:t> the demands of managing stocks but also offers a range of features that promote seamless administration, intelligent decision-making, and enhanced operational </a:t>
            </a:r>
            <a:r>
              <a:rPr lang="en-IN" sz="2000" kern="100" dirty="0">
                <a:latin typeface="Times New Roman" panose="02020603050405020304" pitchFamily="18" charset="0"/>
                <a:ea typeface="Calibri" panose="020F0502020204030204" pitchFamily="34" charset="0"/>
                <a:cs typeface="Shruti" panose="020B0502040204020203" pitchFamily="34" charset="0"/>
              </a:rPr>
              <a:t>E</a:t>
            </a:r>
            <a:r>
              <a:rPr lang="en-IN" sz="2000" kern="100" dirty="0">
                <a:effectLst/>
                <a:latin typeface="Times New Roman" panose="02020603050405020304" pitchFamily="18" charset="0"/>
                <a:ea typeface="Calibri" panose="020F0502020204030204" pitchFamily="34" charset="0"/>
                <a:cs typeface="Shruti" panose="020B0502040204020203" pitchFamily="34" charset="0"/>
              </a:rPr>
              <a:t>fficiency. </a:t>
            </a:r>
            <a:r>
              <a:rPr lang="en-IN" sz="2000" dirty="0">
                <a:effectLst/>
                <a:latin typeface="Times New Roman" panose="02020603050405020304" pitchFamily="18" charset="0"/>
                <a:ea typeface="Calibri" panose="020F0502020204030204" pitchFamily="34" charset="0"/>
              </a:rPr>
              <a:t>The IMS embodies a two-tiered user structure, consisting of 'Users' and 'Administrators,' each equipped with specialized functions that contribute to a holistic inventory management experience. The system is developed using the PHP programming language, facilitating the creation of a robust, web-based application accessible from various devices and platforms.</a:t>
            </a:r>
            <a:endParaRPr lang="en-US" sz="2000" dirty="0"/>
          </a:p>
        </p:txBody>
      </p:sp>
    </p:spTree>
    <p:extLst>
      <p:ext uri="{BB962C8B-B14F-4D97-AF65-F5344CB8AC3E}">
        <p14:creationId xmlns:p14="http://schemas.microsoft.com/office/powerpoint/2010/main" val="7962095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5400E-85F8-4939-D50A-5932B38C21FC}"/>
              </a:ext>
            </a:extLst>
          </p:cNvPr>
          <p:cNvSpPr txBox="1"/>
          <p:nvPr/>
        </p:nvSpPr>
        <p:spPr>
          <a:xfrm>
            <a:off x="4821594" y="735859"/>
            <a:ext cx="6116216" cy="1200329"/>
          </a:xfrm>
          <a:prstGeom prst="rect">
            <a:avLst/>
          </a:prstGeom>
          <a:noFill/>
        </p:spPr>
        <p:txBody>
          <a:bodyPr wrap="square">
            <a:spAutoFit/>
          </a:bodyPr>
          <a:lstStyle/>
          <a:p>
            <a:r>
              <a:rPr lang="en-IN" sz="3600" dirty="0">
                <a:latin typeface="Algerian" panose="04020705040A02060702" pitchFamily="82" charset="0"/>
                <a:cs typeface="Times New Roman" panose="02020603050405020304" pitchFamily="18" charset="0"/>
              </a:rPr>
              <a:t>Introduction</a:t>
            </a:r>
            <a:br>
              <a:rPr lang="en-IN" sz="3600" u="sng" dirty="0">
                <a:latin typeface="Algerian" panose="04020705040A02060702" pitchFamily="82" charset="0"/>
                <a:cs typeface="Times New Roman" panose="02020603050405020304" pitchFamily="18" charset="0"/>
              </a:rPr>
            </a:br>
            <a:endParaRPr lang="en-US" sz="3600" dirty="0"/>
          </a:p>
        </p:txBody>
      </p:sp>
      <p:sp>
        <p:nvSpPr>
          <p:cNvPr id="5" name="TextBox 4">
            <a:extLst>
              <a:ext uri="{FF2B5EF4-FFF2-40B4-BE49-F238E27FC236}">
                <a16:creationId xmlns:a16="http://schemas.microsoft.com/office/drawing/2014/main" id="{A871FE9E-825A-3D93-2B89-B24B73D05456}"/>
              </a:ext>
            </a:extLst>
          </p:cNvPr>
          <p:cNvSpPr txBox="1"/>
          <p:nvPr/>
        </p:nvSpPr>
        <p:spPr>
          <a:xfrm>
            <a:off x="1350605" y="1530420"/>
            <a:ext cx="9398259" cy="646331"/>
          </a:xfrm>
          <a:prstGeom prst="rect">
            <a:avLst/>
          </a:prstGeom>
          <a:noFill/>
        </p:spPr>
        <p:txBody>
          <a:bodyPr wrap="square">
            <a:spAutoFit/>
          </a:bodyPr>
          <a:lstStyle/>
          <a:p>
            <a:pPr>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Our Inventory Management System (IMS) project aims to create a flexible and efficient solution for businesses like supermarkets and medical stores</a:t>
            </a:r>
          </a:p>
        </p:txBody>
      </p:sp>
      <p:sp>
        <p:nvSpPr>
          <p:cNvPr id="7" name="TextBox 6">
            <a:extLst>
              <a:ext uri="{FF2B5EF4-FFF2-40B4-BE49-F238E27FC236}">
                <a16:creationId xmlns:a16="http://schemas.microsoft.com/office/drawing/2014/main" id="{1DF2C3AE-D694-E2C2-DE09-98591F42DA07}"/>
              </a:ext>
            </a:extLst>
          </p:cNvPr>
          <p:cNvSpPr txBox="1"/>
          <p:nvPr/>
        </p:nvSpPr>
        <p:spPr>
          <a:xfrm>
            <a:off x="921398" y="2404579"/>
            <a:ext cx="6116216" cy="400110"/>
          </a:xfrm>
          <a:prstGeom prst="rect">
            <a:avLst/>
          </a:prstGeom>
          <a:noFill/>
        </p:spPr>
        <p:txBody>
          <a:bodyPr wrap="square">
            <a:spAutoFit/>
          </a:bodyPr>
          <a:lstStyle/>
          <a:p>
            <a:pPr lvl="1">
              <a:buFont typeface="Wingdings" panose="05000000000000000000" pitchFamily="2" charset="2"/>
              <a:buChar char="Ø"/>
            </a:pPr>
            <a:r>
              <a:rPr lang="en-US" sz="2000" dirty="0">
                <a:latin typeface="Algerian" panose="04020705040A02060702" pitchFamily="82" charset="0"/>
                <a:cs typeface="Times New Roman" pitchFamily="18" charset="0"/>
              </a:rPr>
              <a:t>Objective:</a:t>
            </a:r>
            <a:endParaRPr lang="en-US" sz="2000" dirty="0">
              <a:latin typeface="Algerian" panose="04020705040A02060702" pitchFamily="82" charset="0"/>
            </a:endParaRPr>
          </a:p>
        </p:txBody>
      </p:sp>
      <p:sp>
        <p:nvSpPr>
          <p:cNvPr id="9" name="TextBox 8">
            <a:extLst>
              <a:ext uri="{FF2B5EF4-FFF2-40B4-BE49-F238E27FC236}">
                <a16:creationId xmlns:a16="http://schemas.microsoft.com/office/drawing/2014/main" id="{55F7D0F3-F056-ED5D-DD5B-585862F9D578}"/>
              </a:ext>
            </a:extLst>
          </p:cNvPr>
          <p:cNvSpPr txBox="1"/>
          <p:nvPr/>
        </p:nvSpPr>
        <p:spPr>
          <a:xfrm>
            <a:off x="1350605" y="3069770"/>
            <a:ext cx="9752824" cy="2308324"/>
          </a:xfrm>
          <a:prstGeom prst="rect">
            <a:avLst/>
          </a:prstGeom>
          <a:noFill/>
        </p:spPr>
        <p:txBody>
          <a:bodyPr wrap="square">
            <a:sp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				The primary objective of our Inventory Management System (IMS) project is to create a versatile and user-friendly system that caters to diverse businesses, offering comprehensive inventory management capabilities. For administrators, it provides secure and efficient inventory control, allowing management of units, purchase parties, and product details. The system supports dynamic recording of purchases and sales, tracks product expirations, generates insightful reports, and streamlines billing and returns. Users can easily manage their transactions, generate bills, and access products. In essence, our IMS enhances productivity and accuracy for various industries, irrespective of their specific needs.</a:t>
            </a:r>
            <a:endParaRPr lang="en-US" dirty="0"/>
          </a:p>
        </p:txBody>
      </p:sp>
    </p:spTree>
    <p:extLst>
      <p:ext uri="{BB962C8B-B14F-4D97-AF65-F5344CB8AC3E}">
        <p14:creationId xmlns:p14="http://schemas.microsoft.com/office/powerpoint/2010/main" val="4499280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34947-0EE8-9D2D-9893-7F00EFF18898}"/>
              </a:ext>
            </a:extLst>
          </p:cNvPr>
          <p:cNvSpPr txBox="1"/>
          <p:nvPr/>
        </p:nvSpPr>
        <p:spPr>
          <a:xfrm>
            <a:off x="3610947" y="697076"/>
            <a:ext cx="6823010" cy="584775"/>
          </a:xfrm>
          <a:prstGeom prst="rect">
            <a:avLst/>
          </a:prstGeom>
          <a:noFill/>
        </p:spPr>
        <p:txBody>
          <a:bodyPr wrap="square">
            <a:spAutoFit/>
          </a:bodyPr>
          <a:lstStyle/>
          <a:p>
            <a:pPr algn="just"/>
            <a:r>
              <a:rPr lang="en-IN" sz="3200" dirty="0">
                <a:latin typeface="Algerian" panose="04020705040A02060702" pitchFamily="82" charset="0"/>
                <a:cs typeface="Times New Roman" panose="02020603050405020304" pitchFamily="18" charset="0"/>
              </a:rPr>
              <a:t>Module of the Project</a:t>
            </a:r>
          </a:p>
        </p:txBody>
      </p:sp>
      <p:sp>
        <p:nvSpPr>
          <p:cNvPr id="5" name="TextBox 4">
            <a:extLst>
              <a:ext uri="{FF2B5EF4-FFF2-40B4-BE49-F238E27FC236}">
                <a16:creationId xmlns:a16="http://schemas.microsoft.com/office/drawing/2014/main" id="{84EC4A8A-11E0-EEB6-403D-B23B227595B1}"/>
              </a:ext>
            </a:extLst>
          </p:cNvPr>
          <p:cNvSpPr txBox="1"/>
          <p:nvPr/>
        </p:nvSpPr>
        <p:spPr>
          <a:xfrm>
            <a:off x="1054359" y="1620265"/>
            <a:ext cx="10683549" cy="3469604"/>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system after careful analysis has been identified to be presented with the following modules and roles. </a:t>
            </a: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The modules involved are: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Administrator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Users </a:t>
            </a: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Above listed modules are divided into following different sub-modules.</a:t>
            </a:r>
          </a:p>
          <a:p>
            <a:pPr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a:p>
            <a:pPr marL="0" marR="0">
              <a:lnSpc>
                <a:spcPct val="107000"/>
              </a:lnSpc>
              <a:spcBef>
                <a:spcPts val="1500"/>
              </a:spcBef>
              <a:spcAft>
                <a:spcPts val="1500"/>
              </a:spcAft>
            </a:pP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11DAF9-BC19-0DA5-3D7A-B107D44D20F4}"/>
              </a:ext>
            </a:extLst>
          </p:cNvPr>
          <p:cNvSpPr txBox="1"/>
          <p:nvPr/>
        </p:nvSpPr>
        <p:spPr>
          <a:xfrm>
            <a:off x="1231639" y="3904628"/>
            <a:ext cx="6116216" cy="342466"/>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1.Authentication </a:t>
            </a:r>
            <a:endParaRPr lang="en-US" sz="16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E9C9517-A1E3-832F-A51E-896BCED81F0C}"/>
              </a:ext>
            </a:extLst>
          </p:cNvPr>
          <p:cNvSpPr txBox="1"/>
          <p:nvPr/>
        </p:nvSpPr>
        <p:spPr>
          <a:xfrm>
            <a:off x="4882242" y="3880067"/>
            <a:ext cx="6116216"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2. Unit Management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D56E36A-79C3-9AAC-542A-A44269A9BF5B}"/>
              </a:ext>
            </a:extLst>
          </p:cNvPr>
          <p:cNvSpPr txBox="1"/>
          <p:nvPr/>
        </p:nvSpPr>
        <p:spPr>
          <a:xfrm>
            <a:off x="1231639" y="4193546"/>
            <a:ext cx="6116216"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3. Party Information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DC026BE-519E-82F2-6927-D05207771829}"/>
              </a:ext>
            </a:extLst>
          </p:cNvPr>
          <p:cNvSpPr txBox="1"/>
          <p:nvPr/>
        </p:nvSpPr>
        <p:spPr>
          <a:xfrm>
            <a:off x="4882242" y="4157690"/>
            <a:ext cx="6116216"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4. Product Information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5490491-602A-8623-60F5-D25BB1A70405}"/>
              </a:ext>
            </a:extLst>
          </p:cNvPr>
          <p:cNvSpPr txBox="1"/>
          <p:nvPr/>
        </p:nvSpPr>
        <p:spPr>
          <a:xfrm>
            <a:off x="1231639" y="4496571"/>
            <a:ext cx="6116216"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5. Purchase Record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03BD875E-17FC-4EA4-2BBD-BCA66E825A38}"/>
              </a:ext>
            </a:extLst>
          </p:cNvPr>
          <p:cNvSpPr txBox="1"/>
          <p:nvPr/>
        </p:nvSpPr>
        <p:spPr>
          <a:xfrm>
            <a:off x="4882242" y="4454311"/>
            <a:ext cx="7231224"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6. Sales and Billing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326E7A5F-D1B9-D19E-185D-D7B7193EB3EC}"/>
              </a:ext>
            </a:extLst>
          </p:cNvPr>
          <p:cNvSpPr txBox="1"/>
          <p:nvPr/>
        </p:nvSpPr>
        <p:spPr>
          <a:xfrm>
            <a:off x="1238638" y="4807032"/>
            <a:ext cx="7231224"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lang="en-US" sz="16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Expiry Date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D63DAA30-9A63-37B6-910C-84D5E8114ADD}"/>
              </a:ext>
            </a:extLst>
          </p:cNvPr>
          <p:cNvSpPr txBox="1"/>
          <p:nvPr/>
        </p:nvSpPr>
        <p:spPr>
          <a:xfrm>
            <a:off x="4882242" y="4757993"/>
            <a:ext cx="7231224"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8. Stock Information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D4E2CBFB-46BF-1F36-2791-62ECB047F014}"/>
              </a:ext>
            </a:extLst>
          </p:cNvPr>
          <p:cNvSpPr txBox="1"/>
          <p:nvPr/>
        </p:nvSpPr>
        <p:spPr>
          <a:xfrm>
            <a:off x="1238638" y="5089969"/>
            <a:ext cx="7231224"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 Reports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335B6C3E-530E-112F-2854-164D918C0798}"/>
              </a:ext>
            </a:extLst>
          </p:cNvPr>
          <p:cNvSpPr txBox="1"/>
          <p:nvPr/>
        </p:nvSpPr>
        <p:spPr>
          <a:xfrm>
            <a:off x="4804262" y="5071115"/>
            <a:ext cx="7231224"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10. Return Management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66E93BF6-128A-90AB-E76A-5F04D731CD4B}"/>
              </a:ext>
            </a:extLst>
          </p:cNvPr>
          <p:cNvSpPr txBox="1"/>
          <p:nvPr/>
        </p:nvSpPr>
        <p:spPr>
          <a:xfrm>
            <a:off x="1238638" y="5358063"/>
            <a:ext cx="7287208" cy="338041"/>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11. User Management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C4A50A10-A48E-405F-BB78-F00A3C8A9FEB}"/>
              </a:ext>
            </a:extLst>
          </p:cNvPr>
          <p:cNvSpPr txBox="1"/>
          <p:nvPr/>
        </p:nvSpPr>
        <p:spPr>
          <a:xfrm>
            <a:off x="4823405" y="5351391"/>
            <a:ext cx="7287208" cy="345416"/>
          </a:xfrm>
          <a:prstGeom prst="rect">
            <a:avLst/>
          </a:prstGeom>
          <a:noFill/>
        </p:spPr>
        <p:txBody>
          <a:bodyPr wrap="square">
            <a:spAutoFit/>
          </a:bodyPr>
          <a:lstStyle/>
          <a:p>
            <a:pPr marL="0" marR="0">
              <a:lnSpc>
                <a:spcPct val="107000"/>
              </a:lnSpc>
              <a:spcBef>
                <a:spcPts val="1500"/>
              </a:spcBef>
              <a:spcAft>
                <a:spcPts val="1500"/>
              </a:spcAft>
            </a:pPr>
            <a:r>
              <a:rPr lang="en-US" sz="16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12. Edit Stock </a:t>
            </a:r>
            <a:endParaRPr lang="en-US" sz="1600" dirty="0"/>
          </a:p>
        </p:txBody>
      </p:sp>
    </p:spTree>
    <p:extLst>
      <p:ext uri="{BB962C8B-B14F-4D97-AF65-F5344CB8AC3E}">
        <p14:creationId xmlns:p14="http://schemas.microsoft.com/office/powerpoint/2010/main" val="39591755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F12017-3AB8-8DA5-4DC6-6FAAAD39F5D9}"/>
              </a:ext>
            </a:extLst>
          </p:cNvPr>
          <p:cNvSpPr txBox="1"/>
          <p:nvPr/>
        </p:nvSpPr>
        <p:spPr>
          <a:xfrm>
            <a:off x="924560" y="1002239"/>
            <a:ext cx="10434320" cy="4869666"/>
          </a:xfrm>
          <a:prstGeom prst="rect">
            <a:avLst/>
          </a:prstGeom>
          <a:noFill/>
        </p:spPr>
        <p:txBody>
          <a:bodyPr wrap="square">
            <a:spAutoFit/>
          </a:bodyPr>
          <a:lstStyle/>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1. Authentication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Ensure secure access to the system.</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and users can register and log in.</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Authentication and authorization mechanisms to control access.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374151"/>
                </a:solidFill>
                <a:effectLst/>
                <a:latin typeface="Times New Roman" panose="02020603050405020304" pitchFamily="18" charset="0"/>
                <a:ea typeface="Times New Roman" panose="02020603050405020304" pitchFamily="18" charset="0"/>
                <a:cs typeface="Shruti" panose="020B0502040204020203" pitchFamily="34" charset="0"/>
              </a:rPr>
              <a:t>Admin can log out of the system when the session is complete.</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2. Unit Management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Manage units of measurement for products.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edit, and delete units (e.g., KG, LITRE, GRAMS, PIECES).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3. Party Information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Manage information about purchase parties.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edit, and delete party information (e.g., </a:t>
            </a:r>
            <a:r>
              <a:rPr lang="en-US" sz="1200" kern="0" dirty="0" err="1">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firstname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a:t>
            </a:r>
            <a:r>
              <a:rPr lang="en-US" sz="1200" kern="0" dirty="0" err="1">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lastname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contact, address, city).</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937457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5E648-389F-7FA1-D972-29741C62AF46}"/>
              </a:ext>
            </a:extLst>
          </p:cNvPr>
          <p:cNvSpPr txBox="1"/>
          <p:nvPr/>
        </p:nvSpPr>
        <p:spPr>
          <a:xfrm>
            <a:off x="955040" y="761699"/>
            <a:ext cx="10424160" cy="5334602"/>
          </a:xfrm>
          <a:prstGeom prst="rect">
            <a:avLst/>
          </a:prstGeom>
          <a:noFill/>
        </p:spPr>
        <p:txBody>
          <a:bodyPr wrap="square">
            <a:spAutoFit/>
          </a:bodyPr>
          <a:lstStyle/>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4. Product Information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Manage product details.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edit, and delete product information.</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Include details like product name, amount, quantity, purchase party name, purchase type (cash, debit), expiry date, etc.</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5. Purchase Record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Keep track of purchases and update stock.</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edit, and delete purchase records.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Stock is automatically increased upon purchase.</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6. Sales and Billing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Manage sales and generate bills.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sell items and generate bills.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Stock is automatically decreased upon sale.</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0322492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55D23F-9FEA-297E-CD97-FCA882FA389E}"/>
              </a:ext>
            </a:extLst>
          </p:cNvPr>
          <p:cNvSpPr txBox="1"/>
          <p:nvPr/>
        </p:nvSpPr>
        <p:spPr>
          <a:xfrm>
            <a:off x="934720" y="1663675"/>
            <a:ext cx="10332720" cy="3053593"/>
          </a:xfrm>
          <a:prstGeom prst="rect">
            <a:avLst/>
          </a:prstGeom>
          <a:noFill/>
        </p:spPr>
        <p:txBody>
          <a:bodyPr wrap="square">
            <a:spAutoFit/>
          </a:bodyPr>
          <a:lstStyle/>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7. Expiry Date Tracking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Monitor products nearing expiration.</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add expiry dates for products.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View products with the nearest expiry dates.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8. Stock Information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Provide real-time information on stock.</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view the current stock of items.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1765318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8E6A6-2325-6FB8-B0AD-18738E434AA0}"/>
              </a:ext>
            </a:extLst>
          </p:cNvPr>
          <p:cNvSpPr txBox="1"/>
          <p:nvPr/>
        </p:nvSpPr>
        <p:spPr>
          <a:xfrm>
            <a:off x="1076960" y="1151678"/>
            <a:ext cx="10170160" cy="3954224"/>
          </a:xfrm>
          <a:prstGeom prst="rect">
            <a:avLst/>
          </a:prstGeom>
          <a:noFill/>
        </p:spPr>
        <p:txBody>
          <a:bodyPr wrap="square">
            <a:spAutoFit/>
          </a:bodyPr>
          <a:lstStyle/>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9. Reports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Generate various types of reports.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p>
          <a:p>
            <a:pPr marL="800100" lvl="1" indent="-342900">
              <a:lnSpc>
                <a:spcPct val="107000"/>
              </a:lnSpc>
              <a:spcAft>
                <a:spcPts val="800"/>
              </a:spcAft>
              <a:buSzPts val="1000"/>
              <a:buFont typeface="Symbol" panose="05050102010706020507" pitchFamily="18" charset="2"/>
              <a:buChar char=""/>
              <a:tabLst>
                <a:tab pos="4572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view the purchase report.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view the report of any specific party.</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view day-to-day selling reports.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print stock reports.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view nearest expiry product lists.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Bef>
                <a:spcPts val="1500"/>
              </a:spcBef>
              <a:spcAft>
                <a:spcPts val="1500"/>
              </a:spcAf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10. Return Management Module:</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Objective</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 Handle product returns.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200" b="1"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Functionalities</a:t>
            </a: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200" kern="0" dirty="0">
                <a:solidFill>
                  <a:srgbClr val="374151"/>
                </a:solidFill>
                <a:effectLst/>
                <a:latin typeface="Segoe UI" panose="020B0502040204020203" pitchFamily="34" charset="0"/>
                <a:ea typeface="Times New Roman" panose="02020603050405020304" pitchFamily="18" charset="0"/>
                <a:cs typeface="Shruti" panose="020B0502040204020203" pitchFamily="34" charset="0"/>
              </a:rPr>
              <a:t>Admin can process returns for items.</a:t>
            </a:r>
            <a:endParaRPr lang="en-IN" sz="1100" kern="100" dirty="0">
              <a:solidFill>
                <a:srgbClr val="37415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2080246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279</TotalTime>
  <Words>969</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Garamond</vt:lpstr>
      <vt:lpstr>Segoe UI</vt:lpstr>
      <vt:lpstr>Symbol</vt:lpstr>
      <vt:lpstr>Times New Roman</vt:lpstr>
      <vt:lpstr>Wingdings</vt:lpstr>
      <vt:lpstr>Organic</vt:lpstr>
      <vt:lpstr>Inventory Management System</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cdmidhruvika@gmail.com</dc:creator>
  <cp:lastModifiedBy>cdmidhruvika@gmail.com</cp:lastModifiedBy>
  <cp:revision>45</cp:revision>
  <dcterms:created xsi:type="dcterms:W3CDTF">2024-08-28T14:41:17Z</dcterms:created>
  <dcterms:modified xsi:type="dcterms:W3CDTF">2024-10-19T03:04:46Z</dcterms:modified>
</cp:coreProperties>
</file>