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Inter"/>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yJkfsVOv+kOPjXg+mIii9bK48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224B43-D9B3-41AD-919A-CC7DF73DE6B1}">
  <a:tblStyle styleId="{D2224B43-D9B3-41AD-919A-CC7DF73DE6B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bold.fntdata"/><Relationship Id="rId12"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b5880b915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1" name="Google Shape;101;g22b5880b91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b5880b91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9" name="Google Shape;109;g22b5880b91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b5880b915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g22b5880b91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44175f21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 name="Google Shape;125;g1f44175f21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5"/>
          <p:cNvPicPr preferRelativeResize="0"/>
          <p:nvPr/>
        </p:nvPicPr>
        <p:blipFill rotWithShape="1">
          <a:blip r:embed="rId2">
            <a:alphaModFix/>
          </a:blip>
          <a:srcRect b="0" l="0" r="0" t="0"/>
          <a:stretch/>
        </p:blipFill>
        <p:spPr>
          <a:xfrm>
            <a:off x="11220450" y="0"/>
            <a:ext cx="971550" cy="882650"/>
          </a:xfrm>
          <a:prstGeom prst="rect">
            <a:avLst/>
          </a:prstGeom>
          <a:noFill/>
          <a:ln>
            <a:noFill/>
          </a:ln>
        </p:spPr>
      </p:pic>
      <p:pic>
        <p:nvPicPr>
          <p:cNvPr id="17" name="Google Shape;17;p5"/>
          <p:cNvPicPr preferRelativeResize="0"/>
          <p:nvPr/>
        </p:nvPicPr>
        <p:blipFill rotWithShape="1">
          <a:blip r:embed="rId3">
            <a:alphaModFix/>
          </a:blip>
          <a:srcRect b="0" l="0" r="0" t="0"/>
          <a:stretch/>
        </p:blipFill>
        <p:spPr>
          <a:xfrm>
            <a:off x="85725" y="0"/>
            <a:ext cx="1030288" cy="963613"/>
          </a:xfrm>
          <a:prstGeom prst="rect">
            <a:avLst/>
          </a:prstGeom>
          <a:noFill/>
          <a:ln>
            <a:noFill/>
          </a:ln>
        </p:spPr>
      </p:pic>
      <p:cxnSp>
        <p:nvCxnSpPr>
          <p:cNvPr id="18" name="Google Shape;18;p5"/>
          <p:cNvCxnSpPr/>
          <p:nvPr/>
        </p:nvCxnSpPr>
        <p:spPr>
          <a:xfrm>
            <a:off x="1524000" y="111442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19" name="Google Shape;19;p5"/>
          <p:cNvSpPr txBox="1"/>
          <p:nvPr/>
        </p:nvSpPr>
        <p:spPr>
          <a:xfrm>
            <a:off x="1524000" y="266700"/>
            <a:ext cx="9144000" cy="3698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DEVANG PATEL INSTITUTE OF ADVANCE TECHNOLOGY AND RESEARCH</a:t>
            </a:r>
            <a:endParaRPr b="0" i="0" sz="1400" u="none" cap="none" strike="noStrike">
              <a:solidFill>
                <a:srgbClr val="000000"/>
              </a:solidFill>
              <a:latin typeface="Arial"/>
              <a:ea typeface="Arial"/>
              <a:cs typeface="Arial"/>
              <a:sym typeface="Arial"/>
            </a:endParaRPr>
          </a:p>
        </p:txBody>
      </p:sp>
      <p:cxnSp>
        <p:nvCxnSpPr>
          <p:cNvPr id="20" name="Google Shape;20;p5"/>
          <p:cNvCxnSpPr/>
          <p:nvPr/>
        </p:nvCxnSpPr>
        <p:spPr>
          <a:xfrm>
            <a:off x="1538288" y="3711575"/>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21" name="Google Shape;21;p5"/>
          <p:cNvSpPr/>
          <p:nvPr/>
        </p:nvSpPr>
        <p:spPr>
          <a:xfrm>
            <a:off x="0" y="6510338"/>
            <a:ext cx="12192000" cy="347662"/>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5"/>
          <p:cNvSpPr txBox="1"/>
          <p:nvPr>
            <p:ph type="ctrTitle"/>
          </p:nvPr>
        </p:nvSpPr>
        <p:spPr>
          <a:xfrm>
            <a:off x="1618268" y="1145639"/>
            <a:ext cx="9144000" cy="2441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5"/>
          <p:cNvSpPr txBox="1"/>
          <p:nvPr>
            <p:ph idx="1" type="body"/>
          </p:nvPr>
        </p:nvSpPr>
        <p:spPr>
          <a:xfrm>
            <a:off x="1706563" y="4090989"/>
            <a:ext cx="2836862" cy="4150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4932100" y="4082888"/>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3" type="body"/>
          </p:nvPr>
        </p:nvSpPr>
        <p:spPr>
          <a:xfrm>
            <a:off x="8035090" y="4082887"/>
            <a:ext cx="2836862" cy="4231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800"/>
              <a:buNone/>
              <a:defRPr b="1">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4" type="body"/>
          </p:nvPr>
        </p:nvSpPr>
        <p:spPr>
          <a:xfrm>
            <a:off x="1706564"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5" type="body"/>
          </p:nvPr>
        </p:nvSpPr>
        <p:spPr>
          <a:xfrm>
            <a:off x="4932100" y="4600575"/>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6" type="body"/>
          </p:nvPr>
        </p:nvSpPr>
        <p:spPr>
          <a:xfrm>
            <a:off x="8035090" y="4592116"/>
            <a:ext cx="2836862" cy="1663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solidFill>
                  <a:schemeClr val="dk1"/>
                </a:solidFill>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solidFill>
                  <a:schemeClr val="dk1"/>
                </a:solidFill>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solidFill>
                  <a:schemeClr val="dk1"/>
                </a:solidFill>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solidFill>
                  <a:schemeClr val="dk1"/>
                </a:solidFill>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9429750" y="651033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8"/>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0" type="dt"/>
          </p:nvPr>
        </p:nvSpPr>
        <p:spPr>
          <a:xfrm>
            <a:off x="0" y="65182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448800" y="653891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0"/>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9448800" y="64801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
          <p:cNvSpPr/>
          <p:nvPr/>
        </p:nvSpPr>
        <p:spPr>
          <a:xfrm>
            <a:off x="0" y="651827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0" type="dt"/>
          </p:nvPr>
        </p:nvSpPr>
        <p:spPr>
          <a:xfrm>
            <a:off x="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9448800" y="6483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93038" y="1146175"/>
            <a:ext cx="9144000" cy="2439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4400">
                <a:solidFill>
                  <a:srgbClr val="1E3C61"/>
                </a:solidFill>
              </a:rPr>
              <a:t>WebIMS - </a:t>
            </a:r>
            <a:endParaRPr b="1" sz="4400">
              <a:solidFill>
                <a:srgbClr val="1E3C61"/>
              </a:solidFill>
            </a:endParaRPr>
          </a:p>
          <a:p>
            <a:pPr indent="0" lvl="0" marL="0" rtl="0" algn="ctr">
              <a:lnSpc>
                <a:spcPct val="90000"/>
              </a:lnSpc>
              <a:spcBef>
                <a:spcPts val="0"/>
              </a:spcBef>
              <a:spcAft>
                <a:spcPts val="0"/>
              </a:spcAft>
              <a:buSzPts val="1400"/>
              <a:buNone/>
            </a:pPr>
            <a:r>
              <a:rPr b="1" lang="en-US" sz="4400">
                <a:solidFill>
                  <a:srgbClr val="1E3C61"/>
                </a:solidFill>
              </a:rPr>
              <a:t>Intelligent Electronic Medical Office</a:t>
            </a:r>
            <a:endParaRPr b="1" sz="4400">
              <a:solidFill>
                <a:srgbClr val="1E3C61"/>
              </a:solidFill>
            </a:endParaRPr>
          </a:p>
        </p:txBody>
      </p:sp>
      <p:sp>
        <p:nvSpPr>
          <p:cNvPr id="77" name="Google Shape;77;p1"/>
          <p:cNvSpPr txBox="1"/>
          <p:nvPr>
            <p:ph idx="1" type="body"/>
          </p:nvPr>
        </p:nvSpPr>
        <p:spPr>
          <a:xfrm>
            <a:off x="1706563" y="4090988"/>
            <a:ext cx="2836862" cy="4143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External Guide</a:t>
            </a:r>
            <a:endParaRPr/>
          </a:p>
        </p:txBody>
      </p:sp>
      <p:sp>
        <p:nvSpPr>
          <p:cNvPr id="78" name="Google Shape;78;p1"/>
          <p:cNvSpPr txBox="1"/>
          <p:nvPr>
            <p:ph idx="2" type="body"/>
          </p:nvPr>
        </p:nvSpPr>
        <p:spPr>
          <a:xfrm>
            <a:off x="4932363" y="4083050"/>
            <a:ext cx="2836862" cy="422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Internal Guide</a:t>
            </a:r>
            <a:endParaRPr/>
          </a:p>
        </p:txBody>
      </p:sp>
      <p:sp>
        <p:nvSpPr>
          <p:cNvPr id="79" name="Google Shape;79;p1"/>
          <p:cNvSpPr txBox="1"/>
          <p:nvPr>
            <p:ph idx="3" type="body"/>
          </p:nvPr>
        </p:nvSpPr>
        <p:spPr>
          <a:xfrm>
            <a:off x="8034338" y="4083050"/>
            <a:ext cx="2836862" cy="422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800"/>
              <a:buNone/>
            </a:pPr>
            <a:r>
              <a:rPr lang="en-US"/>
              <a:t>Prepared By</a:t>
            </a:r>
            <a:endParaRPr/>
          </a:p>
        </p:txBody>
      </p:sp>
      <p:sp>
        <p:nvSpPr>
          <p:cNvPr id="80" name="Google Shape;80;p1"/>
          <p:cNvSpPr txBox="1"/>
          <p:nvPr>
            <p:ph idx="4" type="body"/>
          </p:nvPr>
        </p:nvSpPr>
        <p:spPr>
          <a:xfrm>
            <a:off x="1593050" y="4600525"/>
            <a:ext cx="3431700" cy="109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300"/>
              <a:t>Mr. Manish Lakhara, Team-Lead (Front-end), WebIMS, Meditab</a:t>
            </a:r>
            <a:endParaRPr sz="2300"/>
          </a:p>
        </p:txBody>
      </p:sp>
      <p:sp>
        <p:nvSpPr>
          <p:cNvPr id="81" name="Google Shape;81;p1"/>
          <p:cNvSpPr txBox="1"/>
          <p:nvPr>
            <p:ph idx="5" type="body"/>
          </p:nvPr>
        </p:nvSpPr>
        <p:spPr>
          <a:xfrm>
            <a:off x="4932363" y="4600575"/>
            <a:ext cx="2836862" cy="166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300"/>
              <a:t>Mr. Manish Lakhara, Team-Lead (Front-end), WebIMS, Meditab</a:t>
            </a:r>
            <a:endParaRPr sz="2300"/>
          </a:p>
          <a:p>
            <a:pPr indent="-50800" lvl="0" marL="228600" rtl="0" algn="l">
              <a:lnSpc>
                <a:spcPct val="90000"/>
              </a:lnSpc>
              <a:spcBef>
                <a:spcPts val="0"/>
              </a:spcBef>
              <a:spcAft>
                <a:spcPts val="0"/>
              </a:spcAft>
              <a:buClr>
                <a:schemeClr val="dk1"/>
              </a:buClr>
              <a:buSzPts val="2800"/>
              <a:buNone/>
            </a:pPr>
            <a:r>
              <a:t/>
            </a:r>
            <a:endParaRPr/>
          </a:p>
        </p:txBody>
      </p:sp>
      <p:sp>
        <p:nvSpPr>
          <p:cNvPr id="82" name="Google Shape;82;p1"/>
          <p:cNvSpPr txBox="1"/>
          <p:nvPr>
            <p:ph idx="6" type="body"/>
          </p:nvPr>
        </p:nvSpPr>
        <p:spPr>
          <a:xfrm>
            <a:off x="8034338" y="4592638"/>
            <a:ext cx="2836862" cy="1663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3" name="Google Shape;83;p1"/>
          <p:cNvSpPr txBox="1"/>
          <p:nvPr>
            <p:ph idx="4294967295" type="sldNum"/>
          </p:nvPr>
        </p:nvSpPr>
        <p:spPr>
          <a:xfrm>
            <a:off x="9448800" y="6492875"/>
            <a:ext cx="2743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pic>
        <p:nvPicPr>
          <p:cNvPr id="84" name="Google Shape;84;p1"/>
          <p:cNvPicPr preferRelativeResize="0"/>
          <p:nvPr/>
        </p:nvPicPr>
        <p:blipFill rotWithShape="1">
          <a:blip r:embed="rId3">
            <a:alphaModFix/>
          </a:blip>
          <a:srcRect b="0" l="0" r="0" t="0"/>
          <a:stretch/>
        </p:blipFill>
        <p:spPr>
          <a:xfrm>
            <a:off x="11217275" y="-11113"/>
            <a:ext cx="971550" cy="882651"/>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82550" y="-11113"/>
            <a:ext cx="1030288" cy="962026"/>
          </a:xfrm>
          <a:prstGeom prst="rect">
            <a:avLst/>
          </a:prstGeom>
          <a:noFill/>
          <a:ln>
            <a:noFill/>
          </a:ln>
        </p:spPr>
      </p:pic>
      <p:cxnSp>
        <p:nvCxnSpPr>
          <p:cNvPr id="86" name="Google Shape;86;p1"/>
          <p:cNvCxnSpPr/>
          <p:nvPr/>
        </p:nvCxnSpPr>
        <p:spPr>
          <a:xfrm>
            <a:off x="1520825" y="1103313"/>
            <a:ext cx="9144000" cy="0"/>
          </a:xfrm>
          <a:prstGeom prst="straightConnector1">
            <a:avLst/>
          </a:prstGeom>
          <a:noFill/>
          <a:ln cap="flat" cmpd="sng" w="19050">
            <a:solidFill>
              <a:schemeClr val="accent1"/>
            </a:solidFill>
            <a:prstDash val="solid"/>
            <a:miter lim="800000"/>
            <a:headEnd len="sm" w="sm" type="none"/>
            <a:tailEnd len="sm" w="sm" type="none"/>
          </a:ln>
        </p:spPr>
      </p:cxnSp>
      <p:sp>
        <p:nvSpPr>
          <p:cNvPr id="87" name="Google Shape;87;p1"/>
          <p:cNvSpPr txBox="1"/>
          <p:nvPr/>
        </p:nvSpPr>
        <p:spPr>
          <a:xfrm>
            <a:off x="1593050" y="636338"/>
            <a:ext cx="91440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CHAROTAR UNIVERSITY OF SCIENCE AND TECHNOLOGY</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3175" y="6499225"/>
            <a:ext cx="12192000" cy="347663"/>
          </a:xfrm>
          <a:prstGeom prst="rect">
            <a:avLst/>
          </a:prstGeom>
          <a:solidFill>
            <a:schemeClr val="accent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5">
            <a:alphaModFix/>
          </a:blip>
          <a:srcRect b="0" l="0" r="0" t="0"/>
          <a:stretch/>
        </p:blipFill>
        <p:spPr>
          <a:xfrm>
            <a:off x="3957625" y="1408938"/>
            <a:ext cx="4276725" cy="82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62100" y="261800"/>
            <a:ext cx="5078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Qualitative Aspects</a:t>
            </a:r>
            <a:endParaRPr b="1"/>
          </a:p>
        </p:txBody>
      </p:sp>
      <p:sp>
        <p:nvSpPr>
          <p:cNvPr id="95" name="Google Shape;95;p2"/>
          <p:cNvSpPr txBox="1"/>
          <p:nvPr>
            <p:ph idx="12" type="sldNum"/>
          </p:nvPr>
        </p:nvSpPr>
        <p:spPr>
          <a:xfrm>
            <a:off x="9448800" y="65182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p2"/>
          <p:cNvSpPr txBox="1"/>
          <p:nvPr>
            <p:ph idx="10" type="dt"/>
          </p:nvPr>
        </p:nvSpPr>
        <p:spPr>
          <a:xfrm>
            <a:off x="0" y="6500813"/>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08/04/2023</a:t>
            </a:r>
            <a:endParaRPr/>
          </a:p>
        </p:txBody>
      </p:sp>
      <p:sp>
        <p:nvSpPr>
          <p:cNvPr id="97" name="Google Shape;97;p2"/>
          <p:cNvSpPr txBox="1"/>
          <p:nvPr>
            <p:ph idx="1" type="body"/>
          </p:nvPr>
        </p:nvSpPr>
        <p:spPr>
          <a:xfrm>
            <a:off x="662100" y="1451375"/>
            <a:ext cx="8426100" cy="4778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800"/>
              <a:buNone/>
            </a:pPr>
            <a:r>
              <a:rPr lang="en-US" sz="1800"/>
              <a:t>Medical billing software is a vital tool that simplifies the billing process and makes it easier for medical practices to keep track of their finances. Here are some qualitative aspects that one should consider when analyzing medical billing software:</a:t>
            </a:r>
            <a:endParaRPr sz="1800"/>
          </a:p>
          <a:p>
            <a:pPr indent="-330200" lvl="0" marL="457200" rtl="0" algn="just">
              <a:lnSpc>
                <a:spcPct val="100000"/>
              </a:lnSpc>
              <a:spcBef>
                <a:spcPts val="1500"/>
              </a:spcBef>
              <a:spcAft>
                <a:spcPts val="0"/>
              </a:spcAft>
              <a:buClr>
                <a:schemeClr val="dk1"/>
              </a:buClr>
              <a:buSzPts val="1600"/>
              <a:buFont typeface="Times New Roman"/>
              <a:buAutoNum type="arabicPeriod"/>
            </a:pPr>
            <a:r>
              <a:rPr b="1" lang="en-US" sz="1600">
                <a:solidFill>
                  <a:schemeClr val="dk2"/>
                </a:solidFill>
              </a:rPr>
              <a:t>User Interface:</a:t>
            </a:r>
            <a:r>
              <a:rPr lang="en-US" sz="1600"/>
              <a:t> Medical billing software should have a user-friendly interface that is easy to navigate, allowing staff to quickly locate and access the necessary tools and features.</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Accuracy:</a:t>
            </a:r>
            <a:r>
              <a:rPr lang="en-US" sz="1600"/>
              <a:t> The software must be accurate and reliable in generating claims and invoices, processing payments, and providing reports to avoid costly errors and ensure efficient revenue cycle management.</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Security:</a:t>
            </a:r>
            <a:r>
              <a:rPr lang="en-US" sz="1600"/>
              <a:t> The software must be secure to protect patient data and comply with HIPAA regulations, ensuring that all sensitive information remains confidential.</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Integration:</a:t>
            </a:r>
            <a:r>
              <a:rPr lang="en-US" sz="1600"/>
              <a:t> The software should integrate with other systems such as Electronic Health Record (EHR) and Practice Management Systems (PMS) to facilitate smooth workflow and avoid manual data entry errors.</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Customisation:</a:t>
            </a:r>
            <a:r>
              <a:rPr lang="en-US" sz="1600"/>
              <a:t> The ability to customize the software to meet the specific needs of your practice is also important. A good software should allow you to customize the workflows, reports, and other features to fit the individual requirements.</a:t>
            </a:r>
            <a:endParaRPr sz="1600"/>
          </a:p>
          <a:p>
            <a:pPr indent="0" lvl="0" marL="457200" rtl="0" algn="just">
              <a:lnSpc>
                <a:spcPct val="100000"/>
              </a:lnSpc>
              <a:spcBef>
                <a:spcPts val="1500"/>
              </a:spcBef>
              <a:spcAft>
                <a:spcPts val="0"/>
              </a:spcAft>
              <a:buNone/>
            </a:pPr>
            <a:r>
              <a:t/>
            </a:r>
            <a:endParaRPr sz="1600"/>
          </a:p>
          <a:p>
            <a:pPr indent="0" lvl="0" marL="0" rtl="0" algn="just">
              <a:lnSpc>
                <a:spcPct val="100000"/>
              </a:lnSpc>
              <a:spcBef>
                <a:spcPts val="1500"/>
              </a:spcBef>
              <a:spcAft>
                <a:spcPts val="0"/>
              </a:spcAft>
              <a:buClr>
                <a:schemeClr val="dk1"/>
              </a:buClr>
              <a:buSzPts val="2800"/>
              <a:buNone/>
            </a:pPr>
            <a:r>
              <a:t/>
            </a:r>
            <a:endParaRPr sz="1800"/>
          </a:p>
        </p:txBody>
      </p:sp>
      <p:pic>
        <p:nvPicPr>
          <p:cNvPr id="98" name="Google Shape;98;p2"/>
          <p:cNvPicPr preferRelativeResize="0"/>
          <p:nvPr/>
        </p:nvPicPr>
        <p:blipFill rotWithShape="1">
          <a:blip r:embed="rId3">
            <a:alphaModFix/>
          </a:blip>
          <a:srcRect b="30646" l="0" r="0" t="34343"/>
          <a:stretch/>
        </p:blipFill>
        <p:spPr>
          <a:xfrm rot="5400000">
            <a:off x="7823736" y="2501088"/>
            <a:ext cx="5300851" cy="185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b5880b915_0_5"/>
          <p:cNvSpPr txBox="1"/>
          <p:nvPr>
            <p:ph type="title"/>
          </p:nvPr>
        </p:nvSpPr>
        <p:spPr>
          <a:xfrm>
            <a:off x="662100" y="261800"/>
            <a:ext cx="9043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t>Quantitative Aspects</a:t>
            </a:r>
            <a:endParaRPr b="1"/>
          </a:p>
        </p:txBody>
      </p:sp>
      <p:sp>
        <p:nvSpPr>
          <p:cNvPr id="104" name="Google Shape;104;g22b5880b915_0_5"/>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g22b5880b915_0_5"/>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08/04/2023</a:t>
            </a:r>
            <a:endParaRPr/>
          </a:p>
        </p:txBody>
      </p:sp>
      <p:sp>
        <p:nvSpPr>
          <p:cNvPr id="106" name="Google Shape;106;g22b5880b915_0_5"/>
          <p:cNvSpPr txBox="1"/>
          <p:nvPr>
            <p:ph idx="1" type="body"/>
          </p:nvPr>
        </p:nvSpPr>
        <p:spPr>
          <a:xfrm>
            <a:off x="662100" y="1587500"/>
            <a:ext cx="10886700" cy="3385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800"/>
              <a:buNone/>
            </a:pPr>
            <a:r>
              <a:rPr lang="en-US" sz="1800"/>
              <a:t>Quantitative Analysis involves measuring the performance of the medical billing software based on objective metrics. Here are some </a:t>
            </a:r>
            <a:r>
              <a:rPr lang="en-US" sz="1800"/>
              <a:t>quantitative</a:t>
            </a:r>
            <a:r>
              <a:rPr lang="en-US" sz="1800"/>
              <a:t> aspects to consider:</a:t>
            </a:r>
            <a:endParaRPr sz="1800"/>
          </a:p>
          <a:p>
            <a:pPr indent="-330200" lvl="0" marL="457200" rtl="0" algn="just">
              <a:lnSpc>
                <a:spcPct val="100000"/>
              </a:lnSpc>
              <a:spcBef>
                <a:spcPts val="1500"/>
              </a:spcBef>
              <a:spcAft>
                <a:spcPts val="0"/>
              </a:spcAft>
              <a:buClr>
                <a:schemeClr val="dk1"/>
              </a:buClr>
              <a:buSzPts val="1600"/>
              <a:buFont typeface="Times New Roman"/>
              <a:buAutoNum type="arabicPeriod"/>
            </a:pPr>
            <a:r>
              <a:rPr b="1" lang="en-US" sz="1600">
                <a:solidFill>
                  <a:schemeClr val="dk2"/>
                </a:solidFill>
              </a:rPr>
              <a:t>Efficiency:</a:t>
            </a:r>
            <a:r>
              <a:rPr lang="en-US" sz="1600"/>
              <a:t> The software should streamline the billing process and improve efficiency by reducing the time required to complete tasks such as submitting claims, generating invoices, and processing payments.</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Accuracy:</a:t>
            </a:r>
            <a:r>
              <a:rPr lang="en-US" sz="1600"/>
              <a:t> The software should have a low error rate in processing claims, invoices, and payments, reducing the likelihood of denied claims and improving revenue cycle management.</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Revenue cycle management:</a:t>
            </a:r>
            <a:r>
              <a:rPr lang="en-US" sz="1600"/>
              <a:t> The software should enable healthcare providers to track and manage their revenue cycle effectively, improving cash flow and reducing payment delays.</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Cost-effectiveness:</a:t>
            </a:r>
            <a:r>
              <a:rPr lang="en-US" sz="1600"/>
              <a:t> The software should provide value for money, with a low cost of ownership and a high return on investment by improving revenue cycle management, reducing errors, and increasing staff productivity.</a:t>
            </a:r>
            <a:endParaRPr sz="1600"/>
          </a:p>
          <a:p>
            <a:pPr indent="-330200" lvl="0" marL="457200" rtl="0" algn="just">
              <a:lnSpc>
                <a:spcPct val="100000"/>
              </a:lnSpc>
              <a:spcBef>
                <a:spcPts val="0"/>
              </a:spcBef>
              <a:spcAft>
                <a:spcPts val="0"/>
              </a:spcAft>
              <a:buClr>
                <a:schemeClr val="dk1"/>
              </a:buClr>
              <a:buSzPts val="1600"/>
              <a:buFont typeface="Times New Roman"/>
              <a:buAutoNum type="arabicPeriod"/>
            </a:pPr>
            <a:r>
              <a:rPr b="1" lang="en-US" sz="1600">
                <a:solidFill>
                  <a:schemeClr val="dk2"/>
                </a:solidFill>
              </a:rPr>
              <a:t>User satisfaction:</a:t>
            </a:r>
            <a:r>
              <a:rPr lang="en-US" sz="1600"/>
              <a:t> The software should have a high user satisfaction rate, indicating that staff finds it easy to use, efficient, and effective in improving the billing process.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b5880b915_0_15"/>
          <p:cNvSpPr txBox="1"/>
          <p:nvPr>
            <p:ph type="title"/>
          </p:nvPr>
        </p:nvSpPr>
        <p:spPr>
          <a:xfrm>
            <a:off x="2109150" y="2766150"/>
            <a:ext cx="7973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400"/>
              <a:buNone/>
            </a:pPr>
            <a:r>
              <a:rPr b="1" lang="en-US"/>
              <a:t>Survey on Similar Products </a:t>
            </a:r>
            <a:endParaRPr b="1"/>
          </a:p>
          <a:p>
            <a:pPr indent="0" lvl="0" marL="0" rtl="0" algn="ctr">
              <a:lnSpc>
                <a:spcPct val="90000"/>
              </a:lnSpc>
              <a:spcBef>
                <a:spcPts val="0"/>
              </a:spcBef>
              <a:spcAft>
                <a:spcPts val="0"/>
              </a:spcAft>
              <a:buSzPts val="1400"/>
              <a:buNone/>
            </a:pPr>
            <a:r>
              <a:rPr b="1" lang="en-US"/>
              <a:t>Available In Market</a:t>
            </a:r>
            <a:endParaRPr b="1"/>
          </a:p>
        </p:txBody>
      </p:sp>
      <p:sp>
        <p:nvSpPr>
          <p:cNvPr id="112" name="Google Shape;112;g22b5880b915_0_15"/>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3" name="Google Shape;113;g22b5880b915_0_15"/>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08/04/2023</a:t>
            </a:r>
            <a:endParaRPr/>
          </a:p>
        </p:txBody>
      </p:sp>
      <p:cxnSp>
        <p:nvCxnSpPr>
          <p:cNvPr id="114" name="Google Shape;114;g22b5880b915_0_15"/>
          <p:cNvCxnSpPr/>
          <p:nvPr/>
        </p:nvCxnSpPr>
        <p:spPr>
          <a:xfrm>
            <a:off x="2415750" y="4334813"/>
            <a:ext cx="7360500" cy="0"/>
          </a:xfrm>
          <a:prstGeom prst="straightConnector1">
            <a:avLst/>
          </a:prstGeom>
          <a:noFill/>
          <a:ln cap="flat" cmpd="sng" w="19050">
            <a:solidFill>
              <a:schemeClr val="dk2"/>
            </a:solidFill>
            <a:prstDash val="solid"/>
            <a:round/>
            <a:headEnd len="med" w="med" type="none"/>
            <a:tailEnd len="med" w="med" type="none"/>
          </a:ln>
        </p:spPr>
      </p:cxnSp>
      <p:cxnSp>
        <p:nvCxnSpPr>
          <p:cNvPr id="115" name="Google Shape;115;g22b5880b915_0_15"/>
          <p:cNvCxnSpPr/>
          <p:nvPr/>
        </p:nvCxnSpPr>
        <p:spPr>
          <a:xfrm>
            <a:off x="2471825" y="2523188"/>
            <a:ext cx="73605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2b5880b915_0_24"/>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g22b5880b915_0_24"/>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08/04/2023</a:t>
            </a:r>
            <a:endParaRPr/>
          </a:p>
        </p:txBody>
      </p:sp>
      <p:graphicFrame>
        <p:nvGraphicFramePr>
          <p:cNvPr id="122" name="Google Shape;122;g22b5880b915_0_24"/>
          <p:cNvGraphicFramePr/>
          <p:nvPr/>
        </p:nvGraphicFramePr>
        <p:xfrm>
          <a:off x="1530575" y="319900"/>
          <a:ext cx="3000000" cy="3000000"/>
        </p:xfrm>
        <a:graphic>
          <a:graphicData uri="http://schemas.openxmlformats.org/drawingml/2006/table">
            <a:tbl>
              <a:tblPr>
                <a:noFill/>
                <a:tableStyleId>{D2224B43-D9B3-41AD-919A-CC7DF73DE6B1}</a:tableStyleId>
              </a:tblPr>
              <a:tblGrid>
                <a:gridCol w="3038750"/>
                <a:gridCol w="3038750"/>
                <a:gridCol w="3053350"/>
              </a:tblGrid>
              <a:tr h="245675">
                <a:tc>
                  <a:txBody>
                    <a:bodyPr/>
                    <a:lstStyle/>
                    <a:p>
                      <a:pPr indent="0" lvl="0" marL="0" rtl="0" algn="ctr">
                        <a:spcBef>
                          <a:spcPts val="0"/>
                        </a:spcBef>
                        <a:spcAft>
                          <a:spcPts val="0"/>
                        </a:spcAft>
                        <a:buNone/>
                      </a:pPr>
                      <a:r>
                        <a:rPr b="1" lang="en-US">
                          <a:solidFill>
                            <a:srgbClr val="FFFFFF"/>
                          </a:solidFill>
                          <a:latin typeface="Inter"/>
                          <a:ea typeface="Inter"/>
                          <a:cs typeface="Inter"/>
                          <a:sym typeface="Inter"/>
                        </a:rPr>
                        <a:t>BillrMD (IEMO)</a:t>
                      </a:r>
                      <a:endParaRPr b="1">
                        <a:solidFill>
                          <a:srgbClr val="FFFFFF"/>
                        </a:solidFill>
                        <a:latin typeface="Inter"/>
                        <a:ea typeface="Inter"/>
                        <a:cs typeface="Inter"/>
                        <a:sym typeface="Inter"/>
                      </a:endParaRPr>
                    </a:p>
                  </a:txBody>
                  <a:tcPr marT="63500" marB="63500" marR="63500" marL="63500">
                    <a:solidFill>
                      <a:schemeClr val="accent1"/>
                    </a:solidFill>
                  </a:tcPr>
                </a:tc>
                <a:tc>
                  <a:txBody>
                    <a:bodyPr/>
                    <a:lstStyle/>
                    <a:p>
                      <a:pPr indent="0" lvl="0" marL="0" rtl="0" algn="ctr">
                        <a:spcBef>
                          <a:spcPts val="0"/>
                        </a:spcBef>
                        <a:spcAft>
                          <a:spcPts val="0"/>
                        </a:spcAft>
                        <a:buNone/>
                      </a:pPr>
                      <a:r>
                        <a:rPr b="1" lang="en-US">
                          <a:solidFill>
                            <a:srgbClr val="FFFFFF"/>
                          </a:solidFill>
                          <a:latin typeface="Inter"/>
                          <a:ea typeface="Inter"/>
                          <a:cs typeface="Inter"/>
                          <a:sym typeface="Inter"/>
                        </a:rPr>
                        <a:t>eClinicalWorks</a:t>
                      </a:r>
                      <a:endParaRPr b="1">
                        <a:solidFill>
                          <a:srgbClr val="FFFFFF"/>
                        </a:solidFill>
                        <a:latin typeface="Inter"/>
                        <a:ea typeface="Inter"/>
                        <a:cs typeface="Inter"/>
                        <a:sym typeface="Inter"/>
                      </a:endParaRPr>
                    </a:p>
                  </a:txBody>
                  <a:tcPr marT="63500" marB="63500" marR="63500" marL="63500">
                    <a:solidFill>
                      <a:schemeClr val="accent1"/>
                    </a:solidFill>
                  </a:tcPr>
                </a:tc>
                <a:tc>
                  <a:txBody>
                    <a:bodyPr/>
                    <a:lstStyle/>
                    <a:p>
                      <a:pPr indent="0" lvl="0" marL="0" rtl="0" algn="ctr">
                        <a:spcBef>
                          <a:spcPts val="0"/>
                        </a:spcBef>
                        <a:spcAft>
                          <a:spcPts val="0"/>
                        </a:spcAft>
                        <a:buNone/>
                      </a:pPr>
                      <a:r>
                        <a:rPr b="1" lang="en-US">
                          <a:solidFill>
                            <a:srgbClr val="FFFFFF"/>
                          </a:solidFill>
                          <a:latin typeface="Inter"/>
                          <a:ea typeface="Inter"/>
                          <a:cs typeface="Inter"/>
                          <a:sym typeface="Inter"/>
                        </a:rPr>
                        <a:t>PracticeFusion</a:t>
                      </a:r>
                      <a:endParaRPr b="1">
                        <a:solidFill>
                          <a:srgbClr val="FFFFFF"/>
                        </a:solidFill>
                        <a:latin typeface="Inter"/>
                        <a:ea typeface="Inter"/>
                        <a:cs typeface="Inter"/>
                        <a:sym typeface="Inter"/>
                      </a:endParaRPr>
                    </a:p>
                  </a:txBody>
                  <a:tcPr marT="63500" marB="63500" marR="63500" marL="63500">
                    <a:solidFill>
                      <a:schemeClr val="accent1"/>
                    </a:solidFill>
                  </a:tcPr>
                </a:tc>
              </a:tr>
              <a:tr h="1219100">
                <a:tc>
                  <a:txBody>
                    <a:bodyPr/>
                    <a:lstStyle/>
                    <a:p>
                      <a:pPr indent="0" lvl="0" marL="0" rtl="0" algn="just">
                        <a:spcBef>
                          <a:spcPts val="0"/>
                        </a:spcBef>
                        <a:spcAft>
                          <a:spcPts val="0"/>
                        </a:spcAft>
                        <a:buNone/>
                      </a:pPr>
                      <a:r>
                        <a:rPr lang="en-US" sz="1100">
                          <a:latin typeface="Inter"/>
                          <a:ea typeface="Inter"/>
                          <a:cs typeface="Inter"/>
                          <a:sym typeface="Inter"/>
                        </a:rPr>
                        <a:t>billrMD is a user-friendly cloud-based practice management &amp; medical billing software platform.</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lang="en-US" sz="1100">
                          <a:latin typeface="Inter"/>
                          <a:ea typeface="Inter"/>
                          <a:cs typeface="Inter"/>
                          <a:sym typeface="Inter"/>
                        </a:rPr>
                        <a:t>eClinicalWorks is a patient management software designed to help businesses in the healthcare sector maintain electronic medical records and engage patients. The HIPAA-compliant platform enables managers to handle bookings and automate campaigns to send appointment reminders.</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lang="en-US" sz="1100">
                          <a:latin typeface="Inter"/>
                          <a:ea typeface="Inter"/>
                          <a:cs typeface="Inter"/>
                          <a:sym typeface="Inter"/>
                        </a:rPr>
                        <a:t>Practice Fusion is a cloud-based electronic health record management solution offering features such as e-prescription, charting, scheduling and lab integration</a:t>
                      </a:r>
                      <a:endParaRPr sz="1100">
                        <a:latin typeface="Inter"/>
                        <a:ea typeface="Inter"/>
                        <a:cs typeface="Inter"/>
                        <a:sym typeface="Inter"/>
                      </a:endParaRPr>
                    </a:p>
                    <a:p>
                      <a:pPr indent="0" lvl="0" marL="0" rtl="0" algn="just">
                        <a:spcBef>
                          <a:spcPts val="0"/>
                        </a:spcBef>
                        <a:spcAft>
                          <a:spcPts val="0"/>
                        </a:spcAft>
                        <a:buNone/>
                      </a:pPr>
                      <a:r>
                        <a:t/>
                      </a:r>
                      <a:endParaRPr sz="1100">
                        <a:latin typeface="Inter"/>
                        <a:ea typeface="Inter"/>
                        <a:cs typeface="Inter"/>
                        <a:sym typeface="Inter"/>
                      </a:endParaRPr>
                    </a:p>
                    <a:p>
                      <a:pPr indent="0" lvl="0" marL="0" rtl="0" algn="just">
                        <a:spcBef>
                          <a:spcPts val="0"/>
                        </a:spcBef>
                        <a:spcAft>
                          <a:spcPts val="0"/>
                        </a:spcAft>
                        <a:buNone/>
                      </a:pPr>
                      <a:r>
                        <a:t/>
                      </a:r>
                      <a:endParaRPr sz="1100">
                        <a:latin typeface="Inter"/>
                        <a:ea typeface="Inter"/>
                        <a:cs typeface="Inter"/>
                        <a:sym typeface="Inter"/>
                      </a:endParaRPr>
                    </a:p>
                  </a:txBody>
                  <a:tcPr marT="63500" marB="63500" marR="63500" marL="63500"/>
                </a:tc>
              </a:tr>
              <a:tr h="610525">
                <a:tc>
                  <a:txBody>
                    <a:bodyPr/>
                    <a:lstStyle/>
                    <a:p>
                      <a:pPr indent="0" lvl="0" marL="0" rtl="0" algn="just">
                        <a:spcBef>
                          <a:spcPts val="0"/>
                        </a:spcBef>
                        <a:spcAft>
                          <a:spcPts val="0"/>
                        </a:spcAft>
                        <a:buNone/>
                      </a:pPr>
                      <a:r>
                        <a:rPr b="1" lang="en-US" sz="1100">
                          <a:latin typeface="Inter"/>
                          <a:ea typeface="Inter"/>
                          <a:cs typeface="Inter"/>
                          <a:sym typeface="Inter"/>
                        </a:rPr>
                        <a:t>Platforms supported</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Web Based</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Platforms supported</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Web Based</a:t>
                      </a:r>
                      <a:endParaRPr sz="1100">
                        <a:latin typeface="Inter"/>
                        <a:ea typeface="Inter"/>
                        <a:cs typeface="Inter"/>
                        <a:sym typeface="Inter"/>
                      </a:endParaRPr>
                    </a:p>
                    <a:p>
                      <a:pPr indent="0" lvl="0" marL="457200" rtl="0" algn="just">
                        <a:spcBef>
                          <a:spcPts val="0"/>
                        </a:spcBef>
                        <a:spcAft>
                          <a:spcPts val="0"/>
                        </a:spcAft>
                        <a:buNone/>
                      </a:pPr>
                      <a:r>
                        <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Platforms supported</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Web Based</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iPhone App</a:t>
                      </a:r>
                      <a:endParaRPr sz="1100">
                        <a:latin typeface="Inter"/>
                        <a:ea typeface="Inter"/>
                        <a:cs typeface="Inter"/>
                        <a:sym typeface="Inter"/>
                      </a:endParaRPr>
                    </a:p>
                    <a:p>
                      <a:pPr indent="0" lvl="0" marL="0" rtl="0" algn="just">
                        <a:spcBef>
                          <a:spcPts val="0"/>
                        </a:spcBef>
                        <a:spcAft>
                          <a:spcPts val="0"/>
                        </a:spcAft>
                        <a:buNone/>
                      </a:pPr>
                      <a:r>
                        <a:t/>
                      </a:r>
                      <a:endParaRPr sz="1100">
                        <a:latin typeface="Inter"/>
                        <a:ea typeface="Inter"/>
                        <a:cs typeface="Inter"/>
                        <a:sym typeface="Inter"/>
                      </a:endParaRPr>
                    </a:p>
                  </a:txBody>
                  <a:tcPr marT="63500" marB="63500" marR="63500" marL="63500"/>
                </a:tc>
              </a:tr>
              <a:tr h="593325">
                <a:tc>
                  <a:txBody>
                    <a:bodyPr/>
                    <a:lstStyle/>
                    <a:p>
                      <a:pPr indent="0" lvl="0" marL="0" rtl="0" algn="just">
                        <a:spcBef>
                          <a:spcPts val="0"/>
                        </a:spcBef>
                        <a:spcAft>
                          <a:spcPts val="0"/>
                        </a:spcAft>
                        <a:buNone/>
                      </a:pPr>
                      <a:r>
                        <a:rPr b="1" lang="en-US" sz="1100">
                          <a:latin typeface="Inter"/>
                          <a:ea typeface="Inter"/>
                          <a:cs typeface="Inter"/>
                          <a:sym typeface="Inter"/>
                        </a:rPr>
                        <a:t>Typical Customers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Small Sized Clinics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Mid Sized Businesses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Large Scale Hospitals</a:t>
                      </a:r>
                      <a:endParaRPr b="1"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Typical Customers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Small Sized Clinics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Mid Sized Businesses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Large Scale Hospitals</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Typical Customers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Small Sized Clinics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Mid Sized Businesses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Large Scale Hospitals</a:t>
                      </a:r>
                      <a:endParaRPr sz="1100">
                        <a:latin typeface="Inter"/>
                        <a:ea typeface="Inter"/>
                        <a:cs typeface="Inter"/>
                        <a:sym typeface="Inter"/>
                      </a:endParaRPr>
                    </a:p>
                  </a:txBody>
                  <a:tcPr marT="63500" marB="63500" marR="63500" marL="63500"/>
                </a:tc>
              </a:tr>
              <a:tr h="593325">
                <a:tc>
                  <a:txBody>
                    <a:bodyPr/>
                    <a:lstStyle/>
                    <a:p>
                      <a:pPr indent="0" lvl="0" marL="0" rtl="0" algn="just">
                        <a:spcBef>
                          <a:spcPts val="0"/>
                        </a:spcBef>
                        <a:spcAft>
                          <a:spcPts val="0"/>
                        </a:spcAft>
                        <a:buNone/>
                      </a:pPr>
                      <a:r>
                        <a:rPr b="1" lang="en-US" sz="1100">
                          <a:latin typeface="Inter"/>
                          <a:ea typeface="Inter"/>
                          <a:cs typeface="Inter"/>
                          <a:sym typeface="Inter"/>
                        </a:rPr>
                        <a:t>Customer Support</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Phone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Online</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Customer Support</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Phone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Online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Video Tutorials</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Customer Support</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Phone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Online</a:t>
                      </a:r>
                      <a:endParaRPr sz="1100">
                        <a:latin typeface="Inter"/>
                        <a:ea typeface="Inter"/>
                        <a:cs typeface="Inter"/>
                        <a:sym typeface="Inter"/>
                      </a:endParaRPr>
                    </a:p>
                  </a:txBody>
                  <a:tcPr marT="63500" marB="63500" marR="63500" marL="63500"/>
                </a:tc>
              </a:tr>
              <a:tr h="718475">
                <a:tc>
                  <a:txBody>
                    <a:bodyPr/>
                    <a:lstStyle/>
                    <a:p>
                      <a:pPr indent="0" lvl="0" marL="0" rtl="0" algn="just">
                        <a:spcBef>
                          <a:spcPts val="0"/>
                        </a:spcBef>
                        <a:spcAft>
                          <a:spcPts val="0"/>
                        </a:spcAft>
                        <a:buNone/>
                      </a:pPr>
                      <a:r>
                        <a:rPr b="1" lang="en-US" sz="1100">
                          <a:latin typeface="Inter"/>
                          <a:ea typeface="Inter"/>
                          <a:cs typeface="Inter"/>
                          <a:sym typeface="Inter"/>
                        </a:rPr>
                        <a:t>Training Options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Live Online</a:t>
                      </a:r>
                      <a:endParaRPr sz="1100">
                        <a:latin typeface="Inter"/>
                        <a:ea typeface="Inter"/>
                        <a:cs typeface="Inter"/>
                        <a:sym typeface="Inter"/>
                      </a:endParaRPr>
                    </a:p>
                    <a:p>
                      <a:pPr indent="0" lvl="0" marL="457200" rtl="0" algn="just">
                        <a:spcBef>
                          <a:spcPts val="0"/>
                        </a:spcBef>
                        <a:spcAft>
                          <a:spcPts val="0"/>
                        </a:spcAft>
                        <a:buNone/>
                      </a:pPr>
                      <a:r>
                        <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Training Options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Live Online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Documentation</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In Person</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Webinars</a:t>
                      </a:r>
                      <a:endParaRPr b="1"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Training Options</a:t>
                      </a:r>
                      <a:endParaRPr b="1"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Live Online</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Webinars</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Documentation</a:t>
                      </a:r>
                      <a:endParaRPr sz="1100">
                        <a:latin typeface="Inter"/>
                        <a:ea typeface="Inter"/>
                        <a:cs typeface="Inter"/>
                        <a:sym typeface="Inter"/>
                      </a:endParaRPr>
                    </a:p>
                    <a:p>
                      <a:pPr indent="-298450" lvl="0" marL="457200" rtl="0" algn="just">
                        <a:spcBef>
                          <a:spcPts val="0"/>
                        </a:spcBef>
                        <a:spcAft>
                          <a:spcPts val="0"/>
                        </a:spcAft>
                        <a:buSzPts val="1100"/>
                        <a:buFont typeface="Inter"/>
                        <a:buChar char="●"/>
                      </a:pPr>
                      <a:r>
                        <a:rPr lang="en-US" sz="1100">
                          <a:latin typeface="Inter"/>
                          <a:ea typeface="Inter"/>
                          <a:cs typeface="Inter"/>
                          <a:sym typeface="Inter"/>
                        </a:rPr>
                        <a:t>Videos</a:t>
                      </a:r>
                      <a:endParaRPr b="1" sz="1100">
                        <a:latin typeface="Inter"/>
                        <a:ea typeface="Inter"/>
                        <a:cs typeface="Inter"/>
                        <a:sym typeface="Inter"/>
                      </a:endParaRPr>
                    </a:p>
                  </a:txBody>
                  <a:tcPr marT="63500" marB="63500" marR="63500" marL="63500"/>
                </a:tc>
              </a:tr>
              <a:tr h="217875">
                <a:tc>
                  <a:txBody>
                    <a:bodyPr/>
                    <a:lstStyle/>
                    <a:p>
                      <a:pPr indent="0" lvl="0" marL="0" rtl="0" algn="just">
                        <a:spcBef>
                          <a:spcPts val="0"/>
                        </a:spcBef>
                        <a:spcAft>
                          <a:spcPts val="0"/>
                        </a:spcAft>
                        <a:buNone/>
                      </a:pPr>
                      <a:r>
                        <a:rPr b="1" lang="en-US" sz="1100">
                          <a:latin typeface="Inter"/>
                          <a:ea typeface="Inter"/>
                          <a:cs typeface="Inter"/>
                          <a:sym typeface="Inter"/>
                        </a:rPr>
                        <a:t>Price: </a:t>
                      </a:r>
                      <a:r>
                        <a:rPr b="1" lang="en-US" sz="1100">
                          <a:solidFill>
                            <a:srgbClr val="BF9000"/>
                          </a:solidFill>
                          <a:latin typeface="Inter"/>
                          <a:ea typeface="Inter"/>
                          <a:cs typeface="Inter"/>
                          <a:sym typeface="Inter"/>
                        </a:rPr>
                        <a:t>~$195/Month</a:t>
                      </a:r>
                      <a:endParaRPr b="1" sz="1100">
                        <a:solidFill>
                          <a:srgbClr val="BF9000"/>
                        </a:solidFill>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Price: </a:t>
                      </a:r>
                      <a:r>
                        <a:rPr b="1" lang="en-US" sz="1100">
                          <a:solidFill>
                            <a:srgbClr val="CC0000"/>
                          </a:solidFill>
                          <a:latin typeface="Inter"/>
                          <a:ea typeface="Inter"/>
                          <a:cs typeface="Inter"/>
                          <a:sym typeface="Inter"/>
                        </a:rPr>
                        <a:t>~$449/Month</a:t>
                      </a:r>
                      <a:endParaRPr b="1" sz="1100">
                        <a:solidFill>
                          <a:srgbClr val="CC0000"/>
                        </a:solidFill>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Price: </a:t>
                      </a:r>
                      <a:r>
                        <a:rPr b="1" lang="en-US" sz="1100">
                          <a:solidFill>
                            <a:srgbClr val="38761D"/>
                          </a:solidFill>
                          <a:latin typeface="Inter"/>
                          <a:ea typeface="Inter"/>
                          <a:cs typeface="Inter"/>
                          <a:sym typeface="Inter"/>
                        </a:rPr>
                        <a:t>~$149/Month</a:t>
                      </a:r>
                      <a:endParaRPr b="1" sz="1100">
                        <a:solidFill>
                          <a:srgbClr val="38761D"/>
                        </a:solidFill>
                        <a:latin typeface="Inter"/>
                        <a:ea typeface="Inter"/>
                        <a:cs typeface="Inter"/>
                        <a:sym typeface="Inter"/>
                      </a:endParaRPr>
                    </a:p>
                  </a:txBody>
                  <a:tcPr marT="63500" marB="63500" marR="63500" marL="63500"/>
                </a:tc>
              </a:tr>
              <a:tr h="217875">
                <a:tc>
                  <a:txBody>
                    <a:bodyPr/>
                    <a:lstStyle/>
                    <a:p>
                      <a:pPr indent="0" lvl="0" marL="0" rtl="0" algn="just">
                        <a:spcBef>
                          <a:spcPts val="0"/>
                        </a:spcBef>
                        <a:spcAft>
                          <a:spcPts val="0"/>
                        </a:spcAft>
                        <a:buNone/>
                      </a:pPr>
                      <a:r>
                        <a:rPr b="1" lang="en-US" sz="1100">
                          <a:latin typeface="Inter"/>
                          <a:ea typeface="Inter"/>
                          <a:cs typeface="Inter"/>
                          <a:sym typeface="Inter"/>
                        </a:rPr>
                        <a:t>Customer Rating: </a:t>
                      </a:r>
                      <a:r>
                        <a:rPr lang="en-US" sz="1100">
                          <a:latin typeface="Inter"/>
                          <a:ea typeface="Inter"/>
                          <a:cs typeface="Inter"/>
                          <a:sym typeface="Inter"/>
                        </a:rPr>
                        <a:t>4.5/5</a:t>
                      </a:r>
                      <a:r>
                        <a:rPr lang="en-US" sz="1100">
                          <a:latin typeface="Inter"/>
                          <a:ea typeface="Inter"/>
                          <a:cs typeface="Inter"/>
                          <a:sym typeface="Inter"/>
                        </a:rPr>
                        <a:t> ⭐</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Customer Rating: </a:t>
                      </a:r>
                      <a:r>
                        <a:rPr lang="en-US" sz="1100">
                          <a:latin typeface="Inter"/>
                          <a:ea typeface="Inter"/>
                          <a:cs typeface="Inter"/>
                          <a:sym typeface="Inter"/>
                        </a:rPr>
                        <a:t>3.3/5 ⭐</a:t>
                      </a:r>
                      <a:endParaRPr sz="1100">
                        <a:latin typeface="Inter"/>
                        <a:ea typeface="Inter"/>
                        <a:cs typeface="Inter"/>
                        <a:sym typeface="Inter"/>
                      </a:endParaRPr>
                    </a:p>
                  </a:txBody>
                  <a:tcPr marT="63500" marB="63500" marR="63500" marL="63500"/>
                </a:tc>
                <a:tc>
                  <a:txBody>
                    <a:bodyPr/>
                    <a:lstStyle/>
                    <a:p>
                      <a:pPr indent="0" lvl="0" marL="0" rtl="0" algn="just">
                        <a:spcBef>
                          <a:spcPts val="0"/>
                        </a:spcBef>
                        <a:spcAft>
                          <a:spcPts val="0"/>
                        </a:spcAft>
                        <a:buNone/>
                      </a:pPr>
                      <a:r>
                        <a:rPr b="1" lang="en-US" sz="1100">
                          <a:latin typeface="Inter"/>
                          <a:ea typeface="Inter"/>
                          <a:cs typeface="Inter"/>
                          <a:sym typeface="Inter"/>
                        </a:rPr>
                        <a:t>Customer Rating: </a:t>
                      </a:r>
                      <a:r>
                        <a:rPr lang="en-US" sz="1100">
                          <a:latin typeface="Inter"/>
                          <a:ea typeface="Inter"/>
                          <a:cs typeface="Inter"/>
                          <a:sym typeface="Inter"/>
                        </a:rPr>
                        <a:t>3.7/5 ⭐</a:t>
                      </a:r>
                      <a:endParaRPr sz="1100">
                        <a:latin typeface="Inter"/>
                        <a:ea typeface="Inter"/>
                        <a:cs typeface="Inter"/>
                        <a:sym typeface="Inter"/>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f44175f219_0_158"/>
          <p:cNvSpPr txBox="1"/>
          <p:nvPr>
            <p:ph idx="12" type="sldNum"/>
          </p:nvPr>
        </p:nvSpPr>
        <p:spPr>
          <a:xfrm>
            <a:off x="9448800" y="65182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8" name="Google Shape;128;g1f44175f219_0_158"/>
          <p:cNvSpPr txBox="1"/>
          <p:nvPr>
            <p:ph idx="10" type="dt"/>
          </p:nvPr>
        </p:nvSpPr>
        <p:spPr>
          <a:xfrm>
            <a:off x="0" y="6500813"/>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a:t>08/04/2023</a:t>
            </a:r>
            <a:endParaRPr/>
          </a:p>
        </p:txBody>
      </p:sp>
      <p:pic>
        <p:nvPicPr>
          <p:cNvPr id="129" name="Google Shape;129;g1f44175f219_0_158"/>
          <p:cNvPicPr preferRelativeResize="0"/>
          <p:nvPr/>
        </p:nvPicPr>
        <p:blipFill rotWithShape="1">
          <a:blip r:embed="rId3">
            <a:alphaModFix/>
          </a:blip>
          <a:srcRect b="0" l="0" r="0" t="0"/>
          <a:stretch/>
        </p:blipFill>
        <p:spPr>
          <a:xfrm>
            <a:off x="3854100" y="5342550"/>
            <a:ext cx="4276725" cy="828675"/>
          </a:xfrm>
          <a:prstGeom prst="rect">
            <a:avLst/>
          </a:prstGeom>
          <a:noFill/>
          <a:ln>
            <a:noFill/>
          </a:ln>
        </p:spPr>
      </p:pic>
      <p:pic>
        <p:nvPicPr>
          <p:cNvPr id="130" name="Google Shape;130;g1f44175f219_0_158"/>
          <p:cNvPicPr preferRelativeResize="0"/>
          <p:nvPr/>
        </p:nvPicPr>
        <p:blipFill>
          <a:blip r:embed="rId4">
            <a:alphaModFix/>
          </a:blip>
          <a:stretch>
            <a:fillRect/>
          </a:stretch>
        </p:blipFill>
        <p:spPr>
          <a:xfrm>
            <a:off x="4193325" y="990000"/>
            <a:ext cx="3805348" cy="3805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M">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2022-02-24T04:45:45Z</dcterms:created>
  <dc:creator>KHUSHI PATEL</dc:creator>
</cp:coreProperties>
</file>