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T Sans Narrow"/>
      <p:regular r:id="rId42"/>
      <p:bold r:id="rId43"/>
    </p:embeddedFont>
    <p:embeddedFont>
      <p:font typeface="Lato Light"/>
      <p:regular r:id="rId44"/>
      <p:bold r:id="rId45"/>
      <p:italic r:id="rId46"/>
      <p:boldItalic r:id="rId47"/>
    </p:embeddedFont>
    <p:embeddedFont>
      <p:font typeface="Lora"/>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395975-0A15-4AFE-B8BC-DBF2585BD2B9}">
  <a:tblStyle styleId="{9B395975-0A15-4AFE-B8BC-DBF2585BD2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TSansNarrow-regular.fntdata"/><Relationship Id="rId41" Type="http://schemas.openxmlformats.org/officeDocument/2006/relationships/slide" Target="slides/slide35.xml"/><Relationship Id="rId44" Type="http://schemas.openxmlformats.org/officeDocument/2006/relationships/font" Target="fonts/LatoLight-regular.fntdata"/><Relationship Id="rId43" Type="http://schemas.openxmlformats.org/officeDocument/2006/relationships/font" Target="fonts/PTSansNarrow-bold.fntdata"/><Relationship Id="rId46" Type="http://schemas.openxmlformats.org/officeDocument/2006/relationships/font" Target="fonts/LatoLight-italic.fntdata"/><Relationship Id="rId45" Type="http://schemas.openxmlformats.org/officeDocument/2006/relationships/font" Target="fonts/La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LatoLight-boldItalic.fntdata"/><Relationship Id="rId49" Type="http://schemas.openxmlformats.org/officeDocument/2006/relationships/font" Target="fonts/Lor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e2c5365c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e2c5365c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b346f65a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b346f65a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b346f65a4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b346f65a4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57bec1e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57bec1e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e2c5365c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e2c5365c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2ace33e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2ace33e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757bec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757bec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e2c5365c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e2c5365c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2ace33e1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2ace33e1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ace33e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ace33e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b346f65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b346f65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8e7dd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28e7dd6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b346f65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b346f65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b346f65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b346f65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b346f65a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b346f65a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b346f65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b346f65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b346f65a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b346f65a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b346f65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b346f65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2ace33e1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2ace33e1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7a92ae8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7a92ae8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757bec1e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757bec1e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b346f65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b346f65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b346f65a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b346f65a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b346f65a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b346f65a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b346f65a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b346f65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b346f65a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b346f65a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5b346f65a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5b346f65a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ee49d3ce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ee49d3ce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ee49d3ce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ee49d3ce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b346f65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b346f65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e49d3ce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ee49d3ce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a92ae8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a92ae8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ee49d3c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ee49d3c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ee49d3ce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ee49d3ce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ee49d3ce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ee49d3ce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3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descr="paint_transparent1.png" id="63" name="Google Shape;63;p13"/>
          <p:cNvPicPr preferRelativeResize="0"/>
          <p:nvPr/>
        </p:nvPicPr>
        <p:blipFill rotWithShape="1">
          <a:blip r:embed="rId3">
            <a:alphaModFix/>
          </a:blip>
          <a:srcRect b="0" l="55211" r="0" t="0"/>
          <a:stretch/>
        </p:blipFill>
        <p:spPr>
          <a:xfrm>
            <a:off x="1" y="0"/>
            <a:ext cx="4095677" cy="5143500"/>
          </a:xfrm>
          <a:prstGeom prst="rect">
            <a:avLst/>
          </a:prstGeom>
          <a:noFill/>
          <a:ln>
            <a:noFill/>
          </a:ln>
        </p:spPr>
      </p:pic>
      <p:sp>
        <p:nvSpPr>
          <p:cNvPr id="64" name="Google Shape;64;p13"/>
          <p:cNvSpPr txBox="1"/>
          <p:nvPr>
            <p:ph type="ctrTitle"/>
          </p:nvPr>
        </p:nvSpPr>
        <p:spPr>
          <a:xfrm>
            <a:off x="3208125" y="3287225"/>
            <a:ext cx="5250300" cy="1159800"/>
          </a:xfrm>
          <a:prstGeom prst="rect">
            <a:avLst/>
          </a:prstGeom>
        </p:spPr>
        <p:txBody>
          <a:bodyPr anchorCtr="0" anchor="b" bIns="91425" lIns="91425" spcFirstLastPara="1" rIns="91425" wrap="square" tIns="91425">
            <a:normAutofit/>
          </a:bodyPr>
          <a:lstStyle>
            <a:lvl1pPr lvl="0"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jpg"/><Relationship Id="rId5" Type="http://schemas.openxmlformats.org/officeDocument/2006/relationships/image" Target="../media/image9.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8.jp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3.png"/><Relationship Id="rId7"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jpg"/><Relationship Id="rId4"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jpg"/><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jpg"/><Relationship Id="rId4" Type="http://schemas.openxmlformats.org/officeDocument/2006/relationships/image" Target="../media/image3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DV192/Stonecrusher/wiki" TargetMode="Externa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003650" y="12312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Easify</a:t>
            </a:r>
            <a:endParaRPr/>
          </a:p>
        </p:txBody>
      </p:sp>
      <p:sp>
        <p:nvSpPr>
          <p:cNvPr id="70" name="Google Shape;70;p14"/>
          <p:cNvSpPr txBox="1"/>
          <p:nvPr/>
        </p:nvSpPr>
        <p:spPr>
          <a:xfrm>
            <a:off x="2137200" y="2253625"/>
            <a:ext cx="2434800" cy="1662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pen Sans"/>
                <a:ea typeface="Open Sans"/>
                <a:cs typeface="Open Sans"/>
                <a:sym typeface="Open Sans"/>
              </a:rPr>
              <a:t>Team - 3</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Neeraj Kulkarni</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Janvi Ramani</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Anvai Patil</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Dhruvil Shah</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Varun Patel</a:t>
            </a:r>
            <a:endParaRPr sz="1600">
              <a:latin typeface="Open Sans"/>
              <a:ea typeface="Open Sans"/>
              <a:cs typeface="Open Sans"/>
              <a:sym typeface="Open Sans"/>
            </a:endParaRPr>
          </a:p>
        </p:txBody>
      </p:sp>
      <p:sp>
        <p:nvSpPr>
          <p:cNvPr id="71" name="Google Shape;71;p14"/>
          <p:cNvSpPr txBox="1"/>
          <p:nvPr/>
        </p:nvSpPr>
        <p:spPr>
          <a:xfrm>
            <a:off x="4572000" y="3111025"/>
            <a:ext cx="2447100" cy="8055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None/>
            </a:pPr>
            <a:r>
              <a:rPr lang="en" sz="1600">
                <a:latin typeface="Open Sans"/>
                <a:ea typeface="Open Sans"/>
                <a:cs typeface="Open Sans"/>
                <a:sym typeface="Open Sans"/>
              </a:rPr>
              <a:t>Guided By</a:t>
            </a:r>
            <a:endParaRPr sz="1600">
              <a:latin typeface="Open Sans"/>
              <a:ea typeface="Open Sans"/>
              <a:cs typeface="Open Sans"/>
              <a:sym typeface="Open Sans"/>
            </a:endParaRPr>
          </a:p>
          <a:p>
            <a:pPr indent="0" lvl="0" marL="0" rtl="0" algn="r">
              <a:spcBef>
                <a:spcPts val="0"/>
              </a:spcBef>
              <a:spcAft>
                <a:spcPts val="0"/>
              </a:spcAft>
              <a:buNone/>
            </a:pPr>
            <a:r>
              <a:rPr lang="en" sz="1600">
                <a:latin typeface="Open Sans"/>
                <a:ea typeface="Open Sans"/>
                <a:cs typeface="Open Sans"/>
                <a:sym typeface="Open Sans"/>
              </a:rPr>
              <a:t>Professor Henry Wong</a:t>
            </a:r>
            <a:endParaRPr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0" y="0"/>
            <a:ext cx="9144001" cy="504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MVP</a:t>
            </a:r>
            <a:endParaRPr/>
          </a:p>
        </p:txBody>
      </p:sp>
      <p:pic>
        <p:nvPicPr>
          <p:cNvPr id="142" name="Google Shape;142;p24"/>
          <p:cNvPicPr preferRelativeResize="0"/>
          <p:nvPr/>
        </p:nvPicPr>
        <p:blipFill>
          <a:blip r:embed="rId3">
            <a:alphaModFix/>
          </a:blip>
          <a:stretch>
            <a:fillRect/>
          </a:stretch>
        </p:blipFill>
        <p:spPr>
          <a:xfrm>
            <a:off x="311700" y="1338550"/>
            <a:ext cx="1572175" cy="1572175"/>
          </a:xfrm>
          <a:prstGeom prst="rect">
            <a:avLst/>
          </a:prstGeom>
          <a:noFill/>
          <a:ln>
            <a:noFill/>
          </a:ln>
        </p:spPr>
      </p:pic>
      <p:pic>
        <p:nvPicPr>
          <p:cNvPr id="143" name="Google Shape;143;p24"/>
          <p:cNvPicPr preferRelativeResize="0"/>
          <p:nvPr/>
        </p:nvPicPr>
        <p:blipFill>
          <a:blip r:embed="rId4">
            <a:alphaModFix/>
          </a:blip>
          <a:stretch>
            <a:fillRect/>
          </a:stretch>
        </p:blipFill>
        <p:spPr>
          <a:xfrm>
            <a:off x="2779925" y="3693400"/>
            <a:ext cx="1304874" cy="1297699"/>
          </a:xfrm>
          <a:prstGeom prst="rect">
            <a:avLst/>
          </a:prstGeom>
          <a:noFill/>
          <a:ln>
            <a:noFill/>
          </a:ln>
        </p:spPr>
      </p:pic>
      <p:pic>
        <p:nvPicPr>
          <p:cNvPr id="144" name="Google Shape;144;p24"/>
          <p:cNvPicPr preferRelativeResize="0"/>
          <p:nvPr/>
        </p:nvPicPr>
        <p:blipFill>
          <a:blip r:embed="rId5">
            <a:alphaModFix/>
          </a:blip>
          <a:stretch>
            <a:fillRect/>
          </a:stretch>
        </p:blipFill>
        <p:spPr>
          <a:xfrm>
            <a:off x="7385874" y="3544675"/>
            <a:ext cx="1446426" cy="1446426"/>
          </a:xfrm>
          <a:prstGeom prst="rect">
            <a:avLst/>
          </a:prstGeom>
          <a:noFill/>
          <a:ln>
            <a:noFill/>
          </a:ln>
        </p:spPr>
      </p:pic>
      <p:pic>
        <p:nvPicPr>
          <p:cNvPr id="145" name="Google Shape;145;p24"/>
          <p:cNvPicPr preferRelativeResize="0"/>
          <p:nvPr/>
        </p:nvPicPr>
        <p:blipFill>
          <a:blip r:embed="rId6">
            <a:alphaModFix/>
          </a:blip>
          <a:stretch>
            <a:fillRect/>
          </a:stretch>
        </p:blipFill>
        <p:spPr>
          <a:xfrm>
            <a:off x="4572000" y="1255250"/>
            <a:ext cx="1572175" cy="1572175"/>
          </a:xfrm>
          <a:prstGeom prst="rect">
            <a:avLst/>
          </a:prstGeom>
          <a:noFill/>
          <a:ln>
            <a:noFill/>
          </a:ln>
        </p:spPr>
      </p:pic>
      <p:sp>
        <p:nvSpPr>
          <p:cNvPr id="146" name="Google Shape;146;p24"/>
          <p:cNvSpPr txBox="1"/>
          <p:nvPr/>
        </p:nvSpPr>
        <p:spPr>
          <a:xfrm>
            <a:off x="2131775" y="1462500"/>
            <a:ext cx="19530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a:latin typeface="Lora"/>
                <a:ea typeface="Lora"/>
                <a:cs typeface="Lora"/>
                <a:sym typeface="Lora"/>
              </a:rPr>
              <a:t>Authentication - User can Register, Login, Logout from the system</a:t>
            </a:r>
            <a:endParaRPr>
              <a:latin typeface="Open Sans"/>
              <a:ea typeface="Open Sans"/>
              <a:cs typeface="Open Sans"/>
              <a:sym typeface="Open Sans"/>
            </a:endParaRPr>
          </a:p>
        </p:txBody>
      </p:sp>
      <p:sp>
        <p:nvSpPr>
          <p:cNvPr id="147" name="Google Shape;147;p24"/>
          <p:cNvSpPr txBox="1"/>
          <p:nvPr/>
        </p:nvSpPr>
        <p:spPr>
          <a:xfrm>
            <a:off x="311700" y="3792575"/>
            <a:ext cx="19530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a:latin typeface="Lora"/>
                <a:ea typeface="Lora"/>
                <a:cs typeface="Lora"/>
                <a:sym typeface="Lora"/>
              </a:rPr>
              <a:t>Access to create projects and share with other members </a:t>
            </a:r>
            <a:endParaRPr>
              <a:latin typeface="Open Sans"/>
              <a:ea typeface="Open Sans"/>
              <a:cs typeface="Open Sans"/>
              <a:sym typeface="Open Sans"/>
            </a:endParaRPr>
          </a:p>
        </p:txBody>
      </p:sp>
      <p:sp>
        <p:nvSpPr>
          <p:cNvPr id="148" name="Google Shape;148;p24"/>
          <p:cNvSpPr txBox="1"/>
          <p:nvPr/>
        </p:nvSpPr>
        <p:spPr>
          <a:xfrm>
            <a:off x="4600025" y="3792575"/>
            <a:ext cx="20928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a:latin typeface="Lora"/>
                <a:ea typeface="Lora"/>
                <a:cs typeface="Lora"/>
                <a:sym typeface="Lora"/>
              </a:rPr>
              <a:t>Create and manage the Product backlog and Sprint backlogs </a:t>
            </a:r>
            <a:endParaRPr>
              <a:latin typeface="Open Sans"/>
              <a:ea typeface="Open Sans"/>
              <a:cs typeface="Open Sans"/>
              <a:sym typeface="Open Sans"/>
            </a:endParaRPr>
          </a:p>
        </p:txBody>
      </p:sp>
      <p:sp>
        <p:nvSpPr>
          <p:cNvPr id="149" name="Google Shape;149;p24"/>
          <p:cNvSpPr txBox="1"/>
          <p:nvPr/>
        </p:nvSpPr>
        <p:spPr>
          <a:xfrm>
            <a:off x="6561950" y="1462500"/>
            <a:ext cx="20928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a:latin typeface="Lora"/>
                <a:ea typeface="Lora"/>
                <a:cs typeface="Lora"/>
                <a:sym typeface="Lora"/>
              </a:rPr>
              <a:t>Managing projects and updating tasks</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0" y="0"/>
            <a:ext cx="9144000" cy="5081525"/>
          </a:xfrm>
          <a:prstGeom prst="rect">
            <a:avLst/>
          </a:prstGeom>
          <a:noFill/>
          <a:ln>
            <a:noFill/>
          </a:ln>
        </p:spPr>
      </p:pic>
      <p:sp>
        <p:nvSpPr>
          <p:cNvPr id="155" name="Google Shape;155;p25"/>
          <p:cNvSpPr/>
          <p:nvPr/>
        </p:nvSpPr>
        <p:spPr>
          <a:xfrm>
            <a:off x="2529450" y="226775"/>
            <a:ext cx="4085100" cy="793200"/>
          </a:xfrm>
          <a:prstGeom prst="roundRect">
            <a:avLst>
              <a:gd fmla="val 28123" name="adj"/>
            </a:avLst>
          </a:prstGeom>
          <a:solidFill>
            <a:srgbClr val="F3F3F3">
              <a:alpha val="79890"/>
            </a:srgbClr>
          </a:solid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Technologies and Design</a:t>
            </a:r>
            <a:endParaRPr sz="24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Front-end</a:t>
            </a:r>
            <a:endParaRPr/>
          </a:p>
        </p:txBody>
      </p:sp>
      <p:pic>
        <p:nvPicPr>
          <p:cNvPr id="161" name="Google Shape;161;p26"/>
          <p:cNvPicPr preferRelativeResize="0"/>
          <p:nvPr/>
        </p:nvPicPr>
        <p:blipFill>
          <a:blip r:embed="rId3">
            <a:alphaModFix/>
          </a:blip>
          <a:stretch>
            <a:fillRect/>
          </a:stretch>
        </p:blipFill>
        <p:spPr>
          <a:xfrm>
            <a:off x="311700" y="1301374"/>
            <a:ext cx="3468167" cy="1760225"/>
          </a:xfrm>
          <a:prstGeom prst="rect">
            <a:avLst/>
          </a:prstGeom>
          <a:noFill/>
          <a:ln>
            <a:noFill/>
          </a:ln>
        </p:spPr>
      </p:pic>
      <p:pic>
        <p:nvPicPr>
          <p:cNvPr id="162" name="Google Shape;162;p26"/>
          <p:cNvPicPr preferRelativeResize="0"/>
          <p:nvPr/>
        </p:nvPicPr>
        <p:blipFill>
          <a:blip r:embed="rId4">
            <a:alphaModFix/>
          </a:blip>
          <a:stretch>
            <a:fillRect/>
          </a:stretch>
        </p:blipFill>
        <p:spPr>
          <a:xfrm>
            <a:off x="5364113" y="3384125"/>
            <a:ext cx="3468175" cy="1531350"/>
          </a:xfrm>
          <a:prstGeom prst="rect">
            <a:avLst/>
          </a:prstGeom>
          <a:noFill/>
          <a:ln>
            <a:noFill/>
          </a:ln>
        </p:spPr>
      </p:pic>
      <p:sp>
        <p:nvSpPr>
          <p:cNvPr id="163" name="Google Shape;163;p26"/>
          <p:cNvSpPr txBox="1"/>
          <p:nvPr/>
        </p:nvSpPr>
        <p:spPr>
          <a:xfrm>
            <a:off x="4375100" y="1596650"/>
            <a:ext cx="3468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React JS is a front-end JavaScript library for building user interfaces based on UI components. React allows us to create reusable UI components.</a:t>
            </a:r>
            <a:endParaRPr>
              <a:latin typeface="Lora"/>
              <a:ea typeface="Lora"/>
              <a:cs typeface="Lora"/>
              <a:sym typeface="Lora"/>
            </a:endParaRPr>
          </a:p>
        </p:txBody>
      </p:sp>
      <p:sp>
        <p:nvSpPr>
          <p:cNvPr id="164" name="Google Shape;164;p26"/>
          <p:cNvSpPr txBox="1"/>
          <p:nvPr/>
        </p:nvSpPr>
        <p:spPr>
          <a:xfrm>
            <a:off x="311700" y="3626450"/>
            <a:ext cx="3817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HTML, CSS and JavaScript work together to form the front-end design of a website by applying information that affects content, style and interactivity of a site.</a:t>
            </a:r>
            <a:endParaRPr>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Back-end</a:t>
            </a:r>
            <a:endParaRPr/>
          </a:p>
        </p:txBody>
      </p:sp>
      <p:pic>
        <p:nvPicPr>
          <p:cNvPr id="170" name="Google Shape;170;p27"/>
          <p:cNvPicPr preferRelativeResize="0"/>
          <p:nvPr/>
        </p:nvPicPr>
        <p:blipFill>
          <a:blip r:embed="rId3">
            <a:alphaModFix/>
          </a:blip>
          <a:stretch>
            <a:fillRect/>
          </a:stretch>
        </p:blipFill>
        <p:spPr>
          <a:xfrm>
            <a:off x="249725" y="1414550"/>
            <a:ext cx="3424340" cy="1262100"/>
          </a:xfrm>
          <a:prstGeom prst="rect">
            <a:avLst/>
          </a:prstGeom>
          <a:noFill/>
          <a:ln>
            <a:noFill/>
          </a:ln>
        </p:spPr>
      </p:pic>
      <p:pic>
        <p:nvPicPr>
          <p:cNvPr id="171" name="Google Shape;171;p27"/>
          <p:cNvPicPr preferRelativeResize="0"/>
          <p:nvPr/>
        </p:nvPicPr>
        <p:blipFill>
          <a:blip r:embed="rId4">
            <a:alphaModFix/>
          </a:blip>
          <a:stretch>
            <a:fillRect/>
          </a:stretch>
        </p:blipFill>
        <p:spPr>
          <a:xfrm>
            <a:off x="3606000" y="1152425"/>
            <a:ext cx="2982560" cy="1477500"/>
          </a:xfrm>
          <a:prstGeom prst="rect">
            <a:avLst/>
          </a:prstGeom>
          <a:noFill/>
          <a:ln>
            <a:noFill/>
          </a:ln>
        </p:spPr>
      </p:pic>
      <p:sp>
        <p:nvSpPr>
          <p:cNvPr id="172" name="Google Shape;172;p27"/>
          <p:cNvSpPr txBox="1"/>
          <p:nvPr/>
        </p:nvSpPr>
        <p:spPr>
          <a:xfrm>
            <a:off x="568550" y="2938775"/>
            <a:ext cx="27867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Laravel is a back-end PHP-based framework. It's an entirely server-side framework that manages data with the help of Model-View-Controller (MVC) design.</a:t>
            </a:r>
            <a:endParaRPr>
              <a:latin typeface="Lora"/>
              <a:ea typeface="Lora"/>
              <a:cs typeface="Lora"/>
              <a:sym typeface="Lora"/>
            </a:endParaRPr>
          </a:p>
        </p:txBody>
      </p:sp>
      <p:sp>
        <p:nvSpPr>
          <p:cNvPr id="173" name="Google Shape;173;p27"/>
          <p:cNvSpPr txBox="1"/>
          <p:nvPr/>
        </p:nvSpPr>
        <p:spPr>
          <a:xfrm>
            <a:off x="3867138" y="2938775"/>
            <a:ext cx="2460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PHP is known as a general-purpose scripting language. It was among the first server-side languages.</a:t>
            </a:r>
            <a:endParaRPr>
              <a:latin typeface="Lora"/>
              <a:ea typeface="Lora"/>
              <a:cs typeface="Lora"/>
              <a:sym typeface="Lora"/>
            </a:endParaRPr>
          </a:p>
        </p:txBody>
      </p:sp>
      <p:pic>
        <p:nvPicPr>
          <p:cNvPr id="174" name="Google Shape;174;p27"/>
          <p:cNvPicPr preferRelativeResize="0"/>
          <p:nvPr/>
        </p:nvPicPr>
        <p:blipFill>
          <a:blip r:embed="rId5">
            <a:alphaModFix/>
          </a:blip>
          <a:stretch>
            <a:fillRect/>
          </a:stretch>
        </p:blipFill>
        <p:spPr>
          <a:xfrm>
            <a:off x="7189525" y="1373100"/>
            <a:ext cx="1036150" cy="1036150"/>
          </a:xfrm>
          <a:prstGeom prst="rect">
            <a:avLst/>
          </a:prstGeom>
          <a:noFill/>
          <a:ln>
            <a:noFill/>
          </a:ln>
        </p:spPr>
      </p:pic>
      <p:sp>
        <p:nvSpPr>
          <p:cNvPr id="175" name="Google Shape;175;p27"/>
          <p:cNvSpPr txBox="1"/>
          <p:nvPr/>
        </p:nvSpPr>
        <p:spPr>
          <a:xfrm>
            <a:off x="6588575" y="2938775"/>
            <a:ext cx="2512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SQLite DB Browser is a high quality, visual tool to create, design, and edit database files compatible with SQLite.</a:t>
            </a:r>
            <a:endParaRPr>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Architecture</a:t>
            </a:r>
            <a:endParaRPr/>
          </a:p>
        </p:txBody>
      </p:sp>
      <p:sp>
        <p:nvSpPr>
          <p:cNvPr id="181" name="Google Shape;181;p28"/>
          <p:cNvSpPr/>
          <p:nvPr/>
        </p:nvSpPr>
        <p:spPr>
          <a:xfrm>
            <a:off x="311700" y="1375725"/>
            <a:ext cx="3259500" cy="3333900"/>
          </a:xfrm>
          <a:prstGeom prst="rect">
            <a:avLst/>
          </a:prstGeom>
          <a:solidFill>
            <a:srgbClr val="E6913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Users’ Machine</a:t>
            </a:r>
            <a:endParaRPr>
              <a:latin typeface="Lora"/>
              <a:ea typeface="Lora"/>
              <a:cs typeface="Lora"/>
              <a:sym typeface="Lora"/>
            </a:endParaRPr>
          </a:p>
        </p:txBody>
      </p:sp>
      <p:sp>
        <p:nvSpPr>
          <p:cNvPr id="182" name="Google Shape;182;p28"/>
          <p:cNvSpPr/>
          <p:nvPr/>
        </p:nvSpPr>
        <p:spPr>
          <a:xfrm>
            <a:off x="628350" y="1724325"/>
            <a:ext cx="2626200" cy="2636700"/>
          </a:xfrm>
          <a:prstGeom prst="rect">
            <a:avLst/>
          </a:prstGeom>
          <a:solidFill>
            <a:srgbClr val="F6B26B"/>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Browser</a:t>
            </a:r>
            <a:endParaRPr>
              <a:latin typeface="Lora"/>
              <a:ea typeface="Lora"/>
              <a:cs typeface="Lora"/>
              <a:sym typeface="Lora"/>
            </a:endParaRPr>
          </a:p>
        </p:txBody>
      </p:sp>
      <p:sp>
        <p:nvSpPr>
          <p:cNvPr id="183" name="Google Shape;183;p28"/>
          <p:cNvSpPr/>
          <p:nvPr/>
        </p:nvSpPr>
        <p:spPr>
          <a:xfrm>
            <a:off x="931350" y="1945850"/>
            <a:ext cx="2020200" cy="2069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React JS</a:t>
            </a:r>
            <a:endParaRPr>
              <a:latin typeface="Lora"/>
              <a:ea typeface="Lora"/>
              <a:cs typeface="Lora"/>
              <a:sym typeface="Lora"/>
            </a:endParaRPr>
          </a:p>
        </p:txBody>
      </p:sp>
      <p:sp>
        <p:nvSpPr>
          <p:cNvPr id="184" name="Google Shape;184;p28"/>
          <p:cNvSpPr/>
          <p:nvPr/>
        </p:nvSpPr>
        <p:spPr>
          <a:xfrm>
            <a:off x="1303200" y="2361050"/>
            <a:ext cx="1276500" cy="12393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Application</a:t>
            </a:r>
            <a:endParaRPr>
              <a:latin typeface="Lora"/>
              <a:ea typeface="Lora"/>
              <a:cs typeface="Lora"/>
              <a:sym typeface="Lora"/>
            </a:endParaRPr>
          </a:p>
        </p:txBody>
      </p:sp>
      <p:sp>
        <p:nvSpPr>
          <p:cNvPr id="185" name="Google Shape;185;p28"/>
          <p:cNvSpPr/>
          <p:nvPr/>
        </p:nvSpPr>
        <p:spPr>
          <a:xfrm>
            <a:off x="4053913" y="1375725"/>
            <a:ext cx="3259500" cy="3333900"/>
          </a:xfrm>
          <a:prstGeom prst="rect">
            <a:avLst/>
          </a:prstGeom>
          <a:solidFill>
            <a:srgbClr val="F1C23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Backend Server</a:t>
            </a:r>
            <a:endParaRPr>
              <a:latin typeface="Lora"/>
              <a:ea typeface="Lora"/>
              <a:cs typeface="Lora"/>
              <a:sym typeface="Lora"/>
            </a:endParaRPr>
          </a:p>
        </p:txBody>
      </p:sp>
      <p:sp>
        <p:nvSpPr>
          <p:cNvPr id="186" name="Google Shape;186;p28"/>
          <p:cNvSpPr/>
          <p:nvPr/>
        </p:nvSpPr>
        <p:spPr>
          <a:xfrm>
            <a:off x="4370563" y="1724325"/>
            <a:ext cx="2626200" cy="2636700"/>
          </a:xfrm>
          <a:prstGeom prst="rect">
            <a:avLst/>
          </a:prstGeom>
          <a:solidFill>
            <a:srgbClr val="FFD966"/>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Laravel</a:t>
            </a:r>
            <a:endParaRPr>
              <a:latin typeface="Lora"/>
              <a:ea typeface="Lora"/>
              <a:cs typeface="Lora"/>
              <a:sym typeface="Lora"/>
            </a:endParaRPr>
          </a:p>
        </p:txBody>
      </p:sp>
      <p:sp>
        <p:nvSpPr>
          <p:cNvPr id="187" name="Google Shape;187;p28"/>
          <p:cNvSpPr/>
          <p:nvPr/>
        </p:nvSpPr>
        <p:spPr>
          <a:xfrm>
            <a:off x="4673563" y="1945850"/>
            <a:ext cx="2020200" cy="62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API - Routing</a:t>
            </a:r>
            <a:endParaRPr>
              <a:latin typeface="Lora"/>
              <a:ea typeface="Lora"/>
              <a:cs typeface="Lora"/>
              <a:sym typeface="Lora"/>
            </a:endParaRPr>
          </a:p>
        </p:txBody>
      </p:sp>
      <p:sp>
        <p:nvSpPr>
          <p:cNvPr id="188" name="Google Shape;188;p28"/>
          <p:cNvSpPr/>
          <p:nvPr/>
        </p:nvSpPr>
        <p:spPr>
          <a:xfrm>
            <a:off x="4673563" y="2667800"/>
            <a:ext cx="2020200" cy="62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Controller</a:t>
            </a:r>
            <a:endParaRPr>
              <a:latin typeface="Lora"/>
              <a:ea typeface="Lora"/>
              <a:cs typeface="Lora"/>
              <a:sym typeface="Lora"/>
            </a:endParaRPr>
          </a:p>
        </p:txBody>
      </p:sp>
      <p:sp>
        <p:nvSpPr>
          <p:cNvPr id="189" name="Google Shape;189;p28"/>
          <p:cNvSpPr/>
          <p:nvPr/>
        </p:nvSpPr>
        <p:spPr>
          <a:xfrm>
            <a:off x="4673563" y="3389750"/>
            <a:ext cx="2020200" cy="62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Model</a:t>
            </a:r>
            <a:endParaRPr>
              <a:latin typeface="Lora"/>
              <a:ea typeface="Lora"/>
              <a:cs typeface="Lora"/>
              <a:sym typeface="Lora"/>
            </a:endParaRPr>
          </a:p>
        </p:txBody>
      </p:sp>
      <p:pic>
        <p:nvPicPr>
          <p:cNvPr id="190" name="Google Shape;190;p28"/>
          <p:cNvPicPr preferRelativeResize="0"/>
          <p:nvPr/>
        </p:nvPicPr>
        <p:blipFill>
          <a:blip r:embed="rId3">
            <a:alphaModFix/>
          </a:blip>
          <a:stretch>
            <a:fillRect/>
          </a:stretch>
        </p:blipFill>
        <p:spPr>
          <a:xfrm>
            <a:off x="7796150" y="3036525"/>
            <a:ext cx="1036150" cy="1036150"/>
          </a:xfrm>
          <a:prstGeom prst="rect">
            <a:avLst/>
          </a:prstGeom>
          <a:noFill/>
          <a:ln>
            <a:noFill/>
          </a:ln>
        </p:spPr>
      </p:pic>
      <p:sp>
        <p:nvSpPr>
          <p:cNvPr id="191" name="Google Shape;191;p28"/>
          <p:cNvSpPr/>
          <p:nvPr/>
        </p:nvSpPr>
        <p:spPr>
          <a:xfrm>
            <a:off x="2951550" y="2113100"/>
            <a:ext cx="1722000" cy="2478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192" name="Google Shape;192;p28"/>
          <p:cNvSpPr/>
          <p:nvPr/>
        </p:nvSpPr>
        <p:spPr>
          <a:xfrm>
            <a:off x="6246325" y="2258850"/>
            <a:ext cx="173700" cy="6258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193" name="Google Shape;193;p28"/>
          <p:cNvSpPr/>
          <p:nvPr/>
        </p:nvSpPr>
        <p:spPr>
          <a:xfrm>
            <a:off x="6420025" y="2952950"/>
            <a:ext cx="173700" cy="6258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194" name="Google Shape;194;p28"/>
          <p:cNvSpPr/>
          <p:nvPr/>
        </p:nvSpPr>
        <p:spPr>
          <a:xfrm>
            <a:off x="6593725" y="3578750"/>
            <a:ext cx="1437000" cy="2478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195" name="Google Shape;195;p28"/>
          <p:cNvSpPr txBox="1"/>
          <p:nvPr/>
        </p:nvSpPr>
        <p:spPr>
          <a:xfrm>
            <a:off x="7733850" y="4189175"/>
            <a:ext cx="10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SQLite DB</a:t>
            </a:r>
            <a:endParaRPr>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743650" y="1933450"/>
            <a:ext cx="71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01" name="Google Shape;201;p29"/>
          <p:cNvSpPr txBox="1"/>
          <p:nvPr/>
        </p:nvSpPr>
        <p:spPr>
          <a:xfrm>
            <a:off x="2917350" y="1948338"/>
            <a:ext cx="33093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lt1"/>
                </a:solidFill>
                <a:latin typeface="PT Sans Narrow"/>
                <a:ea typeface="PT Sans Narrow"/>
                <a:cs typeface="PT Sans Narrow"/>
                <a:sym typeface="PT Sans Narrow"/>
              </a:rPr>
              <a:t>Sprint Backlogs</a:t>
            </a:r>
            <a:endParaRPr b="1" sz="4100">
              <a:solidFill>
                <a:schemeClr val="lt1"/>
              </a:solidFill>
              <a:latin typeface="PT Sans Narrow"/>
              <a:ea typeface="PT Sans Narrow"/>
              <a:cs typeface="PT Sans Narrow"/>
              <a:sym typeface="PT Sans Narro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p29"/>
          <p:cNvPicPr preferRelativeResize="0"/>
          <p:nvPr/>
        </p:nvPicPr>
        <p:blipFill rotWithShape="1">
          <a:blip r:embed="rId3">
            <a:alphaModFix/>
          </a:blip>
          <a:srcRect b="10362" l="0" r="0" t="0"/>
          <a:stretch/>
        </p:blipFill>
        <p:spPr>
          <a:xfrm>
            <a:off x="0" y="0"/>
            <a:ext cx="9144000" cy="5056750"/>
          </a:xfrm>
          <a:prstGeom prst="rect">
            <a:avLst/>
          </a:prstGeom>
          <a:noFill/>
          <a:ln>
            <a:noFill/>
          </a:ln>
        </p:spPr>
      </p:pic>
      <p:sp>
        <p:nvSpPr>
          <p:cNvPr id="203" name="Google Shape;203;p29"/>
          <p:cNvSpPr txBox="1"/>
          <p:nvPr/>
        </p:nvSpPr>
        <p:spPr>
          <a:xfrm>
            <a:off x="2917350" y="171598"/>
            <a:ext cx="3309300" cy="815700"/>
          </a:xfrm>
          <a:prstGeom prst="rect">
            <a:avLst/>
          </a:prstGeom>
          <a:solidFill>
            <a:srgbClr val="F3F3F3">
              <a:alpha val="6369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PT Sans Narrow"/>
                <a:ea typeface="PT Sans Narrow"/>
                <a:cs typeface="PT Sans Narrow"/>
                <a:sym typeface="PT Sans Narrow"/>
              </a:rPr>
              <a:t>Sprint 4 Recap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203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- 4 User Stories</a:t>
            </a:r>
            <a:endParaRPr/>
          </a:p>
        </p:txBody>
      </p:sp>
      <p:sp>
        <p:nvSpPr>
          <p:cNvPr id="209" name="Google Shape;209;p30"/>
          <p:cNvSpPr/>
          <p:nvPr/>
        </p:nvSpPr>
        <p:spPr>
          <a:xfrm>
            <a:off x="6717600" y="203300"/>
            <a:ext cx="2114700" cy="707400"/>
          </a:xfrm>
          <a:prstGeom prst="roundRect">
            <a:avLst>
              <a:gd fmla="val 29785"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7 Story Points</a:t>
            </a:r>
            <a:endParaRPr b="1">
              <a:latin typeface="Lora"/>
              <a:ea typeface="Lora"/>
              <a:cs typeface="Lora"/>
              <a:sym typeface="Lora"/>
            </a:endParaRPr>
          </a:p>
        </p:txBody>
      </p:sp>
      <p:sp>
        <p:nvSpPr>
          <p:cNvPr id="210" name="Google Shape;210;p30"/>
          <p:cNvSpPr txBox="1"/>
          <p:nvPr/>
        </p:nvSpPr>
        <p:spPr>
          <a:xfrm>
            <a:off x="311700" y="1567713"/>
            <a:ext cx="4150200" cy="1816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scrum master or creator of the project, I want to be able to create the sprint and the sprint backlog so that I can identify the work for the sprint</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scrum master or creator of the project is on sprint screen, when he/ she click on create sprint, then system should ask time duration for the sprint</a:t>
            </a:r>
            <a:endParaRPr sz="1017">
              <a:highlight>
                <a:srgbClr val="FFFFFF"/>
              </a:highlight>
              <a:latin typeface="Lora"/>
              <a:ea typeface="Lora"/>
              <a:cs typeface="Lora"/>
              <a:sym typeface="Lora"/>
            </a:endParaRPr>
          </a:p>
          <a:p>
            <a:pPr indent="0" lvl="0" marL="0" rtl="0" algn="l">
              <a:lnSpc>
                <a:spcPct val="100000"/>
              </a:lnSpc>
              <a:spcBef>
                <a:spcPts val="1200"/>
              </a:spcBef>
              <a:spcAft>
                <a:spcPts val="1200"/>
              </a:spcAft>
              <a:buNone/>
            </a:pPr>
            <a:r>
              <a:rPr lang="en" sz="1017">
                <a:highlight>
                  <a:srgbClr val="FFFFFF"/>
                </a:highlight>
                <a:latin typeface="Lora"/>
                <a:ea typeface="Lora"/>
                <a:cs typeface="Lora"/>
                <a:sym typeface="Lora"/>
              </a:rPr>
              <a:t>• Given time duration f</a:t>
            </a:r>
            <a:r>
              <a:rPr lang="en" sz="1017">
                <a:highlight>
                  <a:schemeClr val="lt1"/>
                </a:highlight>
                <a:latin typeface="Lora"/>
                <a:ea typeface="Lora"/>
                <a:cs typeface="Lora"/>
                <a:sym typeface="Lora"/>
              </a:rPr>
              <a:t>i</a:t>
            </a:r>
            <a:r>
              <a:rPr lang="en" sz="1017">
                <a:highlight>
                  <a:srgbClr val="FFFFFF"/>
                </a:highlight>
                <a:latin typeface="Lora"/>
                <a:ea typeface="Lora"/>
                <a:cs typeface="Lora"/>
                <a:sym typeface="Lora"/>
              </a:rPr>
              <a:t>eld is empty, when he/ she click on create, then system should display error message</a:t>
            </a:r>
            <a:endParaRPr sz="1017">
              <a:highlight>
                <a:srgbClr val="FFFFFF"/>
              </a:highlight>
              <a:latin typeface="Lora"/>
              <a:ea typeface="Lora"/>
              <a:cs typeface="Lora"/>
              <a:sym typeface="Lora"/>
            </a:endParaRPr>
          </a:p>
        </p:txBody>
      </p:sp>
      <p:sp>
        <p:nvSpPr>
          <p:cNvPr id="211" name="Google Shape;211;p30"/>
          <p:cNvSpPr txBox="1"/>
          <p:nvPr/>
        </p:nvSpPr>
        <p:spPr>
          <a:xfrm>
            <a:off x="4682100" y="1715150"/>
            <a:ext cx="4150200" cy="20316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a:t>
            </a:r>
            <a:r>
              <a:rPr b="1" lang="en" sz="1017">
                <a:highlight>
                  <a:srgbClr val="FFFFFF"/>
                </a:highlight>
                <a:latin typeface="Lora"/>
                <a:ea typeface="Lora"/>
                <a:cs typeface="Lora"/>
                <a:sym typeface="Lora"/>
              </a:rPr>
              <a:t>ser Story: </a:t>
            </a:r>
            <a:r>
              <a:rPr lang="en" sz="1017">
                <a:highlight>
                  <a:srgbClr val="FFFFFF"/>
                </a:highlight>
                <a:latin typeface="Lora"/>
                <a:ea typeface="Lora"/>
                <a:cs typeface="Lora"/>
                <a:sym typeface="Lora"/>
              </a:rPr>
              <a:t>As a scrum master or developer or creator of the project, I want to be able to add/ modify tasks to the sprint backlog so that I can list out the work for the sprint</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scrum master or developer or creator is on sprint screen, when he/ she wants to add task, then system should display tasks list from the product backlog</a:t>
            </a:r>
            <a:endParaRPr sz="1017">
              <a:highlight>
                <a:srgbClr val="FFFFFF"/>
              </a:highlight>
              <a:latin typeface="Lora"/>
              <a:ea typeface="Lora"/>
              <a:cs typeface="Lora"/>
              <a:sym typeface="Lora"/>
            </a:endParaRPr>
          </a:p>
          <a:p>
            <a:pPr indent="0" lvl="0" marL="0" rtl="0" algn="l">
              <a:lnSpc>
                <a:spcPct val="100000"/>
              </a:lnSpc>
              <a:spcBef>
                <a:spcPts val="1200"/>
              </a:spcBef>
              <a:spcAft>
                <a:spcPts val="1200"/>
              </a:spcAft>
              <a:buNone/>
            </a:pPr>
            <a:r>
              <a:rPr lang="en" sz="1017">
                <a:highlight>
                  <a:srgbClr val="FFFFFF"/>
                </a:highlight>
                <a:latin typeface="Lora"/>
                <a:ea typeface="Lora"/>
                <a:cs typeface="Lora"/>
                <a:sym typeface="Lora"/>
              </a:rPr>
              <a:t>• Given scrum master or developer or creator is on sprint screen, when he/ she click on add task, then system should add tasks into sprint backlog</a:t>
            </a:r>
            <a:endParaRPr sz="1017">
              <a:highlight>
                <a:srgbClr val="FFFFFF"/>
              </a:highlight>
              <a:latin typeface="Lora"/>
              <a:ea typeface="Lora"/>
              <a:cs typeface="Lora"/>
              <a:sym typeface="Lora"/>
            </a:endParaRPr>
          </a:p>
        </p:txBody>
      </p:sp>
      <p:sp>
        <p:nvSpPr>
          <p:cNvPr id="212" name="Google Shape;212;p30"/>
          <p:cNvSpPr txBox="1"/>
          <p:nvPr/>
        </p:nvSpPr>
        <p:spPr>
          <a:xfrm>
            <a:off x="311700" y="3531350"/>
            <a:ext cx="4150200" cy="1252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of the project, I want to be able to change the task status (to do, in progress, done) so that other members can see the progress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 Given developer or creator is on sprint screen, when he/ she update the task status, then system should update task detail in database</a:t>
            </a:r>
            <a:endParaRPr sz="1017">
              <a:highlight>
                <a:srgbClr val="FFFFFF"/>
              </a:highlight>
              <a:latin typeface="Lora"/>
              <a:ea typeface="Lora"/>
              <a:cs typeface="Lora"/>
              <a:sym typeface="Lora"/>
            </a:endParaRPr>
          </a:p>
        </p:txBody>
      </p:sp>
      <p:sp>
        <p:nvSpPr>
          <p:cNvPr id="213" name="Google Shape;213;p30"/>
          <p:cNvSpPr/>
          <p:nvPr/>
        </p:nvSpPr>
        <p:spPr>
          <a:xfrm>
            <a:off x="429750" y="1093000"/>
            <a:ext cx="1601100" cy="327300"/>
          </a:xfrm>
          <a:prstGeom prst="wedgeRoundRectCallout">
            <a:avLst>
              <a:gd fmla="val -21123" name="adj1"/>
              <a:gd fmla="val 80263"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EAS-19       Points - 3</a:t>
            </a:r>
            <a:endParaRPr b="1" sz="1100">
              <a:latin typeface="Lora"/>
              <a:ea typeface="Lora"/>
              <a:cs typeface="Lora"/>
              <a:sym typeface="Lora"/>
            </a:endParaRPr>
          </a:p>
        </p:txBody>
      </p:sp>
      <p:sp>
        <p:nvSpPr>
          <p:cNvPr id="214" name="Google Shape;214;p30"/>
          <p:cNvSpPr/>
          <p:nvPr/>
        </p:nvSpPr>
        <p:spPr>
          <a:xfrm>
            <a:off x="5524200" y="1240425"/>
            <a:ext cx="1601100" cy="327300"/>
          </a:xfrm>
          <a:prstGeom prst="wedgeRoundRectCallout">
            <a:avLst>
              <a:gd fmla="val -19800" name="adj1"/>
              <a:gd fmla="val 77811"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EAS-20      Points - 3</a:t>
            </a:r>
            <a:endParaRPr b="1" sz="1100">
              <a:latin typeface="Lora"/>
              <a:ea typeface="Lora"/>
              <a:cs typeface="Lora"/>
              <a:sym typeface="Lora"/>
            </a:endParaRPr>
          </a:p>
        </p:txBody>
      </p:sp>
      <p:sp>
        <p:nvSpPr>
          <p:cNvPr id="215" name="Google Shape;215;p30"/>
          <p:cNvSpPr/>
          <p:nvPr/>
        </p:nvSpPr>
        <p:spPr>
          <a:xfrm>
            <a:off x="4798425" y="4007725"/>
            <a:ext cx="1601100" cy="466800"/>
          </a:xfrm>
          <a:prstGeom prst="wedgeRoundRectCallout">
            <a:avLst>
              <a:gd fmla="val -70236" name="adj1"/>
              <a:gd fmla="val -3770"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EAS-21      Points - 1</a:t>
            </a:r>
            <a:endParaRPr b="1" sz="11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- 4: Results</a:t>
            </a:r>
            <a:endParaRPr/>
          </a:p>
        </p:txBody>
      </p:sp>
      <p:pic>
        <p:nvPicPr>
          <p:cNvPr id="221" name="Google Shape;221;p31"/>
          <p:cNvPicPr preferRelativeResize="0"/>
          <p:nvPr/>
        </p:nvPicPr>
        <p:blipFill>
          <a:blip r:embed="rId3">
            <a:alphaModFix/>
          </a:blip>
          <a:stretch>
            <a:fillRect/>
          </a:stretch>
        </p:blipFill>
        <p:spPr>
          <a:xfrm>
            <a:off x="4722100" y="1487088"/>
            <a:ext cx="4110198" cy="1970851"/>
          </a:xfrm>
          <a:prstGeom prst="rect">
            <a:avLst/>
          </a:prstGeom>
          <a:noFill/>
          <a:ln>
            <a:noFill/>
          </a:ln>
        </p:spPr>
      </p:pic>
      <p:pic>
        <p:nvPicPr>
          <p:cNvPr id="222" name="Google Shape;222;p31"/>
          <p:cNvPicPr preferRelativeResize="0"/>
          <p:nvPr/>
        </p:nvPicPr>
        <p:blipFill>
          <a:blip r:embed="rId4">
            <a:alphaModFix/>
          </a:blip>
          <a:stretch>
            <a:fillRect/>
          </a:stretch>
        </p:blipFill>
        <p:spPr>
          <a:xfrm>
            <a:off x="311700" y="1489388"/>
            <a:ext cx="4100575" cy="1966235"/>
          </a:xfrm>
          <a:prstGeom prst="rect">
            <a:avLst/>
          </a:prstGeom>
          <a:noFill/>
          <a:ln>
            <a:noFill/>
          </a:ln>
        </p:spPr>
      </p:pic>
      <p:sp>
        <p:nvSpPr>
          <p:cNvPr id="223" name="Google Shape;223;p31"/>
          <p:cNvSpPr txBox="1"/>
          <p:nvPr/>
        </p:nvSpPr>
        <p:spPr>
          <a:xfrm>
            <a:off x="1227000" y="3792600"/>
            <a:ext cx="237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Sprint Page</a:t>
            </a:r>
            <a:endParaRPr>
              <a:latin typeface="Lora"/>
              <a:ea typeface="Lora"/>
              <a:cs typeface="Lora"/>
              <a:sym typeface="Lora"/>
            </a:endParaRPr>
          </a:p>
        </p:txBody>
      </p:sp>
      <p:sp>
        <p:nvSpPr>
          <p:cNvPr id="224" name="Google Shape;224;p31"/>
          <p:cNvSpPr txBox="1"/>
          <p:nvPr/>
        </p:nvSpPr>
        <p:spPr>
          <a:xfrm>
            <a:off x="5587400" y="3792625"/>
            <a:ext cx="237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Create </a:t>
            </a:r>
            <a:r>
              <a:rPr lang="en">
                <a:latin typeface="Lora"/>
                <a:ea typeface="Lora"/>
                <a:cs typeface="Lora"/>
                <a:sym typeface="Lora"/>
              </a:rPr>
              <a:t>Sprint</a:t>
            </a:r>
            <a:endParaRPr>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3837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4</a:t>
            </a:r>
            <a:endParaRPr/>
          </a:p>
        </p:txBody>
      </p:sp>
      <p:sp>
        <p:nvSpPr>
          <p:cNvPr id="230" name="Google Shape;230;p32"/>
          <p:cNvSpPr txBox="1"/>
          <p:nvPr>
            <p:ph idx="1" type="body"/>
          </p:nvPr>
        </p:nvSpPr>
        <p:spPr>
          <a:xfrm>
            <a:off x="311700" y="1665250"/>
            <a:ext cx="3837900" cy="3142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Completed feature: Sprint</a:t>
            </a:r>
            <a:endParaRPr>
              <a:solidFill>
                <a:srgbClr val="000000"/>
              </a:solidFill>
              <a:latin typeface="Lora"/>
              <a:ea typeface="Lora"/>
              <a:cs typeface="Lora"/>
              <a:sym typeface="Lora"/>
            </a:endParaRPr>
          </a:p>
          <a:p>
            <a:pPr indent="-342900" lvl="0" marL="457200" rtl="0" algn="l">
              <a:spcBef>
                <a:spcPts val="1000"/>
              </a:spcBef>
              <a:spcAft>
                <a:spcPts val="0"/>
              </a:spcAft>
              <a:buClr>
                <a:srgbClr val="000000"/>
              </a:buClr>
              <a:buSzPts val="1800"/>
              <a:buFont typeface="Lora"/>
              <a:buChar char="●"/>
            </a:pPr>
            <a:r>
              <a:rPr lang="en">
                <a:solidFill>
                  <a:srgbClr val="000000"/>
                </a:solidFill>
                <a:latin typeface="Lora"/>
                <a:ea typeface="Lora"/>
                <a:cs typeface="Lora"/>
                <a:sym typeface="Lora"/>
              </a:rPr>
              <a:t>Developed backend APIs for Sprint feature</a:t>
            </a:r>
            <a:r>
              <a:rPr lang="en">
                <a:solidFill>
                  <a:srgbClr val="000000"/>
                </a:solidFill>
                <a:latin typeface="Lora"/>
                <a:ea typeface="Lora"/>
                <a:cs typeface="Lora"/>
                <a:sym typeface="Lora"/>
              </a:rPr>
              <a:t> to develop its front-end</a:t>
            </a:r>
            <a:endParaRPr>
              <a:solidFill>
                <a:srgbClr val="000000"/>
              </a:solidFill>
              <a:latin typeface="Lora"/>
              <a:ea typeface="Lora"/>
              <a:cs typeface="Lora"/>
              <a:sym typeface="Lora"/>
            </a:endParaRPr>
          </a:p>
          <a:p>
            <a:pPr indent="-342900" lvl="0" marL="457200" rtl="0" algn="l">
              <a:spcBef>
                <a:spcPts val="1000"/>
              </a:spcBef>
              <a:spcAft>
                <a:spcPts val="0"/>
              </a:spcAft>
              <a:buClr>
                <a:srgbClr val="000000"/>
              </a:buClr>
              <a:buSzPts val="1800"/>
              <a:buFont typeface="Lora"/>
              <a:buChar char="●"/>
            </a:pPr>
            <a:r>
              <a:rPr lang="en">
                <a:solidFill>
                  <a:srgbClr val="000000"/>
                </a:solidFill>
                <a:latin typeface="Lora"/>
                <a:ea typeface="Lora"/>
                <a:cs typeface="Lora"/>
                <a:sym typeface="Lora"/>
              </a:rPr>
              <a:t>Linked the front-end with product backlog feature</a:t>
            </a:r>
            <a:endParaRPr>
              <a:solidFill>
                <a:srgbClr val="000000"/>
              </a:solidFill>
              <a:latin typeface="Lora"/>
              <a:ea typeface="Lora"/>
              <a:cs typeface="Lora"/>
              <a:sym typeface="Lora"/>
            </a:endParaRPr>
          </a:p>
          <a:p>
            <a:pPr indent="-317500" lvl="1" marL="914400" rtl="0" algn="l">
              <a:spcBef>
                <a:spcPts val="1000"/>
              </a:spcBef>
              <a:spcAft>
                <a:spcPts val="1000"/>
              </a:spcAft>
              <a:buClr>
                <a:srgbClr val="000000"/>
              </a:buClr>
              <a:buSzPts val="1400"/>
              <a:buFont typeface="Lora"/>
              <a:buChar char="○"/>
            </a:pPr>
            <a:r>
              <a:rPr lang="en">
                <a:solidFill>
                  <a:srgbClr val="000000"/>
                </a:solidFill>
                <a:latin typeface="Lora"/>
                <a:ea typeface="Lora"/>
                <a:cs typeface="Lora"/>
                <a:sym typeface="Lora"/>
              </a:rPr>
              <a:t>So that Easify users can add items from the product backlog to sprint backlog</a:t>
            </a:r>
            <a:endParaRPr>
              <a:solidFill>
                <a:srgbClr val="000000"/>
              </a:solidFill>
              <a:latin typeface="Lora"/>
              <a:ea typeface="Lora"/>
              <a:cs typeface="Lora"/>
              <a:sym typeface="Lora"/>
            </a:endParaRPr>
          </a:p>
        </p:txBody>
      </p:sp>
      <p:sp>
        <p:nvSpPr>
          <p:cNvPr id="231" name="Google Shape;231;p32"/>
          <p:cNvSpPr txBox="1"/>
          <p:nvPr>
            <p:ph idx="1" type="body"/>
          </p:nvPr>
        </p:nvSpPr>
        <p:spPr>
          <a:xfrm>
            <a:off x="4994400" y="1665350"/>
            <a:ext cx="3837900" cy="3142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C</a:t>
            </a:r>
            <a:r>
              <a:rPr lang="en">
                <a:solidFill>
                  <a:srgbClr val="000000"/>
                </a:solidFill>
                <a:latin typeface="Lora"/>
                <a:ea typeface="Lora"/>
                <a:cs typeface="Lora"/>
                <a:sym typeface="Lora"/>
              </a:rPr>
              <a:t>ompleted </a:t>
            </a:r>
            <a:r>
              <a:rPr lang="en">
                <a:solidFill>
                  <a:srgbClr val="000000"/>
                </a:solidFill>
                <a:latin typeface="Lora"/>
                <a:ea typeface="Lora"/>
                <a:cs typeface="Lora"/>
                <a:sym typeface="Lora"/>
              </a:rPr>
              <a:t>feature:</a:t>
            </a:r>
            <a:r>
              <a:rPr lang="en">
                <a:solidFill>
                  <a:srgbClr val="000000"/>
                </a:solidFill>
                <a:latin typeface="Lora"/>
                <a:ea typeface="Lora"/>
                <a:cs typeface="Lora"/>
                <a:sym typeface="Lora"/>
              </a:rPr>
              <a:t> Calendar</a:t>
            </a:r>
            <a:endParaRPr>
              <a:solidFill>
                <a:srgbClr val="000000"/>
              </a:solidFill>
              <a:latin typeface="Lora"/>
              <a:ea typeface="Lora"/>
              <a:cs typeface="Lora"/>
              <a:sym typeface="Lora"/>
            </a:endParaRPr>
          </a:p>
          <a:p>
            <a:pPr indent="-342900" lvl="0" marL="457200" rtl="0" algn="l">
              <a:spcBef>
                <a:spcPts val="1000"/>
              </a:spcBef>
              <a:spcAft>
                <a:spcPts val="0"/>
              </a:spcAft>
              <a:buClr>
                <a:srgbClr val="000000"/>
              </a:buClr>
              <a:buSzPts val="1800"/>
              <a:buFont typeface="Lora"/>
              <a:buChar char="●"/>
            </a:pPr>
            <a:r>
              <a:rPr lang="en">
                <a:solidFill>
                  <a:srgbClr val="000000"/>
                </a:solidFill>
                <a:latin typeface="Lora"/>
                <a:ea typeface="Lora"/>
                <a:cs typeface="Lora"/>
                <a:sym typeface="Lora"/>
              </a:rPr>
              <a:t>We developed the front-end and back-end for Calendar feature</a:t>
            </a:r>
            <a:endParaRPr>
              <a:solidFill>
                <a:srgbClr val="000000"/>
              </a:solidFill>
              <a:latin typeface="Lora"/>
              <a:ea typeface="Lora"/>
              <a:cs typeface="Lora"/>
              <a:sym typeface="Lora"/>
            </a:endParaRPr>
          </a:p>
          <a:p>
            <a:pPr indent="-317500" lvl="1" marL="914400" rtl="0" algn="l">
              <a:spcBef>
                <a:spcPts val="1000"/>
              </a:spcBef>
              <a:spcAft>
                <a:spcPts val="0"/>
              </a:spcAft>
              <a:buClr>
                <a:srgbClr val="000000"/>
              </a:buClr>
              <a:buSzPts val="1400"/>
              <a:buFont typeface="Lora"/>
              <a:buChar char="○"/>
            </a:pPr>
            <a:r>
              <a:rPr lang="en">
                <a:solidFill>
                  <a:srgbClr val="000000"/>
                </a:solidFill>
                <a:latin typeface="Lora"/>
                <a:ea typeface="Lora"/>
                <a:cs typeface="Lora"/>
                <a:sym typeface="Lora"/>
              </a:rPr>
              <a:t>Easify users can now create events by providing date range, title and </a:t>
            </a:r>
            <a:r>
              <a:rPr lang="en">
                <a:solidFill>
                  <a:srgbClr val="000000"/>
                </a:solidFill>
                <a:latin typeface="Lora"/>
                <a:ea typeface="Lora"/>
                <a:cs typeface="Lora"/>
                <a:sym typeface="Lora"/>
              </a:rPr>
              <a:t>description</a:t>
            </a:r>
            <a:r>
              <a:rPr lang="en">
                <a:solidFill>
                  <a:srgbClr val="000000"/>
                </a:solidFill>
                <a:latin typeface="Lora"/>
                <a:ea typeface="Lora"/>
                <a:cs typeface="Lora"/>
                <a:sym typeface="Lora"/>
              </a:rPr>
              <a:t> to plan their work</a:t>
            </a:r>
            <a:endParaRPr>
              <a:solidFill>
                <a:srgbClr val="000000"/>
              </a:solidFill>
              <a:latin typeface="Lora"/>
              <a:ea typeface="Lora"/>
              <a:cs typeface="Lora"/>
              <a:sym typeface="Lora"/>
            </a:endParaRPr>
          </a:p>
          <a:p>
            <a:pPr indent="-317500" lvl="1" marL="914400" rtl="0" algn="l">
              <a:spcBef>
                <a:spcPts val="1000"/>
              </a:spcBef>
              <a:spcAft>
                <a:spcPts val="1000"/>
              </a:spcAft>
              <a:buClr>
                <a:srgbClr val="000000"/>
              </a:buClr>
              <a:buSzPts val="1400"/>
              <a:buFont typeface="Lora"/>
              <a:buChar char="○"/>
            </a:pPr>
            <a:r>
              <a:rPr lang="en">
                <a:solidFill>
                  <a:srgbClr val="000000"/>
                </a:solidFill>
                <a:latin typeface="Lora"/>
                <a:ea typeface="Lora"/>
                <a:cs typeface="Lora"/>
                <a:sym typeface="Lora"/>
              </a:rPr>
              <a:t>Also modify events by </a:t>
            </a:r>
            <a:r>
              <a:rPr lang="en">
                <a:solidFill>
                  <a:srgbClr val="000000"/>
                </a:solidFill>
                <a:latin typeface="Lora"/>
                <a:ea typeface="Lora"/>
                <a:cs typeface="Lora"/>
                <a:sym typeface="Lora"/>
              </a:rPr>
              <a:t>dragging</a:t>
            </a:r>
            <a:r>
              <a:rPr lang="en">
                <a:solidFill>
                  <a:srgbClr val="000000"/>
                </a:solidFill>
                <a:latin typeface="Lora"/>
                <a:ea typeface="Lora"/>
                <a:cs typeface="Lora"/>
                <a:sym typeface="Lora"/>
              </a:rPr>
              <a:t> from one date to another.</a:t>
            </a:r>
            <a:endParaRPr>
              <a:solidFill>
                <a:srgbClr val="000000"/>
              </a:solidFill>
              <a:latin typeface="Lora"/>
              <a:ea typeface="Lora"/>
              <a:cs typeface="Lora"/>
              <a:sym typeface="Lora"/>
            </a:endParaRPr>
          </a:p>
        </p:txBody>
      </p:sp>
      <p:sp>
        <p:nvSpPr>
          <p:cNvPr id="232" name="Google Shape;232;p32"/>
          <p:cNvSpPr txBox="1"/>
          <p:nvPr>
            <p:ph type="title"/>
          </p:nvPr>
        </p:nvSpPr>
        <p:spPr>
          <a:xfrm>
            <a:off x="4994400" y="445025"/>
            <a:ext cx="3837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pic>
        <p:nvPicPr>
          <p:cNvPr id="77" name="Google Shape;77;p15"/>
          <p:cNvPicPr preferRelativeResize="0"/>
          <p:nvPr/>
        </p:nvPicPr>
        <p:blipFill>
          <a:blip r:embed="rId3">
            <a:alphaModFix/>
          </a:blip>
          <a:stretch>
            <a:fillRect/>
          </a:stretch>
        </p:blipFill>
        <p:spPr>
          <a:xfrm>
            <a:off x="311700" y="1426475"/>
            <a:ext cx="1210925" cy="1360600"/>
          </a:xfrm>
          <a:prstGeom prst="rect">
            <a:avLst/>
          </a:prstGeom>
          <a:noFill/>
          <a:ln>
            <a:noFill/>
          </a:ln>
        </p:spPr>
      </p:pic>
      <p:pic>
        <p:nvPicPr>
          <p:cNvPr id="78" name="Google Shape;78;p15"/>
          <p:cNvPicPr preferRelativeResize="0"/>
          <p:nvPr/>
        </p:nvPicPr>
        <p:blipFill>
          <a:blip r:embed="rId4">
            <a:alphaModFix/>
          </a:blip>
          <a:stretch>
            <a:fillRect/>
          </a:stretch>
        </p:blipFill>
        <p:spPr>
          <a:xfrm>
            <a:off x="2138638" y="1351638"/>
            <a:ext cx="1360600" cy="1360600"/>
          </a:xfrm>
          <a:prstGeom prst="rect">
            <a:avLst/>
          </a:prstGeom>
          <a:noFill/>
          <a:ln>
            <a:noFill/>
          </a:ln>
        </p:spPr>
      </p:pic>
      <p:pic>
        <p:nvPicPr>
          <p:cNvPr id="79" name="Google Shape;79;p15"/>
          <p:cNvPicPr preferRelativeResize="0"/>
          <p:nvPr/>
        </p:nvPicPr>
        <p:blipFill>
          <a:blip r:embed="rId5">
            <a:alphaModFix/>
          </a:blip>
          <a:stretch>
            <a:fillRect/>
          </a:stretch>
        </p:blipFill>
        <p:spPr>
          <a:xfrm>
            <a:off x="4177237" y="1426462"/>
            <a:ext cx="1210925" cy="1210950"/>
          </a:xfrm>
          <a:prstGeom prst="rect">
            <a:avLst/>
          </a:prstGeom>
          <a:noFill/>
          <a:ln>
            <a:noFill/>
          </a:ln>
        </p:spPr>
      </p:pic>
      <p:pic>
        <p:nvPicPr>
          <p:cNvPr id="80" name="Google Shape;80;p15"/>
          <p:cNvPicPr preferRelativeResize="0"/>
          <p:nvPr/>
        </p:nvPicPr>
        <p:blipFill>
          <a:blip r:embed="rId6">
            <a:alphaModFix/>
          </a:blip>
          <a:stretch>
            <a:fillRect/>
          </a:stretch>
        </p:blipFill>
        <p:spPr>
          <a:xfrm>
            <a:off x="5947825" y="1514607"/>
            <a:ext cx="1360576" cy="1034669"/>
          </a:xfrm>
          <a:prstGeom prst="rect">
            <a:avLst/>
          </a:prstGeom>
          <a:noFill/>
          <a:ln>
            <a:noFill/>
          </a:ln>
        </p:spPr>
      </p:pic>
      <p:sp>
        <p:nvSpPr>
          <p:cNvPr id="81" name="Google Shape;81;p15"/>
          <p:cNvSpPr txBox="1"/>
          <p:nvPr/>
        </p:nvSpPr>
        <p:spPr>
          <a:xfrm>
            <a:off x="296675" y="2911450"/>
            <a:ext cx="1473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Introduction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Team members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Problem Statement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Project Description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Personas</a:t>
            </a:r>
            <a:endParaRPr sz="1200">
              <a:latin typeface="Lora"/>
              <a:ea typeface="Lora"/>
              <a:cs typeface="Lora"/>
              <a:sym typeface="Lora"/>
            </a:endParaRPr>
          </a:p>
        </p:txBody>
      </p:sp>
      <p:sp>
        <p:nvSpPr>
          <p:cNvPr id="82" name="Google Shape;82;p15"/>
          <p:cNvSpPr txBox="1"/>
          <p:nvPr/>
        </p:nvSpPr>
        <p:spPr>
          <a:xfrm>
            <a:off x="3989413" y="2911450"/>
            <a:ext cx="1958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Sprint 4 recap &amp; </a:t>
            </a:r>
            <a:r>
              <a:rPr lang="en" sz="1200">
                <a:latin typeface="Lora"/>
                <a:ea typeface="Lora"/>
                <a:cs typeface="Lora"/>
                <a:sym typeface="Lora"/>
              </a:rPr>
              <a:t>Sprint 5</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Backlog</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Test Cases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Burndown Chart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Velocity Chart</a:t>
            </a:r>
            <a:endParaRPr sz="1200">
              <a:latin typeface="Lora"/>
              <a:ea typeface="Lora"/>
              <a:cs typeface="Lora"/>
              <a:sym typeface="Lora"/>
            </a:endParaRPr>
          </a:p>
        </p:txBody>
      </p:sp>
      <p:sp>
        <p:nvSpPr>
          <p:cNvPr id="83" name="Google Shape;83;p15"/>
          <p:cNvSpPr txBox="1"/>
          <p:nvPr/>
        </p:nvSpPr>
        <p:spPr>
          <a:xfrm>
            <a:off x="1779138" y="2911450"/>
            <a:ext cx="207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Technologies and Design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Front-end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Back-end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Design Architecture</a:t>
            </a:r>
            <a:endParaRPr sz="1200">
              <a:latin typeface="Lora"/>
              <a:ea typeface="Lora"/>
              <a:cs typeface="Lora"/>
              <a:sym typeface="Lora"/>
            </a:endParaRPr>
          </a:p>
        </p:txBody>
      </p:sp>
      <p:sp>
        <p:nvSpPr>
          <p:cNvPr id="84" name="Google Shape;84;p15"/>
          <p:cNvSpPr txBox="1"/>
          <p:nvPr/>
        </p:nvSpPr>
        <p:spPr>
          <a:xfrm>
            <a:off x="6022713" y="2911450"/>
            <a:ext cx="121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Retrospective</a:t>
            </a:r>
            <a:endParaRPr sz="1200">
              <a:latin typeface="Lora"/>
              <a:ea typeface="Lora"/>
              <a:cs typeface="Lora"/>
              <a:sym typeface="Lora"/>
            </a:endParaRPr>
          </a:p>
        </p:txBody>
      </p:sp>
      <p:sp>
        <p:nvSpPr>
          <p:cNvPr id="85" name="Google Shape;85;p15"/>
          <p:cNvSpPr txBox="1"/>
          <p:nvPr/>
        </p:nvSpPr>
        <p:spPr>
          <a:xfrm>
            <a:off x="7308425" y="2911450"/>
            <a:ext cx="1598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Results and Future work</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6 Use Stories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5 Results</a:t>
            </a:r>
            <a:endParaRPr sz="1200">
              <a:latin typeface="Lora"/>
              <a:ea typeface="Lora"/>
              <a:cs typeface="Lora"/>
              <a:sym typeface="Lora"/>
            </a:endParaRPr>
          </a:p>
        </p:txBody>
      </p:sp>
      <p:pic>
        <p:nvPicPr>
          <p:cNvPr id="86" name="Google Shape;86;p15"/>
          <p:cNvPicPr preferRelativeResize="0"/>
          <p:nvPr/>
        </p:nvPicPr>
        <p:blipFill>
          <a:blip r:embed="rId7">
            <a:alphaModFix/>
          </a:blip>
          <a:stretch>
            <a:fillRect/>
          </a:stretch>
        </p:blipFill>
        <p:spPr>
          <a:xfrm>
            <a:off x="7660113" y="1426475"/>
            <a:ext cx="1210925" cy="121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a:t>
            </a:r>
            <a:r>
              <a:rPr lang="en"/>
              <a:t> from the Professor’s Feedback</a:t>
            </a:r>
            <a:endParaRPr/>
          </a:p>
        </p:txBody>
      </p:sp>
      <p:sp>
        <p:nvSpPr>
          <p:cNvPr id="238" name="Google Shape;23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From the previous presentation , we discussed and decided to change the retrospective as we expected retrospective to be as team’s perspective.</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We wrote as team’s perspective and also found all the answers that were left in the retrospective.</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We contributed as team.</a:t>
            </a:r>
            <a:endParaRPr>
              <a:solidFill>
                <a:srgbClr val="000000"/>
              </a:solidFill>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a:t>
            </a:r>
            <a:endParaRPr/>
          </a:p>
        </p:txBody>
      </p:sp>
      <p:sp>
        <p:nvSpPr>
          <p:cNvPr id="244" name="Google Shape;244;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We have not included any new user stories to Product Backlog</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Tasks included in product backlog for sprint 5: </a:t>
            </a:r>
            <a:endParaRPr>
              <a:solidFill>
                <a:srgbClr val="000000"/>
              </a:solidFill>
              <a:latin typeface="Lora"/>
              <a:ea typeface="Lora"/>
              <a:cs typeface="Lora"/>
              <a:sym typeface="Lora"/>
            </a:endParaRPr>
          </a:p>
          <a:p>
            <a:pPr indent="-317500" lvl="1" marL="914400" rtl="0" algn="l">
              <a:lnSpc>
                <a:spcPct val="100000"/>
              </a:lnSpc>
              <a:spcBef>
                <a:spcPts val="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EAS-62: Develope Calendar screen</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EAS-63: Design backend APIs and controllers to perform CRUD operations on calendar events data</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EAS-64: Integrate Calendar with Project screens and APIs</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EAS-65: Testing for Sprint - 5</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EAS-66: Create presentation for Deliverable - 5</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EAS-67: Create presentation video and demo for Deliverable - 5</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EAS-68: Update Tech Paper</a:t>
            </a:r>
            <a:endParaRPr sz="1117">
              <a:solidFill>
                <a:srgbClr val="000000"/>
              </a:solidFill>
              <a:highlight>
                <a:schemeClr val="lt1"/>
              </a:highlight>
              <a:latin typeface="Lora"/>
              <a:ea typeface="Lora"/>
              <a:cs typeface="Lora"/>
              <a:sym typeface="Lora"/>
            </a:endParaRPr>
          </a:p>
          <a:p>
            <a:pPr indent="-317500" lvl="1" marL="914400" rtl="0" algn="l">
              <a:lnSpc>
                <a:spcPct val="100000"/>
              </a:lnSpc>
              <a:spcBef>
                <a:spcPts val="1000"/>
              </a:spcBef>
              <a:spcAft>
                <a:spcPts val="1000"/>
              </a:spcAft>
              <a:buClr>
                <a:srgbClr val="000000"/>
              </a:buClr>
              <a:buSzPts val="1400"/>
              <a:buFont typeface="Lora"/>
              <a:buChar char="○"/>
            </a:pPr>
            <a:r>
              <a:rPr lang="en" sz="1117">
                <a:solidFill>
                  <a:srgbClr val="000000"/>
                </a:solidFill>
                <a:highlight>
                  <a:schemeClr val="lt1"/>
                </a:highlight>
                <a:latin typeface="Lora"/>
                <a:ea typeface="Lora"/>
                <a:cs typeface="Lora"/>
                <a:sym typeface="Lora"/>
              </a:rPr>
              <a:t>EAS-69: Update Github Wiki </a:t>
            </a:r>
            <a:endParaRPr>
              <a:solidFill>
                <a:srgbClr val="000000"/>
              </a:solidFill>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5"/>
          <p:cNvPicPr preferRelativeResize="0"/>
          <p:nvPr/>
        </p:nvPicPr>
        <p:blipFill rotWithShape="1">
          <a:blip r:embed="rId3">
            <a:alphaModFix/>
          </a:blip>
          <a:srcRect b="10968" l="0" r="0" t="0"/>
          <a:stretch/>
        </p:blipFill>
        <p:spPr>
          <a:xfrm>
            <a:off x="939325" y="0"/>
            <a:ext cx="7265350" cy="5045500"/>
          </a:xfrm>
          <a:prstGeom prst="rect">
            <a:avLst/>
          </a:prstGeom>
          <a:noFill/>
          <a:ln>
            <a:noFill/>
          </a:ln>
        </p:spPr>
      </p:pic>
      <p:sp>
        <p:nvSpPr>
          <p:cNvPr id="250" name="Google Shape;250;p35"/>
          <p:cNvSpPr txBox="1"/>
          <p:nvPr/>
        </p:nvSpPr>
        <p:spPr>
          <a:xfrm>
            <a:off x="2917350" y="171598"/>
            <a:ext cx="3309300" cy="815700"/>
          </a:xfrm>
          <a:prstGeom prst="rect">
            <a:avLst/>
          </a:prstGeom>
          <a:solidFill>
            <a:srgbClr val="F3F3F3">
              <a:alpha val="6369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PT Sans Narrow"/>
                <a:ea typeface="PT Sans Narrow"/>
                <a:cs typeface="PT Sans Narrow"/>
                <a:sym typeface="PT Sans Narrow"/>
              </a:rPr>
              <a:t>Sprint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a:t>
            </a:r>
            <a:r>
              <a:rPr lang="en"/>
              <a:t>Committed</a:t>
            </a:r>
            <a:r>
              <a:rPr lang="en"/>
              <a:t> and Completed Artifacts</a:t>
            </a:r>
            <a:endParaRPr/>
          </a:p>
        </p:txBody>
      </p:sp>
      <p:sp>
        <p:nvSpPr>
          <p:cNvPr id="256" name="Google Shape;256;p36"/>
          <p:cNvSpPr txBox="1"/>
          <p:nvPr/>
        </p:nvSpPr>
        <p:spPr>
          <a:xfrm>
            <a:off x="311700" y="1567725"/>
            <a:ext cx="4150200" cy="12288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see the calendar so that I can plan our work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calendar screen, when he/ she selects any month or date, then system should display details</a:t>
            </a:r>
            <a:endParaRPr sz="1017">
              <a:highlight>
                <a:srgbClr val="FFFFFF"/>
              </a:highlight>
              <a:latin typeface="Lora"/>
              <a:ea typeface="Lora"/>
              <a:cs typeface="Lora"/>
              <a:sym typeface="Lora"/>
            </a:endParaRPr>
          </a:p>
        </p:txBody>
      </p:sp>
      <p:sp>
        <p:nvSpPr>
          <p:cNvPr id="257" name="Google Shape;257;p36"/>
          <p:cNvSpPr/>
          <p:nvPr/>
        </p:nvSpPr>
        <p:spPr>
          <a:xfrm>
            <a:off x="429750" y="1093000"/>
            <a:ext cx="1601100" cy="327300"/>
          </a:xfrm>
          <a:prstGeom prst="wedgeRoundRectCallout">
            <a:avLst>
              <a:gd fmla="val -21123" name="adj1"/>
              <a:gd fmla="val 80263"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EAS-25       Points - 5</a:t>
            </a:r>
            <a:endParaRPr b="1" sz="1100">
              <a:latin typeface="Lora"/>
              <a:ea typeface="Lora"/>
              <a:cs typeface="Lora"/>
              <a:sym typeface="Lora"/>
            </a:endParaRPr>
          </a:p>
        </p:txBody>
      </p:sp>
      <p:sp>
        <p:nvSpPr>
          <p:cNvPr id="258" name="Google Shape;258;p36"/>
          <p:cNvSpPr txBox="1"/>
          <p:nvPr/>
        </p:nvSpPr>
        <p:spPr>
          <a:xfrm>
            <a:off x="311700" y="3372026"/>
            <a:ext cx="4150200" cy="1569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add/delete task on any date so that I can put/remove the deadline for that task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calendar screen, when he/ she click on any date and enter/modify some event, then the system should display the changes made on that date to all users with whom the project is shared</a:t>
            </a:r>
            <a:endParaRPr sz="1017">
              <a:highlight>
                <a:srgbClr val="FFFFFF"/>
              </a:highlight>
              <a:latin typeface="Lora"/>
              <a:ea typeface="Lora"/>
              <a:cs typeface="Lora"/>
              <a:sym typeface="Lora"/>
            </a:endParaRPr>
          </a:p>
        </p:txBody>
      </p:sp>
      <p:sp>
        <p:nvSpPr>
          <p:cNvPr id="259" name="Google Shape;259;p36"/>
          <p:cNvSpPr/>
          <p:nvPr/>
        </p:nvSpPr>
        <p:spPr>
          <a:xfrm>
            <a:off x="429750" y="2920625"/>
            <a:ext cx="1601100" cy="327300"/>
          </a:xfrm>
          <a:prstGeom prst="wedgeRoundRectCallout">
            <a:avLst>
              <a:gd fmla="val -21123" name="adj1"/>
              <a:gd fmla="val 80263"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EAS-26       Points - 5</a:t>
            </a:r>
            <a:endParaRPr b="1" sz="1100">
              <a:latin typeface="Lora"/>
              <a:ea typeface="Lora"/>
              <a:cs typeface="Lora"/>
              <a:sym typeface="Lora"/>
            </a:endParaRPr>
          </a:p>
        </p:txBody>
      </p:sp>
      <p:sp>
        <p:nvSpPr>
          <p:cNvPr id="260" name="Google Shape;260;p36"/>
          <p:cNvSpPr/>
          <p:nvPr/>
        </p:nvSpPr>
        <p:spPr>
          <a:xfrm>
            <a:off x="6607500" y="1210200"/>
            <a:ext cx="2114700" cy="707400"/>
          </a:xfrm>
          <a:prstGeom prst="roundRect">
            <a:avLst>
              <a:gd fmla="val 39136"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10 Story Points</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100% Completed</a:t>
            </a:r>
            <a:endParaRPr b="1">
              <a:latin typeface="Lora"/>
              <a:ea typeface="Lora"/>
              <a:cs typeface="Lora"/>
              <a:sym typeface="Lora"/>
            </a:endParaRPr>
          </a:p>
        </p:txBody>
      </p:sp>
      <p:sp>
        <p:nvSpPr>
          <p:cNvPr id="261" name="Google Shape;261;p36"/>
          <p:cNvSpPr txBox="1"/>
          <p:nvPr/>
        </p:nvSpPr>
        <p:spPr>
          <a:xfrm>
            <a:off x="4572000" y="2190625"/>
            <a:ext cx="4150200" cy="2751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17">
                <a:highlight>
                  <a:srgbClr val="FFFFFF"/>
                </a:highlight>
                <a:latin typeface="Lora"/>
                <a:ea typeface="Lora"/>
                <a:cs typeface="Lora"/>
                <a:sym typeface="Lora"/>
              </a:rPr>
              <a:t>EAS-62: Develope Calendar screen</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EAS-63: </a:t>
            </a:r>
            <a:r>
              <a:rPr lang="en" sz="1117">
                <a:highlight>
                  <a:srgbClr val="FFFFFF"/>
                </a:highlight>
                <a:latin typeface="Lora"/>
                <a:ea typeface="Lora"/>
                <a:cs typeface="Lora"/>
                <a:sym typeface="Lora"/>
              </a:rPr>
              <a:t>Design backend APIs and controllers to perform CRUD operations on calendar events data</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EAS-64: </a:t>
            </a:r>
            <a:r>
              <a:rPr lang="en" sz="1117">
                <a:highlight>
                  <a:srgbClr val="FFFFFF"/>
                </a:highlight>
                <a:latin typeface="Lora"/>
                <a:ea typeface="Lora"/>
                <a:cs typeface="Lora"/>
                <a:sym typeface="Lora"/>
              </a:rPr>
              <a:t>Integrate Calendar with Project screens and APIs</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EAS-65: </a:t>
            </a:r>
            <a:r>
              <a:rPr lang="en" sz="1117">
                <a:highlight>
                  <a:srgbClr val="FFFFFF"/>
                </a:highlight>
                <a:latin typeface="Lora"/>
                <a:ea typeface="Lora"/>
                <a:cs typeface="Lora"/>
                <a:sym typeface="Lora"/>
              </a:rPr>
              <a:t>Testing for Sprint - 5</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EAS-66: </a:t>
            </a:r>
            <a:r>
              <a:rPr lang="en" sz="1117">
                <a:highlight>
                  <a:srgbClr val="FFFFFF"/>
                </a:highlight>
                <a:latin typeface="Lora"/>
                <a:ea typeface="Lora"/>
                <a:cs typeface="Lora"/>
                <a:sym typeface="Lora"/>
              </a:rPr>
              <a:t>Create presentation for Deliverable - 5</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EAS-67: </a:t>
            </a:r>
            <a:r>
              <a:rPr lang="en" sz="1117">
                <a:highlight>
                  <a:srgbClr val="FFFFFF"/>
                </a:highlight>
                <a:latin typeface="Lora"/>
                <a:ea typeface="Lora"/>
                <a:cs typeface="Lora"/>
                <a:sym typeface="Lora"/>
              </a:rPr>
              <a:t>Create presentation video and demo for Deliverable - 5</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EAS-68: </a:t>
            </a:r>
            <a:r>
              <a:rPr lang="en" sz="1117">
                <a:highlight>
                  <a:srgbClr val="FFFFFF"/>
                </a:highlight>
                <a:latin typeface="Lora"/>
                <a:ea typeface="Lora"/>
                <a:cs typeface="Lora"/>
                <a:sym typeface="Lora"/>
              </a:rPr>
              <a:t>Update Tech Paper</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EAS-69: </a:t>
            </a:r>
            <a:r>
              <a:rPr lang="en" sz="1117">
                <a:highlight>
                  <a:srgbClr val="FFFFFF"/>
                </a:highlight>
                <a:latin typeface="Lora"/>
                <a:ea typeface="Lora"/>
                <a:cs typeface="Lora"/>
                <a:sym typeface="Lora"/>
              </a:rPr>
              <a:t>Update Github Wiki </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t/>
            </a:r>
            <a:endParaRPr sz="11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b="1" sz="1917">
              <a:highlight>
                <a:srgbClr val="FFFFFF"/>
              </a:highlight>
              <a:latin typeface="Lora"/>
              <a:ea typeface="Lora"/>
              <a:cs typeface="Lora"/>
              <a:sym typeface="Lora"/>
            </a:endParaRPr>
          </a:p>
        </p:txBody>
      </p:sp>
      <p:sp>
        <p:nvSpPr>
          <p:cNvPr id="262" name="Google Shape;262;p36"/>
          <p:cNvSpPr/>
          <p:nvPr/>
        </p:nvSpPr>
        <p:spPr>
          <a:xfrm>
            <a:off x="4572000" y="1917600"/>
            <a:ext cx="865500" cy="3273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Tasks</a:t>
            </a:r>
            <a:endParaRPr b="1">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a:t>
            </a:r>
            <a:r>
              <a:rPr lang="en"/>
              <a:t> -</a:t>
            </a:r>
            <a:r>
              <a:rPr lang="en"/>
              <a:t> 5: Sprint Backlog</a:t>
            </a:r>
            <a:endParaRPr/>
          </a:p>
        </p:txBody>
      </p:sp>
      <p:graphicFrame>
        <p:nvGraphicFramePr>
          <p:cNvPr id="268" name="Google Shape;268;p37"/>
          <p:cNvGraphicFramePr/>
          <p:nvPr/>
        </p:nvGraphicFramePr>
        <p:xfrm>
          <a:off x="633413" y="1246425"/>
          <a:ext cx="3000000" cy="3000000"/>
        </p:xfrm>
        <a:graphic>
          <a:graphicData uri="http://schemas.openxmlformats.org/drawingml/2006/table">
            <a:tbl>
              <a:tblPr>
                <a:noFill/>
                <a:tableStyleId>{9B395975-0A15-4AFE-B8BC-DBF2585BD2B9}</a:tableStyleId>
              </a:tblPr>
              <a:tblGrid>
                <a:gridCol w="847725"/>
                <a:gridCol w="4229100"/>
                <a:gridCol w="933450"/>
                <a:gridCol w="1108050"/>
                <a:gridCol w="758850"/>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b="1" sz="12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Item</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Priority</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Story Points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EAS-25</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developer or creator, I want to be able to see the calendar so that I can plan our work</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EAS-26</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developer or creator, I want to be able to add/delete task on any date so that I can put/remove the deadline for that task</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EAS-62</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Develope Calendar screen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EAS-63</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Design backend APIs and controllers to perform CRUD operations on calendar events data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EAS-64</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Integrate Calendar with Project screens and APIs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EAS-65</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Testing for Sprint - 5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EAS-66</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Create presentation for Deliverable - 5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EAS-67</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Create presentation video and demo for Deliverable - 5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EAS-68</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Update Tech Paper</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EAS-69</a:t>
                      </a:r>
                      <a:endParaRPr sz="1100">
                        <a:latin typeface="Lora"/>
                        <a:ea typeface="Lora"/>
                        <a:cs typeface="Lora"/>
                        <a:sym typeface="Lora"/>
                      </a:endParaRPr>
                    </a:p>
                  </a:txBody>
                  <a:tcPr marT="19050" marB="19050" marR="28575" marL="28575" anchor="ctr">
                    <a:lnL cap="flat" cmpd="sng" w="9525">
                      <a:solidFill>
                        <a:schemeClr val="lt1">
                          <a:alpha val="0"/>
                        </a:scheme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Update Github Wiki page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Test Cases</a:t>
            </a:r>
            <a:endParaRPr/>
          </a:p>
        </p:txBody>
      </p:sp>
      <p:graphicFrame>
        <p:nvGraphicFramePr>
          <p:cNvPr id="274" name="Google Shape;274;p38"/>
          <p:cNvGraphicFramePr/>
          <p:nvPr/>
        </p:nvGraphicFramePr>
        <p:xfrm>
          <a:off x="285750" y="1522200"/>
          <a:ext cx="3000000" cy="3000000"/>
        </p:xfrm>
        <a:graphic>
          <a:graphicData uri="http://schemas.openxmlformats.org/drawingml/2006/table">
            <a:tbl>
              <a:tblPr>
                <a:noFill/>
                <a:tableStyleId>{9B395975-0A15-4AFE-B8BC-DBF2585BD2B9}</a:tableStyleId>
              </a:tblPr>
              <a:tblGrid>
                <a:gridCol w="952500"/>
                <a:gridCol w="952500"/>
                <a:gridCol w="1905000"/>
                <a:gridCol w="1905000"/>
                <a:gridCol w="1905000"/>
                <a:gridCol w="952500"/>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User Story ID</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Feature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Test Case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Expected Output</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Actual Outcome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EAS-25</a:t>
                      </a:r>
                      <a:endParaRPr>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Calendar</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on calendar screen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see the calendar and events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see the calendar and events of that project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533400">
                <a:tc>
                  <a:txBody>
                    <a:bodyPr/>
                    <a:lstStyle/>
                    <a:p>
                      <a:pPr indent="0" lvl="0" marL="0" rtl="0" algn="ctr">
                        <a:lnSpc>
                          <a:spcPct val="115000"/>
                        </a:lnSpc>
                        <a:spcBef>
                          <a:spcPts val="0"/>
                        </a:spcBef>
                        <a:spcAft>
                          <a:spcPts val="0"/>
                        </a:spcAft>
                        <a:buNone/>
                      </a:pPr>
                      <a:r>
                        <a:rPr lang="en" sz="1100">
                          <a:latin typeface="Lora"/>
                          <a:ea typeface="Lora"/>
                          <a:cs typeface="Lora"/>
                          <a:sym typeface="Lora"/>
                        </a:rPr>
                        <a:t>EAS-26</a:t>
                      </a:r>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Calendar</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modify some event on calendar screen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Event should be updated in database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create and change the date, title and description of the event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45025"/>
            <a:ext cx="85242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Burndown Chart</a:t>
            </a:r>
            <a:endParaRPr/>
          </a:p>
        </p:txBody>
      </p:sp>
      <p:sp>
        <p:nvSpPr>
          <p:cNvPr id="280" name="Google Shape;280;p39"/>
          <p:cNvSpPr txBox="1"/>
          <p:nvPr/>
        </p:nvSpPr>
        <p:spPr>
          <a:xfrm>
            <a:off x="311700" y="1660800"/>
            <a:ext cx="3130800" cy="508200"/>
          </a:xfrm>
          <a:prstGeom prst="rect">
            <a:avLst/>
          </a:prstGeom>
          <a:noFill/>
          <a:ln cap="flat" cmpd="sng" w="9525">
            <a:solidFill>
              <a:srgbClr val="FF9900"/>
            </a:solidFill>
            <a:prstDash val="solid"/>
            <a:round/>
            <a:headEnd len="sm" w="sm" type="none"/>
            <a:tailEnd len="sm" w="sm" type="none"/>
          </a:ln>
        </p:spPr>
        <p:txBody>
          <a:bodyPr anchorCtr="0" anchor="b" bIns="91425" lIns="91425" spcFirstLastPara="1" rIns="91425" wrap="square" tIns="91425">
            <a:noAutofit/>
          </a:bodyPr>
          <a:lstStyle/>
          <a:p>
            <a:pPr indent="0" lvl="0" marL="0" rtl="0" algn="just">
              <a:lnSpc>
                <a:spcPct val="115000"/>
              </a:lnSpc>
              <a:spcBef>
                <a:spcPts val="0"/>
              </a:spcBef>
              <a:spcAft>
                <a:spcPts val="1000"/>
              </a:spcAft>
              <a:buNone/>
            </a:pPr>
            <a:r>
              <a:rPr lang="en">
                <a:latin typeface="Lora"/>
                <a:ea typeface="Lora"/>
                <a:cs typeface="Lora"/>
                <a:sym typeface="Lora"/>
              </a:rPr>
              <a:t>No User Story</a:t>
            </a:r>
            <a:endParaRPr>
              <a:latin typeface="Lora"/>
              <a:ea typeface="Lora"/>
              <a:cs typeface="Lora"/>
              <a:sym typeface="Lora"/>
            </a:endParaRPr>
          </a:p>
        </p:txBody>
      </p:sp>
      <p:sp>
        <p:nvSpPr>
          <p:cNvPr id="281" name="Google Shape;281;p39"/>
          <p:cNvSpPr/>
          <p:nvPr/>
        </p:nvSpPr>
        <p:spPr>
          <a:xfrm>
            <a:off x="371800" y="1524450"/>
            <a:ext cx="929700" cy="2850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Week 1</a:t>
            </a:r>
            <a:endParaRPr>
              <a:latin typeface="Lora"/>
              <a:ea typeface="Lora"/>
              <a:cs typeface="Lora"/>
              <a:sym typeface="Lora"/>
            </a:endParaRPr>
          </a:p>
        </p:txBody>
      </p:sp>
      <p:sp>
        <p:nvSpPr>
          <p:cNvPr id="282" name="Google Shape;282;p39"/>
          <p:cNvSpPr txBox="1"/>
          <p:nvPr/>
        </p:nvSpPr>
        <p:spPr>
          <a:xfrm>
            <a:off x="311700" y="2658775"/>
            <a:ext cx="3130800" cy="508200"/>
          </a:xfrm>
          <a:prstGeom prst="rect">
            <a:avLst/>
          </a:prstGeom>
          <a:noFill/>
          <a:ln cap="flat" cmpd="sng" w="9525">
            <a:solidFill>
              <a:srgbClr val="FF9900"/>
            </a:solidFill>
            <a:prstDash val="solid"/>
            <a:round/>
            <a:headEnd len="sm" w="sm" type="none"/>
            <a:tailEnd len="sm" w="sm" type="none"/>
          </a:ln>
        </p:spPr>
        <p:txBody>
          <a:bodyPr anchorCtr="0" anchor="b" bIns="91425" lIns="91425" spcFirstLastPara="1" rIns="91425" wrap="square" tIns="91425">
            <a:noAutofit/>
          </a:bodyPr>
          <a:lstStyle/>
          <a:p>
            <a:pPr indent="0" lvl="0" marL="0" rtl="0" algn="just">
              <a:lnSpc>
                <a:spcPct val="115000"/>
              </a:lnSpc>
              <a:spcBef>
                <a:spcPts val="0"/>
              </a:spcBef>
              <a:spcAft>
                <a:spcPts val="1000"/>
              </a:spcAft>
              <a:buNone/>
            </a:pPr>
            <a:r>
              <a:rPr lang="en">
                <a:latin typeface="Lora"/>
                <a:ea typeface="Lora"/>
                <a:cs typeface="Lora"/>
                <a:sym typeface="Lora"/>
              </a:rPr>
              <a:t>1 User Story EAS-25 (SP 5)</a:t>
            </a:r>
            <a:endParaRPr>
              <a:latin typeface="Lora"/>
              <a:ea typeface="Lora"/>
              <a:cs typeface="Lora"/>
              <a:sym typeface="Lora"/>
            </a:endParaRPr>
          </a:p>
        </p:txBody>
      </p:sp>
      <p:sp>
        <p:nvSpPr>
          <p:cNvPr id="283" name="Google Shape;283;p39"/>
          <p:cNvSpPr/>
          <p:nvPr/>
        </p:nvSpPr>
        <p:spPr>
          <a:xfrm>
            <a:off x="371800" y="2510900"/>
            <a:ext cx="929700" cy="2850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Week 2</a:t>
            </a:r>
            <a:endParaRPr>
              <a:latin typeface="Lora"/>
              <a:ea typeface="Lora"/>
              <a:cs typeface="Lora"/>
              <a:sym typeface="Lora"/>
            </a:endParaRPr>
          </a:p>
        </p:txBody>
      </p:sp>
      <p:sp>
        <p:nvSpPr>
          <p:cNvPr id="284" name="Google Shape;284;p39"/>
          <p:cNvSpPr txBox="1"/>
          <p:nvPr/>
        </p:nvSpPr>
        <p:spPr>
          <a:xfrm>
            <a:off x="311700" y="3656750"/>
            <a:ext cx="3130800" cy="508200"/>
          </a:xfrm>
          <a:prstGeom prst="rect">
            <a:avLst/>
          </a:prstGeom>
          <a:noFill/>
          <a:ln cap="flat" cmpd="sng" w="9525">
            <a:solidFill>
              <a:srgbClr val="FF9900"/>
            </a:solidFill>
            <a:prstDash val="solid"/>
            <a:round/>
            <a:headEnd len="sm" w="sm" type="none"/>
            <a:tailEnd len="sm" w="sm" type="none"/>
          </a:ln>
        </p:spPr>
        <p:txBody>
          <a:bodyPr anchorCtr="0" anchor="b" bIns="91425" lIns="91425" spcFirstLastPara="1" rIns="91425" wrap="square" tIns="91425">
            <a:noAutofit/>
          </a:bodyPr>
          <a:lstStyle/>
          <a:p>
            <a:pPr indent="0" lvl="0" marL="0" rtl="0" algn="just">
              <a:lnSpc>
                <a:spcPct val="115000"/>
              </a:lnSpc>
              <a:spcBef>
                <a:spcPts val="0"/>
              </a:spcBef>
              <a:spcAft>
                <a:spcPts val="1000"/>
              </a:spcAft>
              <a:buNone/>
            </a:pPr>
            <a:r>
              <a:rPr lang="en">
                <a:latin typeface="Lora"/>
                <a:ea typeface="Lora"/>
                <a:cs typeface="Lora"/>
                <a:sym typeface="Lora"/>
              </a:rPr>
              <a:t>1 User Story EAS-26 (SP 5)</a:t>
            </a:r>
            <a:endParaRPr>
              <a:latin typeface="Lora"/>
              <a:ea typeface="Lora"/>
              <a:cs typeface="Lora"/>
              <a:sym typeface="Lora"/>
            </a:endParaRPr>
          </a:p>
        </p:txBody>
      </p:sp>
      <p:sp>
        <p:nvSpPr>
          <p:cNvPr id="285" name="Google Shape;285;p39"/>
          <p:cNvSpPr/>
          <p:nvPr/>
        </p:nvSpPr>
        <p:spPr>
          <a:xfrm>
            <a:off x="371800" y="3497350"/>
            <a:ext cx="929700" cy="2850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Week 3</a:t>
            </a:r>
            <a:endParaRPr>
              <a:latin typeface="Lora"/>
              <a:ea typeface="Lora"/>
              <a:cs typeface="Lora"/>
              <a:sym typeface="Lora"/>
            </a:endParaRPr>
          </a:p>
        </p:txBody>
      </p:sp>
      <p:pic>
        <p:nvPicPr>
          <p:cNvPr id="286" name="Google Shape;286;p39"/>
          <p:cNvPicPr preferRelativeResize="0"/>
          <p:nvPr/>
        </p:nvPicPr>
        <p:blipFill>
          <a:blip r:embed="rId3">
            <a:alphaModFix/>
          </a:blip>
          <a:stretch>
            <a:fillRect/>
          </a:stretch>
        </p:blipFill>
        <p:spPr>
          <a:xfrm>
            <a:off x="3594900" y="1215425"/>
            <a:ext cx="5396700" cy="33369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Velocity</a:t>
            </a:r>
            <a:endParaRPr/>
          </a:p>
        </p:txBody>
      </p:sp>
      <p:pic>
        <p:nvPicPr>
          <p:cNvPr id="292" name="Google Shape;292;p40"/>
          <p:cNvPicPr preferRelativeResize="0"/>
          <p:nvPr/>
        </p:nvPicPr>
        <p:blipFill>
          <a:blip r:embed="rId3">
            <a:alphaModFix/>
          </a:blip>
          <a:stretch>
            <a:fillRect/>
          </a:stretch>
        </p:blipFill>
        <p:spPr>
          <a:xfrm>
            <a:off x="1442463" y="1045000"/>
            <a:ext cx="6259076" cy="387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a:t>
            </a:r>
            <a:endParaRPr/>
          </a:p>
        </p:txBody>
      </p:sp>
      <p:sp>
        <p:nvSpPr>
          <p:cNvPr id="298" name="Google Shape;298;p41"/>
          <p:cNvSpPr txBox="1"/>
          <p:nvPr>
            <p:ph idx="1" type="body"/>
          </p:nvPr>
        </p:nvSpPr>
        <p:spPr>
          <a:xfrm>
            <a:off x="1799550" y="1266325"/>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Eager to work with new technology</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We are working remotely but we are pairing good </a:t>
            </a:r>
            <a:endParaRPr sz="1400">
              <a:solidFill>
                <a:srgbClr val="000000"/>
              </a:solidFill>
              <a:latin typeface="Lora"/>
              <a:ea typeface="Lora"/>
              <a:cs typeface="Lora"/>
              <a:sym typeface="Lora"/>
            </a:endParaRPr>
          </a:p>
        </p:txBody>
      </p:sp>
      <p:sp>
        <p:nvSpPr>
          <p:cNvPr id="299" name="Google Shape;299;p41"/>
          <p:cNvSpPr txBox="1"/>
          <p:nvPr>
            <p:ph idx="1" type="body"/>
          </p:nvPr>
        </p:nvSpPr>
        <p:spPr>
          <a:xfrm>
            <a:off x="1799400" y="3780175"/>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Time estimation of each task</a:t>
            </a:r>
            <a:endParaRPr sz="1400">
              <a:solidFill>
                <a:srgbClr val="000000"/>
              </a:solidFill>
              <a:latin typeface="Lora"/>
              <a:ea typeface="Lora"/>
              <a:cs typeface="Lora"/>
              <a:sym typeface="Lora"/>
            </a:endParaRPr>
          </a:p>
        </p:txBody>
      </p:sp>
      <p:sp>
        <p:nvSpPr>
          <p:cNvPr id="300" name="Google Shape;300;p41"/>
          <p:cNvSpPr txBox="1"/>
          <p:nvPr>
            <p:ph idx="1" type="body"/>
          </p:nvPr>
        </p:nvSpPr>
        <p:spPr>
          <a:xfrm>
            <a:off x="1799400" y="2523250"/>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Need to work in timely manner to </a:t>
            </a:r>
            <a:r>
              <a:rPr lang="en" sz="1400">
                <a:solidFill>
                  <a:srgbClr val="000000"/>
                </a:solidFill>
                <a:latin typeface="Lora"/>
                <a:ea typeface="Lora"/>
                <a:cs typeface="Lora"/>
                <a:sym typeface="Lora"/>
              </a:rPr>
              <a:t>achieve</a:t>
            </a:r>
            <a:r>
              <a:rPr lang="en" sz="1400">
                <a:solidFill>
                  <a:srgbClr val="000000"/>
                </a:solidFill>
                <a:latin typeface="Lora"/>
                <a:ea typeface="Lora"/>
                <a:cs typeface="Lora"/>
                <a:sym typeface="Lora"/>
              </a:rPr>
              <a:t> </a:t>
            </a:r>
            <a:r>
              <a:rPr lang="en" sz="1400">
                <a:solidFill>
                  <a:srgbClr val="000000"/>
                </a:solidFill>
                <a:latin typeface="Lora"/>
                <a:ea typeface="Lora"/>
                <a:cs typeface="Lora"/>
                <a:sym typeface="Lora"/>
              </a:rPr>
              <a:t>committed</a:t>
            </a:r>
            <a:r>
              <a:rPr lang="en" sz="1400">
                <a:solidFill>
                  <a:srgbClr val="000000"/>
                </a:solidFill>
                <a:latin typeface="Lora"/>
                <a:ea typeface="Lora"/>
                <a:cs typeface="Lora"/>
                <a:sym typeface="Lora"/>
              </a:rPr>
              <a:t> tasks</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Time estimation for each task can be improved</a:t>
            </a:r>
            <a:endParaRPr sz="1400">
              <a:solidFill>
                <a:srgbClr val="000000"/>
              </a:solidFill>
              <a:latin typeface="Lora"/>
              <a:ea typeface="Lora"/>
              <a:cs typeface="Lora"/>
              <a:sym typeface="Lora"/>
            </a:endParaRPr>
          </a:p>
        </p:txBody>
      </p:sp>
      <p:sp>
        <p:nvSpPr>
          <p:cNvPr id="301" name="Google Shape;301;p41"/>
          <p:cNvSpPr/>
          <p:nvPr/>
        </p:nvSpPr>
        <p:spPr>
          <a:xfrm>
            <a:off x="311700" y="1307125"/>
            <a:ext cx="162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What went well</a:t>
            </a:r>
            <a:endParaRPr sz="1600">
              <a:latin typeface="Lora"/>
              <a:ea typeface="Lora"/>
              <a:cs typeface="Lora"/>
              <a:sym typeface="Lora"/>
            </a:endParaRPr>
          </a:p>
        </p:txBody>
      </p:sp>
      <p:sp>
        <p:nvSpPr>
          <p:cNvPr id="302" name="Google Shape;302;p41"/>
          <p:cNvSpPr/>
          <p:nvPr/>
        </p:nvSpPr>
        <p:spPr>
          <a:xfrm>
            <a:off x="341700" y="2564050"/>
            <a:ext cx="156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What can be improved</a:t>
            </a:r>
            <a:endParaRPr sz="1600">
              <a:latin typeface="Lora"/>
              <a:ea typeface="Lora"/>
              <a:cs typeface="Lora"/>
              <a:sym typeface="Lora"/>
            </a:endParaRPr>
          </a:p>
        </p:txBody>
      </p:sp>
      <p:sp>
        <p:nvSpPr>
          <p:cNvPr id="303" name="Google Shape;303;p41"/>
          <p:cNvSpPr/>
          <p:nvPr/>
        </p:nvSpPr>
        <p:spPr>
          <a:xfrm>
            <a:off x="356700" y="3780175"/>
            <a:ext cx="153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Action items</a:t>
            </a:r>
            <a:endParaRPr sz="16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311700" y="203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User Stories</a:t>
            </a:r>
            <a:endParaRPr/>
          </a:p>
        </p:txBody>
      </p:sp>
      <p:sp>
        <p:nvSpPr>
          <p:cNvPr id="309" name="Google Shape;309;p42"/>
          <p:cNvSpPr/>
          <p:nvPr/>
        </p:nvSpPr>
        <p:spPr>
          <a:xfrm>
            <a:off x="6717600" y="203300"/>
            <a:ext cx="2114700" cy="707400"/>
          </a:xfrm>
          <a:prstGeom prst="roundRect">
            <a:avLst>
              <a:gd fmla="val 29785"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15 Story Points</a:t>
            </a:r>
            <a:endParaRPr b="1">
              <a:latin typeface="Lora"/>
              <a:ea typeface="Lora"/>
              <a:cs typeface="Lora"/>
              <a:sym typeface="Lora"/>
            </a:endParaRPr>
          </a:p>
        </p:txBody>
      </p:sp>
      <p:sp>
        <p:nvSpPr>
          <p:cNvPr id="310" name="Google Shape;310;p42"/>
          <p:cNvSpPr txBox="1"/>
          <p:nvPr/>
        </p:nvSpPr>
        <p:spPr>
          <a:xfrm>
            <a:off x="311700" y="1419701"/>
            <a:ext cx="4150200" cy="1722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upload the images related to work so that I can save my outcome or a problem</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image sharing screen, when user click on upload image and try to upload image from personal device, then system should accept image file</a:t>
            </a:r>
            <a:endParaRPr sz="1017">
              <a:highlight>
                <a:srgbClr val="FFFFFF"/>
              </a:highlight>
              <a:latin typeface="Lora"/>
              <a:ea typeface="Lora"/>
              <a:cs typeface="Lora"/>
              <a:sym typeface="Lora"/>
            </a:endParaRPr>
          </a:p>
        </p:txBody>
      </p:sp>
      <p:sp>
        <p:nvSpPr>
          <p:cNvPr id="311" name="Google Shape;311;p42"/>
          <p:cNvSpPr txBox="1"/>
          <p:nvPr/>
        </p:nvSpPr>
        <p:spPr>
          <a:xfrm>
            <a:off x="4682100" y="1419700"/>
            <a:ext cx="4150200" cy="1722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scrum master or creator, I want to be able to create the burndown chart for the project so that we can predict our efforts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scrum master or developer or creator is on chart screen, when he/ she clicks on burndown chart, then system should ask some details and generate burndown chart</a:t>
            </a:r>
            <a:endParaRPr sz="1017">
              <a:highlight>
                <a:srgbClr val="FFFFFF"/>
              </a:highlight>
              <a:latin typeface="Lora"/>
              <a:ea typeface="Lora"/>
              <a:cs typeface="Lora"/>
              <a:sym typeface="Lora"/>
            </a:endParaRPr>
          </a:p>
        </p:txBody>
      </p:sp>
      <p:sp>
        <p:nvSpPr>
          <p:cNvPr id="312" name="Google Shape;312;p42"/>
          <p:cNvSpPr txBox="1"/>
          <p:nvPr/>
        </p:nvSpPr>
        <p:spPr>
          <a:xfrm>
            <a:off x="2496900" y="3443288"/>
            <a:ext cx="4150200" cy="15246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create user activity map for the project so that I can understand the user activities better</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 </a:t>
            </a:r>
            <a:r>
              <a:rPr lang="en" sz="1017">
                <a:highlight>
                  <a:srgbClr val="FFFFFF"/>
                </a:highlight>
                <a:latin typeface="Lora"/>
                <a:ea typeface="Lora"/>
                <a:cs typeface="Lora"/>
                <a:sym typeface="Lora"/>
              </a:rPr>
              <a:t>Given product owner or scrum master or creator is on chart screen, when he/ she clicks on user activity map, then system should generate user activity map</a:t>
            </a:r>
            <a:endParaRPr sz="1017">
              <a:highlight>
                <a:srgbClr val="FFFFFF"/>
              </a:highlight>
              <a:latin typeface="Lora"/>
              <a:ea typeface="Lora"/>
              <a:cs typeface="Lora"/>
              <a:sym typeface="Lora"/>
            </a:endParaRPr>
          </a:p>
        </p:txBody>
      </p:sp>
      <p:sp>
        <p:nvSpPr>
          <p:cNvPr id="313" name="Google Shape;313;p42"/>
          <p:cNvSpPr/>
          <p:nvPr/>
        </p:nvSpPr>
        <p:spPr>
          <a:xfrm>
            <a:off x="1554150" y="1272275"/>
            <a:ext cx="1665300" cy="327300"/>
          </a:xfrm>
          <a:prstGeom prst="roundRect">
            <a:avLst>
              <a:gd fmla="val 44271"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EAS-22       Points - 5</a:t>
            </a:r>
            <a:endParaRPr b="1">
              <a:latin typeface="Lora"/>
              <a:ea typeface="Lora"/>
              <a:cs typeface="Lora"/>
              <a:sym typeface="Lora"/>
            </a:endParaRPr>
          </a:p>
        </p:txBody>
      </p:sp>
      <p:sp>
        <p:nvSpPr>
          <p:cNvPr id="314" name="Google Shape;314;p42"/>
          <p:cNvSpPr/>
          <p:nvPr/>
        </p:nvSpPr>
        <p:spPr>
          <a:xfrm>
            <a:off x="5924550" y="1272275"/>
            <a:ext cx="1665300" cy="327300"/>
          </a:xfrm>
          <a:prstGeom prst="roundRect">
            <a:avLst>
              <a:gd fmla="val 44271"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EAS-23      Points - 5</a:t>
            </a:r>
            <a:endParaRPr b="1" sz="1100">
              <a:latin typeface="Lora"/>
              <a:ea typeface="Lora"/>
              <a:cs typeface="Lora"/>
              <a:sym typeface="Lora"/>
            </a:endParaRPr>
          </a:p>
        </p:txBody>
      </p:sp>
      <p:sp>
        <p:nvSpPr>
          <p:cNvPr id="315" name="Google Shape;315;p42"/>
          <p:cNvSpPr/>
          <p:nvPr/>
        </p:nvSpPr>
        <p:spPr>
          <a:xfrm>
            <a:off x="3739350" y="3285150"/>
            <a:ext cx="1665300" cy="327300"/>
          </a:xfrm>
          <a:prstGeom prst="roundRect">
            <a:avLst>
              <a:gd fmla="val 44271"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EAS-24      Points - 5</a:t>
            </a:r>
            <a:endParaRPr b="1" sz="11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 Roles and Responsibilities</a:t>
            </a:r>
            <a:endParaRPr/>
          </a:p>
        </p:txBody>
      </p:sp>
      <p:sp>
        <p:nvSpPr>
          <p:cNvPr id="92" name="Google Shape;92;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ora"/>
                <a:ea typeface="Lora"/>
                <a:cs typeface="Lora"/>
                <a:sym typeface="Lora"/>
              </a:rPr>
              <a:t>Neeraj Kulkarni - Backend Developer</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Janvi Ramani - Backend Developer</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Anvai Patil - Frontend Developer</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Dhruvil Shah - Scrum Master, Cloud Engineer</a:t>
            </a:r>
            <a:endParaRPr>
              <a:solidFill>
                <a:srgbClr val="000000"/>
              </a:solidFill>
              <a:latin typeface="Lora"/>
              <a:ea typeface="Lora"/>
              <a:cs typeface="Lora"/>
              <a:sym typeface="Lora"/>
            </a:endParaRPr>
          </a:p>
          <a:p>
            <a:pPr indent="0" lvl="0" marL="0" rtl="0" algn="l">
              <a:spcBef>
                <a:spcPts val="1200"/>
              </a:spcBef>
              <a:spcAft>
                <a:spcPts val="1200"/>
              </a:spcAft>
              <a:buNone/>
            </a:pPr>
            <a:r>
              <a:rPr lang="en">
                <a:solidFill>
                  <a:srgbClr val="000000"/>
                </a:solidFill>
                <a:latin typeface="Lora"/>
                <a:ea typeface="Lora"/>
                <a:cs typeface="Lora"/>
                <a:sym typeface="Lora"/>
              </a:rPr>
              <a:t>Varun Patel - Full Stack Developer</a:t>
            </a:r>
            <a:endParaRPr>
              <a:solidFill>
                <a:srgbClr val="000000"/>
              </a:solidFill>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Results</a:t>
            </a:r>
            <a:endParaRPr/>
          </a:p>
        </p:txBody>
      </p:sp>
      <p:pic>
        <p:nvPicPr>
          <p:cNvPr id="321" name="Google Shape;321;p43"/>
          <p:cNvPicPr preferRelativeResize="0"/>
          <p:nvPr/>
        </p:nvPicPr>
        <p:blipFill>
          <a:blip r:embed="rId3">
            <a:alphaModFix/>
          </a:blip>
          <a:stretch>
            <a:fillRect/>
          </a:stretch>
        </p:blipFill>
        <p:spPr>
          <a:xfrm>
            <a:off x="152400" y="1304825"/>
            <a:ext cx="4193524" cy="2013849"/>
          </a:xfrm>
          <a:prstGeom prst="rect">
            <a:avLst/>
          </a:prstGeom>
          <a:noFill/>
          <a:ln>
            <a:noFill/>
          </a:ln>
        </p:spPr>
      </p:pic>
      <p:sp>
        <p:nvSpPr>
          <p:cNvPr id="322" name="Google Shape;322;p43"/>
          <p:cNvSpPr txBox="1"/>
          <p:nvPr/>
        </p:nvSpPr>
        <p:spPr>
          <a:xfrm>
            <a:off x="926625" y="3787125"/>
            <a:ext cx="287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Month View</a:t>
            </a:r>
            <a:endParaRPr>
              <a:latin typeface="Open Sans"/>
              <a:ea typeface="Open Sans"/>
              <a:cs typeface="Open Sans"/>
              <a:sym typeface="Open Sans"/>
            </a:endParaRPr>
          </a:p>
        </p:txBody>
      </p:sp>
      <p:sp>
        <p:nvSpPr>
          <p:cNvPr id="323" name="Google Shape;323;p43"/>
          <p:cNvSpPr txBox="1"/>
          <p:nvPr/>
        </p:nvSpPr>
        <p:spPr>
          <a:xfrm>
            <a:off x="5298538" y="3872375"/>
            <a:ext cx="287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Week  View</a:t>
            </a:r>
            <a:endParaRPr>
              <a:latin typeface="Open Sans"/>
              <a:ea typeface="Open Sans"/>
              <a:cs typeface="Open Sans"/>
              <a:sym typeface="Open Sans"/>
            </a:endParaRPr>
          </a:p>
        </p:txBody>
      </p:sp>
      <p:pic>
        <p:nvPicPr>
          <p:cNvPr id="324" name="Google Shape;324;p43"/>
          <p:cNvPicPr preferRelativeResize="0"/>
          <p:nvPr/>
        </p:nvPicPr>
        <p:blipFill>
          <a:blip r:embed="rId4">
            <a:alphaModFix/>
          </a:blip>
          <a:stretch>
            <a:fillRect/>
          </a:stretch>
        </p:blipFill>
        <p:spPr>
          <a:xfrm>
            <a:off x="4638787" y="1306350"/>
            <a:ext cx="4193524" cy="20107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Results</a:t>
            </a:r>
            <a:endParaRPr/>
          </a:p>
        </p:txBody>
      </p:sp>
      <p:sp>
        <p:nvSpPr>
          <p:cNvPr id="330" name="Google Shape;330;p44"/>
          <p:cNvSpPr txBox="1"/>
          <p:nvPr/>
        </p:nvSpPr>
        <p:spPr>
          <a:xfrm>
            <a:off x="926625" y="3787125"/>
            <a:ext cx="287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Day View</a:t>
            </a:r>
            <a:endParaRPr>
              <a:latin typeface="Open Sans"/>
              <a:ea typeface="Open Sans"/>
              <a:cs typeface="Open Sans"/>
              <a:sym typeface="Open Sans"/>
            </a:endParaRPr>
          </a:p>
        </p:txBody>
      </p:sp>
      <p:sp>
        <p:nvSpPr>
          <p:cNvPr id="331" name="Google Shape;331;p44"/>
          <p:cNvSpPr txBox="1"/>
          <p:nvPr/>
        </p:nvSpPr>
        <p:spPr>
          <a:xfrm>
            <a:off x="5298538" y="3872375"/>
            <a:ext cx="287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List View</a:t>
            </a:r>
            <a:endParaRPr>
              <a:latin typeface="Open Sans"/>
              <a:ea typeface="Open Sans"/>
              <a:cs typeface="Open Sans"/>
              <a:sym typeface="Open Sans"/>
            </a:endParaRPr>
          </a:p>
        </p:txBody>
      </p:sp>
      <p:pic>
        <p:nvPicPr>
          <p:cNvPr id="332" name="Google Shape;332;p44"/>
          <p:cNvPicPr preferRelativeResize="0"/>
          <p:nvPr/>
        </p:nvPicPr>
        <p:blipFill>
          <a:blip r:embed="rId3">
            <a:alphaModFix/>
          </a:blip>
          <a:stretch>
            <a:fillRect/>
          </a:stretch>
        </p:blipFill>
        <p:spPr>
          <a:xfrm>
            <a:off x="152400" y="1304825"/>
            <a:ext cx="4193524" cy="2010799"/>
          </a:xfrm>
          <a:prstGeom prst="rect">
            <a:avLst/>
          </a:prstGeom>
          <a:noFill/>
          <a:ln>
            <a:noFill/>
          </a:ln>
        </p:spPr>
      </p:pic>
      <p:pic>
        <p:nvPicPr>
          <p:cNvPr id="333" name="Google Shape;333;p44"/>
          <p:cNvPicPr preferRelativeResize="0"/>
          <p:nvPr/>
        </p:nvPicPr>
        <p:blipFill>
          <a:blip r:embed="rId4">
            <a:alphaModFix/>
          </a:blip>
          <a:stretch>
            <a:fillRect/>
          </a:stretch>
        </p:blipFill>
        <p:spPr>
          <a:xfrm>
            <a:off x="4563846" y="1304825"/>
            <a:ext cx="4343402" cy="2082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Results</a:t>
            </a:r>
            <a:endParaRPr/>
          </a:p>
        </p:txBody>
      </p:sp>
      <p:sp>
        <p:nvSpPr>
          <p:cNvPr id="339" name="Google Shape;339;p45"/>
          <p:cNvSpPr txBox="1"/>
          <p:nvPr/>
        </p:nvSpPr>
        <p:spPr>
          <a:xfrm>
            <a:off x="926625" y="3787125"/>
            <a:ext cx="287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Add Event</a:t>
            </a:r>
            <a:endParaRPr>
              <a:latin typeface="Open Sans"/>
              <a:ea typeface="Open Sans"/>
              <a:cs typeface="Open Sans"/>
              <a:sym typeface="Open Sans"/>
            </a:endParaRPr>
          </a:p>
        </p:txBody>
      </p:sp>
      <p:sp>
        <p:nvSpPr>
          <p:cNvPr id="340" name="Google Shape;340;p45"/>
          <p:cNvSpPr txBox="1"/>
          <p:nvPr/>
        </p:nvSpPr>
        <p:spPr>
          <a:xfrm>
            <a:off x="5298538" y="3872375"/>
            <a:ext cx="287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Update-Delete</a:t>
            </a:r>
            <a:r>
              <a:rPr lang="en">
                <a:latin typeface="Open Sans"/>
                <a:ea typeface="Open Sans"/>
                <a:cs typeface="Open Sans"/>
                <a:sym typeface="Open Sans"/>
              </a:rPr>
              <a:t> Event</a:t>
            </a:r>
            <a:endParaRPr>
              <a:latin typeface="Open Sans"/>
              <a:ea typeface="Open Sans"/>
              <a:cs typeface="Open Sans"/>
              <a:sym typeface="Open Sans"/>
            </a:endParaRPr>
          </a:p>
        </p:txBody>
      </p:sp>
      <p:pic>
        <p:nvPicPr>
          <p:cNvPr id="341" name="Google Shape;341;p45"/>
          <p:cNvPicPr preferRelativeResize="0"/>
          <p:nvPr/>
        </p:nvPicPr>
        <p:blipFill>
          <a:blip r:embed="rId3">
            <a:alphaModFix/>
          </a:blip>
          <a:stretch>
            <a:fillRect/>
          </a:stretch>
        </p:blipFill>
        <p:spPr>
          <a:xfrm>
            <a:off x="152400" y="1304825"/>
            <a:ext cx="4259048" cy="2045341"/>
          </a:xfrm>
          <a:prstGeom prst="rect">
            <a:avLst/>
          </a:prstGeom>
          <a:noFill/>
          <a:ln>
            <a:noFill/>
          </a:ln>
        </p:spPr>
      </p:pic>
      <p:pic>
        <p:nvPicPr>
          <p:cNvPr id="342" name="Google Shape;342;p45"/>
          <p:cNvPicPr preferRelativeResize="0"/>
          <p:nvPr/>
        </p:nvPicPr>
        <p:blipFill>
          <a:blip r:embed="rId4">
            <a:alphaModFix/>
          </a:blip>
          <a:stretch>
            <a:fillRect/>
          </a:stretch>
        </p:blipFill>
        <p:spPr>
          <a:xfrm>
            <a:off x="4599509" y="1304825"/>
            <a:ext cx="4272090" cy="20453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Backend APIs</a:t>
            </a:r>
            <a:endParaRPr/>
          </a:p>
        </p:txBody>
      </p:sp>
      <p:sp>
        <p:nvSpPr>
          <p:cNvPr id="348" name="Google Shape;348;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ora"/>
                <a:ea typeface="Lora"/>
                <a:cs typeface="Lora"/>
                <a:sym typeface="Lora"/>
              </a:rPr>
              <a:t>We have developed following APIs in order to complete Calendar feature: </a:t>
            </a:r>
            <a:endParaRPr>
              <a:solidFill>
                <a:srgbClr val="000000"/>
              </a:solidFill>
              <a:latin typeface="Lora"/>
              <a:ea typeface="Lora"/>
              <a:cs typeface="Lora"/>
              <a:sym typeface="Lora"/>
            </a:endParaRPr>
          </a:p>
          <a:p>
            <a:pPr indent="-342900" lvl="0" marL="457200" rtl="0" algn="l">
              <a:spcBef>
                <a:spcPts val="1200"/>
              </a:spcBef>
              <a:spcAft>
                <a:spcPts val="0"/>
              </a:spcAft>
              <a:buClr>
                <a:srgbClr val="000000"/>
              </a:buClr>
              <a:buSzPts val="1800"/>
              <a:buFont typeface="Lora"/>
              <a:buChar char="●"/>
            </a:pPr>
            <a:r>
              <a:rPr lang="en">
                <a:solidFill>
                  <a:srgbClr val="000000"/>
                </a:solidFill>
                <a:latin typeface="Lora"/>
                <a:ea typeface="Lora"/>
                <a:cs typeface="Lora"/>
                <a:sym typeface="Lora"/>
              </a:rPr>
              <a:t>To create event: ‘/api/event/create’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fetch event: ‘/api/event/fetch’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update event: ‘/api/event/update’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delete event: ‘/api/event/delete’	 POST</a:t>
            </a:r>
            <a:endParaRPr>
              <a:solidFill>
                <a:srgbClr val="000000"/>
              </a:solidFill>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Wiki </a:t>
            </a:r>
            <a:endParaRPr/>
          </a:p>
        </p:txBody>
      </p:sp>
      <p:sp>
        <p:nvSpPr>
          <p:cNvPr id="354" name="Google Shape;354;p47"/>
          <p:cNvSpPr txBox="1"/>
          <p:nvPr>
            <p:ph idx="1" type="body"/>
          </p:nvPr>
        </p:nvSpPr>
        <p:spPr>
          <a:xfrm>
            <a:off x="311700" y="1266325"/>
            <a:ext cx="8520600" cy="5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rgbClr val="0000FF"/>
                </a:solidFill>
                <a:latin typeface="Lora"/>
                <a:ea typeface="Lora"/>
                <a:cs typeface="Lora"/>
                <a:sym typeface="Lora"/>
                <a:hlinkClick r:id="rId3">
                  <a:extLst>
                    <a:ext uri="{A12FA001-AC4F-418D-AE19-62706E023703}">
                      <ahyp:hlinkClr val="tx"/>
                    </a:ext>
                  </a:extLst>
                </a:hlinkClick>
              </a:rPr>
              <a:t>https://github.com/DV192/Stonecrusher/wiki</a:t>
            </a:r>
            <a:endParaRPr>
              <a:solidFill>
                <a:srgbClr val="0000FF"/>
              </a:solidFill>
              <a:latin typeface="Lora"/>
              <a:ea typeface="Lora"/>
              <a:cs typeface="Lora"/>
              <a:sym typeface="Lora"/>
            </a:endParaRPr>
          </a:p>
        </p:txBody>
      </p:sp>
      <p:pic>
        <p:nvPicPr>
          <p:cNvPr id="355" name="Google Shape;355;p47"/>
          <p:cNvPicPr preferRelativeResize="0"/>
          <p:nvPr/>
        </p:nvPicPr>
        <p:blipFill rotWithShape="1">
          <a:blip r:embed="rId4">
            <a:alphaModFix/>
          </a:blip>
          <a:srcRect b="0" l="14328" r="10849" t="0"/>
          <a:stretch/>
        </p:blipFill>
        <p:spPr>
          <a:xfrm>
            <a:off x="4618250" y="913225"/>
            <a:ext cx="4525752" cy="33170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400">
                <a:solidFill>
                  <a:srgbClr val="EF6C00"/>
                </a:solidFill>
                <a:latin typeface="PT Sans Narrow"/>
                <a:ea typeface="PT Sans Narrow"/>
                <a:cs typeface="PT Sans Narrow"/>
                <a:sym typeface="PT Sans Narrow"/>
              </a:rPr>
              <a:t>Thank You</a:t>
            </a:r>
            <a:endParaRPr b="1" sz="5400">
              <a:solidFill>
                <a:srgbClr val="EF6C00"/>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8" name="Google Shape;98;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Using current scrum application , we can see that there can be end date failure in which </a:t>
            </a:r>
            <a:r>
              <a:rPr lang="en">
                <a:solidFill>
                  <a:srgbClr val="000000"/>
                </a:solidFill>
                <a:latin typeface="Lora"/>
                <a:ea typeface="Lora"/>
                <a:cs typeface="Lora"/>
                <a:sym typeface="Lora"/>
              </a:rPr>
              <a:t>people</a:t>
            </a:r>
            <a:r>
              <a:rPr lang="en">
                <a:solidFill>
                  <a:srgbClr val="000000"/>
                </a:solidFill>
                <a:latin typeface="Lora"/>
                <a:ea typeface="Lora"/>
                <a:cs typeface="Lora"/>
                <a:sym typeface="Lora"/>
              </a:rPr>
              <a:t> fail to finish the project. There can be situation such that people can be cooperative or committed.</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Sometimes daily meetings can frustrate team members and they do not like to perform daily meetings.</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Using the remote or onsite project, there can be situation such that one person transfer to another company in middle of project. In this situation, it is difficult to complete project and group will have negative impact.</a:t>
            </a:r>
            <a:endParaRPr>
              <a:solidFill>
                <a:srgbClr val="000000"/>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04" name="Google Shape;104;p18"/>
          <p:cNvSpPr txBox="1"/>
          <p:nvPr>
            <p:ph idx="1" type="body"/>
          </p:nvPr>
        </p:nvSpPr>
        <p:spPr>
          <a:xfrm>
            <a:off x="311700" y="1400525"/>
            <a:ext cx="8520600" cy="34206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0"/>
              </a:spcAft>
              <a:buNone/>
            </a:pPr>
            <a:r>
              <a:t/>
            </a:r>
            <a:endParaRPr sz="1400">
              <a:solidFill>
                <a:srgbClr val="24292F"/>
              </a:solidFill>
              <a:highlight>
                <a:srgbClr val="FFFFFF"/>
              </a:highlight>
              <a:latin typeface="Lora"/>
              <a:ea typeface="Lora"/>
              <a:cs typeface="Lora"/>
              <a:sym typeface="Lora"/>
            </a:endParaRPr>
          </a:p>
          <a:p>
            <a:pPr indent="-317500" lvl="0" marL="457200" rtl="0" algn="just">
              <a:spcBef>
                <a:spcPts val="1200"/>
              </a:spcBef>
              <a:spcAft>
                <a:spcPts val="0"/>
              </a:spcAft>
              <a:buClr>
                <a:srgbClr val="24292F"/>
              </a:buClr>
              <a:buSzPts val="1400"/>
              <a:buFont typeface="Lora"/>
              <a:buChar char="●"/>
            </a:pPr>
            <a:r>
              <a:rPr lang="en" sz="1400">
                <a:solidFill>
                  <a:srgbClr val="24292F"/>
                </a:solidFill>
                <a:highlight>
                  <a:srgbClr val="FFFFFF"/>
                </a:highlight>
                <a:latin typeface="Lora"/>
                <a:ea typeface="Lora"/>
                <a:cs typeface="Lora"/>
                <a:sym typeface="Lora"/>
              </a:rPr>
              <a:t>We are designing an application called Easify. Easify is an application that helps you manage scrum-based projects easily and effectively.</a:t>
            </a:r>
            <a:endParaRPr sz="1400">
              <a:solidFill>
                <a:srgbClr val="24292F"/>
              </a:solidFill>
              <a:highlight>
                <a:srgbClr val="FFFFFF"/>
              </a:highlight>
              <a:latin typeface="Lora"/>
              <a:ea typeface="Lora"/>
              <a:cs typeface="Lora"/>
              <a:sym typeface="Lora"/>
            </a:endParaRPr>
          </a:p>
          <a:p>
            <a:pPr indent="-317500" lvl="0" marL="457200" rtl="0" algn="just">
              <a:spcBef>
                <a:spcPts val="0"/>
              </a:spcBef>
              <a:spcAft>
                <a:spcPts val="0"/>
              </a:spcAft>
              <a:buClr>
                <a:srgbClr val="24292F"/>
              </a:buClr>
              <a:buSzPts val="1400"/>
              <a:buFont typeface="Lora"/>
              <a:buChar char="●"/>
            </a:pPr>
            <a:r>
              <a:rPr lang="en" sz="1400">
                <a:solidFill>
                  <a:srgbClr val="24292F"/>
                </a:solidFill>
                <a:highlight>
                  <a:srgbClr val="FFFFFF"/>
                </a:highlight>
                <a:latin typeface="Lora"/>
                <a:ea typeface="Lora"/>
                <a:cs typeface="Lora"/>
                <a:sym typeface="Lora"/>
              </a:rPr>
              <a:t>To manage the project, Easify will provide Product Backlog management and Sprint Backlog management features.</a:t>
            </a:r>
            <a:endParaRPr sz="1400">
              <a:solidFill>
                <a:srgbClr val="24292F"/>
              </a:solidFill>
              <a:highlight>
                <a:srgbClr val="FFFFFF"/>
              </a:highlight>
              <a:latin typeface="Lora"/>
              <a:ea typeface="Lora"/>
              <a:cs typeface="Lora"/>
              <a:sym typeface="Lora"/>
            </a:endParaRPr>
          </a:p>
          <a:p>
            <a:pPr indent="-317500" lvl="0" marL="457200" rtl="0" algn="just">
              <a:spcBef>
                <a:spcPts val="0"/>
              </a:spcBef>
              <a:spcAft>
                <a:spcPts val="0"/>
              </a:spcAft>
              <a:buClr>
                <a:srgbClr val="24292F"/>
              </a:buClr>
              <a:buSzPts val="1400"/>
              <a:buFont typeface="Lora"/>
              <a:buChar char="●"/>
            </a:pPr>
            <a:r>
              <a:rPr lang="en" sz="1400">
                <a:solidFill>
                  <a:srgbClr val="24292F"/>
                </a:solidFill>
                <a:highlight>
                  <a:srgbClr val="FFFFFF"/>
                </a:highlight>
                <a:latin typeface="Lora"/>
                <a:ea typeface="Lora"/>
                <a:cs typeface="Lora"/>
                <a:sym typeface="Lora"/>
              </a:rPr>
              <a:t>In addition, users can use Easify’s Share Images and Chat features to share each other work and thoughts.</a:t>
            </a:r>
            <a:endParaRPr sz="1400">
              <a:solidFill>
                <a:srgbClr val="24292F"/>
              </a:solidFill>
              <a:highlight>
                <a:srgbClr val="FFFFFF"/>
              </a:highlight>
              <a:latin typeface="Lora"/>
              <a:ea typeface="Lora"/>
              <a:cs typeface="Lora"/>
              <a:sym typeface="Lora"/>
            </a:endParaRPr>
          </a:p>
          <a:p>
            <a:pPr indent="-317500" lvl="0" marL="457200" rtl="0" algn="just">
              <a:spcBef>
                <a:spcPts val="0"/>
              </a:spcBef>
              <a:spcAft>
                <a:spcPts val="0"/>
              </a:spcAft>
              <a:buClr>
                <a:srgbClr val="24292F"/>
              </a:buClr>
              <a:buSzPts val="1400"/>
              <a:buFont typeface="Lora"/>
              <a:buChar char="●"/>
            </a:pPr>
            <a:r>
              <a:rPr lang="en" sz="1400">
                <a:solidFill>
                  <a:srgbClr val="24292F"/>
                </a:solidFill>
                <a:highlight>
                  <a:srgbClr val="FFFFFF"/>
                </a:highlight>
                <a:latin typeface="Lora"/>
                <a:ea typeface="Lora"/>
                <a:cs typeface="Lora"/>
                <a:sym typeface="Lora"/>
              </a:rPr>
              <a:t>The Calendar</a:t>
            </a:r>
            <a:r>
              <a:rPr lang="en" sz="1400">
                <a:solidFill>
                  <a:srgbClr val="24292F"/>
                </a:solidFill>
                <a:highlight>
                  <a:schemeClr val="lt1"/>
                </a:highlight>
                <a:latin typeface="Lora"/>
                <a:ea typeface="Lora"/>
                <a:cs typeface="Lora"/>
                <a:sym typeface="Lora"/>
              </a:rPr>
              <a:t> </a:t>
            </a:r>
            <a:r>
              <a:rPr lang="en" sz="1400">
                <a:solidFill>
                  <a:srgbClr val="24292F"/>
                </a:solidFill>
                <a:highlight>
                  <a:srgbClr val="FFFFFF"/>
                </a:highlight>
                <a:latin typeface="Lora"/>
                <a:ea typeface="Lora"/>
                <a:cs typeface="Lora"/>
                <a:sym typeface="Lora"/>
              </a:rPr>
              <a:t>feature is there so that users can plan their work.</a:t>
            </a:r>
            <a:endParaRPr sz="1400">
              <a:solidFill>
                <a:srgbClr val="24292F"/>
              </a:solidFill>
              <a:highlight>
                <a:srgbClr val="FFFFFF"/>
              </a:highlight>
              <a:latin typeface="Lora"/>
              <a:ea typeface="Lora"/>
              <a:cs typeface="Lora"/>
              <a:sym typeface="Lora"/>
            </a:endParaRPr>
          </a:p>
          <a:p>
            <a:pPr indent="-317500" lvl="0" marL="457200" rtl="0" algn="just">
              <a:spcBef>
                <a:spcPts val="0"/>
              </a:spcBef>
              <a:spcAft>
                <a:spcPts val="0"/>
              </a:spcAft>
              <a:buClr>
                <a:srgbClr val="24292F"/>
              </a:buClr>
              <a:buSzPts val="1400"/>
              <a:buFont typeface="Lora"/>
              <a:buChar char="●"/>
            </a:pPr>
            <a:r>
              <a:rPr lang="en" sz="1400">
                <a:solidFill>
                  <a:srgbClr val="24292F"/>
                </a:solidFill>
                <a:highlight>
                  <a:schemeClr val="lt1"/>
                </a:highlight>
                <a:latin typeface="Lora"/>
                <a:ea typeface="Lora"/>
                <a:cs typeface="Lora"/>
                <a:sym typeface="Lora"/>
              </a:rPr>
              <a:t>Users can use the Charts feature to understand the project workflow and estimate the users’ workflow.</a:t>
            </a:r>
            <a:endParaRPr sz="1400">
              <a:solidFill>
                <a:srgbClr val="24292F"/>
              </a:solidFill>
              <a:highlight>
                <a:srgbClr val="FFFFFF"/>
              </a:highlight>
              <a:latin typeface="Lora"/>
              <a:ea typeface="Lora"/>
              <a:cs typeface="Lora"/>
              <a:sym typeface="Lora"/>
            </a:endParaRPr>
          </a:p>
        </p:txBody>
      </p:sp>
      <p:sp>
        <p:nvSpPr>
          <p:cNvPr id="105" name="Google Shape;105;p18"/>
          <p:cNvSpPr/>
          <p:nvPr/>
        </p:nvSpPr>
        <p:spPr>
          <a:xfrm>
            <a:off x="334625" y="1202225"/>
            <a:ext cx="2218500" cy="4338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Easify Overview</a:t>
            </a: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 - 1: </a:t>
            </a:r>
            <a:endParaRPr/>
          </a:p>
        </p:txBody>
      </p:sp>
      <p:sp>
        <p:nvSpPr>
          <p:cNvPr id="116" name="Google Shape;116;p20"/>
          <p:cNvSpPr txBox="1"/>
          <p:nvPr>
            <p:ph idx="1" type="body"/>
          </p:nvPr>
        </p:nvSpPr>
        <p:spPr>
          <a:xfrm>
            <a:off x="4114800" y="1266325"/>
            <a:ext cx="41148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John</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45</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Product Owner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Currently, John is working from home as the owner of the product developed by the team. He is 45 years old and he has a family. It is his duty to ask the scrum master about the progress of the product. It is his responsibility to maintain the system and to determine if the product design will be completed on time. Easify gives him the ability to see the progress and track the work of his team. He can offer suggestions right away through this tool.</a:t>
            </a:r>
            <a:endParaRPr sz="1200">
              <a:latin typeface="Lora"/>
              <a:ea typeface="Lora"/>
              <a:cs typeface="Lora"/>
              <a:sym typeface="Lora"/>
            </a:endParaRPr>
          </a:p>
        </p:txBody>
      </p:sp>
      <p:pic>
        <p:nvPicPr>
          <p:cNvPr id="117" name="Google Shape;117;p20"/>
          <p:cNvPicPr preferRelativeResize="0"/>
          <p:nvPr/>
        </p:nvPicPr>
        <p:blipFill rotWithShape="1">
          <a:blip r:embed="rId3">
            <a:alphaModFix/>
          </a:blip>
          <a:srcRect b="0" l="0" r="27881" t="0"/>
          <a:stretch/>
        </p:blipFill>
        <p:spPr>
          <a:xfrm>
            <a:off x="311700" y="1301750"/>
            <a:ext cx="3432026" cy="317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Persona-2:</a:t>
            </a:r>
            <a:endParaRPr/>
          </a:p>
        </p:txBody>
      </p:sp>
      <p:sp>
        <p:nvSpPr>
          <p:cNvPr id="123" name="Google Shape;123;p21"/>
          <p:cNvSpPr txBox="1"/>
          <p:nvPr>
            <p:ph idx="1" type="body"/>
          </p:nvPr>
        </p:nvSpPr>
        <p:spPr>
          <a:xfrm>
            <a:off x="4114800" y="1266325"/>
            <a:ext cx="4114800" cy="3298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David</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35</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Scrum Master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David manages a team of five people. The team isn't located in one city, so offline meetings are impossible. With Easify, he can view the progress of tasks and see the daily or weekly report. Additionally, he can prioritize the task so it can be worked on by the development team.</a:t>
            </a:r>
            <a:endParaRPr sz="1200">
              <a:latin typeface="Lora"/>
              <a:ea typeface="Lora"/>
              <a:cs typeface="Lora"/>
              <a:sym typeface="Lora"/>
            </a:endParaRPr>
          </a:p>
        </p:txBody>
      </p:sp>
      <p:pic>
        <p:nvPicPr>
          <p:cNvPr id="124" name="Google Shape;124;p21"/>
          <p:cNvPicPr preferRelativeResize="0"/>
          <p:nvPr/>
        </p:nvPicPr>
        <p:blipFill rotWithShape="1">
          <a:blip r:embed="rId3">
            <a:alphaModFix/>
          </a:blip>
          <a:srcRect b="0" l="31219" r="0" t="0"/>
          <a:stretch/>
        </p:blipFill>
        <p:spPr>
          <a:xfrm>
            <a:off x="311700" y="1305500"/>
            <a:ext cx="3496825" cy="337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Persona-3</a:t>
            </a:r>
            <a:endParaRPr/>
          </a:p>
        </p:txBody>
      </p:sp>
      <p:sp>
        <p:nvSpPr>
          <p:cNvPr id="130" name="Google Shape;130;p22"/>
          <p:cNvSpPr txBox="1"/>
          <p:nvPr>
            <p:ph idx="1" type="body"/>
          </p:nvPr>
        </p:nvSpPr>
        <p:spPr>
          <a:xfrm>
            <a:off x="4114800" y="1382025"/>
            <a:ext cx="41148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Olivia</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29</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Developer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Olivia is part of a team. She needs to develop a system and report daily to the scrum master. She wants to maintain unity and support within the team. Team members can ask for help from one another. Using Easify, users can share the resources instantly and they don't even have to wait. The app lets them chat and share all the work and discuss their problems. Through this app , they can test and can provide the feedback to programmer. </a:t>
            </a:r>
            <a:endParaRPr sz="1200">
              <a:solidFill>
                <a:srgbClr val="000000"/>
              </a:solidFill>
              <a:latin typeface="Lora"/>
              <a:ea typeface="Lora"/>
              <a:cs typeface="Lora"/>
              <a:sym typeface="Lora"/>
            </a:endParaRPr>
          </a:p>
          <a:p>
            <a:pPr indent="0" lvl="0" marL="0" rtl="0" algn="l">
              <a:spcBef>
                <a:spcPts val="0"/>
              </a:spcBef>
              <a:spcAft>
                <a:spcPts val="1200"/>
              </a:spcAft>
              <a:buNone/>
            </a:pPr>
            <a:r>
              <a:t/>
            </a:r>
            <a:endParaRPr sz="1200">
              <a:latin typeface="Lora"/>
              <a:ea typeface="Lora"/>
              <a:cs typeface="Lora"/>
              <a:sym typeface="Lora"/>
            </a:endParaRPr>
          </a:p>
        </p:txBody>
      </p:sp>
      <p:pic>
        <p:nvPicPr>
          <p:cNvPr id="131" name="Google Shape;131;p22"/>
          <p:cNvPicPr preferRelativeResize="0"/>
          <p:nvPr/>
        </p:nvPicPr>
        <p:blipFill rotWithShape="1">
          <a:blip r:embed="rId3">
            <a:alphaModFix/>
          </a:blip>
          <a:srcRect b="0" l="8733" r="12865" t="0"/>
          <a:stretch/>
        </p:blipFill>
        <p:spPr>
          <a:xfrm>
            <a:off x="311700" y="1301750"/>
            <a:ext cx="3599550" cy="306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