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embeddedFontLst>
    <p:embeddedFont>
      <p:font typeface="PT Sans Narrow"/>
      <p:regular r:id="rId51"/>
      <p:bold r:id="rId52"/>
    </p:embeddedFont>
    <p:embeddedFont>
      <p:font typeface="Lato Light"/>
      <p:regular r:id="rId53"/>
      <p:bold r:id="rId54"/>
      <p:italic r:id="rId55"/>
      <p:boldItalic r:id="rId56"/>
    </p:embeddedFont>
    <p:embeddedFont>
      <p:font typeface="Lora"/>
      <p:regular r:id="rId57"/>
      <p:bold r:id="rId58"/>
      <p:italic r:id="rId59"/>
      <p:boldItalic r:id="rId60"/>
    </p:embeddedFont>
    <p:embeddedFont>
      <p:font typeface="Open Sans"/>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1DFD9ED-1C79-419C-B2E1-A5163CFB62F0}">
  <a:tblStyle styleId="{C1DFD9ED-1C79-419C-B2E1-A5163CFB62F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OpenSans-bold.fntdata"/><Relationship Id="rId61" Type="http://schemas.openxmlformats.org/officeDocument/2006/relationships/font" Target="fonts/OpenSans-regular.fntdata"/><Relationship Id="rId20" Type="http://schemas.openxmlformats.org/officeDocument/2006/relationships/slide" Target="slides/slide14.xml"/><Relationship Id="rId64" Type="http://schemas.openxmlformats.org/officeDocument/2006/relationships/font" Target="fonts/OpenSans-boldItalic.fntdata"/><Relationship Id="rId63" Type="http://schemas.openxmlformats.org/officeDocument/2006/relationships/font" Target="fonts/OpenSans-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Lora-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PTSansNarrow-regular.fntdata"/><Relationship Id="rId50" Type="http://schemas.openxmlformats.org/officeDocument/2006/relationships/slide" Target="slides/slide44.xml"/><Relationship Id="rId53" Type="http://schemas.openxmlformats.org/officeDocument/2006/relationships/font" Target="fonts/LatoLight-regular.fntdata"/><Relationship Id="rId52" Type="http://schemas.openxmlformats.org/officeDocument/2006/relationships/font" Target="fonts/PTSansNarrow-bold.fntdata"/><Relationship Id="rId11" Type="http://schemas.openxmlformats.org/officeDocument/2006/relationships/slide" Target="slides/slide5.xml"/><Relationship Id="rId55" Type="http://schemas.openxmlformats.org/officeDocument/2006/relationships/font" Target="fonts/LatoLight-italic.fntdata"/><Relationship Id="rId10" Type="http://schemas.openxmlformats.org/officeDocument/2006/relationships/slide" Target="slides/slide4.xml"/><Relationship Id="rId54" Type="http://schemas.openxmlformats.org/officeDocument/2006/relationships/font" Target="fonts/LatoLight-bold.fntdata"/><Relationship Id="rId13" Type="http://schemas.openxmlformats.org/officeDocument/2006/relationships/slide" Target="slides/slide7.xml"/><Relationship Id="rId57" Type="http://schemas.openxmlformats.org/officeDocument/2006/relationships/font" Target="fonts/Lora-regular.fntdata"/><Relationship Id="rId12" Type="http://schemas.openxmlformats.org/officeDocument/2006/relationships/slide" Target="slides/slide6.xml"/><Relationship Id="rId56" Type="http://schemas.openxmlformats.org/officeDocument/2006/relationships/font" Target="fonts/LatoLight-boldItalic.fntdata"/><Relationship Id="rId15" Type="http://schemas.openxmlformats.org/officeDocument/2006/relationships/slide" Target="slides/slide9.xml"/><Relationship Id="rId59" Type="http://schemas.openxmlformats.org/officeDocument/2006/relationships/font" Target="fonts/Lora-italic.fntdata"/><Relationship Id="rId14" Type="http://schemas.openxmlformats.org/officeDocument/2006/relationships/slide" Target="slides/slide8.xml"/><Relationship Id="rId58" Type="http://schemas.openxmlformats.org/officeDocument/2006/relationships/font" Target="fonts/Lora-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1e2c5365c6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1e2c5365c6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5b346f65a4_1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5b346f65a4_1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5b346f65a4_1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5b346f65a4_1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757bec1e0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757bec1e0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e2c5365c6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1e2c5365c6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2ace33e1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2ace33e1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79cda59a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79cda59a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757bec1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757bec1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1e2c5365c6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1e2c5365c6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22ace33e1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22ace33e1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2ace33e1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22ace33e1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28e7dd68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28e7dd68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79cda59af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79cda59af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79e2f926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79e2f926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5b346f65a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5b346f65a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5b346f65a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5b346f65a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5b346f65a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5b346f65a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7a671b002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7a671b002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7a671b0023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7a671b0023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7a671b0023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7a671b0023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5b346f65a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5b346f65a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5b346f65a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5b346f65a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7bbef020ad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7bbef020a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7a671b002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7a671b002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5b346f65a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5b346f65a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7a671b002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7a671b002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5b346f65a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5b346f65a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7a671b002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7a671b002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22ace33e1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22ace33e1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27a92ae8b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27a92ae8b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7a671b002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7a671b002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5b346f65a4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5b346f65a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5b346f65a4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5b346f65a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5b346f65a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5b346f65a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5b346f65a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5b346f65a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2757bec1e0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2757bec1e0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5b346f65a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5b346f65a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1ee49d3ced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1ee49d3ced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1ee49d3ce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1ee49d3ce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ee49d3ced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ee49d3ced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7a92ae8b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7a92ae8b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ee49d3ce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ee49d3ce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ee49d3ced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ee49d3ced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ee49d3ced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ee49d3ced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2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bg>
      <p:bgPr>
        <a:blipFill>
          <a:blip r:embed="rId2">
            <a:alphaModFix/>
          </a:blip>
          <a:stretch>
            <a:fillRect/>
          </a:stretch>
        </a:blipFill>
      </p:bgPr>
    </p:bg>
    <p:spTree>
      <p:nvGrpSpPr>
        <p:cNvPr id="62" name="Shape 62"/>
        <p:cNvGrpSpPr/>
        <p:nvPr/>
      </p:nvGrpSpPr>
      <p:grpSpPr>
        <a:xfrm>
          <a:off x="0" y="0"/>
          <a:ext cx="0" cy="0"/>
          <a:chOff x="0" y="0"/>
          <a:chExt cx="0" cy="0"/>
        </a:xfrm>
      </p:grpSpPr>
      <p:pic>
        <p:nvPicPr>
          <p:cNvPr descr="paint_transparent1.png" id="63" name="Google Shape;63;p13"/>
          <p:cNvPicPr preferRelativeResize="0"/>
          <p:nvPr/>
        </p:nvPicPr>
        <p:blipFill rotWithShape="1">
          <a:blip r:embed="rId3">
            <a:alphaModFix/>
          </a:blip>
          <a:srcRect b="0" l="55211" r="0" t="0"/>
          <a:stretch/>
        </p:blipFill>
        <p:spPr>
          <a:xfrm>
            <a:off x="1" y="0"/>
            <a:ext cx="4095677" cy="5143500"/>
          </a:xfrm>
          <a:prstGeom prst="rect">
            <a:avLst/>
          </a:prstGeom>
          <a:noFill/>
          <a:ln>
            <a:noFill/>
          </a:ln>
        </p:spPr>
      </p:pic>
      <p:sp>
        <p:nvSpPr>
          <p:cNvPr id="64" name="Google Shape;64;p13"/>
          <p:cNvSpPr txBox="1"/>
          <p:nvPr>
            <p:ph type="ctrTitle"/>
          </p:nvPr>
        </p:nvSpPr>
        <p:spPr>
          <a:xfrm>
            <a:off x="3208125" y="3287225"/>
            <a:ext cx="5250300" cy="1159800"/>
          </a:xfrm>
          <a:prstGeom prst="rect">
            <a:avLst/>
          </a:prstGeom>
        </p:spPr>
        <p:txBody>
          <a:bodyPr anchorCtr="0" anchor="b" bIns="91425" lIns="91425" spcFirstLastPara="1" rIns="91425" wrap="square" tIns="91425">
            <a:normAutofit/>
          </a:bodyPr>
          <a:lstStyle>
            <a:lvl1pPr lvl="0" rtl="0"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1pPr>
            <a:lvl2pPr lvl="1" rtl="0"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2pPr>
            <a:lvl3pPr lvl="2" rtl="0"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3pPr>
            <a:lvl4pPr lvl="3" rtl="0"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4pPr>
            <a:lvl5pPr lvl="4" rtl="0"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5pPr>
            <a:lvl6pPr lvl="5" rtl="0"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6pPr>
            <a:lvl7pPr lvl="6" rtl="0"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7pPr>
            <a:lvl8pPr lvl="7" rtl="0"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8pPr>
            <a:lvl9pPr lvl="8" rtl="0"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5.png"/><Relationship Id="rId4" Type="http://schemas.openxmlformats.org/officeDocument/2006/relationships/image" Target="../media/image16.jpg"/><Relationship Id="rId5" Type="http://schemas.openxmlformats.org/officeDocument/2006/relationships/image" Target="../media/image18.png"/><Relationship Id="rId6"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22.jpg"/><Relationship Id="rId5"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2.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1.jpg"/><Relationship Id="rId4" Type="http://schemas.openxmlformats.org/officeDocument/2006/relationships/image" Target="../media/image2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7.jpg"/><Relationship Id="rId6" Type="http://schemas.openxmlformats.org/officeDocument/2006/relationships/image" Target="../media/image20.png"/><Relationship Id="rId7"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1.jpg"/><Relationship Id="rId4" Type="http://schemas.openxmlformats.org/officeDocument/2006/relationships/image" Target="../media/image3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6.jpg"/><Relationship Id="rId4" Type="http://schemas.openxmlformats.org/officeDocument/2006/relationships/image" Target="../media/image2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0.jpg"/><Relationship Id="rId4" Type="http://schemas.openxmlformats.org/officeDocument/2006/relationships/image" Target="../media/image4.jpg"/><Relationship Id="rId5" Type="http://schemas.openxmlformats.org/officeDocument/2006/relationships/image" Target="../media/image2.jpg"/><Relationship Id="rId6" Type="http://schemas.openxmlformats.org/officeDocument/2006/relationships/image" Target="../media/image1.jpg"/><Relationship Id="rId7" Type="http://schemas.openxmlformats.org/officeDocument/2006/relationships/image" Target="../media/image6.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0.jpg"/><Relationship Id="rId4" Type="http://schemas.openxmlformats.org/officeDocument/2006/relationships/image" Target="../media/image38.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7.jpg"/><Relationship Id="rId4" Type="http://schemas.openxmlformats.org/officeDocument/2006/relationships/image" Target="../media/image4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github.com/DV192/Stonecrusher/wiki" TargetMode="External"/><Relationship Id="rId4" Type="http://schemas.openxmlformats.org/officeDocument/2006/relationships/image" Target="../media/image4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ctrTitle"/>
          </p:nvPr>
        </p:nvSpPr>
        <p:spPr>
          <a:xfrm>
            <a:off x="1003650" y="123121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Easify</a:t>
            </a:r>
            <a:endParaRPr/>
          </a:p>
        </p:txBody>
      </p:sp>
      <p:sp>
        <p:nvSpPr>
          <p:cNvPr id="70" name="Google Shape;70;p14"/>
          <p:cNvSpPr txBox="1"/>
          <p:nvPr/>
        </p:nvSpPr>
        <p:spPr>
          <a:xfrm>
            <a:off x="2137200" y="2253625"/>
            <a:ext cx="2434800" cy="16629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Open Sans"/>
                <a:ea typeface="Open Sans"/>
                <a:cs typeface="Open Sans"/>
                <a:sym typeface="Open Sans"/>
              </a:rPr>
              <a:t>Team - 3</a:t>
            </a:r>
            <a:endParaRPr sz="1600">
              <a:latin typeface="Open Sans"/>
              <a:ea typeface="Open Sans"/>
              <a:cs typeface="Open Sans"/>
              <a:sym typeface="Open Sans"/>
            </a:endParaRPr>
          </a:p>
          <a:p>
            <a:pPr indent="-330200" lvl="0" marL="457200" rtl="0" algn="l">
              <a:spcBef>
                <a:spcPts val="0"/>
              </a:spcBef>
              <a:spcAft>
                <a:spcPts val="0"/>
              </a:spcAft>
              <a:buClr>
                <a:srgbClr val="000000"/>
              </a:buClr>
              <a:buSzPts val="1600"/>
              <a:buFont typeface="Open Sans"/>
              <a:buChar char="●"/>
            </a:pPr>
            <a:r>
              <a:rPr lang="en" sz="1600">
                <a:latin typeface="Open Sans"/>
                <a:ea typeface="Open Sans"/>
                <a:cs typeface="Open Sans"/>
                <a:sym typeface="Open Sans"/>
              </a:rPr>
              <a:t>Neeraj Kulkarni</a:t>
            </a:r>
            <a:endParaRPr sz="1600">
              <a:latin typeface="Open Sans"/>
              <a:ea typeface="Open Sans"/>
              <a:cs typeface="Open Sans"/>
              <a:sym typeface="Open Sans"/>
            </a:endParaRPr>
          </a:p>
          <a:p>
            <a:pPr indent="-330200" lvl="0" marL="457200" rtl="0" algn="l">
              <a:spcBef>
                <a:spcPts val="0"/>
              </a:spcBef>
              <a:spcAft>
                <a:spcPts val="0"/>
              </a:spcAft>
              <a:buClr>
                <a:srgbClr val="000000"/>
              </a:buClr>
              <a:buSzPts val="1600"/>
              <a:buFont typeface="Open Sans"/>
              <a:buChar char="●"/>
            </a:pPr>
            <a:r>
              <a:rPr lang="en" sz="1600">
                <a:latin typeface="Open Sans"/>
                <a:ea typeface="Open Sans"/>
                <a:cs typeface="Open Sans"/>
                <a:sym typeface="Open Sans"/>
              </a:rPr>
              <a:t>Janvi Ramani</a:t>
            </a:r>
            <a:endParaRPr sz="1600">
              <a:latin typeface="Open Sans"/>
              <a:ea typeface="Open Sans"/>
              <a:cs typeface="Open Sans"/>
              <a:sym typeface="Open Sans"/>
            </a:endParaRPr>
          </a:p>
          <a:p>
            <a:pPr indent="-330200" lvl="0" marL="457200" rtl="0" algn="l">
              <a:spcBef>
                <a:spcPts val="0"/>
              </a:spcBef>
              <a:spcAft>
                <a:spcPts val="0"/>
              </a:spcAft>
              <a:buClr>
                <a:srgbClr val="000000"/>
              </a:buClr>
              <a:buSzPts val="1600"/>
              <a:buFont typeface="Open Sans"/>
              <a:buChar char="●"/>
            </a:pPr>
            <a:r>
              <a:rPr lang="en" sz="1600">
                <a:latin typeface="Open Sans"/>
                <a:ea typeface="Open Sans"/>
                <a:cs typeface="Open Sans"/>
                <a:sym typeface="Open Sans"/>
              </a:rPr>
              <a:t>Anvai Patil</a:t>
            </a:r>
            <a:endParaRPr sz="1600">
              <a:latin typeface="Open Sans"/>
              <a:ea typeface="Open Sans"/>
              <a:cs typeface="Open Sans"/>
              <a:sym typeface="Open Sans"/>
            </a:endParaRPr>
          </a:p>
          <a:p>
            <a:pPr indent="-330200" lvl="0" marL="457200" rtl="0" algn="l">
              <a:spcBef>
                <a:spcPts val="0"/>
              </a:spcBef>
              <a:spcAft>
                <a:spcPts val="0"/>
              </a:spcAft>
              <a:buClr>
                <a:srgbClr val="000000"/>
              </a:buClr>
              <a:buSzPts val="1600"/>
              <a:buFont typeface="Open Sans"/>
              <a:buChar char="●"/>
            </a:pPr>
            <a:r>
              <a:rPr lang="en" sz="1600">
                <a:latin typeface="Open Sans"/>
                <a:ea typeface="Open Sans"/>
                <a:cs typeface="Open Sans"/>
                <a:sym typeface="Open Sans"/>
              </a:rPr>
              <a:t>Dhruvil Shah</a:t>
            </a:r>
            <a:endParaRPr sz="1600">
              <a:latin typeface="Open Sans"/>
              <a:ea typeface="Open Sans"/>
              <a:cs typeface="Open Sans"/>
              <a:sym typeface="Open Sans"/>
            </a:endParaRPr>
          </a:p>
          <a:p>
            <a:pPr indent="-330200" lvl="0" marL="457200" rtl="0" algn="l">
              <a:spcBef>
                <a:spcPts val="0"/>
              </a:spcBef>
              <a:spcAft>
                <a:spcPts val="0"/>
              </a:spcAft>
              <a:buClr>
                <a:srgbClr val="000000"/>
              </a:buClr>
              <a:buSzPts val="1600"/>
              <a:buFont typeface="Open Sans"/>
              <a:buChar char="●"/>
            </a:pPr>
            <a:r>
              <a:rPr lang="en" sz="1600">
                <a:latin typeface="Open Sans"/>
                <a:ea typeface="Open Sans"/>
                <a:cs typeface="Open Sans"/>
                <a:sym typeface="Open Sans"/>
              </a:rPr>
              <a:t>Varun Patel</a:t>
            </a:r>
            <a:endParaRPr sz="1600">
              <a:latin typeface="Open Sans"/>
              <a:ea typeface="Open Sans"/>
              <a:cs typeface="Open Sans"/>
              <a:sym typeface="Open Sans"/>
            </a:endParaRPr>
          </a:p>
        </p:txBody>
      </p:sp>
      <p:sp>
        <p:nvSpPr>
          <p:cNvPr id="71" name="Google Shape;71;p14"/>
          <p:cNvSpPr txBox="1"/>
          <p:nvPr/>
        </p:nvSpPr>
        <p:spPr>
          <a:xfrm>
            <a:off x="4572000" y="3111025"/>
            <a:ext cx="2447100" cy="805500"/>
          </a:xfrm>
          <a:prstGeom prst="rect">
            <a:avLst/>
          </a:prstGeom>
          <a:noFill/>
          <a:ln>
            <a:noFill/>
          </a:ln>
        </p:spPr>
        <p:txBody>
          <a:bodyPr anchorCtr="0" anchor="t" bIns="91425" lIns="91425" spcFirstLastPara="1" rIns="91425" wrap="square" tIns="91425">
            <a:normAutofit/>
          </a:bodyPr>
          <a:lstStyle/>
          <a:p>
            <a:pPr indent="0" lvl="0" marL="0" rtl="0" algn="r">
              <a:spcBef>
                <a:spcPts val="0"/>
              </a:spcBef>
              <a:spcAft>
                <a:spcPts val="0"/>
              </a:spcAft>
              <a:buNone/>
            </a:pPr>
            <a:r>
              <a:rPr lang="en" sz="1600">
                <a:latin typeface="Open Sans"/>
                <a:ea typeface="Open Sans"/>
                <a:cs typeface="Open Sans"/>
                <a:sym typeface="Open Sans"/>
              </a:rPr>
              <a:t>Guided By</a:t>
            </a:r>
            <a:endParaRPr sz="1600">
              <a:latin typeface="Open Sans"/>
              <a:ea typeface="Open Sans"/>
              <a:cs typeface="Open Sans"/>
              <a:sym typeface="Open Sans"/>
            </a:endParaRPr>
          </a:p>
          <a:p>
            <a:pPr indent="0" lvl="0" marL="0" rtl="0" algn="r">
              <a:spcBef>
                <a:spcPts val="0"/>
              </a:spcBef>
              <a:spcAft>
                <a:spcPts val="0"/>
              </a:spcAft>
              <a:buNone/>
            </a:pPr>
            <a:r>
              <a:rPr lang="en" sz="1600">
                <a:latin typeface="Open Sans"/>
                <a:ea typeface="Open Sans"/>
                <a:cs typeface="Open Sans"/>
                <a:sym typeface="Open Sans"/>
              </a:rPr>
              <a:t>Professor Henry Wong</a:t>
            </a:r>
            <a:endParaRPr sz="160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3"/>
          <p:cNvPicPr preferRelativeResize="0"/>
          <p:nvPr/>
        </p:nvPicPr>
        <p:blipFill>
          <a:blip r:embed="rId3">
            <a:alphaModFix/>
          </a:blip>
          <a:stretch>
            <a:fillRect/>
          </a:stretch>
        </p:blipFill>
        <p:spPr>
          <a:xfrm>
            <a:off x="0" y="0"/>
            <a:ext cx="9144001" cy="5045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MVP</a:t>
            </a:r>
            <a:endParaRPr/>
          </a:p>
        </p:txBody>
      </p:sp>
      <p:pic>
        <p:nvPicPr>
          <p:cNvPr id="150" name="Google Shape;150;p24"/>
          <p:cNvPicPr preferRelativeResize="0"/>
          <p:nvPr/>
        </p:nvPicPr>
        <p:blipFill>
          <a:blip r:embed="rId3">
            <a:alphaModFix/>
          </a:blip>
          <a:stretch>
            <a:fillRect/>
          </a:stretch>
        </p:blipFill>
        <p:spPr>
          <a:xfrm>
            <a:off x="859175" y="1240438"/>
            <a:ext cx="923400" cy="923400"/>
          </a:xfrm>
          <a:prstGeom prst="rect">
            <a:avLst/>
          </a:prstGeom>
          <a:noFill/>
          <a:ln>
            <a:noFill/>
          </a:ln>
        </p:spPr>
      </p:pic>
      <p:pic>
        <p:nvPicPr>
          <p:cNvPr id="151" name="Google Shape;151;p24"/>
          <p:cNvPicPr preferRelativeResize="0"/>
          <p:nvPr/>
        </p:nvPicPr>
        <p:blipFill>
          <a:blip r:embed="rId4">
            <a:alphaModFix/>
          </a:blip>
          <a:stretch>
            <a:fillRect/>
          </a:stretch>
        </p:blipFill>
        <p:spPr>
          <a:xfrm>
            <a:off x="3007000" y="1242978"/>
            <a:ext cx="923401" cy="918320"/>
          </a:xfrm>
          <a:prstGeom prst="rect">
            <a:avLst/>
          </a:prstGeom>
          <a:noFill/>
          <a:ln>
            <a:noFill/>
          </a:ln>
        </p:spPr>
      </p:pic>
      <p:pic>
        <p:nvPicPr>
          <p:cNvPr id="152" name="Google Shape;152;p24"/>
          <p:cNvPicPr preferRelativeResize="0"/>
          <p:nvPr/>
        </p:nvPicPr>
        <p:blipFill>
          <a:blip r:embed="rId5">
            <a:alphaModFix/>
          </a:blip>
          <a:stretch>
            <a:fillRect/>
          </a:stretch>
        </p:blipFill>
        <p:spPr>
          <a:xfrm>
            <a:off x="7324325" y="1207963"/>
            <a:ext cx="1043900" cy="1043900"/>
          </a:xfrm>
          <a:prstGeom prst="rect">
            <a:avLst/>
          </a:prstGeom>
          <a:noFill/>
          <a:ln>
            <a:noFill/>
          </a:ln>
        </p:spPr>
      </p:pic>
      <p:pic>
        <p:nvPicPr>
          <p:cNvPr id="153" name="Google Shape;153;p24"/>
          <p:cNvPicPr preferRelativeResize="0"/>
          <p:nvPr/>
        </p:nvPicPr>
        <p:blipFill>
          <a:blip r:embed="rId6">
            <a:alphaModFix/>
          </a:blip>
          <a:stretch>
            <a:fillRect/>
          </a:stretch>
        </p:blipFill>
        <p:spPr>
          <a:xfrm>
            <a:off x="5154825" y="1207972"/>
            <a:ext cx="1043900" cy="1043881"/>
          </a:xfrm>
          <a:prstGeom prst="rect">
            <a:avLst/>
          </a:prstGeom>
          <a:noFill/>
          <a:ln>
            <a:noFill/>
          </a:ln>
        </p:spPr>
      </p:pic>
      <p:sp>
        <p:nvSpPr>
          <p:cNvPr id="154" name="Google Shape;154;p24"/>
          <p:cNvSpPr txBox="1"/>
          <p:nvPr/>
        </p:nvSpPr>
        <p:spPr>
          <a:xfrm>
            <a:off x="311700" y="2251850"/>
            <a:ext cx="2018400" cy="21603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100">
                <a:latin typeface="Lora"/>
                <a:ea typeface="Lora"/>
                <a:cs typeface="Lora"/>
                <a:sym typeface="Lora"/>
              </a:rPr>
              <a:t>Authentication</a:t>
            </a:r>
            <a:endParaRPr b="1" sz="1100">
              <a:latin typeface="Lora"/>
              <a:ea typeface="Lora"/>
              <a:cs typeface="Lora"/>
              <a:sym typeface="Lora"/>
            </a:endParaRPr>
          </a:p>
          <a:p>
            <a:pPr indent="0" lvl="0" marL="0" rtl="0" algn="ctr">
              <a:spcBef>
                <a:spcPts val="1200"/>
              </a:spcBef>
              <a:spcAft>
                <a:spcPts val="0"/>
              </a:spcAft>
              <a:buNone/>
            </a:pPr>
            <a:r>
              <a:rPr lang="en" sz="1100">
                <a:latin typeface="Lora"/>
                <a:ea typeface="Lora"/>
                <a:cs typeface="Lora"/>
                <a:sym typeface="Lora"/>
              </a:rPr>
              <a:t>Register - Login - Logout </a:t>
            </a:r>
            <a:endParaRPr sz="1100">
              <a:latin typeface="Lora"/>
              <a:ea typeface="Lora"/>
              <a:cs typeface="Lora"/>
              <a:sym typeface="Lora"/>
            </a:endParaRPr>
          </a:p>
          <a:p>
            <a:pPr indent="0" lvl="0" marL="0" rtl="0" algn="just">
              <a:lnSpc>
                <a:spcPct val="100000"/>
              </a:lnSpc>
              <a:spcBef>
                <a:spcPts val="1200"/>
              </a:spcBef>
              <a:spcAft>
                <a:spcPts val="1200"/>
              </a:spcAft>
              <a:buNone/>
            </a:pPr>
            <a:r>
              <a:rPr lang="en" sz="1100">
                <a:latin typeface="Lora"/>
                <a:ea typeface="Lora"/>
                <a:cs typeface="Lora"/>
                <a:sym typeface="Lora"/>
              </a:rPr>
              <a:t>Users can</a:t>
            </a:r>
            <a:r>
              <a:rPr lang="en" sz="1100">
                <a:latin typeface="Lora"/>
                <a:ea typeface="Lora"/>
                <a:cs typeface="Lora"/>
                <a:sym typeface="Lora"/>
              </a:rPr>
              <a:t> Register</a:t>
            </a:r>
            <a:r>
              <a:rPr lang="en" sz="1100">
                <a:latin typeface="Lora"/>
                <a:ea typeface="Lora"/>
                <a:cs typeface="Lora"/>
                <a:sym typeface="Lora"/>
              </a:rPr>
              <a:t> in</a:t>
            </a:r>
            <a:r>
              <a:rPr lang="en" sz="1100">
                <a:latin typeface="Lora"/>
                <a:ea typeface="Lora"/>
                <a:cs typeface="Lora"/>
                <a:sym typeface="Lora"/>
              </a:rPr>
              <a:t> the</a:t>
            </a:r>
            <a:r>
              <a:rPr lang="en" sz="1100">
                <a:latin typeface="Lora"/>
                <a:ea typeface="Lora"/>
                <a:cs typeface="Lora"/>
                <a:sym typeface="Lora"/>
              </a:rPr>
              <a:t> system by entering name, email and password. They</a:t>
            </a:r>
            <a:r>
              <a:rPr lang="en" sz="1100">
                <a:latin typeface="Lora"/>
                <a:ea typeface="Lora"/>
                <a:cs typeface="Lora"/>
                <a:sym typeface="Lora"/>
              </a:rPr>
              <a:t> can login into the system by entering correct email and password. Users can Log out from the system.</a:t>
            </a:r>
            <a:endParaRPr sz="1100">
              <a:latin typeface="Lora"/>
              <a:ea typeface="Lora"/>
              <a:cs typeface="Lora"/>
              <a:sym typeface="Lora"/>
            </a:endParaRPr>
          </a:p>
        </p:txBody>
      </p:sp>
      <p:sp>
        <p:nvSpPr>
          <p:cNvPr id="155" name="Google Shape;155;p24"/>
          <p:cNvSpPr txBox="1"/>
          <p:nvPr/>
        </p:nvSpPr>
        <p:spPr>
          <a:xfrm>
            <a:off x="2521325" y="2251850"/>
            <a:ext cx="1971900" cy="21603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100">
                <a:latin typeface="Lora"/>
                <a:ea typeface="Lora"/>
                <a:cs typeface="Lora"/>
                <a:sym typeface="Lora"/>
              </a:rPr>
              <a:t>Project </a:t>
            </a:r>
            <a:endParaRPr b="1" sz="1100">
              <a:latin typeface="Lora"/>
              <a:ea typeface="Lora"/>
              <a:cs typeface="Lora"/>
              <a:sym typeface="Lora"/>
            </a:endParaRPr>
          </a:p>
          <a:p>
            <a:pPr indent="0" lvl="0" marL="0" rtl="0" algn="ctr">
              <a:lnSpc>
                <a:spcPct val="100000"/>
              </a:lnSpc>
              <a:spcBef>
                <a:spcPts val="1200"/>
              </a:spcBef>
              <a:spcAft>
                <a:spcPts val="0"/>
              </a:spcAft>
              <a:buNone/>
            </a:pPr>
            <a:r>
              <a:rPr lang="en" sz="1100">
                <a:latin typeface="Lora"/>
                <a:ea typeface="Lora"/>
                <a:cs typeface="Lora"/>
                <a:sym typeface="Lora"/>
              </a:rPr>
              <a:t>Creation</a:t>
            </a:r>
            <a:r>
              <a:rPr lang="en" sz="1100">
                <a:latin typeface="Lora"/>
                <a:ea typeface="Lora"/>
                <a:cs typeface="Lora"/>
                <a:sym typeface="Lora"/>
              </a:rPr>
              <a:t> </a:t>
            </a:r>
            <a:r>
              <a:rPr lang="en" sz="1100">
                <a:latin typeface="Lora"/>
                <a:ea typeface="Lora"/>
                <a:cs typeface="Lora"/>
                <a:sym typeface="Lora"/>
              </a:rPr>
              <a:t>- </a:t>
            </a:r>
            <a:r>
              <a:rPr lang="en" sz="1100">
                <a:latin typeface="Lora"/>
                <a:ea typeface="Lora"/>
                <a:cs typeface="Lora"/>
                <a:sym typeface="Lora"/>
              </a:rPr>
              <a:t>Settings </a:t>
            </a:r>
            <a:endParaRPr sz="1100">
              <a:latin typeface="Lora"/>
              <a:ea typeface="Lora"/>
              <a:cs typeface="Lora"/>
              <a:sym typeface="Lora"/>
            </a:endParaRPr>
          </a:p>
          <a:p>
            <a:pPr indent="0" lvl="0" marL="0" rtl="0" algn="just">
              <a:lnSpc>
                <a:spcPct val="100000"/>
              </a:lnSpc>
              <a:spcBef>
                <a:spcPts val="1200"/>
              </a:spcBef>
              <a:spcAft>
                <a:spcPts val="1200"/>
              </a:spcAft>
              <a:buNone/>
            </a:pPr>
            <a:r>
              <a:rPr lang="en" sz="1100">
                <a:latin typeface="Lora"/>
                <a:ea typeface="Lora"/>
                <a:cs typeface="Lora"/>
                <a:sym typeface="Lora"/>
              </a:rPr>
              <a:t>Users can</a:t>
            </a:r>
            <a:r>
              <a:rPr lang="en" sz="1100">
                <a:latin typeface="Lora"/>
                <a:ea typeface="Lora"/>
                <a:cs typeface="Lora"/>
                <a:sym typeface="Lora"/>
              </a:rPr>
              <a:t> create projects by giving unique name and selecting project </a:t>
            </a:r>
            <a:r>
              <a:rPr lang="en" sz="1100">
                <a:latin typeface="Lora"/>
                <a:ea typeface="Lora"/>
                <a:cs typeface="Lora"/>
                <a:sym typeface="Lora"/>
              </a:rPr>
              <a:t>profile photo</a:t>
            </a:r>
            <a:r>
              <a:rPr lang="en" sz="1100">
                <a:latin typeface="Lora"/>
                <a:ea typeface="Lora"/>
                <a:cs typeface="Lora"/>
                <a:sym typeface="Lora"/>
              </a:rPr>
              <a:t>. </a:t>
            </a:r>
            <a:r>
              <a:rPr lang="en" sz="1100">
                <a:latin typeface="Lora"/>
                <a:ea typeface="Lora"/>
                <a:cs typeface="Lora"/>
                <a:sym typeface="Lora"/>
              </a:rPr>
              <a:t>Users</a:t>
            </a:r>
            <a:r>
              <a:rPr lang="en" sz="1100">
                <a:latin typeface="Lora"/>
                <a:ea typeface="Lora"/>
                <a:cs typeface="Lora"/>
                <a:sym typeface="Lora"/>
              </a:rPr>
              <a:t> can share the projects with other members. </a:t>
            </a:r>
            <a:endParaRPr sz="1100">
              <a:latin typeface="Lora"/>
              <a:ea typeface="Lora"/>
              <a:cs typeface="Lora"/>
              <a:sym typeface="Lora"/>
            </a:endParaRPr>
          </a:p>
        </p:txBody>
      </p:sp>
      <p:sp>
        <p:nvSpPr>
          <p:cNvPr id="156" name="Google Shape;156;p24"/>
          <p:cNvSpPr txBox="1"/>
          <p:nvPr/>
        </p:nvSpPr>
        <p:spPr>
          <a:xfrm>
            <a:off x="6860325" y="2251850"/>
            <a:ext cx="1971900" cy="21603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latin typeface="Lora"/>
                <a:ea typeface="Lora"/>
                <a:cs typeface="Lora"/>
                <a:sym typeface="Lora"/>
              </a:rPr>
              <a:t>Sprint - Sprint Backlog</a:t>
            </a:r>
            <a:endParaRPr b="1" sz="1100">
              <a:latin typeface="Lora"/>
              <a:ea typeface="Lora"/>
              <a:cs typeface="Lora"/>
              <a:sym typeface="Lora"/>
            </a:endParaRPr>
          </a:p>
          <a:p>
            <a:pPr indent="0" lvl="0" marL="0" rtl="0" algn="just">
              <a:lnSpc>
                <a:spcPct val="100000"/>
              </a:lnSpc>
              <a:spcBef>
                <a:spcPts val="1200"/>
              </a:spcBef>
              <a:spcAft>
                <a:spcPts val="1200"/>
              </a:spcAft>
              <a:buNone/>
            </a:pPr>
            <a:r>
              <a:rPr lang="en" sz="1100">
                <a:latin typeface="Lora"/>
                <a:ea typeface="Lora"/>
                <a:cs typeface="Lora"/>
                <a:sym typeface="Lora"/>
              </a:rPr>
              <a:t>Users can c</a:t>
            </a:r>
            <a:r>
              <a:rPr lang="en" sz="1100">
                <a:latin typeface="Lora"/>
                <a:ea typeface="Lora"/>
                <a:cs typeface="Lora"/>
                <a:sym typeface="Lora"/>
              </a:rPr>
              <a:t>reate s</a:t>
            </a:r>
            <a:r>
              <a:rPr lang="en" sz="1100">
                <a:latin typeface="Lora"/>
                <a:ea typeface="Lora"/>
                <a:cs typeface="Lora"/>
                <a:sym typeface="Lora"/>
              </a:rPr>
              <a:t>print by giving name and duration. They can add items from product backlog to sprint backlog. Users can also delete the sprint</a:t>
            </a:r>
            <a:r>
              <a:rPr lang="en" sz="1100">
                <a:latin typeface="Lora"/>
                <a:ea typeface="Lora"/>
                <a:cs typeface="Lora"/>
                <a:sym typeface="Lora"/>
              </a:rPr>
              <a:t> backlog item or also can delete the sprint.</a:t>
            </a:r>
            <a:endParaRPr sz="1100">
              <a:latin typeface="Lora"/>
              <a:ea typeface="Lora"/>
              <a:cs typeface="Lora"/>
              <a:sym typeface="Lora"/>
            </a:endParaRPr>
          </a:p>
        </p:txBody>
      </p:sp>
      <p:sp>
        <p:nvSpPr>
          <p:cNvPr id="157" name="Google Shape;157;p24"/>
          <p:cNvSpPr txBox="1"/>
          <p:nvPr/>
        </p:nvSpPr>
        <p:spPr>
          <a:xfrm>
            <a:off x="4684425" y="2251850"/>
            <a:ext cx="1971900" cy="21603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100">
                <a:latin typeface="Lora"/>
                <a:ea typeface="Lora"/>
                <a:cs typeface="Lora"/>
                <a:sym typeface="Lora"/>
              </a:rPr>
              <a:t>Product Backlog</a:t>
            </a:r>
            <a:endParaRPr b="1" sz="1100">
              <a:latin typeface="Lora"/>
              <a:ea typeface="Lora"/>
              <a:cs typeface="Lora"/>
              <a:sym typeface="Lora"/>
            </a:endParaRPr>
          </a:p>
          <a:p>
            <a:pPr indent="0" lvl="0" marL="0" rtl="0" algn="just">
              <a:lnSpc>
                <a:spcPct val="100000"/>
              </a:lnSpc>
              <a:spcBef>
                <a:spcPts val="1200"/>
              </a:spcBef>
              <a:spcAft>
                <a:spcPts val="1200"/>
              </a:spcAft>
              <a:buNone/>
            </a:pPr>
            <a:r>
              <a:rPr lang="en" sz="1100">
                <a:latin typeface="Lora"/>
                <a:ea typeface="Lora"/>
                <a:cs typeface="Lora"/>
                <a:sym typeface="Lora"/>
              </a:rPr>
              <a:t>Users can add items to their product backlog. They can modify the item’s</a:t>
            </a:r>
            <a:r>
              <a:rPr lang="en" sz="1100">
                <a:latin typeface="Lora"/>
                <a:ea typeface="Lora"/>
                <a:cs typeface="Lora"/>
                <a:sym typeface="Lora"/>
              </a:rPr>
              <a:t> type,</a:t>
            </a:r>
            <a:r>
              <a:rPr lang="en" sz="1100">
                <a:latin typeface="Lora"/>
                <a:ea typeface="Lora"/>
                <a:cs typeface="Lora"/>
                <a:sym typeface="Lora"/>
              </a:rPr>
              <a:t> priority</a:t>
            </a:r>
            <a:r>
              <a:rPr lang="en" sz="1100">
                <a:latin typeface="Lora"/>
                <a:ea typeface="Lora"/>
                <a:cs typeface="Lora"/>
                <a:sym typeface="Lora"/>
              </a:rPr>
              <a:t> and sprint. Users can also delete the backlog item from the product backlog.</a:t>
            </a:r>
            <a:endParaRPr sz="1100">
              <a:latin typeface="Lora"/>
              <a:ea typeface="Lora"/>
              <a:cs typeface="Lora"/>
              <a:sym typeface="Lor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5"/>
          <p:cNvPicPr preferRelativeResize="0"/>
          <p:nvPr/>
        </p:nvPicPr>
        <p:blipFill>
          <a:blip r:embed="rId3">
            <a:alphaModFix/>
          </a:blip>
          <a:stretch>
            <a:fillRect/>
          </a:stretch>
        </p:blipFill>
        <p:spPr>
          <a:xfrm>
            <a:off x="0" y="0"/>
            <a:ext cx="9144000" cy="5081525"/>
          </a:xfrm>
          <a:prstGeom prst="rect">
            <a:avLst/>
          </a:prstGeom>
          <a:noFill/>
          <a:ln>
            <a:noFill/>
          </a:ln>
        </p:spPr>
      </p:pic>
      <p:sp>
        <p:nvSpPr>
          <p:cNvPr id="163" name="Google Shape;163;p25"/>
          <p:cNvSpPr/>
          <p:nvPr/>
        </p:nvSpPr>
        <p:spPr>
          <a:xfrm>
            <a:off x="2529450" y="226775"/>
            <a:ext cx="4085100" cy="793200"/>
          </a:xfrm>
          <a:prstGeom prst="roundRect">
            <a:avLst>
              <a:gd fmla="val 28123" name="adj"/>
            </a:avLst>
          </a:prstGeom>
          <a:solidFill>
            <a:srgbClr val="F3F3F3">
              <a:alpha val="79890"/>
            </a:srgbClr>
          </a:solidFill>
          <a:ln cap="flat" cmpd="sng" w="9525">
            <a:solidFill>
              <a:schemeClr val="dk2"/>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Lora"/>
                <a:ea typeface="Lora"/>
                <a:cs typeface="Lora"/>
                <a:sym typeface="Lora"/>
              </a:rPr>
              <a:t>Technologies and Design</a:t>
            </a:r>
            <a:endParaRPr sz="2400">
              <a:latin typeface="Lora"/>
              <a:ea typeface="Lora"/>
              <a:cs typeface="Lora"/>
              <a:sym typeface="Lor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 - Front-end</a:t>
            </a:r>
            <a:endParaRPr/>
          </a:p>
        </p:txBody>
      </p:sp>
      <p:pic>
        <p:nvPicPr>
          <p:cNvPr id="169" name="Google Shape;169;p26"/>
          <p:cNvPicPr preferRelativeResize="0"/>
          <p:nvPr/>
        </p:nvPicPr>
        <p:blipFill>
          <a:blip r:embed="rId3">
            <a:alphaModFix/>
          </a:blip>
          <a:stretch>
            <a:fillRect/>
          </a:stretch>
        </p:blipFill>
        <p:spPr>
          <a:xfrm>
            <a:off x="311700" y="1301374"/>
            <a:ext cx="3468167" cy="1760225"/>
          </a:xfrm>
          <a:prstGeom prst="rect">
            <a:avLst/>
          </a:prstGeom>
          <a:noFill/>
          <a:ln>
            <a:noFill/>
          </a:ln>
        </p:spPr>
      </p:pic>
      <p:pic>
        <p:nvPicPr>
          <p:cNvPr id="170" name="Google Shape;170;p26"/>
          <p:cNvPicPr preferRelativeResize="0"/>
          <p:nvPr/>
        </p:nvPicPr>
        <p:blipFill>
          <a:blip r:embed="rId4">
            <a:alphaModFix/>
          </a:blip>
          <a:stretch>
            <a:fillRect/>
          </a:stretch>
        </p:blipFill>
        <p:spPr>
          <a:xfrm>
            <a:off x="5364113" y="3384125"/>
            <a:ext cx="3468175" cy="1531350"/>
          </a:xfrm>
          <a:prstGeom prst="rect">
            <a:avLst/>
          </a:prstGeom>
          <a:noFill/>
          <a:ln>
            <a:noFill/>
          </a:ln>
        </p:spPr>
      </p:pic>
      <p:sp>
        <p:nvSpPr>
          <p:cNvPr id="171" name="Google Shape;171;p26"/>
          <p:cNvSpPr txBox="1"/>
          <p:nvPr/>
        </p:nvSpPr>
        <p:spPr>
          <a:xfrm>
            <a:off x="4375100" y="1596650"/>
            <a:ext cx="34683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Lora"/>
                <a:ea typeface="Lora"/>
                <a:cs typeface="Lora"/>
                <a:sym typeface="Lora"/>
              </a:rPr>
              <a:t>React JS is a front-end JavaScript library for building user interfaces based on UI components. React allows us to create reusable UI components.</a:t>
            </a:r>
            <a:endParaRPr>
              <a:latin typeface="Lora"/>
              <a:ea typeface="Lora"/>
              <a:cs typeface="Lora"/>
              <a:sym typeface="Lora"/>
            </a:endParaRPr>
          </a:p>
        </p:txBody>
      </p:sp>
      <p:sp>
        <p:nvSpPr>
          <p:cNvPr id="172" name="Google Shape;172;p26"/>
          <p:cNvSpPr txBox="1"/>
          <p:nvPr/>
        </p:nvSpPr>
        <p:spPr>
          <a:xfrm>
            <a:off x="311700" y="3626450"/>
            <a:ext cx="38175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Lora"/>
                <a:ea typeface="Lora"/>
                <a:cs typeface="Lora"/>
                <a:sym typeface="Lora"/>
              </a:rPr>
              <a:t>HTML, CSS and JavaScript work together to form the front-end design of a website by applying information that affects content, style and interactivity of a site.</a:t>
            </a:r>
            <a:endParaRPr>
              <a:latin typeface="Lora"/>
              <a:ea typeface="Lora"/>
              <a:cs typeface="Lora"/>
              <a:sym typeface="Lor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 - Back-end</a:t>
            </a:r>
            <a:endParaRPr/>
          </a:p>
        </p:txBody>
      </p:sp>
      <p:pic>
        <p:nvPicPr>
          <p:cNvPr id="178" name="Google Shape;178;p27"/>
          <p:cNvPicPr preferRelativeResize="0"/>
          <p:nvPr/>
        </p:nvPicPr>
        <p:blipFill>
          <a:blip r:embed="rId3">
            <a:alphaModFix/>
          </a:blip>
          <a:stretch>
            <a:fillRect/>
          </a:stretch>
        </p:blipFill>
        <p:spPr>
          <a:xfrm>
            <a:off x="249725" y="1414550"/>
            <a:ext cx="3424340" cy="1262100"/>
          </a:xfrm>
          <a:prstGeom prst="rect">
            <a:avLst/>
          </a:prstGeom>
          <a:noFill/>
          <a:ln>
            <a:noFill/>
          </a:ln>
        </p:spPr>
      </p:pic>
      <p:pic>
        <p:nvPicPr>
          <p:cNvPr id="179" name="Google Shape;179;p27"/>
          <p:cNvPicPr preferRelativeResize="0"/>
          <p:nvPr/>
        </p:nvPicPr>
        <p:blipFill>
          <a:blip r:embed="rId4">
            <a:alphaModFix/>
          </a:blip>
          <a:stretch>
            <a:fillRect/>
          </a:stretch>
        </p:blipFill>
        <p:spPr>
          <a:xfrm>
            <a:off x="3606000" y="1152425"/>
            <a:ext cx="2982560" cy="1477500"/>
          </a:xfrm>
          <a:prstGeom prst="rect">
            <a:avLst/>
          </a:prstGeom>
          <a:noFill/>
          <a:ln>
            <a:noFill/>
          </a:ln>
        </p:spPr>
      </p:pic>
      <p:sp>
        <p:nvSpPr>
          <p:cNvPr id="180" name="Google Shape;180;p27"/>
          <p:cNvSpPr txBox="1"/>
          <p:nvPr/>
        </p:nvSpPr>
        <p:spPr>
          <a:xfrm>
            <a:off x="568550" y="2938775"/>
            <a:ext cx="2786700" cy="147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Lora"/>
                <a:ea typeface="Lora"/>
                <a:cs typeface="Lora"/>
                <a:sym typeface="Lora"/>
              </a:rPr>
              <a:t>Laravel is a back-end PHP-based framework. It's an entirely server-side framework that manages data with the help of Model-View-Controller (MVC) design.</a:t>
            </a:r>
            <a:endParaRPr>
              <a:latin typeface="Lora"/>
              <a:ea typeface="Lora"/>
              <a:cs typeface="Lora"/>
              <a:sym typeface="Lora"/>
            </a:endParaRPr>
          </a:p>
        </p:txBody>
      </p:sp>
      <p:sp>
        <p:nvSpPr>
          <p:cNvPr id="181" name="Google Shape;181;p27"/>
          <p:cNvSpPr txBox="1"/>
          <p:nvPr/>
        </p:nvSpPr>
        <p:spPr>
          <a:xfrm>
            <a:off x="3867138" y="2938775"/>
            <a:ext cx="24603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Lora"/>
                <a:ea typeface="Lora"/>
                <a:cs typeface="Lora"/>
                <a:sym typeface="Lora"/>
              </a:rPr>
              <a:t>PHP is known as a general-purpose scripting language. It was among the first server-side languages.</a:t>
            </a:r>
            <a:endParaRPr>
              <a:latin typeface="Lora"/>
              <a:ea typeface="Lora"/>
              <a:cs typeface="Lora"/>
              <a:sym typeface="Lora"/>
            </a:endParaRPr>
          </a:p>
        </p:txBody>
      </p:sp>
      <p:pic>
        <p:nvPicPr>
          <p:cNvPr id="182" name="Google Shape;182;p27"/>
          <p:cNvPicPr preferRelativeResize="0"/>
          <p:nvPr/>
        </p:nvPicPr>
        <p:blipFill>
          <a:blip r:embed="rId5">
            <a:alphaModFix/>
          </a:blip>
          <a:stretch>
            <a:fillRect/>
          </a:stretch>
        </p:blipFill>
        <p:spPr>
          <a:xfrm>
            <a:off x="7189525" y="1373100"/>
            <a:ext cx="1036150" cy="1036150"/>
          </a:xfrm>
          <a:prstGeom prst="rect">
            <a:avLst/>
          </a:prstGeom>
          <a:noFill/>
          <a:ln>
            <a:noFill/>
          </a:ln>
        </p:spPr>
      </p:pic>
      <p:sp>
        <p:nvSpPr>
          <p:cNvPr id="183" name="Google Shape;183;p27"/>
          <p:cNvSpPr txBox="1"/>
          <p:nvPr/>
        </p:nvSpPr>
        <p:spPr>
          <a:xfrm>
            <a:off x="6588575" y="2938775"/>
            <a:ext cx="2512200" cy="1262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Lora"/>
                <a:ea typeface="Lora"/>
                <a:cs typeface="Lora"/>
                <a:sym typeface="Lora"/>
              </a:rPr>
              <a:t>SQLite DB Browser is a high quality, visual tool to create, design, and edit database files compatible with SQLite.</a:t>
            </a:r>
            <a:endParaRPr>
              <a:latin typeface="Lora"/>
              <a:ea typeface="Lora"/>
              <a:cs typeface="Lora"/>
              <a:sym typeface="Lor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 - Cloud</a:t>
            </a:r>
            <a:endParaRPr/>
          </a:p>
        </p:txBody>
      </p:sp>
      <p:sp>
        <p:nvSpPr>
          <p:cNvPr id="189" name="Google Shape;189;p28"/>
          <p:cNvSpPr txBox="1"/>
          <p:nvPr/>
        </p:nvSpPr>
        <p:spPr>
          <a:xfrm>
            <a:off x="1930950" y="3167075"/>
            <a:ext cx="52821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Lora"/>
                <a:ea typeface="Lora"/>
                <a:cs typeface="Lora"/>
                <a:sym typeface="Lora"/>
              </a:rPr>
              <a:t>A</a:t>
            </a:r>
            <a:r>
              <a:rPr lang="en">
                <a:latin typeface="Lora"/>
                <a:ea typeface="Lora"/>
                <a:cs typeface="Lora"/>
                <a:sym typeface="Lora"/>
              </a:rPr>
              <a:t>mazon Simple Storage Service (Amazon </a:t>
            </a:r>
            <a:r>
              <a:rPr lang="en">
                <a:latin typeface="Lora"/>
                <a:ea typeface="Lora"/>
                <a:cs typeface="Lora"/>
                <a:sym typeface="Lora"/>
              </a:rPr>
              <a:t>S3</a:t>
            </a:r>
            <a:r>
              <a:rPr lang="en">
                <a:latin typeface="Lora"/>
                <a:ea typeface="Lora"/>
                <a:cs typeface="Lora"/>
                <a:sym typeface="Lora"/>
              </a:rPr>
              <a:t>) is a service offered by Amazon Web Services (AWS) that provides object storage through a web service interface. It offers scalability, data availability, security, and performance. </a:t>
            </a:r>
            <a:endParaRPr>
              <a:latin typeface="Lora"/>
              <a:ea typeface="Lora"/>
              <a:cs typeface="Lora"/>
              <a:sym typeface="Lora"/>
            </a:endParaRPr>
          </a:p>
        </p:txBody>
      </p:sp>
      <p:pic>
        <p:nvPicPr>
          <p:cNvPr id="190" name="Google Shape;190;p28"/>
          <p:cNvPicPr preferRelativeResize="0"/>
          <p:nvPr/>
        </p:nvPicPr>
        <p:blipFill>
          <a:blip r:embed="rId3">
            <a:alphaModFix/>
          </a:blip>
          <a:stretch>
            <a:fillRect/>
          </a:stretch>
        </p:blipFill>
        <p:spPr>
          <a:xfrm>
            <a:off x="5817500" y="1278788"/>
            <a:ext cx="2047464" cy="1533625"/>
          </a:xfrm>
          <a:prstGeom prst="rect">
            <a:avLst/>
          </a:prstGeom>
          <a:noFill/>
          <a:ln>
            <a:noFill/>
          </a:ln>
        </p:spPr>
      </p:pic>
      <p:pic>
        <p:nvPicPr>
          <p:cNvPr id="191" name="Google Shape;191;p28"/>
          <p:cNvPicPr preferRelativeResize="0"/>
          <p:nvPr/>
        </p:nvPicPr>
        <p:blipFill>
          <a:blip r:embed="rId4">
            <a:alphaModFix/>
          </a:blip>
          <a:stretch>
            <a:fillRect/>
          </a:stretch>
        </p:blipFill>
        <p:spPr>
          <a:xfrm>
            <a:off x="1138599" y="1278787"/>
            <a:ext cx="2921190" cy="1533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Architecture</a:t>
            </a:r>
            <a:endParaRPr/>
          </a:p>
        </p:txBody>
      </p:sp>
      <p:sp>
        <p:nvSpPr>
          <p:cNvPr id="197" name="Google Shape;197;p29"/>
          <p:cNvSpPr/>
          <p:nvPr/>
        </p:nvSpPr>
        <p:spPr>
          <a:xfrm>
            <a:off x="311700" y="1375725"/>
            <a:ext cx="3259500" cy="3333900"/>
          </a:xfrm>
          <a:prstGeom prst="rect">
            <a:avLst/>
          </a:prstGeom>
          <a:solidFill>
            <a:srgbClr val="E69138"/>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a:latin typeface="Lora"/>
                <a:ea typeface="Lora"/>
                <a:cs typeface="Lora"/>
                <a:sym typeface="Lora"/>
              </a:rPr>
              <a:t>Users’ Machine</a:t>
            </a:r>
            <a:endParaRPr>
              <a:latin typeface="Lora"/>
              <a:ea typeface="Lora"/>
              <a:cs typeface="Lora"/>
              <a:sym typeface="Lora"/>
            </a:endParaRPr>
          </a:p>
        </p:txBody>
      </p:sp>
      <p:sp>
        <p:nvSpPr>
          <p:cNvPr id="198" name="Google Shape;198;p29"/>
          <p:cNvSpPr/>
          <p:nvPr/>
        </p:nvSpPr>
        <p:spPr>
          <a:xfrm>
            <a:off x="628350" y="1724325"/>
            <a:ext cx="2626200" cy="2636700"/>
          </a:xfrm>
          <a:prstGeom prst="rect">
            <a:avLst/>
          </a:prstGeom>
          <a:solidFill>
            <a:srgbClr val="F6B26B"/>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a:latin typeface="Lora"/>
                <a:ea typeface="Lora"/>
                <a:cs typeface="Lora"/>
                <a:sym typeface="Lora"/>
              </a:rPr>
              <a:t>Browser</a:t>
            </a:r>
            <a:endParaRPr>
              <a:latin typeface="Lora"/>
              <a:ea typeface="Lora"/>
              <a:cs typeface="Lora"/>
              <a:sym typeface="Lora"/>
            </a:endParaRPr>
          </a:p>
        </p:txBody>
      </p:sp>
      <p:sp>
        <p:nvSpPr>
          <p:cNvPr id="199" name="Google Shape;199;p29"/>
          <p:cNvSpPr/>
          <p:nvPr/>
        </p:nvSpPr>
        <p:spPr>
          <a:xfrm>
            <a:off x="931350" y="1945850"/>
            <a:ext cx="2020200" cy="20697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a:latin typeface="Lora"/>
                <a:ea typeface="Lora"/>
                <a:cs typeface="Lora"/>
                <a:sym typeface="Lora"/>
              </a:rPr>
              <a:t>React JS</a:t>
            </a:r>
            <a:endParaRPr>
              <a:latin typeface="Lora"/>
              <a:ea typeface="Lora"/>
              <a:cs typeface="Lora"/>
              <a:sym typeface="Lora"/>
            </a:endParaRPr>
          </a:p>
        </p:txBody>
      </p:sp>
      <p:sp>
        <p:nvSpPr>
          <p:cNvPr id="200" name="Google Shape;200;p29"/>
          <p:cNvSpPr/>
          <p:nvPr/>
        </p:nvSpPr>
        <p:spPr>
          <a:xfrm>
            <a:off x="1303200" y="2361050"/>
            <a:ext cx="1276500" cy="12393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ora"/>
                <a:ea typeface="Lora"/>
                <a:cs typeface="Lora"/>
                <a:sym typeface="Lora"/>
              </a:rPr>
              <a:t>Application</a:t>
            </a:r>
            <a:endParaRPr>
              <a:latin typeface="Lora"/>
              <a:ea typeface="Lora"/>
              <a:cs typeface="Lora"/>
              <a:sym typeface="Lora"/>
            </a:endParaRPr>
          </a:p>
        </p:txBody>
      </p:sp>
      <p:sp>
        <p:nvSpPr>
          <p:cNvPr id="201" name="Google Shape;201;p29"/>
          <p:cNvSpPr/>
          <p:nvPr/>
        </p:nvSpPr>
        <p:spPr>
          <a:xfrm>
            <a:off x="4053913" y="1375725"/>
            <a:ext cx="3259500" cy="3333900"/>
          </a:xfrm>
          <a:prstGeom prst="rect">
            <a:avLst/>
          </a:prstGeom>
          <a:solidFill>
            <a:srgbClr val="F1C232"/>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a:latin typeface="Lora"/>
                <a:ea typeface="Lora"/>
                <a:cs typeface="Lora"/>
                <a:sym typeface="Lora"/>
              </a:rPr>
              <a:t>Backend Server</a:t>
            </a:r>
            <a:endParaRPr>
              <a:latin typeface="Lora"/>
              <a:ea typeface="Lora"/>
              <a:cs typeface="Lora"/>
              <a:sym typeface="Lora"/>
            </a:endParaRPr>
          </a:p>
        </p:txBody>
      </p:sp>
      <p:sp>
        <p:nvSpPr>
          <p:cNvPr id="202" name="Google Shape;202;p29"/>
          <p:cNvSpPr/>
          <p:nvPr/>
        </p:nvSpPr>
        <p:spPr>
          <a:xfrm>
            <a:off x="4370563" y="1724325"/>
            <a:ext cx="2626200" cy="2636700"/>
          </a:xfrm>
          <a:prstGeom prst="rect">
            <a:avLst/>
          </a:prstGeom>
          <a:solidFill>
            <a:srgbClr val="FFD966"/>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a:latin typeface="Lora"/>
                <a:ea typeface="Lora"/>
                <a:cs typeface="Lora"/>
                <a:sym typeface="Lora"/>
              </a:rPr>
              <a:t>Laravel</a:t>
            </a:r>
            <a:endParaRPr>
              <a:latin typeface="Lora"/>
              <a:ea typeface="Lora"/>
              <a:cs typeface="Lora"/>
              <a:sym typeface="Lora"/>
            </a:endParaRPr>
          </a:p>
        </p:txBody>
      </p:sp>
      <p:sp>
        <p:nvSpPr>
          <p:cNvPr id="203" name="Google Shape;203;p29"/>
          <p:cNvSpPr/>
          <p:nvPr/>
        </p:nvSpPr>
        <p:spPr>
          <a:xfrm>
            <a:off x="4673563" y="1945850"/>
            <a:ext cx="2020200" cy="625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ora"/>
                <a:ea typeface="Lora"/>
                <a:cs typeface="Lora"/>
                <a:sym typeface="Lora"/>
              </a:rPr>
              <a:t>API - Routing</a:t>
            </a:r>
            <a:endParaRPr>
              <a:latin typeface="Lora"/>
              <a:ea typeface="Lora"/>
              <a:cs typeface="Lora"/>
              <a:sym typeface="Lora"/>
            </a:endParaRPr>
          </a:p>
        </p:txBody>
      </p:sp>
      <p:sp>
        <p:nvSpPr>
          <p:cNvPr id="204" name="Google Shape;204;p29"/>
          <p:cNvSpPr/>
          <p:nvPr/>
        </p:nvSpPr>
        <p:spPr>
          <a:xfrm>
            <a:off x="4673563" y="2667800"/>
            <a:ext cx="2020200" cy="625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ora"/>
                <a:ea typeface="Lora"/>
                <a:cs typeface="Lora"/>
                <a:sym typeface="Lora"/>
              </a:rPr>
              <a:t>Controller</a:t>
            </a:r>
            <a:endParaRPr>
              <a:latin typeface="Lora"/>
              <a:ea typeface="Lora"/>
              <a:cs typeface="Lora"/>
              <a:sym typeface="Lora"/>
            </a:endParaRPr>
          </a:p>
        </p:txBody>
      </p:sp>
      <p:sp>
        <p:nvSpPr>
          <p:cNvPr id="205" name="Google Shape;205;p29"/>
          <p:cNvSpPr/>
          <p:nvPr/>
        </p:nvSpPr>
        <p:spPr>
          <a:xfrm>
            <a:off x="4673563" y="3389750"/>
            <a:ext cx="2020200" cy="625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ora"/>
                <a:ea typeface="Lora"/>
                <a:cs typeface="Lora"/>
                <a:sym typeface="Lora"/>
              </a:rPr>
              <a:t>Model</a:t>
            </a:r>
            <a:endParaRPr>
              <a:latin typeface="Lora"/>
              <a:ea typeface="Lora"/>
              <a:cs typeface="Lora"/>
              <a:sym typeface="Lora"/>
            </a:endParaRPr>
          </a:p>
        </p:txBody>
      </p:sp>
      <p:pic>
        <p:nvPicPr>
          <p:cNvPr id="206" name="Google Shape;206;p29"/>
          <p:cNvPicPr preferRelativeResize="0"/>
          <p:nvPr/>
        </p:nvPicPr>
        <p:blipFill>
          <a:blip r:embed="rId3">
            <a:alphaModFix/>
          </a:blip>
          <a:stretch>
            <a:fillRect/>
          </a:stretch>
        </p:blipFill>
        <p:spPr>
          <a:xfrm>
            <a:off x="7834025" y="3293600"/>
            <a:ext cx="1036150" cy="1036150"/>
          </a:xfrm>
          <a:prstGeom prst="rect">
            <a:avLst/>
          </a:prstGeom>
          <a:noFill/>
          <a:ln>
            <a:noFill/>
          </a:ln>
        </p:spPr>
      </p:pic>
      <p:sp>
        <p:nvSpPr>
          <p:cNvPr id="207" name="Google Shape;207;p29"/>
          <p:cNvSpPr/>
          <p:nvPr/>
        </p:nvSpPr>
        <p:spPr>
          <a:xfrm>
            <a:off x="2951550" y="2113100"/>
            <a:ext cx="1722000" cy="247800"/>
          </a:xfrm>
          <a:prstGeom prst="lef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Lora"/>
              <a:ea typeface="Lora"/>
              <a:cs typeface="Lora"/>
              <a:sym typeface="Lora"/>
            </a:endParaRPr>
          </a:p>
        </p:txBody>
      </p:sp>
      <p:sp>
        <p:nvSpPr>
          <p:cNvPr id="208" name="Google Shape;208;p29"/>
          <p:cNvSpPr/>
          <p:nvPr/>
        </p:nvSpPr>
        <p:spPr>
          <a:xfrm>
            <a:off x="6192600" y="2258850"/>
            <a:ext cx="173700" cy="625800"/>
          </a:xfrm>
          <a:prstGeom prst="up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Lora"/>
              <a:ea typeface="Lora"/>
              <a:cs typeface="Lora"/>
              <a:sym typeface="Lora"/>
            </a:endParaRPr>
          </a:p>
        </p:txBody>
      </p:sp>
      <p:sp>
        <p:nvSpPr>
          <p:cNvPr id="209" name="Google Shape;209;p29"/>
          <p:cNvSpPr/>
          <p:nvPr/>
        </p:nvSpPr>
        <p:spPr>
          <a:xfrm>
            <a:off x="6382125" y="2974550"/>
            <a:ext cx="173700" cy="625800"/>
          </a:xfrm>
          <a:prstGeom prst="up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Lora"/>
              <a:ea typeface="Lora"/>
              <a:cs typeface="Lora"/>
              <a:sym typeface="Lora"/>
            </a:endParaRPr>
          </a:p>
        </p:txBody>
      </p:sp>
      <p:sp>
        <p:nvSpPr>
          <p:cNvPr id="210" name="Google Shape;210;p29"/>
          <p:cNvSpPr/>
          <p:nvPr/>
        </p:nvSpPr>
        <p:spPr>
          <a:xfrm>
            <a:off x="6545400" y="3729988"/>
            <a:ext cx="1437000" cy="247800"/>
          </a:xfrm>
          <a:prstGeom prst="lef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Lora"/>
              <a:ea typeface="Lora"/>
              <a:cs typeface="Lora"/>
              <a:sym typeface="Lora"/>
            </a:endParaRPr>
          </a:p>
        </p:txBody>
      </p:sp>
      <p:sp>
        <p:nvSpPr>
          <p:cNvPr id="211" name="Google Shape;211;p29"/>
          <p:cNvSpPr txBox="1"/>
          <p:nvPr/>
        </p:nvSpPr>
        <p:spPr>
          <a:xfrm>
            <a:off x="7796150" y="4329750"/>
            <a:ext cx="109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ora"/>
                <a:ea typeface="Lora"/>
                <a:cs typeface="Lora"/>
                <a:sym typeface="Lora"/>
              </a:rPr>
              <a:t>SQLite DB</a:t>
            </a:r>
            <a:endParaRPr>
              <a:latin typeface="Lora"/>
              <a:ea typeface="Lora"/>
              <a:cs typeface="Lora"/>
              <a:sym typeface="Lora"/>
            </a:endParaRPr>
          </a:p>
        </p:txBody>
      </p:sp>
      <p:sp>
        <p:nvSpPr>
          <p:cNvPr id="212" name="Google Shape;212;p29"/>
          <p:cNvSpPr/>
          <p:nvPr/>
        </p:nvSpPr>
        <p:spPr>
          <a:xfrm>
            <a:off x="6555825" y="2732450"/>
            <a:ext cx="1202400" cy="496500"/>
          </a:xfrm>
          <a:prstGeom prst="leftUpArrow">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3" name="Google Shape;213;p29"/>
          <p:cNvPicPr preferRelativeResize="0"/>
          <p:nvPr/>
        </p:nvPicPr>
        <p:blipFill>
          <a:blip r:embed="rId4">
            <a:alphaModFix/>
          </a:blip>
          <a:stretch>
            <a:fillRect/>
          </a:stretch>
        </p:blipFill>
        <p:spPr>
          <a:xfrm>
            <a:off x="7431150" y="1744945"/>
            <a:ext cx="1276500" cy="9561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0"/>
          <p:cNvSpPr txBox="1"/>
          <p:nvPr/>
        </p:nvSpPr>
        <p:spPr>
          <a:xfrm>
            <a:off x="743650" y="1933450"/>
            <a:ext cx="715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219" name="Google Shape;219;p30"/>
          <p:cNvSpPr txBox="1"/>
          <p:nvPr/>
        </p:nvSpPr>
        <p:spPr>
          <a:xfrm>
            <a:off x="2917350" y="1948338"/>
            <a:ext cx="3309300" cy="1246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chemeClr val="lt1"/>
                </a:solidFill>
                <a:latin typeface="PT Sans Narrow"/>
                <a:ea typeface="PT Sans Narrow"/>
                <a:cs typeface="PT Sans Narrow"/>
                <a:sym typeface="PT Sans Narrow"/>
              </a:rPr>
              <a:t>Sprint Backlogs</a:t>
            </a:r>
            <a:endParaRPr b="1" sz="4100">
              <a:solidFill>
                <a:schemeClr val="lt1"/>
              </a:solidFill>
              <a:latin typeface="PT Sans Narrow"/>
              <a:ea typeface="PT Sans Narrow"/>
              <a:cs typeface="PT Sans Narrow"/>
              <a:sym typeface="PT Sans Narrow"/>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20" name="Google Shape;220;p30"/>
          <p:cNvPicPr preferRelativeResize="0"/>
          <p:nvPr/>
        </p:nvPicPr>
        <p:blipFill rotWithShape="1">
          <a:blip r:embed="rId3">
            <a:alphaModFix/>
          </a:blip>
          <a:srcRect b="10362" l="0" r="0" t="0"/>
          <a:stretch/>
        </p:blipFill>
        <p:spPr>
          <a:xfrm>
            <a:off x="0" y="0"/>
            <a:ext cx="9144000" cy="5056750"/>
          </a:xfrm>
          <a:prstGeom prst="rect">
            <a:avLst/>
          </a:prstGeom>
          <a:noFill/>
          <a:ln>
            <a:noFill/>
          </a:ln>
        </p:spPr>
      </p:pic>
      <p:sp>
        <p:nvSpPr>
          <p:cNvPr id="221" name="Google Shape;221;p30"/>
          <p:cNvSpPr txBox="1"/>
          <p:nvPr/>
        </p:nvSpPr>
        <p:spPr>
          <a:xfrm>
            <a:off x="2917350" y="171598"/>
            <a:ext cx="3309300" cy="815700"/>
          </a:xfrm>
          <a:prstGeom prst="rect">
            <a:avLst/>
          </a:prstGeom>
          <a:solidFill>
            <a:srgbClr val="F3F3F3">
              <a:alpha val="63690"/>
            </a:srgbClr>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latin typeface="PT Sans Narrow"/>
                <a:ea typeface="PT Sans Narrow"/>
                <a:cs typeface="PT Sans Narrow"/>
                <a:sym typeface="PT Sans Narrow"/>
              </a:rPr>
              <a:t>Sprint 5 Recap</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1"/>
          <p:cNvSpPr txBox="1"/>
          <p:nvPr>
            <p:ph type="title"/>
          </p:nvPr>
        </p:nvSpPr>
        <p:spPr>
          <a:xfrm>
            <a:off x="311700" y="2033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- 5 User Stories</a:t>
            </a:r>
            <a:endParaRPr/>
          </a:p>
        </p:txBody>
      </p:sp>
      <p:sp>
        <p:nvSpPr>
          <p:cNvPr id="227" name="Google Shape;227;p31"/>
          <p:cNvSpPr/>
          <p:nvPr/>
        </p:nvSpPr>
        <p:spPr>
          <a:xfrm>
            <a:off x="6717600" y="203300"/>
            <a:ext cx="2114700" cy="707400"/>
          </a:xfrm>
          <a:prstGeom prst="roundRect">
            <a:avLst>
              <a:gd fmla="val 29785"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ora"/>
                <a:ea typeface="Lora"/>
                <a:cs typeface="Lora"/>
                <a:sym typeface="Lora"/>
              </a:rPr>
              <a:t>Total 10 Story Points</a:t>
            </a:r>
            <a:endParaRPr b="1">
              <a:latin typeface="Lora"/>
              <a:ea typeface="Lora"/>
              <a:cs typeface="Lora"/>
              <a:sym typeface="Lora"/>
            </a:endParaRPr>
          </a:p>
        </p:txBody>
      </p:sp>
      <p:sp>
        <p:nvSpPr>
          <p:cNvPr id="228" name="Google Shape;228;p31"/>
          <p:cNvSpPr txBox="1"/>
          <p:nvPr/>
        </p:nvSpPr>
        <p:spPr>
          <a:xfrm>
            <a:off x="311700" y="1567725"/>
            <a:ext cx="4150200" cy="12288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17">
                <a:highlight>
                  <a:srgbClr val="FFFFFF"/>
                </a:highlight>
                <a:latin typeface="Lora"/>
                <a:ea typeface="Lora"/>
                <a:cs typeface="Lora"/>
                <a:sym typeface="Lora"/>
              </a:rPr>
              <a:t>User Story: </a:t>
            </a:r>
            <a:r>
              <a:rPr lang="en" sz="1017">
                <a:highlight>
                  <a:srgbClr val="FFFFFF"/>
                </a:highlight>
                <a:latin typeface="Lora"/>
                <a:ea typeface="Lora"/>
                <a:cs typeface="Lora"/>
                <a:sym typeface="Lora"/>
              </a:rPr>
              <a:t>As a product owner or scrum master or developer or creator, I want to be able to see the calendar so that I can plan our work</a:t>
            </a:r>
            <a:endParaRPr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Acceptance Criteria: </a:t>
            </a:r>
            <a:r>
              <a:rPr lang="en" sz="1017">
                <a:highlight>
                  <a:srgbClr val="FFFFFF"/>
                </a:highlight>
                <a:latin typeface="Lora"/>
                <a:ea typeface="Lora"/>
                <a:cs typeface="Lora"/>
                <a:sym typeface="Lora"/>
              </a:rPr>
              <a:t>Given product owner or scrum master or developer or creator is on calendar screen, when he/ she selects any month or date, then system should display details</a:t>
            </a:r>
            <a:endParaRPr sz="1017">
              <a:highlight>
                <a:srgbClr val="FFFFFF"/>
              </a:highlight>
              <a:latin typeface="Lora"/>
              <a:ea typeface="Lora"/>
              <a:cs typeface="Lora"/>
              <a:sym typeface="Lora"/>
            </a:endParaRPr>
          </a:p>
        </p:txBody>
      </p:sp>
      <p:sp>
        <p:nvSpPr>
          <p:cNvPr id="229" name="Google Shape;229;p31"/>
          <p:cNvSpPr/>
          <p:nvPr/>
        </p:nvSpPr>
        <p:spPr>
          <a:xfrm>
            <a:off x="429750" y="1093000"/>
            <a:ext cx="1601100" cy="327300"/>
          </a:xfrm>
          <a:prstGeom prst="wedgeRoundRectCallout">
            <a:avLst>
              <a:gd fmla="val -21123" name="adj1"/>
              <a:gd fmla="val 80263" name="adj2"/>
              <a:gd fmla="val 0" name="adj3"/>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latin typeface="Lora"/>
                <a:ea typeface="Lora"/>
                <a:cs typeface="Lora"/>
                <a:sym typeface="Lora"/>
              </a:rPr>
              <a:t>EAS-25       Points - 5</a:t>
            </a:r>
            <a:endParaRPr b="1" sz="1100">
              <a:latin typeface="Lora"/>
              <a:ea typeface="Lora"/>
              <a:cs typeface="Lora"/>
              <a:sym typeface="Lora"/>
            </a:endParaRPr>
          </a:p>
        </p:txBody>
      </p:sp>
      <p:sp>
        <p:nvSpPr>
          <p:cNvPr id="230" name="Google Shape;230;p31"/>
          <p:cNvSpPr txBox="1"/>
          <p:nvPr/>
        </p:nvSpPr>
        <p:spPr>
          <a:xfrm>
            <a:off x="311700" y="3372026"/>
            <a:ext cx="4150200" cy="15699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17">
                <a:highlight>
                  <a:srgbClr val="FFFFFF"/>
                </a:highlight>
                <a:latin typeface="Lora"/>
                <a:ea typeface="Lora"/>
                <a:cs typeface="Lora"/>
                <a:sym typeface="Lora"/>
              </a:rPr>
              <a:t>User Story: </a:t>
            </a:r>
            <a:r>
              <a:rPr lang="en" sz="1017">
                <a:highlight>
                  <a:srgbClr val="FFFFFF"/>
                </a:highlight>
                <a:latin typeface="Lora"/>
                <a:ea typeface="Lora"/>
                <a:cs typeface="Lora"/>
                <a:sym typeface="Lora"/>
              </a:rPr>
              <a:t>As a product owner or scrum master or developer or creator, I want to be able to add/delete task on any date so that I can put/remove the deadline for that task</a:t>
            </a:r>
            <a:endParaRPr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Acceptance Criteria: </a:t>
            </a:r>
            <a:r>
              <a:rPr lang="en" sz="1017">
                <a:highlight>
                  <a:srgbClr val="FFFFFF"/>
                </a:highlight>
                <a:latin typeface="Lora"/>
                <a:ea typeface="Lora"/>
                <a:cs typeface="Lora"/>
                <a:sym typeface="Lora"/>
              </a:rPr>
              <a:t>Given product owner or scrum master or developer or creator is on calendar screen, when he/ she click on any date and enter/modify some event, then the system should display the changes made on that date to all users with whom the project is shared</a:t>
            </a:r>
            <a:endParaRPr sz="1017">
              <a:highlight>
                <a:srgbClr val="FFFFFF"/>
              </a:highlight>
              <a:latin typeface="Lora"/>
              <a:ea typeface="Lora"/>
              <a:cs typeface="Lora"/>
              <a:sym typeface="Lora"/>
            </a:endParaRPr>
          </a:p>
        </p:txBody>
      </p:sp>
      <p:sp>
        <p:nvSpPr>
          <p:cNvPr id="231" name="Google Shape;231;p31"/>
          <p:cNvSpPr/>
          <p:nvPr/>
        </p:nvSpPr>
        <p:spPr>
          <a:xfrm>
            <a:off x="429750" y="2920625"/>
            <a:ext cx="1601100" cy="327300"/>
          </a:xfrm>
          <a:prstGeom prst="wedgeRoundRectCallout">
            <a:avLst>
              <a:gd fmla="val -21123" name="adj1"/>
              <a:gd fmla="val 80263" name="adj2"/>
              <a:gd fmla="val 0" name="adj3"/>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latin typeface="Lora"/>
                <a:ea typeface="Lora"/>
                <a:cs typeface="Lora"/>
                <a:sym typeface="Lora"/>
              </a:rPr>
              <a:t>EAS-26       Points - 5</a:t>
            </a:r>
            <a:endParaRPr b="1" sz="1100">
              <a:latin typeface="Lora"/>
              <a:ea typeface="Lora"/>
              <a:cs typeface="Lora"/>
              <a:sym typeface="Lora"/>
            </a:endParaRPr>
          </a:p>
        </p:txBody>
      </p:sp>
      <p:sp>
        <p:nvSpPr>
          <p:cNvPr id="232" name="Google Shape;232;p31"/>
          <p:cNvSpPr txBox="1"/>
          <p:nvPr/>
        </p:nvSpPr>
        <p:spPr>
          <a:xfrm>
            <a:off x="4572000" y="1567725"/>
            <a:ext cx="4150200" cy="33744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17">
                <a:highlight>
                  <a:srgbClr val="FFFFFF"/>
                </a:highlight>
                <a:latin typeface="Lora"/>
                <a:ea typeface="Lora"/>
                <a:cs typeface="Lora"/>
                <a:sym typeface="Lora"/>
              </a:rPr>
              <a:t>EAS-62: Develope Calendar screen</a:t>
            </a:r>
            <a:endParaRPr sz="1117">
              <a:highlight>
                <a:srgbClr val="FFFFFF"/>
              </a:highlight>
              <a:latin typeface="Lora"/>
              <a:ea typeface="Lora"/>
              <a:cs typeface="Lora"/>
              <a:sym typeface="Lora"/>
            </a:endParaRPr>
          </a:p>
          <a:p>
            <a:pPr indent="0" lvl="0" marL="0" rtl="0" algn="l">
              <a:lnSpc>
                <a:spcPct val="100000"/>
              </a:lnSpc>
              <a:spcBef>
                <a:spcPts val="1000"/>
              </a:spcBef>
              <a:spcAft>
                <a:spcPts val="0"/>
              </a:spcAft>
              <a:buNone/>
            </a:pPr>
            <a:r>
              <a:rPr lang="en" sz="1117">
                <a:highlight>
                  <a:schemeClr val="lt1"/>
                </a:highlight>
                <a:latin typeface="Lora"/>
                <a:ea typeface="Lora"/>
                <a:cs typeface="Lora"/>
                <a:sym typeface="Lora"/>
              </a:rPr>
              <a:t>EAS-63: </a:t>
            </a:r>
            <a:r>
              <a:rPr lang="en" sz="1117">
                <a:highlight>
                  <a:srgbClr val="FFFFFF"/>
                </a:highlight>
                <a:latin typeface="Lora"/>
                <a:ea typeface="Lora"/>
                <a:cs typeface="Lora"/>
                <a:sym typeface="Lora"/>
              </a:rPr>
              <a:t>Design backend APIs and controllers to perform CRUD operations on calendar events data</a:t>
            </a:r>
            <a:endParaRPr sz="1117">
              <a:highlight>
                <a:srgbClr val="FFFFFF"/>
              </a:highlight>
              <a:latin typeface="Lora"/>
              <a:ea typeface="Lora"/>
              <a:cs typeface="Lora"/>
              <a:sym typeface="Lora"/>
            </a:endParaRPr>
          </a:p>
          <a:p>
            <a:pPr indent="0" lvl="0" marL="0" rtl="0" algn="l">
              <a:lnSpc>
                <a:spcPct val="100000"/>
              </a:lnSpc>
              <a:spcBef>
                <a:spcPts val="1000"/>
              </a:spcBef>
              <a:spcAft>
                <a:spcPts val="0"/>
              </a:spcAft>
              <a:buNone/>
            </a:pPr>
            <a:r>
              <a:rPr lang="en" sz="1117">
                <a:highlight>
                  <a:schemeClr val="lt1"/>
                </a:highlight>
                <a:latin typeface="Lora"/>
                <a:ea typeface="Lora"/>
                <a:cs typeface="Lora"/>
                <a:sym typeface="Lora"/>
              </a:rPr>
              <a:t>EAS-64: </a:t>
            </a:r>
            <a:r>
              <a:rPr lang="en" sz="1117">
                <a:highlight>
                  <a:srgbClr val="FFFFFF"/>
                </a:highlight>
                <a:latin typeface="Lora"/>
                <a:ea typeface="Lora"/>
                <a:cs typeface="Lora"/>
                <a:sym typeface="Lora"/>
              </a:rPr>
              <a:t>Integrate Calendar with Project screens and APIs</a:t>
            </a:r>
            <a:endParaRPr sz="1117">
              <a:highlight>
                <a:srgbClr val="FFFFFF"/>
              </a:highlight>
              <a:latin typeface="Lora"/>
              <a:ea typeface="Lora"/>
              <a:cs typeface="Lora"/>
              <a:sym typeface="Lora"/>
            </a:endParaRPr>
          </a:p>
          <a:p>
            <a:pPr indent="0" lvl="0" marL="0" rtl="0" algn="l">
              <a:lnSpc>
                <a:spcPct val="100000"/>
              </a:lnSpc>
              <a:spcBef>
                <a:spcPts val="1000"/>
              </a:spcBef>
              <a:spcAft>
                <a:spcPts val="0"/>
              </a:spcAft>
              <a:buNone/>
            </a:pPr>
            <a:r>
              <a:rPr lang="en" sz="1117">
                <a:highlight>
                  <a:schemeClr val="lt1"/>
                </a:highlight>
                <a:latin typeface="Lora"/>
                <a:ea typeface="Lora"/>
                <a:cs typeface="Lora"/>
                <a:sym typeface="Lora"/>
              </a:rPr>
              <a:t>EAS-65: </a:t>
            </a:r>
            <a:r>
              <a:rPr lang="en" sz="1117">
                <a:highlight>
                  <a:srgbClr val="FFFFFF"/>
                </a:highlight>
                <a:latin typeface="Lora"/>
                <a:ea typeface="Lora"/>
                <a:cs typeface="Lora"/>
                <a:sym typeface="Lora"/>
              </a:rPr>
              <a:t>Testing for Sprint - 5</a:t>
            </a:r>
            <a:endParaRPr sz="1117">
              <a:highlight>
                <a:srgbClr val="FFFFFF"/>
              </a:highlight>
              <a:latin typeface="Lora"/>
              <a:ea typeface="Lora"/>
              <a:cs typeface="Lora"/>
              <a:sym typeface="Lora"/>
            </a:endParaRPr>
          </a:p>
          <a:p>
            <a:pPr indent="0" lvl="0" marL="0" rtl="0" algn="l">
              <a:lnSpc>
                <a:spcPct val="100000"/>
              </a:lnSpc>
              <a:spcBef>
                <a:spcPts val="1000"/>
              </a:spcBef>
              <a:spcAft>
                <a:spcPts val="0"/>
              </a:spcAft>
              <a:buNone/>
            </a:pPr>
            <a:r>
              <a:rPr lang="en" sz="1117">
                <a:highlight>
                  <a:schemeClr val="lt1"/>
                </a:highlight>
                <a:latin typeface="Lora"/>
                <a:ea typeface="Lora"/>
                <a:cs typeface="Lora"/>
                <a:sym typeface="Lora"/>
              </a:rPr>
              <a:t>EAS-66: </a:t>
            </a:r>
            <a:r>
              <a:rPr lang="en" sz="1117">
                <a:highlight>
                  <a:srgbClr val="FFFFFF"/>
                </a:highlight>
                <a:latin typeface="Lora"/>
                <a:ea typeface="Lora"/>
                <a:cs typeface="Lora"/>
                <a:sym typeface="Lora"/>
              </a:rPr>
              <a:t>Create presentation for Deliverable - 5</a:t>
            </a:r>
            <a:endParaRPr sz="1117">
              <a:highlight>
                <a:srgbClr val="FFFFFF"/>
              </a:highlight>
              <a:latin typeface="Lora"/>
              <a:ea typeface="Lora"/>
              <a:cs typeface="Lora"/>
              <a:sym typeface="Lora"/>
            </a:endParaRPr>
          </a:p>
          <a:p>
            <a:pPr indent="0" lvl="0" marL="0" rtl="0" algn="l">
              <a:lnSpc>
                <a:spcPct val="100000"/>
              </a:lnSpc>
              <a:spcBef>
                <a:spcPts val="1000"/>
              </a:spcBef>
              <a:spcAft>
                <a:spcPts val="0"/>
              </a:spcAft>
              <a:buNone/>
            </a:pPr>
            <a:r>
              <a:rPr lang="en" sz="1117">
                <a:highlight>
                  <a:schemeClr val="lt1"/>
                </a:highlight>
                <a:latin typeface="Lora"/>
                <a:ea typeface="Lora"/>
                <a:cs typeface="Lora"/>
                <a:sym typeface="Lora"/>
              </a:rPr>
              <a:t>EAS-67: </a:t>
            </a:r>
            <a:r>
              <a:rPr lang="en" sz="1117">
                <a:highlight>
                  <a:srgbClr val="FFFFFF"/>
                </a:highlight>
                <a:latin typeface="Lora"/>
                <a:ea typeface="Lora"/>
                <a:cs typeface="Lora"/>
                <a:sym typeface="Lora"/>
              </a:rPr>
              <a:t>Create presentation video and demo for Deliverable - 5</a:t>
            </a:r>
            <a:endParaRPr sz="1117">
              <a:highlight>
                <a:srgbClr val="FFFFFF"/>
              </a:highlight>
              <a:latin typeface="Lora"/>
              <a:ea typeface="Lora"/>
              <a:cs typeface="Lora"/>
              <a:sym typeface="Lora"/>
            </a:endParaRPr>
          </a:p>
          <a:p>
            <a:pPr indent="0" lvl="0" marL="0" rtl="0" algn="l">
              <a:lnSpc>
                <a:spcPct val="100000"/>
              </a:lnSpc>
              <a:spcBef>
                <a:spcPts val="1000"/>
              </a:spcBef>
              <a:spcAft>
                <a:spcPts val="0"/>
              </a:spcAft>
              <a:buNone/>
            </a:pPr>
            <a:r>
              <a:rPr lang="en" sz="1117">
                <a:highlight>
                  <a:schemeClr val="lt1"/>
                </a:highlight>
                <a:latin typeface="Lora"/>
                <a:ea typeface="Lora"/>
                <a:cs typeface="Lora"/>
                <a:sym typeface="Lora"/>
              </a:rPr>
              <a:t>EAS-68: </a:t>
            </a:r>
            <a:r>
              <a:rPr lang="en" sz="1117">
                <a:highlight>
                  <a:srgbClr val="FFFFFF"/>
                </a:highlight>
                <a:latin typeface="Lora"/>
                <a:ea typeface="Lora"/>
                <a:cs typeface="Lora"/>
                <a:sym typeface="Lora"/>
              </a:rPr>
              <a:t>Update Tech Paper</a:t>
            </a:r>
            <a:endParaRPr sz="1117">
              <a:highlight>
                <a:srgbClr val="FFFFFF"/>
              </a:highlight>
              <a:latin typeface="Lora"/>
              <a:ea typeface="Lora"/>
              <a:cs typeface="Lora"/>
              <a:sym typeface="Lora"/>
            </a:endParaRPr>
          </a:p>
          <a:p>
            <a:pPr indent="0" lvl="0" marL="0" rtl="0" algn="l">
              <a:lnSpc>
                <a:spcPct val="100000"/>
              </a:lnSpc>
              <a:spcBef>
                <a:spcPts val="1000"/>
              </a:spcBef>
              <a:spcAft>
                <a:spcPts val="0"/>
              </a:spcAft>
              <a:buNone/>
            </a:pPr>
            <a:r>
              <a:rPr lang="en" sz="1117">
                <a:highlight>
                  <a:schemeClr val="lt1"/>
                </a:highlight>
                <a:latin typeface="Lora"/>
                <a:ea typeface="Lora"/>
                <a:cs typeface="Lora"/>
                <a:sym typeface="Lora"/>
              </a:rPr>
              <a:t>EAS-69: </a:t>
            </a:r>
            <a:r>
              <a:rPr lang="en" sz="1117">
                <a:highlight>
                  <a:srgbClr val="FFFFFF"/>
                </a:highlight>
                <a:latin typeface="Lora"/>
                <a:ea typeface="Lora"/>
                <a:cs typeface="Lora"/>
                <a:sym typeface="Lora"/>
              </a:rPr>
              <a:t>Update Github Wiki </a:t>
            </a:r>
            <a:endParaRPr sz="1117">
              <a:highlight>
                <a:srgbClr val="FFFFFF"/>
              </a:highlight>
              <a:latin typeface="Lora"/>
              <a:ea typeface="Lora"/>
              <a:cs typeface="Lora"/>
              <a:sym typeface="Lora"/>
            </a:endParaRPr>
          </a:p>
          <a:p>
            <a:pPr indent="0" lvl="0" marL="0" rtl="0" algn="l">
              <a:lnSpc>
                <a:spcPct val="100000"/>
              </a:lnSpc>
              <a:spcBef>
                <a:spcPts val="1000"/>
              </a:spcBef>
              <a:spcAft>
                <a:spcPts val="0"/>
              </a:spcAft>
              <a:buNone/>
            </a:pPr>
            <a:r>
              <a:t/>
            </a:r>
            <a:endParaRPr sz="1117">
              <a:highlight>
                <a:srgbClr val="FFFFFF"/>
              </a:highlight>
              <a:latin typeface="Lora"/>
              <a:ea typeface="Lora"/>
              <a:cs typeface="Lora"/>
              <a:sym typeface="Lora"/>
            </a:endParaRPr>
          </a:p>
          <a:p>
            <a:pPr indent="0" lvl="0" marL="0" rtl="0" algn="l">
              <a:lnSpc>
                <a:spcPct val="100000"/>
              </a:lnSpc>
              <a:spcBef>
                <a:spcPts val="0"/>
              </a:spcBef>
              <a:spcAft>
                <a:spcPts val="0"/>
              </a:spcAft>
              <a:buNone/>
            </a:pPr>
            <a:r>
              <a:t/>
            </a:r>
            <a:endParaRPr b="1" sz="1917">
              <a:highlight>
                <a:srgbClr val="FFFFFF"/>
              </a:highlight>
              <a:latin typeface="Lora"/>
              <a:ea typeface="Lora"/>
              <a:cs typeface="Lora"/>
              <a:sym typeface="Lora"/>
            </a:endParaRPr>
          </a:p>
        </p:txBody>
      </p:sp>
      <p:sp>
        <p:nvSpPr>
          <p:cNvPr id="233" name="Google Shape;233;p31"/>
          <p:cNvSpPr/>
          <p:nvPr/>
        </p:nvSpPr>
        <p:spPr>
          <a:xfrm>
            <a:off x="4572000" y="1239400"/>
            <a:ext cx="865500" cy="400500"/>
          </a:xfrm>
          <a:prstGeom prst="roundRect">
            <a:avLst>
              <a:gd fmla="val 50000"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ora"/>
                <a:ea typeface="Lora"/>
                <a:cs typeface="Lora"/>
                <a:sym typeface="Lora"/>
              </a:rPr>
              <a:t>Tasks</a:t>
            </a:r>
            <a:endParaRPr b="1">
              <a:latin typeface="Lora"/>
              <a:ea typeface="Lora"/>
              <a:cs typeface="Lora"/>
              <a:sym typeface="Lor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- 5: Results</a:t>
            </a:r>
            <a:endParaRPr/>
          </a:p>
        </p:txBody>
      </p:sp>
      <p:pic>
        <p:nvPicPr>
          <p:cNvPr id="239" name="Google Shape;239;p32"/>
          <p:cNvPicPr preferRelativeResize="0"/>
          <p:nvPr/>
        </p:nvPicPr>
        <p:blipFill>
          <a:blip r:embed="rId3">
            <a:alphaModFix/>
          </a:blip>
          <a:stretch>
            <a:fillRect/>
          </a:stretch>
        </p:blipFill>
        <p:spPr>
          <a:xfrm>
            <a:off x="152400" y="1304825"/>
            <a:ext cx="4193524" cy="2013849"/>
          </a:xfrm>
          <a:prstGeom prst="rect">
            <a:avLst/>
          </a:prstGeom>
          <a:noFill/>
          <a:ln>
            <a:noFill/>
          </a:ln>
        </p:spPr>
      </p:pic>
      <p:sp>
        <p:nvSpPr>
          <p:cNvPr id="240" name="Google Shape;240;p32"/>
          <p:cNvSpPr txBox="1"/>
          <p:nvPr/>
        </p:nvSpPr>
        <p:spPr>
          <a:xfrm>
            <a:off x="926625" y="3471075"/>
            <a:ext cx="28740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Calendar Month View</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Users can see all the events of selected month. It is a default calendar view.</a:t>
            </a:r>
            <a:endParaRPr>
              <a:latin typeface="Open Sans"/>
              <a:ea typeface="Open Sans"/>
              <a:cs typeface="Open Sans"/>
              <a:sym typeface="Open Sans"/>
            </a:endParaRPr>
          </a:p>
        </p:txBody>
      </p:sp>
      <p:sp>
        <p:nvSpPr>
          <p:cNvPr id="241" name="Google Shape;241;p32"/>
          <p:cNvSpPr txBox="1"/>
          <p:nvPr/>
        </p:nvSpPr>
        <p:spPr>
          <a:xfrm>
            <a:off x="5298525" y="3471075"/>
            <a:ext cx="28740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Calendar Week  View</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Users can see all the events of selected week. Events are listed by day and time.</a:t>
            </a:r>
            <a:endParaRPr>
              <a:latin typeface="Open Sans"/>
              <a:ea typeface="Open Sans"/>
              <a:cs typeface="Open Sans"/>
              <a:sym typeface="Open Sans"/>
            </a:endParaRPr>
          </a:p>
        </p:txBody>
      </p:sp>
      <p:pic>
        <p:nvPicPr>
          <p:cNvPr id="242" name="Google Shape;242;p32"/>
          <p:cNvPicPr preferRelativeResize="0"/>
          <p:nvPr/>
        </p:nvPicPr>
        <p:blipFill>
          <a:blip r:embed="rId4">
            <a:alphaModFix/>
          </a:blip>
          <a:stretch>
            <a:fillRect/>
          </a:stretch>
        </p:blipFill>
        <p:spPr>
          <a:xfrm>
            <a:off x="4638787" y="1306350"/>
            <a:ext cx="4193524" cy="20107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pic>
        <p:nvPicPr>
          <p:cNvPr id="77" name="Google Shape;77;p15"/>
          <p:cNvPicPr preferRelativeResize="0"/>
          <p:nvPr/>
        </p:nvPicPr>
        <p:blipFill>
          <a:blip r:embed="rId3">
            <a:alphaModFix/>
          </a:blip>
          <a:stretch>
            <a:fillRect/>
          </a:stretch>
        </p:blipFill>
        <p:spPr>
          <a:xfrm>
            <a:off x="311700" y="1426475"/>
            <a:ext cx="1210925" cy="1360600"/>
          </a:xfrm>
          <a:prstGeom prst="rect">
            <a:avLst/>
          </a:prstGeom>
          <a:noFill/>
          <a:ln>
            <a:noFill/>
          </a:ln>
        </p:spPr>
      </p:pic>
      <p:pic>
        <p:nvPicPr>
          <p:cNvPr id="78" name="Google Shape;78;p15"/>
          <p:cNvPicPr preferRelativeResize="0"/>
          <p:nvPr/>
        </p:nvPicPr>
        <p:blipFill>
          <a:blip r:embed="rId4">
            <a:alphaModFix/>
          </a:blip>
          <a:stretch>
            <a:fillRect/>
          </a:stretch>
        </p:blipFill>
        <p:spPr>
          <a:xfrm>
            <a:off x="2138638" y="1351638"/>
            <a:ext cx="1360600" cy="1360600"/>
          </a:xfrm>
          <a:prstGeom prst="rect">
            <a:avLst/>
          </a:prstGeom>
          <a:noFill/>
          <a:ln>
            <a:noFill/>
          </a:ln>
        </p:spPr>
      </p:pic>
      <p:pic>
        <p:nvPicPr>
          <p:cNvPr id="79" name="Google Shape;79;p15"/>
          <p:cNvPicPr preferRelativeResize="0"/>
          <p:nvPr/>
        </p:nvPicPr>
        <p:blipFill>
          <a:blip r:embed="rId5">
            <a:alphaModFix/>
          </a:blip>
          <a:stretch>
            <a:fillRect/>
          </a:stretch>
        </p:blipFill>
        <p:spPr>
          <a:xfrm>
            <a:off x="4177237" y="1426462"/>
            <a:ext cx="1210925" cy="1210950"/>
          </a:xfrm>
          <a:prstGeom prst="rect">
            <a:avLst/>
          </a:prstGeom>
          <a:noFill/>
          <a:ln>
            <a:noFill/>
          </a:ln>
        </p:spPr>
      </p:pic>
      <p:pic>
        <p:nvPicPr>
          <p:cNvPr id="80" name="Google Shape;80;p15"/>
          <p:cNvPicPr preferRelativeResize="0"/>
          <p:nvPr/>
        </p:nvPicPr>
        <p:blipFill>
          <a:blip r:embed="rId6">
            <a:alphaModFix/>
          </a:blip>
          <a:stretch>
            <a:fillRect/>
          </a:stretch>
        </p:blipFill>
        <p:spPr>
          <a:xfrm>
            <a:off x="5947825" y="1514607"/>
            <a:ext cx="1360576" cy="1034669"/>
          </a:xfrm>
          <a:prstGeom prst="rect">
            <a:avLst/>
          </a:prstGeom>
          <a:noFill/>
          <a:ln>
            <a:noFill/>
          </a:ln>
        </p:spPr>
      </p:pic>
      <p:sp>
        <p:nvSpPr>
          <p:cNvPr id="81" name="Google Shape;81;p15"/>
          <p:cNvSpPr txBox="1"/>
          <p:nvPr/>
        </p:nvSpPr>
        <p:spPr>
          <a:xfrm>
            <a:off x="296675" y="2911450"/>
            <a:ext cx="1473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ora"/>
                <a:ea typeface="Lora"/>
                <a:cs typeface="Lora"/>
                <a:sym typeface="Lora"/>
              </a:rPr>
              <a:t>Introduction</a:t>
            </a:r>
            <a:endParaRPr sz="1200">
              <a:latin typeface="Lora"/>
              <a:ea typeface="Lora"/>
              <a:cs typeface="Lora"/>
              <a:sym typeface="Lora"/>
            </a:endParaRPr>
          </a:p>
          <a:p>
            <a:pPr indent="-304800" lvl="0" marL="457200" rtl="0" algn="l">
              <a:spcBef>
                <a:spcPts val="0"/>
              </a:spcBef>
              <a:spcAft>
                <a:spcPts val="0"/>
              </a:spcAft>
              <a:buSzPts val="1200"/>
              <a:buFont typeface="Lora"/>
              <a:buChar char="●"/>
            </a:pPr>
            <a:r>
              <a:rPr lang="en" sz="1200">
                <a:latin typeface="Lora"/>
                <a:ea typeface="Lora"/>
                <a:cs typeface="Lora"/>
                <a:sym typeface="Lora"/>
              </a:rPr>
              <a:t>Team members</a:t>
            </a:r>
            <a:endParaRPr sz="1200">
              <a:latin typeface="Lora"/>
              <a:ea typeface="Lora"/>
              <a:cs typeface="Lora"/>
              <a:sym typeface="Lora"/>
            </a:endParaRPr>
          </a:p>
          <a:p>
            <a:pPr indent="-304800" lvl="0" marL="457200" rtl="0" algn="l">
              <a:spcBef>
                <a:spcPts val="0"/>
              </a:spcBef>
              <a:spcAft>
                <a:spcPts val="0"/>
              </a:spcAft>
              <a:buSzPts val="1200"/>
              <a:buFont typeface="Lora"/>
              <a:buChar char="●"/>
            </a:pPr>
            <a:r>
              <a:rPr lang="en" sz="1200">
                <a:latin typeface="Lora"/>
                <a:ea typeface="Lora"/>
                <a:cs typeface="Lora"/>
                <a:sym typeface="Lora"/>
              </a:rPr>
              <a:t>Problem Statement</a:t>
            </a:r>
            <a:endParaRPr sz="1200">
              <a:latin typeface="Lora"/>
              <a:ea typeface="Lora"/>
              <a:cs typeface="Lora"/>
              <a:sym typeface="Lora"/>
            </a:endParaRPr>
          </a:p>
          <a:p>
            <a:pPr indent="-304800" lvl="0" marL="457200" rtl="0" algn="l">
              <a:spcBef>
                <a:spcPts val="0"/>
              </a:spcBef>
              <a:spcAft>
                <a:spcPts val="0"/>
              </a:spcAft>
              <a:buSzPts val="1200"/>
              <a:buFont typeface="Lora"/>
              <a:buChar char="●"/>
            </a:pPr>
            <a:r>
              <a:rPr lang="en" sz="1200">
                <a:latin typeface="Lora"/>
                <a:ea typeface="Lora"/>
                <a:cs typeface="Lora"/>
                <a:sym typeface="Lora"/>
              </a:rPr>
              <a:t>Project Description</a:t>
            </a:r>
            <a:endParaRPr sz="1200">
              <a:latin typeface="Lora"/>
              <a:ea typeface="Lora"/>
              <a:cs typeface="Lora"/>
              <a:sym typeface="Lora"/>
            </a:endParaRPr>
          </a:p>
          <a:p>
            <a:pPr indent="-304800" lvl="0" marL="457200" rtl="0" algn="l">
              <a:spcBef>
                <a:spcPts val="0"/>
              </a:spcBef>
              <a:spcAft>
                <a:spcPts val="0"/>
              </a:spcAft>
              <a:buSzPts val="1200"/>
              <a:buFont typeface="Lora"/>
              <a:buChar char="●"/>
            </a:pPr>
            <a:r>
              <a:rPr lang="en" sz="1200">
                <a:latin typeface="Lora"/>
                <a:ea typeface="Lora"/>
                <a:cs typeface="Lora"/>
                <a:sym typeface="Lora"/>
              </a:rPr>
              <a:t>Personas</a:t>
            </a:r>
            <a:endParaRPr sz="1200">
              <a:latin typeface="Lora"/>
              <a:ea typeface="Lora"/>
              <a:cs typeface="Lora"/>
              <a:sym typeface="Lora"/>
            </a:endParaRPr>
          </a:p>
        </p:txBody>
      </p:sp>
      <p:sp>
        <p:nvSpPr>
          <p:cNvPr id="82" name="Google Shape;82;p15"/>
          <p:cNvSpPr txBox="1"/>
          <p:nvPr/>
        </p:nvSpPr>
        <p:spPr>
          <a:xfrm>
            <a:off x="3989413" y="2911450"/>
            <a:ext cx="19584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ora"/>
                <a:ea typeface="Lora"/>
                <a:cs typeface="Lora"/>
                <a:sym typeface="Lora"/>
              </a:rPr>
              <a:t>Sprint 5 recap &amp; </a:t>
            </a:r>
            <a:r>
              <a:rPr lang="en" sz="1200">
                <a:latin typeface="Lora"/>
                <a:ea typeface="Lora"/>
                <a:cs typeface="Lora"/>
                <a:sym typeface="Lora"/>
              </a:rPr>
              <a:t>Sprint 6</a:t>
            </a:r>
            <a:endParaRPr sz="1200">
              <a:latin typeface="Lora"/>
              <a:ea typeface="Lora"/>
              <a:cs typeface="Lora"/>
              <a:sym typeface="Lora"/>
            </a:endParaRPr>
          </a:p>
          <a:p>
            <a:pPr indent="-304800" lvl="0" marL="457200" rtl="0" algn="l">
              <a:spcBef>
                <a:spcPts val="0"/>
              </a:spcBef>
              <a:spcAft>
                <a:spcPts val="0"/>
              </a:spcAft>
              <a:buSzPts val="1200"/>
              <a:buFont typeface="Lora"/>
              <a:buChar char="●"/>
            </a:pPr>
            <a:r>
              <a:rPr lang="en" sz="1200">
                <a:latin typeface="Lora"/>
                <a:ea typeface="Lora"/>
                <a:cs typeface="Lora"/>
                <a:sym typeface="Lora"/>
              </a:rPr>
              <a:t>Sprint Backlog</a:t>
            </a:r>
            <a:endParaRPr sz="1200">
              <a:latin typeface="Lora"/>
              <a:ea typeface="Lora"/>
              <a:cs typeface="Lora"/>
              <a:sym typeface="Lora"/>
            </a:endParaRPr>
          </a:p>
          <a:p>
            <a:pPr indent="-304800" lvl="0" marL="457200" rtl="0" algn="l">
              <a:spcBef>
                <a:spcPts val="0"/>
              </a:spcBef>
              <a:spcAft>
                <a:spcPts val="0"/>
              </a:spcAft>
              <a:buSzPts val="1200"/>
              <a:buFont typeface="Lora"/>
              <a:buChar char="●"/>
            </a:pPr>
            <a:r>
              <a:rPr lang="en" sz="1200">
                <a:latin typeface="Lora"/>
                <a:ea typeface="Lora"/>
                <a:cs typeface="Lora"/>
                <a:sym typeface="Lora"/>
              </a:rPr>
              <a:t>Test Cases</a:t>
            </a:r>
            <a:endParaRPr sz="1200">
              <a:latin typeface="Lora"/>
              <a:ea typeface="Lora"/>
              <a:cs typeface="Lora"/>
              <a:sym typeface="Lora"/>
            </a:endParaRPr>
          </a:p>
          <a:p>
            <a:pPr indent="-304800" lvl="0" marL="457200" rtl="0" algn="l">
              <a:spcBef>
                <a:spcPts val="0"/>
              </a:spcBef>
              <a:spcAft>
                <a:spcPts val="0"/>
              </a:spcAft>
              <a:buSzPts val="1200"/>
              <a:buFont typeface="Lora"/>
              <a:buChar char="●"/>
            </a:pPr>
            <a:r>
              <a:rPr lang="en" sz="1200">
                <a:latin typeface="Lora"/>
                <a:ea typeface="Lora"/>
                <a:cs typeface="Lora"/>
                <a:sym typeface="Lora"/>
              </a:rPr>
              <a:t>Burndown Chart</a:t>
            </a:r>
            <a:endParaRPr sz="1200">
              <a:latin typeface="Lora"/>
              <a:ea typeface="Lora"/>
              <a:cs typeface="Lora"/>
              <a:sym typeface="Lora"/>
            </a:endParaRPr>
          </a:p>
          <a:p>
            <a:pPr indent="-304800" lvl="0" marL="457200" rtl="0" algn="l">
              <a:spcBef>
                <a:spcPts val="0"/>
              </a:spcBef>
              <a:spcAft>
                <a:spcPts val="0"/>
              </a:spcAft>
              <a:buSzPts val="1200"/>
              <a:buFont typeface="Lora"/>
              <a:buChar char="●"/>
            </a:pPr>
            <a:r>
              <a:rPr lang="en" sz="1200">
                <a:latin typeface="Lora"/>
                <a:ea typeface="Lora"/>
                <a:cs typeface="Lora"/>
                <a:sym typeface="Lora"/>
              </a:rPr>
              <a:t>Velocity Chart</a:t>
            </a:r>
            <a:endParaRPr sz="1200">
              <a:latin typeface="Lora"/>
              <a:ea typeface="Lora"/>
              <a:cs typeface="Lora"/>
              <a:sym typeface="Lora"/>
            </a:endParaRPr>
          </a:p>
          <a:p>
            <a:pPr indent="-304800" lvl="0" marL="457200" rtl="0" algn="l">
              <a:spcBef>
                <a:spcPts val="0"/>
              </a:spcBef>
              <a:spcAft>
                <a:spcPts val="0"/>
              </a:spcAft>
              <a:buSzPts val="1200"/>
              <a:buFont typeface="Lora"/>
              <a:buChar char="●"/>
            </a:pPr>
            <a:r>
              <a:rPr lang="en" sz="1200">
                <a:latin typeface="Lora"/>
                <a:ea typeface="Lora"/>
                <a:cs typeface="Lora"/>
                <a:sym typeface="Lora"/>
              </a:rPr>
              <a:t>Completed Committed Ratio</a:t>
            </a:r>
            <a:endParaRPr sz="1200">
              <a:latin typeface="Lora"/>
              <a:ea typeface="Lora"/>
              <a:cs typeface="Lora"/>
              <a:sym typeface="Lora"/>
            </a:endParaRPr>
          </a:p>
          <a:p>
            <a:pPr indent="-304800" lvl="0" marL="457200" rtl="0" algn="l">
              <a:spcBef>
                <a:spcPts val="0"/>
              </a:spcBef>
              <a:spcAft>
                <a:spcPts val="0"/>
              </a:spcAft>
              <a:buSzPts val="1200"/>
              <a:buFont typeface="Lora"/>
              <a:buChar char="●"/>
            </a:pPr>
            <a:r>
              <a:rPr lang="en" sz="1200">
                <a:latin typeface="Lora"/>
                <a:ea typeface="Lora"/>
                <a:cs typeface="Lora"/>
                <a:sym typeface="Lora"/>
              </a:rPr>
              <a:t>Sprint 6 Results</a:t>
            </a:r>
            <a:endParaRPr sz="1200">
              <a:latin typeface="Lora"/>
              <a:ea typeface="Lora"/>
              <a:cs typeface="Lora"/>
              <a:sym typeface="Lora"/>
            </a:endParaRPr>
          </a:p>
        </p:txBody>
      </p:sp>
      <p:sp>
        <p:nvSpPr>
          <p:cNvPr id="83" name="Google Shape;83;p15"/>
          <p:cNvSpPr txBox="1"/>
          <p:nvPr/>
        </p:nvSpPr>
        <p:spPr>
          <a:xfrm>
            <a:off x="1779138" y="2911450"/>
            <a:ext cx="2079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ora"/>
                <a:ea typeface="Lora"/>
                <a:cs typeface="Lora"/>
                <a:sym typeface="Lora"/>
              </a:rPr>
              <a:t>Technologies and Design</a:t>
            </a:r>
            <a:endParaRPr sz="1200">
              <a:latin typeface="Lora"/>
              <a:ea typeface="Lora"/>
              <a:cs typeface="Lora"/>
              <a:sym typeface="Lora"/>
            </a:endParaRPr>
          </a:p>
          <a:p>
            <a:pPr indent="-304800" lvl="0" marL="457200" rtl="0" algn="l">
              <a:spcBef>
                <a:spcPts val="0"/>
              </a:spcBef>
              <a:spcAft>
                <a:spcPts val="0"/>
              </a:spcAft>
              <a:buSzPts val="1200"/>
              <a:buFont typeface="Lora"/>
              <a:buChar char="●"/>
            </a:pPr>
            <a:r>
              <a:rPr lang="en" sz="1200">
                <a:latin typeface="Lora"/>
                <a:ea typeface="Lora"/>
                <a:cs typeface="Lora"/>
                <a:sym typeface="Lora"/>
              </a:rPr>
              <a:t>Front-end</a:t>
            </a:r>
            <a:endParaRPr sz="1200">
              <a:latin typeface="Lora"/>
              <a:ea typeface="Lora"/>
              <a:cs typeface="Lora"/>
              <a:sym typeface="Lora"/>
            </a:endParaRPr>
          </a:p>
          <a:p>
            <a:pPr indent="-304800" lvl="0" marL="457200" rtl="0" algn="l">
              <a:spcBef>
                <a:spcPts val="0"/>
              </a:spcBef>
              <a:spcAft>
                <a:spcPts val="0"/>
              </a:spcAft>
              <a:buSzPts val="1200"/>
              <a:buFont typeface="Lora"/>
              <a:buChar char="●"/>
            </a:pPr>
            <a:r>
              <a:rPr lang="en" sz="1200">
                <a:latin typeface="Lora"/>
                <a:ea typeface="Lora"/>
                <a:cs typeface="Lora"/>
                <a:sym typeface="Lora"/>
              </a:rPr>
              <a:t>Back-end</a:t>
            </a:r>
            <a:endParaRPr sz="1200">
              <a:latin typeface="Lora"/>
              <a:ea typeface="Lora"/>
              <a:cs typeface="Lora"/>
              <a:sym typeface="Lora"/>
            </a:endParaRPr>
          </a:p>
          <a:p>
            <a:pPr indent="-304800" lvl="0" marL="457200" rtl="0" algn="l">
              <a:spcBef>
                <a:spcPts val="0"/>
              </a:spcBef>
              <a:spcAft>
                <a:spcPts val="0"/>
              </a:spcAft>
              <a:buSzPts val="1200"/>
              <a:buFont typeface="Lora"/>
              <a:buChar char="●"/>
            </a:pPr>
            <a:r>
              <a:rPr lang="en" sz="1200">
                <a:latin typeface="Lora"/>
                <a:ea typeface="Lora"/>
                <a:cs typeface="Lora"/>
                <a:sym typeface="Lora"/>
              </a:rPr>
              <a:t>Cloud</a:t>
            </a:r>
            <a:endParaRPr sz="1200">
              <a:latin typeface="Lora"/>
              <a:ea typeface="Lora"/>
              <a:cs typeface="Lora"/>
              <a:sym typeface="Lora"/>
            </a:endParaRPr>
          </a:p>
          <a:p>
            <a:pPr indent="-304800" lvl="0" marL="457200" rtl="0" algn="l">
              <a:spcBef>
                <a:spcPts val="0"/>
              </a:spcBef>
              <a:spcAft>
                <a:spcPts val="0"/>
              </a:spcAft>
              <a:buSzPts val="1200"/>
              <a:buFont typeface="Lora"/>
              <a:buChar char="●"/>
            </a:pPr>
            <a:r>
              <a:rPr lang="en" sz="1200">
                <a:latin typeface="Lora"/>
                <a:ea typeface="Lora"/>
                <a:cs typeface="Lora"/>
                <a:sym typeface="Lora"/>
              </a:rPr>
              <a:t>Design Architecture</a:t>
            </a:r>
            <a:endParaRPr sz="1200">
              <a:latin typeface="Lora"/>
              <a:ea typeface="Lora"/>
              <a:cs typeface="Lora"/>
              <a:sym typeface="Lora"/>
            </a:endParaRPr>
          </a:p>
        </p:txBody>
      </p:sp>
      <p:sp>
        <p:nvSpPr>
          <p:cNvPr id="84" name="Google Shape;84;p15"/>
          <p:cNvSpPr txBox="1"/>
          <p:nvPr/>
        </p:nvSpPr>
        <p:spPr>
          <a:xfrm>
            <a:off x="6022713" y="2911450"/>
            <a:ext cx="1210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ora"/>
                <a:ea typeface="Lora"/>
                <a:cs typeface="Lora"/>
                <a:sym typeface="Lora"/>
              </a:rPr>
              <a:t>Retrospective</a:t>
            </a:r>
            <a:endParaRPr sz="1200">
              <a:latin typeface="Lora"/>
              <a:ea typeface="Lora"/>
              <a:cs typeface="Lora"/>
              <a:sym typeface="Lora"/>
            </a:endParaRPr>
          </a:p>
        </p:txBody>
      </p:sp>
      <p:sp>
        <p:nvSpPr>
          <p:cNvPr id="85" name="Google Shape;85;p15"/>
          <p:cNvSpPr txBox="1"/>
          <p:nvPr/>
        </p:nvSpPr>
        <p:spPr>
          <a:xfrm>
            <a:off x="7308425" y="2911450"/>
            <a:ext cx="1598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ora"/>
                <a:ea typeface="Lora"/>
                <a:cs typeface="Lora"/>
                <a:sym typeface="Lora"/>
              </a:rPr>
              <a:t>Future work</a:t>
            </a:r>
            <a:endParaRPr sz="1200">
              <a:latin typeface="Lora"/>
              <a:ea typeface="Lora"/>
              <a:cs typeface="Lora"/>
              <a:sym typeface="Lora"/>
            </a:endParaRPr>
          </a:p>
          <a:p>
            <a:pPr indent="-304800" lvl="0" marL="457200" rtl="0" algn="l">
              <a:spcBef>
                <a:spcPts val="0"/>
              </a:spcBef>
              <a:spcAft>
                <a:spcPts val="0"/>
              </a:spcAft>
              <a:buSzPts val="1200"/>
              <a:buFont typeface="Lora"/>
              <a:buChar char="●"/>
            </a:pPr>
            <a:r>
              <a:rPr lang="en" sz="1200">
                <a:latin typeface="Lora"/>
                <a:ea typeface="Lora"/>
                <a:cs typeface="Lora"/>
                <a:sym typeface="Lora"/>
              </a:rPr>
              <a:t>Sprint 7 Use Stories</a:t>
            </a:r>
            <a:endParaRPr sz="1200">
              <a:latin typeface="Lora"/>
              <a:ea typeface="Lora"/>
              <a:cs typeface="Lora"/>
              <a:sym typeface="Lora"/>
            </a:endParaRPr>
          </a:p>
        </p:txBody>
      </p:sp>
      <p:pic>
        <p:nvPicPr>
          <p:cNvPr id="86" name="Google Shape;86;p15"/>
          <p:cNvPicPr preferRelativeResize="0"/>
          <p:nvPr/>
        </p:nvPicPr>
        <p:blipFill>
          <a:blip r:embed="rId7">
            <a:alphaModFix/>
          </a:blip>
          <a:stretch>
            <a:fillRect/>
          </a:stretch>
        </p:blipFill>
        <p:spPr>
          <a:xfrm>
            <a:off x="7660113" y="1426475"/>
            <a:ext cx="1210925" cy="1210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- 5: Results Continue…</a:t>
            </a:r>
            <a:endParaRPr/>
          </a:p>
        </p:txBody>
      </p:sp>
      <p:sp>
        <p:nvSpPr>
          <p:cNvPr id="248" name="Google Shape;248;p33"/>
          <p:cNvSpPr txBox="1"/>
          <p:nvPr/>
        </p:nvSpPr>
        <p:spPr>
          <a:xfrm>
            <a:off x="926625" y="3468025"/>
            <a:ext cx="28740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Calendar Day View</a:t>
            </a:r>
            <a:endParaRPr>
              <a:latin typeface="Open Sans"/>
              <a:ea typeface="Open Sans"/>
              <a:cs typeface="Open Sans"/>
              <a:sym typeface="Open Sans"/>
            </a:endParaRPr>
          </a:p>
          <a:p>
            <a:pPr indent="0" lvl="0" marL="0" rtl="0" algn="ctr">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Users can see all the events and their time of selected Day.</a:t>
            </a:r>
            <a:endParaRPr>
              <a:latin typeface="Open Sans"/>
              <a:ea typeface="Open Sans"/>
              <a:cs typeface="Open Sans"/>
              <a:sym typeface="Open Sans"/>
            </a:endParaRPr>
          </a:p>
        </p:txBody>
      </p:sp>
      <p:sp>
        <p:nvSpPr>
          <p:cNvPr id="249" name="Google Shape;249;p33"/>
          <p:cNvSpPr txBox="1"/>
          <p:nvPr/>
        </p:nvSpPr>
        <p:spPr>
          <a:xfrm>
            <a:off x="5298538" y="3539875"/>
            <a:ext cx="28740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Calendar List View</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Users can see list of events of selected month. It is list view.</a:t>
            </a:r>
            <a:endParaRPr>
              <a:latin typeface="Open Sans"/>
              <a:ea typeface="Open Sans"/>
              <a:cs typeface="Open Sans"/>
              <a:sym typeface="Open Sans"/>
            </a:endParaRPr>
          </a:p>
        </p:txBody>
      </p:sp>
      <p:pic>
        <p:nvPicPr>
          <p:cNvPr id="250" name="Google Shape;250;p33"/>
          <p:cNvPicPr preferRelativeResize="0"/>
          <p:nvPr/>
        </p:nvPicPr>
        <p:blipFill>
          <a:blip r:embed="rId3">
            <a:alphaModFix/>
          </a:blip>
          <a:stretch>
            <a:fillRect/>
          </a:stretch>
        </p:blipFill>
        <p:spPr>
          <a:xfrm>
            <a:off x="152400" y="1304825"/>
            <a:ext cx="4193524" cy="2010799"/>
          </a:xfrm>
          <a:prstGeom prst="rect">
            <a:avLst/>
          </a:prstGeom>
          <a:noFill/>
          <a:ln>
            <a:noFill/>
          </a:ln>
        </p:spPr>
      </p:pic>
      <p:pic>
        <p:nvPicPr>
          <p:cNvPr id="251" name="Google Shape;251;p33"/>
          <p:cNvPicPr preferRelativeResize="0"/>
          <p:nvPr/>
        </p:nvPicPr>
        <p:blipFill>
          <a:blip r:embed="rId4">
            <a:alphaModFix/>
          </a:blip>
          <a:stretch>
            <a:fillRect/>
          </a:stretch>
        </p:blipFill>
        <p:spPr>
          <a:xfrm>
            <a:off x="4563846" y="1304825"/>
            <a:ext cx="4343402" cy="20826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- 5: Results </a:t>
            </a:r>
            <a:r>
              <a:rPr lang="en"/>
              <a:t>Continue…</a:t>
            </a:r>
            <a:endParaRPr/>
          </a:p>
        </p:txBody>
      </p:sp>
      <p:sp>
        <p:nvSpPr>
          <p:cNvPr id="257" name="Google Shape;257;p34"/>
          <p:cNvSpPr txBox="1"/>
          <p:nvPr/>
        </p:nvSpPr>
        <p:spPr>
          <a:xfrm>
            <a:off x="926625" y="3502575"/>
            <a:ext cx="28740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Calendar Add Event</a:t>
            </a:r>
            <a:endParaRPr>
              <a:latin typeface="Open Sans"/>
              <a:ea typeface="Open Sans"/>
              <a:cs typeface="Open Sans"/>
              <a:sym typeface="Open Sans"/>
            </a:endParaRPr>
          </a:p>
          <a:p>
            <a:pPr indent="0" lvl="0" marL="0" rtl="0" algn="ctr">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Users can add an event by selecting date range and giving title and description for the event.</a:t>
            </a:r>
            <a:endParaRPr>
              <a:latin typeface="Open Sans"/>
              <a:ea typeface="Open Sans"/>
              <a:cs typeface="Open Sans"/>
              <a:sym typeface="Open Sans"/>
            </a:endParaRPr>
          </a:p>
        </p:txBody>
      </p:sp>
      <p:sp>
        <p:nvSpPr>
          <p:cNvPr id="258" name="Google Shape;258;p34"/>
          <p:cNvSpPr txBox="1"/>
          <p:nvPr/>
        </p:nvSpPr>
        <p:spPr>
          <a:xfrm>
            <a:off x="5298538" y="3502575"/>
            <a:ext cx="28740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Calendar Update-Delete Event</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Users can edit event details and also can delete the event.</a:t>
            </a:r>
            <a:endParaRPr>
              <a:latin typeface="Open Sans"/>
              <a:ea typeface="Open Sans"/>
              <a:cs typeface="Open Sans"/>
              <a:sym typeface="Open Sans"/>
            </a:endParaRPr>
          </a:p>
        </p:txBody>
      </p:sp>
      <p:pic>
        <p:nvPicPr>
          <p:cNvPr id="259" name="Google Shape;259;p34"/>
          <p:cNvPicPr preferRelativeResize="0"/>
          <p:nvPr/>
        </p:nvPicPr>
        <p:blipFill>
          <a:blip r:embed="rId3">
            <a:alphaModFix/>
          </a:blip>
          <a:stretch>
            <a:fillRect/>
          </a:stretch>
        </p:blipFill>
        <p:spPr>
          <a:xfrm>
            <a:off x="152400" y="1304825"/>
            <a:ext cx="4259048" cy="2045341"/>
          </a:xfrm>
          <a:prstGeom prst="rect">
            <a:avLst/>
          </a:prstGeom>
          <a:noFill/>
          <a:ln>
            <a:noFill/>
          </a:ln>
        </p:spPr>
      </p:pic>
      <p:pic>
        <p:nvPicPr>
          <p:cNvPr id="260" name="Google Shape;260;p34"/>
          <p:cNvPicPr preferRelativeResize="0"/>
          <p:nvPr/>
        </p:nvPicPr>
        <p:blipFill>
          <a:blip r:embed="rId4">
            <a:alphaModFix/>
          </a:blip>
          <a:stretch>
            <a:fillRect/>
          </a:stretch>
        </p:blipFill>
        <p:spPr>
          <a:xfrm>
            <a:off x="4599509" y="1304825"/>
            <a:ext cx="4272090" cy="20453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5"/>
          <p:cNvSpPr txBox="1"/>
          <p:nvPr>
            <p:ph type="title"/>
          </p:nvPr>
        </p:nvSpPr>
        <p:spPr>
          <a:xfrm>
            <a:off x="311700" y="445025"/>
            <a:ext cx="38379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Sprint 5</a:t>
            </a:r>
            <a:endParaRPr/>
          </a:p>
        </p:txBody>
      </p:sp>
      <p:sp>
        <p:nvSpPr>
          <p:cNvPr id="266" name="Google Shape;266;p35"/>
          <p:cNvSpPr txBox="1"/>
          <p:nvPr>
            <p:ph idx="1" type="body"/>
          </p:nvPr>
        </p:nvSpPr>
        <p:spPr>
          <a:xfrm>
            <a:off x="311700" y="1665250"/>
            <a:ext cx="3837900" cy="31425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000000"/>
              </a:buClr>
              <a:buSzPts val="1800"/>
              <a:buFont typeface="Lora"/>
              <a:buChar char="●"/>
            </a:pPr>
            <a:r>
              <a:rPr lang="en">
                <a:solidFill>
                  <a:srgbClr val="000000"/>
                </a:solidFill>
                <a:latin typeface="Lora"/>
                <a:ea typeface="Lora"/>
                <a:cs typeface="Lora"/>
                <a:sym typeface="Lora"/>
              </a:rPr>
              <a:t>Completed feature: Calendar</a:t>
            </a:r>
            <a:endParaRPr>
              <a:solidFill>
                <a:srgbClr val="000000"/>
              </a:solidFill>
              <a:latin typeface="Lora"/>
              <a:ea typeface="Lora"/>
              <a:cs typeface="Lora"/>
              <a:sym typeface="Lora"/>
            </a:endParaRPr>
          </a:p>
          <a:p>
            <a:pPr indent="-342900" lvl="0" marL="457200" rtl="0" algn="l">
              <a:spcBef>
                <a:spcPts val="1000"/>
              </a:spcBef>
              <a:spcAft>
                <a:spcPts val="0"/>
              </a:spcAft>
              <a:buClr>
                <a:srgbClr val="000000"/>
              </a:buClr>
              <a:buSzPts val="1800"/>
              <a:buFont typeface="Lora"/>
              <a:buChar char="●"/>
            </a:pPr>
            <a:r>
              <a:rPr lang="en">
                <a:solidFill>
                  <a:srgbClr val="000000"/>
                </a:solidFill>
                <a:latin typeface="Lora"/>
                <a:ea typeface="Lora"/>
                <a:cs typeface="Lora"/>
                <a:sym typeface="Lora"/>
              </a:rPr>
              <a:t>We developed the front-end and back-end for Calendar feature</a:t>
            </a:r>
            <a:endParaRPr>
              <a:solidFill>
                <a:srgbClr val="000000"/>
              </a:solidFill>
              <a:latin typeface="Lora"/>
              <a:ea typeface="Lora"/>
              <a:cs typeface="Lora"/>
              <a:sym typeface="Lora"/>
            </a:endParaRPr>
          </a:p>
          <a:p>
            <a:pPr indent="-317500" lvl="1" marL="914400" rtl="0" algn="l">
              <a:spcBef>
                <a:spcPts val="1000"/>
              </a:spcBef>
              <a:spcAft>
                <a:spcPts val="0"/>
              </a:spcAft>
              <a:buClr>
                <a:srgbClr val="000000"/>
              </a:buClr>
              <a:buSzPts val="1400"/>
              <a:buFont typeface="Lora"/>
              <a:buChar char="○"/>
            </a:pPr>
            <a:r>
              <a:rPr lang="en">
                <a:solidFill>
                  <a:srgbClr val="000000"/>
                </a:solidFill>
                <a:latin typeface="Lora"/>
                <a:ea typeface="Lora"/>
                <a:cs typeface="Lora"/>
                <a:sym typeface="Lora"/>
              </a:rPr>
              <a:t>Easify users can now create events by providing date range, title and description to plan their work</a:t>
            </a:r>
            <a:endParaRPr>
              <a:solidFill>
                <a:srgbClr val="000000"/>
              </a:solidFill>
              <a:latin typeface="Lora"/>
              <a:ea typeface="Lora"/>
              <a:cs typeface="Lora"/>
              <a:sym typeface="Lora"/>
            </a:endParaRPr>
          </a:p>
          <a:p>
            <a:pPr indent="-317500" lvl="1" marL="914400" rtl="0" algn="l">
              <a:spcBef>
                <a:spcPts val="1000"/>
              </a:spcBef>
              <a:spcAft>
                <a:spcPts val="1000"/>
              </a:spcAft>
              <a:buClr>
                <a:srgbClr val="000000"/>
              </a:buClr>
              <a:buSzPts val="1400"/>
              <a:buFont typeface="Lora"/>
              <a:buChar char="○"/>
            </a:pPr>
            <a:r>
              <a:rPr lang="en">
                <a:solidFill>
                  <a:srgbClr val="000000"/>
                </a:solidFill>
                <a:latin typeface="Lora"/>
                <a:ea typeface="Lora"/>
                <a:cs typeface="Lora"/>
                <a:sym typeface="Lora"/>
              </a:rPr>
              <a:t>Also modify events by dragging from one date to another.</a:t>
            </a:r>
            <a:endParaRPr>
              <a:solidFill>
                <a:srgbClr val="000000"/>
              </a:solidFill>
              <a:latin typeface="Lora"/>
              <a:ea typeface="Lora"/>
              <a:cs typeface="Lora"/>
              <a:sym typeface="Lora"/>
            </a:endParaRPr>
          </a:p>
        </p:txBody>
      </p:sp>
      <p:sp>
        <p:nvSpPr>
          <p:cNvPr id="267" name="Google Shape;267;p35"/>
          <p:cNvSpPr txBox="1"/>
          <p:nvPr>
            <p:ph idx="1" type="body"/>
          </p:nvPr>
        </p:nvSpPr>
        <p:spPr>
          <a:xfrm>
            <a:off x="4994400" y="1665350"/>
            <a:ext cx="3837900" cy="31425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rgbClr val="000000"/>
              </a:buClr>
              <a:buSzPct val="100000"/>
              <a:buFont typeface="Lora"/>
              <a:buChar char="●"/>
            </a:pPr>
            <a:r>
              <a:rPr lang="en">
                <a:solidFill>
                  <a:srgbClr val="000000"/>
                </a:solidFill>
                <a:latin typeface="Lora"/>
                <a:ea typeface="Lora"/>
                <a:cs typeface="Lora"/>
                <a:sym typeface="Lora"/>
              </a:rPr>
              <a:t>Completed feature: Attachment, Activity Map</a:t>
            </a:r>
            <a:endParaRPr>
              <a:solidFill>
                <a:srgbClr val="000000"/>
              </a:solidFill>
              <a:latin typeface="Lora"/>
              <a:ea typeface="Lora"/>
              <a:cs typeface="Lora"/>
              <a:sym typeface="Lora"/>
            </a:endParaRPr>
          </a:p>
          <a:p>
            <a:pPr indent="-334327" lvl="0" marL="457200" rtl="0" algn="l">
              <a:spcBef>
                <a:spcPts val="1000"/>
              </a:spcBef>
              <a:spcAft>
                <a:spcPts val="0"/>
              </a:spcAft>
              <a:buClr>
                <a:srgbClr val="000000"/>
              </a:buClr>
              <a:buSzPct val="100000"/>
              <a:buFont typeface="Lora"/>
              <a:buChar char="●"/>
            </a:pPr>
            <a:r>
              <a:rPr lang="en">
                <a:solidFill>
                  <a:srgbClr val="000000"/>
                </a:solidFill>
                <a:latin typeface="Lora"/>
                <a:ea typeface="Lora"/>
                <a:cs typeface="Lora"/>
                <a:sym typeface="Lora"/>
              </a:rPr>
              <a:t>Attachment feature:</a:t>
            </a:r>
            <a:endParaRPr>
              <a:solidFill>
                <a:srgbClr val="000000"/>
              </a:solidFill>
              <a:latin typeface="Lora"/>
              <a:ea typeface="Lora"/>
              <a:cs typeface="Lora"/>
              <a:sym typeface="Lora"/>
            </a:endParaRPr>
          </a:p>
          <a:p>
            <a:pPr indent="-310832" lvl="1" marL="914400" rtl="0" algn="l">
              <a:spcBef>
                <a:spcPts val="1000"/>
              </a:spcBef>
              <a:spcAft>
                <a:spcPts val="0"/>
              </a:spcAft>
              <a:buClr>
                <a:srgbClr val="000000"/>
              </a:buClr>
              <a:buSzPct val="100000"/>
              <a:buFont typeface="Lora"/>
              <a:buChar char="○"/>
            </a:pPr>
            <a:r>
              <a:rPr lang="en">
                <a:solidFill>
                  <a:srgbClr val="000000"/>
                </a:solidFill>
                <a:latin typeface="Lora"/>
                <a:ea typeface="Lora"/>
                <a:cs typeface="Lora"/>
                <a:sym typeface="Lora"/>
              </a:rPr>
              <a:t>Easify users can upload the photos to Easify and can preview them</a:t>
            </a:r>
            <a:endParaRPr>
              <a:solidFill>
                <a:srgbClr val="000000"/>
              </a:solidFill>
              <a:latin typeface="Lora"/>
              <a:ea typeface="Lora"/>
              <a:cs typeface="Lora"/>
              <a:sym typeface="Lora"/>
            </a:endParaRPr>
          </a:p>
          <a:p>
            <a:pPr indent="-310832" lvl="1" marL="914400" rtl="0" algn="l">
              <a:spcBef>
                <a:spcPts val="1000"/>
              </a:spcBef>
              <a:spcAft>
                <a:spcPts val="0"/>
              </a:spcAft>
              <a:buClr>
                <a:srgbClr val="000000"/>
              </a:buClr>
              <a:buSzPct val="100000"/>
              <a:buFont typeface="Lora"/>
              <a:buChar char="○"/>
            </a:pPr>
            <a:r>
              <a:rPr lang="en">
                <a:solidFill>
                  <a:srgbClr val="000000"/>
                </a:solidFill>
                <a:latin typeface="Lora"/>
                <a:ea typeface="Lora"/>
                <a:cs typeface="Lora"/>
                <a:sym typeface="Lora"/>
              </a:rPr>
              <a:t>Other project members can see the photos and also download it</a:t>
            </a:r>
            <a:endParaRPr>
              <a:solidFill>
                <a:srgbClr val="000000"/>
              </a:solidFill>
              <a:latin typeface="Lora"/>
              <a:ea typeface="Lora"/>
              <a:cs typeface="Lora"/>
              <a:sym typeface="Lora"/>
            </a:endParaRPr>
          </a:p>
          <a:p>
            <a:pPr indent="-334327" lvl="0" marL="457200" rtl="0" algn="l">
              <a:spcBef>
                <a:spcPts val="1000"/>
              </a:spcBef>
              <a:spcAft>
                <a:spcPts val="0"/>
              </a:spcAft>
              <a:buClr>
                <a:srgbClr val="000000"/>
              </a:buClr>
              <a:buSzPct val="100000"/>
              <a:buFont typeface="Lora"/>
              <a:buChar char="●"/>
            </a:pPr>
            <a:r>
              <a:rPr lang="en">
                <a:solidFill>
                  <a:srgbClr val="000000"/>
                </a:solidFill>
                <a:latin typeface="Lora"/>
                <a:ea typeface="Lora"/>
                <a:cs typeface="Lora"/>
                <a:sym typeface="Lora"/>
              </a:rPr>
              <a:t>Activity Map feature: </a:t>
            </a:r>
            <a:endParaRPr>
              <a:solidFill>
                <a:srgbClr val="000000"/>
              </a:solidFill>
              <a:latin typeface="Lora"/>
              <a:ea typeface="Lora"/>
              <a:cs typeface="Lora"/>
              <a:sym typeface="Lora"/>
            </a:endParaRPr>
          </a:p>
          <a:p>
            <a:pPr indent="-310832" lvl="1" marL="914400" rtl="0" algn="l">
              <a:spcBef>
                <a:spcPts val="1000"/>
              </a:spcBef>
              <a:spcAft>
                <a:spcPts val="1000"/>
              </a:spcAft>
              <a:buClr>
                <a:srgbClr val="000000"/>
              </a:buClr>
              <a:buSzPct val="100000"/>
              <a:buFont typeface="Lora"/>
              <a:buChar char="○"/>
            </a:pPr>
            <a:r>
              <a:rPr lang="en">
                <a:solidFill>
                  <a:srgbClr val="000000"/>
                </a:solidFill>
                <a:latin typeface="Lora"/>
                <a:ea typeface="Lora"/>
                <a:cs typeface="Lora"/>
                <a:sym typeface="Lora"/>
              </a:rPr>
              <a:t>Easify users can create activity maps for their projects and can also download them</a:t>
            </a:r>
            <a:endParaRPr>
              <a:solidFill>
                <a:srgbClr val="000000"/>
              </a:solidFill>
              <a:latin typeface="Lora"/>
              <a:ea typeface="Lora"/>
              <a:cs typeface="Lora"/>
              <a:sym typeface="Lora"/>
            </a:endParaRPr>
          </a:p>
        </p:txBody>
      </p:sp>
      <p:sp>
        <p:nvSpPr>
          <p:cNvPr id="268" name="Google Shape;268;p35"/>
          <p:cNvSpPr txBox="1"/>
          <p:nvPr>
            <p:ph type="title"/>
          </p:nvPr>
        </p:nvSpPr>
        <p:spPr>
          <a:xfrm>
            <a:off x="4994400" y="445025"/>
            <a:ext cx="38379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Sprint 6</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Improvement</a:t>
            </a:r>
            <a:r>
              <a:rPr lang="en"/>
              <a:t> from the Professor’s Feedback</a:t>
            </a:r>
            <a:endParaRPr/>
          </a:p>
        </p:txBody>
      </p:sp>
      <p:sp>
        <p:nvSpPr>
          <p:cNvPr id="274" name="Google Shape;274;p36"/>
          <p:cNvSpPr txBox="1"/>
          <p:nvPr>
            <p:ph idx="1" type="body"/>
          </p:nvPr>
        </p:nvSpPr>
        <p:spPr>
          <a:xfrm>
            <a:off x="311700" y="1266325"/>
            <a:ext cx="8520600" cy="36891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solidFill>
                  <a:srgbClr val="000000"/>
                </a:solidFill>
                <a:latin typeface="Lora"/>
                <a:ea typeface="Lora"/>
                <a:cs typeface="Lora"/>
                <a:sym typeface="Lora"/>
              </a:rPr>
              <a:t>1) Explain more about roles</a:t>
            </a:r>
            <a:endParaRPr>
              <a:solidFill>
                <a:srgbClr val="000000"/>
              </a:solidFill>
              <a:latin typeface="Lora"/>
              <a:ea typeface="Lora"/>
              <a:cs typeface="Lora"/>
              <a:sym typeface="Lora"/>
            </a:endParaRPr>
          </a:p>
          <a:p>
            <a:pPr indent="0" lvl="0" marL="0" rtl="0" algn="l">
              <a:spcBef>
                <a:spcPts val="1200"/>
              </a:spcBef>
              <a:spcAft>
                <a:spcPts val="0"/>
              </a:spcAft>
              <a:buNone/>
            </a:pPr>
            <a:r>
              <a:rPr lang="en">
                <a:solidFill>
                  <a:srgbClr val="000000"/>
                </a:solidFill>
                <a:latin typeface="Lora"/>
                <a:ea typeface="Lora"/>
                <a:cs typeface="Lora"/>
                <a:sym typeface="Lora"/>
              </a:rPr>
              <a:t>2) Avoid bullet points. Write in the essay or give numbers.</a:t>
            </a:r>
            <a:endParaRPr>
              <a:solidFill>
                <a:srgbClr val="000000"/>
              </a:solidFill>
              <a:latin typeface="Lora"/>
              <a:ea typeface="Lora"/>
              <a:cs typeface="Lora"/>
              <a:sym typeface="Lora"/>
            </a:endParaRPr>
          </a:p>
          <a:p>
            <a:pPr indent="0" lvl="0" marL="0" rtl="0" algn="l">
              <a:spcBef>
                <a:spcPts val="1200"/>
              </a:spcBef>
              <a:spcAft>
                <a:spcPts val="0"/>
              </a:spcAft>
              <a:buNone/>
            </a:pPr>
            <a:r>
              <a:rPr lang="en">
                <a:solidFill>
                  <a:srgbClr val="000000"/>
                </a:solidFill>
                <a:latin typeface="Lora"/>
                <a:ea typeface="Lora"/>
                <a:cs typeface="Lora"/>
                <a:sym typeface="Lora"/>
              </a:rPr>
              <a:t>3) In MVP, write features name and functionalities.</a:t>
            </a:r>
            <a:endParaRPr>
              <a:solidFill>
                <a:srgbClr val="000000"/>
              </a:solidFill>
              <a:latin typeface="Lora"/>
              <a:ea typeface="Lora"/>
              <a:cs typeface="Lora"/>
              <a:sym typeface="Lora"/>
            </a:endParaRPr>
          </a:p>
          <a:p>
            <a:pPr indent="0" lvl="0" marL="0" rtl="0" algn="l">
              <a:spcBef>
                <a:spcPts val="1200"/>
              </a:spcBef>
              <a:spcAft>
                <a:spcPts val="0"/>
              </a:spcAft>
              <a:buNone/>
            </a:pPr>
            <a:r>
              <a:rPr lang="en">
                <a:solidFill>
                  <a:srgbClr val="000000"/>
                </a:solidFill>
                <a:latin typeface="Lora"/>
                <a:ea typeface="Lora"/>
                <a:cs typeface="Lora"/>
                <a:sym typeface="Lora"/>
              </a:rPr>
              <a:t>4) In Product Backlog, show user stories that are added or removed.</a:t>
            </a:r>
            <a:endParaRPr>
              <a:solidFill>
                <a:srgbClr val="000000"/>
              </a:solidFill>
              <a:latin typeface="Lora"/>
              <a:ea typeface="Lora"/>
              <a:cs typeface="Lora"/>
              <a:sym typeface="Lora"/>
            </a:endParaRPr>
          </a:p>
          <a:p>
            <a:pPr indent="0" lvl="0" marL="0" rtl="0" algn="l">
              <a:spcBef>
                <a:spcPts val="1200"/>
              </a:spcBef>
              <a:spcAft>
                <a:spcPts val="0"/>
              </a:spcAft>
              <a:buNone/>
            </a:pPr>
            <a:r>
              <a:rPr lang="en">
                <a:solidFill>
                  <a:srgbClr val="000000"/>
                </a:solidFill>
                <a:latin typeface="Lora"/>
                <a:ea typeface="Lora"/>
                <a:cs typeface="Lora"/>
                <a:sym typeface="Lora"/>
              </a:rPr>
              <a:t>5) Don't show tasks in committed artifacts.</a:t>
            </a:r>
            <a:endParaRPr>
              <a:solidFill>
                <a:srgbClr val="000000"/>
              </a:solidFill>
              <a:latin typeface="Lora"/>
              <a:ea typeface="Lora"/>
              <a:cs typeface="Lora"/>
              <a:sym typeface="Lora"/>
            </a:endParaRPr>
          </a:p>
          <a:p>
            <a:pPr indent="0" lvl="0" marL="0" rtl="0" algn="l">
              <a:spcBef>
                <a:spcPts val="1200"/>
              </a:spcBef>
              <a:spcAft>
                <a:spcPts val="0"/>
              </a:spcAft>
              <a:buNone/>
            </a:pPr>
            <a:r>
              <a:rPr lang="en">
                <a:solidFill>
                  <a:srgbClr val="000000"/>
                </a:solidFill>
                <a:latin typeface="Lora"/>
                <a:ea typeface="Lora"/>
                <a:cs typeface="Lora"/>
                <a:sym typeface="Lora"/>
              </a:rPr>
              <a:t>6) Give id to test cases.</a:t>
            </a:r>
            <a:endParaRPr>
              <a:solidFill>
                <a:srgbClr val="000000"/>
              </a:solidFill>
              <a:latin typeface="Lora"/>
              <a:ea typeface="Lora"/>
              <a:cs typeface="Lora"/>
              <a:sym typeface="Lora"/>
            </a:endParaRPr>
          </a:p>
          <a:p>
            <a:pPr indent="0" lvl="0" marL="0" rtl="0" algn="l">
              <a:spcBef>
                <a:spcPts val="1200"/>
              </a:spcBef>
              <a:spcAft>
                <a:spcPts val="0"/>
              </a:spcAft>
              <a:buNone/>
            </a:pPr>
            <a:r>
              <a:rPr lang="en">
                <a:solidFill>
                  <a:srgbClr val="000000"/>
                </a:solidFill>
                <a:latin typeface="Lora"/>
                <a:ea typeface="Lora"/>
                <a:cs typeface="Lora"/>
                <a:sym typeface="Lora"/>
              </a:rPr>
              <a:t>7) For burndown charts, use days vs story points and remove bars, use only lines.</a:t>
            </a:r>
            <a:endParaRPr>
              <a:solidFill>
                <a:srgbClr val="000000"/>
              </a:solidFill>
              <a:latin typeface="Lora"/>
              <a:ea typeface="Lora"/>
              <a:cs typeface="Lora"/>
              <a:sym typeface="Lora"/>
            </a:endParaRPr>
          </a:p>
          <a:p>
            <a:pPr indent="0" lvl="0" marL="0" rtl="0" algn="l">
              <a:spcBef>
                <a:spcPts val="1200"/>
              </a:spcBef>
              <a:spcAft>
                <a:spcPts val="0"/>
              </a:spcAft>
              <a:buNone/>
            </a:pPr>
            <a:r>
              <a:rPr lang="en">
                <a:solidFill>
                  <a:srgbClr val="000000"/>
                </a:solidFill>
                <a:latin typeface="Lora"/>
                <a:ea typeface="Lora"/>
                <a:cs typeface="Lora"/>
                <a:sym typeface="Lora"/>
              </a:rPr>
              <a:t>8) In the Velocity chart, show the average velocity also. Put ratio, how much % you completed in that sprint</a:t>
            </a:r>
            <a:endParaRPr>
              <a:solidFill>
                <a:srgbClr val="000000"/>
              </a:solidFill>
              <a:latin typeface="Lora"/>
              <a:ea typeface="Lora"/>
              <a:cs typeface="Lora"/>
              <a:sym typeface="Lora"/>
            </a:endParaRPr>
          </a:p>
          <a:p>
            <a:pPr indent="0" lvl="0" marL="0" rtl="0" algn="l">
              <a:spcBef>
                <a:spcPts val="1200"/>
              </a:spcBef>
              <a:spcAft>
                <a:spcPts val="0"/>
              </a:spcAft>
              <a:buNone/>
            </a:pPr>
            <a:r>
              <a:rPr lang="en">
                <a:solidFill>
                  <a:srgbClr val="000000"/>
                </a:solidFill>
                <a:latin typeface="Lora"/>
                <a:ea typeface="Lora"/>
                <a:cs typeface="Lora"/>
                <a:sym typeface="Lora"/>
              </a:rPr>
              <a:t>9) Put a slide for the committed/ completed ratio.</a:t>
            </a:r>
            <a:endParaRPr>
              <a:solidFill>
                <a:srgbClr val="000000"/>
              </a:solidFill>
              <a:latin typeface="Lora"/>
              <a:ea typeface="Lora"/>
              <a:cs typeface="Lora"/>
              <a:sym typeface="Lora"/>
            </a:endParaRPr>
          </a:p>
          <a:p>
            <a:pPr indent="0" lvl="0" marL="0" rtl="0" algn="l">
              <a:spcBef>
                <a:spcPts val="1200"/>
              </a:spcBef>
              <a:spcAft>
                <a:spcPts val="0"/>
              </a:spcAft>
              <a:buNone/>
            </a:pPr>
            <a:r>
              <a:rPr lang="en">
                <a:solidFill>
                  <a:srgbClr val="000000"/>
                </a:solidFill>
                <a:latin typeface="Lora"/>
                <a:ea typeface="Lora"/>
                <a:cs typeface="Lora"/>
                <a:sym typeface="Lora"/>
              </a:rPr>
              <a:t>10) Put results of the current sprint with that sprint details, not after future work. Write some information about the screenshot (results).</a:t>
            </a:r>
            <a:endParaRPr>
              <a:solidFill>
                <a:srgbClr val="000000"/>
              </a:solidFill>
              <a:latin typeface="Lora"/>
              <a:ea typeface="Lora"/>
              <a:cs typeface="Lora"/>
              <a:sym typeface="Lora"/>
            </a:endParaRPr>
          </a:p>
          <a:p>
            <a:pPr indent="0" lvl="0" marL="0" rtl="0" algn="l">
              <a:spcBef>
                <a:spcPts val="1200"/>
              </a:spcBef>
              <a:spcAft>
                <a:spcPts val="1200"/>
              </a:spcAft>
              <a:buNone/>
            </a:pPr>
            <a:r>
              <a:rPr lang="en">
                <a:solidFill>
                  <a:srgbClr val="000000"/>
                </a:solidFill>
                <a:latin typeface="Lora"/>
                <a:ea typeface="Lora"/>
                <a:cs typeface="Lora"/>
                <a:sym typeface="Lora"/>
              </a:rPr>
              <a:t>11) Follow the slide order given in the checklist</a:t>
            </a:r>
            <a:r>
              <a:rPr lang="en">
                <a:solidFill>
                  <a:srgbClr val="000000"/>
                </a:solidFill>
                <a:latin typeface="Lora"/>
                <a:ea typeface="Lora"/>
                <a:cs typeface="Lora"/>
                <a:sym typeface="Lora"/>
              </a:rPr>
              <a:t>.</a:t>
            </a:r>
            <a:endParaRPr>
              <a:solidFill>
                <a:srgbClr val="000000"/>
              </a:solidFill>
              <a:latin typeface="Lora"/>
              <a:ea typeface="Lora"/>
              <a:cs typeface="Lora"/>
              <a:sym typeface="Lor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Backlog</a:t>
            </a:r>
            <a:endParaRPr/>
          </a:p>
        </p:txBody>
      </p:sp>
      <p:sp>
        <p:nvSpPr>
          <p:cNvPr id="280" name="Google Shape;280;p37"/>
          <p:cNvSpPr txBox="1"/>
          <p:nvPr/>
        </p:nvSpPr>
        <p:spPr>
          <a:xfrm>
            <a:off x="311700" y="1152425"/>
            <a:ext cx="4952700" cy="10692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17">
                <a:highlight>
                  <a:srgbClr val="FFFFFF"/>
                </a:highlight>
                <a:latin typeface="Lora"/>
                <a:ea typeface="Lora"/>
                <a:cs typeface="Lora"/>
                <a:sym typeface="Lora"/>
              </a:rPr>
              <a:t>User Story: </a:t>
            </a:r>
            <a:r>
              <a:rPr lang="en" sz="1017">
                <a:highlight>
                  <a:srgbClr val="FFFFFF"/>
                </a:highlight>
                <a:latin typeface="Lora"/>
                <a:ea typeface="Lora"/>
                <a:cs typeface="Lora"/>
                <a:sym typeface="Lora"/>
              </a:rPr>
              <a:t>As a developer or creator, I want to be able to upload the images so that I can save my outcome or a problem</a:t>
            </a:r>
            <a:endParaRPr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Acceptance Criteria: </a:t>
            </a:r>
            <a:r>
              <a:rPr lang="en" sz="1017">
                <a:highlight>
                  <a:srgbClr val="FFFFFF"/>
                </a:highlight>
                <a:latin typeface="Lora"/>
                <a:ea typeface="Lora"/>
                <a:cs typeface="Lora"/>
                <a:sym typeface="Lora"/>
              </a:rPr>
              <a:t>Given developer or creator is on attachment screen, when user click on upload image and try to upload image from personal device, then system should accept image files</a:t>
            </a:r>
            <a:endParaRPr sz="1017">
              <a:highlight>
                <a:srgbClr val="FFFFFF"/>
              </a:highlight>
              <a:latin typeface="Lora"/>
              <a:ea typeface="Lora"/>
              <a:cs typeface="Lora"/>
              <a:sym typeface="Lora"/>
            </a:endParaRPr>
          </a:p>
        </p:txBody>
      </p:sp>
      <p:sp>
        <p:nvSpPr>
          <p:cNvPr id="281" name="Google Shape;281;p37"/>
          <p:cNvSpPr txBox="1"/>
          <p:nvPr/>
        </p:nvSpPr>
        <p:spPr>
          <a:xfrm>
            <a:off x="5412100" y="1152425"/>
            <a:ext cx="3420300" cy="13521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17">
                <a:highlight>
                  <a:srgbClr val="FFFFFF"/>
                </a:highlight>
                <a:latin typeface="Lora"/>
                <a:ea typeface="Lora"/>
                <a:cs typeface="Lora"/>
                <a:sym typeface="Lora"/>
              </a:rPr>
              <a:t>User Story: </a:t>
            </a:r>
            <a:r>
              <a:rPr lang="en" sz="1017">
                <a:highlight>
                  <a:srgbClr val="FFFFFF"/>
                </a:highlight>
                <a:latin typeface="Lora"/>
                <a:ea typeface="Lora"/>
                <a:cs typeface="Lora"/>
                <a:sym typeface="Lora"/>
              </a:rPr>
              <a:t>As a developer or creator, I want to be able to see the images uploaded by me or other members so that I can see which photos are uploaded</a:t>
            </a:r>
            <a:endParaRPr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Acceptance Criteria: </a:t>
            </a:r>
            <a:r>
              <a:rPr lang="en" sz="1017">
                <a:highlight>
                  <a:srgbClr val="FFFFFF"/>
                </a:highlight>
                <a:latin typeface="Lora"/>
                <a:ea typeface="Lora"/>
                <a:cs typeface="Lora"/>
                <a:sym typeface="Lora"/>
              </a:rPr>
              <a:t>Given developer or creator is on attachment screen, then system should display the files uploaded by all project members</a:t>
            </a:r>
            <a:endParaRPr sz="1017">
              <a:highlight>
                <a:srgbClr val="FFFFFF"/>
              </a:highlight>
              <a:latin typeface="Lora"/>
              <a:ea typeface="Lora"/>
              <a:cs typeface="Lora"/>
              <a:sym typeface="Lora"/>
            </a:endParaRPr>
          </a:p>
        </p:txBody>
      </p:sp>
      <p:sp>
        <p:nvSpPr>
          <p:cNvPr id="282" name="Google Shape;282;p37"/>
          <p:cNvSpPr txBox="1"/>
          <p:nvPr/>
        </p:nvSpPr>
        <p:spPr>
          <a:xfrm>
            <a:off x="311700" y="2504600"/>
            <a:ext cx="4952700" cy="23742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17">
                <a:highlight>
                  <a:srgbClr val="FFFFFF"/>
                </a:highlight>
                <a:latin typeface="Lora"/>
                <a:ea typeface="Lora"/>
                <a:cs typeface="Lora"/>
                <a:sym typeface="Lora"/>
              </a:rPr>
              <a:t>User Story: </a:t>
            </a:r>
            <a:r>
              <a:rPr lang="en" sz="1017">
                <a:highlight>
                  <a:srgbClr val="FFFFFF"/>
                </a:highlight>
                <a:latin typeface="Lora"/>
                <a:ea typeface="Lora"/>
                <a:cs typeface="Lora"/>
                <a:sym typeface="Lora"/>
              </a:rPr>
              <a:t>As a developer or creator, I want to be able to perform some operations (like fullscreen preview, rotate, zoom in-out, flip, download) on the images so that I can per</a:t>
            </a:r>
            <a:r>
              <a:rPr lang="en" sz="1017">
                <a:highlight>
                  <a:schemeClr val="lt1"/>
                </a:highlight>
                <a:latin typeface="Lora"/>
                <a:ea typeface="Lora"/>
                <a:cs typeface="Lora"/>
                <a:sym typeface="Lora"/>
              </a:rPr>
              <a:t>for</a:t>
            </a:r>
            <a:r>
              <a:rPr lang="en" sz="1017">
                <a:highlight>
                  <a:srgbClr val="FFFFFF"/>
                </a:highlight>
                <a:latin typeface="Lora"/>
                <a:ea typeface="Lora"/>
                <a:cs typeface="Lora"/>
                <a:sym typeface="Lora"/>
              </a:rPr>
              <a:t>m these operations within the system itself</a:t>
            </a:r>
            <a:endParaRPr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Acceptance Criteria: </a:t>
            </a:r>
            <a:endParaRPr b="1"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rPr lang="en" sz="1017">
                <a:highlight>
                  <a:srgbClr val="FFFFFF"/>
                </a:highlight>
                <a:latin typeface="Lora"/>
                <a:ea typeface="Lora"/>
                <a:cs typeface="Lora"/>
                <a:sym typeface="Lora"/>
              </a:rPr>
              <a:t>• Given developer or creator is on attachment screen, when user click on the full screen mode, then system should display the image full screen</a:t>
            </a:r>
            <a:endParaRPr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rPr lang="en" sz="1017">
                <a:highlight>
                  <a:srgbClr val="FFFFFF"/>
                </a:highlight>
                <a:latin typeface="Lora"/>
                <a:ea typeface="Lora"/>
                <a:cs typeface="Lora"/>
                <a:sym typeface="Lora"/>
              </a:rPr>
              <a:t>• Given developer or creator is on attachment screen, when user click on the rotate or flip mode, then system should rotate or flip the image accordingly</a:t>
            </a:r>
            <a:endParaRPr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rPr lang="en" sz="1017">
                <a:highlight>
                  <a:srgbClr val="FFFFFF"/>
                </a:highlight>
                <a:latin typeface="Lora"/>
                <a:ea typeface="Lora"/>
                <a:cs typeface="Lora"/>
                <a:sym typeface="Lora"/>
              </a:rPr>
              <a:t>• Given developer or creator is on attachment screen, when user click on the zoom in &amp; out mode, then system should zoom the image accordingly</a:t>
            </a:r>
            <a:endParaRPr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rPr lang="en" sz="1017">
                <a:highlight>
                  <a:srgbClr val="FFFFFF"/>
                </a:highlight>
                <a:latin typeface="Lora"/>
                <a:ea typeface="Lora"/>
                <a:cs typeface="Lora"/>
                <a:sym typeface="Lora"/>
              </a:rPr>
              <a:t>• Given developer or creator is on attachment screen, when user click on the download button, then system should download the image.</a:t>
            </a:r>
            <a:endParaRPr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t/>
            </a:r>
            <a:endParaRPr sz="1017">
              <a:highlight>
                <a:srgbClr val="FFFFFF"/>
              </a:highlight>
              <a:latin typeface="Lora"/>
              <a:ea typeface="Lora"/>
              <a:cs typeface="Lora"/>
              <a:sym typeface="Lora"/>
            </a:endParaRPr>
          </a:p>
        </p:txBody>
      </p:sp>
      <p:sp>
        <p:nvSpPr>
          <p:cNvPr id="283" name="Google Shape;283;p37"/>
          <p:cNvSpPr txBox="1"/>
          <p:nvPr/>
        </p:nvSpPr>
        <p:spPr>
          <a:xfrm>
            <a:off x="5412100" y="2796650"/>
            <a:ext cx="3420300" cy="14202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17">
                <a:highlight>
                  <a:srgbClr val="FFFFFF"/>
                </a:highlight>
                <a:latin typeface="Lora"/>
                <a:ea typeface="Lora"/>
                <a:cs typeface="Lora"/>
                <a:sym typeface="Lora"/>
              </a:rPr>
              <a:t>User Story: </a:t>
            </a:r>
            <a:r>
              <a:rPr lang="en" sz="1017">
                <a:highlight>
                  <a:srgbClr val="FFFFFF"/>
                </a:highlight>
                <a:latin typeface="Lora"/>
                <a:ea typeface="Lora"/>
                <a:cs typeface="Lora"/>
                <a:sym typeface="Lora"/>
              </a:rPr>
              <a:t>As a developer or creator, I want to be able to delete the uploaded images so that I can remove unnecessary/ wrong photos</a:t>
            </a:r>
            <a:endParaRPr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Acceptance Criteria: </a:t>
            </a:r>
            <a:r>
              <a:rPr lang="en" sz="1017">
                <a:highlight>
                  <a:srgbClr val="FFFFFF"/>
                </a:highlight>
                <a:latin typeface="Lora"/>
                <a:ea typeface="Lora"/>
                <a:cs typeface="Lora"/>
                <a:sym typeface="Lora"/>
              </a:rPr>
              <a:t>Given developer or creator is on attachment screen, when user click on the delete image, then system should delete the image from the database</a:t>
            </a:r>
            <a:endParaRPr sz="1017">
              <a:highlight>
                <a:srgbClr val="FFFFFF"/>
              </a:highlight>
              <a:latin typeface="Lora"/>
              <a:ea typeface="Lora"/>
              <a:cs typeface="Lora"/>
              <a:sym typeface="Lor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Backlog Continue</a:t>
            </a:r>
            <a:endParaRPr/>
          </a:p>
        </p:txBody>
      </p:sp>
      <p:sp>
        <p:nvSpPr>
          <p:cNvPr id="289" name="Google Shape;289;p38"/>
          <p:cNvSpPr txBox="1"/>
          <p:nvPr/>
        </p:nvSpPr>
        <p:spPr>
          <a:xfrm>
            <a:off x="311700" y="1246425"/>
            <a:ext cx="4807800" cy="18021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17">
                <a:highlight>
                  <a:srgbClr val="FFFFFF"/>
                </a:highlight>
                <a:latin typeface="Lora"/>
                <a:ea typeface="Lora"/>
                <a:cs typeface="Lora"/>
                <a:sym typeface="Lora"/>
              </a:rPr>
              <a:t>User Story: </a:t>
            </a:r>
            <a:r>
              <a:rPr lang="en" sz="1017">
                <a:highlight>
                  <a:srgbClr val="FFFFFF"/>
                </a:highlight>
                <a:latin typeface="Lora"/>
                <a:ea typeface="Lora"/>
                <a:cs typeface="Lora"/>
                <a:sym typeface="Lora"/>
              </a:rPr>
              <a:t>As a product owner or scrum master or creator, I want to be able to create user activity map for the project so that I can understand the user activities better</a:t>
            </a:r>
            <a:endParaRPr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Acceptance Criteria: </a:t>
            </a:r>
            <a:endParaRPr b="1"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rPr lang="en" sz="1017">
                <a:highlight>
                  <a:srgbClr val="FFFFFF"/>
                </a:highlight>
                <a:latin typeface="Lora"/>
                <a:ea typeface="Lora"/>
                <a:cs typeface="Lora"/>
                <a:sym typeface="Lora"/>
              </a:rPr>
              <a:t>• Given product owner or scrum master or creator is on activity map screen, when user click on create node for the activity map, then system should create the node</a:t>
            </a:r>
            <a:endParaRPr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rPr lang="en" sz="1017">
                <a:highlight>
                  <a:srgbClr val="FFFFFF"/>
                </a:highlight>
                <a:latin typeface="Lora"/>
                <a:ea typeface="Lora"/>
                <a:cs typeface="Lora"/>
                <a:sym typeface="Lora"/>
              </a:rPr>
              <a:t>• Given product owner or scrum master or creator is on activity map screen, when user connects the nodes for the activity map, then system should connects the node</a:t>
            </a:r>
            <a:endParaRPr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t/>
            </a:r>
            <a:endParaRPr sz="1017">
              <a:highlight>
                <a:srgbClr val="FFFFFF"/>
              </a:highlight>
              <a:latin typeface="Lora"/>
              <a:ea typeface="Lora"/>
              <a:cs typeface="Lora"/>
              <a:sym typeface="Lora"/>
            </a:endParaRPr>
          </a:p>
        </p:txBody>
      </p:sp>
      <p:sp>
        <p:nvSpPr>
          <p:cNvPr id="290" name="Google Shape;290;p38"/>
          <p:cNvSpPr txBox="1"/>
          <p:nvPr/>
        </p:nvSpPr>
        <p:spPr>
          <a:xfrm>
            <a:off x="5329200" y="1246425"/>
            <a:ext cx="3503100" cy="14907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17">
                <a:highlight>
                  <a:srgbClr val="FFFFFF"/>
                </a:highlight>
                <a:latin typeface="Lora"/>
                <a:ea typeface="Lora"/>
                <a:cs typeface="Lora"/>
                <a:sym typeface="Lora"/>
              </a:rPr>
              <a:t>User Story: </a:t>
            </a:r>
            <a:r>
              <a:rPr lang="en" sz="1017">
                <a:highlight>
                  <a:srgbClr val="FFFFFF"/>
                </a:highlight>
                <a:latin typeface="Lora"/>
                <a:ea typeface="Lora"/>
                <a:cs typeface="Lora"/>
                <a:sym typeface="Lora"/>
              </a:rPr>
              <a:t>As a product owner or scrum master or creator, I want to be able to download user activity map so that I can share it with other people</a:t>
            </a:r>
            <a:endParaRPr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Acceptance Criteria: </a:t>
            </a:r>
            <a:r>
              <a:rPr lang="en" sz="1017">
                <a:highlight>
                  <a:srgbClr val="FFFFFF"/>
                </a:highlight>
                <a:latin typeface="Lora"/>
                <a:ea typeface="Lora"/>
                <a:cs typeface="Lora"/>
                <a:sym typeface="Lora"/>
              </a:rPr>
              <a:t>Given product owner or scrum master or creator is on activity map screen, when user click on do</a:t>
            </a:r>
            <a:r>
              <a:rPr lang="en" sz="1017">
                <a:highlight>
                  <a:schemeClr val="lt1"/>
                </a:highlight>
                <a:latin typeface="Lora"/>
                <a:ea typeface="Lora"/>
                <a:cs typeface="Lora"/>
                <a:sym typeface="Lora"/>
              </a:rPr>
              <a:t>w</a:t>
            </a:r>
            <a:r>
              <a:rPr lang="en" sz="1017">
                <a:highlight>
                  <a:srgbClr val="FFFFFF"/>
                </a:highlight>
                <a:latin typeface="Lora"/>
                <a:ea typeface="Lora"/>
                <a:cs typeface="Lora"/>
                <a:sym typeface="Lora"/>
              </a:rPr>
              <a:t>nload activity map, then system should download the activity map</a:t>
            </a:r>
            <a:endParaRPr sz="1017">
              <a:highlight>
                <a:srgbClr val="FFFFFF"/>
              </a:highlight>
              <a:latin typeface="Lora"/>
              <a:ea typeface="Lora"/>
              <a:cs typeface="Lora"/>
              <a:sym typeface="Lora"/>
            </a:endParaRPr>
          </a:p>
        </p:txBody>
      </p:sp>
      <p:sp>
        <p:nvSpPr>
          <p:cNvPr id="291" name="Google Shape;291;p38"/>
          <p:cNvSpPr txBox="1"/>
          <p:nvPr/>
        </p:nvSpPr>
        <p:spPr>
          <a:xfrm>
            <a:off x="311700" y="3272125"/>
            <a:ext cx="4807800" cy="16725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17">
                <a:highlight>
                  <a:srgbClr val="FFFFFF"/>
                </a:highlight>
                <a:latin typeface="Lora"/>
                <a:ea typeface="Lora"/>
                <a:cs typeface="Lora"/>
                <a:sym typeface="Lora"/>
              </a:rPr>
              <a:t>User Story: </a:t>
            </a:r>
            <a:r>
              <a:rPr lang="en" sz="1017">
                <a:highlight>
                  <a:srgbClr val="FFFFFF"/>
                </a:highlight>
                <a:latin typeface="Lora"/>
                <a:ea typeface="Lora"/>
                <a:cs typeface="Lora"/>
                <a:sym typeface="Lora"/>
              </a:rPr>
              <a:t>As a product owner or scrum master or creator, I want to be able to edit/ delete user activity map so that I can modify the user activities</a:t>
            </a:r>
            <a:endParaRPr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Acceptance Criteria: </a:t>
            </a:r>
            <a:endParaRPr b="1"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rPr lang="en" sz="1017">
                <a:highlight>
                  <a:srgbClr val="FFFFFF"/>
                </a:highlight>
                <a:latin typeface="Lora"/>
                <a:ea typeface="Lora"/>
                <a:cs typeface="Lora"/>
                <a:sym typeface="Lora"/>
              </a:rPr>
              <a:t>• Given product owner or scrum master or creator is on activity map screen, when user edit the node or edge, then system should modify the node or edges details in database </a:t>
            </a:r>
            <a:endParaRPr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rPr lang="en" sz="1017">
                <a:highlight>
                  <a:srgbClr val="FFFFFF"/>
                </a:highlight>
                <a:latin typeface="Lora"/>
                <a:ea typeface="Lora"/>
                <a:cs typeface="Lora"/>
                <a:sym typeface="Lora"/>
              </a:rPr>
              <a:t>• Given product owner or scrum master or creator is on activity map screen, when user delete the node or edge, then system should delete the node and connected edges from the database</a:t>
            </a:r>
            <a:endParaRPr sz="1017">
              <a:highlight>
                <a:srgbClr val="FFFFFF"/>
              </a:highlight>
              <a:latin typeface="Lora"/>
              <a:ea typeface="Lora"/>
              <a:cs typeface="Lora"/>
              <a:sym typeface="Lora"/>
            </a:endParaRPr>
          </a:p>
        </p:txBody>
      </p:sp>
      <p:sp>
        <p:nvSpPr>
          <p:cNvPr id="292" name="Google Shape;292;p38"/>
          <p:cNvSpPr txBox="1"/>
          <p:nvPr/>
        </p:nvSpPr>
        <p:spPr>
          <a:xfrm>
            <a:off x="5329200" y="3453925"/>
            <a:ext cx="3503100" cy="14907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17">
                <a:highlight>
                  <a:srgbClr val="FFFFFF"/>
                </a:highlight>
                <a:latin typeface="Lora"/>
                <a:ea typeface="Lora"/>
                <a:cs typeface="Lora"/>
                <a:sym typeface="Lora"/>
              </a:rPr>
              <a:t>User Story: </a:t>
            </a:r>
            <a:r>
              <a:rPr lang="en" sz="1017">
                <a:highlight>
                  <a:srgbClr val="FFFFFF"/>
                </a:highlight>
                <a:latin typeface="Lora"/>
                <a:ea typeface="Lora"/>
                <a:cs typeface="Lora"/>
                <a:sym typeface="Lora"/>
              </a:rPr>
              <a:t>As a product owner or scrum master or developer or creator, I want to be able to see the chat group for the projects so that I can chat with others about the project</a:t>
            </a:r>
            <a:endParaRPr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Acceptance Criteria: </a:t>
            </a:r>
            <a:r>
              <a:rPr lang="en" sz="1017">
                <a:highlight>
                  <a:srgbClr val="FFFFFF"/>
                </a:highlight>
                <a:latin typeface="Lora"/>
                <a:ea typeface="Lora"/>
                <a:cs typeface="Lora"/>
                <a:sym typeface="Lora"/>
              </a:rPr>
              <a:t>Given product owner or scrum master or developer or creator is on Chat screen, then system should display the project groups</a:t>
            </a:r>
            <a:endParaRPr sz="1017">
              <a:highlight>
                <a:srgbClr val="FFFFFF"/>
              </a:highlight>
              <a:latin typeface="Lora"/>
              <a:ea typeface="Lora"/>
              <a:cs typeface="Lora"/>
              <a:sym typeface="Lor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Backlog Continue</a:t>
            </a:r>
            <a:endParaRPr/>
          </a:p>
        </p:txBody>
      </p:sp>
      <p:sp>
        <p:nvSpPr>
          <p:cNvPr id="298" name="Google Shape;298;p39"/>
          <p:cNvSpPr txBox="1"/>
          <p:nvPr/>
        </p:nvSpPr>
        <p:spPr>
          <a:xfrm>
            <a:off x="311700" y="1246425"/>
            <a:ext cx="4807800" cy="14907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17">
                <a:highlight>
                  <a:srgbClr val="FFFFFF"/>
                </a:highlight>
                <a:latin typeface="Lora"/>
                <a:ea typeface="Lora"/>
                <a:cs typeface="Lora"/>
                <a:sym typeface="Lora"/>
              </a:rPr>
              <a:t>User Story: </a:t>
            </a:r>
            <a:r>
              <a:rPr lang="en" sz="1017">
                <a:highlight>
                  <a:srgbClr val="FFFFFF"/>
                </a:highlight>
                <a:latin typeface="Lora"/>
                <a:ea typeface="Lora"/>
                <a:cs typeface="Lora"/>
                <a:sym typeface="Lora"/>
              </a:rPr>
              <a:t>As a product owner or scrum master or developer or creator, I want to be able to send messages in project group so that I can notify others about tasks or bugs</a:t>
            </a:r>
            <a:endParaRPr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Acceptance Criteria: </a:t>
            </a:r>
            <a:r>
              <a:rPr lang="en" sz="1017">
                <a:highlight>
                  <a:srgbClr val="FFFFFF"/>
                </a:highlight>
                <a:latin typeface="Lora"/>
                <a:ea typeface="Lora"/>
                <a:cs typeface="Lora"/>
                <a:sym typeface="Lora"/>
              </a:rPr>
              <a:t>Given product owner or scrum master or developer or creator is on Chat screen, when user type any message and click on send, then system should send the messages to project group</a:t>
            </a:r>
            <a:endParaRPr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t/>
            </a:r>
            <a:endParaRPr sz="1017">
              <a:highlight>
                <a:srgbClr val="FFFFFF"/>
              </a:highlight>
              <a:latin typeface="Lora"/>
              <a:ea typeface="Lora"/>
              <a:cs typeface="Lora"/>
              <a:sym typeface="Lora"/>
            </a:endParaRPr>
          </a:p>
        </p:txBody>
      </p:sp>
      <p:sp>
        <p:nvSpPr>
          <p:cNvPr id="299" name="Google Shape;299;p39"/>
          <p:cNvSpPr txBox="1"/>
          <p:nvPr/>
        </p:nvSpPr>
        <p:spPr>
          <a:xfrm>
            <a:off x="5329200" y="1246425"/>
            <a:ext cx="3503100" cy="17082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17">
                <a:highlight>
                  <a:srgbClr val="FFFFFF"/>
                </a:highlight>
                <a:latin typeface="Lora"/>
                <a:ea typeface="Lora"/>
                <a:cs typeface="Lora"/>
                <a:sym typeface="Lora"/>
              </a:rPr>
              <a:t>User Story: </a:t>
            </a:r>
            <a:r>
              <a:rPr lang="en" sz="1017">
                <a:highlight>
                  <a:srgbClr val="FFFFFF"/>
                </a:highlight>
                <a:latin typeface="Lora"/>
                <a:ea typeface="Lora"/>
                <a:cs typeface="Lora"/>
                <a:sym typeface="Lora"/>
              </a:rPr>
              <a:t>As a new user, I want to be able to receive authentication email so that the system can authenticate me</a:t>
            </a:r>
            <a:endParaRPr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Acceptance Criteria: </a:t>
            </a:r>
            <a:endParaRPr b="1"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rPr lang="en" sz="1017">
                <a:highlight>
                  <a:srgbClr val="FFFFFF"/>
                </a:highlight>
                <a:latin typeface="Lora"/>
                <a:ea typeface="Lora"/>
                <a:cs typeface="Lora"/>
                <a:sym typeface="Lora"/>
              </a:rPr>
              <a:t>• Given user entered right OTP, when user click on register button, then account should be created</a:t>
            </a:r>
            <a:endParaRPr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rPr lang="en" sz="1017">
                <a:highlight>
                  <a:srgbClr val="FFFFFF"/>
                </a:highlight>
                <a:latin typeface="Lora"/>
                <a:ea typeface="Lora"/>
                <a:cs typeface="Lora"/>
                <a:sym typeface="Lora"/>
              </a:rPr>
              <a:t>• Given user entered wrong OTP, when user click on register button, then system has to display error message</a:t>
            </a:r>
            <a:endParaRPr sz="1017">
              <a:highlight>
                <a:srgbClr val="FFFFFF"/>
              </a:highlight>
              <a:latin typeface="Lora"/>
              <a:ea typeface="Lora"/>
              <a:cs typeface="Lora"/>
              <a:sym typeface="Lora"/>
            </a:endParaRPr>
          </a:p>
        </p:txBody>
      </p:sp>
      <p:sp>
        <p:nvSpPr>
          <p:cNvPr id="300" name="Google Shape;300;p39"/>
          <p:cNvSpPr txBox="1"/>
          <p:nvPr/>
        </p:nvSpPr>
        <p:spPr>
          <a:xfrm>
            <a:off x="311700" y="3118200"/>
            <a:ext cx="4807800" cy="14907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17">
                <a:highlight>
                  <a:srgbClr val="FFFFFF"/>
                </a:highlight>
                <a:latin typeface="Lora"/>
                <a:ea typeface="Lora"/>
                <a:cs typeface="Lora"/>
                <a:sym typeface="Lora"/>
              </a:rPr>
              <a:t>User Story: </a:t>
            </a:r>
            <a:r>
              <a:rPr lang="en" sz="1017">
                <a:highlight>
                  <a:srgbClr val="FFFFFF"/>
                </a:highlight>
                <a:latin typeface="Lora"/>
                <a:ea typeface="Lora"/>
                <a:cs typeface="Lora"/>
                <a:sym typeface="Lora"/>
              </a:rPr>
              <a:t>As a product owner or scrum master or developer or creator, I want to be able to receive the messages from project group so that we can interact with each other and keep track of the work</a:t>
            </a:r>
            <a:endParaRPr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Acceptance Criteria: </a:t>
            </a:r>
            <a:r>
              <a:rPr lang="en" sz="1017">
                <a:highlight>
                  <a:srgbClr val="FFFFFF"/>
                </a:highlight>
                <a:latin typeface="Lora"/>
                <a:ea typeface="Lora"/>
                <a:cs typeface="Lora"/>
                <a:sym typeface="Lora"/>
              </a:rPr>
              <a:t>Given product owner or scrum master or developer or creator is on Chat screen, when user click on any project group, then system should display all the messages which are send by the user or others</a:t>
            </a:r>
            <a:endParaRPr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t/>
            </a:r>
            <a:endParaRPr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t/>
            </a:r>
            <a:endParaRPr sz="1017">
              <a:highlight>
                <a:srgbClr val="FFFFFF"/>
              </a:highlight>
              <a:latin typeface="Lora"/>
              <a:ea typeface="Lora"/>
              <a:cs typeface="Lora"/>
              <a:sym typeface="Lora"/>
            </a:endParaRPr>
          </a:p>
        </p:txBody>
      </p:sp>
      <p:sp>
        <p:nvSpPr>
          <p:cNvPr id="301" name="Google Shape;301;p39"/>
          <p:cNvSpPr txBox="1"/>
          <p:nvPr/>
        </p:nvSpPr>
        <p:spPr>
          <a:xfrm>
            <a:off x="5329200" y="3118200"/>
            <a:ext cx="3503100" cy="14907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17">
                <a:highlight>
                  <a:srgbClr val="FFFFFF"/>
                </a:highlight>
                <a:latin typeface="Lora"/>
                <a:ea typeface="Lora"/>
                <a:cs typeface="Lora"/>
                <a:sym typeface="Lora"/>
              </a:rPr>
              <a:t>User Story: </a:t>
            </a:r>
            <a:r>
              <a:rPr lang="en" sz="1017">
                <a:highlight>
                  <a:srgbClr val="FFFFFF"/>
                </a:highlight>
                <a:latin typeface="Lora"/>
                <a:ea typeface="Lora"/>
                <a:cs typeface="Lora"/>
                <a:sym typeface="Lora"/>
              </a:rPr>
              <a:t>As a registered user, I want to be able to request for change the password if I forgot it so that I don't lose my account and data</a:t>
            </a:r>
            <a:endParaRPr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Acceptance Criteria: </a:t>
            </a:r>
            <a:r>
              <a:rPr lang="en" sz="1017">
                <a:highlight>
                  <a:srgbClr val="FFFFFF"/>
                </a:highlight>
                <a:latin typeface="Lora"/>
                <a:ea typeface="Lora"/>
                <a:cs typeface="Lora"/>
                <a:sym typeface="Lora"/>
              </a:rPr>
              <a:t>Given user forgot the password, when user click on forgot password, then system should ask for new password, confirm password and OTP and user should receive OTP through email</a:t>
            </a:r>
            <a:endParaRPr sz="1017">
              <a:highlight>
                <a:srgbClr val="FFFFFF"/>
              </a:highlight>
              <a:latin typeface="Lora"/>
              <a:ea typeface="Lora"/>
              <a:cs typeface="Lora"/>
              <a:sym typeface="Lor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Backlog Continue</a:t>
            </a:r>
            <a:endParaRPr/>
          </a:p>
        </p:txBody>
      </p:sp>
      <p:sp>
        <p:nvSpPr>
          <p:cNvPr id="307" name="Google Shape;307;p40"/>
          <p:cNvSpPr txBox="1"/>
          <p:nvPr/>
        </p:nvSpPr>
        <p:spPr>
          <a:xfrm>
            <a:off x="311700" y="1246425"/>
            <a:ext cx="4807800" cy="18717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17">
                <a:highlight>
                  <a:srgbClr val="FFFFFF"/>
                </a:highlight>
                <a:latin typeface="Lora"/>
                <a:ea typeface="Lora"/>
                <a:cs typeface="Lora"/>
                <a:sym typeface="Lora"/>
              </a:rPr>
              <a:t>User Story: </a:t>
            </a:r>
            <a:r>
              <a:rPr lang="en" sz="1017">
                <a:highlight>
                  <a:srgbClr val="FFFFFF"/>
                </a:highlight>
                <a:latin typeface="Lora"/>
                <a:ea typeface="Lora"/>
                <a:cs typeface="Lora"/>
                <a:sym typeface="Lora"/>
              </a:rPr>
              <a:t>As a user, I want to be able to edit my details such as name and profile photo so that I can edit my profile</a:t>
            </a:r>
            <a:endParaRPr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Acceptance Criteria: </a:t>
            </a:r>
            <a:endParaRPr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rPr lang="en" sz="1017">
                <a:highlight>
                  <a:srgbClr val="FFFFFF"/>
                </a:highlight>
                <a:latin typeface="Lora"/>
                <a:ea typeface="Lora"/>
                <a:cs typeface="Lora"/>
                <a:sym typeface="Lora"/>
              </a:rPr>
              <a:t>• Given user is on profile page, when user click on edit photo and try to upload image from personal device, then system should accept image file</a:t>
            </a:r>
            <a:endParaRPr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rPr lang="en" sz="1017">
                <a:highlight>
                  <a:srgbClr val="FFFFFF"/>
                </a:highlight>
                <a:latin typeface="Lora"/>
                <a:ea typeface="Lora"/>
                <a:cs typeface="Lora"/>
                <a:sym typeface="Lora"/>
              </a:rPr>
              <a:t>• Given on profile page and name field is empty, when user click on update profile, then system should display error message</a:t>
            </a:r>
            <a:endParaRPr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rPr lang="en" sz="1017">
                <a:highlight>
                  <a:srgbClr val="FFFFFF"/>
                </a:highlight>
                <a:latin typeface="Lora"/>
                <a:ea typeface="Lora"/>
                <a:cs typeface="Lora"/>
                <a:sym typeface="Lora"/>
              </a:rPr>
              <a:t>• Given on profile page user did not select any photo, when user click on update profile, then system should take default profile avatar photo</a:t>
            </a:r>
            <a:endParaRPr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t/>
            </a:r>
            <a:endParaRPr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t/>
            </a:r>
            <a:endParaRPr sz="1017">
              <a:highlight>
                <a:srgbClr val="FFFFFF"/>
              </a:highlight>
              <a:latin typeface="Lora"/>
              <a:ea typeface="Lora"/>
              <a:cs typeface="Lora"/>
              <a:sym typeface="Lora"/>
            </a:endParaRPr>
          </a:p>
        </p:txBody>
      </p:sp>
      <p:sp>
        <p:nvSpPr>
          <p:cNvPr id="308" name="Google Shape;308;p40"/>
          <p:cNvSpPr txBox="1"/>
          <p:nvPr/>
        </p:nvSpPr>
        <p:spPr>
          <a:xfrm>
            <a:off x="5329200" y="1246425"/>
            <a:ext cx="3503100" cy="18717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17">
                <a:highlight>
                  <a:srgbClr val="FFFFFF"/>
                </a:highlight>
                <a:latin typeface="Lora"/>
                <a:ea typeface="Lora"/>
                <a:cs typeface="Lora"/>
                <a:sym typeface="Lora"/>
              </a:rPr>
              <a:t>User Story: </a:t>
            </a:r>
            <a:r>
              <a:rPr lang="en" sz="1017">
                <a:highlight>
                  <a:srgbClr val="FFFFFF"/>
                </a:highlight>
                <a:latin typeface="Lora"/>
                <a:ea typeface="Lora"/>
                <a:cs typeface="Lora"/>
                <a:sym typeface="Lora"/>
              </a:rPr>
              <a:t>As a creator of the project, I want to be able to change the project profile photo, so that I can update project photo</a:t>
            </a:r>
            <a:endParaRPr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Acceptance Criteria: </a:t>
            </a:r>
            <a:endParaRPr b="1"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rPr lang="en" sz="1017">
                <a:highlight>
                  <a:srgbClr val="FFFFFF"/>
                </a:highlight>
                <a:latin typeface="Lora"/>
                <a:ea typeface="Lora"/>
                <a:cs typeface="Lora"/>
                <a:sym typeface="Lora"/>
              </a:rPr>
              <a:t>• Given user is creator of the project, when user change the photo, then system should accept image file and photo should be updated in database</a:t>
            </a:r>
            <a:endParaRPr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rPr lang="en" sz="1017">
                <a:highlight>
                  <a:srgbClr val="FFFFFF"/>
                </a:highlight>
                <a:latin typeface="Lora"/>
                <a:ea typeface="Lora"/>
                <a:cs typeface="Lora"/>
                <a:sym typeface="Lora"/>
              </a:rPr>
              <a:t>• Given user is not creator of the project, when user try to change project settings, then system should not allow to change the project settings</a:t>
            </a:r>
            <a:endParaRPr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t/>
            </a:r>
            <a:endParaRPr sz="1017">
              <a:highlight>
                <a:srgbClr val="FFFFFF"/>
              </a:highlight>
              <a:latin typeface="Lora"/>
              <a:ea typeface="Lora"/>
              <a:cs typeface="Lora"/>
              <a:sym typeface="Lora"/>
            </a:endParaRPr>
          </a:p>
        </p:txBody>
      </p:sp>
      <p:sp>
        <p:nvSpPr>
          <p:cNvPr id="309" name="Google Shape;309;p40"/>
          <p:cNvSpPr txBox="1"/>
          <p:nvPr/>
        </p:nvSpPr>
        <p:spPr>
          <a:xfrm>
            <a:off x="311700" y="3362400"/>
            <a:ext cx="4807800" cy="12465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17">
                <a:highlight>
                  <a:srgbClr val="FFFFFF"/>
                </a:highlight>
                <a:latin typeface="Lora"/>
                <a:ea typeface="Lora"/>
                <a:cs typeface="Lora"/>
                <a:sym typeface="Lora"/>
              </a:rPr>
              <a:t>User Story: </a:t>
            </a:r>
            <a:r>
              <a:rPr lang="en" sz="1017">
                <a:highlight>
                  <a:srgbClr val="FFFFFF"/>
                </a:highlight>
                <a:latin typeface="Lora"/>
                <a:ea typeface="Lora"/>
                <a:cs typeface="Lora"/>
                <a:sym typeface="Lora"/>
              </a:rPr>
              <a:t>As a user, I want to be able to change my password so that I can keep my account secure</a:t>
            </a:r>
            <a:endParaRPr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Acceptance Criteria: </a:t>
            </a:r>
            <a:r>
              <a:rPr lang="en" sz="1017">
                <a:highlight>
                  <a:srgbClr val="FFFFFF"/>
                </a:highlight>
                <a:latin typeface="Lora"/>
                <a:ea typeface="Lora"/>
                <a:cs typeface="Lora"/>
                <a:sym typeface="Lora"/>
              </a:rPr>
              <a:t>Given user is on profile page, when user click on change password, then system should ask for new password, confirm password and OTP and user should receive OTP through email</a:t>
            </a:r>
            <a:endParaRPr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t/>
            </a:r>
            <a:endParaRPr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t/>
            </a:r>
            <a:endParaRPr sz="1017">
              <a:highlight>
                <a:srgbClr val="FFFFFF"/>
              </a:highlight>
              <a:latin typeface="Lora"/>
              <a:ea typeface="Lora"/>
              <a:cs typeface="Lora"/>
              <a:sym typeface="Lor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41"/>
          <p:cNvPicPr preferRelativeResize="0"/>
          <p:nvPr/>
        </p:nvPicPr>
        <p:blipFill rotWithShape="1">
          <a:blip r:embed="rId3">
            <a:alphaModFix/>
          </a:blip>
          <a:srcRect b="10968" l="0" r="0" t="0"/>
          <a:stretch/>
        </p:blipFill>
        <p:spPr>
          <a:xfrm>
            <a:off x="939325" y="0"/>
            <a:ext cx="7265350" cy="5045500"/>
          </a:xfrm>
          <a:prstGeom prst="rect">
            <a:avLst/>
          </a:prstGeom>
          <a:noFill/>
          <a:ln>
            <a:noFill/>
          </a:ln>
        </p:spPr>
      </p:pic>
      <p:sp>
        <p:nvSpPr>
          <p:cNvPr id="315" name="Google Shape;315;p41"/>
          <p:cNvSpPr txBox="1"/>
          <p:nvPr/>
        </p:nvSpPr>
        <p:spPr>
          <a:xfrm>
            <a:off x="2917350" y="171598"/>
            <a:ext cx="3309300" cy="815700"/>
          </a:xfrm>
          <a:prstGeom prst="rect">
            <a:avLst/>
          </a:prstGeom>
          <a:solidFill>
            <a:srgbClr val="F3F3F3">
              <a:alpha val="63690"/>
            </a:srgbClr>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latin typeface="PT Sans Narrow"/>
                <a:ea typeface="PT Sans Narrow"/>
                <a:cs typeface="PT Sans Narrow"/>
                <a:sym typeface="PT Sans Narrow"/>
              </a:rPr>
              <a:t>Sprint 6</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- 6: </a:t>
            </a:r>
            <a:r>
              <a:rPr lang="en"/>
              <a:t>Committed</a:t>
            </a:r>
            <a:r>
              <a:rPr lang="en"/>
              <a:t> and Completed Artifacts</a:t>
            </a:r>
            <a:endParaRPr/>
          </a:p>
        </p:txBody>
      </p:sp>
      <p:sp>
        <p:nvSpPr>
          <p:cNvPr id="321" name="Google Shape;321;p42"/>
          <p:cNvSpPr txBox="1"/>
          <p:nvPr/>
        </p:nvSpPr>
        <p:spPr>
          <a:xfrm>
            <a:off x="161150" y="1246425"/>
            <a:ext cx="4646700" cy="10692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17">
                <a:highlight>
                  <a:srgbClr val="FFFFFF"/>
                </a:highlight>
                <a:latin typeface="Lora"/>
                <a:ea typeface="Lora"/>
                <a:cs typeface="Lora"/>
                <a:sym typeface="Lora"/>
              </a:rPr>
              <a:t>User Story: </a:t>
            </a:r>
            <a:r>
              <a:rPr lang="en" sz="1017">
                <a:highlight>
                  <a:srgbClr val="FFFFFF"/>
                </a:highlight>
                <a:latin typeface="Lora"/>
                <a:ea typeface="Lora"/>
                <a:cs typeface="Lora"/>
                <a:sym typeface="Lora"/>
              </a:rPr>
              <a:t>As a developer or creator, I want to be able to upload the images so that I can save my outcome or a problem</a:t>
            </a:r>
            <a:endParaRPr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Acceptance Criteria: </a:t>
            </a:r>
            <a:r>
              <a:rPr lang="en" sz="1017">
                <a:highlight>
                  <a:srgbClr val="FFFFFF"/>
                </a:highlight>
                <a:latin typeface="Lora"/>
                <a:ea typeface="Lora"/>
                <a:cs typeface="Lora"/>
                <a:sym typeface="Lora"/>
              </a:rPr>
              <a:t>Given developer or creator is on attachment screen, when user click on upload image and try to upload image from personal device, then system should accept image files</a:t>
            </a:r>
            <a:endParaRPr sz="1017">
              <a:highlight>
                <a:srgbClr val="FFFFFF"/>
              </a:highlight>
              <a:latin typeface="Lora"/>
              <a:ea typeface="Lora"/>
              <a:cs typeface="Lora"/>
              <a:sym typeface="Lora"/>
            </a:endParaRPr>
          </a:p>
        </p:txBody>
      </p:sp>
      <p:sp>
        <p:nvSpPr>
          <p:cNvPr id="322" name="Google Shape;322;p42"/>
          <p:cNvSpPr txBox="1"/>
          <p:nvPr/>
        </p:nvSpPr>
        <p:spPr>
          <a:xfrm>
            <a:off x="6244725" y="1246425"/>
            <a:ext cx="2802600" cy="16275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17">
                <a:highlight>
                  <a:srgbClr val="FFFFFF"/>
                </a:highlight>
                <a:latin typeface="Lora"/>
                <a:ea typeface="Lora"/>
                <a:cs typeface="Lora"/>
                <a:sym typeface="Lora"/>
              </a:rPr>
              <a:t>User Story: </a:t>
            </a:r>
            <a:r>
              <a:rPr lang="en" sz="1017">
                <a:highlight>
                  <a:srgbClr val="FFFFFF"/>
                </a:highlight>
                <a:latin typeface="Lora"/>
                <a:ea typeface="Lora"/>
                <a:cs typeface="Lora"/>
                <a:sym typeface="Lora"/>
              </a:rPr>
              <a:t>As a developer or creator, I want to be able to see the images uploaded by me or other members so that I can see which photos are uploaded</a:t>
            </a:r>
            <a:endParaRPr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Acceptance Criteria: </a:t>
            </a:r>
            <a:r>
              <a:rPr lang="en" sz="1017">
                <a:highlight>
                  <a:srgbClr val="FFFFFF"/>
                </a:highlight>
                <a:latin typeface="Lora"/>
                <a:ea typeface="Lora"/>
                <a:cs typeface="Lora"/>
                <a:sym typeface="Lora"/>
              </a:rPr>
              <a:t>Given developer or creator is on attachment screen, then system should display the files uploaded by all project members</a:t>
            </a:r>
            <a:endParaRPr sz="1017">
              <a:highlight>
                <a:srgbClr val="FFFFFF"/>
              </a:highlight>
              <a:latin typeface="Lora"/>
              <a:ea typeface="Lora"/>
              <a:cs typeface="Lora"/>
              <a:sym typeface="Lora"/>
            </a:endParaRPr>
          </a:p>
        </p:txBody>
      </p:sp>
      <p:sp>
        <p:nvSpPr>
          <p:cNvPr id="323" name="Google Shape;323;p42"/>
          <p:cNvSpPr/>
          <p:nvPr/>
        </p:nvSpPr>
        <p:spPr>
          <a:xfrm>
            <a:off x="7029300" y="0"/>
            <a:ext cx="2114700" cy="707400"/>
          </a:xfrm>
          <a:prstGeom prst="roundRect">
            <a:avLst>
              <a:gd fmla="val 39136"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ora"/>
                <a:ea typeface="Lora"/>
                <a:cs typeface="Lora"/>
                <a:sym typeface="Lora"/>
              </a:rPr>
              <a:t>Total 22 Story Points</a:t>
            </a:r>
            <a:endParaRPr b="1">
              <a:latin typeface="Lora"/>
              <a:ea typeface="Lora"/>
              <a:cs typeface="Lora"/>
              <a:sym typeface="Lora"/>
            </a:endParaRPr>
          </a:p>
          <a:p>
            <a:pPr indent="0" lvl="0" marL="0" rtl="0" algn="ctr">
              <a:spcBef>
                <a:spcPts val="0"/>
              </a:spcBef>
              <a:spcAft>
                <a:spcPts val="0"/>
              </a:spcAft>
              <a:buNone/>
            </a:pPr>
            <a:r>
              <a:rPr b="1" lang="en">
                <a:latin typeface="Lora"/>
                <a:ea typeface="Lora"/>
                <a:cs typeface="Lora"/>
                <a:sym typeface="Lora"/>
              </a:rPr>
              <a:t>100% Completed</a:t>
            </a:r>
            <a:endParaRPr b="1">
              <a:latin typeface="Lora"/>
              <a:ea typeface="Lora"/>
              <a:cs typeface="Lora"/>
              <a:sym typeface="Lora"/>
            </a:endParaRPr>
          </a:p>
        </p:txBody>
      </p:sp>
      <p:sp>
        <p:nvSpPr>
          <p:cNvPr id="324" name="Google Shape;324;p42"/>
          <p:cNvSpPr txBox="1"/>
          <p:nvPr/>
        </p:nvSpPr>
        <p:spPr>
          <a:xfrm>
            <a:off x="161150" y="2571750"/>
            <a:ext cx="4646700" cy="23742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17">
                <a:highlight>
                  <a:srgbClr val="FFFFFF"/>
                </a:highlight>
                <a:latin typeface="Lora"/>
                <a:ea typeface="Lora"/>
                <a:cs typeface="Lora"/>
                <a:sym typeface="Lora"/>
              </a:rPr>
              <a:t>User Story: </a:t>
            </a:r>
            <a:r>
              <a:rPr lang="en" sz="1017">
                <a:highlight>
                  <a:srgbClr val="FFFFFF"/>
                </a:highlight>
                <a:latin typeface="Lora"/>
                <a:ea typeface="Lora"/>
                <a:cs typeface="Lora"/>
                <a:sym typeface="Lora"/>
              </a:rPr>
              <a:t>As a developer or creator, I want to be able to perform some operations (like fullscreen preview, rotate, zoom in-out, flip, download) on the images so that I can per</a:t>
            </a:r>
            <a:r>
              <a:rPr lang="en" sz="1017">
                <a:highlight>
                  <a:schemeClr val="lt1"/>
                </a:highlight>
                <a:latin typeface="Lora"/>
                <a:ea typeface="Lora"/>
                <a:cs typeface="Lora"/>
                <a:sym typeface="Lora"/>
              </a:rPr>
              <a:t>for</a:t>
            </a:r>
            <a:r>
              <a:rPr lang="en" sz="1017">
                <a:highlight>
                  <a:srgbClr val="FFFFFF"/>
                </a:highlight>
                <a:latin typeface="Lora"/>
                <a:ea typeface="Lora"/>
                <a:cs typeface="Lora"/>
                <a:sym typeface="Lora"/>
              </a:rPr>
              <a:t>m these operations within the system itself</a:t>
            </a:r>
            <a:endParaRPr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Acceptance Criteria: </a:t>
            </a:r>
            <a:endParaRPr b="1"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rPr lang="en" sz="1017">
                <a:highlight>
                  <a:srgbClr val="FFFFFF"/>
                </a:highlight>
                <a:latin typeface="Lora"/>
                <a:ea typeface="Lora"/>
                <a:cs typeface="Lora"/>
                <a:sym typeface="Lora"/>
              </a:rPr>
              <a:t>• Given developer or creator is on attachment screen, when user click on the full screen mode, then system should display the image full screen</a:t>
            </a:r>
            <a:endParaRPr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rPr lang="en" sz="1017">
                <a:highlight>
                  <a:srgbClr val="FFFFFF"/>
                </a:highlight>
                <a:latin typeface="Lora"/>
                <a:ea typeface="Lora"/>
                <a:cs typeface="Lora"/>
                <a:sym typeface="Lora"/>
              </a:rPr>
              <a:t>• Given developer or creator is on attachment screen, when user click on the rotate or flip mode, then system should rotate or flip the image accordingly</a:t>
            </a:r>
            <a:endParaRPr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rPr lang="en" sz="1017">
                <a:highlight>
                  <a:srgbClr val="FFFFFF"/>
                </a:highlight>
                <a:latin typeface="Lora"/>
                <a:ea typeface="Lora"/>
                <a:cs typeface="Lora"/>
                <a:sym typeface="Lora"/>
              </a:rPr>
              <a:t>• Given developer or creator is on attachment screen, when user click on the zoom in &amp; out mode, then system should zoom the image accordingly</a:t>
            </a:r>
            <a:endParaRPr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rPr lang="en" sz="1017">
                <a:highlight>
                  <a:srgbClr val="FFFFFF"/>
                </a:highlight>
                <a:latin typeface="Lora"/>
                <a:ea typeface="Lora"/>
                <a:cs typeface="Lora"/>
                <a:sym typeface="Lora"/>
              </a:rPr>
              <a:t>• Given developer or creator is on attachment screen, when user click on the download button, then system should download the image.</a:t>
            </a:r>
            <a:endParaRPr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t/>
            </a:r>
            <a:endParaRPr sz="1017">
              <a:highlight>
                <a:srgbClr val="FFFFFF"/>
              </a:highlight>
              <a:latin typeface="Lora"/>
              <a:ea typeface="Lora"/>
              <a:cs typeface="Lora"/>
              <a:sym typeface="Lora"/>
            </a:endParaRPr>
          </a:p>
        </p:txBody>
      </p:sp>
      <p:sp>
        <p:nvSpPr>
          <p:cNvPr id="325" name="Google Shape;325;p42"/>
          <p:cNvSpPr txBox="1"/>
          <p:nvPr/>
        </p:nvSpPr>
        <p:spPr>
          <a:xfrm>
            <a:off x="6244725" y="3318450"/>
            <a:ext cx="2802600" cy="16275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17">
                <a:highlight>
                  <a:srgbClr val="FFFFFF"/>
                </a:highlight>
                <a:latin typeface="Lora"/>
                <a:ea typeface="Lora"/>
                <a:cs typeface="Lora"/>
                <a:sym typeface="Lora"/>
              </a:rPr>
              <a:t>User Story: </a:t>
            </a:r>
            <a:r>
              <a:rPr lang="en" sz="1017">
                <a:highlight>
                  <a:srgbClr val="FFFFFF"/>
                </a:highlight>
                <a:latin typeface="Lora"/>
                <a:ea typeface="Lora"/>
                <a:cs typeface="Lora"/>
                <a:sym typeface="Lora"/>
              </a:rPr>
              <a:t>As a developer or creator, I want to be able to delete the uploaded images so that I can remove unnecessary/ wrong photos</a:t>
            </a:r>
            <a:endParaRPr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Acceptance Criteria: </a:t>
            </a:r>
            <a:r>
              <a:rPr lang="en" sz="1017">
                <a:highlight>
                  <a:srgbClr val="FFFFFF"/>
                </a:highlight>
                <a:latin typeface="Lora"/>
                <a:ea typeface="Lora"/>
                <a:cs typeface="Lora"/>
                <a:sym typeface="Lora"/>
              </a:rPr>
              <a:t>Given developer or creator is on attachment screen, when user click on the delete image, then system should delete the image from the database</a:t>
            </a:r>
            <a:endParaRPr sz="1017">
              <a:highlight>
                <a:srgbClr val="FFFFFF"/>
              </a:highlight>
              <a:latin typeface="Lora"/>
              <a:ea typeface="Lora"/>
              <a:cs typeface="Lora"/>
              <a:sym typeface="Lora"/>
            </a:endParaRPr>
          </a:p>
        </p:txBody>
      </p:sp>
      <p:sp>
        <p:nvSpPr>
          <p:cNvPr id="326" name="Google Shape;326;p42"/>
          <p:cNvSpPr/>
          <p:nvPr/>
        </p:nvSpPr>
        <p:spPr>
          <a:xfrm>
            <a:off x="4991050" y="1246425"/>
            <a:ext cx="931500" cy="445800"/>
          </a:xfrm>
          <a:prstGeom prst="wedgeRoundRectCallout">
            <a:avLst>
              <a:gd fmla="val -68098" name="adj1"/>
              <a:gd fmla="val -4251" name="adj2"/>
              <a:gd fmla="val 0" name="adj3"/>
            </a:avLst>
          </a:prstGeom>
          <a:solidFill>
            <a:srgbClr val="FCE5CD"/>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Lora"/>
                <a:ea typeface="Lora"/>
                <a:cs typeface="Lora"/>
                <a:sym typeface="Lora"/>
              </a:rPr>
              <a:t>EAS-70</a:t>
            </a:r>
            <a:endParaRPr b="1" sz="1100">
              <a:latin typeface="Lora"/>
              <a:ea typeface="Lora"/>
              <a:cs typeface="Lora"/>
              <a:sym typeface="Lora"/>
            </a:endParaRPr>
          </a:p>
          <a:p>
            <a:pPr indent="0" lvl="0" marL="0" rtl="0" algn="ctr">
              <a:spcBef>
                <a:spcPts val="0"/>
              </a:spcBef>
              <a:spcAft>
                <a:spcPts val="0"/>
              </a:spcAft>
              <a:buNone/>
            </a:pPr>
            <a:r>
              <a:rPr b="1" lang="en" sz="1100">
                <a:latin typeface="Lora"/>
                <a:ea typeface="Lora"/>
                <a:cs typeface="Lora"/>
                <a:sym typeface="Lora"/>
              </a:rPr>
              <a:t>Points - 3</a:t>
            </a:r>
            <a:endParaRPr b="1" sz="1100">
              <a:latin typeface="Lora"/>
              <a:ea typeface="Lora"/>
              <a:cs typeface="Lora"/>
              <a:sym typeface="Lora"/>
            </a:endParaRPr>
          </a:p>
        </p:txBody>
      </p:sp>
      <p:sp>
        <p:nvSpPr>
          <p:cNvPr id="327" name="Google Shape;327;p42"/>
          <p:cNvSpPr/>
          <p:nvPr/>
        </p:nvSpPr>
        <p:spPr>
          <a:xfrm>
            <a:off x="4991050" y="2970075"/>
            <a:ext cx="931500" cy="445800"/>
          </a:xfrm>
          <a:prstGeom prst="wedgeRoundRectCallout">
            <a:avLst>
              <a:gd fmla="val -68098" name="adj1"/>
              <a:gd fmla="val -4251" name="adj2"/>
              <a:gd fmla="val 0" name="adj3"/>
            </a:avLst>
          </a:prstGeom>
          <a:solidFill>
            <a:srgbClr val="FCE5CD"/>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Lora"/>
                <a:ea typeface="Lora"/>
                <a:cs typeface="Lora"/>
                <a:sym typeface="Lora"/>
              </a:rPr>
              <a:t>EAS-72</a:t>
            </a:r>
            <a:endParaRPr b="1" sz="1100">
              <a:latin typeface="Lora"/>
              <a:ea typeface="Lora"/>
              <a:cs typeface="Lora"/>
              <a:sym typeface="Lora"/>
            </a:endParaRPr>
          </a:p>
          <a:p>
            <a:pPr indent="0" lvl="0" marL="0" rtl="0" algn="ctr">
              <a:spcBef>
                <a:spcPts val="0"/>
              </a:spcBef>
              <a:spcAft>
                <a:spcPts val="0"/>
              </a:spcAft>
              <a:buNone/>
            </a:pPr>
            <a:r>
              <a:rPr b="1" lang="en" sz="1100">
                <a:latin typeface="Lora"/>
                <a:ea typeface="Lora"/>
                <a:cs typeface="Lora"/>
                <a:sym typeface="Lora"/>
              </a:rPr>
              <a:t>Points - 5</a:t>
            </a:r>
            <a:endParaRPr b="1" sz="1100">
              <a:latin typeface="Lora"/>
              <a:ea typeface="Lora"/>
              <a:cs typeface="Lora"/>
              <a:sym typeface="Lora"/>
            </a:endParaRPr>
          </a:p>
        </p:txBody>
      </p:sp>
      <p:sp>
        <p:nvSpPr>
          <p:cNvPr id="328" name="Google Shape;328;p42"/>
          <p:cNvSpPr/>
          <p:nvPr/>
        </p:nvSpPr>
        <p:spPr>
          <a:xfrm>
            <a:off x="5121163" y="2108250"/>
            <a:ext cx="931500" cy="445800"/>
          </a:xfrm>
          <a:prstGeom prst="wedgeRoundRectCallout">
            <a:avLst>
              <a:gd fmla="val 70664" name="adj1"/>
              <a:gd fmla="val -15382" name="adj2"/>
              <a:gd fmla="val 0" name="adj3"/>
            </a:avLst>
          </a:prstGeom>
          <a:solidFill>
            <a:srgbClr val="FCE5CD"/>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Lora"/>
                <a:ea typeface="Lora"/>
                <a:cs typeface="Lora"/>
                <a:sym typeface="Lora"/>
              </a:rPr>
              <a:t>EAS-71</a:t>
            </a:r>
            <a:endParaRPr b="1" sz="1100">
              <a:latin typeface="Lora"/>
              <a:ea typeface="Lora"/>
              <a:cs typeface="Lora"/>
              <a:sym typeface="Lora"/>
            </a:endParaRPr>
          </a:p>
          <a:p>
            <a:pPr indent="0" lvl="0" marL="0" rtl="0" algn="ctr">
              <a:spcBef>
                <a:spcPts val="0"/>
              </a:spcBef>
              <a:spcAft>
                <a:spcPts val="0"/>
              </a:spcAft>
              <a:buNone/>
            </a:pPr>
            <a:r>
              <a:rPr b="1" lang="en" sz="1100">
                <a:latin typeface="Lora"/>
                <a:ea typeface="Lora"/>
                <a:cs typeface="Lora"/>
                <a:sym typeface="Lora"/>
              </a:rPr>
              <a:t>Points - 2</a:t>
            </a:r>
            <a:endParaRPr b="1" sz="1100">
              <a:latin typeface="Lora"/>
              <a:ea typeface="Lora"/>
              <a:cs typeface="Lora"/>
              <a:sym typeface="Lora"/>
            </a:endParaRPr>
          </a:p>
        </p:txBody>
      </p:sp>
      <p:sp>
        <p:nvSpPr>
          <p:cNvPr id="329" name="Google Shape;329;p42"/>
          <p:cNvSpPr/>
          <p:nvPr/>
        </p:nvSpPr>
        <p:spPr>
          <a:xfrm>
            <a:off x="5121175" y="3831900"/>
            <a:ext cx="931500" cy="445800"/>
          </a:xfrm>
          <a:prstGeom prst="wedgeRoundRectCallout">
            <a:avLst>
              <a:gd fmla="val 70664" name="adj1"/>
              <a:gd fmla="val -15382" name="adj2"/>
              <a:gd fmla="val 0" name="adj3"/>
            </a:avLst>
          </a:prstGeom>
          <a:solidFill>
            <a:srgbClr val="FCE5CD"/>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Lora"/>
                <a:ea typeface="Lora"/>
                <a:cs typeface="Lora"/>
                <a:sym typeface="Lora"/>
              </a:rPr>
              <a:t>EAS-73</a:t>
            </a:r>
            <a:endParaRPr b="1" sz="1100">
              <a:latin typeface="Lora"/>
              <a:ea typeface="Lora"/>
              <a:cs typeface="Lora"/>
              <a:sym typeface="Lora"/>
            </a:endParaRPr>
          </a:p>
          <a:p>
            <a:pPr indent="0" lvl="0" marL="0" rtl="0" algn="ctr">
              <a:spcBef>
                <a:spcPts val="0"/>
              </a:spcBef>
              <a:spcAft>
                <a:spcPts val="0"/>
              </a:spcAft>
              <a:buNone/>
            </a:pPr>
            <a:r>
              <a:rPr b="1" lang="en" sz="1100">
                <a:latin typeface="Lora"/>
                <a:ea typeface="Lora"/>
                <a:cs typeface="Lora"/>
                <a:sym typeface="Lora"/>
              </a:rPr>
              <a:t>Points - 2</a:t>
            </a:r>
            <a:endParaRPr b="1" sz="1100">
              <a:latin typeface="Lora"/>
              <a:ea typeface="Lora"/>
              <a:cs typeface="Lora"/>
              <a:sym typeface="Lo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idx="1" type="body"/>
          </p:nvPr>
        </p:nvSpPr>
        <p:spPr>
          <a:xfrm>
            <a:off x="6905250" y="2187000"/>
            <a:ext cx="1895100" cy="50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rgbClr val="000000"/>
                </a:solidFill>
                <a:latin typeface="Lora"/>
                <a:ea typeface="Lora"/>
                <a:cs typeface="Lora"/>
                <a:sym typeface="Lora"/>
              </a:rPr>
              <a:t> </a:t>
            </a:r>
            <a:r>
              <a:rPr lang="en" sz="1400">
                <a:solidFill>
                  <a:srgbClr val="000000"/>
                </a:solidFill>
                <a:latin typeface="Lora"/>
                <a:ea typeface="Lora"/>
                <a:cs typeface="Lora"/>
                <a:sym typeface="Lora"/>
              </a:rPr>
              <a:t>Anvai Patil </a:t>
            </a:r>
            <a:endParaRPr sz="1400">
              <a:solidFill>
                <a:srgbClr val="000000"/>
              </a:solidFill>
              <a:latin typeface="Lora"/>
              <a:ea typeface="Lora"/>
              <a:cs typeface="Lora"/>
              <a:sym typeface="Lora"/>
            </a:endParaRPr>
          </a:p>
          <a:p>
            <a:pPr indent="0" lvl="0" marL="0" rtl="0" algn="ctr">
              <a:spcBef>
                <a:spcPts val="0"/>
              </a:spcBef>
              <a:spcAft>
                <a:spcPts val="0"/>
              </a:spcAft>
              <a:buNone/>
            </a:pPr>
            <a:r>
              <a:rPr lang="en" sz="1400">
                <a:solidFill>
                  <a:srgbClr val="000000"/>
                </a:solidFill>
                <a:latin typeface="Lora"/>
                <a:ea typeface="Lora"/>
                <a:cs typeface="Lora"/>
                <a:sym typeface="Lora"/>
              </a:rPr>
              <a:t>Frontend Developer</a:t>
            </a:r>
            <a:endParaRPr sz="1400">
              <a:solidFill>
                <a:srgbClr val="000000"/>
              </a:solidFill>
              <a:latin typeface="Lora"/>
              <a:ea typeface="Lora"/>
              <a:cs typeface="Lora"/>
              <a:sym typeface="Lora"/>
            </a:endParaRPr>
          </a:p>
        </p:txBody>
      </p:sp>
      <p:sp>
        <p:nvSpPr>
          <p:cNvPr id="92" name="Google Shape;92;p16"/>
          <p:cNvSpPr txBox="1"/>
          <p:nvPr/>
        </p:nvSpPr>
        <p:spPr>
          <a:xfrm>
            <a:off x="1974150" y="4420450"/>
            <a:ext cx="1547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ora"/>
                <a:ea typeface="Lora"/>
                <a:cs typeface="Lora"/>
                <a:sym typeface="Lora"/>
              </a:rPr>
              <a:t>Dhruvil Shah</a:t>
            </a:r>
            <a:endParaRPr>
              <a:latin typeface="Lora"/>
              <a:ea typeface="Lora"/>
              <a:cs typeface="Lora"/>
              <a:sym typeface="Lora"/>
            </a:endParaRPr>
          </a:p>
          <a:p>
            <a:pPr indent="0" lvl="0" marL="0" rtl="0" algn="ctr">
              <a:spcBef>
                <a:spcPts val="0"/>
              </a:spcBef>
              <a:spcAft>
                <a:spcPts val="0"/>
              </a:spcAft>
              <a:buNone/>
            </a:pPr>
            <a:r>
              <a:rPr lang="en">
                <a:latin typeface="Lora"/>
                <a:ea typeface="Lora"/>
                <a:cs typeface="Lora"/>
                <a:sym typeface="Lora"/>
              </a:rPr>
              <a:t>Cloud Engineer</a:t>
            </a:r>
            <a:endParaRPr>
              <a:latin typeface="Lora"/>
              <a:ea typeface="Lora"/>
              <a:cs typeface="Lora"/>
              <a:sym typeface="Lora"/>
            </a:endParaRPr>
          </a:p>
        </p:txBody>
      </p:sp>
      <p:sp>
        <p:nvSpPr>
          <p:cNvPr id="93" name="Google Shape;93;p16"/>
          <p:cNvSpPr txBox="1"/>
          <p:nvPr/>
        </p:nvSpPr>
        <p:spPr>
          <a:xfrm>
            <a:off x="3624450" y="2132850"/>
            <a:ext cx="1895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ora"/>
                <a:ea typeface="Lora"/>
                <a:cs typeface="Lora"/>
                <a:sym typeface="Lora"/>
              </a:rPr>
              <a:t>Janvi Ramani</a:t>
            </a:r>
            <a:endParaRPr>
              <a:latin typeface="Lora"/>
              <a:ea typeface="Lora"/>
              <a:cs typeface="Lora"/>
              <a:sym typeface="Lora"/>
            </a:endParaRPr>
          </a:p>
          <a:p>
            <a:pPr indent="0" lvl="0" marL="0" rtl="0" algn="ctr">
              <a:spcBef>
                <a:spcPts val="0"/>
              </a:spcBef>
              <a:spcAft>
                <a:spcPts val="0"/>
              </a:spcAft>
              <a:buNone/>
            </a:pPr>
            <a:r>
              <a:rPr lang="en">
                <a:latin typeface="Lora"/>
                <a:ea typeface="Lora"/>
                <a:cs typeface="Lora"/>
                <a:sym typeface="Lora"/>
              </a:rPr>
              <a:t>Backend Developer</a:t>
            </a:r>
            <a:endParaRPr>
              <a:latin typeface="Lora"/>
              <a:ea typeface="Lora"/>
              <a:cs typeface="Lora"/>
              <a:sym typeface="Lora"/>
            </a:endParaRPr>
          </a:p>
        </p:txBody>
      </p:sp>
      <p:sp>
        <p:nvSpPr>
          <p:cNvPr id="94" name="Google Shape;94;p16"/>
          <p:cNvSpPr txBox="1"/>
          <p:nvPr/>
        </p:nvSpPr>
        <p:spPr>
          <a:xfrm>
            <a:off x="152850" y="2132850"/>
            <a:ext cx="1895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ora"/>
                <a:ea typeface="Lora"/>
                <a:cs typeface="Lora"/>
                <a:sym typeface="Lora"/>
              </a:rPr>
              <a:t>Neeraj Kulkarni</a:t>
            </a:r>
            <a:r>
              <a:rPr lang="en">
                <a:latin typeface="Lora"/>
                <a:ea typeface="Lora"/>
                <a:cs typeface="Lora"/>
                <a:sym typeface="Lora"/>
              </a:rPr>
              <a:t> Backend Developer</a:t>
            </a:r>
            <a:endParaRPr>
              <a:latin typeface="Lora"/>
              <a:ea typeface="Lora"/>
              <a:cs typeface="Lora"/>
              <a:sym typeface="Lora"/>
            </a:endParaRPr>
          </a:p>
        </p:txBody>
      </p:sp>
      <p:pic>
        <p:nvPicPr>
          <p:cNvPr id="95" name="Google Shape;95;p16"/>
          <p:cNvPicPr preferRelativeResize="0"/>
          <p:nvPr/>
        </p:nvPicPr>
        <p:blipFill>
          <a:blip r:embed="rId3">
            <a:alphaModFix/>
          </a:blip>
          <a:stretch>
            <a:fillRect/>
          </a:stretch>
        </p:blipFill>
        <p:spPr>
          <a:xfrm>
            <a:off x="6942300" y="71050"/>
            <a:ext cx="1821000" cy="1821000"/>
          </a:xfrm>
          <a:prstGeom prst="ellipse">
            <a:avLst/>
          </a:prstGeom>
          <a:noFill/>
          <a:ln>
            <a:noFill/>
          </a:ln>
        </p:spPr>
      </p:pic>
      <p:pic>
        <p:nvPicPr>
          <p:cNvPr id="96" name="Google Shape;96;p16"/>
          <p:cNvPicPr preferRelativeResize="0"/>
          <p:nvPr/>
        </p:nvPicPr>
        <p:blipFill>
          <a:blip r:embed="rId4">
            <a:alphaModFix/>
          </a:blip>
          <a:stretch>
            <a:fillRect/>
          </a:stretch>
        </p:blipFill>
        <p:spPr>
          <a:xfrm>
            <a:off x="189900" y="69100"/>
            <a:ext cx="1821000" cy="1824600"/>
          </a:xfrm>
          <a:prstGeom prst="ellipse">
            <a:avLst/>
          </a:prstGeom>
          <a:noFill/>
          <a:ln>
            <a:noFill/>
          </a:ln>
        </p:spPr>
      </p:pic>
      <p:pic>
        <p:nvPicPr>
          <p:cNvPr id="97" name="Google Shape;97;p16"/>
          <p:cNvPicPr preferRelativeResize="0"/>
          <p:nvPr/>
        </p:nvPicPr>
        <p:blipFill>
          <a:blip r:embed="rId5">
            <a:alphaModFix/>
          </a:blip>
          <a:stretch>
            <a:fillRect/>
          </a:stretch>
        </p:blipFill>
        <p:spPr>
          <a:xfrm>
            <a:off x="3566100" y="69400"/>
            <a:ext cx="1821000" cy="1824000"/>
          </a:xfrm>
          <a:prstGeom prst="ellipse">
            <a:avLst/>
          </a:prstGeom>
          <a:noFill/>
          <a:ln>
            <a:noFill/>
          </a:ln>
        </p:spPr>
      </p:pic>
      <p:pic>
        <p:nvPicPr>
          <p:cNvPr id="98" name="Google Shape;98;p16"/>
          <p:cNvPicPr preferRelativeResize="0"/>
          <p:nvPr/>
        </p:nvPicPr>
        <p:blipFill>
          <a:blip r:embed="rId6">
            <a:alphaModFix/>
          </a:blip>
          <a:stretch>
            <a:fillRect/>
          </a:stretch>
        </p:blipFill>
        <p:spPr>
          <a:xfrm>
            <a:off x="1837200" y="2455300"/>
            <a:ext cx="1821000" cy="1821000"/>
          </a:xfrm>
          <a:prstGeom prst="ellipse">
            <a:avLst/>
          </a:prstGeom>
          <a:noFill/>
          <a:ln>
            <a:noFill/>
          </a:ln>
        </p:spPr>
      </p:pic>
      <p:pic>
        <p:nvPicPr>
          <p:cNvPr id="99" name="Google Shape;99;p16"/>
          <p:cNvPicPr preferRelativeResize="0"/>
          <p:nvPr/>
        </p:nvPicPr>
        <p:blipFill>
          <a:blip r:embed="rId7">
            <a:alphaModFix/>
          </a:blip>
          <a:stretch>
            <a:fillRect/>
          </a:stretch>
        </p:blipFill>
        <p:spPr>
          <a:xfrm>
            <a:off x="5405800" y="2455300"/>
            <a:ext cx="1821000" cy="1821000"/>
          </a:xfrm>
          <a:prstGeom prst="ellipse">
            <a:avLst/>
          </a:prstGeom>
          <a:noFill/>
          <a:ln>
            <a:noFill/>
          </a:ln>
        </p:spPr>
      </p:pic>
      <p:sp>
        <p:nvSpPr>
          <p:cNvPr id="100" name="Google Shape;100;p16"/>
          <p:cNvSpPr txBox="1"/>
          <p:nvPr/>
        </p:nvSpPr>
        <p:spPr>
          <a:xfrm>
            <a:off x="5310400" y="4420450"/>
            <a:ext cx="201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ora"/>
                <a:ea typeface="Lora"/>
                <a:cs typeface="Lora"/>
                <a:sym typeface="Lora"/>
              </a:rPr>
              <a:t>Varun Patel</a:t>
            </a:r>
            <a:endParaRPr>
              <a:latin typeface="Lora"/>
              <a:ea typeface="Lora"/>
              <a:cs typeface="Lora"/>
              <a:sym typeface="Lora"/>
            </a:endParaRPr>
          </a:p>
          <a:p>
            <a:pPr indent="0" lvl="0" marL="0" rtl="0" algn="ctr">
              <a:spcBef>
                <a:spcPts val="0"/>
              </a:spcBef>
              <a:spcAft>
                <a:spcPts val="0"/>
              </a:spcAft>
              <a:buNone/>
            </a:pPr>
            <a:r>
              <a:rPr lang="en">
                <a:latin typeface="Lora"/>
                <a:ea typeface="Lora"/>
                <a:cs typeface="Lora"/>
                <a:sym typeface="Lora"/>
              </a:rPr>
              <a:t>Full Stack Developer</a:t>
            </a:r>
            <a:endParaRPr>
              <a:latin typeface="Lora"/>
              <a:ea typeface="Lora"/>
              <a:cs typeface="Lora"/>
              <a:sym typeface="Lor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- 6: Committed and Completed Artifacts Continue</a:t>
            </a:r>
            <a:endParaRPr/>
          </a:p>
        </p:txBody>
      </p:sp>
      <p:sp>
        <p:nvSpPr>
          <p:cNvPr id="335" name="Google Shape;335;p43"/>
          <p:cNvSpPr txBox="1"/>
          <p:nvPr/>
        </p:nvSpPr>
        <p:spPr>
          <a:xfrm>
            <a:off x="161150" y="1246425"/>
            <a:ext cx="4646700" cy="18021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17">
                <a:highlight>
                  <a:srgbClr val="FFFFFF"/>
                </a:highlight>
                <a:latin typeface="Lora"/>
                <a:ea typeface="Lora"/>
                <a:cs typeface="Lora"/>
                <a:sym typeface="Lora"/>
              </a:rPr>
              <a:t>User Story: </a:t>
            </a:r>
            <a:r>
              <a:rPr lang="en" sz="1017">
                <a:highlight>
                  <a:srgbClr val="FFFFFF"/>
                </a:highlight>
                <a:latin typeface="Lora"/>
                <a:ea typeface="Lora"/>
                <a:cs typeface="Lora"/>
                <a:sym typeface="Lora"/>
              </a:rPr>
              <a:t>As a product owner or scrum master or creator, I want to be able to create user activity map for the project so that I can understand the user activities better</a:t>
            </a:r>
            <a:endParaRPr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Acceptance Criteria: </a:t>
            </a:r>
            <a:endParaRPr b="1"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rPr lang="en" sz="1017">
                <a:highlight>
                  <a:srgbClr val="FFFFFF"/>
                </a:highlight>
                <a:latin typeface="Lora"/>
                <a:ea typeface="Lora"/>
                <a:cs typeface="Lora"/>
                <a:sym typeface="Lora"/>
              </a:rPr>
              <a:t>• Given product owner or scrum master or creator is on activity map screen, when user click on create node for the activity map, then system should create the node</a:t>
            </a:r>
            <a:endParaRPr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rPr lang="en" sz="1017">
                <a:highlight>
                  <a:srgbClr val="FFFFFF"/>
                </a:highlight>
                <a:latin typeface="Lora"/>
                <a:ea typeface="Lora"/>
                <a:cs typeface="Lora"/>
                <a:sym typeface="Lora"/>
              </a:rPr>
              <a:t>• Given product owner or scrum master or creator is on activity map screen, when user connects the nodes for the activity map, then system should connects the node</a:t>
            </a:r>
            <a:endParaRPr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t/>
            </a:r>
            <a:endParaRPr sz="1017">
              <a:highlight>
                <a:srgbClr val="FFFFFF"/>
              </a:highlight>
              <a:latin typeface="Lora"/>
              <a:ea typeface="Lora"/>
              <a:cs typeface="Lora"/>
              <a:sym typeface="Lora"/>
            </a:endParaRPr>
          </a:p>
        </p:txBody>
      </p:sp>
      <p:sp>
        <p:nvSpPr>
          <p:cNvPr id="336" name="Google Shape;336;p43"/>
          <p:cNvSpPr txBox="1"/>
          <p:nvPr/>
        </p:nvSpPr>
        <p:spPr>
          <a:xfrm>
            <a:off x="6231300" y="2311000"/>
            <a:ext cx="2802600" cy="17238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17">
                <a:highlight>
                  <a:srgbClr val="FFFFFF"/>
                </a:highlight>
                <a:latin typeface="Lora"/>
                <a:ea typeface="Lora"/>
                <a:cs typeface="Lora"/>
                <a:sym typeface="Lora"/>
              </a:rPr>
              <a:t>User Story: </a:t>
            </a:r>
            <a:r>
              <a:rPr lang="en" sz="1017">
                <a:highlight>
                  <a:srgbClr val="FFFFFF"/>
                </a:highlight>
                <a:latin typeface="Lora"/>
                <a:ea typeface="Lora"/>
                <a:cs typeface="Lora"/>
                <a:sym typeface="Lora"/>
              </a:rPr>
              <a:t>As a product owner or scrum master or creator, I want to be able to download user activity map so that I can share it with other people</a:t>
            </a:r>
            <a:endParaRPr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Acceptance Criteria: </a:t>
            </a:r>
            <a:r>
              <a:rPr lang="en" sz="1017">
                <a:highlight>
                  <a:srgbClr val="FFFFFF"/>
                </a:highlight>
                <a:latin typeface="Lora"/>
                <a:ea typeface="Lora"/>
                <a:cs typeface="Lora"/>
                <a:sym typeface="Lora"/>
              </a:rPr>
              <a:t>Given product owner or scrum master or creator is on activity map screen, when user click on do</a:t>
            </a:r>
            <a:r>
              <a:rPr lang="en" sz="1017">
                <a:highlight>
                  <a:schemeClr val="lt1"/>
                </a:highlight>
                <a:latin typeface="Lora"/>
                <a:ea typeface="Lora"/>
                <a:cs typeface="Lora"/>
                <a:sym typeface="Lora"/>
              </a:rPr>
              <a:t>w</a:t>
            </a:r>
            <a:r>
              <a:rPr lang="en" sz="1017">
                <a:highlight>
                  <a:srgbClr val="FFFFFF"/>
                </a:highlight>
                <a:latin typeface="Lora"/>
                <a:ea typeface="Lora"/>
                <a:cs typeface="Lora"/>
                <a:sym typeface="Lora"/>
              </a:rPr>
              <a:t>nload activity map, then system should download the activity map</a:t>
            </a:r>
            <a:endParaRPr sz="1017">
              <a:highlight>
                <a:srgbClr val="FFFFFF"/>
              </a:highlight>
              <a:latin typeface="Lora"/>
              <a:ea typeface="Lora"/>
              <a:cs typeface="Lora"/>
              <a:sym typeface="Lora"/>
            </a:endParaRPr>
          </a:p>
        </p:txBody>
      </p:sp>
      <p:sp>
        <p:nvSpPr>
          <p:cNvPr id="337" name="Google Shape;337;p43"/>
          <p:cNvSpPr/>
          <p:nvPr/>
        </p:nvSpPr>
        <p:spPr>
          <a:xfrm>
            <a:off x="6919200" y="1246425"/>
            <a:ext cx="2114700" cy="707400"/>
          </a:xfrm>
          <a:prstGeom prst="roundRect">
            <a:avLst>
              <a:gd fmla="val 39136"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ora"/>
                <a:ea typeface="Lora"/>
                <a:cs typeface="Lora"/>
                <a:sym typeface="Lora"/>
              </a:rPr>
              <a:t>Total 22 Story Points</a:t>
            </a:r>
            <a:endParaRPr b="1">
              <a:latin typeface="Lora"/>
              <a:ea typeface="Lora"/>
              <a:cs typeface="Lora"/>
              <a:sym typeface="Lora"/>
            </a:endParaRPr>
          </a:p>
          <a:p>
            <a:pPr indent="0" lvl="0" marL="0" rtl="0" algn="ctr">
              <a:spcBef>
                <a:spcPts val="0"/>
              </a:spcBef>
              <a:spcAft>
                <a:spcPts val="0"/>
              </a:spcAft>
              <a:buNone/>
            </a:pPr>
            <a:r>
              <a:rPr b="1" lang="en">
                <a:latin typeface="Lora"/>
                <a:ea typeface="Lora"/>
                <a:cs typeface="Lora"/>
                <a:sym typeface="Lora"/>
              </a:rPr>
              <a:t>100% Completed</a:t>
            </a:r>
            <a:endParaRPr b="1">
              <a:latin typeface="Lora"/>
              <a:ea typeface="Lora"/>
              <a:cs typeface="Lora"/>
              <a:sym typeface="Lora"/>
            </a:endParaRPr>
          </a:p>
        </p:txBody>
      </p:sp>
      <p:sp>
        <p:nvSpPr>
          <p:cNvPr id="338" name="Google Shape;338;p43"/>
          <p:cNvSpPr txBox="1"/>
          <p:nvPr/>
        </p:nvSpPr>
        <p:spPr>
          <a:xfrm>
            <a:off x="161150" y="3142525"/>
            <a:ext cx="4646700" cy="18021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17">
                <a:highlight>
                  <a:srgbClr val="FFFFFF"/>
                </a:highlight>
                <a:latin typeface="Lora"/>
                <a:ea typeface="Lora"/>
                <a:cs typeface="Lora"/>
                <a:sym typeface="Lora"/>
              </a:rPr>
              <a:t>User Story: </a:t>
            </a:r>
            <a:r>
              <a:rPr lang="en" sz="1017">
                <a:highlight>
                  <a:srgbClr val="FFFFFF"/>
                </a:highlight>
                <a:latin typeface="Lora"/>
                <a:ea typeface="Lora"/>
                <a:cs typeface="Lora"/>
                <a:sym typeface="Lora"/>
              </a:rPr>
              <a:t>As a product owner or scrum master or creator, I want to be able to edit/ delete user activity map so that I can modify the user activities</a:t>
            </a:r>
            <a:endParaRPr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Acceptance Criteria: </a:t>
            </a:r>
            <a:endParaRPr b="1"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rPr lang="en" sz="1017">
                <a:highlight>
                  <a:srgbClr val="FFFFFF"/>
                </a:highlight>
                <a:latin typeface="Lora"/>
                <a:ea typeface="Lora"/>
                <a:cs typeface="Lora"/>
                <a:sym typeface="Lora"/>
              </a:rPr>
              <a:t>• Given product owner or scrum master or creator is on activity map screen, when user edit the node or edge, then system should modify the node or edges details in database </a:t>
            </a:r>
            <a:endParaRPr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rPr lang="en" sz="1017">
                <a:highlight>
                  <a:srgbClr val="FFFFFF"/>
                </a:highlight>
                <a:latin typeface="Lora"/>
                <a:ea typeface="Lora"/>
                <a:cs typeface="Lora"/>
                <a:sym typeface="Lora"/>
              </a:rPr>
              <a:t>• Given product owner or scrum master or creator is on activity map screen, when user delete the node or edge, then system should delete the node and connected edges from the database</a:t>
            </a:r>
            <a:endParaRPr sz="1017">
              <a:highlight>
                <a:srgbClr val="FFFFFF"/>
              </a:highlight>
              <a:latin typeface="Lora"/>
              <a:ea typeface="Lora"/>
              <a:cs typeface="Lora"/>
              <a:sym typeface="Lora"/>
            </a:endParaRPr>
          </a:p>
        </p:txBody>
      </p:sp>
      <p:sp>
        <p:nvSpPr>
          <p:cNvPr id="339" name="Google Shape;339;p43"/>
          <p:cNvSpPr/>
          <p:nvPr/>
        </p:nvSpPr>
        <p:spPr>
          <a:xfrm>
            <a:off x="4991050" y="1246425"/>
            <a:ext cx="931500" cy="445800"/>
          </a:xfrm>
          <a:prstGeom prst="wedgeRoundRectCallout">
            <a:avLst>
              <a:gd fmla="val -68098" name="adj1"/>
              <a:gd fmla="val -4251" name="adj2"/>
              <a:gd fmla="val 0" name="adj3"/>
            </a:avLst>
          </a:prstGeom>
          <a:solidFill>
            <a:srgbClr val="FCE5CD"/>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Lora"/>
                <a:ea typeface="Lora"/>
                <a:cs typeface="Lora"/>
                <a:sym typeface="Lora"/>
              </a:rPr>
              <a:t>EAS-74</a:t>
            </a:r>
            <a:endParaRPr b="1" sz="1100">
              <a:latin typeface="Lora"/>
              <a:ea typeface="Lora"/>
              <a:cs typeface="Lora"/>
              <a:sym typeface="Lora"/>
            </a:endParaRPr>
          </a:p>
          <a:p>
            <a:pPr indent="0" lvl="0" marL="0" rtl="0" algn="ctr">
              <a:spcBef>
                <a:spcPts val="0"/>
              </a:spcBef>
              <a:spcAft>
                <a:spcPts val="0"/>
              </a:spcAft>
              <a:buNone/>
            </a:pPr>
            <a:r>
              <a:rPr b="1" lang="en" sz="1100">
                <a:latin typeface="Lora"/>
                <a:ea typeface="Lora"/>
                <a:cs typeface="Lora"/>
                <a:sym typeface="Lora"/>
              </a:rPr>
              <a:t>Points - 5</a:t>
            </a:r>
            <a:endParaRPr b="1" sz="1100">
              <a:latin typeface="Lora"/>
              <a:ea typeface="Lora"/>
              <a:cs typeface="Lora"/>
              <a:sym typeface="Lora"/>
            </a:endParaRPr>
          </a:p>
        </p:txBody>
      </p:sp>
      <p:sp>
        <p:nvSpPr>
          <p:cNvPr id="340" name="Google Shape;340;p43"/>
          <p:cNvSpPr/>
          <p:nvPr/>
        </p:nvSpPr>
        <p:spPr>
          <a:xfrm>
            <a:off x="4991050" y="3509875"/>
            <a:ext cx="931500" cy="445800"/>
          </a:xfrm>
          <a:prstGeom prst="wedgeRoundRectCallout">
            <a:avLst>
              <a:gd fmla="val -68098" name="adj1"/>
              <a:gd fmla="val -4251" name="adj2"/>
              <a:gd fmla="val 0" name="adj3"/>
            </a:avLst>
          </a:prstGeom>
          <a:solidFill>
            <a:srgbClr val="FCE5CD"/>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Lora"/>
                <a:ea typeface="Lora"/>
                <a:cs typeface="Lora"/>
                <a:sym typeface="Lora"/>
              </a:rPr>
              <a:t>EAS-75</a:t>
            </a:r>
            <a:endParaRPr b="1" sz="1100">
              <a:latin typeface="Lora"/>
              <a:ea typeface="Lora"/>
              <a:cs typeface="Lora"/>
              <a:sym typeface="Lora"/>
            </a:endParaRPr>
          </a:p>
          <a:p>
            <a:pPr indent="0" lvl="0" marL="0" rtl="0" algn="ctr">
              <a:spcBef>
                <a:spcPts val="0"/>
              </a:spcBef>
              <a:spcAft>
                <a:spcPts val="0"/>
              </a:spcAft>
              <a:buNone/>
            </a:pPr>
            <a:r>
              <a:rPr b="1" lang="en" sz="1100">
                <a:latin typeface="Lora"/>
                <a:ea typeface="Lora"/>
                <a:cs typeface="Lora"/>
                <a:sym typeface="Lora"/>
              </a:rPr>
              <a:t>Points - 3</a:t>
            </a:r>
            <a:endParaRPr b="1" sz="1100">
              <a:latin typeface="Lora"/>
              <a:ea typeface="Lora"/>
              <a:cs typeface="Lora"/>
              <a:sym typeface="Lora"/>
            </a:endParaRPr>
          </a:p>
        </p:txBody>
      </p:sp>
      <p:sp>
        <p:nvSpPr>
          <p:cNvPr id="341" name="Google Shape;341;p43"/>
          <p:cNvSpPr/>
          <p:nvPr/>
        </p:nvSpPr>
        <p:spPr>
          <a:xfrm>
            <a:off x="5107738" y="2378150"/>
            <a:ext cx="931500" cy="445800"/>
          </a:xfrm>
          <a:prstGeom prst="wedgeRoundRectCallout">
            <a:avLst>
              <a:gd fmla="val 70664" name="adj1"/>
              <a:gd fmla="val -15382" name="adj2"/>
              <a:gd fmla="val 0" name="adj3"/>
            </a:avLst>
          </a:prstGeom>
          <a:solidFill>
            <a:srgbClr val="FCE5CD"/>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Lora"/>
                <a:ea typeface="Lora"/>
                <a:cs typeface="Lora"/>
                <a:sym typeface="Lora"/>
              </a:rPr>
              <a:t>EAS-76</a:t>
            </a:r>
            <a:endParaRPr b="1" sz="1100">
              <a:latin typeface="Lora"/>
              <a:ea typeface="Lora"/>
              <a:cs typeface="Lora"/>
              <a:sym typeface="Lora"/>
            </a:endParaRPr>
          </a:p>
          <a:p>
            <a:pPr indent="0" lvl="0" marL="0" rtl="0" algn="ctr">
              <a:spcBef>
                <a:spcPts val="0"/>
              </a:spcBef>
              <a:spcAft>
                <a:spcPts val="0"/>
              </a:spcAft>
              <a:buNone/>
            </a:pPr>
            <a:r>
              <a:rPr b="1" lang="en" sz="1100">
                <a:latin typeface="Lora"/>
                <a:ea typeface="Lora"/>
                <a:cs typeface="Lora"/>
                <a:sym typeface="Lora"/>
              </a:rPr>
              <a:t>Points - 2</a:t>
            </a:r>
            <a:endParaRPr b="1" sz="1100">
              <a:latin typeface="Lora"/>
              <a:ea typeface="Lora"/>
              <a:cs typeface="Lora"/>
              <a:sym typeface="Lor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a:t>
            </a:r>
            <a:r>
              <a:rPr lang="en"/>
              <a:t> -</a:t>
            </a:r>
            <a:r>
              <a:rPr lang="en"/>
              <a:t> 6: Sprint Backlog</a:t>
            </a:r>
            <a:endParaRPr/>
          </a:p>
        </p:txBody>
      </p:sp>
      <p:graphicFrame>
        <p:nvGraphicFramePr>
          <p:cNvPr id="347" name="Google Shape;347;p44"/>
          <p:cNvGraphicFramePr/>
          <p:nvPr/>
        </p:nvGraphicFramePr>
        <p:xfrm>
          <a:off x="186888" y="1246425"/>
          <a:ext cx="3000000" cy="3000000"/>
        </p:xfrm>
        <a:graphic>
          <a:graphicData uri="http://schemas.openxmlformats.org/drawingml/2006/table">
            <a:tbl>
              <a:tblPr>
                <a:noFill/>
                <a:tableStyleId>{C1DFD9ED-1C79-419C-B2E1-A5163CFB62F0}</a:tableStyleId>
              </a:tblPr>
              <a:tblGrid>
                <a:gridCol w="809525"/>
                <a:gridCol w="5272600"/>
                <a:gridCol w="837850"/>
                <a:gridCol w="1146725"/>
                <a:gridCol w="703525"/>
              </a:tblGrid>
              <a:tr h="371475">
                <a:tc>
                  <a:txBody>
                    <a:bodyPr/>
                    <a:lstStyle/>
                    <a:p>
                      <a:pPr indent="0" lvl="0" marL="0" rtl="0" algn="ctr">
                        <a:lnSpc>
                          <a:spcPct val="115000"/>
                        </a:lnSpc>
                        <a:spcBef>
                          <a:spcPts val="0"/>
                        </a:spcBef>
                        <a:spcAft>
                          <a:spcPts val="0"/>
                        </a:spcAft>
                        <a:buNone/>
                      </a:pPr>
                      <a:r>
                        <a:rPr b="1" lang="en" sz="1200">
                          <a:latin typeface="Lora"/>
                          <a:ea typeface="Lora"/>
                          <a:cs typeface="Lora"/>
                          <a:sym typeface="Lora"/>
                        </a:rPr>
                        <a:t>ID</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200">
                          <a:latin typeface="Lora"/>
                          <a:ea typeface="Lora"/>
                          <a:cs typeface="Lora"/>
                          <a:sym typeface="Lora"/>
                        </a:rPr>
                        <a:t>Item</a:t>
                      </a:r>
                      <a:endParaRPr b="1" sz="12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200">
                          <a:latin typeface="Lora"/>
                          <a:ea typeface="Lora"/>
                          <a:cs typeface="Lora"/>
                          <a:sym typeface="Lora"/>
                        </a:rPr>
                        <a:t>Priority</a:t>
                      </a:r>
                      <a:endParaRPr b="1" sz="12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200">
                          <a:latin typeface="Lora"/>
                          <a:ea typeface="Lora"/>
                          <a:cs typeface="Lora"/>
                          <a:sym typeface="Lora"/>
                        </a:rPr>
                        <a:t>Story Points</a:t>
                      </a:r>
                      <a:endParaRPr b="1" sz="12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200">
                          <a:latin typeface="Lora"/>
                          <a:ea typeface="Lora"/>
                          <a:cs typeface="Lora"/>
                          <a:sym typeface="Lora"/>
                        </a:rPr>
                        <a:t>Status</a:t>
                      </a:r>
                      <a:endParaRPr b="1" sz="12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9900"/>
                    </a:solidFill>
                  </a:tcPr>
                </a:tc>
              </a:tr>
              <a:tr h="371475">
                <a:tc>
                  <a:txBody>
                    <a:bodyPr/>
                    <a:lstStyle/>
                    <a:p>
                      <a:pPr indent="0" lvl="0" marL="0" rtl="0" algn="ctr">
                        <a:lnSpc>
                          <a:spcPct val="115000"/>
                        </a:lnSpc>
                        <a:spcBef>
                          <a:spcPts val="0"/>
                        </a:spcBef>
                        <a:spcAft>
                          <a:spcPts val="0"/>
                        </a:spcAft>
                        <a:buNone/>
                      </a:pPr>
                      <a:r>
                        <a:rPr lang="en" sz="1100">
                          <a:latin typeface="Lora"/>
                          <a:ea typeface="Lora"/>
                          <a:cs typeface="Lora"/>
                          <a:sym typeface="Lora"/>
                        </a:rPr>
                        <a:t>EAS-70</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As a developer or creator, I want to be able to upload the images so that I can save my outcome or a problem</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Mid</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3</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Done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371475">
                <a:tc>
                  <a:txBody>
                    <a:bodyPr/>
                    <a:lstStyle/>
                    <a:p>
                      <a:pPr indent="0" lvl="0" marL="0" rtl="0" algn="ctr">
                        <a:lnSpc>
                          <a:spcPct val="115000"/>
                        </a:lnSpc>
                        <a:spcBef>
                          <a:spcPts val="0"/>
                        </a:spcBef>
                        <a:spcAft>
                          <a:spcPts val="0"/>
                        </a:spcAft>
                        <a:buNone/>
                      </a:pPr>
                      <a:r>
                        <a:rPr lang="en" sz="1100">
                          <a:latin typeface="Lora"/>
                          <a:ea typeface="Lora"/>
                          <a:cs typeface="Lora"/>
                          <a:sym typeface="Lora"/>
                        </a:rPr>
                        <a:t>EAS-71</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As a developer or creator, I want to be able to see the images uploaded by me or other members so that I can see which photos are uploaded</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Mid</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2</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Done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r>
              <a:tr h="533400">
                <a:tc>
                  <a:txBody>
                    <a:bodyPr/>
                    <a:lstStyle/>
                    <a:p>
                      <a:pPr indent="0" lvl="0" marL="0" rtl="0" algn="ctr">
                        <a:lnSpc>
                          <a:spcPct val="115000"/>
                        </a:lnSpc>
                        <a:spcBef>
                          <a:spcPts val="0"/>
                        </a:spcBef>
                        <a:spcAft>
                          <a:spcPts val="0"/>
                        </a:spcAft>
                        <a:buNone/>
                      </a:pPr>
                      <a:r>
                        <a:rPr lang="en" sz="1100">
                          <a:latin typeface="Lora"/>
                          <a:ea typeface="Lora"/>
                          <a:cs typeface="Lora"/>
                          <a:sym typeface="Lora"/>
                        </a:rPr>
                        <a:t>EAS-72</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As a developer or creator, I want to be able to perform some operations (like fullscreen preview, rotate, zoom in-out, flip, download) on the images so that I can perf</a:t>
                      </a:r>
                      <a:r>
                        <a:rPr lang="en" sz="1100">
                          <a:latin typeface="Lora"/>
                          <a:ea typeface="Lora"/>
                          <a:cs typeface="Lora"/>
                          <a:sym typeface="Lora"/>
                        </a:rPr>
                        <a:t>or</a:t>
                      </a:r>
                      <a:r>
                        <a:rPr lang="en" sz="1100">
                          <a:latin typeface="Lora"/>
                          <a:ea typeface="Lora"/>
                          <a:cs typeface="Lora"/>
                          <a:sym typeface="Lora"/>
                        </a:rPr>
                        <a:t>m these operations within the system itself</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Mid</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5</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Done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371475">
                <a:tc>
                  <a:txBody>
                    <a:bodyPr/>
                    <a:lstStyle/>
                    <a:p>
                      <a:pPr indent="0" lvl="0" marL="0" rtl="0" algn="ctr">
                        <a:lnSpc>
                          <a:spcPct val="115000"/>
                        </a:lnSpc>
                        <a:spcBef>
                          <a:spcPts val="0"/>
                        </a:spcBef>
                        <a:spcAft>
                          <a:spcPts val="0"/>
                        </a:spcAft>
                        <a:buNone/>
                      </a:pPr>
                      <a:r>
                        <a:rPr lang="en" sz="1100">
                          <a:latin typeface="Lora"/>
                          <a:ea typeface="Lora"/>
                          <a:cs typeface="Lora"/>
                          <a:sym typeface="Lora"/>
                        </a:rPr>
                        <a:t>EAS-73</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As a developer or creator, I want to be able to delete the uploaded images so that I can remove unnecessary/ wrong photos</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Mid</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2</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Done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r>
              <a:tr h="371475">
                <a:tc>
                  <a:txBody>
                    <a:bodyPr/>
                    <a:lstStyle/>
                    <a:p>
                      <a:pPr indent="0" lvl="0" marL="0" rtl="0" algn="ctr">
                        <a:lnSpc>
                          <a:spcPct val="115000"/>
                        </a:lnSpc>
                        <a:spcBef>
                          <a:spcPts val="0"/>
                        </a:spcBef>
                        <a:spcAft>
                          <a:spcPts val="0"/>
                        </a:spcAft>
                        <a:buNone/>
                      </a:pPr>
                      <a:r>
                        <a:rPr lang="en" sz="1100">
                          <a:latin typeface="Lora"/>
                          <a:ea typeface="Lora"/>
                          <a:cs typeface="Lora"/>
                          <a:sym typeface="Lora"/>
                        </a:rPr>
                        <a:t>EAS-74</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As a product owner or scrum master or creator, I want to be able to create user activity map for the project so that I can understand the user activities better</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Mid</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5</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Done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371475">
                <a:tc>
                  <a:txBody>
                    <a:bodyPr/>
                    <a:lstStyle/>
                    <a:p>
                      <a:pPr indent="0" lvl="0" marL="0" rtl="0" algn="ctr">
                        <a:lnSpc>
                          <a:spcPct val="115000"/>
                        </a:lnSpc>
                        <a:spcBef>
                          <a:spcPts val="0"/>
                        </a:spcBef>
                        <a:spcAft>
                          <a:spcPts val="0"/>
                        </a:spcAft>
                        <a:buNone/>
                      </a:pPr>
                      <a:r>
                        <a:rPr lang="en" sz="1100">
                          <a:latin typeface="Lora"/>
                          <a:ea typeface="Lora"/>
                          <a:cs typeface="Lora"/>
                          <a:sym typeface="Lora"/>
                        </a:rPr>
                        <a:t>EAS-75</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As a product owner or scrum master or creator, I want to be able to edit/ delete user activity map so that I can modify the user activities</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Mid</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3</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Done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r>
              <a:tr h="371475">
                <a:tc>
                  <a:txBody>
                    <a:bodyPr/>
                    <a:lstStyle/>
                    <a:p>
                      <a:pPr indent="0" lvl="0" marL="0" rtl="0" algn="ctr">
                        <a:lnSpc>
                          <a:spcPct val="115000"/>
                        </a:lnSpc>
                        <a:spcBef>
                          <a:spcPts val="0"/>
                        </a:spcBef>
                        <a:spcAft>
                          <a:spcPts val="0"/>
                        </a:spcAft>
                        <a:buNone/>
                      </a:pPr>
                      <a:r>
                        <a:rPr lang="en" sz="1100">
                          <a:latin typeface="Lora"/>
                          <a:ea typeface="Lora"/>
                          <a:cs typeface="Lora"/>
                          <a:sym typeface="Lora"/>
                        </a:rPr>
                        <a:t>EAS-76</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As a product owner or scrum master or creator, I want to be able to download user activity map so that I can share it with other people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Mid</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2</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Done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209550">
                <a:tc>
                  <a:txBody>
                    <a:bodyPr/>
                    <a:lstStyle/>
                    <a:p>
                      <a:pPr indent="0" lvl="0" marL="0" rtl="0" algn="ctr">
                        <a:lnSpc>
                          <a:spcPct val="115000"/>
                        </a:lnSpc>
                        <a:spcBef>
                          <a:spcPts val="0"/>
                        </a:spcBef>
                        <a:spcAft>
                          <a:spcPts val="0"/>
                        </a:spcAft>
                        <a:buNone/>
                      </a:pPr>
                      <a:r>
                        <a:rPr lang="en" sz="1100">
                          <a:latin typeface="Lora"/>
                          <a:ea typeface="Lora"/>
                          <a:cs typeface="Lora"/>
                          <a:sym typeface="Lora"/>
                        </a:rPr>
                        <a:t>EAS-77</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Develop Attachment Screen</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High</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NA</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Done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- 6: Sprint Backlog Continue</a:t>
            </a:r>
            <a:endParaRPr/>
          </a:p>
        </p:txBody>
      </p:sp>
      <p:graphicFrame>
        <p:nvGraphicFramePr>
          <p:cNvPr id="353" name="Google Shape;353;p45"/>
          <p:cNvGraphicFramePr/>
          <p:nvPr/>
        </p:nvGraphicFramePr>
        <p:xfrm>
          <a:off x="186875" y="1058400"/>
          <a:ext cx="3000000" cy="3000000"/>
        </p:xfrm>
        <a:graphic>
          <a:graphicData uri="http://schemas.openxmlformats.org/drawingml/2006/table">
            <a:tbl>
              <a:tblPr>
                <a:noFill/>
                <a:tableStyleId>{C1DFD9ED-1C79-419C-B2E1-A5163CFB62F0}</a:tableStyleId>
              </a:tblPr>
              <a:tblGrid>
                <a:gridCol w="809525"/>
                <a:gridCol w="5272600"/>
                <a:gridCol w="837850"/>
                <a:gridCol w="1146725"/>
                <a:gridCol w="703525"/>
              </a:tblGrid>
              <a:tr h="371475">
                <a:tc>
                  <a:txBody>
                    <a:bodyPr/>
                    <a:lstStyle/>
                    <a:p>
                      <a:pPr indent="0" lvl="0" marL="0" rtl="0" algn="ctr">
                        <a:lnSpc>
                          <a:spcPct val="115000"/>
                        </a:lnSpc>
                        <a:spcBef>
                          <a:spcPts val="0"/>
                        </a:spcBef>
                        <a:spcAft>
                          <a:spcPts val="0"/>
                        </a:spcAft>
                        <a:buNone/>
                      </a:pPr>
                      <a:r>
                        <a:rPr b="1" lang="en" sz="1200">
                          <a:latin typeface="Lora"/>
                          <a:ea typeface="Lora"/>
                          <a:cs typeface="Lora"/>
                          <a:sym typeface="Lora"/>
                        </a:rPr>
                        <a:t>ID</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200">
                          <a:latin typeface="Lora"/>
                          <a:ea typeface="Lora"/>
                          <a:cs typeface="Lora"/>
                          <a:sym typeface="Lora"/>
                        </a:rPr>
                        <a:t>Item</a:t>
                      </a:r>
                      <a:endParaRPr b="1" sz="12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200">
                          <a:latin typeface="Lora"/>
                          <a:ea typeface="Lora"/>
                          <a:cs typeface="Lora"/>
                          <a:sym typeface="Lora"/>
                        </a:rPr>
                        <a:t>Priority</a:t>
                      </a:r>
                      <a:endParaRPr b="1" sz="12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200">
                          <a:latin typeface="Lora"/>
                          <a:ea typeface="Lora"/>
                          <a:cs typeface="Lora"/>
                          <a:sym typeface="Lora"/>
                        </a:rPr>
                        <a:t>Story Points</a:t>
                      </a:r>
                      <a:endParaRPr b="1" sz="12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200">
                          <a:latin typeface="Lora"/>
                          <a:ea typeface="Lora"/>
                          <a:cs typeface="Lora"/>
                          <a:sym typeface="Lora"/>
                        </a:rPr>
                        <a:t>Status</a:t>
                      </a:r>
                      <a:endParaRPr b="1" sz="12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F9900"/>
                    </a:solidFill>
                  </a:tcPr>
                </a:tc>
              </a:tr>
              <a:tr h="371475">
                <a:tc>
                  <a:txBody>
                    <a:bodyPr/>
                    <a:lstStyle/>
                    <a:p>
                      <a:pPr indent="0" lvl="0" marL="0" rtl="0" algn="ctr">
                        <a:lnSpc>
                          <a:spcPct val="115000"/>
                        </a:lnSpc>
                        <a:spcBef>
                          <a:spcPts val="0"/>
                        </a:spcBef>
                        <a:spcAft>
                          <a:spcPts val="0"/>
                        </a:spcAft>
                        <a:buNone/>
                      </a:pPr>
                      <a:r>
                        <a:rPr lang="en" sz="1100">
                          <a:latin typeface="Lora"/>
                          <a:ea typeface="Lora"/>
                          <a:cs typeface="Lora"/>
                          <a:sym typeface="Lora"/>
                        </a:rPr>
                        <a:t>EAS-78</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Design backend APIs and controllers to perform CRUD operations on Attachment data</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High</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NA</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Done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371475">
                <a:tc>
                  <a:txBody>
                    <a:bodyPr/>
                    <a:lstStyle/>
                    <a:p>
                      <a:pPr indent="0" lvl="0" marL="0" rtl="0" algn="ctr">
                        <a:lnSpc>
                          <a:spcPct val="115000"/>
                        </a:lnSpc>
                        <a:spcBef>
                          <a:spcPts val="0"/>
                        </a:spcBef>
                        <a:spcAft>
                          <a:spcPts val="0"/>
                        </a:spcAft>
                        <a:buNone/>
                      </a:pPr>
                      <a:r>
                        <a:rPr lang="en" sz="1100">
                          <a:latin typeface="Lora"/>
                          <a:ea typeface="Lora"/>
                          <a:cs typeface="Lora"/>
                          <a:sym typeface="Lora"/>
                        </a:rPr>
                        <a:t>EAS-79</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Setup the AWS S3 bucket with Laravel Backend</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Mid</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NA</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Done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r>
              <a:tr h="533400">
                <a:tc>
                  <a:txBody>
                    <a:bodyPr/>
                    <a:lstStyle/>
                    <a:p>
                      <a:pPr indent="0" lvl="0" marL="0" rtl="0" algn="ctr">
                        <a:lnSpc>
                          <a:spcPct val="115000"/>
                        </a:lnSpc>
                        <a:spcBef>
                          <a:spcPts val="0"/>
                        </a:spcBef>
                        <a:spcAft>
                          <a:spcPts val="0"/>
                        </a:spcAft>
                        <a:buNone/>
                      </a:pPr>
                      <a:r>
                        <a:rPr lang="en" sz="1100">
                          <a:latin typeface="Lora"/>
                          <a:ea typeface="Lora"/>
                          <a:cs typeface="Lora"/>
                          <a:sym typeface="Lora"/>
                        </a:rPr>
                        <a:t>EAS-80</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Develop Activity Map Screen</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High</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NA</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Done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371475">
                <a:tc>
                  <a:txBody>
                    <a:bodyPr/>
                    <a:lstStyle/>
                    <a:p>
                      <a:pPr indent="0" lvl="0" marL="0" rtl="0" algn="ctr">
                        <a:lnSpc>
                          <a:spcPct val="115000"/>
                        </a:lnSpc>
                        <a:spcBef>
                          <a:spcPts val="0"/>
                        </a:spcBef>
                        <a:spcAft>
                          <a:spcPts val="0"/>
                        </a:spcAft>
                        <a:buNone/>
                      </a:pPr>
                      <a:r>
                        <a:rPr lang="en" sz="1100">
                          <a:latin typeface="Lora"/>
                          <a:ea typeface="Lora"/>
                          <a:cs typeface="Lora"/>
                          <a:sym typeface="Lora"/>
                        </a:rPr>
                        <a:t>EAS-80</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Design backend APIs and controllers to perform CRUD operations on Activity Map data</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High</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NA</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Done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r>
              <a:tr h="371475">
                <a:tc>
                  <a:txBody>
                    <a:bodyPr/>
                    <a:lstStyle/>
                    <a:p>
                      <a:pPr indent="0" lvl="0" marL="0" rtl="0" algn="ctr">
                        <a:lnSpc>
                          <a:spcPct val="115000"/>
                        </a:lnSpc>
                        <a:spcBef>
                          <a:spcPts val="0"/>
                        </a:spcBef>
                        <a:spcAft>
                          <a:spcPts val="0"/>
                        </a:spcAft>
                        <a:buNone/>
                      </a:pPr>
                      <a:r>
                        <a:rPr lang="en" sz="1100">
                          <a:latin typeface="Lora"/>
                          <a:ea typeface="Lora"/>
                          <a:cs typeface="Lora"/>
                          <a:sym typeface="Lora"/>
                        </a:rPr>
                        <a:t>EAS-81</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Integrate Attachment and Activity Map with Project screens and Backend APIs</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High</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NA</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Done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371475">
                <a:tc>
                  <a:txBody>
                    <a:bodyPr/>
                    <a:lstStyle/>
                    <a:p>
                      <a:pPr indent="0" lvl="0" marL="0" rtl="0" algn="ctr">
                        <a:lnSpc>
                          <a:spcPct val="115000"/>
                        </a:lnSpc>
                        <a:spcBef>
                          <a:spcPts val="0"/>
                        </a:spcBef>
                        <a:spcAft>
                          <a:spcPts val="0"/>
                        </a:spcAft>
                        <a:buNone/>
                      </a:pPr>
                      <a:r>
                        <a:rPr lang="en" sz="1100">
                          <a:latin typeface="Lora"/>
                          <a:ea typeface="Lora"/>
                          <a:cs typeface="Lora"/>
                          <a:sym typeface="Lora"/>
                        </a:rPr>
                        <a:t>EAS-82</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Testing for Sprint - 6</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Mid</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NA</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Done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r>
              <a:tr h="371475">
                <a:tc>
                  <a:txBody>
                    <a:bodyPr/>
                    <a:lstStyle/>
                    <a:p>
                      <a:pPr indent="0" lvl="0" marL="0" rtl="0" algn="ctr">
                        <a:lnSpc>
                          <a:spcPct val="115000"/>
                        </a:lnSpc>
                        <a:spcBef>
                          <a:spcPts val="0"/>
                        </a:spcBef>
                        <a:spcAft>
                          <a:spcPts val="0"/>
                        </a:spcAft>
                        <a:buNone/>
                      </a:pPr>
                      <a:r>
                        <a:rPr lang="en" sz="1100">
                          <a:latin typeface="Lora"/>
                          <a:ea typeface="Lora"/>
                          <a:cs typeface="Lora"/>
                          <a:sym typeface="Lora"/>
                        </a:rPr>
                        <a:t>EAS-83</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Create presentation for Deliverable - 6</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Low</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NA</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Done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209550">
                <a:tc>
                  <a:txBody>
                    <a:bodyPr/>
                    <a:lstStyle/>
                    <a:p>
                      <a:pPr indent="0" lvl="0" marL="0" rtl="0" algn="ctr">
                        <a:lnSpc>
                          <a:spcPct val="115000"/>
                        </a:lnSpc>
                        <a:spcBef>
                          <a:spcPts val="0"/>
                        </a:spcBef>
                        <a:spcAft>
                          <a:spcPts val="0"/>
                        </a:spcAft>
                        <a:buNone/>
                      </a:pPr>
                      <a:r>
                        <a:rPr lang="en" sz="1100">
                          <a:latin typeface="Lora"/>
                          <a:ea typeface="Lora"/>
                          <a:cs typeface="Lora"/>
                          <a:sym typeface="Lora"/>
                        </a:rPr>
                        <a:t>EAS-84</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Create presentation video and demo video for Deliverable - 6</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Mid</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NA</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Done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r>
              <a:tr h="209550">
                <a:tc>
                  <a:txBody>
                    <a:bodyPr/>
                    <a:lstStyle/>
                    <a:p>
                      <a:pPr indent="0" lvl="0" marL="0" rtl="0" algn="ctr">
                        <a:lnSpc>
                          <a:spcPct val="115000"/>
                        </a:lnSpc>
                        <a:spcBef>
                          <a:spcPts val="0"/>
                        </a:spcBef>
                        <a:spcAft>
                          <a:spcPts val="0"/>
                        </a:spcAft>
                        <a:buNone/>
                      </a:pPr>
                      <a:r>
                        <a:rPr lang="en" sz="1100">
                          <a:latin typeface="Lora"/>
                          <a:ea typeface="Lora"/>
                          <a:cs typeface="Lora"/>
                          <a:sym typeface="Lora"/>
                        </a:rPr>
                        <a:t>EAS-85</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Update Tech Paper</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Low</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NA</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Done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209550">
                <a:tc>
                  <a:txBody>
                    <a:bodyPr/>
                    <a:lstStyle/>
                    <a:p>
                      <a:pPr indent="0" lvl="0" marL="0" rtl="0" algn="ctr">
                        <a:lnSpc>
                          <a:spcPct val="115000"/>
                        </a:lnSpc>
                        <a:spcBef>
                          <a:spcPts val="0"/>
                        </a:spcBef>
                        <a:spcAft>
                          <a:spcPts val="0"/>
                        </a:spcAft>
                        <a:buNone/>
                      </a:pPr>
                      <a:r>
                        <a:rPr lang="en" sz="1100">
                          <a:latin typeface="Lora"/>
                          <a:ea typeface="Lora"/>
                          <a:cs typeface="Lora"/>
                          <a:sym typeface="Lora"/>
                        </a:rPr>
                        <a:t>EAS-86</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Update Github Wiki page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Low</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NA</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Done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- 6: Test Cases</a:t>
            </a:r>
            <a:endParaRPr/>
          </a:p>
        </p:txBody>
      </p:sp>
      <p:graphicFrame>
        <p:nvGraphicFramePr>
          <p:cNvPr id="359" name="Google Shape;359;p46"/>
          <p:cNvGraphicFramePr/>
          <p:nvPr/>
        </p:nvGraphicFramePr>
        <p:xfrm>
          <a:off x="0" y="1152425"/>
          <a:ext cx="3000000" cy="3000000"/>
        </p:xfrm>
        <a:graphic>
          <a:graphicData uri="http://schemas.openxmlformats.org/drawingml/2006/table">
            <a:tbl>
              <a:tblPr>
                <a:noFill/>
                <a:tableStyleId>{C1DFD9ED-1C79-419C-B2E1-A5163CFB62F0}</a:tableStyleId>
              </a:tblPr>
              <a:tblGrid>
                <a:gridCol w="780100"/>
                <a:gridCol w="914400"/>
                <a:gridCol w="941250"/>
                <a:gridCol w="1936250"/>
                <a:gridCol w="1922800"/>
                <a:gridCol w="1936250"/>
                <a:gridCol w="712950"/>
              </a:tblGrid>
              <a:tr h="371475">
                <a:tc>
                  <a:txBody>
                    <a:bodyPr/>
                    <a:lstStyle/>
                    <a:p>
                      <a:pPr indent="0" lvl="0" marL="0" rtl="0" algn="ctr">
                        <a:lnSpc>
                          <a:spcPct val="115000"/>
                        </a:lnSpc>
                        <a:spcBef>
                          <a:spcPts val="0"/>
                        </a:spcBef>
                        <a:spcAft>
                          <a:spcPts val="0"/>
                        </a:spcAft>
                        <a:buNone/>
                      </a:pPr>
                      <a:r>
                        <a:rPr b="1" lang="en" sz="1200">
                          <a:latin typeface="Lora"/>
                          <a:ea typeface="Lora"/>
                          <a:cs typeface="Lora"/>
                          <a:sym typeface="Lora"/>
                        </a:rPr>
                        <a:t>ID</a:t>
                      </a:r>
                      <a:endParaRPr b="1" sz="12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200">
                          <a:latin typeface="Lora"/>
                          <a:ea typeface="Lora"/>
                          <a:cs typeface="Lora"/>
                          <a:sym typeface="Lora"/>
                        </a:rPr>
                        <a:t>User Story ID</a:t>
                      </a:r>
                      <a:endParaRPr b="1" sz="12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200">
                          <a:latin typeface="Lora"/>
                          <a:ea typeface="Lora"/>
                          <a:cs typeface="Lora"/>
                          <a:sym typeface="Lora"/>
                        </a:rPr>
                        <a:t>Feature</a:t>
                      </a:r>
                      <a:endParaRPr b="1" sz="12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200">
                          <a:latin typeface="Lora"/>
                          <a:ea typeface="Lora"/>
                          <a:cs typeface="Lora"/>
                          <a:sym typeface="Lora"/>
                        </a:rPr>
                        <a:t>Test Case</a:t>
                      </a:r>
                      <a:endParaRPr b="1" sz="12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200">
                          <a:latin typeface="Lora"/>
                          <a:ea typeface="Lora"/>
                          <a:cs typeface="Lora"/>
                          <a:sym typeface="Lora"/>
                        </a:rPr>
                        <a:t>Expected Output</a:t>
                      </a:r>
                      <a:endParaRPr b="1" sz="12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200">
                          <a:latin typeface="Lora"/>
                          <a:ea typeface="Lora"/>
                          <a:cs typeface="Lora"/>
                          <a:sym typeface="Lora"/>
                        </a:rPr>
                        <a:t>Actual Outcome</a:t>
                      </a:r>
                      <a:endParaRPr b="1" sz="12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200">
                          <a:latin typeface="Lora"/>
                          <a:ea typeface="Lora"/>
                          <a:cs typeface="Lora"/>
                          <a:sym typeface="Lora"/>
                        </a:rPr>
                        <a:t>Status</a:t>
                      </a:r>
                      <a:endParaRPr b="1" sz="12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9900"/>
                    </a:solidFill>
                  </a:tcPr>
                </a:tc>
              </a:tr>
              <a:tr h="371475">
                <a:tc>
                  <a:txBody>
                    <a:bodyPr/>
                    <a:lstStyle/>
                    <a:p>
                      <a:pPr indent="0" lvl="0" marL="0" rtl="0" algn="ctr">
                        <a:lnSpc>
                          <a:spcPct val="115000"/>
                        </a:lnSpc>
                        <a:spcBef>
                          <a:spcPts val="0"/>
                        </a:spcBef>
                        <a:spcAft>
                          <a:spcPts val="0"/>
                        </a:spcAft>
                        <a:buNone/>
                      </a:pPr>
                      <a:r>
                        <a:rPr lang="en" sz="1100">
                          <a:latin typeface="Lora"/>
                          <a:ea typeface="Lora"/>
                          <a:cs typeface="Lora"/>
                          <a:sym typeface="Lora"/>
                        </a:rPr>
                        <a:t>EAST-30</a:t>
                      </a:r>
                      <a:endParaRPr sz="11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EAS-70</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Attachment</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wants to upload image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should be able to upload the image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is able to upload the images</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Pass</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371475">
                <a:tc>
                  <a:txBody>
                    <a:bodyPr/>
                    <a:lstStyle/>
                    <a:p>
                      <a:pPr indent="0" lvl="0" marL="0" rtl="0" algn="ctr">
                        <a:lnSpc>
                          <a:spcPct val="115000"/>
                        </a:lnSpc>
                        <a:spcBef>
                          <a:spcPts val="0"/>
                        </a:spcBef>
                        <a:spcAft>
                          <a:spcPts val="0"/>
                        </a:spcAft>
                        <a:buNone/>
                      </a:pPr>
                      <a:r>
                        <a:rPr lang="en" sz="1100">
                          <a:latin typeface="Lora"/>
                          <a:ea typeface="Lora"/>
                          <a:cs typeface="Lora"/>
                          <a:sym typeface="Lora"/>
                        </a:rPr>
                        <a:t>EAST-31</a:t>
                      </a:r>
                      <a:endParaRPr sz="11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EAS-71</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Attachment</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wants to see all the uploaded images</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should be able to see all the uploaded the images</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is able to see the uploaded the images</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Pass</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r>
              <a:tr h="371475">
                <a:tc>
                  <a:txBody>
                    <a:bodyPr/>
                    <a:lstStyle/>
                    <a:p>
                      <a:pPr indent="0" lvl="0" marL="0" rtl="0" algn="ctr">
                        <a:lnSpc>
                          <a:spcPct val="115000"/>
                        </a:lnSpc>
                        <a:spcBef>
                          <a:spcPts val="0"/>
                        </a:spcBef>
                        <a:spcAft>
                          <a:spcPts val="0"/>
                        </a:spcAft>
                        <a:buNone/>
                      </a:pPr>
                      <a:r>
                        <a:rPr lang="en" sz="1100">
                          <a:latin typeface="Lora"/>
                          <a:ea typeface="Lora"/>
                          <a:cs typeface="Lora"/>
                          <a:sym typeface="Lora"/>
                        </a:rPr>
                        <a:t>EAST-32</a:t>
                      </a:r>
                      <a:endParaRPr sz="11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EAS-72</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Attachment</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wants to see the image in fullscreen mode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should be able to see the image in fullscreen mode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is able to see the image in fullscreen mode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Pass</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371475">
                <a:tc>
                  <a:txBody>
                    <a:bodyPr/>
                    <a:lstStyle/>
                    <a:p>
                      <a:pPr indent="0" lvl="0" marL="0" rtl="0" algn="ctr">
                        <a:lnSpc>
                          <a:spcPct val="115000"/>
                        </a:lnSpc>
                        <a:spcBef>
                          <a:spcPts val="0"/>
                        </a:spcBef>
                        <a:spcAft>
                          <a:spcPts val="0"/>
                        </a:spcAft>
                        <a:buNone/>
                      </a:pPr>
                      <a:r>
                        <a:rPr lang="en" sz="1100">
                          <a:latin typeface="Lora"/>
                          <a:ea typeface="Lora"/>
                          <a:cs typeface="Lora"/>
                          <a:sym typeface="Lora"/>
                        </a:rPr>
                        <a:t>EAST-33</a:t>
                      </a:r>
                      <a:endParaRPr sz="11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EAS-72</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Attachment</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wants to rotate or flip the image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should be able to rotate and flip the image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is able to rotate and flip the image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Pass</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r>
              <a:tr h="371475">
                <a:tc>
                  <a:txBody>
                    <a:bodyPr/>
                    <a:lstStyle/>
                    <a:p>
                      <a:pPr indent="0" lvl="0" marL="0" rtl="0" algn="ctr">
                        <a:lnSpc>
                          <a:spcPct val="115000"/>
                        </a:lnSpc>
                        <a:spcBef>
                          <a:spcPts val="0"/>
                        </a:spcBef>
                        <a:spcAft>
                          <a:spcPts val="0"/>
                        </a:spcAft>
                        <a:buNone/>
                      </a:pPr>
                      <a:r>
                        <a:rPr lang="en" sz="1100">
                          <a:latin typeface="Lora"/>
                          <a:ea typeface="Lora"/>
                          <a:cs typeface="Lora"/>
                          <a:sym typeface="Lora"/>
                        </a:rPr>
                        <a:t>EAST-34</a:t>
                      </a:r>
                      <a:endParaRPr sz="11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EAS-72</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Attachment</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wants to zoom in &amp; out the image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should be able to zoom in &amp; out the image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is able to zoom in &amp; out the image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Pass</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371475">
                <a:tc>
                  <a:txBody>
                    <a:bodyPr/>
                    <a:lstStyle/>
                    <a:p>
                      <a:pPr indent="0" lvl="0" marL="0" rtl="0" algn="ctr">
                        <a:lnSpc>
                          <a:spcPct val="115000"/>
                        </a:lnSpc>
                        <a:spcBef>
                          <a:spcPts val="0"/>
                        </a:spcBef>
                        <a:spcAft>
                          <a:spcPts val="0"/>
                        </a:spcAft>
                        <a:buNone/>
                      </a:pPr>
                      <a:r>
                        <a:rPr lang="en" sz="1100">
                          <a:latin typeface="Lora"/>
                          <a:ea typeface="Lora"/>
                          <a:cs typeface="Lora"/>
                          <a:sym typeface="Lora"/>
                        </a:rPr>
                        <a:t>EAST-35</a:t>
                      </a:r>
                      <a:endParaRPr sz="11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EAS-72</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Attachment</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wants to download the image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should be able to download the image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is able to download the image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Pass</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r>
              <a:tr h="371475">
                <a:tc>
                  <a:txBody>
                    <a:bodyPr/>
                    <a:lstStyle/>
                    <a:p>
                      <a:pPr indent="0" lvl="0" marL="0" rtl="0" algn="ctr">
                        <a:lnSpc>
                          <a:spcPct val="115000"/>
                        </a:lnSpc>
                        <a:spcBef>
                          <a:spcPts val="0"/>
                        </a:spcBef>
                        <a:spcAft>
                          <a:spcPts val="0"/>
                        </a:spcAft>
                        <a:buNone/>
                      </a:pPr>
                      <a:r>
                        <a:rPr lang="en" sz="1100">
                          <a:latin typeface="Lora"/>
                          <a:ea typeface="Lora"/>
                          <a:cs typeface="Lora"/>
                          <a:sym typeface="Lora"/>
                        </a:rPr>
                        <a:t>EAST-36</a:t>
                      </a:r>
                      <a:endParaRPr sz="11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EAS-73</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Attachment</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wants to delete the uploaded image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should be able to delete the uploaded the image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is able to delete the uploaded the image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Pass</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- 6: Test Cases Continue</a:t>
            </a:r>
            <a:endParaRPr/>
          </a:p>
        </p:txBody>
      </p:sp>
      <p:graphicFrame>
        <p:nvGraphicFramePr>
          <p:cNvPr id="365" name="Google Shape;365;p47"/>
          <p:cNvGraphicFramePr/>
          <p:nvPr/>
        </p:nvGraphicFramePr>
        <p:xfrm>
          <a:off x="0" y="1689625"/>
          <a:ext cx="3000000" cy="3000000"/>
        </p:xfrm>
        <a:graphic>
          <a:graphicData uri="http://schemas.openxmlformats.org/drawingml/2006/table">
            <a:tbl>
              <a:tblPr>
                <a:noFill/>
                <a:tableStyleId>{C1DFD9ED-1C79-419C-B2E1-A5163CFB62F0}</a:tableStyleId>
              </a:tblPr>
              <a:tblGrid>
                <a:gridCol w="780100"/>
                <a:gridCol w="914400"/>
                <a:gridCol w="941250"/>
                <a:gridCol w="1936250"/>
                <a:gridCol w="1922800"/>
                <a:gridCol w="1936250"/>
                <a:gridCol w="712950"/>
              </a:tblGrid>
              <a:tr h="371475">
                <a:tc>
                  <a:txBody>
                    <a:bodyPr/>
                    <a:lstStyle/>
                    <a:p>
                      <a:pPr indent="0" lvl="0" marL="0" rtl="0" algn="ctr">
                        <a:lnSpc>
                          <a:spcPct val="115000"/>
                        </a:lnSpc>
                        <a:spcBef>
                          <a:spcPts val="0"/>
                        </a:spcBef>
                        <a:spcAft>
                          <a:spcPts val="0"/>
                        </a:spcAft>
                        <a:buNone/>
                      </a:pPr>
                      <a:r>
                        <a:rPr b="1" lang="en" sz="1200">
                          <a:latin typeface="Lora"/>
                          <a:ea typeface="Lora"/>
                          <a:cs typeface="Lora"/>
                          <a:sym typeface="Lora"/>
                        </a:rPr>
                        <a:t>ID</a:t>
                      </a:r>
                      <a:endParaRPr b="1" sz="12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200">
                          <a:latin typeface="Lora"/>
                          <a:ea typeface="Lora"/>
                          <a:cs typeface="Lora"/>
                          <a:sym typeface="Lora"/>
                        </a:rPr>
                        <a:t>User Story ID</a:t>
                      </a:r>
                      <a:endParaRPr b="1" sz="12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200">
                          <a:latin typeface="Lora"/>
                          <a:ea typeface="Lora"/>
                          <a:cs typeface="Lora"/>
                          <a:sym typeface="Lora"/>
                        </a:rPr>
                        <a:t>Feature</a:t>
                      </a:r>
                      <a:endParaRPr b="1" sz="12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200">
                          <a:latin typeface="Lora"/>
                          <a:ea typeface="Lora"/>
                          <a:cs typeface="Lora"/>
                          <a:sym typeface="Lora"/>
                        </a:rPr>
                        <a:t>Test Case</a:t>
                      </a:r>
                      <a:endParaRPr b="1" sz="12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200">
                          <a:latin typeface="Lora"/>
                          <a:ea typeface="Lora"/>
                          <a:cs typeface="Lora"/>
                          <a:sym typeface="Lora"/>
                        </a:rPr>
                        <a:t>Expected Output</a:t>
                      </a:r>
                      <a:endParaRPr b="1" sz="12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200">
                          <a:latin typeface="Lora"/>
                          <a:ea typeface="Lora"/>
                          <a:cs typeface="Lora"/>
                          <a:sym typeface="Lora"/>
                        </a:rPr>
                        <a:t>Actual Outcome</a:t>
                      </a:r>
                      <a:endParaRPr b="1" sz="12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200">
                          <a:latin typeface="Lora"/>
                          <a:ea typeface="Lora"/>
                          <a:cs typeface="Lora"/>
                          <a:sym typeface="Lora"/>
                        </a:rPr>
                        <a:t>Status</a:t>
                      </a:r>
                      <a:endParaRPr b="1" sz="12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F9900"/>
                    </a:solidFill>
                  </a:tcPr>
                </a:tc>
              </a:tr>
              <a:tr h="371475">
                <a:tc>
                  <a:txBody>
                    <a:bodyPr/>
                    <a:lstStyle/>
                    <a:p>
                      <a:pPr indent="0" lvl="0" marL="0" rtl="0" algn="ctr">
                        <a:lnSpc>
                          <a:spcPct val="115000"/>
                        </a:lnSpc>
                        <a:spcBef>
                          <a:spcPts val="0"/>
                        </a:spcBef>
                        <a:spcAft>
                          <a:spcPts val="0"/>
                        </a:spcAft>
                        <a:buNone/>
                      </a:pPr>
                      <a:r>
                        <a:rPr lang="en" sz="1100">
                          <a:latin typeface="Lora"/>
                          <a:ea typeface="Lora"/>
                          <a:cs typeface="Lora"/>
                          <a:sym typeface="Lora"/>
                        </a:rPr>
                        <a:t>EAST-37</a:t>
                      </a:r>
                      <a:endParaRPr sz="11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EAS-74</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Activity Map</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wants to create node for activity map</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should be able to create node for activity map</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is able to create node for activity map</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Pass</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371475">
                <a:tc>
                  <a:txBody>
                    <a:bodyPr/>
                    <a:lstStyle/>
                    <a:p>
                      <a:pPr indent="0" lvl="0" marL="0" rtl="0" algn="ctr">
                        <a:lnSpc>
                          <a:spcPct val="115000"/>
                        </a:lnSpc>
                        <a:spcBef>
                          <a:spcPts val="0"/>
                        </a:spcBef>
                        <a:spcAft>
                          <a:spcPts val="0"/>
                        </a:spcAft>
                        <a:buNone/>
                      </a:pPr>
                      <a:r>
                        <a:rPr lang="en" sz="1100">
                          <a:latin typeface="Lora"/>
                          <a:ea typeface="Lora"/>
                          <a:cs typeface="Lora"/>
                          <a:sym typeface="Lora"/>
                        </a:rPr>
                        <a:t>EAST-38</a:t>
                      </a:r>
                      <a:endParaRPr sz="11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EAS-74</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Activity Map</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wants to connect the nodes for activity map</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should be able to connect the nodes for activity map</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is able to connect the nodes for activity map</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Pass</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r>
              <a:tr h="371475">
                <a:tc>
                  <a:txBody>
                    <a:bodyPr/>
                    <a:lstStyle/>
                    <a:p>
                      <a:pPr indent="0" lvl="0" marL="0" rtl="0" algn="ctr">
                        <a:lnSpc>
                          <a:spcPct val="115000"/>
                        </a:lnSpc>
                        <a:spcBef>
                          <a:spcPts val="0"/>
                        </a:spcBef>
                        <a:spcAft>
                          <a:spcPts val="0"/>
                        </a:spcAft>
                        <a:buNone/>
                      </a:pPr>
                      <a:r>
                        <a:rPr lang="en" sz="1100">
                          <a:latin typeface="Lora"/>
                          <a:ea typeface="Lora"/>
                          <a:cs typeface="Lora"/>
                          <a:sym typeface="Lora"/>
                        </a:rPr>
                        <a:t>EAST-39</a:t>
                      </a:r>
                      <a:endParaRPr sz="11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EAS-75</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Activity Map</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wants to edit the node or edge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should be able to edit the node or edge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is able to edit the node or edge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Pass</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371475">
                <a:tc>
                  <a:txBody>
                    <a:bodyPr/>
                    <a:lstStyle/>
                    <a:p>
                      <a:pPr indent="0" lvl="0" marL="0" rtl="0" algn="ctr">
                        <a:lnSpc>
                          <a:spcPct val="115000"/>
                        </a:lnSpc>
                        <a:spcBef>
                          <a:spcPts val="0"/>
                        </a:spcBef>
                        <a:spcAft>
                          <a:spcPts val="0"/>
                        </a:spcAft>
                        <a:buNone/>
                      </a:pPr>
                      <a:r>
                        <a:rPr lang="en" sz="1100">
                          <a:latin typeface="Lora"/>
                          <a:ea typeface="Lora"/>
                          <a:cs typeface="Lora"/>
                          <a:sym typeface="Lora"/>
                        </a:rPr>
                        <a:t>EAST-40</a:t>
                      </a:r>
                      <a:endParaRPr sz="11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EAS-75</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Activity Map</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wants to delete the node or edge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should be able to delete the node or edge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is able to delete the node or edge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Pass</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r>
              <a:tr h="371475">
                <a:tc>
                  <a:txBody>
                    <a:bodyPr/>
                    <a:lstStyle/>
                    <a:p>
                      <a:pPr indent="0" lvl="0" marL="0" rtl="0" algn="ctr">
                        <a:lnSpc>
                          <a:spcPct val="115000"/>
                        </a:lnSpc>
                        <a:spcBef>
                          <a:spcPts val="0"/>
                        </a:spcBef>
                        <a:spcAft>
                          <a:spcPts val="0"/>
                        </a:spcAft>
                        <a:buNone/>
                      </a:pPr>
                      <a:r>
                        <a:rPr lang="en" sz="1100">
                          <a:latin typeface="Lora"/>
                          <a:ea typeface="Lora"/>
                          <a:cs typeface="Lora"/>
                          <a:sym typeface="Lora"/>
                        </a:rPr>
                        <a:t>EAST-41</a:t>
                      </a:r>
                      <a:endParaRPr sz="11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EAS-76</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Activity Map</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wants to downlo</a:t>
                      </a:r>
                      <a:r>
                        <a:rPr lang="en" sz="1100">
                          <a:latin typeface="Lora"/>
                          <a:ea typeface="Lora"/>
                          <a:cs typeface="Lora"/>
                          <a:sym typeface="Lora"/>
                        </a:rPr>
                        <a:t>a</a:t>
                      </a:r>
                      <a:r>
                        <a:rPr lang="en" sz="1100">
                          <a:latin typeface="Lora"/>
                          <a:ea typeface="Lora"/>
                          <a:cs typeface="Lora"/>
                          <a:sym typeface="Lora"/>
                        </a:rPr>
                        <a:t>d the activity map</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should be able to download the activity map</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is able to downlo</a:t>
                      </a:r>
                      <a:r>
                        <a:rPr lang="en" sz="1100">
                          <a:latin typeface="Lora"/>
                          <a:ea typeface="Lora"/>
                          <a:cs typeface="Lora"/>
                          <a:sym typeface="Lora"/>
                        </a:rPr>
                        <a:t>a</a:t>
                      </a:r>
                      <a:r>
                        <a:rPr lang="en" sz="1100">
                          <a:latin typeface="Lora"/>
                          <a:ea typeface="Lora"/>
                          <a:cs typeface="Lora"/>
                          <a:sym typeface="Lora"/>
                        </a:rPr>
                        <a:t>d the activity map</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Pass</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8"/>
          <p:cNvSpPr txBox="1"/>
          <p:nvPr>
            <p:ph type="title"/>
          </p:nvPr>
        </p:nvSpPr>
        <p:spPr>
          <a:xfrm>
            <a:off x="311700" y="445025"/>
            <a:ext cx="8524200" cy="61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- 6: Burndown Chart</a:t>
            </a:r>
            <a:endParaRPr/>
          </a:p>
        </p:txBody>
      </p:sp>
      <p:pic>
        <p:nvPicPr>
          <p:cNvPr id="371" name="Google Shape;371;p48"/>
          <p:cNvPicPr preferRelativeResize="0"/>
          <p:nvPr/>
        </p:nvPicPr>
        <p:blipFill>
          <a:blip r:embed="rId3">
            <a:alphaModFix/>
          </a:blip>
          <a:stretch>
            <a:fillRect/>
          </a:stretch>
        </p:blipFill>
        <p:spPr>
          <a:xfrm>
            <a:off x="1714500" y="1289800"/>
            <a:ext cx="5715000" cy="35337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Velocity</a:t>
            </a:r>
            <a:endParaRPr/>
          </a:p>
        </p:txBody>
      </p:sp>
      <p:sp>
        <p:nvSpPr>
          <p:cNvPr id="377" name="Google Shape;377;p49"/>
          <p:cNvSpPr txBox="1"/>
          <p:nvPr/>
        </p:nvSpPr>
        <p:spPr>
          <a:xfrm>
            <a:off x="228300" y="1248950"/>
            <a:ext cx="2064600" cy="10467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Lora"/>
                <a:ea typeface="Lora"/>
                <a:cs typeface="Lora"/>
                <a:sym typeface="Lora"/>
              </a:rPr>
              <a:t>Average V</a:t>
            </a:r>
            <a:r>
              <a:rPr b="1" lang="en">
                <a:latin typeface="Lora"/>
                <a:ea typeface="Lora"/>
                <a:cs typeface="Lora"/>
                <a:sym typeface="Lora"/>
              </a:rPr>
              <a:t>elocity</a:t>
            </a:r>
            <a:endParaRPr b="1">
              <a:latin typeface="Lora"/>
              <a:ea typeface="Lora"/>
              <a:cs typeface="Lora"/>
              <a:sym typeface="Lora"/>
            </a:endParaRPr>
          </a:p>
          <a:p>
            <a:pPr indent="0" lvl="0" marL="0" rtl="0" algn="l">
              <a:spcBef>
                <a:spcPts val="0"/>
              </a:spcBef>
              <a:spcAft>
                <a:spcPts val="0"/>
              </a:spcAft>
              <a:buNone/>
            </a:pPr>
            <a:r>
              <a:t/>
            </a:r>
            <a:endParaRPr b="1">
              <a:latin typeface="Lora"/>
              <a:ea typeface="Lora"/>
              <a:cs typeface="Lora"/>
              <a:sym typeface="Lora"/>
            </a:endParaRPr>
          </a:p>
          <a:p>
            <a:pPr indent="0" lvl="0" marL="0" rtl="0" algn="l">
              <a:spcBef>
                <a:spcPts val="0"/>
              </a:spcBef>
              <a:spcAft>
                <a:spcPts val="0"/>
              </a:spcAft>
              <a:buNone/>
            </a:pPr>
            <a:r>
              <a:rPr lang="en">
                <a:latin typeface="Lora"/>
                <a:ea typeface="Lora"/>
                <a:cs typeface="Lora"/>
                <a:sym typeface="Lora"/>
              </a:rPr>
              <a:t>= (6+14+11+7+10+22)/6</a:t>
            </a:r>
            <a:endParaRPr>
              <a:latin typeface="Lora"/>
              <a:ea typeface="Lora"/>
              <a:cs typeface="Lora"/>
              <a:sym typeface="Lora"/>
            </a:endParaRPr>
          </a:p>
          <a:p>
            <a:pPr indent="0" lvl="0" marL="0" rtl="0" algn="l">
              <a:spcBef>
                <a:spcPts val="0"/>
              </a:spcBef>
              <a:spcAft>
                <a:spcPts val="0"/>
              </a:spcAft>
              <a:buNone/>
            </a:pPr>
            <a:r>
              <a:rPr lang="en">
                <a:latin typeface="Lora"/>
                <a:ea typeface="Lora"/>
                <a:cs typeface="Lora"/>
                <a:sym typeface="Lora"/>
              </a:rPr>
              <a:t>= 11.67</a:t>
            </a:r>
            <a:endParaRPr>
              <a:latin typeface="Lora"/>
              <a:ea typeface="Lora"/>
              <a:cs typeface="Lora"/>
              <a:sym typeface="Lora"/>
            </a:endParaRPr>
          </a:p>
        </p:txBody>
      </p:sp>
      <p:pic>
        <p:nvPicPr>
          <p:cNvPr id="378" name="Google Shape;378;p49"/>
          <p:cNvPicPr preferRelativeResize="0"/>
          <p:nvPr/>
        </p:nvPicPr>
        <p:blipFill>
          <a:blip r:embed="rId3">
            <a:alphaModFix/>
          </a:blip>
          <a:stretch>
            <a:fillRect/>
          </a:stretch>
        </p:blipFill>
        <p:spPr>
          <a:xfrm>
            <a:off x="2402050" y="804877"/>
            <a:ext cx="6430249" cy="39760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Completed </a:t>
            </a:r>
            <a:r>
              <a:rPr lang="en"/>
              <a:t>Committed</a:t>
            </a:r>
            <a:r>
              <a:rPr lang="en"/>
              <a:t> </a:t>
            </a:r>
            <a:r>
              <a:rPr lang="en"/>
              <a:t>Ratio</a:t>
            </a:r>
            <a:endParaRPr/>
          </a:p>
        </p:txBody>
      </p:sp>
      <p:graphicFrame>
        <p:nvGraphicFramePr>
          <p:cNvPr id="384" name="Google Shape;384;p50"/>
          <p:cNvGraphicFramePr/>
          <p:nvPr/>
        </p:nvGraphicFramePr>
        <p:xfrm>
          <a:off x="311700" y="1963550"/>
          <a:ext cx="3000000" cy="3000000"/>
        </p:xfrm>
        <a:graphic>
          <a:graphicData uri="http://schemas.openxmlformats.org/drawingml/2006/table">
            <a:tbl>
              <a:tblPr>
                <a:noFill/>
                <a:tableStyleId>{C1DFD9ED-1C79-419C-B2E1-A5163CFB62F0}</a:tableStyleId>
              </a:tblPr>
              <a:tblGrid>
                <a:gridCol w="1905000"/>
                <a:gridCol w="952500"/>
                <a:gridCol w="952500"/>
                <a:gridCol w="952500"/>
              </a:tblGrid>
              <a:tr h="219075">
                <a:tc>
                  <a:txBody>
                    <a:bodyPr/>
                    <a:lstStyle/>
                    <a:p>
                      <a:pPr indent="0" lvl="0" marL="0" rtl="0" algn="ctr">
                        <a:lnSpc>
                          <a:spcPct val="115000"/>
                        </a:lnSpc>
                        <a:spcBef>
                          <a:spcPts val="0"/>
                        </a:spcBef>
                        <a:spcAft>
                          <a:spcPts val="0"/>
                        </a:spcAft>
                        <a:buNone/>
                      </a:pPr>
                      <a:r>
                        <a:rPr b="1" lang="en" sz="1200">
                          <a:latin typeface="Lora"/>
                          <a:ea typeface="Lora"/>
                          <a:cs typeface="Lora"/>
                          <a:sym typeface="Lora"/>
                        </a:rPr>
                        <a:t>Sprint</a:t>
                      </a:r>
                      <a:endParaRPr b="1" sz="12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200">
                          <a:latin typeface="Lora"/>
                          <a:ea typeface="Lora"/>
                          <a:cs typeface="Lora"/>
                          <a:sym typeface="Lora"/>
                        </a:rPr>
                        <a:t>Committed</a:t>
                      </a:r>
                      <a:endParaRPr b="1" sz="12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200">
                          <a:latin typeface="Lora"/>
                          <a:ea typeface="Lora"/>
                          <a:cs typeface="Lora"/>
                          <a:sym typeface="Lora"/>
                        </a:rPr>
                        <a:t>Completed</a:t>
                      </a:r>
                      <a:endParaRPr b="1" sz="12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200">
                          <a:latin typeface="Lora"/>
                          <a:ea typeface="Lora"/>
                          <a:cs typeface="Lora"/>
                          <a:sym typeface="Lora"/>
                        </a:rPr>
                        <a:t>Ratio</a:t>
                      </a:r>
                      <a:endParaRPr b="1" sz="12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F9900"/>
                    </a:solidFill>
                  </a:tcPr>
                </a:tc>
              </a:tr>
              <a:tr h="209550">
                <a:tc>
                  <a:txBody>
                    <a:bodyPr/>
                    <a:lstStyle/>
                    <a:p>
                      <a:pPr indent="0" lvl="0" marL="0" rtl="0" algn="ctr">
                        <a:lnSpc>
                          <a:spcPct val="115000"/>
                        </a:lnSpc>
                        <a:spcBef>
                          <a:spcPts val="0"/>
                        </a:spcBef>
                        <a:spcAft>
                          <a:spcPts val="0"/>
                        </a:spcAft>
                        <a:buNone/>
                      </a:pPr>
                      <a:r>
                        <a:rPr lang="en" sz="1100">
                          <a:latin typeface="Lora"/>
                          <a:ea typeface="Lora"/>
                          <a:cs typeface="Lora"/>
                          <a:sym typeface="Lora"/>
                        </a:rPr>
                        <a:t>EAS Sprint 1</a:t>
                      </a:r>
                      <a:endParaRPr sz="11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6</a:t>
                      </a:r>
                      <a:endParaRPr sz="11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6</a:t>
                      </a:r>
                      <a:endParaRPr sz="11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100.00%</a:t>
                      </a:r>
                      <a:endParaRPr sz="11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209550">
                <a:tc>
                  <a:txBody>
                    <a:bodyPr/>
                    <a:lstStyle/>
                    <a:p>
                      <a:pPr indent="0" lvl="0" marL="0" rtl="0" algn="ctr">
                        <a:lnSpc>
                          <a:spcPct val="115000"/>
                        </a:lnSpc>
                        <a:spcBef>
                          <a:spcPts val="0"/>
                        </a:spcBef>
                        <a:spcAft>
                          <a:spcPts val="0"/>
                        </a:spcAft>
                        <a:buNone/>
                      </a:pPr>
                      <a:r>
                        <a:rPr lang="en" sz="1100">
                          <a:latin typeface="Lora"/>
                          <a:ea typeface="Lora"/>
                          <a:cs typeface="Lora"/>
                          <a:sym typeface="Lora"/>
                        </a:rPr>
                        <a:t>EAS Sprint 2</a:t>
                      </a:r>
                      <a:endParaRPr sz="11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14</a:t>
                      </a:r>
                      <a:endParaRPr sz="11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14</a:t>
                      </a:r>
                      <a:endParaRPr sz="11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100.00%</a:t>
                      </a:r>
                      <a:endParaRPr sz="11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r>
              <a:tr h="209550">
                <a:tc>
                  <a:txBody>
                    <a:bodyPr/>
                    <a:lstStyle/>
                    <a:p>
                      <a:pPr indent="0" lvl="0" marL="0" rtl="0" algn="ctr">
                        <a:lnSpc>
                          <a:spcPct val="115000"/>
                        </a:lnSpc>
                        <a:spcBef>
                          <a:spcPts val="0"/>
                        </a:spcBef>
                        <a:spcAft>
                          <a:spcPts val="0"/>
                        </a:spcAft>
                        <a:buNone/>
                      </a:pPr>
                      <a:r>
                        <a:rPr lang="en" sz="1100">
                          <a:latin typeface="Lora"/>
                          <a:ea typeface="Lora"/>
                          <a:cs typeface="Lora"/>
                          <a:sym typeface="Lora"/>
                        </a:rPr>
                        <a:t>EAS Sprint 3</a:t>
                      </a:r>
                      <a:endParaRPr sz="11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11</a:t>
                      </a:r>
                      <a:endParaRPr sz="11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11</a:t>
                      </a:r>
                      <a:endParaRPr sz="11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100.00%</a:t>
                      </a:r>
                      <a:endParaRPr sz="11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209550">
                <a:tc>
                  <a:txBody>
                    <a:bodyPr/>
                    <a:lstStyle/>
                    <a:p>
                      <a:pPr indent="0" lvl="0" marL="0" rtl="0" algn="ctr">
                        <a:lnSpc>
                          <a:spcPct val="115000"/>
                        </a:lnSpc>
                        <a:spcBef>
                          <a:spcPts val="0"/>
                        </a:spcBef>
                        <a:spcAft>
                          <a:spcPts val="0"/>
                        </a:spcAft>
                        <a:buNone/>
                      </a:pPr>
                      <a:r>
                        <a:rPr lang="en" sz="1100">
                          <a:latin typeface="Lora"/>
                          <a:ea typeface="Lora"/>
                          <a:cs typeface="Lora"/>
                          <a:sym typeface="Lora"/>
                        </a:rPr>
                        <a:t>EAS Sprint 4</a:t>
                      </a:r>
                      <a:endParaRPr sz="11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7</a:t>
                      </a:r>
                      <a:endParaRPr sz="11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7</a:t>
                      </a:r>
                      <a:endParaRPr sz="11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100.00%</a:t>
                      </a:r>
                      <a:endParaRPr sz="11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r>
              <a:tr h="209550">
                <a:tc>
                  <a:txBody>
                    <a:bodyPr/>
                    <a:lstStyle/>
                    <a:p>
                      <a:pPr indent="0" lvl="0" marL="0" rtl="0" algn="ctr">
                        <a:lnSpc>
                          <a:spcPct val="115000"/>
                        </a:lnSpc>
                        <a:spcBef>
                          <a:spcPts val="0"/>
                        </a:spcBef>
                        <a:spcAft>
                          <a:spcPts val="0"/>
                        </a:spcAft>
                        <a:buNone/>
                      </a:pPr>
                      <a:r>
                        <a:rPr lang="en" sz="1100">
                          <a:latin typeface="Lora"/>
                          <a:ea typeface="Lora"/>
                          <a:cs typeface="Lora"/>
                          <a:sym typeface="Lora"/>
                        </a:rPr>
                        <a:t>EAS Sprint 5</a:t>
                      </a:r>
                      <a:endParaRPr sz="11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10</a:t>
                      </a:r>
                      <a:endParaRPr sz="11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10</a:t>
                      </a:r>
                      <a:endParaRPr sz="11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100.00%</a:t>
                      </a:r>
                      <a:endParaRPr sz="11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209550">
                <a:tc>
                  <a:txBody>
                    <a:bodyPr/>
                    <a:lstStyle/>
                    <a:p>
                      <a:pPr indent="0" lvl="0" marL="0" rtl="0" algn="ctr">
                        <a:lnSpc>
                          <a:spcPct val="115000"/>
                        </a:lnSpc>
                        <a:spcBef>
                          <a:spcPts val="0"/>
                        </a:spcBef>
                        <a:spcAft>
                          <a:spcPts val="0"/>
                        </a:spcAft>
                        <a:buNone/>
                      </a:pPr>
                      <a:r>
                        <a:rPr lang="en" sz="1100">
                          <a:latin typeface="Lora"/>
                          <a:ea typeface="Lora"/>
                          <a:cs typeface="Lora"/>
                          <a:sym typeface="Lora"/>
                        </a:rPr>
                        <a:t>EAS Sprint 6</a:t>
                      </a:r>
                      <a:endParaRPr sz="11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22</a:t>
                      </a:r>
                      <a:endParaRPr sz="11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22</a:t>
                      </a:r>
                      <a:endParaRPr sz="11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100.00%</a:t>
                      </a:r>
                      <a:endParaRPr sz="11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r>
            </a:tbl>
          </a:graphicData>
        </a:graphic>
      </p:graphicFrame>
      <p:sp>
        <p:nvSpPr>
          <p:cNvPr id="385" name="Google Shape;385;p50"/>
          <p:cNvSpPr/>
          <p:nvPr/>
        </p:nvSpPr>
        <p:spPr>
          <a:xfrm>
            <a:off x="5344950" y="3244700"/>
            <a:ext cx="2927700" cy="631200"/>
          </a:xfrm>
          <a:prstGeom prst="wedgeRoundRectCallout">
            <a:avLst>
              <a:gd fmla="val -58716" name="adj1"/>
              <a:gd fmla="val -12502" name="adj2"/>
              <a:gd fmla="val 0" name="adj3"/>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ora"/>
                <a:ea typeface="Lora"/>
                <a:cs typeface="Lora"/>
                <a:sym typeface="Lora"/>
              </a:rPr>
              <a:t>Current Completed Committed Ratio (Sprint 6) = 100%</a:t>
            </a:r>
            <a:endParaRPr>
              <a:latin typeface="Lora"/>
              <a:ea typeface="Lora"/>
              <a:cs typeface="Lora"/>
              <a:sym typeface="Lora"/>
            </a:endParaRPr>
          </a:p>
        </p:txBody>
      </p:sp>
      <p:sp>
        <p:nvSpPr>
          <p:cNvPr id="386" name="Google Shape;386;p50"/>
          <p:cNvSpPr/>
          <p:nvPr/>
        </p:nvSpPr>
        <p:spPr>
          <a:xfrm>
            <a:off x="5344950" y="1882963"/>
            <a:ext cx="2927700" cy="631200"/>
          </a:xfrm>
          <a:prstGeom prst="wedgeRoundRectCallout">
            <a:avLst>
              <a:gd fmla="val -58716" name="adj1"/>
              <a:gd fmla="val -12502" name="adj2"/>
              <a:gd fmla="val 0" name="adj3"/>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ora"/>
                <a:ea typeface="Lora"/>
                <a:cs typeface="Lora"/>
                <a:sym typeface="Lora"/>
              </a:rPr>
              <a:t>Average Completed Committed Ratio = 100%</a:t>
            </a:r>
            <a:endParaRPr>
              <a:latin typeface="Lora"/>
              <a:ea typeface="Lora"/>
              <a:cs typeface="Lora"/>
              <a:sym typeface="Lor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- 6: Results</a:t>
            </a:r>
            <a:endParaRPr/>
          </a:p>
        </p:txBody>
      </p:sp>
      <p:sp>
        <p:nvSpPr>
          <p:cNvPr id="392" name="Google Shape;392;p51"/>
          <p:cNvSpPr txBox="1"/>
          <p:nvPr/>
        </p:nvSpPr>
        <p:spPr>
          <a:xfrm>
            <a:off x="913200" y="3335200"/>
            <a:ext cx="28740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Attachment Page</a:t>
            </a:r>
            <a:endParaRPr>
              <a:latin typeface="Open Sans"/>
              <a:ea typeface="Open Sans"/>
              <a:cs typeface="Open Sans"/>
              <a:sym typeface="Open Sans"/>
            </a:endParaRPr>
          </a:p>
          <a:p>
            <a:pPr indent="0" lvl="0" marL="0" rtl="0" algn="ctr">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Users can see the uploaded photos by projects members. Also can delete the photo.</a:t>
            </a:r>
            <a:endParaRPr>
              <a:latin typeface="Open Sans"/>
              <a:ea typeface="Open Sans"/>
              <a:cs typeface="Open Sans"/>
              <a:sym typeface="Open Sans"/>
            </a:endParaRPr>
          </a:p>
        </p:txBody>
      </p:sp>
      <p:sp>
        <p:nvSpPr>
          <p:cNvPr id="393" name="Google Shape;393;p51"/>
          <p:cNvSpPr txBox="1"/>
          <p:nvPr/>
        </p:nvSpPr>
        <p:spPr>
          <a:xfrm>
            <a:off x="4996425" y="3335250"/>
            <a:ext cx="34782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Attachment Page - Upload Dropzone</a:t>
            </a:r>
            <a:endParaRPr>
              <a:latin typeface="Open Sans"/>
              <a:ea typeface="Open Sans"/>
              <a:cs typeface="Open Sans"/>
              <a:sym typeface="Open Sans"/>
            </a:endParaRPr>
          </a:p>
          <a:p>
            <a:pPr indent="0" lvl="0" marL="0" rtl="0" algn="ctr">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Users can drop or browse the photos in the right side dropzone. Max file  limit is 9 files. Users can also cancel the uploading of each photo.</a:t>
            </a:r>
            <a:endParaRPr>
              <a:latin typeface="Open Sans"/>
              <a:ea typeface="Open Sans"/>
              <a:cs typeface="Open Sans"/>
              <a:sym typeface="Open Sans"/>
            </a:endParaRPr>
          </a:p>
        </p:txBody>
      </p:sp>
      <p:pic>
        <p:nvPicPr>
          <p:cNvPr id="394" name="Google Shape;394;p51"/>
          <p:cNvPicPr preferRelativeResize="0"/>
          <p:nvPr/>
        </p:nvPicPr>
        <p:blipFill>
          <a:blip r:embed="rId3">
            <a:alphaModFix/>
          </a:blip>
          <a:stretch>
            <a:fillRect/>
          </a:stretch>
        </p:blipFill>
        <p:spPr>
          <a:xfrm>
            <a:off x="4699113" y="1304850"/>
            <a:ext cx="4072825" cy="1877975"/>
          </a:xfrm>
          <a:prstGeom prst="rect">
            <a:avLst/>
          </a:prstGeom>
          <a:noFill/>
          <a:ln>
            <a:noFill/>
          </a:ln>
        </p:spPr>
      </p:pic>
      <p:pic>
        <p:nvPicPr>
          <p:cNvPr id="395" name="Google Shape;395;p51"/>
          <p:cNvPicPr preferRelativeResize="0"/>
          <p:nvPr/>
        </p:nvPicPr>
        <p:blipFill>
          <a:blip r:embed="rId4">
            <a:alphaModFix/>
          </a:blip>
          <a:stretch>
            <a:fillRect/>
          </a:stretch>
        </p:blipFill>
        <p:spPr>
          <a:xfrm>
            <a:off x="313800" y="1303375"/>
            <a:ext cx="4072825" cy="188086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- 6: Results Continue</a:t>
            </a:r>
            <a:endParaRPr/>
          </a:p>
        </p:txBody>
      </p:sp>
      <p:sp>
        <p:nvSpPr>
          <p:cNvPr id="401" name="Google Shape;401;p52"/>
          <p:cNvSpPr txBox="1"/>
          <p:nvPr/>
        </p:nvSpPr>
        <p:spPr>
          <a:xfrm>
            <a:off x="872775" y="3335275"/>
            <a:ext cx="29817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Attachment Page - Photo Preview</a:t>
            </a:r>
            <a:endParaRPr>
              <a:latin typeface="Open Sans"/>
              <a:ea typeface="Open Sans"/>
              <a:cs typeface="Open Sans"/>
              <a:sym typeface="Open Sans"/>
            </a:endParaRPr>
          </a:p>
          <a:p>
            <a:pPr indent="0" lvl="0" marL="0" rtl="0" algn="ctr">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Users can preview the photos and also can rotate, flip horizontally-vertically, zoom in &amp; out and download the photo.</a:t>
            </a:r>
            <a:endParaRPr>
              <a:latin typeface="Open Sans"/>
              <a:ea typeface="Open Sans"/>
              <a:cs typeface="Open Sans"/>
              <a:sym typeface="Open Sans"/>
            </a:endParaRPr>
          </a:p>
        </p:txBody>
      </p:sp>
      <p:pic>
        <p:nvPicPr>
          <p:cNvPr id="402" name="Google Shape;402;p52"/>
          <p:cNvPicPr preferRelativeResize="0"/>
          <p:nvPr/>
        </p:nvPicPr>
        <p:blipFill>
          <a:blip r:embed="rId3">
            <a:alphaModFix/>
          </a:blip>
          <a:stretch>
            <a:fillRect/>
          </a:stretch>
        </p:blipFill>
        <p:spPr>
          <a:xfrm>
            <a:off x="327225" y="1268887"/>
            <a:ext cx="4072801" cy="1949924"/>
          </a:xfrm>
          <a:prstGeom prst="rect">
            <a:avLst/>
          </a:prstGeom>
          <a:noFill/>
          <a:ln>
            <a:noFill/>
          </a:ln>
        </p:spPr>
      </p:pic>
      <p:sp>
        <p:nvSpPr>
          <p:cNvPr id="403" name="Google Shape;403;p52"/>
          <p:cNvSpPr txBox="1"/>
          <p:nvPr/>
        </p:nvSpPr>
        <p:spPr>
          <a:xfrm>
            <a:off x="5298538" y="3335275"/>
            <a:ext cx="28740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Activity Map Page</a:t>
            </a:r>
            <a:endParaRPr>
              <a:latin typeface="Open Sans"/>
              <a:ea typeface="Open Sans"/>
              <a:cs typeface="Open Sans"/>
              <a:sym typeface="Open Sans"/>
            </a:endParaRPr>
          </a:p>
          <a:p>
            <a:pPr indent="0" lvl="0" marL="0" rtl="0" algn="ctr">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Users can create activity maps for their projects. They can also zoom in &amp; out</a:t>
            </a:r>
            <a:r>
              <a:rPr lang="en">
                <a:latin typeface="Open Sans"/>
                <a:ea typeface="Open Sans"/>
                <a:cs typeface="Open Sans"/>
                <a:sym typeface="Open Sans"/>
              </a:rPr>
              <a:t> </a:t>
            </a:r>
            <a:r>
              <a:rPr lang="en">
                <a:latin typeface="Open Sans"/>
                <a:ea typeface="Open Sans"/>
                <a:cs typeface="Open Sans"/>
                <a:sym typeface="Open Sans"/>
              </a:rPr>
              <a:t>and download the </a:t>
            </a:r>
            <a:r>
              <a:rPr lang="en">
                <a:latin typeface="Open Sans"/>
                <a:ea typeface="Open Sans"/>
                <a:cs typeface="Open Sans"/>
                <a:sym typeface="Open Sans"/>
              </a:rPr>
              <a:t>activity map.</a:t>
            </a:r>
            <a:endParaRPr>
              <a:latin typeface="Open Sans"/>
              <a:ea typeface="Open Sans"/>
              <a:cs typeface="Open Sans"/>
              <a:sym typeface="Open Sans"/>
            </a:endParaRPr>
          </a:p>
        </p:txBody>
      </p:sp>
      <p:pic>
        <p:nvPicPr>
          <p:cNvPr id="404" name="Google Shape;404;p52"/>
          <p:cNvPicPr preferRelativeResize="0"/>
          <p:nvPr/>
        </p:nvPicPr>
        <p:blipFill>
          <a:blip r:embed="rId4">
            <a:alphaModFix/>
          </a:blip>
          <a:stretch>
            <a:fillRect/>
          </a:stretch>
        </p:blipFill>
        <p:spPr>
          <a:xfrm>
            <a:off x="4699150" y="1265900"/>
            <a:ext cx="4072801" cy="1955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106" name="Google Shape;106;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solidFill>
                  <a:srgbClr val="000000"/>
                </a:solidFill>
                <a:latin typeface="Lora"/>
                <a:ea typeface="Lora"/>
                <a:cs typeface="Lora"/>
                <a:sym typeface="Lora"/>
              </a:rPr>
              <a:t>Using current scrum application , we can see that there can be end date failure in which </a:t>
            </a:r>
            <a:r>
              <a:rPr lang="en">
                <a:solidFill>
                  <a:srgbClr val="000000"/>
                </a:solidFill>
                <a:latin typeface="Lora"/>
                <a:ea typeface="Lora"/>
                <a:cs typeface="Lora"/>
                <a:sym typeface="Lora"/>
              </a:rPr>
              <a:t>people</a:t>
            </a:r>
            <a:r>
              <a:rPr lang="en">
                <a:solidFill>
                  <a:srgbClr val="000000"/>
                </a:solidFill>
                <a:latin typeface="Lora"/>
                <a:ea typeface="Lora"/>
                <a:cs typeface="Lora"/>
                <a:sym typeface="Lora"/>
              </a:rPr>
              <a:t> fail to finish the project. There can be situation such that people can be cooperative or committed.</a:t>
            </a:r>
            <a:endParaRPr>
              <a:solidFill>
                <a:srgbClr val="000000"/>
              </a:solidFill>
              <a:latin typeface="Lora"/>
              <a:ea typeface="Lora"/>
              <a:cs typeface="Lora"/>
              <a:sym typeface="Lora"/>
            </a:endParaRPr>
          </a:p>
          <a:p>
            <a:pPr indent="0" lvl="0" marL="457200" rtl="0" algn="l">
              <a:spcBef>
                <a:spcPts val="1200"/>
              </a:spcBef>
              <a:spcAft>
                <a:spcPts val="0"/>
              </a:spcAft>
              <a:buNone/>
            </a:pPr>
            <a:r>
              <a:rPr lang="en">
                <a:solidFill>
                  <a:srgbClr val="000000"/>
                </a:solidFill>
                <a:latin typeface="Lora"/>
                <a:ea typeface="Lora"/>
                <a:cs typeface="Lora"/>
                <a:sym typeface="Lora"/>
              </a:rPr>
              <a:t>Sometimes daily meetings can frustrate team members and they do not like to perform daily meetings.</a:t>
            </a:r>
            <a:endParaRPr>
              <a:solidFill>
                <a:srgbClr val="000000"/>
              </a:solidFill>
              <a:latin typeface="Lora"/>
              <a:ea typeface="Lora"/>
              <a:cs typeface="Lora"/>
              <a:sym typeface="Lora"/>
            </a:endParaRPr>
          </a:p>
          <a:p>
            <a:pPr indent="0" lvl="0" marL="457200" rtl="0" algn="l">
              <a:spcBef>
                <a:spcPts val="1200"/>
              </a:spcBef>
              <a:spcAft>
                <a:spcPts val="1200"/>
              </a:spcAft>
              <a:buNone/>
            </a:pPr>
            <a:r>
              <a:rPr lang="en">
                <a:solidFill>
                  <a:srgbClr val="000000"/>
                </a:solidFill>
                <a:latin typeface="Lora"/>
                <a:ea typeface="Lora"/>
                <a:cs typeface="Lora"/>
                <a:sym typeface="Lora"/>
              </a:rPr>
              <a:t>Using the remote or onsite project, there can be situation such that one person transfer to another company in middle of project. In this situation, it is difficult to complete project and group will have negative impact.</a:t>
            </a:r>
            <a:endParaRPr>
              <a:solidFill>
                <a:srgbClr val="000000"/>
              </a:solidFill>
              <a:latin typeface="Lora"/>
              <a:ea typeface="Lora"/>
              <a:cs typeface="Lora"/>
              <a:sym typeface="Lor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- 6: Backend APIs</a:t>
            </a:r>
            <a:endParaRPr/>
          </a:p>
        </p:txBody>
      </p:sp>
      <p:sp>
        <p:nvSpPr>
          <p:cNvPr id="410" name="Google Shape;410;p5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Lora"/>
                <a:ea typeface="Lora"/>
                <a:cs typeface="Lora"/>
                <a:sym typeface="Lora"/>
              </a:rPr>
              <a:t>We have developed following APIs in order to complete Attachment and Activity Map feature: </a:t>
            </a:r>
            <a:endParaRPr>
              <a:solidFill>
                <a:srgbClr val="000000"/>
              </a:solidFill>
              <a:latin typeface="Lora"/>
              <a:ea typeface="Lora"/>
              <a:cs typeface="Lora"/>
              <a:sym typeface="Lora"/>
            </a:endParaRPr>
          </a:p>
          <a:p>
            <a:pPr indent="-342900" lvl="0" marL="457200" rtl="0" algn="l">
              <a:spcBef>
                <a:spcPts val="1200"/>
              </a:spcBef>
              <a:spcAft>
                <a:spcPts val="0"/>
              </a:spcAft>
              <a:buClr>
                <a:srgbClr val="000000"/>
              </a:buClr>
              <a:buSzPts val="1800"/>
              <a:buFont typeface="Lora"/>
              <a:buChar char="●"/>
            </a:pPr>
            <a:r>
              <a:rPr lang="en">
                <a:solidFill>
                  <a:srgbClr val="000000"/>
                </a:solidFill>
                <a:latin typeface="Lora"/>
                <a:ea typeface="Lora"/>
                <a:cs typeface="Lora"/>
                <a:sym typeface="Lora"/>
              </a:rPr>
              <a:t>To upload attachment: ‘/api/attachment/create’ 		POST</a:t>
            </a:r>
            <a:endParaRPr>
              <a:solidFill>
                <a:srgbClr val="000000"/>
              </a:solidFill>
              <a:latin typeface="Lora"/>
              <a:ea typeface="Lora"/>
              <a:cs typeface="Lora"/>
              <a:sym typeface="Lora"/>
            </a:endParaRPr>
          </a:p>
          <a:p>
            <a:pPr indent="-342900" lvl="0" marL="457200" rtl="0" algn="l">
              <a:spcBef>
                <a:spcPts val="0"/>
              </a:spcBef>
              <a:spcAft>
                <a:spcPts val="0"/>
              </a:spcAft>
              <a:buClr>
                <a:srgbClr val="000000"/>
              </a:buClr>
              <a:buSzPts val="1800"/>
              <a:buFont typeface="Lora"/>
              <a:buChar char="●"/>
            </a:pPr>
            <a:r>
              <a:rPr lang="en">
                <a:solidFill>
                  <a:srgbClr val="000000"/>
                </a:solidFill>
                <a:latin typeface="Lora"/>
                <a:ea typeface="Lora"/>
                <a:cs typeface="Lora"/>
                <a:sym typeface="Lora"/>
              </a:rPr>
              <a:t>To fetch attachment: ‘/api/attachment/fetch’	 		POST</a:t>
            </a:r>
            <a:endParaRPr>
              <a:solidFill>
                <a:srgbClr val="000000"/>
              </a:solidFill>
              <a:latin typeface="Lora"/>
              <a:ea typeface="Lora"/>
              <a:cs typeface="Lora"/>
              <a:sym typeface="Lora"/>
            </a:endParaRPr>
          </a:p>
          <a:p>
            <a:pPr indent="-342900" lvl="0" marL="457200" rtl="0" algn="l">
              <a:spcBef>
                <a:spcPts val="0"/>
              </a:spcBef>
              <a:spcAft>
                <a:spcPts val="0"/>
              </a:spcAft>
              <a:buClr>
                <a:srgbClr val="000000"/>
              </a:buClr>
              <a:buSzPts val="1800"/>
              <a:buFont typeface="Lora"/>
              <a:buChar char="●"/>
            </a:pPr>
            <a:r>
              <a:rPr lang="en">
                <a:solidFill>
                  <a:srgbClr val="000000"/>
                </a:solidFill>
                <a:latin typeface="Lora"/>
                <a:ea typeface="Lora"/>
                <a:cs typeface="Lora"/>
                <a:sym typeface="Lora"/>
              </a:rPr>
              <a:t>To delete attachment: ‘/api/attachment/delete’ 		POST</a:t>
            </a:r>
            <a:endParaRPr>
              <a:solidFill>
                <a:srgbClr val="000000"/>
              </a:solidFill>
              <a:latin typeface="Lora"/>
              <a:ea typeface="Lora"/>
              <a:cs typeface="Lora"/>
              <a:sym typeface="Lora"/>
            </a:endParaRPr>
          </a:p>
          <a:p>
            <a:pPr indent="-342900" lvl="0" marL="457200" rtl="0" algn="l">
              <a:spcBef>
                <a:spcPts val="0"/>
              </a:spcBef>
              <a:spcAft>
                <a:spcPts val="0"/>
              </a:spcAft>
              <a:buClr>
                <a:srgbClr val="000000"/>
              </a:buClr>
              <a:buSzPts val="1800"/>
              <a:buFont typeface="Lora"/>
              <a:buChar char="●"/>
            </a:pPr>
            <a:r>
              <a:rPr lang="en">
                <a:solidFill>
                  <a:srgbClr val="000000"/>
                </a:solidFill>
                <a:latin typeface="Lora"/>
                <a:ea typeface="Lora"/>
                <a:cs typeface="Lora"/>
                <a:sym typeface="Lora"/>
              </a:rPr>
              <a:t>To fetch activity map: ‘/api/activity-map/fetch’ 		POST</a:t>
            </a:r>
            <a:endParaRPr>
              <a:solidFill>
                <a:srgbClr val="000000"/>
              </a:solidFill>
              <a:latin typeface="Lora"/>
              <a:ea typeface="Lora"/>
              <a:cs typeface="Lora"/>
              <a:sym typeface="Lora"/>
            </a:endParaRPr>
          </a:p>
          <a:p>
            <a:pPr indent="-342900" lvl="0" marL="457200" rtl="0" algn="l">
              <a:spcBef>
                <a:spcPts val="0"/>
              </a:spcBef>
              <a:spcAft>
                <a:spcPts val="0"/>
              </a:spcAft>
              <a:buClr>
                <a:srgbClr val="000000"/>
              </a:buClr>
              <a:buSzPts val="1800"/>
              <a:buFont typeface="Lora"/>
              <a:buChar char="●"/>
            </a:pPr>
            <a:r>
              <a:rPr lang="en">
                <a:solidFill>
                  <a:srgbClr val="000000"/>
                </a:solidFill>
                <a:latin typeface="Lora"/>
                <a:ea typeface="Lora"/>
                <a:cs typeface="Lora"/>
                <a:sym typeface="Lora"/>
              </a:rPr>
              <a:t>To update activity map: ‘/api/activity-map/update’ 	POST</a:t>
            </a:r>
            <a:endParaRPr>
              <a:solidFill>
                <a:srgbClr val="000000"/>
              </a:solidFill>
              <a:latin typeface="Lora"/>
              <a:ea typeface="Lora"/>
              <a:cs typeface="Lora"/>
              <a:sym typeface="Lor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Retrospective</a:t>
            </a:r>
            <a:endParaRPr/>
          </a:p>
        </p:txBody>
      </p:sp>
      <p:sp>
        <p:nvSpPr>
          <p:cNvPr id="416" name="Google Shape;416;p54"/>
          <p:cNvSpPr txBox="1"/>
          <p:nvPr>
            <p:ph idx="1" type="body"/>
          </p:nvPr>
        </p:nvSpPr>
        <p:spPr>
          <a:xfrm>
            <a:off x="1799550" y="1266325"/>
            <a:ext cx="7032900" cy="789000"/>
          </a:xfrm>
          <a:prstGeom prst="rect">
            <a:avLst/>
          </a:prstGeom>
          <a:ln cap="flat" cmpd="sng" w="9525">
            <a:solidFill>
              <a:srgbClr val="FF9900"/>
            </a:solidFill>
            <a:prstDash val="solid"/>
            <a:round/>
            <a:headEnd len="sm" w="sm" type="none"/>
            <a:tailEnd len="sm" w="sm" type="none"/>
          </a:ln>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Lora"/>
              <a:buChar char="●"/>
            </a:pPr>
            <a:r>
              <a:rPr lang="en" sz="1400">
                <a:solidFill>
                  <a:srgbClr val="000000"/>
                </a:solidFill>
                <a:latin typeface="Lora"/>
                <a:ea typeface="Lora"/>
                <a:cs typeface="Lora"/>
                <a:sym typeface="Lora"/>
              </a:rPr>
              <a:t>Completed our work at schedule time </a:t>
            </a:r>
            <a:endParaRPr sz="1400">
              <a:solidFill>
                <a:srgbClr val="000000"/>
              </a:solidFill>
              <a:latin typeface="Lora"/>
              <a:ea typeface="Lora"/>
              <a:cs typeface="Lora"/>
              <a:sym typeface="Lora"/>
            </a:endParaRPr>
          </a:p>
        </p:txBody>
      </p:sp>
      <p:sp>
        <p:nvSpPr>
          <p:cNvPr id="417" name="Google Shape;417;p54"/>
          <p:cNvSpPr txBox="1"/>
          <p:nvPr>
            <p:ph idx="1" type="body"/>
          </p:nvPr>
        </p:nvSpPr>
        <p:spPr>
          <a:xfrm>
            <a:off x="1799400" y="3780175"/>
            <a:ext cx="7032900" cy="789000"/>
          </a:xfrm>
          <a:prstGeom prst="rect">
            <a:avLst/>
          </a:prstGeom>
          <a:ln cap="flat" cmpd="sng" w="9525">
            <a:solidFill>
              <a:srgbClr val="FF9900"/>
            </a:solidFill>
            <a:prstDash val="solid"/>
            <a:round/>
            <a:headEnd len="sm" w="sm" type="none"/>
            <a:tailEnd len="sm" w="sm" type="none"/>
          </a:ln>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Lora"/>
              <a:buChar char="●"/>
            </a:pPr>
            <a:r>
              <a:rPr lang="en" sz="1400">
                <a:solidFill>
                  <a:srgbClr val="000000"/>
                </a:solidFill>
                <a:latin typeface="Lora"/>
                <a:ea typeface="Lora"/>
                <a:cs typeface="Lora"/>
                <a:sym typeface="Lora"/>
              </a:rPr>
              <a:t>Speed up the research to keep up  schedule</a:t>
            </a:r>
            <a:endParaRPr sz="1400">
              <a:solidFill>
                <a:srgbClr val="000000"/>
              </a:solidFill>
              <a:latin typeface="Lora"/>
              <a:ea typeface="Lora"/>
              <a:cs typeface="Lora"/>
              <a:sym typeface="Lora"/>
            </a:endParaRPr>
          </a:p>
        </p:txBody>
      </p:sp>
      <p:sp>
        <p:nvSpPr>
          <p:cNvPr id="418" name="Google Shape;418;p54"/>
          <p:cNvSpPr txBox="1"/>
          <p:nvPr>
            <p:ph idx="1" type="body"/>
          </p:nvPr>
        </p:nvSpPr>
        <p:spPr>
          <a:xfrm>
            <a:off x="1799400" y="2523250"/>
            <a:ext cx="7032900" cy="789000"/>
          </a:xfrm>
          <a:prstGeom prst="rect">
            <a:avLst/>
          </a:prstGeom>
          <a:ln cap="flat" cmpd="sng" w="9525">
            <a:solidFill>
              <a:srgbClr val="FF9900"/>
            </a:solidFill>
            <a:prstDash val="solid"/>
            <a:round/>
            <a:headEnd len="sm" w="sm" type="none"/>
            <a:tailEnd len="sm" w="sm" type="none"/>
          </a:ln>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Lora"/>
              <a:buChar char="●"/>
            </a:pPr>
            <a:r>
              <a:rPr lang="en" sz="1400">
                <a:solidFill>
                  <a:srgbClr val="000000"/>
                </a:solidFill>
                <a:latin typeface="Lora"/>
                <a:ea typeface="Lora"/>
                <a:cs typeface="Lora"/>
                <a:sym typeface="Lora"/>
              </a:rPr>
              <a:t>Have to work faster on the research to </a:t>
            </a:r>
            <a:r>
              <a:rPr lang="en" sz="1400">
                <a:solidFill>
                  <a:srgbClr val="000000"/>
                </a:solidFill>
                <a:latin typeface="Lora"/>
                <a:ea typeface="Lora"/>
                <a:cs typeface="Lora"/>
                <a:sym typeface="Lora"/>
              </a:rPr>
              <a:t>catch up</a:t>
            </a:r>
            <a:r>
              <a:rPr lang="en" sz="1400">
                <a:solidFill>
                  <a:srgbClr val="000000"/>
                </a:solidFill>
                <a:latin typeface="Lora"/>
                <a:ea typeface="Lora"/>
                <a:cs typeface="Lora"/>
                <a:sym typeface="Lora"/>
              </a:rPr>
              <a:t> the schedule</a:t>
            </a:r>
            <a:endParaRPr sz="1400">
              <a:solidFill>
                <a:srgbClr val="000000"/>
              </a:solidFill>
              <a:latin typeface="Lora"/>
              <a:ea typeface="Lora"/>
              <a:cs typeface="Lora"/>
              <a:sym typeface="Lora"/>
            </a:endParaRPr>
          </a:p>
          <a:p>
            <a:pPr indent="-317500" lvl="0" marL="457200" rtl="0" algn="l">
              <a:spcBef>
                <a:spcPts val="0"/>
              </a:spcBef>
              <a:spcAft>
                <a:spcPts val="0"/>
              </a:spcAft>
              <a:buClr>
                <a:srgbClr val="000000"/>
              </a:buClr>
              <a:buSzPts val="1400"/>
              <a:buFont typeface="Lora"/>
              <a:buChar char="●"/>
            </a:pPr>
            <a:r>
              <a:rPr lang="en" sz="1400">
                <a:solidFill>
                  <a:srgbClr val="000000"/>
                </a:solidFill>
                <a:latin typeface="Lora"/>
                <a:ea typeface="Lora"/>
                <a:cs typeface="Lora"/>
                <a:sym typeface="Lora"/>
              </a:rPr>
              <a:t>Team interactions can be improved</a:t>
            </a:r>
            <a:endParaRPr sz="1400">
              <a:solidFill>
                <a:srgbClr val="000000"/>
              </a:solidFill>
              <a:latin typeface="Lora"/>
              <a:ea typeface="Lora"/>
              <a:cs typeface="Lora"/>
              <a:sym typeface="Lora"/>
            </a:endParaRPr>
          </a:p>
        </p:txBody>
      </p:sp>
      <p:sp>
        <p:nvSpPr>
          <p:cNvPr id="419" name="Google Shape;419;p54"/>
          <p:cNvSpPr/>
          <p:nvPr/>
        </p:nvSpPr>
        <p:spPr>
          <a:xfrm>
            <a:off x="311700" y="1307125"/>
            <a:ext cx="1629300" cy="707400"/>
          </a:xfrm>
          <a:prstGeom prst="roundRect">
            <a:avLst>
              <a:gd fmla="val 38632"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Lora"/>
                <a:ea typeface="Lora"/>
                <a:cs typeface="Lora"/>
                <a:sym typeface="Lora"/>
              </a:rPr>
              <a:t>What went well</a:t>
            </a:r>
            <a:endParaRPr sz="1600">
              <a:latin typeface="Lora"/>
              <a:ea typeface="Lora"/>
              <a:cs typeface="Lora"/>
              <a:sym typeface="Lora"/>
            </a:endParaRPr>
          </a:p>
        </p:txBody>
      </p:sp>
      <p:sp>
        <p:nvSpPr>
          <p:cNvPr id="420" name="Google Shape;420;p54"/>
          <p:cNvSpPr/>
          <p:nvPr/>
        </p:nvSpPr>
        <p:spPr>
          <a:xfrm>
            <a:off x="341700" y="2564050"/>
            <a:ext cx="1569300" cy="707400"/>
          </a:xfrm>
          <a:prstGeom prst="roundRect">
            <a:avLst>
              <a:gd fmla="val 38632"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Lora"/>
                <a:ea typeface="Lora"/>
                <a:cs typeface="Lora"/>
                <a:sym typeface="Lora"/>
              </a:rPr>
              <a:t>What can be improved</a:t>
            </a:r>
            <a:endParaRPr sz="1600">
              <a:latin typeface="Lora"/>
              <a:ea typeface="Lora"/>
              <a:cs typeface="Lora"/>
              <a:sym typeface="Lora"/>
            </a:endParaRPr>
          </a:p>
        </p:txBody>
      </p:sp>
      <p:sp>
        <p:nvSpPr>
          <p:cNvPr id="421" name="Google Shape;421;p54"/>
          <p:cNvSpPr/>
          <p:nvPr/>
        </p:nvSpPr>
        <p:spPr>
          <a:xfrm>
            <a:off x="356700" y="3780175"/>
            <a:ext cx="1539300" cy="707400"/>
          </a:xfrm>
          <a:prstGeom prst="roundRect">
            <a:avLst>
              <a:gd fmla="val 38632"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Lora"/>
                <a:ea typeface="Lora"/>
                <a:cs typeface="Lora"/>
                <a:sym typeface="Lora"/>
              </a:rPr>
              <a:t>Action items</a:t>
            </a:r>
            <a:endParaRPr sz="1600">
              <a:latin typeface="Lora"/>
              <a:ea typeface="Lora"/>
              <a:cs typeface="Lora"/>
              <a:sym typeface="Lor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5"/>
          <p:cNvSpPr txBox="1"/>
          <p:nvPr>
            <p:ph type="title"/>
          </p:nvPr>
        </p:nvSpPr>
        <p:spPr>
          <a:xfrm>
            <a:off x="311700" y="2033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- 7 User Stories</a:t>
            </a:r>
            <a:endParaRPr/>
          </a:p>
        </p:txBody>
      </p:sp>
      <p:sp>
        <p:nvSpPr>
          <p:cNvPr id="427" name="Google Shape;427;p55"/>
          <p:cNvSpPr txBox="1"/>
          <p:nvPr/>
        </p:nvSpPr>
        <p:spPr>
          <a:xfrm>
            <a:off x="5021100" y="1154925"/>
            <a:ext cx="3811200" cy="16854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17">
                <a:highlight>
                  <a:srgbClr val="FFFFFF"/>
                </a:highlight>
                <a:latin typeface="Lora"/>
                <a:ea typeface="Lora"/>
                <a:cs typeface="Lora"/>
                <a:sym typeface="Lora"/>
              </a:rPr>
              <a:t>User Story: </a:t>
            </a:r>
            <a:r>
              <a:rPr lang="en" sz="1017">
                <a:highlight>
                  <a:srgbClr val="FFFFFF"/>
                </a:highlight>
                <a:latin typeface="Lora"/>
                <a:ea typeface="Lora"/>
                <a:cs typeface="Lora"/>
                <a:sym typeface="Lora"/>
              </a:rPr>
              <a:t>As a product owner or scrum master or developer or creator, I want to be able to send messages in project group so that I can notify others about tasks or bugs</a:t>
            </a:r>
            <a:endParaRPr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Acceptance Criteria: </a:t>
            </a:r>
            <a:r>
              <a:rPr lang="en" sz="1017">
                <a:highlight>
                  <a:srgbClr val="FFFFFF"/>
                </a:highlight>
                <a:latin typeface="Lora"/>
                <a:ea typeface="Lora"/>
                <a:cs typeface="Lora"/>
                <a:sym typeface="Lora"/>
              </a:rPr>
              <a:t>Given product owner or scrum master or developer or creator is on Chat screen, when user type any message and click on send, then system should send the messages to project group</a:t>
            </a:r>
            <a:endParaRPr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t/>
            </a:r>
            <a:endParaRPr sz="1017">
              <a:highlight>
                <a:srgbClr val="FFFFFF"/>
              </a:highlight>
              <a:latin typeface="Lora"/>
              <a:ea typeface="Lora"/>
              <a:cs typeface="Lora"/>
              <a:sym typeface="Lora"/>
            </a:endParaRPr>
          </a:p>
        </p:txBody>
      </p:sp>
      <p:sp>
        <p:nvSpPr>
          <p:cNvPr id="428" name="Google Shape;428;p55"/>
          <p:cNvSpPr txBox="1"/>
          <p:nvPr/>
        </p:nvSpPr>
        <p:spPr>
          <a:xfrm>
            <a:off x="2666400" y="3084550"/>
            <a:ext cx="3811200" cy="16854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17">
                <a:highlight>
                  <a:srgbClr val="FFFFFF"/>
                </a:highlight>
                <a:latin typeface="Lora"/>
                <a:ea typeface="Lora"/>
                <a:cs typeface="Lora"/>
                <a:sym typeface="Lora"/>
              </a:rPr>
              <a:t>User Story: </a:t>
            </a:r>
            <a:r>
              <a:rPr lang="en" sz="1017">
                <a:highlight>
                  <a:srgbClr val="FFFFFF"/>
                </a:highlight>
                <a:latin typeface="Lora"/>
                <a:ea typeface="Lora"/>
                <a:cs typeface="Lora"/>
                <a:sym typeface="Lora"/>
              </a:rPr>
              <a:t>As a product owner or scrum master or developer or creator, I want to be able to receive the messages from project group so that we can interact with each other and keep track of the work</a:t>
            </a:r>
            <a:endParaRPr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Acceptance Criteria: </a:t>
            </a:r>
            <a:r>
              <a:rPr lang="en" sz="1017">
                <a:highlight>
                  <a:srgbClr val="FFFFFF"/>
                </a:highlight>
                <a:latin typeface="Lora"/>
                <a:ea typeface="Lora"/>
                <a:cs typeface="Lora"/>
                <a:sym typeface="Lora"/>
              </a:rPr>
              <a:t>Given product owner or scrum master or developer or creator is on Chat screen, when user click on any project group, then system should display all the messages which are send by the user or others</a:t>
            </a:r>
            <a:endParaRPr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t/>
            </a:r>
            <a:endParaRPr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t/>
            </a:r>
            <a:endParaRPr sz="1017">
              <a:highlight>
                <a:srgbClr val="FFFFFF"/>
              </a:highlight>
              <a:latin typeface="Lora"/>
              <a:ea typeface="Lora"/>
              <a:cs typeface="Lora"/>
              <a:sym typeface="Lora"/>
            </a:endParaRPr>
          </a:p>
        </p:txBody>
      </p:sp>
      <p:sp>
        <p:nvSpPr>
          <p:cNvPr id="429" name="Google Shape;429;p55"/>
          <p:cNvSpPr txBox="1"/>
          <p:nvPr/>
        </p:nvSpPr>
        <p:spPr>
          <a:xfrm>
            <a:off x="311700" y="1154925"/>
            <a:ext cx="3811200" cy="16854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17">
                <a:highlight>
                  <a:srgbClr val="FFFFFF"/>
                </a:highlight>
                <a:latin typeface="Lora"/>
                <a:ea typeface="Lora"/>
                <a:cs typeface="Lora"/>
                <a:sym typeface="Lora"/>
              </a:rPr>
              <a:t>User Story: </a:t>
            </a:r>
            <a:r>
              <a:rPr lang="en" sz="1017">
                <a:highlight>
                  <a:srgbClr val="FFFFFF"/>
                </a:highlight>
                <a:latin typeface="Lora"/>
                <a:ea typeface="Lora"/>
                <a:cs typeface="Lora"/>
                <a:sym typeface="Lora"/>
              </a:rPr>
              <a:t>As a product owner or scrum master or developer or creator, I want to be able to see the chat group for the projects so that I can chat with others about the project</a:t>
            </a:r>
            <a:endParaRPr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Acceptance Criteria: </a:t>
            </a:r>
            <a:r>
              <a:rPr lang="en" sz="1017">
                <a:highlight>
                  <a:srgbClr val="FFFFFF"/>
                </a:highlight>
                <a:latin typeface="Lora"/>
                <a:ea typeface="Lora"/>
                <a:cs typeface="Lora"/>
                <a:sym typeface="Lora"/>
              </a:rPr>
              <a:t>Given product owner or scrum master or developer or creator is on Chat screen, then system should display the project groups</a:t>
            </a:r>
            <a:endParaRPr sz="1017">
              <a:highlight>
                <a:srgbClr val="FFFFFF"/>
              </a:highlight>
              <a:latin typeface="Lora"/>
              <a:ea typeface="Lora"/>
              <a:cs typeface="Lora"/>
              <a:sym typeface="Lor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 Wiki </a:t>
            </a:r>
            <a:endParaRPr/>
          </a:p>
        </p:txBody>
      </p:sp>
      <p:sp>
        <p:nvSpPr>
          <p:cNvPr id="435" name="Google Shape;435;p56"/>
          <p:cNvSpPr txBox="1"/>
          <p:nvPr>
            <p:ph idx="1" type="body"/>
          </p:nvPr>
        </p:nvSpPr>
        <p:spPr>
          <a:xfrm>
            <a:off x="311700" y="1266325"/>
            <a:ext cx="8520600" cy="53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rgbClr val="0000FF"/>
                </a:solidFill>
                <a:latin typeface="Lora"/>
                <a:ea typeface="Lora"/>
                <a:cs typeface="Lora"/>
                <a:sym typeface="Lora"/>
                <a:hlinkClick r:id="rId3">
                  <a:extLst>
                    <a:ext uri="{A12FA001-AC4F-418D-AE19-62706E023703}">
                      <ahyp:hlinkClr val="tx"/>
                    </a:ext>
                  </a:extLst>
                </a:hlinkClick>
              </a:rPr>
              <a:t>https://github.com/DV192/Stonecrusher/wiki</a:t>
            </a:r>
            <a:endParaRPr>
              <a:solidFill>
                <a:srgbClr val="0000FF"/>
              </a:solidFill>
              <a:latin typeface="Lora"/>
              <a:ea typeface="Lora"/>
              <a:cs typeface="Lora"/>
              <a:sym typeface="Lora"/>
            </a:endParaRPr>
          </a:p>
        </p:txBody>
      </p:sp>
      <p:pic>
        <p:nvPicPr>
          <p:cNvPr id="436" name="Google Shape;436;p56"/>
          <p:cNvPicPr preferRelativeResize="0"/>
          <p:nvPr/>
        </p:nvPicPr>
        <p:blipFill rotWithShape="1">
          <a:blip r:embed="rId4">
            <a:alphaModFix/>
          </a:blip>
          <a:srcRect b="0" l="14328" r="10849" t="0"/>
          <a:stretch/>
        </p:blipFill>
        <p:spPr>
          <a:xfrm>
            <a:off x="4618250" y="913225"/>
            <a:ext cx="4525752" cy="331704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7"/>
          <p:cNvSpPr txBox="1"/>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5400">
                <a:solidFill>
                  <a:srgbClr val="EF6C00"/>
                </a:solidFill>
                <a:latin typeface="PT Sans Narrow"/>
                <a:ea typeface="PT Sans Narrow"/>
                <a:cs typeface="PT Sans Narrow"/>
                <a:sym typeface="PT Sans Narrow"/>
              </a:rPr>
              <a:t>Thank You</a:t>
            </a:r>
            <a:endParaRPr b="1" sz="5400">
              <a:solidFill>
                <a:srgbClr val="EF6C00"/>
              </a:solidFill>
              <a:latin typeface="PT Sans Narrow"/>
              <a:ea typeface="PT Sans Narrow"/>
              <a:cs typeface="PT Sans Narrow"/>
              <a:sym typeface="PT Sans Narro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Description</a:t>
            </a:r>
            <a:endParaRPr/>
          </a:p>
        </p:txBody>
      </p:sp>
      <p:sp>
        <p:nvSpPr>
          <p:cNvPr id="112" name="Google Shape;112;p18"/>
          <p:cNvSpPr txBox="1"/>
          <p:nvPr>
            <p:ph idx="1" type="body"/>
          </p:nvPr>
        </p:nvSpPr>
        <p:spPr>
          <a:xfrm>
            <a:off x="311700" y="1400525"/>
            <a:ext cx="8520600" cy="3420600"/>
          </a:xfrm>
          <a:prstGeom prst="rect">
            <a:avLst/>
          </a:prstGeom>
          <a:ln cap="flat" cmpd="sng" w="9525">
            <a:solidFill>
              <a:srgbClr val="FF9900"/>
            </a:solidFill>
            <a:prstDash val="solid"/>
            <a:round/>
            <a:headEnd len="sm" w="sm" type="none"/>
            <a:tailEnd len="sm" w="sm" type="none"/>
          </a:ln>
        </p:spPr>
        <p:txBody>
          <a:bodyPr anchorCtr="0" anchor="t" bIns="91425" lIns="91425" spcFirstLastPara="1" rIns="91425" wrap="square" tIns="91425">
            <a:normAutofit/>
          </a:bodyPr>
          <a:lstStyle/>
          <a:p>
            <a:pPr indent="0" lvl="0" marL="0" rtl="0" algn="just">
              <a:spcBef>
                <a:spcPts val="0"/>
              </a:spcBef>
              <a:spcAft>
                <a:spcPts val="0"/>
              </a:spcAft>
              <a:buNone/>
            </a:pPr>
            <a:r>
              <a:t/>
            </a:r>
            <a:endParaRPr sz="1400">
              <a:solidFill>
                <a:srgbClr val="24292F"/>
              </a:solidFill>
              <a:highlight>
                <a:srgbClr val="FFFFFF"/>
              </a:highlight>
              <a:latin typeface="Lora"/>
              <a:ea typeface="Lora"/>
              <a:cs typeface="Lora"/>
              <a:sym typeface="Lora"/>
            </a:endParaRPr>
          </a:p>
          <a:p>
            <a:pPr indent="0" lvl="0" marL="457200" rtl="0" algn="just">
              <a:spcBef>
                <a:spcPts val="1200"/>
              </a:spcBef>
              <a:spcAft>
                <a:spcPts val="0"/>
              </a:spcAft>
              <a:buNone/>
            </a:pPr>
            <a:r>
              <a:rPr lang="en" sz="1400">
                <a:solidFill>
                  <a:srgbClr val="24292F"/>
                </a:solidFill>
                <a:highlight>
                  <a:srgbClr val="FFFFFF"/>
                </a:highlight>
                <a:latin typeface="Lora"/>
                <a:ea typeface="Lora"/>
                <a:cs typeface="Lora"/>
                <a:sym typeface="Lora"/>
              </a:rPr>
              <a:t>We are designing an application called Easify. Easify is an application that helps you manage scrum-based projects easily and effectively.</a:t>
            </a:r>
            <a:endParaRPr sz="1400">
              <a:solidFill>
                <a:srgbClr val="24292F"/>
              </a:solidFill>
              <a:highlight>
                <a:srgbClr val="FFFFFF"/>
              </a:highlight>
              <a:latin typeface="Lora"/>
              <a:ea typeface="Lora"/>
              <a:cs typeface="Lora"/>
              <a:sym typeface="Lora"/>
            </a:endParaRPr>
          </a:p>
          <a:p>
            <a:pPr indent="0" lvl="0" marL="457200" rtl="0" algn="just">
              <a:spcBef>
                <a:spcPts val="1200"/>
              </a:spcBef>
              <a:spcAft>
                <a:spcPts val="0"/>
              </a:spcAft>
              <a:buNone/>
            </a:pPr>
            <a:r>
              <a:rPr lang="en" sz="1400">
                <a:solidFill>
                  <a:srgbClr val="24292F"/>
                </a:solidFill>
                <a:highlight>
                  <a:srgbClr val="FFFFFF"/>
                </a:highlight>
                <a:latin typeface="Lora"/>
                <a:ea typeface="Lora"/>
                <a:cs typeface="Lora"/>
                <a:sym typeface="Lora"/>
              </a:rPr>
              <a:t>To manage the project, Easify will provide Product Backlog management and Sprint Backlog management features. In addition, users can use Easify’s Share Images and Chat features to share each other work and thoughts.</a:t>
            </a:r>
            <a:endParaRPr sz="1400">
              <a:solidFill>
                <a:srgbClr val="24292F"/>
              </a:solidFill>
              <a:highlight>
                <a:srgbClr val="FFFFFF"/>
              </a:highlight>
              <a:latin typeface="Lora"/>
              <a:ea typeface="Lora"/>
              <a:cs typeface="Lora"/>
              <a:sym typeface="Lora"/>
            </a:endParaRPr>
          </a:p>
          <a:p>
            <a:pPr indent="0" lvl="0" marL="457200" rtl="0" algn="just">
              <a:spcBef>
                <a:spcPts val="1200"/>
              </a:spcBef>
              <a:spcAft>
                <a:spcPts val="1200"/>
              </a:spcAft>
              <a:buNone/>
            </a:pPr>
            <a:r>
              <a:rPr lang="en" sz="1400">
                <a:solidFill>
                  <a:srgbClr val="24292F"/>
                </a:solidFill>
                <a:highlight>
                  <a:srgbClr val="FFFFFF"/>
                </a:highlight>
                <a:latin typeface="Lora"/>
                <a:ea typeface="Lora"/>
                <a:cs typeface="Lora"/>
                <a:sym typeface="Lora"/>
              </a:rPr>
              <a:t>The Calendar</a:t>
            </a:r>
            <a:r>
              <a:rPr lang="en" sz="1400">
                <a:solidFill>
                  <a:srgbClr val="24292F"/>
                </a:solidFill>
                <a:highlight>
                  <a:schemeClr val="lt1"/>
                </a:highlight>
                <a:latin typeface="Lora"/>
                <a:ea typeface="Lora"/>
                <a:cs typeface="Lora"/>
                <a:sym typeface="Lora"/>
              </a:rPr>
              <a:t> </a:t>
            </a:r>
            <a:r>
              <a:rPr lang="en" sz="1400">
                <a:solidFill>
                  <a:srgbClr val="24292F"/>
                </a:solidFill>
                <a:highlight>
                  <a:srgbClr val="FFFFFF"/>
                </a:highlight>
                <a:latin typeface="Lora"/>
                <a:ea typeface="Lora"/>
                <a:cs typeface="Lora"/>
                <a:sym typeface="Lora"/>
              </a:rPr>
              <a:t>feature is there so that users can plan their work. </a:t>
            </a:r>
            <a:r>
              <a:rPr lang="en" sz="1400">
                <a:solidFill>
                  <a:srgbClr val="24292F"/>
                </a:solidFill>
                <a:highlight>
                  <a:schemeClr val="lt1"/>
                </a:highlight>
                <a:latin typeface="Lora"/>
                <a:ea typeface="Lora"/>
                <a:cs typeface="Lora"/>
                <a:sym typeface="Lora"/>
              </a:rPr>
              <a:t>Users can use the Activity Map feature to understand the project workflow and estimate the users’ workflow.</a:t>
            </a:r>
            <a:endParaRPr sz="1400">
              <a:solidFill>
                <a:srgbClr val="24292F"/>
              </a:solidFill>
              <a:highlight>
                <a:srgbClr val="FFFFFF"/>
              </a:highlight>
              <a:latin typeface="Lora"/>
              <a:ea typeface="Lora"/>
              <a:cs typeface="Lora"/>
              <a:sym typeface="Lora"/>
            </a:endParaRPr>
          </a:p>
        </p:txBody>
      </p:sp>
      <p:sp>
        <p:nvSpPr>
          <p:cNvPr id="113" name="Google Shape;113;p18"/>
          <p:cNvSpPr/>
          <p:nvPr/>
        </p:nvSpPr>
        <p:spPr>
          <a:xfrm>
            <a:off x="334625" y="1202225"/>
            <a:ext cx="2218500" cy="433800"/>
          </a:xfrm>
          <a:prstGeom prst="roundRect">
            <a:avLst>
              <a:gd fmla="val 50000"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ora"/>
                <a:ea typeface="Lora"/>
                <a:cs typeface="Lora"/>
                <a:sym typeface="Lora"/>
              </a:rPr>
              <a:t>Easify Overview</a:t>
            </a:r>
            <a:endParaRPr>
              <a:latin typeface="Lora"/>
              <a:ea typeface="Lora"/>
              <a:cs typeface="Lora"/>
              <a:sym typeface="Lor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Personas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Persona - 1: </a:t>
            </a:r>
            <a:endParaRPr/>
          </a:p>
        </p:txBody>
      </p:sp>
      <p:sp>
        <p:nvSpPr>
          <p:cNvPr id="124" name="Google Shape;124;p20"/>
          <p:cNvSpPr txBox="1"/>
          <p:nvPr>
            <p:ph idx="1" type="body"/>
          </p:nvPr>
        </p:nvSpPr>
        <p:spPr>
          <a:xfrm>
            <a:off x="4114800" y="1266325"/>
            <a:ext cx="4114800" cy="3302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200">
                <a:solidFill>
                  <a:srgbClr val="000000"/>
                </a:solidFill>
                <a:latin typeface="Lora"/>
                <a:ea typeface="Lora"/>
                <a:cs typeface="Lora"/>
                <a:sym typeface="Lora"/>
              </a:rPr>
              <a:t>Name: John</a:t>
            </a:r>
            <a:endParaRPr sz="1200">
              <a:solidFill>
                <a:srgbClr val="000000"/>
              </a:solidFill>
              <a:latin typeface="Lora"/>
              <a:ea typeface="Lora"/>
              <a:cs typeface="Lora"/>
              <a:sym typeface="Lora"/>
            </a:endParaRPr>
          </a:p>
          <a:p>
            <a:pPr indent="0" lvl="0" marL="0" rtl="0" algn="l">
              <a:lnSpc>
                <a:spcPct val="100000"/>
              </a:lnSpc>
              <a:spcBef>
                <a:spcPts val="0"/>
              </a:spcBef>
              <a:spcAft>
                <a:spcPts val="0"/>
              </a:spcAft>
              <a:buNone/>
            </a:pPr>
            <a:r>
              <a:rPr lang="en" sz="1200">
                <a:solidFill>
                  <a:srgbClr val="000000"/>
                </a:solidFill>
                <a:latin typeface="Lora"/>
                <a:ea typeface="Lora"/>
                <a:cs typeface="Lora"/>
                <a:sym typeface="Lora"/>
              </a:rPr>
              <a:t>Age: 45</a:t>
            </a:r>
            <a:endParaRPr sz="1200">
              <a:solidFill>
                <a:srgbClr val="000000"/>
              </a:solidFill>
              <a:latin typeface="Lora"/>
              <a:ea typeface="Lora"/>
              <a:cs typeface="Lora"/>
              <a:sym typeface="Lora"/>
            </a:endParaRPr>
          </a:p>
          <a:p>
            <a:pPr indent="0" lvl="0" marL="0" rtl="0" algn="l">
              <a:lnSpc>
                <a:spcPct val="100000"/>
              </a:lnSpc>
              <a:spcBef>
                <a:spcPts val="0"/>
              </a:spcBef>
              <a:spcAft>
                <a:spcPts val="0"/>
              </a:spcAft>
              <a:buNone/>
            </a:pPr>
            <a:r>
              <a:rPr lang="en" sz="1200">
                <a:solidFill>
                  <a:srgbClr val="000000"/>
                </a:solidFill>
                <a:latin typeface="Lora"/>
                <a:ea typeface="Lora"/>
                <a:cs typeface="Lora"/>
                <a:sym typeface="Lora"/>
              </a:rPr>
              <a:t>Post: Product Owner</a:t>
            </a:r>
            <a:endParaRPr sz="1200">
              <a:solidFill>
                <a:srgbClr val="000000"/>
              </a:solidFill>
              <a:latin typeface="Lora"/>
              <a:ea typeface="Lora"/>
              <a:cs typeface="Lora"/>
              <a:sym typeface="Lora"/>
            </a:endParaRPr>
          </a:p>
          <a:p>
            <a:pPr indent="0" lvl="0" marL="0" rtl="0" algn="l">
              <a:lnSpc>
                <a:spcPct val="100000"/>
              </a:lnSpc>
              <a:spcBef>
                <a:spcPts val="0"/>
              </a:spcBef>
              <a:spcAft>
                <a:spcPts val="0"/>
              </a:spcAft>
              <a:buNone/>
            </a:pPr>
            <a:r>
              <a:t/>
            </a:r>
            <a:endParaRPr sz="1200">
              <a:solidFill>
                <a:srgbClr val="000000"/>
              </a:solidFill>
              <a:latin typeface="Lora"/>
              <a:ea typeface="Lora"/>
              <a:cs typeface="Lora"/>
              <a:sym typeface="Lora"/>
            </a:endParaRPr>
          </a:p>
          <a:p>
            <a:pPr indent="0" lvl="0" marL="0" rtl="0" algn="just">
              <a:lnSpc>
                <a:spcPct val="100000"/>
              </a:lnSpc>
              <a:spcBef>
                <a:spcPts val="0"/>
              </a:spcBef>
              <a:spcAft>
                <a:spcPts val="0"/>
              </a:spcAft>
              <a:buNone/>
            </a:pPr>
            <a:r>
              <a:rPr lang="en" sz="1200">
                <a:solidFill>
                  <a:srgbClr val="000000"/>
                </a:solidFill>
                <a:latin typeface="Lora"/>
                <a:ea typeface="Lora"/>
                <a:cs typeface="Lora"/>
                <a:sym typeface="Lora"/>
              </a:rPr>
              <a:t>Currently, John is working from home as the owner of the product developed by the team. He is 45 years old and he has a family. It is his duty to ask the scrum master about the progress of the product. It is his responsibility to maintain the system and to determine if the product design will be completed on time. Easify gives him the ability to see the progress and track the work of his team. He can offer suggestions right away through this tool.</a:t>
            </a:r>
            <a:endParaRPr sz="1200">
              <a:latin typeface="Lora"/>
              <a:ea typeface="Lora"/>
              <a:cs typeface="Lora"/>
              <a:sym typeface="Lora"/>
            </a:endParaRPr>
          </a:p>
        </p:txBody>
      </p:sp>
      <p:pic>
        <p:nvPicPr>
          <p:cNvPr id="125" name="Google Shape;125;p20"/>
          <p:cNvPicPr preferRelativeResize="0"/>
          <p:nvPr/>
        </p:nvPicPr>
        <p:blipFill rotWithShape="1">
          <a:blip r:embed="rId3">
            <a:alphaModFix/>
          </a:blip>
          <a:srcRect b="0" l="0" r="27881" t="0"/>
          <a:stretch/>
        </p:blipFill>
        <p:spPr>
          <a:xfrm>
            <a:off x="311700" y="1301750"/>
            <a:ext cx="3432026" cy="3172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Persona-2:</a:t>
            </a:r>
            <a:endParaRPr/>
          </a:p>
        </p:txBody>
      </p:sp>
      <p:sp>
        <p:nvSpPr>
          <p:cNvPr id="131" name="Google Shape;131;p21"/>
          <p:cNvSpPr txBox="1"/>
          <p:nvPr>
            <p:ph idx="1" type="body"/>
          </p:nvPr>
        </p:nvSpPr>
        <p:spPr>
          <a:xfrm>
            <a:off x="4114800" y="1266325"/>
            <a:ext cx="4114800" cy="3298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200">
                <a:solidFill>
                  <a:srgbClr val="000000"/>
                </a:solidFill>
                <a:latin typeface="Lora"/>
                <a:ea typeface="Lora"/>
                <a:cs typeface="Lora"/>
                <a:sym typeface="Lora"/>
              </a:rPr>
              <a:t>Name: David</a:t>
            </a:r>
            <a:endParaRPr sz="1200">
              <a:solidFill>
                <a:srgbClr val="000000"/>
              </a:solidFill>
              <a:latin typeface="Lora"/>
              <a:ea typeface="Lora"/>
              <a:cs typeface="Lora"/>
              <a:sym typeface="Lora"/>
            </a:endParaRPr>
          </a:p>
          <a:p>
            <a:pPr indent="0" lvl="0" marL="0" rtl="0" algn="l">
              <a:lnSpc>
                <a:spcPct val="100000"/>
              </a:lnSpc>
              <a:spcBef>
                <a:spcPts val="0"/>
              </a:spcBef>
              <a:spcAft>
                <a:spcPts val="0"/>
              </a:spcAft>
              <a:buNone/>
            </a:pPr>
            <a:r>
              <a:rPr lang="en" sz="1200">
                <a:solidFill>
                  <a:srgbClr val="000000"/>
                </a:solidFill>
                <a:latin typeface="Lora"/>
                <a:ea typeface="Lora"/>
                <a:cs typeface="Lora"/>
                <a:sym typeface="Lora"/>
              </a:rPr>
              <a:t>Age: 35</a:t>
            </a:r>
            <a:endParaRPr sz="1200">
              <a:solidFill>
                <a:srgbClr val="000000"/>
              </a:solidFill>
              <a:latin typeface="Lora"/>
              <a:ea typeface="Lora"/>
              <a:cs typeface="Lora"/>
              <a:sym typeface="Lora"/>
            </a:endParaRPr>
          </a:p>
          <a:p>
            <a:pPr indent="0" lvl="0" marL="0" rtl="0" algn="l">
              <a:lnSpc>
                <a:spcPct val="100000"/>
              </a:lnSpc>
              <a:spcBef>
                <a:spcPts val="0"/>
              </a:spcBef>
              <a:spcAft>
                <a:spcPts val="0"/>
              </a:spcAft>
              <a:buNone/>
            </a:pPr>
            <a:r>
              <a:rPr lang="en" sz="1200">
                <a:solidFill>
                  <a:srgbClr val="000000"/>
                </a:solidFill>
                <a:latin typeface="Lora"/>
                <a:ea typeface="Lora"/>
                <a:cs typeface="Lora"/>
                <a:sym typeface="Lora"/>
              </a:rPr>
              <a:t>Post: Scrum Master</a:t>
            </a:r>
            <a:endParaRPr sz="1200">
              <a:solidFill>
                <a:srgbClr val="000000"/>
              </a:solidFill>
              <a:latin typeface="Lora"/>
              <a:ea typeface="Lora"/>
              <a:cs typeface="Lora"/>
              <a:sym typeface="Lora"/>
            </a:endParaRPr>
          </a:p>
          <a:p>
            <a:pPr indent="0" lvl="0" marL="0" rtl="0" algn="l">
              <a:lnSpc>
                <a:spcPct val="100000"/>
              </a:lnSpc>
              <a:spcBef>
                <a:spcPts val="0"/>
              </a:spcBef>
              <a:spcAft>
                <a:spcPts val="0"/>
              </a:spcAft>
              <a:buNone/>
            </a:pPr>
            <a:r>
              <a:t/>
            </a:r>
            <a:endParaRPr sz="1200">
              <a:solidFill>
                <a:srgbClr val="000000"/>
              </a:solidFill>
              <a:latin typeface="Lora"/>
              <a:ea typeface="Lora"/>
              <a:cs typeface="Lora"/>
              <a:sym typeface="Lora"/>
            </a:endParaRPr>
          </a:p>
          <a:p>
            <a:pPr indent="0" lvl="0" marL="0" rtl="0" algn="just">
              <a:lnSpc>
                <a:spcPct val="100000"/>
              </a:lnSpc>
              <a:spcBef>
                <a:spcPts val="0"/>
              </a:spcBef>
              <a:spcAft>
                <a:spcPts val="0"/>
              </a:spcAft>
              <a:buNone/>
            </a:pPr>
            <a:r>
              <a:rPr lang="en" sz="1200">
                <a:solidFill>
                  <a:srgbClr val="000000"/>
                </a:solidFill>
                <a:latin typeface="Lora"/>
                <a:ea typeface="Lora"/>
                <a:cs typeface="Lora"/>
                <a:sym typeface="Lora"/>
              </a:rPr>
              <a:t>David manages a team of five people. The team isn't located in one city, so offline meetings are impossible. With Easify, he can view the progress of tasks and see the daily or weekly report. Additionally, he can prioritize the task so it can be worked on by the development team.</a:t>
            </a:r>
            <a:endParaRPr sz="1200">
              <a:latin typeface="Lora"/>
              <a:ea typeface="Lora"/>
              <a:cs typeface="Lora"/>
              <a:sym typeface="Lora"/>
            </a:endParaRPr>
          </a:p>
        </p:txBody>
      </p:sp>
      <p:pic>
        <p:nvPicPr>
          <p:cNvPr id="132" name="Google Shape;132;p21"/>
          <p:cNvPicPr preferRelativeResize="0"/>
          <p:nvPr/>
        </p:nvPicPr>
        <p:blipFill rotWithShape="1">
          <a:blip r:embed="rId3">
            <a:alphaModFix/>
          </a:blip>
          <a:srcRect b="0" l="31219" r="0" t="0"/>
          <a:stretch/>
        </p:blipFill>
        <p:spPr>
          <a:xfrm>
            <a:off x="311700" y="1305500"/>
            <a:ext cx="3496825" cy="3379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Persona-3</a:t>
            </a:r>
            <a:endParaRPr/>
          </a:p>
        </p:txBody>
      </p:sp>
      <p:sp>
        <p:nvSpPr>
          <p:cNvPr id="138" name="Google Shape;138;p22"/>
          <p:cNvSpPr txBox="1"/>
          <p:nvPr>
            <p:ph idx="1" type="body"/>
          </p:nvPr>
        </p:nvSpPr>
        <p:spPr>
          <a:xfrm>
            <a:off x="4114800" y="1382025"/>
            <a:ext cx="4114800" cy="3302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200">
                <a:solidFill>
                  <a:srgbClr val="000000"/>
                </a:solidFill>
                <a:latin typeface="Lora"/>
                <a:ea typeface="Lora"/>
                <a:cs typeface="Lora"/>
                <a:sym typeface="Lora"/>
              </a:rPr>
              <a:t>Name: Olivia</a:t>
            </a:r>
            <a:endParaRPr sz="1200">
              <a:solidFill>
                <a:srgbClr val="000000"/>
              </a:solidFill>
              <a:latin typeface="Lora"/>
              <a:ea typeface="Lora"/>
              <a:cs typeface="Lora"/>
              <a:sym typeface="Lora"/>
            </a:endParaRPr>
          </a:p>
          <a:p>
            <a:pPr indent="0" lvl="0" marL="0" rtl="0" algn="l">
              <a:lnSpc>
                <a:spcPct val="100000"/>
              </a:lnSpc>
              <a:spcBef>
                <a:spcPts val="0"/>
              </a:spcBef>
              <a:spcAft>
                <a:spcPts val="0"/>
              </a:spcAft>
              <a:buNone/>
            </a:pPr>
            <a:r>
              <a:rPr lang="en" sz="1200">
                <a:solidFill>
                  <a:srgbClr val="000000"/>
                </a:solidFill>
                <a:latin typeface="Lora"/>
                <a:ea typeface="Lora"/>
                <a:cs typeface="Lora"/>
                <a:sym typeface="Lora"/>
              </a:rPr>
              <a:t>Age: 29</a:t>
            </a:r>
            <a:endParaRPr sz="1200">
              <a:solidFill>
                <a:srgbClr val="000000"/>
              </a:solidFill>
              <a:latin typeface="Lora"/>
              <a:ea typeface="Lora"/>
              <a:cs typeface="Lora"/>
              <a:sym typeface="Lora"/>
            </a:endParaRPr>
          </a:p>
          <a:p>
            <a:pPr indent="0" lvl="0" marL="0" rtl="0" algn="l">
              <a:lnSpc>
                <a:spcPct val="100000"/>
              </a:lnSpc>
              <a:spcBef>
                <a:spcPts val="0"/>
              </a:spcBef>
              <a:spcAft>
                <a:spcPts val="0"/>
              </a:spcAft>
              <a:buNone/>
            </a:pPr>
            <a:r>
              <a:rPr lang="en" sz="1200">
                <a:solidFill>
                  <a:srgbClr val="000000"/>
                </a:solidFill>
                <a:latin typeface="Lora"/>
                <a:ea typeface="Lora"/>
                <a:cs typeface="Lora"/>
                <a:sym typeface="Lora"/>
              </a:rPr>
              <a:t>Post: Developer</a:t>
            </a:r>
            <a:endParaRPr sz="1200">
              <a:solidFill>
                <a:srgbClr val="000000"/>
              </a:solidFill>
              <a:latin typeface="Lora"/>
              <a:ea typeface="Lora"/>
              <a:cs typeface="Lora"/>
              <a:sym typeface="Lora"/>
            </a:endParaRPr>
          </a:p>
          <a:p>
            <a:pPr indent="0" lvl="0" marL="0" rtl="0" algn="l">
              <a:lnSpc>
                <a:spcPct val="100000"/>
              </a:lnSpc>
              <a:spcBef>
                <a:spcPts val="0"/>
              </a:spcBef>
              <a:spcAft>
                <a:spcPts val="0"/>
              </a:spcAft>
              <a:buNone/>
            </a:pPr>
            <a:r>
              <a:t/>
            </a:r>
            <a:endParaRPr sz="1200">
              <a:solidFill>
                <a:srgbClr val="000000"/>
              </a:solidFill>
              <a:latin typeface="Lora"/>
              <a:ea typeface="Lora"/>
              <a:cs typeface="Lora"/>
              <a:sym typeface="Lora"/>
            </a:endParaRPr>
          </a:p>
          <a:p>
            <a:pPr indent="0" lvl="0" marL="0" rtl="0" algn="just">
              <a:lnSpc>
                <a:spcPct val="100000"/>
              </a:lnSpc>
              <a:spcBef>
                <a:spcPts val="0"/>
              </a:spcBef>
              <a:spcAft>
                <a:spcPts val="0"/>
              </a:spcAft>
              <a:buNone/>
            </a:pPr>
            <a:r>
              <a:rPr lang="en" sz="1200">
                <a:solidFill>
                  <a:srgbClr val="000000"/>
                </a:solidFill>
                <a:latin typeface="Lora"/>
                <a:ea typeface="Lora"/>
                <a:cs typeface="Lora"/>
                <a:sym typeface="Lora"/>
              </a:rPr>
              <a:t>Olivia is part of a team. She needs to develop a system and report daily to the scrum master. She wants to maintain unity and support within the team. Team members can ask for help from one another. Using Easify, users can share the resources instantly and they don't even have to wait. The app lets them chat and share all the work and discuss their problems. Through this app , they can test and can provide the feedback to programmer. </a:t>
            </a:r>
            <a:endParaRPr sz="1200">
              <a:solidFill>
                <a:srgbClr val="000000"/>
              </a:solidFill>
              <a:latin typeface="Lora"/>
              <a:ea typeface="Lora"/>
              <a:cs typeface="Lora"/>
              <a:sym typeface="Lora"/>
            </a:endParaRPr>
          </a:p>
          <a:p>
            <a:pPr indent="0" lvl="0" marL="0" rtl="0" algn="l">
              <a:spcBef>
                <a:spcPts val="0"/>
              </a:spcBef>
              <a:spcAft>
                <a:spcPts val="1200"/>
              </a:spcAft>
              <a:buNone/>
            </a:pPr>
            <a:r>
              <a:t/>
            </a:r>
            <a:endParaRPr sz="1200">
              <a:latin typeface="Lora"/>
              <a:ea typeface="Lora"/>
              <a:cs typeface="Lora"/>
              <a:sym typeface="Lora"/>
            </a:endParaRPr>
          </a:p>
        </p:txBody>
      </p:sp>
      <p:pic>
        <p:nvPicPr>
          <p:cNvPr id="139" name="Google Shape;139;p22"/>
          <p:cNvPicPr preferRelativeResize="0"/>
          <p:nvPr/>
        </p:nvPicPr>
        <p:blipFill rotWithShape="1">
          <a:blip r:embed="rId3">
            <a:alphaModFix/>
          </a:blip>
          <a:srcRect b="0" l="8733" r="12865" t="0"/>
          <a:stretch/>
        </p:blipFill>
        <p:spPr>
          <a:xfrm>
            <a:off x="311700" y="1301750"/>
            <a:ext cx="3599550" cy="3060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