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5143500" cx="9144000"/>
  <p:notesSz cx="6858000" cy="9144000"/>
  <p:embeddedFontLst>
    <p:embeddedFont>
      <p:font typeface="PT Sans Narrow"/>
      <p:regular r:id="rId47"/>
      <p:bold r:id="rId48"/>
    </p:embeddedFont>
    <p:embeddedFont>
      <p:font typeface="Lato Light"/>
      <p:regular r:id="rId49"/>
      <p:bold r:id="rId50"/>
      <p:italic r:id="rId51"/>
      <p:boldItalic r:id="rId52"/>
    </p:embeddedFont>
    <p:embeddedFont>
      <p:font typeface="Lora"/>
      <p:regular r:id="rId53"/>
      <p:bold r:id="rId54"/>
      <p:italic r:id="rId55"/>
      <p:boldItalic r:id="rId56"/>
    </p:embeddedFont>
    <p:embeddedFont>
      <p:font typeface="Open Sans"/>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9150993-BCCF-4304-A2B8-EE2823451A42}">
  <a:tblStyle styleId="{39150993-BCCF-4304-A2B8-EE2823451A4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PTSansNarrow-bold.fntdata"/><Relationship Id="rId47" Type="http://schemas.openxmlformats.org/officeDocument/2006/relationships/font" Target="fonts/PTSansNarrow-regular.fntdata"/><Relationship Id="rId49" Type="http://schemas.openxmlformats.org/officeDocument/2006/relationships/font" Target="fonts/LatoLight-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OpenSans-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Light-italic.fntdata"/><Relationship Id="rId50" Type="http://schemas.openxmlformats.org/officeDocument/2006/relationships/font" Target="fonts/LatoLight-bold.fntdata"/><Relationship Id="rId53" Type="http://schemas.openxmlformats.org/officeDocument/2006/relationships/font" Target="fonts/Lora-regular.fntdata"/><Relationship Id="rId52" Type="http://schemas.openxmlformats.org/officeDocument/2006/relationships/font" Target="fonts/LatoLight-boldItalic.fntdata"/><Relationship Id="rId11" Type="http://schemas.openxmlformats.org/officeDocument/2006/relationships/slide" Target="slides/slide5.xml"/><Relationship Id="rId55" Type="http://schemas.openxmlformats.org/officeDocument/2006/relationships/font" Target="fonts/Lora-italic.fntdata"/><Relationship Id="rId10" Type="http://schemas.openxmlformats.org/officeDocument/2006/relationships/slide" Target="slides/slide4.xml"/><Relationship Id="rId54" Type="http://schemas.openxmlformats.org/officeDocument/2006/relationships/font" Target="fonts/Lora-bold.fntdata"/><Relationship Id="rId13" Type="http://schemas.openxmlformats.org/officeDocument/2006/relationships/slide" Target="slides/slide7.xml"/><Relationship Id="rId57" Type="http://schemas.openxmlformats.org/officeDocument/2006/relationships/font" Target="fonts/OpenSans-regular.fntdata"/><Relationship Id="rId12" Type="http://schemas.openxmlformats.org/officeDocument/2006/relationships/slide" Target="slides/slide6.xml"/><Relationship Id="rId56" Type="http://schemas.openxmlformats.org/officeDocument/2006/relationships/font" Target="fonts/Lora-boldItalic.fntdata"/><Relationship Id="rId15" Type="http://schemas.openxmlformats.org/officeDocument/2006/relationships/slide" Target="slides/slide9.xml"/><Relationship Id="rId59" Type="http://schemas.openxmlformats.org/officeDocument/2006/relationships/font" Target="fonts/OpenSans-italic.fntdata"/><Relationship Id="rId14" Type="http://schemas.openxmlformats.org/officeDocument/2006/relationships/slide" Target="slides/slide8.xml"/><Relationship Id="rId58" Type="http://schemas.openxmlformats.org/officeDocument/2006/relationships/font" Target="fonts/OpenSans-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1e2c5365c6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1e2c5365c6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5b346f65a4_1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5b346f65a4_1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5b346f65a4_1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5b346f65a4_1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757bec1e0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757bec1e0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e2c5365c6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1e2c5365c6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2ace33e1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2ace33e1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79cda59a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79cda59a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757bec1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757bec1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75148ee16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75148ee16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1e2c5365c6_0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1e2c5365c6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8e54dd7c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8e54dd7c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228e7dd68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228e7dd68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8e54dd7c7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8e54dd7c7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8e54dd7c7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8e54dd7c7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8e54dd7c7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8e54dd7c7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5b346f65a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5b346f65a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5b346f65a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5b346f65a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5b346f65a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5b346f65a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5b346f65a4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5b346f65a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5b346f65a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5b346f65a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5b346f65a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5b346f65a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5b346f65a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5b346f65a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7bbef020ad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7bbef020ad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22ace33e1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22ace33e1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27a92ae8b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27a92ae8b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7a671b002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7a671b002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5b346f65a4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5b346f65a4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9cb20ed58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9cb20ed58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9cb20ed58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9cb20ed58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5b346f65a4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5b346f65a4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2757bec1e0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2757bec1e0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5b346f65a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5b346f65a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1ee49d3ced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1ee49d3ced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5b346f65a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5b346f65a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1ee49d3ce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1ee49d3ce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ee49d3ced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ee49d3ced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7a92ae8b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7a92ae8b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1ee49d3ce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1ee49d3ce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ee49d3ced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ee49d3ced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ee49d3ced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1ee49d3ced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6.jpg"/><Relationship Id="rId3" Type="http://schemas.openxmlformats.org/officeDocument/2006/relationships/image" Target="../media/image4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bg>
      <p:bgPr>
        <a:blipFill>
          <a:blip r:embed="rId2">
            <a:alphaModFix/>
          </a:blip>
          <a:stretch>
            <a:fillRect/>
          </a:stretch>
        </a:blipFill>
      </p:bgPr>
    </p:bg>
    <p:spTree>
      <p:nvGrpSpPr>
        <p:cNvPr id="62" name="Shape 62"/>
        <p:cNvGrpSpPr/>
        <p:nvPr/>
      </p:nvGrpSpPr>
      <p:grpSpPr>
        <a:xfrm>
          <a:off x="0" y="0"/>
          <a:ext cx="0" cy="0"/>
          <a:chOff x="0" y="0"/>
          <a:chExt cx="0" cy="0"/>
        </a:xfrm>
      </p:grpSpPr>
      <p:pic>
        <p:nvPicPr>
          <p:cNvPr descr="paint_transparent1.png" id="63" name="Google Shape;63;p13"/>
          <p:cNvPicPr preferRelativeResize="0"/>
          <p:nvPr/>
        </p:nvPicPr>
        <p:blipFill rotWithShape="1">
          <a:blip r:embed="rId3">
            <a:alphaModFix/>
          </a:blip>
          <a:srcRect b="0" l="55211" r="0" t="0"/>
          <a:stretch/>
        </p:blipFill>
        <p:spPr>
          <a:xfrm>
            <a:off x="1" y="0"/>
            <a:ext cx="4095677" cy="5143500"/>
          </a:xfrm>
          <a:prstGeom prst="rect">
            <a:avLst/>
          </a:prstGeom>
          <a:noFill/>
          <a:ln>
            <a:noFill/>
          </a:ln>
        </p:spPr>
      </p:pic>
      <p:sp>
        <p:nvSpPr>
          <p:cNvPr id="64" name="Google Shape;64;p13"/>
          <p:cNvSpPr txBox="1"/>
          <p:nvPr>
            <p:ph type="ctrTitle"/>
          </p:nvPr>
        </p:nvSpPr>
        <p:spPr>
          <a:xfrm>
            <a:off x="3208125" y="3287225"/>
            <a:ext cx="5250300" cy="1159800"/>
          </a:xfrm>
          <a:prstGeom prst="rect">
            <a:avLst/>
          </a:prstGeom>
        </p:spPr>
        <p:txBody>
          <a:bodyPr anchorCtr="0" anchor="b" bIns="91425" lIns="91425" spcFirstLastPara="1" rIns="91425" wrap="square" tIns="91425">
            <a:normAutofit/>
          </a:bodyPr>
          <a:lstStyle>
            <a:lvl1pPr lvl="0" rtl="0"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1pPr>
            <a:lvl2pPr lvl="1" rtl="0"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2pPr>
            <a:lvl3pPr lvl="2" rtl="0"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3pPr>
            <a:lvl4pPr lvl="3" rtl="0"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4pPr>
            <a:lvl5pPr lvl="4" rtl="0"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5pPr>
            <a:lvl6pPr lvl="5" rtl="0"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6pPr>
            <a:lvl7pPr lvl="6" rtl="0"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7pPr>
            <a:lvl8pPr lvl="7" rtl="0"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8pPr>
            <a:lvl9pPr lvl="8" rtl="0"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8.jpg"/><Relationship Id="rId5" Type="http://schemas.openxmlformats.org/officeDocument/2006/relationships/image" Target="../media/image15.png"/><Relationship Id="rId6"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8.png"/><Relationship Id="rId4"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32.jpg"/><Relationship Id="rId5" Type="http://schemas.openxmlformats.org/officeDocument/2006/relationships/image" Target="../media/image3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6.png"/><Relationship Id="rId5" Type="http://schemas.openxmlformats.org/officeDocument/2006/relationships/image" Target="../media/image19.jpg"/><Relationship Id="rId6" Type="http://schemas.openxmlformats.org/officeDocument/2006/relationships/image" Target="../media/image6.png"/><Relationship Id="rId7"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jpg"/><Relationship Id="rId4" Type="http://schemas.openxmlformats.org/officeDocument/2006/relationships/image" Target="../media/image2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7.jpg"/><Relationship Id="rId4" Type="http://schemas.openxmlformats.org/officeDocument/2006/relationships/image" Target="../media/image2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4.jpg"/><Relationship Id="rId4" Type="http://schemas.openxmlformats.org/officeDocument/2006/relationships/image" Target="../media/image4.jpg"/><Relationship Id="rId5" Type="http://schemas.openxmlformats.org/officeDocument/2006/relationships/image" Target="../media/image1.jpg"/><Relationship Id="rId6" Type="http://schemas.openxmlformats.org/officeDocument/2006/relationships/image" Target="../media/image5.jpg"/><Relationship Id="rId7" Type="http://schemas.openxmlformats.org/officeDocument/2006/relationships/image" Target="../media/image17.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0.jpg"/><Relationship Id="rId4" Type="http://schemas.openxmlformats.org/officeDocument/2006/relationships/image" Target="../media/image3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1.jpg"/><Relationship Id="rId4" Type="http://schemas.openxmlformats.org/officeDocument/2006/relationships/image" Target="../media/image3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7.jpg"/><Relationship Id="rId4" Type="http://schemas.openxmlformats.org/officeDocument/2006/relationships/image" Target="../media/image23.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5.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github.com/DV192/Stonecrusher/wiki" TargetMode="Externa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ctrTitle"/>
          </p:nvPr>
        </p:nvSpPr>
        <p:spPr>
          <a:xfrm>
            <a:off x="1003650" y="123121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Easify</a:t>
            </a:r>
            <a:endParaRPr/>
          </a:p>
        </p:txBody>
      </p:sp>
      <p:sp>
        <p:nvSpPr>
          <p:cNvPr id="70" name="Google Shape;70;p14"/>
          <p:cNvSpPr txBox="1"/>
          <p:nvPr/>
        </p:nvSpPr>
        <p:spPr>
          <a:xfrm>
            <a:off x="2137200" y="2253625"/>
            <a:ext cx="2434800" cy="16629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Open Sans"/>
                <a:ea typeface="Open Sans"/>
                <a:cs typeface="Open Sans"/>
                <a:sym typeface="Open Sans"/>
              </a:rPr>
              <a:t>Team - 3</a:t>
            </a:r>
            <a:endParaRPr sz="1600">
              <a:latin typeface="Open Sans"/>
              <a:ea typeface="Open Sans"/>
              <a:cs typeface="Open Sans"/>
              <a:sym typeface="Open Sans"/>
            </a:endParaRPr>
          </a:p>
          <a:p>
            <a:pPr indent="-330200" lvl="0" marL="457200" rtl="0" algn="l">
              <a:spcBef>
                <a:spcPts val="0"/>
              </a:spcBef>
              <a:spcAft>
                <a:spcPts val="0"/>
              </a:spcAft>
              <a:buClr>
                <a:srgbClr val="000000"/>
              </a:buClr>
              <a:buSzPts val="1600"/>
              <a:buFont typeface="Open Sans"/>
              <a:buChar char="●"/>
            </a:pPr>
            <a:r>
              <a:rPr lang="en" sz="1600">
                <a:latin typeface="Open Sans"/>
                <a:ea typeface="Open Sans"/>
                <a:cs typeface="Open Sans"/>
                <a:sym typeface="Open Sans"/>
              </a:rPr>
              <a:t>Neeraj Kulkarni</a:t>
            </a:r>
            <a:endParaRPr sz="1600">
              <a:latin typeface="Open Sans"/>
              <a:ea typeface="Open Sans"/>
              <a:cs typeface="Open Sans"/>
              <a:sym typeface="Open Sans"/>
            </a:endParaRPr>
          </a:p>
          <a:p>
            <a:pPr indent="-330200" lvl="0" marL="457200" rtl="0" algn="l">
              <a:spcBef>
                <a:spcPts val="0"/>
              </a:spcBef>
              <a:spcAft>
                <a:spcPts val="0"/>
              </a:spcAft>
              <a:buClr>
                <a:srgbClr val="000000"/>
              </a:buClr>
              <a:buSzPts val="1600"/>
              <a:buFont typeface="Open Sans"/>
              <a:buChar char="●"/>
            </a:pPr>
            <a:r>
              <a:rPr lang="en" sz="1600">
                <a:latin typeface="Open Sans"/>
                <a:ea typeface="Open Sans"/>
                <a:cs typeface="Open Sans"/>
                <a:sym typeface="Open Sans"/>
              </a:rPr>
              <a:t>Janvi Ramani</a:t>
            </a:r>
            <a:endParaRPr sz="1600">
              <a:latin typeface="Open Sans"/>
              <a:ea typeface="Open Sans"/>
              <a:cs typeface="Open Sans"/>
              <a:sym typeface="Open Sans"/>
            </a:endParaRPr>
          </a:p>
          <a:p>
            <a:pPr indent="-330200" lvl="0" marL="457200" rtl="0" algn="l">
              <a:spcBef>
                <a:spcPts val="0"/>
              </a:spcBef>
              <a:spcAft>
                <a:spcPts val="0"/>
              </a:spcAft>
              <a:buClr>
                <a:srgbClr val="000000"/>
              </a:buClr>
              <a:buSzPts val="1600"/>
              <a:buFont typeface="Open Sans"/>
              <a:buChar char="●"/>
            </a:pPr>
            <a:r>
              <a:rPr lang="en" sz="1600">
                <a:latin typeface="Open Sans"/>
                <a:ea typeface="Open Sans"/>
                <a:cs typeface="Open Sans"/>
                <a:sym typeface="Open Sans"/>
              </a:rPr>
              <a:t>Anvai Patil</a:t>
            </a:r>
            <a:endParaRPr sz="1600">
              <a:latin typeface="Open Sans"/>
              <a:ea typeface="Open Sans"/>
              <a:cs typeface="Open Sans"/>
              <a:sym typeface="Open Sans"/>
            </a:endParaRPr>
          </a:p>
          <a:p>
            <a:pPr indent="-330200" lvl="0" marL="457200" rtl="0" algn="l">
              <a:spcBef>
                <a:spcPts val="0"/>
              </a:spcBef>
              <a:spcAft>
                <a:spcPts val="0"/>
              </a:spcAft>
              <a:buClr>
                <a:srgbClr val="000000"/>
              </a:buClr>
              <a:buSzPts val="1600"/>
              <a:buFont typeface="Open Sans"/>
              <a:buChar char="●"/>
            </a:pPr>
            <a:r>
              <a:rPr lang="en" sz="1600">
                <a:latin typeface="Open Sans"/>
                <a:ea typeface="Open Sans"/>
                <a:cs typeface="Open Sans"/>
                <a:sym typeface="Open Sans"/>
              </a:rPr>
              <a:t>Dhruvil Shah</a:t>
            </a:r>
            <a:endParaRPr sz="1600">
              <a:latin typeface="Open Sans"/>
              <a:ea typeface="Open Sans"/>
              <a:cs typeface="Open Sans"/>
              <a:sym typeface="Open Sans"/>
            </a:endParaRPr>
          </a:p>
          <a:p>
            <a:pPr indent="-330200" lvl="0" marL="457200" rtl="0" algn="l">
              <a:spcBef>
                <a:spcPts val="0"/>
              </a:spcBef>
              <a:spcAft>
                <a:spcPts val="0"/>
              </a:spcAft>
              <a:buClr>
                <a:srgbClr val="000000"/>
              </a:buClr>
              <a:buSzPts val="1600"/>
              <a:buFont typeface="Open Sans"/>
              <a:buChar char="●"/>
            </a:pPr>
            <a:r>
              <a:rPr lang="en" sz="1600">
                <a:latin typeface="Open Sans"/>
                <a:ea typeface="Open Sans"/>
                <a:cs typeface="Open Sans"/>
                <a:sym typeface="Open Sans"/>
              </a:rPr>
              <a:t>Varun Patel</a:t>
            </a:r>
            <a:endParaRPr sz="1600">
              <a:latin typeface="Open Sans"/>
              <a:ea typeface="Open Sans"/>
              <a:cs typeface="Open Sans"/>
              <a:sym typeface="Open Sans"/>
            </a:endParaRPr>
          </a:p>
        </p:txBody>
      </p:sp>
      <p:sp>
        <p:nvSpPr>
          <p:cNvPr id="71" name="Google Shape;71;p14"/>
          <p:cNvSpPr txBox="1"/>
          <p:nvPr/>
        </p:nvSpPr>
        <p:spPr>
          <a:xfrm>
            <a:off x="4572000" y="3111025"/>
            <a:ext cx="2447100" cy="805500"/>
          </a:xfrm>
          <a:prstGeom prst="rect">
            <a:avLst/>
          </a:prstGeom>
          <a:noFill/>
          <a:ln>
            <a:noFill/>
          </a:ln>
        </p:spPr>
        <p:txBody>
          <a:bodyPr anchorCtr="0" anchor="t" bIns="91425" lIns="91425" spcFirstLastPara="1" rIns="91425" wrap="square" tIns="91425">
            <a:normAutofit/>
          </a:bodyPr>
          <a:lstStyle/>
          <a:p>
            <a:pPr indent="0" lvl="0" marL="0" rtl="0" algn="r">
              <a:spcBef>
                <a:spcPts val="0"/>
              </a:spcBef>
              <a:spcAft>
                <a:spcPts val="0"/>
              </a:spcAft>
              <a:buNone/>
            </a:pPr>
            <a:r>
              <a:rPr lang="en" sz="1600">
                <a:latin typeface="Open Sans"/>
                <a:ea typeface="Open Sans"/>
                <a:cs typeface="Open Sans"/>
                <a:sym typeface="Open Sans"/>
              </a:rPr>
              <a:t>Guided By</a:t>
            </a:r>
            <a:endParaRPr sz="1600">
              <a:latin typeface="Open Sans"/>
              <a:ea typeface="Open Sans"/>
              <a:cs typeface="Open Sans"/>
              <a:sym typeface="Open Sans"/>
            </a:endParaRPr>
          </a:p>
          <a:p>
            <a:pPr indent="0" lvl="0" marL="0" rtl="0" algn="r">
              <a:spcBef>
                <a:spcPts val="0"/>
              </a:spcBef>
              <a:spcAft>
                <a:spcPts val="0"/>
              </a:spcAft>
              <a:buNone/>
            </a:pPr>
            <a:r>
              <a:rPr lang="en" sz="1600">
                <a:latin typeface="Open Sans"/>
                <a:ea typeface="Open Sans"/>
                <a:cs typeface="Open Sans"/>
                <a:sym typeface="Open Sans"/>
              </a:rPr>
              <a:t>Professor Henry Wong</a:t>
            </a:r>
            <a:endParaRPr sz="1600">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3"/>
          <p:cNvPicPr preferRelativeResize="0"/>
          <p:nvPr/>
        </p:nvPicPr>
        <p:blipFill>
          <a:blip r:embed="rId3">
            <a:alphaModFix/>
          </a:blip>
          <a:stretch>
            <a:fillRect/>
          </a:stretch>
        </p:blipFill>
        <p:spPr>
          <a:xfrm>
            <a:off x="0" y="0"/>
            <a:ext cx="9144001" cy="5045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MVP</a:t>
            </a:r>
            <a:endParaRPr/>
          </a:p>
        </p:txBody>
      </p:sp>
      <p:pic>
        <p:nvPicPr>
          <p:cNvPr id="150" name="Google Shape;150;p24"/>
          <p:cNvPicPr preferRelativeResize="0"/>
          <p:nvPr/>
        </p:nvPicPr>
        <p:blipFill>
          <a:blip r:embed="rId3">
            <a:alphaModFix/>
          </a:blip>
          <a:stretch>
            <a:fillRect/>
          </a:stretch>
        </p:blipFill>
        <p:spPr>
          <a:xfrm>
            <a:off x="859175" y="1240438"/>
            <a:ext cx="923400" cy="923400"/>
          </a:xfrm>
          <a:prstGeom prst="rect">
            <a:avLst/>
          </a:prstGeom>
          <a:noFill/>
          <a:ln>
            <a:noFill/>
          </a:ln>
        </p:spPr>
      </p:pic>
      <p:pic>
        <p:nvPicPr>
          <p:cNvPr id="151" name="Google Shape;151;p24"/>
          <p:cNvPicPr preferRelativeResize="0"/>
          <p:nvPr/>
        </p:nvPicPr>
        <p:blipFill>
          <a:blip r:embed="rId4">
            <a:alphaModFix/>
          </a:blip>
          <a:stretch>
            <a:fillRect/>
          </a:stretch>
        </p:blipFill>
        <p:spPr>
          <a:xfrm>
            <a:off x="3007000" y="1242978"/>
            <a:ext cx="923401" cy="918320"/>
          </a:xfrm>
          <a:prstGeom prst="rect">
            <a:avLst/>
          </a:prstGeom>
          <a:noFill/>
          <a:ln>
            <a:noFill/>
          </a:ln>
        </p:spPr>
      </p:pic>
      <p:pic>
        <p:nvPicPr>
          <p:cNvPr id="152" name="Google Shape;152;p24"/>
          <p:cNvPicPr preferRelativeResize="0"/>
          <p:nvPr/>
        </p:nvPicPr>
        <p:blipFill>
          <a:blip r:embed="rId5">
            <a:alphaModFix/>
          </a:blip>
          <a:stretch>
            <a:fillRect/>
          </a:stretch>
        </p:blipFill>
        <p:spPr>
          <a:xfrm>
            <a:off x="7324325" y="1207963"/>
            <a:ext cx="1043900" cy="1043900"/>
          </a:xfrm>
          <a:prstGeom prst="rect">
            <a:avLst/>
          </a:prstGeom>
          <a:noFill/>
          <a:ln>
            <a:noFill/>
          </a:ln>
        </p:spPr>
      </p:pic>
      <p:pic>
        <p:nvPicPr>
          <p:cNvPr id="153" name="Google Shape;153;p24"/>
          <p:cNvPicPr preferRelativeResize="0"/>
          <p:nvPr/>
        </p:nvPicPr>
        <p:blipFill>
          <a:blip r:embed="rId6">
            <a:alphaModFix/>
          </a:blip>
          <a:stretch>
            <a:fillRect/>
          </a:stretch>
        </p:blipFill>
        <p:spPr>
          <a:xfrm>
            <a:off x="5154825" y="1207972"/>
            <a:ext cx="1043900" cy="1043881"/>
          </a:xfrm>
          <a:prstGeom prst="rect">
            <a:avLst/>
          </a:prstGeom>
          <a:noFill/>
          <a:ln>
            <a:noFill/>
          </a:ln>
        </p:spPr>
      </p:pic>
      <p:sp>
        <p:nvSpPr>
          <p:cNvPr id="154" name="Google Shape;154;p24"/>
          <p:cNvSpPr txBox="1"/>
          <p:nvPr/>
        </p:nvSpPr>
        <p:spPr>
          <a:xfrm>
            <a:off x="311700" y="2251850"/>
            <a:ext cx="2018400" cy="21603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100">
                <a:latin typeface="Lora"/>
                <a:ea typeface="Lora"/>
                <a:cs typeface="Lora"/>
                <a:sym typeface="Lora"/>
              </a:rPr>
              <a:t>Authentication</a:t>
            </a:r>
            <a:endParaRPr b="1" sz="1100">
              <a:latin typeface="Lora"/>
              <a:ea typeface="Lora"/>
              <a:cs typeface="Lora"/>
              <a:sym typeface="Lora"/>
            </a:endParaRPr>
          </a:p>
          <a:p>
            <a:pPr indent="0" lvl="0" marL="0" rtl="0" algn="ctr">
              <a:spcBef>
                <a:spcPts val="1200"/>
              </a:spcBef>
              <a:spcAft>
                <a:spcPts val="0"/>
              </a:spcAft>
              <a:buNone/>
            </a:pPr>
            <a:r>
              <a:rPr lang="en" sz="1100">
                <a:latin typeface="Lora"/>
                <a:ea typeface="Lora"/>
                <a:cs typeface="Lora"/>
                <a:sym typeface="Lora"/>
              </a:rPr>
              <a:t>Register - Login - Logout </a:t>
            </a:r>
            <a:endParaRPr sz="1100">
              <a:latin typeface="Lora"/>
              <a:ea typeface="Lora"/>
              <a:cs typeface="Lora"/>
              <a:sym typeface="Lora"/>
            </a:endParaRPr>
          </a:p>
          <a:p>
            <a:pPr indent="0" lvl="0" marL="0" rtl="0" algn="just">
              <a:lnSpc>
                <a:spcPct val="100000"/>
              </a:lnSpc>
              <a:spcBef>
                <a:spcPts val="1200"/>
              </a:spcBef>
              <a:spcAft>
                <a:spcPts val="1200"/>
              </a:spcAft>
              <a:buNone/>
            </a:pPr>
            <a:r>
              <a:rPr lang="en" sz="1100">
                <a:latin typeface="Lora"/>
                <a:ea typeface="Lora"/>
                <a:cs typeface="Lora"/>
                <a:sym typeface="Lora"/>
              </a:rPr>
              <a:t>Users can</a:t>
            </a:r>
            <a:r>
              <a:rPr lang="en" sz="1100">
                <a:latin typeface="Lora"/>
                <a:ea typeface="Lora"/>
                <a:cs typeface="Lora"/>
                <a:sym typeface="Lora"/>
              </a:rPr>
              <a:t> Register</a:t>
            </a:r>
            <a:r>
              <a:rPr lang="en" sz="1100">
                <a:latin typeface="Lora"/>
                <a:ea typeface="Lora"/>
                <a:cs typeface="Lora"/>
                <a:sym typeface="Lora"/>
              </a:rPr>
              <a:t> in</a:t>
            </a:r>
            <a:r>
              <a:rPr lang="en" sz="1100">
                <a:latin typeface="Lora"/>
                <a:ea typeface="Lora"/>
                <a:cs typeface="Lora"/>
                <a:sym typeface="Lora"/>
              </a:rPr>
              <a:t> the</a:t>
            </a:r>
            <a:r>
              <a:rPr lang="en" sz="1100">
                <a:latin typeface="Lora"/>
                <a:ea typeface="Lora"/>
                <a:cs typeface="Lora"/>
                <a:sym typeface="Lora"/>
              </a:rPr>
              <a:t> system by entering name, email and password. They</a:t>
            </a:r>
            <a:r>
              <a:rPr lang="en" sz="1100">
                <a:latin typeface="Lora"/>
                <a:ea typeface="Lora"/>
                <a:cs typeface="Lora"/>
                <a:sym typeface="Lora"/>
              </a:rPr>
              <a:t> can login into the system by entering correct email and password. Users can Log out from the system.</a:t>
            </a:r>
            <a:endParaRPr sz="1100">
              <a:latin typeface="Lora"/>
              <a:ea typeface="Lora"/>
              <a:cs typeface="Lora"/>
              <a:sym typeface="Lora"/>
            </a:endParaRPr>
          </a:p>
        </p:txBody>
      </p:sp>
      <p:sp>
        <p:nvSpPr>
          <p:cNvPr id="155" name="Google Shape;155;p24"/>
          <p:cNvSpPr txBox="1"/>
          <p:nvPr/>
        </p:nvSpPr>
        <p:spPr>
          <a:xfrm>
            <a:off x="2521325" y="2251850"/>
            <a:ext cx="1971900" cy="21603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100">
                <a:latin typeface="Lora"/>
                <a:ea typeface="Lora"/>
                <a:cs typeface="Lora"/>
                <a:sym typeface="Lora"/>
              </a:rPr>
              <a:t>Project </a:t>
            </a:r>
            <a:endParaRPr b="1" sz="1100">
              <a:latin typeface="Lora"/>
              <a:ea typeface="Lora"/>
              <a:cs typeface="Lora"/>
              <a:sym typeface="Lora"/>
            </a:endParaRPr>
          </a:p>
          <a:p>
            <a:pPr indent="0" lvl="0" marL="0" rtl="0" algn="ctr">
              <a:lnSpc>
                <a:spcPct val="100000"/>
              </a:lnSpc>
              <a:spcBef>
                <a:spcPts val="1200"/>
              </a:spcBef>
              <a:spcAft>
                <a:spcPts val="0"/>
              </a:spcAft>
              <a:buNone/>
            </a:pPr>
            <a:r>
              <a:rPr lang="en" sz="1100">
                <a:latin typeface="Lora"/>
                <a:ea typeface="Lora"/>
                <a:cs typeface="Lora"/>
                <a:sym typeface="Lora"/>
              </a:rPr>
              <a:t>Creation</a:t>
            </a:r>
            <a:r>
              <a:rPr lang="en" sz="1100">
                <a:latin typeface="Lora"/>
                <a:ea typeface="Lora"/>
                <a:cs typeface="Lora"/>
                <a:sym typeface="Lora"/>
              </a:rPr>
              <a:t> </a:t>
            </a:r>
            <a:r>
              <a:rPr lang="en" sz="1100">
                <a:latin typeface="Lora"/>
                <a:ea typeface="Lora"/>
                <a:cs typeface="Lora"/>
                <a:sym typeface="Lora"/>
              </a:rPr>
              <a:t>- </a:t>
            </a:r>
            <a:r>
              <a:rPr lang="en" sz="1100">
                <a:latin typeface="Lora"/>
                <a:ea typeface="Lora"/>
                <a:cs typeface="Lora"/>
                <a:sym typeface="Lora"/>
              </a:rPr>
              <a:t>Settings </a:t>
            </a:r>
            <a:endParaRPr sz="1100">
              <a:latin typeface="Lora"/>
              <a:ea typeface="Lora"/>
              <a:cs typeface="Lora"/>
              <a:sym typeface="Lora"/>
            </a:endParaRPr>
          </a:p>
          <a:p>
            <a:pPr indent="0" lvl="0" marL="0" rtl="0" algn="just">
              <a:lnSpc>
                <a:spcPct val="100000"/>
              </a:lnSpc>
              <a:spcBef>
                <a:spcPts val="1200"/>
              </a:spcBef>
              <a:spcAft>
                <a:spcPts val="1200"/>
              </a:spcAft>
              <a:buNone/>
            </a:pPr>
            <a:r>
              <a:rPr lang="en" sz="1100">
                <a:latin typeface="Lora"/>
                <a:ea typeface="Lora"/>
                <a:cs typeface="Lora"/>
                <a:sym typeface="Lora"/>
              </a:rPr>
              <a:t>Users can</a:t>
            </a:r>
            <a:r>
              <a:rPr lang="en" sz="1100">
                <a:latin typeface="Lora"/>
                <a:ea typeface="Lora"/>
                <a:cs typeface="Lora"/>
                <a:sym typeface="Lora"/>
              </a:rPr>
              <a:t> create projects by giving unique name and selecting project </a:t>
            </a:r>
            <a:r>
              <a:rPr lang="en" sz="1100">
                <a:latin typeface="Lora"/>
                <a:ea typeface="Lora"/>
                <a:cs typeface="Lora"/>
                <a:sym typeface="Lora"/>
              </a:rPr>
              <a:t>profile photo</a:t>
            </a:r>
            <a:r>
              <a:rPr lang="en" sz="1100">
                <a:latin typeface="Lora"/>
                <a:ea typeface="Lora"/>
                <a:cs typeface="Lora"/>
                <a:sym typeface="Lora"/>
              </a:rPr>
              <a:t>. </a:t>
            </a:r>
            <a:r>
              <a:rPr lang="en" sz="1100">
                <a:latin typeface="Lora"/>
                <a:ea typeface="Lora"/>
                <a:cs typeface="Lora"/>
                <a:sym typeface="Lora"/>
              </a:rPr>
              <a:t>Users</a:t>
            </a:r>
            <a:r>
              <a:rPr lang="en" sz="1100">
                <a:latin typeface="Lora"/>
                <a:ea typeface="Lora"/>
                <a:cs typeface="Lora"/>
                <a:sym typeface="Lora"/>
              </a:rPr>
              <a:t> can share the projects with other members. </a:t>
            </a:r>
            <a:endParaRPr sz="1100">
              <a:latin typeface="Lora"/>
              <a:ea typeface="Lora"/>
              <a:cs typeface="Lora"/>
              <a:sym typeface="Lora"/>
            </a:endParaRPr>
          </a:p>
        </p:txBody>
      </p:sp>
      <p:sp>
        <p:nvSpPr>
          <p:cNvPr id="156" name="Google Shape;156;p24"/>
          <p:cNvSpPr txBox="1"/>
          <p:nvPr/>
        </p:nvSpPr>
        <p:spPr>
          <a:xfrm>
            <a:off x="6860325" y="2251850"/>
            <a:ext cx="1971900" cy="21603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latin typeface="Lora"/>
                <a:ea typeface="Lora"/>
                <a:cs typeface="Lora"/>
                <a:sym typeface="Lora"/>
              </a:rPr>
              <a:t>Sprint - Sprint Backlog</a:t>
            </a:r>
            <a:endParaRPr b="1" sz="1100">
              <a:latin typeface="Lora"/>
              <a:ea typeface="Lora"/>
              <a:cs typeface="Lora"/>
              <a:sym typeface="Lora"/>
            </a:endParaRPr>
          </a:p>
          <a:p>
            <a:pPr indent="0" lvl="0" marL="0" rtl="0" algn="just">
              <a:lnSpc>
                <a:spcPct val="100000"/>
              </a:lnSpc>
              <a:spcBef>
                <a:spcPts val="1200"/>
              </a:spcBef>
              <a:spcAft>
                <a:spcPts val="1200"/>
              </a:spcAft>
              <a:buNone/>
            </a:pPr>
            <a:r>
              <a:rPr lang="en" sz="1100">
                <a:latin typeface="Lora"/>
                <a:ea typeface="Lora"/>
                <a:cs typeface="Lora"/>
                <a:sym typeface="Lora"/>
              </a:rPr>
              <a:t>Users can c</a:t>
            </a:r>
            <a:r>
              <a:rPr lang="en" sz="1100">
                <a:latin typeface="Lora"/>
                <a:ea typeface="Lora"/>
                <a:cs typeface="Lora"/>
                <a:sym typeface="Lora"/>
              </a:rPr>
              <a:t>reate s</a:t>
            </a:r>
            <a:r>
              <a:rPr lang="en" sz="1100">
                <a:latin typeface="Lora"/>
                <a:ea typeface="Lora"/>
                <a:cs typeface="Lora"/>
                <a:sym typeface="Lora"/>
              </a:rPr>
              <a:t>print by giving name and duration. They can add items from product backlog to sprint backlog. Users can also delete the sprint</a:t>
            </a:r>
            <a:r>
              <a:rPr lang="en" sz="1100">
                <a:latin typeface="Lora"/>
                <a:ea typeface="Lora"/>
                <a:cs typeface="Lora"/>
                <a:sym typeface="Lora"/>
              </a:rPr>
              <a:t> backlog item or also can delete the sprint.</a:t>
            </a:r>
            <a:endParaRPr sz="1100">
              <a:latin typeface="Lora"/>
              <a:ea typeface="Lora"/>
              <a:cs typeface="Lora"/>
              <a:sym typeface="Lora"/>
            </a:endParaRPr>
          </a:p>
        </p:txBody>
      </p:sp>
      <p:sp>
        <p:nvSpPr>
          <p:cNvPr id="157" name="Google Shape;157;p24"/>
          <p:cNvSpPr txBox="1"/>
          <p:nvPr/>
        </p:nvSpPr>
        <p:spPr>
          <a:xfrm>
            <a:off x="4684425" y="2251850"/>
            <a:ext cx="1971900" cy="21603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100">
                <a:latin typeface="Lora"/>
                <a:ea typeface="Lora"/>
                <a:cs typeface="Lora"/>
                <a:sym typeface="Lora"/>
              </a:rPr>
              <a:t>Product Backlog</a:t>
            </a:r>
            <a:endParaRPr b="1" sz="1100">
              <a:latin typeface="Lora"/>
              <a:ea typeface="Lora"/>
              <a:cs typeface="Lora"/>
              <a:sym typeface="Lora"/>
            </a:endParaRPr>
          </a:p>
          <a:p>
            <a:pPr indent="0" lvl="0" marL="0" rtl="0" algn="just">
              <a:lnSpc>
                <a:spcPct val="100000"/>
              </a:lnSpc>
              <a:spcBef>
                <a:spcPts val="1200"/>
              </a:spcBef>
              <a:spcAft>
                <a:spcPts val="1200"/>
              </a:spcAft>
              <a:buNone/>
            </a:pPr>
            <a:r>
              <a:rPr lang="en" sz="1100">
                <a:latin typeface="Lora"/>
                <a:ea typeface="Lora"/>
                <a:cs typeface="Lora"/>
                <a:sym typeface="Lora"/>
              </a:rPr>
              <a:t>Users can add items to their product backlog. They can modify the item’s</a:t>
            </a:r>
            <a:r>
              <a:rPr lang="en" sz="1100">
                <a:latin typeface="Lora"/>
                <a:ea typeface="Lora"/>
                <a:cs typeface="Lora"/>
                <a:sym typeface="Lora"/>
              </a:rPr>
              <a:t> type,</a:t>
            </a:r>
            <a:r>
              <a:rPr lang="en" sz="1100">
                <a:latin typeface="Lora"/>
                <a:ea typeface="Lora"/>
                <a:cs typeface="Lora"/>
                <a:sym typeface="Lora"/>
              </a:rPr>
              <a:t> priority</a:t>
            </a:r>
            <a:r>
              <a:rPr lang="en" sz="1100">
                <a:latin typeface="Lora"/>
                <a:ea typeface="Lora"/>
                <a:cs typeface="Lora"/>
                <a:sym typeface="Lora"/>
              </a:rPr>
              <a:t> and sprint. Users can also delete the backlog item from the product backlog.</a:t>
            </a:r>
            <a:endParaRPr sz="1100">
              <a:latin typeface="Lora"/>
              <a:ea typeface="Lora"/>
              <a:cs typeface="Lora"/>
              <a:sym typeface="Lor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5"/>
          <p:cNvPicPr preferRelativeResize="0"/>
          <p:nvPr/>
        </p:nvPicPr>
        <p:blipFill>
          <a:blip r:embed="rId3">
            <a:alphaModFix/>
          </a:blip>
          <a:stretch>
            <a:fillRect/>
          </a:stretch>
        </p:blipFill>
        <p:spPr>
          <a:xfrm>
            <a:off x="0" y="0"/>
            <a:ext cx="9144000" cy="5081525"/>
          </a:xfrm>
          <a:prstGeom prst="rect">
            <a:avLst/>
          </a:prstGeom>
          <a:noFill/>
          <a:ln>
            <a:noFill/>
          </a:ln>
        </p:spPr>
      </p:pic>
      <p:sp>
        <p:nvSpPr>
          <p:cNvPr id="163" name="Google Shape;163;p25"/>
          <p:cNvSpPr/>
          <p:nvPr/>
        </p:nvSpPr>
        <p:spPr>
          <a:xfrm>
            <a:off x="2529450" y="226775"/>
            <a:ext cx="4085100" cy="793200"/>
          </a:xfrm>
          <a:prstGeom prst="roundRect">
            <a:avLst>
              <a:gd fmla="val 28123" name="adj"/>
            </a:avLst>
          </a:prstGeom>
          <a:solidFill>
            <a:srgbClr val="F3F3F3">
              <a:alpha val="79890"/>
            </a:srgbClr>
          </a:solidFill>
          <a:ln cap="flat" cmpd="sng" w="9525">
            <a:solidFill>
              <a:schemeClr val="dk2"/>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Lora"/>
                <a:ea typeface="Lora"/>
                <a:cs typeface="Lora"/>
                <a:sym typeface="Lora"/>
              </a:rPr>
              <a:t>Technologies and Design</a:t>
            </a:r>
            <a:endParaRPr sz="2400">
              <a:latin typeface="Lora"/>
              <a:ea typeface="Lora"/>
              <a:cs typeface="Lora"/>
              <a:sym typeface="Lor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Technologies - Front-end</a:t>
            </a:r>
            <a:endParaRPr/>
          </a:p>
        </p:txBody>
      </p:sp>
      <p:pic>
        <p:nvPicPr>
          <p:cNvPr id="169" name="Google Shape;169;p26"/>
          <p:cNvPicPr preferRelativeResize="0"/>
          <p:nvPr/>
        </p:nvPicPr>
        <p:blipFill>
          <a:blip r:embed="rId3">
            <a:alphaModFix/>
          </a:blip>
          <a:stretch>
            <a:fillRect/>
          </a:stretch>
        </p:blipFill>
        <p:spPr>
          <a:xfrm>
            <a:off x="311700" y="1301374"/>
            <a:ext cx="3468167" cy="1760225"/>
          </a:xfrm>
          <a:prstGeom prst="rect">
            <a:avLst/>
          </a:prstGeom>
          <a:noFill/>
          <a:ln>
            <a:noFill/>
          </a:ln>
        </p:spPr>
      </p:pic>
      <p:pic>
        <p:nvPicPr>
          <p:cNvPr id="170" name="Google Shape;170;p26"/>
          <p:cNvPicPr preferRelativeResize="0"/>
          <p:nvPr/>
        </p:nvPicPr>
        <p:blipFill>
          <a:blip r:embed="rId4">
            <a:alphaModFix/>
          </a:blip>
          <a:stretch>
            <a:fillRect/>
          </a:stretch>
        </p:blipFill>
        <p:spPr>
          <a:xfrm>
            <a:off x="5364113" y="3384125"/>
            <a:ext cx="3468175" cy="1531350"/>
          </a:xfrm>
          <a:prstGeom prst="rect">
            <a:avLst/>
          </a:prstGeom>
          <a:noFill/>
          <a:ln>
            <a:noFill/>
          </a:ln>
        </p:spPr>
      </p:pic>
      <p:sp>
        <p:nvSpPr>
          <p:cNvPr id="171" name="Google Shape;171;p26"/>
          <p:cNvSpPr txBox="1"/>
          <p:nvPr/>
        </p:nvSpPr>
        <p:spPr>
          <a:xfrm>
            <a:off x="4375100" y="1596650"/>
            <a:ext cx="34683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Lora"/>
                <a:ea typeface="Lora"/>
                <a:cs typeface="Lora"/>
                <a:sym typeface="Lora"/>
              </a:rPr>
              <a:t>React JS is a front-end JavaScript library for building user interfaces based on UI components. React allows us to create reusable UI components.</a:t>
            </a:r>
            <a:endParaRPr>
              <a:latin typeface="Lora"/>
              <a:ea typeface="Lora"/>
              <a:cs typeface="Lora"/>
              <a:sym typeface="Lora"/>
            </a:endParaRPr>
          </a:p>
        </p:txBody>
      </p:sp>
      <p:sp>
        <p:nvSpPr>
          <p:cNvPr id="172" name="Google Shape;172;p26"/>
          <p:cNvSpPr txBox="1"/>
          <p:nvPr/>
        </p:nvSpPr>
        <p:spPr>
          <a:xfrm>
            <a:off x="311700" y="3626450"/>
            <a:ext cx="38175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Lora"/>
                <a:ea typeface="Lora"/>
                <a:cs typeface="Lora"/>
                <a:sym typeface="Lora"/>
              </a:rPr>
              <a:t>HTML, CSS and JavaScript work together to form the front-end design of a website by applying information that affects content, style and interactivity of a site.</a:t>
            </a:r>
            <a:endParaRPr>
              <a:latin typeface="Lora"/>
              <a:ea typeface="Lora"/>
              <a:cs typeface="Lora"/>
              <a:sym typeface="Lor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Technologies - Back-end</a:t>
            </a:r>
            <a:endParaRPr/>
          </a:p>
        </p:txBody>
      </p:sp>
      <p:pic>
        <p:nvPicPr>
          <p:cNvPr id="178" name="Google Shape;178;p27"/>
          <p:cNvPicPr preferRelativeResize="0"/>
          <p:nvPr/>
        </p:nvPicPr>
        <p:blipFill>
          <a:blip r:embed="rId3">
            <a:alphaModFix/>
          </a:blip>
          <a:stretch>
            <a:fillRect/>
          </a:stretch>
        </p:blipFill>
        <p:spPr>
          <a:xfrm>
            <a:off x="249725" y="1414550"/>
            <a:ext cx="3424340" cy="1262100"/>
          </a:xfrm>
          <a:prstGeom prst="rect">
            <a:avLst/>
          </a:prstGeom>
          <a:noFill/>
          <a:ln>
            <a:noFill/>
          </a:ln>
        </p:spPr>
      </p:pic>
      <p:pic>
        <p:nvPicPr>
          <p:cNvPr id="179" name="Google Shape;179;p27"/>
          <p:cNvPicPr preferRelativeResize="0"/>
          <p:nvPr/>
        </p:nvPicPr>
        <p:blipFill>
          <a:blip r:embed="rId4">
            <a:alphaModFix/>
          </a:blip>
          <a:stretch>
            <a:fillRect/>
          </a:stretch>
        </p:blipFill>
        <p:spPr>
          <a:xfrm>
            <a:off x="3606000" y="1152425"/>
            <a:ext cx="2982560" cy="1477500"/>
          </a:xfrm>
          <a:prstGeom prst="rect">
            <a:avLst/>
          </a:prstGeom>
          <a:noFill/>
          <a:ln>
            <a:noFill/>
          </a:ln>
        </p:spPr>
      </p:pic>
      <p:sp>
        <p:nvSpPr>
          <p:cNvPr id="180" name="Google Shape;180;p27"/>
          <p:cNvSpPr txBox="1"/>
          <p:nvPr/>
        </p:nvSpPr>
        <p:spPr>
          <a:xfrm>
            <a:off x="568550" y="2938775"/>
            <a:ext cx="2786700" cy="147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Lora"/>
                <a:ea typeface="Lora"/>
                <a:cs typeface="Lora"/>
                <a:sym typeface="Lora"/>
              </a:rPr>
              <a:t>Laravel is a back-end PHP-based framework. It's an entirely server-side framework that manages data with the help of Model-View-Controller (MVC) design.</a:t>
            </a:r>
            <a:endParaRPr>
              <a:latin typeface="Lora"/>
              <a:ea typeface="Lora"/>
              <a:cs typeface="Lora"/>
              <a:sym typeface="Lora"/>
            </a:endParaRPr>
          </a:p>
        </p:txBody>
      </p:sp>
      <p:sp>
        <p:nvSpPr>
          <p:cNvPr id="181" name="Google Shape;181;p27"/>
          <p:cNvSpPr txBox="1"/>
          <p:nvPr/>
        </p:nvSpPr>
        <p:spPr>
          <a:xfrm>
            <a:off x="3867138" y="2938775"/>
            <a:ext cx="24603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Lora"/>
                <a:ea typeface="Lora"/>
                <a:cs typeface="Lora"/>
                <a:sym typeface="Lora"/>
              </a:rPr>
              <a:t>PHP is known as a general-purpose scripting language. It was among the first server-side languages.</a:t>
            </a:r>
            <a:endParaRPr>
              <a:latin typeface="Lora"/>
              <a:ea typeface="Lora"/>
              <a:cs typeface="Lora"/>
              <a:sym typeface="Lora"/>
            </a:endParaRPr>
          </a:p>
        </p:txBody>
      </p:sp>
      <p:pic>
        <p:nvPicPr>
          <p:cNvPr id="182" name="Google Shape;182;p27"/>
          <p:cNvPicPr preferRelativeResize="0"/>
          <p:nvPr/>
        </p:nvPicPr>
        <p:blipFill>
          <a:blip r:embed="rId5">
            <a:alphaModFix/>
          </a:blip>
          <a:stretch>
            <a:fillRect/>
          </a:stretch>
        </p:blipFill>
        <p:spPr>
          <a:xfrm>
            <a:off x="7189525" y="1373100"/>
            <a:ext cx="1036150" cy="1036150"/>
          </a:xfrm>
          <a:prstGeom prst="rect">
            <a:avLst/>
          </a:prstGeom>
          <a:noFill/>
          <a:ln>
            <a:noFill/>
          </a:ln>
        </p:spPr>
      </p:pic>
      <p:sp>
        <p:nvSpPr>
          <p:cNvPr id="183" name="Google Shape;183;p27"/>
          <p:cNvSpPr txBox="1"/>
          <p:nvPr/>
        </p:nvSpPr>
        <p:spPr>
          <a:xfrm>
            <a:off x="6588575" y="2938775"/>
            <a:ext cx="2512200" cy="1262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Lora"/>
                <a:ea typeface="Lora"/>
                <a:cs typeface="Lora"/>
                <a:sym typeface="Lora"/>
              </a:rPr>
              <a:t>SQLite DB Browser is a high quality, visual tool to create, design, and edit database files compatible with SQLite.</a:t>
            </a:r>
            <a:endParaRPr>
              <a:latin typeface="Lora"/>
              <a:ea typeface="Lora"/>
              <a:cs typeface="Lora"/>
              <a:sym typeface="Lor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Technologies - Cloud</a:t>
            </a:r>
            <a:endParaRPr/>
          </a:p>
        </p:txBody>
      </p:sp>
      <p:sp>
        <p:nvSpPr>
          <p:cNvPr id="189" name="Google Shape;189;p28"/>
          <p:cNvSpPr txBox="1"/>
          <p:nvPr/>
        </p:nvSpPr>
        <p:spPr>
          <a:xfrm>
            <a:off x="1930950" y="3167075"/>
            <a:ext cx="52821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Lora"/>
                <a:ea typeface="Lora"/>
                <a:cs typeface="Lora"/>
                <a:sym typeface="Lora"/>
              </a:rPr>
              <a:t>A</a:t>
            </a:r>
            <a:r>
              <a:rPr lang="en">
                <a:latin typeface="Lora"/>
                <a:ea typeface="Lora"/>
                <a:cs typeface="Lora"/>
                <a:sym typeface="Lora"/>
              </a:rPr>
              <a:t>mazon Simple Storage Service (Amazon </a:t>
            </a:r>
            <a:r>
              <a:rPr lang="en">
                <a:latin typeface="Lora"/>
                <a:ea typeface="Lora"/>
                <a:cs typeface="Lora"/>
                <a:sym typeface="Lora"/>
              </a:rPr>
              <a:t>S3</a:t>
            </a:r>
            <a:r>
              <a:rPr lang="en">
                <a:latin typeface="Lora"/>
                <a:ea typeface="Lora"/>
                <a:cs typeface="Lora"/>
                <a:sym typeface="Lora"/>
              </a:rPr>
              <a:t>) is a service offered by Amazon Web Services (AWS) that provides object storage through a web service interface. It offers scalability, data availability, security, and performance. </a:t>
            </a:r>
            <a:endParaRPr>
              <a:latin typeface="Lora"/>
              <a:ea typeface="Lora"/>
              <a:cs typeface="Lora"/>
              <a:sym typeface="Lora"/>
            </a:endParaRPr>
          </a:p>
        </p:txBody>
      </p:sp>
      <p:pic>
        <p:nvPicPr>
          <p:cNvPr id="190" name="Google Shape;190;p28"/>
          <p:cNvPicPr preferRelativeResize="0"/>
          <p:nvPr/>
        </p:nvPicPr>
        <p:blipFill>
          <a:blip r:embed="rId3">
            <a:alphaModFix/>
          </a:blip>
          <a:stretch>
            <a:fillRect/>
          </a:stretch>
        </p:blipFill>
        <p:spPr>
          <a:xfrm>
            <a:off x="5817500" y="1278788"/>
            <a:ext cx="2047464" cy="1533625"/>
          </a:xfrm>
          <a:prstGeom prst="rect">
            <a:avLst/>
          </a:prstGeom>
          <a:noFill/>
          <a:ln>
            <a:noFill/>
          </a:ln>
        </p:spPr>
      </p:pic>
      <p:pic>
        <p:nvPicPr>
          <p:cNvPr id="191" name="Google Shape;191;p28"/>
          <p:cNvPicPr preferRelativeResize="0"/>
          <p:nvPr/>
        </p:nvPicPr>
        <p:blipFill>
          <a:blip r:embed="rId4">
            <a:alphaModFix/>
          </a:blip>
          <a:stretch>
            <a:fillRect/>
          </a:stretch>
        </p:blipFill>
        <p:spPr>
          <a:xfrm>
            <a:off x="1138599" y="1278787"/>
            <a:ext cx="2921190" cy="1533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a:t>
            </a:r>
            <a:endParaRPr/>
          </a:p>
        </p:txBody>
      </p:sp>
      <p:pic>
        <p:nvPicPr>
          <p:cNvPr id="197" name="Google Shape;197;p29"/>
          <p:cNvPicPr preferRelativeResize="0"/>
          <p:nvPr/>
        </p:nvPicPr>
        <p:blipFill rotWithShape="1">
          <a:blip r:embed="rId3">
            <a:alphaModFix/>
          </a:blip>
          <a:srcRect b="12990" l="0" r="0" t="10504"/>
          <a:stretch/>
        </p:blipFill>
        <p:spPr>
          <a:xfrm>
            <a:off x="1955425" y="1152425"/>
            <a:ext cx="5233149" cy="3895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311700" y="445025"/>
            <a:ext cx="1998300" cy="1179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Activity Diagram</a:t>
            </a:r>
            <a:endParaRPr/>
          </a:p>
        </p:txBody>
      </p:sp>
      <p:pic>
        <p:nvPicPr>
          <p:cNvPr id="203" name="Google Shape;203;p30"/>
          <p:cNvPicPr preferRelativeResize="0"/>
          <p:nvPr/>
        </p:nvPicPr>
        <p:blipFill rotWithShape="1">
          <a:blip r:embed="rId3">
            <a:alphaModFix/>
          </a:blip>
          <a:srcRect b="4683" l="0" r="0" t="4017"/>
          <a:stretch/>
        </p:blipFill>
        <p:spPr>
          <a:xfrm>
            <a:off x="2565025" y="0"/>
            <a:ext cx="6376575" cy="5060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1"/>
          <p:cNvSpPr txBox="1"/>
          <p:nvPr/>
        </p:nvSpPr>
        <p:spPr>
          <a:xfrm>
            <a:off x="743650" y="1933450"/>
            <a:ext cx="715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209" name="Google Shape;209;p31"/>
          <p:cNvSpPr txBox="1"/>
          <p:nvPr/>
        </p:nvSpPr>
        <p:spPr>
          <a:xfrm>
            <a:off x="2917350" y="1948338"/>
            <a:ext cx="3309300" cy="1246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solidFill>
                  <a:schemeClr val="lt1"/>
                </a:solidFill>
                <a:latin typeface="PT Sans Narrow"/>
                <a:ea typeface="PT Sans Narrow"/>
                <a:cs typeface="PT Sans Narrow"/>
                <a:sym typeface="PT Sans Narrow"/>
              </a:rPr>
              <a:t>Sprint Backlogs</a:t>
            </a:r>
            <a:endParaRPr b="1" sz="4100">
              <a:solidFill>
                <a:schemeClr val="lt1"/>
              </a:solidFill>
              <a:latin typeface="PT Sans Narrow"/>
              <a:ea typeface="PT Sans Narrow"/>
              <a:cs typeface="PT Sans Narrow"/>
              <a:sym typeface="PT Sans Narrow"/>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10" name="Google Shape;210;p31"/>
          <p:cNvPicPr preferRelativeResize="0"/>
          <p:nvPr/>
        </p:nvPicPr>
        <p:blipFill rotWithShape="1">
          <a:blip r:embed="rId3">
            <a:alphaModFix/>
          </a:blip>
          <a:srcRect b="10362" l="0" r="0" t="0"/>
          <a:stretch/>
        </p:blipFill>
        <p:spPr>
          <a:xfrm>
            <a:off x="0" y="0"/>
            <a:ext cx="9144000" cy="5056750"/>
          </a:xfrm>
          <a:prstGeom prst="rect">
            <a:avLst/>
          </a:prstGeom>
          <a:noFill/>
          <a:ln>
            <a:noFill/>
          </a:ln>
        </p:spPr>
      </p:pic>
      <p:sp>
        <p:nvSpPr>
          <p:cNvPr id="211" name="Google Shape;211;p31"/>
          <p:cNvSpPr txBox="1"/>
          <p:nvPr/>
        </p:nvSpPr>
        <p:spPr>
          <a:xfrm>
            <a:off x="2917350" y="171598"/>
            <a:ext cx="3309300" cy="815700"/>
          </a:xfrm>
          <a:prstGeom prst="rect">
            <a:avLst/>
          </a:prstGeom>
          <a:solidFill>
            <a:srgbClr val="F3F3F3">
              <a:alpha val="63690"/>
            </a:srgbClr>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latin typeface="PT Sans Narrow"/>
                <a:ea typeface="PT Sans Narrow"/>
                <a:cs typeface="PT Sans Narrow"/>
                <a:sym typeface="PT Sans Narrow"/>
              </a:rPr>
              <a:t>Sprint 6 Recap</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- 6: </a:t>
            </a:r>
            <a:r>
              <a:rPr lang="en"/>
              <a:t>User Stories</a:t>
            </a:r>
            <a:endParaRPr/>
          </a:p>
        </p:txBody>
      </p:sp>
      <p:sp>
        <p:nvSpPr>
          <p:cNvPr id="217" name="Google Shape;217;p32"/>
          <p:cNvSpPr txBox="1"/>
          <p:nvPr/>
        </p:nvSpPr>
        <p:spPr>
          <a:xfrm>
            <a:off x="161150" y="1246425"/>
            <a:ext cx="4646700" cy="10692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17">
                <a:highlight>
                  <a:srgbClr val="FFFFFF"/>
                </a:highlight>
                <a:latin typeface="Lora"/>
                <a:ea typeface="Lora"/>
                <a:cs typeface="Lora"/>
                <a:sym typeface="Lora"/>
              </a:rPr>
              <a:t>User Story: </a:t>
            </a:r>
            <a:r>
              <a:rPr lang="en" sz="1017">
                <a:highlight>
                  <a:srgbClr val="FFFFFF"/>
                </a:highlight>
                <a:latin typeface="Lora"/>
                <a:ea typeface="Lora"/>
                <a:cs typeface="Lora"/>
                <a:sym typeface="Lora"/>
              </a:rPr>
              <a:t>As a developer or creator, I want to be able to upload the images so that I can save my outcome or a problem</a:t>
            </a:r>
            <a:endParaRPr sz="1017">
              <a:highlight>
                <a:srgbClr val="FFFFFF"/>
              </a:highlight>
              <a:latin typeface="Lora"/>
              <a:ea typeface="Lora"/>
              <a:cs typeface="Lora"/>
              <a:sym typeface="Lora"/>
            </a:endParaRPr>
          </a:p>
          <a:p>
            <a:pPr indent="0" lvl="0" marL="0" rtl="0" algn="l">
              <a:lnSpc>
                <a:spcPct val="100000"/>
              </a:lnSpc>
              <a:spcBef>
                <a:spcPts val="1200"/>
              </a:spcBef>
              <a:spcAft>
                <a:spcPts val="0"/>
              </a:spcAft>
              <a:buNone/>
            </a:pPr>
            <a:r>
              <a:rPr b="1" lang="en" sz="1017">
                <a:highlight>
                  <a:srgbClr val="FFFFFF"/>
                </a:highlight>
                <a:latin typeface="Lora"/>
                <a:ea typeface="Lora"/>
                <a:cs typeface="Lora"/>
                <a:sym typeface="Lora"/>
              </a:rPr>
              <a:t>Acceptance Criteria: </a:t>
            </a:r>
            <a:r>
              <a:rPr lang="en" sz="1017">
                <a:highlight>
                  <a:srgbClr val="FFFFFF"/>
                </a:highlight>
                <a:latin typeface="Lora"/>
                <a:ea typeface="Lora"/>
                <a:cs typeface="Lora"/>
                <a:sym typeface="Lora"/>
              </a:rPr>
              <a:t>Given developer or creator is on attachment screen, when user click on upload image and try to upload image from personal device, then system should accept image files</a:t>
            </a:r>
            <a:endParaRPr sz="1017">
              <a:highlight>
                <a:srgbClr val="FFFFFF"/>
              </a:highlight>
              <a:latin typeface="Lora"/>
              <a:ea typeface="Lora"/>
              <a:cs typeface="Lora"/>
              <a:sym typeface="Lora"/>
            </a:endParaRPr>
          </a:p>
        </p:txBody>
      </p:sp>
      <p:sp>
        <p:nvSpPr>
          <p:cNvPr id="218" name="Google Shape;218;p32"/>
          <p:cNvSpPr txBox="1"/>
          <p:nvPr/>
        </p:nvSpPr>
        <p:spPr>
          <a:xfrm>
            <a:off x="6244725" y="1246425"/>
            <a:ext cx="2802600" cy="16275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17">
                <a:highlight>
                  <a:srgbClr val="FFFFFF"/>
                </a:highlight>
                <a:latin typeface="Lora"/>
                <a:ea typeface="Lora"/>
                <a:cs typeface="Lora"/>
                <a:sym typeface="Lora"/>
              </a:rPr>
              <a:t>User Story: </a:t>
            </a:r>
            <a:r>
              <a:rPr lang="en" sz="1017">
                <a:highlight>
                  <a:srgbClr val="FFFFFF"/>
                </a:highlight>
                <a:latin typeface="Lora"/>
                <a:ea typeface="Lora"/>
                <a:cs typeface="Lora"/>
                <a:sym typeface="Lora"/>
              </a:rPr>
              <a:t>As a developer or creator, I want to be able to see the images uploaded by me or other members so that I can see which photos are uploaded</a:t>
            </a:r>
            <a:endParaRPr sz="1017">
              <a:highlight>
                <a:srgbClr val="FFFFFF"/>
              </a:highlight>
              <a:latin typeface="Lora"/>
              <a:ea typeface="Lora"/>
              <a:cs typeface="Lora"/>
              <a:sym typeface="Lora"/>
            </a:endParaRPr>
          </a:p>
          <a:p>
            <a:pPr indent="0" lvl="0" marL="0" rtl="0" algn="l">
              <a:lnSpc>
                <a:spcPct val="100000"/>
              </a:lnSpc>
              <a:spcBef>
                <a:spcPts val="1200"/>
              </a:spcBef>
              <a:spcAft>
                <a:spcPts val="0"/>
              </a:spcAft>
              <a:buNone/>
            </a:pPr>
            <a:r>
              <a:rPr b="1" lang="en" sz="1017">
                <a:highlight>
                  <a:srgbClr val="FFFFFF"/>
                </a:highlight>
                <a:latin typeface="Lora"/>
                <a:ea typeface="Lora"/>
                <a:cs typeface="Lora"/>
                <a:sym typeface="Lora"/>
              </a:rPr>
              <a:t>Acceptance Criteria: </a:t>
            </a:r>
            <a:r>
              <a:rPr lang="en" sz="1017">
                <a:highlight>
                  <a:srgbClr val="FFFFFF"/>
                </a:highlight>
                <a:latin typeface="Lora"/>
                <a:ea typeface="Lora"/>
                <a:cs typeface="Lora"/>
                <a:sym typeface="Lora"/>
              </a:rPr>
              <a:t>Given developer or creator is on attachment screen, then system should display the files uploaded by all project members</a:t>
            </a:r>
            <a:endParaRPr sz="1017">
              <a:highlight>
                <a:srgbClr val="FFFFFF"/>
              </a:highlight>
              <a:latin typeface="Lora"/>
              <a:ea typeface="Lora"/>
              <a:cs typeface="Lora"/>
              <a:sym typeface="Lora"/>
            </a:endParaRPr>
          </a:p>
        </p:txBody>
      </p:sp>
      <p:sp>
        <p:nvSpPr>
          <p:cNvPr id="219" name="Google Shape;219;p32"/>
          <p:cNvSpPr/>
          <p:nvPr/>
        </p:nvSpPr>
        <p:spPr>
          <a:xfrm>
            <a:off x="6932625" y="445025"/>
            <a:ext cx="2114700" cy="707400"/>
          </a:xfrm>
          <a:prstGeom prst="roundRect">
            <a:avLst>
              <a:gd fmla="val 39136"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ora"/>
                <a:ea typeface="Lora"/>
                <a:cs typeface="Lora"/>
                <a:sym typeface="Lora"/>
              </a:rPr>
              <a:t>Total 22 Story Points</a:t>
            </a:r>
            <a:endParaRPr b="1">
              <a:latin typeface="Lora"/>
              <a:ea typeface="Lora"/>
              <a:cs typeface="Lora"/>
              <a:sym typeface="Lora"/>
            </a:endParaRPr>
          </a:p>
        </p:txBody>
      </p:sp>
      <p:sp>
        <p:nvSpPr>
          <p:cNvPr id="220" name="Google Shape;220;p32"/>
          <p:cNvSpPr txBox="1"/>
          <p:nvPr/>
        </p:nvSpPr>
        <p:spPr>
          <a:xfrm>
            <a:off x="161150" y="2571750"/>
            <a:ext cx="4646700" cy="23742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17">
                <a:highlight>
                  <a:srgbClr val="FFFFFF"/>
                </a:highlight>
                <a:latin typeface="Lora"/>
                <a:ea typeface="Lora"/>
                <a:cs typeface="Lora"/>
                <a:sym typeface="Lora"/>
              </a:rPr>
              <a:t>User Story: </a:t>
            </a:r>
            <a:r>
              <a:rPr lang="en" sz="1017">
                <a:highlight>
                  <a:srgbClr val="FFFFFF"/>
                </a:highlight>
                <a:latin typeface="Lora"/>
                <a:ea typeface="Lora"/>
                <a:cs typeface="Lora"/>
                <a:sym typeface="Lora"/>
              </a:rPr>
              <a:t>As a developer or creator, I want to be able to perform some operations (like fullscreen preview, rotate, zoom in-out, flip, download) on the images so that I can per</a:t>
            </a:r>
            <a:r>
              <a:rPr lang="en" sz="1017">
                <a:highlight>
                  <a:schemeClr val="lt1"/>
                </a:highlight>
                <a:latin typeface="Lora"/>
                <a:ea typeface="Lora"/>
                <a:cs typeface="Lora"/>
                <a:sym typeface="Lora"/>
              </a:rPr>
              <a:t>for</a:t>
            </a:r>
            <a:r>
              <a:rPr lang="en" sz="1017">
                <a:highlight>
                  <a:srgbClr val="FFFFFF"/>
                </a:highlight>
                <a:latin typeface="Lora"/>
                <a:ea typeface="Lora"/>
                <a:cs typeface="Lora"/>
                <a:sym typeface="Lora"/>
              </a:rPr>
              <a:t>m these operations within the system itself</a:t>
            </a:r>
            <a:endParaRPr sz="1017">
              <a:highlight>
                <a:srgbClr val="FFFFFF"/>
              </a:highlight>
              <a:latin typeface="Lora"/>
              <a:ea typeface="Lora"/>
              <a:cs typeface="Lora"/>
              <a:sym typeface="Lora"/>
            </a:endParaRPr>
          </a:p>
          <a:p>
            <a:pPr indent="0" lvl="0" marL="0" rtl="0" algn="l">
              <a:lnSpc>
                <a:spcPct val="100000"/>
              </a:lnSpc>
              <a:spcBef>
                <a:spcPts val="1200"/>
              </a:spcBef>
              <a:spcAft>
                <a:spcPts val="0"/>
              </a:spcAft>
              <a:buNone/>
            </a:pPr>
            <a:r>
              <a:rPr b="1" lang="en" sz="1017">
                <a:highlight>
                  <a:srgbClr val="FFFFFF"/>
                </a:highlight>
                <a:latin typeface="Lora"/>
                <a:ea typeface="Lora"/>
                <a:cs typeface="Lora"/>
                <a:sym typeface="Lora"/>
              </a:rPr>
              <a:t>Acceptance Criteria: </a:t>
            </a:r>
            <a:endParaRPr b="1"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rPr lang="en" sz="1017">
                <a:highlight>
                  <a:srgbClr val="FFFFFF"/>
                </a:highlight>
                <a:latin typeface="Lora"/>
                <a:ea typeface="Lora"/>
                <a:cs typeface="Lora"/>
                <a:sym typeface="Lora"/>
              </a:rPr>
              <a:t>• Given developer or creator is on attachment screen, when user click on the full screen mode, then system should display the image full screen</a:t>
            </a:r>
            <a:endParaRPr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rPr lang="en" sz="1017">
                <a:highlight>
                  <a:srgbClr val="FFFFFF"/>
                </a:highlight>
                <a:latin typeface="Lora"/>
                <a:ea typeface="Lora"/>
                <a:cs typeface="Lora"/>
                <a:sym typeface="Lora"/>
              </a:rPr>
              <a:t>• Given developer or creator is on attachment screen, when user click on the rotate or flip mode, then system should rotate or flip the image accordingly</a:t>
            </a:r>
            <a:endParaRPr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rPr lang="en" sz="1017">
                <a:highlight>
                  <a:srgbClr val="FFFFFF"/>
                </a:highlight>
                <a:latin typeface="Lora"/>
                <a:ea typeface="Lora"/>
                <a:cs typeface="Lora"/>
                <a:sym typeface="Lora"/>
              </a:rPr>
              <a:t>• Given developer or creator is on attachment screen, when user click on the zoom in &amp; out mode, then system should zoom the image accordingly</a:t>
            </a:r>
            <a:endParaRPr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rPr lang="en" sz="1017">
                <a:highlight>
                  <a:srgbClr val="FFFFFF"/>
                </a:highlight>
                <a:latin typeface="Lora"/>
                <a:ea typeface="Lora"/>
                <a:cs typeface="Lora"/>
                <a:sym typeface="Lora"/>
              </a:rPr>
              <a:t>• Given developer or creator is on attachment screen, when user click on the download button, then system should download the image.</a:t>
            </a:r>
            <a:endParaRPr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t/>
            </a:r>
            <a:endParaRPr sz="1017">
              <a:highlight>
                <a:srgbClr val="FFFFFF"/>
              </a:highlight>
              <a:latin typeface="Lora"/>
              <a:ea typeface="Lora"/>
              <a:cs typeface="Lora"/>
              <a:sym typeface="Lora"/>
            </a:endParaRPr>
          </a:p>
        </p:txBody>
      </p:sp>
      <p:sp>
        <p:nvSpPr>
          <p:cNvPr id="221" name="Google Shape;221;p32"/>
          <p:cNvSpPr txBox="1"/>
          <p:nvPr/>
        </p:nvSpPr>
        <p:spPr>
          <a:xfrm>
            <a:off x="6244725" y="3318450"/>
            <a:ext cx="2802600" cy="16275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17">
                <a:highlight>
                  <a:srgbClr val="FFFFFF"/>
                </a:highlight>
                <a:latin typeface="Lora"/>
                <a:ea typeface="Lora"/>
                <a:cs typeface="Lora"/>
                <a:sym typeface="Lora"/>
              </a:rPr>
              <a:t>User Story: </a:t>
            </a:r>
            <a:r>
              <a:rPr lang="en" sz="1017">
                <a:highlight>
                  <a:srgbClr val="FFFFFF"/>
                </a:highlight>
                <a:latin typeface="Lora"/>
                <a:ea typeface="Lora"/>
                <a:cs typeface="Lora"/>
                <a:sym typeface="Lora"/>
              </a:rPr>
              <a:t>As a developer or creator, I want to be able to delete the uploaded images so that I can remove unnecessary/ wrong photos</a:t>
            </a:r>
            <a:endParaRPr sz="1017">
              <a:highlight>
                <a:srgbClr val="FFFFFF"/>
              </a:highlight>
              <a:latin typeface="Lora"/>
              <a:ea typeface="Lora"/>
              <a:cs typeface="Lora"/>
              <a:sym typeface="Lora"/>
            </a:endParaRPr>
          </a:p>
          <a:p>
            <a:pPr indent="0" lvl="0" marL="0" rtl="0" algn="l">
              <a:lnSpc>
                <a:spcPct val="100000"/>
              </a:lnSpc>
              <a:spcBef>
                <a:spcPts val="1200"/>
              </a:spcBef>
              <a:spcAft>
                <a:spcPts val="0"/>
              </a:spcAft>
              <a:buNone/>
            </a:pPr>
            <a:r>
              <a:rPr b="1" lang="en" sz="1017">
                <a:highlight>
                  <a:srgbClr val="FFFFFF"/>
                </a:highlight>
                <a:latin typeface="Lora"/>
                <a:ea typeface="Lora"/>
                <a:cs typeface="Lora"/>
                <a:sym typeface="Lora"/>
              </a:rPr>
              <a:t>Acceptance Criteria: </a:t>
            </a:r>
            <a:r>
              <a:rPr lang="en" sz="1017">
                <a:highlight>
                  <a:srgbClr val="FFFFFF"/>
                </a:highlight>
                <a:latin typeface="Lora"/>
                <a:ea typeface="Lora"/>
                <a:cs typeface="Lora"/>
                <a:sym typeface="Lora"/>
              </a:rPr>
              <a:t>Given developer or creator is on attachment screen, when user click on the delete image, then system should delete the image from the database</a:t>
            </a:r>
            <a:endParaRPr sz="1017">
              <a:highlight>
                <a:srgbClr val="FFFFFF"/>
              </a:highlight>
              <a:latin typeface="Lora"/>
              <a:ea typeface="Lora"/>
              <a:cs typeface="Lora"/>
              <a:sym typeface="Lora"/>
            </a:endParaRPr>
          </a:p>
        </p:txBody>
      </p:sp>
      <p:sp>
        <p:nvSpPr>
          <p:cNvPr id="222" name="Google Shape;222;p32"/>
          <p:cNvSpPr/>
          <p:nvPr/>
        </p:nvSpPr>
        <p:spPr>
          <a:xfrm>
            <a:off x="4991050" y="1246425"/>
            <a:ext cx="931500" cy="445800"/>
          </a:xfrm>
          <a:prstGeom prst="wedgeRoundRectCallout">
            <a:avLst>
              <a:gd fmla="val -68098" name="adj1"/>
              <a:gd fmla="val -4251" name="adj2"/>
              <a:gd fmla="val 0" name="adj3"/>
            </a:avLst>
          </a:prstGeom>
          <a:solidFill>
            <a:srgbClr val="FCE5CD"/>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Lora"/>
                <a:ea typeface="Lora"/>
                <a:cs typeface="Lora"/>
                <a:sym typeface="Lora"/>
              </a:rPr>
              <a:t>EAS-70</a:t>
            </a:r>
            <a:endParaRPr b="1" sz="1100">
              <a:latin typeface="Lora"/>
              <a:ea typeface="Lora"/>
              <a:cs typeface="Lora"/>
              <a:sym typeface="Lora"/>
            </a:endParaRPr>
          </a:p>
          <a:p>
            <a:pPr indent="0" lvl="0" marL="0" rtl="0" algn="ctr">
              <a:spcBef>
                <a:spcPts val="0"/>
              </a:spcBef>
              <a:spcAft>
                <a:spcPts val="0"/>
              </a:spcAft>
              <a:buNone/>
            </a:pPr>
            <a:r>
              <a:rPr b="1" lang="en" sz="1100">
                <a:latin typeface="Lora"/>
                <a:ea typeface="Lora"/>
                <a:cs typeface="Lora"/>
                <a:sym typeface="Lora"/>
              </a:rPr>
              <a:t>Points - 3</a:t>
            </a:r>
            <a:endParaRPr b="1" sz="1100">
              <a:latin typeface="Lora"/>
              <a:ea typeface="Lora"/>
              <a:cs typeface="Lora"/>
              <a:sym typeface="Lora"/>
            </a:endParaRPr>
          </a:p>
        </p:txBody>
      </p:sp>
      <p:sp>
        <p:nvSpPr>
          <p:cNvPr id="223" name="Google Shape;223;p32"/>
          <p:cNvSpPr/>
          <p:nvPr/>
        </p:nvSpPr>
        <p:spPr>
          <a:xfrm>
            <a:off x="4991050" y="2970075"/>
            <a:ext cx="931500" cy="445800"/>
          </a:xfrm>
          <a:prstGeom prst="wedgeRoundRectCallout">
            <a:avLst>
              <a:gd fmla="val -68098" name="adj1"/>
              <a:gd fmla="val -4251" name="adj2"/>
              <a:gd fmla="val 0" name="adj3"/>
            </a:avLst>
          </a:prstGeom>
          <a:solidFill>
            <a:srgbClr val="FCE5CD"/>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Lora"/>
                <a:ea typeface="Lora"/>
                <a:cs typeface="Lora"/>
                <a:sym typeface="Lora"/>
              </a:rPr>
              <a:t>EAS-72</a:t>
            </a:r>
            <a:endParaRPr b="1" sz="1100">
              <a:latin typeface="Lora"/>
              <a:ea typeface="Lora"/>
              <a:cs typeface="Lora"/>
              <a:sym typeface="Lora"/>
            </a:endParaRPr>
          </a:p>
          <a:p>
            <a:pPr indent="0" lvl="0" marL="0" rtl="0" algn="ctr">
              <a:spcBef>
                <a:spcPts val="0"/>
              </a:spcBef>
              <a:spcAft>
                <a:spcPts val="0"/>
              </a:spcAft>
              <a:buNone/>
            </a:pPr>
            <a:r>
              <a:rPr b="1" lang="en" sz="1100">
                <a:latin typeface="Lora"/>
                <a:ea typeface="Lora"/>
                <a:cs typeface="Lora"/>
                <a:sym typeface="Lora"/>
              </a:rPr>
              <a:t>Points - 5</a:t>
            </a:r>
            <a:endParaRPr b="1" sz="1100">
              <a:latin typeface="Lora"/>
              <a:ea typeface="Lora"/>
              <a:cs typeface="Lora"/>
              <a:sym typeface="Lora"/>
            </a:endParaRPr>
          </a:p>
        </p:txBody>
      </p:sp>
      <p:sp>
        <p:nvSpPr>
          <p:cNvPr id="224" name="Google Shape;224;p32"/>
          <p:cNvSpPr/>
          <p:nvPr/>
        </p:nvSpPr>
        <p:spPr>
          <a:xfrm>
            <a:off x="5121163" y="2108250"/>
            <a:ext cx="931500" cy="445800"/>
          </a:xfrm>
          <a:prstGeom prst="wedgeRoundRectCallout">
            <a:avLst>
              <a:gd fmla="val 70664" name="adj1"/>
              <a:gd fmla="val -15382" name="adj2"/>
              <a:gd fmla="val 0" name="adj3"/>
            </a:avLst>
          </a:prstGeom>
          <a:solidFill>
            <a:srgbClr val="FCE5CD"/>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Lora"/>
                <a:ea typeface="Lora"/>
                <a:cs typeface="Lora"/>
                <a:sym typeface="Lora"/>
              </a:rPr>
              <a:t>EAS-71</a:t>
            </a:r>
            <a:endParaRPr b="1" sz="1100">
              <a:latin typeface="Lora"/>
              <a:ea typeface="Lora"/>
              <a:cs typeface="Lora"/>
              <a:sym typeface="Lora"/>
            </a:endParaRPr>
          </a:p>
          <a:p>
            <a:pPr indent="0" lvl="0" marL="0" rtl="0" algn="ctr">
              <a:spcBef>
                <a:spcPts val="0"/>
              </a:spcBef>
              <a:spcAft>
                <a:spcPts val="0"/>
              </a:spcAft>
              <a:buNone/>
            </a:pPr>
            <a:r>
              <a:rPr b="1" lang="en" sz="1100">
                <a:latin typeface="Lora"/>
                <a:ea typeface="Lora"/>
                <a:cs typeface="Lora"/>
                <a:sym typeface="Lora"/>
              </a:rPr>
              <a:t>Points - 2</a:t>
            </a:r>
            <a:endParaRPr b="1" sz="1100">
              <a:latin typeface="Lora"/>
              <a:ea typeface="Lora"/>
              <a:cs typeface="Lora"/>
              <a:sym typeface="Lora"/>
            </a:endParaRPr>
          </a:p>
        </p:txBody>
      </p:sp>
      <p:sp>
        <p:nvSpPr>
          <p:cNvPr id="225" name="Google Shape;225;p32"/>
          <p:cNvSpPr/>
          <p:nvPr/>
        </p:nvSpPr>
        <p:spPr>
          <a:xfrm>
            <a:off x="5121175" y="3831900"/>
            <a:ext cx="931500" cy="445800"/>
          </a:xfrm>
          <a:prstGeom prst="wedgeRoundRectCallout">
            <a:avLst>
              <a:gd fmla="val 70664" name="adj1"/>
              <a:gd fmla="val -15382" name="adj2"/>
              <a:gd fmla="val 0" name="adj3"/>
            </a:avLst>
          </a:prstGeom>
          <a:solidFill>
            <a:srgbClr val="FCE5CD"/>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Lora"/>
                <a:ea typeface="Lora"/>
                <a:cs typeface="Lora"/>
                <a:sym typeface="Lora"/>
              </a:rPr>
              <a:t>EAS-73</a:t>
            </a:r>
            <a:endParaRPr b="1" sz="1100">
              <a:latin typeface="Lora"/>
              <a:ea typeface="Lora"/>
              <a:cs typeface="Lora"/>
              <a:sym typeface="Lora"/>
            </a:endParaRPr>
          </a:p>
          <a:p>
            <a:pPr indent="0" lvl="0" marL="0" rtl="0" algn="ctr">
              <a:spcBef>
                <a:spcPts val="0"/>
              </a:spcBef>
              <a:spcAft>
                <a:spcPts val="0"/>
              </a:spcAft>
              <a:buNone/>
            </a:pPr>
            <a:r>
              <a:rPr b="1" lang="en" sz="1100">
                <a:latin typeface="Lora"/>
                <a:ea typeface="Lora"/>
                <a:cs typeface="Lora"/>
                <a:sym typeface="Lora"/>
              </a:rPr>
              <a:t>Points - 2</a:t>
            </a:r>
            <a:endParaRPr b="1" sz="1100">
              <a:latin typeface="Lora"/>
              <a:ea typeface="Lora"/>
              <a:cs typeface="Lora"/>
              <a:sym typeface="Lor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pic>
        <p:nvPicPr>
          <p:cNvPr id="77" name="Google Shape;77;p15"/>
          <p:cNvPicPr preferRelativeResize="0"/>
          <p:nvPr/>
        </p:nvPicPr>
        <p:blipFill>
          <a:blip r:embed="rId3">
            <a:alphaModFix/>
          </a:blip>
          <a:stretch>
            <a:fillRect/>
          </a:stretch>
        </p:blipFill>
        <p:spPr>
          <a:xfrm>
            <a:off x="311700" y="1426475"/>
            <a:ext cx="1210925" cy="1360600"/>
          </a:xfrm>
          <a:prstGeom prst="rect">
            <a:avLst/>
          </a:prstGeom>
          <a:noFill/>
          <a:ln>
            <a:noFill/>
          </a:ln>
        </p:spPr>
      </p:pic>
      <p:pic>
        <p:nvPicPr>
          <p:cNvPr id="78" name="Google Shape;78;p15"/>
          <p:cNvPicPr preferRelativeResize="0"/>
          <p:nvPr/>
        </p:nvPicPr>
        <p:blipFill>
          <a:blip r:embed="rId4">
            <a:alphaModFix/>
          </a:blip>
          <a:stretch>
            <a:fillRect/>
          </a:stretch>
        </p:blipFill>
        <p:spPr>
          <a:xfrm>
            <a:off x="2138638" y="1351638"/>
            <a:ext cx="1360600" cy="1360600"/>
          </a:xfrm>
          <a:prstGeom prst="rect">
            <a:avLst/>
          </a:prstGeom>
          <a:noFill/>
          <a:ln>
            <a:noFill/>
          </a:ln>
        </p:spPr>
      </p:pic>
      <p:pic>
        <p:nvPicPr>
          <p:cNvPr id="79" name="Google Shape;79;p15"/>
          <p:cNvPicPr preferRelativeResize="0"/>
          <p:nvPr/>
        </p:nvPicPr>
        <p:blipFill>
          <a:blip r:embed="rId5">
            <a:alphaModFix/>
          </a:blip>
          <a:stretch>
            <a:fillRect/>
          </a:stretch>
        </p:blipFill>
        <p:spPr>
          <a:xfrm>
            <a:off x="4177237" y="1426462"/>
            <a:ext cx="1210925" cy="1210950"/>
          </a:xfrm>
          <a:prstGeom prst="rect">
            <a:avLst/>
          </a:prstGeom>
          <a:noFill/>
          <a:ln>
            <a:noFill/>
          </a:ln>
        </p:spPr>
      </p:pic>
      <p:pic>
        <p:nvPicPr>
          <p:cNvPr id="80" name="Google Shape;80;p15"/>
          <p:cNvPicPr preferRelativeResize="0"/>
          <p:nvPr/>
        </p:nvPicPr>
        <p:blipFill>
          <a:blip r:embed="rId6">
            <a:alphaModFix/>
          </a:blip>
          <a:stretch>
            <a:fillRect/>
          </a:stretch>
        </p:blipFill>
        <p:spPr>
          <a:xfrm>
            <a:off x="5947825" y="1514607"/>
            <a:ext cx="1360576" cy="1034669"/>
          </a:xfrm>
          <a:prstGeom prst="rect">
            <a:avLst/>
          </a:prstGeom>
          <a:noFill/>
          <a:ln>
            <a:noFill/>
          </a:ln>
        </p:spPr>
      </p:pic>
      <p:sp>
        <p:nvSpPr>
          <p:cNvPr id="81" name="Google Shape;81;p15"/>
          <p:cNvSpPr txBox="1"/>
          <p:nvPr/>
        </p:nvSpPr>
        <p:spPr>
          <a:xfrm>
            <a:off x="296675" y="2911450"/>
            <a:ext cx="14730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ora"/>
                <a:ea typeface="Lora"/>
                <a:cs typeface="Lora"/>
                <a:sym typeface="Lora"/>
              </a:rPr>
              <a:t>Introduction</a:t>
            </a:r>
            <a:endParaRPr sz="1200">
              <a:latin typeface="Lora"/>
              <a:ea typeface="Lora"/>
              <a:cs typeface="Lora"/>
              <a:sym typeface="Lora"/>
            </a:endParaRPr>
          </a:p>
          <a:p>
            <a:pPr indent="-304800" lvl="0" marL="457200" rtl="0" algn="l">
              <a:spcBef>
                <a:spcPts val="0"/>
              </a:spcBef>
              <a:spcAft>
                <a:spcPts val="0"/>
              </a:spcAft>
              <a:buSzPts val="1200"/>
              <a:buFont typeface="Lora"/>
              <a:buChar char="●"/>
            </a:pPr>
            <a:r>
              <a:rPr lang="en" sz="1200">
                <a:latin typeface="Lora"/>
                <a:ea typeface="Lora"/>
                <a:cs typeface="Lora"/>
                <a:sym typeface="Lora"/>
              </a:rPr>
              <a:t>Team members</a:t>
            </a:r>
            <a:endParaRPr sz="1200">
              <a:latin typeface="Lora"/>
              <a:ea typeface="Lora"/>
              <a:cs typeface="Lora"/>
              <a:sym typeface="Lora"/>
            </a:endParaRPr>
          </a:p>
          <a:p>
            <a:pPr indent="-304800" lvl="0" marL="457200" rtl="0" algn="l">
              <a:spcBef>
                <a:spcPts val="0"/>
              </a:spcBef>
              <a:spcAft>
                <a:spcPts val="0"/>
              </a:spcAft>
              <a:buSzPts val="1200"/>
              <a:buFont typeface="Lora"/>
              <a:buChar char="●"/>
            </a:pPr>
            <a:r>
              <a:rPr lang="en" sz="1200">
                <a:latin typeface="Lora"/>
                <a:ea typeface="Lora"/>
                <a:cs typeface="Lora"/>
                <a:sym typeface="Lora"/>
              </a:rPr>
              <a:t>Problem Statement</a:t>
            </a:r>
            <a:endParaRPr sz="1200">
              <a:latin typeface="Lora"/>
              <a:ea typeface="Lora"/>
              <a:cs typeface="Lora"/>
              <a:sym typeface="Lora"/>
            </a:endParaRPr>
          </a:p>
          <a:p>
            <a:pPr indent="-304800" lvl="0" marL="457200" rtl="0" algn="l">
              <a:spcBef>
                <a:spcPts val="0"/>
              </a:spcBef>
              <a:spcAft>
                <a:spcPts val="0"/>
              </a:spcAft>
              <a:buSzPts val="1200"/>
              <a:buFont typeface="Lora"/>
              <a:buChar char="●"/>
            </a:pPr>
            <a:r>
              <a:rPr lang="en" sz="1200">
                <a:latin typeface="Lora"/>
                <a:ea typeface="Lora"/>
                <a:cs typeface="Lora"/>
                <a:sym typeface="Lora"/>
              </a:rPr>
              <a:t>Project Description</a:t>
            </a:r>
            <a:endParaRPr sz="1200">
              <a:latin typeface="Lora"/>
              <a:ea typeface="Lora"/>
              <a:cs typeface="Lora"/>
              <a:sym typeface="Lora"/>
            </a:endParaRPr>
          </a:p>
          <a:p>
            <a:pPr indent="-304800" lvl="0" marL="457200" rtl="0" algn="l">
              <a:spcBef>
                <a:spcPts val="0"/>
              </a:spcBef>
              <a:spcAft>
                <a:spcPts val="0"/>
              </a:spcAft>
              <a:buSzPts val="1200"/>
              <a:buFont typeface="Lora"/>
              <a:buChar char="●"/>
            </a:pPr>
            <a:r>
              <a:rPr lang="en" sz="1200">
                <a:latin typeface="Lora"/>
                <a:ea typeface="Lora"/>
                <a:cs typeface="Lora"/>
                <a:sym typeface="Lora"/>
              </a:rPr>
              <a:t>Personas</a:t>
            </a:r>
            <a:endParaRPr sz="1200">
              <a:latin typeface="Lora"/>
              <a:ea typeface="Lora"/>
              <a:cs typeface="Lora"/>
              <a:sym typeface="Lora"/>
            </a:endParaRPr>
          </a:p>
        </p:txBody>
      </p:sp>
      <p:sp>
        <p:nvSpPr>
          <p:cNvPr id="82" name="Google Shape;82;p15"/>
          <p:cNvSpPr txBox="1"/>
          <p:nvPr/>
        </p:nvSpPr>
        <p:spPr>
          <a:xfrm>
            <a:off x="3989413" y="2911450"/>
            <a:ext cx="19584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ora"/>
                <a:ea typeface="Lora"/>
                <a:cs typeface="Lora"/>
                <a:sym typeface="Lora"/>
              </a:rPr>
              <a:t>Sprint 6 recap &amp; </a:t>
            </a:r>
            <a:r>
              <a:rPr lang="en" sz="1200">
                <a:latin typeface="Lora"/>
                <a:ea typeface="Lora"/>
                <a:cs typeface="Lora"/>
                <a:sym typeface="Lora"/>
              </a:rPr>
              <a:t>Sprint 7</a:t>
            </a:r>
            <a:endParaRPr sz="1200">
              <a:latin typeface="Lora"/>
              <a:ea typeface="Lora"/>
              <a:cs typeface="Lora"/>
              <a:sym typeface="Lora"/>
            </a:endParaRPr>
          </a:p>
          <a:p>
            <a:pPr indent="-304800" lvl="0" marL="457200" rtl="0" algn="l">
              <a:spcBef>
                <a:spcPts val="0"/>
              </a:spcBef>
              <a:spcAft>
                <a:spcPts val="0"/>
              </a:spcAft>
              <a:buSzPts val="1200"/>
              <a:buFont typeface="Lora"/>
              <a:buChar char="●"/>
            </a:pPr>
            <a:r>
              <a:rPr lang="en" sz="1200">
                <a:latin typeface="Lora"/>
                <a:ea typeface="Lora"/>
                <a:cs typeface="Lora"/>
                <a:sym typeface="Lora"/>
              </a:rPr>
              <a:t>Sprint Backlog</a:t>
            </a:r>
            <a:endParaRPr sz="1200">
              <a:latin typeface="Lora"/>
              <a:ea typeface="Lora"/>
              <a:cs typeface="Lora"/>
              <a:sym typeface="Lora"/>
            </a:endParaRPr>
          </a:p>
          <a:p>
            <a:pPr indent="-304800" lvl="0" marL="457200" rtl="0" algn="l">
              <a:spcBef>
                <a:spcPts val="0"/>
              </a:spcBef>
              <a:spcAft>
                <a:spcPts val="0"/>
              </a:spcAft>
              <a:buSzPts val="1200"/>
              <a:buFont typeface="Lora"/>
              <a:buChar char="●"/>
            </a:pPr>
            <a:r>
              <a:rPr lang="en" sz="1200">
                <a:latin typeface="Lora"/>
                <a:ea typeface="Lora"/>
                <a:cs typeface="Lora"/>
                <a:sym typeface="Lora"/>
              </a:rPr>
              <a:t>Test Cases</a:t>
            </a:r>
            <a:endParaRPr sz="1200">
              <a:latin typeface="Lora"/>
              <a:ea typeface="Lora"/>
              <a:cs typeface="Lora"/>
              <a:sym typeface="Lora"/>
            </a:endParaRPr>
          </a:p>
          <a:p>
            <a:pPr indent="-304800" lvl="0" marL="457200" rtl="0" algn="l">
              <a:spcBef>
                <a:spcPts val="0"/>
              </a:spcBef>
              <a:spcAft>
                <a:spcPts val="0"/>
              </a:spcAft>
              <a:buSzPts val="1200"/>
              <a:buFont typeface="Lora"/>
              <a:buChar char="●"/>
            </a:pPr>
            <a:r>
              <a:rPr lang="en" sz="1200">
                <a:latin typeface="Lora"/>
                <a:ea typeface="Lora"/>
                <a:cs typeface="Lora"/>
                <a:sym typeface="Lora"/>
              </a:rPr>
              <a:t>Burndown Chart</a:t>
            </a:r>
            <a:endParaRPr sz="1200">
              <a:latin typeface="Lora"/>
              <a:ea typeface="Lora"/>
              <a:cs typeface="Lora"/>
              <a:sym typeface="Lora"/>
            </a:endParaRPr>
          </a:p>
          <a:p>
            <a:pPr indent="-304800" lvl="0" marL="457200" rtl="0" algn="l">
              <a:spcBef>
                <a:spcPts val="0"/>
              </a:spcBef>
              <a:spcAft>
                <a:spcPts val="0"/>
              </a:spcAft>
              <a:buSzPts val="1200"/>
              <a:buFont typeface="Lora"/>
              <a:buChar char="●"/>
            </a:pPr>
            <a:r>
              <a:rPr lang="en" sz="1200">
                <a:latin typeface="Lora"/>
                <a:ea typeface="Lora"/>
                <a:cs typeface="Lora"/>
                <a:sym typeface="Lora"/>
              </a:rPr>
              <a:t>Velocity Chart</a:t>
            </a:r>
            <a:endParaRPr sz="1200">
              <a:latin typeface="Lora"/>
              <a:ea typeface="Lora"/>
              <a:cs typeface="Lora"/>
              <a:sym typeface="Lora"/>
            </a:endParaRPr>
          </a:p>
          <a:p>
            <a:pPr indent="-304800" lvl="0" marL="457200" rtl="0" algn="l">
              <a:spcBef>
                <a:spcPts val="0"/>
              </a:spcBef>
              <a:spcAft>
                <a:spcPts val="0"/>
              </a:spcAft>
              <a:buSzPts val="1200"/>
              <a:buFont typeface="Lora"/>
              <a:buChar char="●"/>
            </a:pPr>
            <a:r>
              <a:rPr lang="en" sz="1200">
                <a:latin typeface="Lora"/>
                <a:ea typeface="Lora"/>
                <a:cs typeface="Lora"/>
                <a:sym typeface="Lora"/>
              </a:rPr>
              <a:t>Completed Committed Ratio</a:t>
            </a:r>
            <a:endParaRPr sz="1200">
              <a:latin typeface="Lora"/>
              <a:ea typeface="Lora"/>
              <a:cs typeface="Lora"/>
              <a:sym typeface="Lora"/>
            </a:endParaRPr>
          </a:p>
          <a:p>
            <a:pPr indent="-304800" lvl="0" marL="457200" rtl="0" algn="l">
              <a:spcBef>
                <a:spcPts val="0"/>
              </a:spcBef>
              <a:spcAft>
                <a:spcPts val="0"/>
              </a:spcAft>
              <a:buSzPts val="1200"/>
              <a:buFont typeface="Lora"/>
              <a:buChar char="●"/>
            </a:pPr>
            <a:r>
              <a:rPr lang="en" sz="1200">
                <a:latin typeface="Lora"/>
                <a:ea typeface="Lora"/>
                <a:cs typeface="Lora"/>
                <a:sym typeface="Lora"/>
              </a:rPr>
              <a:t>Sprint 7 Results</a:t>
            </a:r>
            <a:endParaRPr sz="1200">
              <a:latin typeface="Lora"/>
              <a:ea typeface="Lora"/>
              <a:cs typeface="Lora"/>
              <a:sym typeface="Lora"/>
            </a:endParaRPr>
          </a:p>
        </p:txBody>
      </p:sp>
      <p:sp>
        <p:nvSpPr>
          <p:cNvPr id="83" name="Google Shape;83;p15"/>
          <p:cNvSpPr txBox="1"/>
          <p:nvPr/>
        </p:nvSpPr>
        <p:spPr>
          <a:xfrm>
            <a:off x="1779138" y="2911450"/>
            <a:ext cx="20796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ora"/>
                <a:ea typeface="Lora"/>
                <a:cs typeface="Lora"/>
                <a:sym typeface="Lora"/>
              </a:rPr>
              <a:t>Technologies and Design</a:t>
            </a:r>
            <a:endParaRPr sz="1200">
              <a:latin typeface="Lora"/>
              <a:ea typeface="Lora"/>
              <a:cs typeface="Lora"/>
              <a:sym typeface="Lora"/>
            </a:endParaRPr>
          </a:p>
          <a:p>
            <a:pPr indent="-304800" lvl="0" marL="457200" rtl="0" algn="l">
              <a:spcBef>
                <a:spcPts val="0"/>
              </a:spcBef>
              <a:spcAft>
                <a:spcPts val="0"/>
              </a:spcAft>
              <a:buSzPts val="1200"/>
              <a:buFont typeface="Lora"/>
              <a:buChar char="●"/>
            </a:pPr>
            <a:r>
              <a:rPr lang="en" sz="1200">
                <a:latin typeface="Lora"/>
                <a:ea typeface="Lora"/>
                <a:cs typeface="Lora"/>
                <a:sym typeface="Lora"/>
              </a:rPr>
              <a:t>Front-end</a:t>
            </a:r>
            <a:endParaRPr sz="1200">
              <a:latin typeface="Lora"/>
              <a:ea typeface="Lora"/>
              <a:cs typeface="Lora"/>
              <a:sym typeface="Lora"/>
            </a:endParaRPr>
          </a:p>
          <a:p>
            <a:pPr indent="-304800" lvl="0" marL="457200" rtl="0" algn="l">
              <a:spcBef>
                <a:spcPts val="0"/>
              </a:spcBef>
              <a:spcAft>
                <a:spcPts val="0"/>
              </a:spcAft>
              <a:buSzPts val="1200"/>
              <a:buFont typeface="Lora"/>
              <a:buChar char="●"/>
            </a:pPr>
            <a:r>
              <a:rPr lang="en" sz="1200">
                <a:latin typeface="Lora"/>
                <a:ea typeface="Lora"/>
                <a:cs typeface="Lora"/>
                <a:sym typeface="Lora"/>
              </a:rPr>
              <a:t>Back-end</a:t>
            </a:r>
            <a:endParaRPr sz="1200">
              <a:latin typeface="Lora"/>
              <a:ea typeface="Lora"/>
              <a:cs typeface="Lora"/>
              <a:sym typeface="Lora"/>
            </a:endParaRPr>
          </a:p>
          <a:p>
            <a:pPr indent="-304800" lvl="0" marL="457200" rtl="0" algn="l">
              <a:spcBef>
                <a:spcPts val="0"/>
              </a:spcBef>
              <a:spcAft>
                <a:spcPts val="0"/>
              </a:spcAft>
              <a:buSzPts val="1200"/>
              <a:buFont typeface="Lora"/>
              <a:buChar char="●"/>
            </a:pPr>
            <a:r>
              <a:rPr lang="en" sz="1200">
                <a:latin typeface="Lora"/>
                <a:ea typeface="Lora"/>
                <a:cs typeface="Lora"/>
                <a:sym typeface="Lora"/>
              </a:rPr>
              <a:t>Cloud</a:t>
            </a:r>
            <a:endParaRPr sz="1200">
              <a:latin typeface="Lora"/>
              <a:ea typeface="Lora"/>
              <a:cs typeface="Lora"/>
              <a:sym typeface="Lora"/>
            </a:endParaRPr>
          </a:p>
          <a:p>
            <a:pPr indent="-304800" lvl="0" marL="457200" rtl="0" algn="l">
              <a:spcBef>
                <a:spcPts val="0"/>
              </a:spcBef>
              <a:spcAft>
                <a:spcPts val="0"/>
              </a:spcAft>
              <a:buSzPts val="1200"/>
              <a:buFont typeface="Lora"/>
              <a:buChar char="●"/>
            </a:pPr>
            <a:r>
              <a:rPr lang="en" sz="1200">
                <a:latin typeface="Lora"/>
                <a:ea typeface="Lora"/>
                <a:cs typeface="Lora"/>
                <a:sym typeface="Lora"/>
              </a:rPr>
              <a:t>Architecture</a:t>
            </a:r>
            <a:endParaRPr sz="1200">
              <a:latin typeface="Lora"/>
              <a:ea typeface="Lora"/>
              <a:cs typeface="Lora"/>
              <a:sym typeface="Lora"/>
            </a:endParaRPr>
          </a:p>
          <a:p>
            <a:pPr indent="-304800" lvl="0" marL="457200" rtl="0" algn="l">
              <a:spcBef>
                <a:spcPts val="0"/>
              </a:spcBef>
              <a:spcAft>
                <a:spcPts val="0"/>
              </a:spcAft>
              <a:buSzPts val="1200"/>
              <a:buFont typeface="Lora"/>
              <a:buChar char="●"/>
            </a:pPr>
            <a:r>
              <a:rPr lang="en" sz="1200">
                <a:latin typeface="Lora"/>
                <a:ea typeface="Lora"/>
                <a:cs typeface="Lora"/>
                <a:sym typeface="Lora"/>
              </a:rPr>
              <a:t>Activity Diagram</a:t>
            </a:r>
            <a:endParaRPr sz="1200">
              <a:latin typeface="Lora"/>
              <a:ea typeface="Lora"/>
              <a:cs typeface="Lora"/>
              <a:sym typeface="Lora"/>
            </a:endParaRPr>
          </a:p>
        </p:txBody>
      </p:sp>
      <p:sp>
        <p:nvSpPr>
          <p:cNvPr id="84" name="Google Shape;84;p15"/>
          <p:cNvSpPr txBox="1"/>
          <p:nvPr/>
        </p:nvSpPr>
        <p:spPr>
          <a:xfrm>
            <a:off x="6022713" y="2911450"/>
            <a:ext cx="1210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ora"/>
                <a:ea typeface="Lora"/>
                <a:cs typeface="Lora"/>
                <a:sym typeface="Lora"/>
              </a:rPr>
              <a:t>Retrospective</a:t>
            </a:r>
            <a:endParaRPr sz="1200">
              <a:latin typeface="Lora"/>
              <a:ea typeface="Lora"/>
              <a:cs typeface="Lora"/>
              <a:sym typeface="Lora"/>
            </a:endParaRPr>
          </a:p>
        </p:txBody>
      </p:sp>
      <p:sp>
        <p:nvSpPr>
          <p:cNvPr id="85" name="Google Shape;85;p15"/>
          <p:cNvSpPr txBox="1"/>
          <p:nvPr/>
        </p:nvSpPr>
        <p:spPr>
          <a:xfrm>
            <a:off x="7308425" y="2911450"/>
            <a:ext cx="1598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ora"/>
                <a:ea typeface="Lora"/>
                <a:cs typeface="Lora"/>
                <a:sym typeface="Lora"/>
              </a:rPr>
              <a:t>Future work</a:t>
            </a:r>
            <a:endParaRPr sz="1200">
              <a:latin typeface="Lora"/>
              <a:ea typeface="Lora"/>
              <a:cs typeface="Lora"/>
              <a:sym typeface="Lora"/>
            </a:endParaRPr>
          </a:p>
          <a:p>
            <a:pPr indent="-304800" lvl="0" marL="457200" rtl="0" algn="l">
              <a:spcBef>
                <a:spcPts val="0"/>
              </a:spcBef>
              <a:spcAft>
                <a:spcPts val="0"/>
              </a:spcAft>
              <a:buSzPts val="1200"/>
              <a:buFont typeface="Lora"/>
              <a:buChar char="●"/>
            </a:pPr>
            <a:r>
              <a:rPr lang="en" sz="1200">
                <a:latin typeface="Lora"/>
                <a:ea typeface="Lora"/>
                <a:cs typeface="Lora"/>
                <a:sym typeface="Lora"/>
              </a:rPr>
              <a:t>Sprint 8 - Sprint Backlog</a:t>
            </a:r>
            <a:endParaRPr sz="1200">
              <a:latin typeface="Lora"/>
              <a:ea typeface="Lora"/>
              <a:cs typeface="Lora"/>
              <a:sym typeface="Lora"/>
            </a:endParaRPr>
          </a:p>
        </p:txBody>
      </p:sp>
      <p:pic>
        <p:nvPicPr>
          <p:cNvPr id="86" name="Google Shape;86;p15"/>
          <p:cNvPicPr preferRelativeResize="0"/>
          <p:nvPr/>
        </p:nvPicPr>
        <p:blipFill>
          <a:blip r:embed="rId7">
            <a:alphaModFix/>
          </a:blip>
          <a:stretch>
            <a:fillRect/>
          </a:stretch>
        </p:blipFill>
        <p:spPr>
          <a:xfrm>
            <a:off x="7660113" y="1426475"/>
            <a:ext cx="1210925" cy="1210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- 6: </a:t>
            </a:r>
            <a:r>
              <a:rPr lang="en"/>
              <a:t>User Stories</a:t>
            </a:r>
            <a:r>
              <a:rPr lang="en"/>
              <a:t> Continue</a:t>
            </a:r>
            <a:endParaRPr/>
          </a:p>
        </p:txBody>
      </p:sp>
      <p:sp>
        <p:nvSpPr>
          <p:cNvPr id="231" name="Google Shape;231;p33"/>
          <p:cNvSpPr txBox="1"/>
          <p:nvPr/>
        </p:nvSpPr>
        <p:spPr>
          <a:xfrm>
            <a:off x="161150" y="1246425"/>
            <a:ext cx="4646700" cy="18021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17">
                <a:highlight>
                  <a:srgbClr val="FFFFFF"/>
                </a:highlight>
                <a:latin typeface="Lora"/>
                <a:ea typeface="Lora"/>
                <a:cs typeface="Lora"/>
                <a:sym typeface="Lora"/>
              </a:rPr>
              <a:t>User Story: </a:t>
            </a:r>
            <a:r>
              <a:rPr lang="en" sz="1017">
                <a:highlight>
                  <a:srgbClr val="FFFFFF"/>
                </a:highlight>
                <a:latin typeface="Lora"/>
                <a:ea typeface="Lora"/>
                <a:cs typeface="Lora"/>
                <a:sym typeface="Lora"/>
              </a:rPr>
              <a:t>As a product owner or scrum master or creator, I want to be able to create user activity map for the project so that I can understand the user activities better</a:t>
            </a:r>
            <a:endParaRPr sz="1017">
              <a:highlight>
                <a:srgbClr val="FFFFFF"/>
              </a:highlight>
              <a:latin typeface="Lora"/>
              <a:ea typeface="Lora"/>
              <a:cs typeface="Lora"/>
              <a:sym typeface="Lora"/>
            </a:endParaRPr>
          </a:p>
          <a:p>
            <a:pPr indent="0" lvl="0" marL="0" rtl="0" algn="l">
              <a:lnSpc>
                <a:spcPct val="100000"/>
              </a:lnSpc>
              <a:spcBef>
                <a:spcPts val="1200"/>
              </a:spcBef>
              <a:spcAft>
                <a:spcPts val="0"/>
              </a:spcAft>
              <a:buNone/>
            </a:pPr>
            <a:r>
              <a:rPr b="1" lang="en" sz="1017">
                <a:highlight>
                  <a:srgbClr val="FFFFFF"/>
                </a:highlight>
                <a:latin typeface="Lora"/>
                <a:ea typeface="Lora"/>
                <a:cs typeface="Lora"/>
                <a:sym typeface="Lora"/>
              </a:rPr>
              <a:t>Acceptance Criteria: </a:t>
            </a:r>
            <a:endParaRPr b="1"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rPr lang="en" sz="1017">
                <a:highlight>
                  <a:srgbClr val="FFFFFF"/>
                </a:highlight>
                <a:latin typeface="Lora"/>
                <a:ea typeface="Lora"/>
                <a:cs typeface="Lora"/>
                <a:sym typeface="Lora"/>
              </a:rPr>
              <a:t>• Given product owner or scrum master or creator is on activity map screen, when user click on create node for the activity map, then system should create the node</a:t>
            </a:r>
            <a:endParaRPr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rPr lang="en" sz="1017">
                <a:highlight>
                  <a:srgbClr val="FFFFFF"/>
                </a:highlight>
                <a:latin typeface="Lora"/>
                <a:ea typeface="Lora"/>
                <a:cs typeface="Lora"/>
                <a:sym typeface="Lora"/>
              </a:rPr>
              <a:t>• Given product owner or scrum master or creator is on activity map screen, when user connects the nodes for the activity map, then system should connects the node</a:t>
            </a:r>
            <a:endParaRPr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t/>
            </a:r>
            <a:endParaRPr sz="1017">
              <a:highlight>
                <a:srgbClr val="FFFFFF"/>
              </a:highlight>
              <a:latin typeface="Lora"/>
              <a:ea typeface="Lora"/>
              <a:cs typeface="Lora"/>
              <a:sym typeface="Lora"/>
            </a:endParaRPr>
          </a:p>
        </p:txBody>
      </p:sp>
      <p:sp>
        <p:nvSpPr>
          <p:cNvPr id="232" name="Google Shape;232;p33"/>
          <p:cNvSpPr txBox="1"/>
          <p:nvPr/>
        </p:nvSpPr>
        <p:spPr>
          <a:xfrm>
            <a:off x="6231300" y="2311000"/>
            <a:ext cx="2802600" cy="17238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17">
                <a:highlight>
                  <a:srgbClr val="FFFFFF"/>
                </a:highlight>
                <a:latin typeface="Lora"/>
                <a:ea typeface="Lora"/>
                <a:cs typeface="Lora"/>
                <a:sym typeface="Lora"/>
              </a:rPr>
              <a:t>User Story: </a:t>
            </a:r>
            <a:r>
              <a:rPr lang="en" sz="1017">
                <a:highlight>
                  <a:srgbClr val="FFFFFF"/>
                </a:highlight>
                <a:latin typeface="Lora"/>
                <a:ea typeface="Lora"/>
                <a:cs typeface="Lora"/>
                <a:sym typeface="Lora"/>
              </a:rPr>
              <a:t>As a product owner or scrum master or creator, I want to be able to download user activity map so that I can share it with other people</a:t>
            </a:r>
            <a:endParaRPr sz="1017">
              <a:highlight>
                <a:srgbClr val="FFFFFF"/>
              </a:highlight>
              <a:latin typeface="Lora"/>
              <a:ea typeface="Lora"/>
              <a:cs typeface="Lora"/>
              <a:sym typeface="Lora"/>
            </a:endParaRPr>
          </a:p>
          <a:p>
            <a:pPr indent="0" lvl="0" marL="0" rtl="0" algn="l">
              <a:lnSpc>
                <a:spcPct val="100000"/>
              </a:lnSpc>
              <a:spcBef>
                <a:spcPts val="1200"/>
              </a:spcBef>
              <a:spcAft>
                <a:spcPts val="0"/>
              </a:spcAft>
              <a:buNone/>
            </a:pPr>
            <a:r>
              <a:rPr b="1" lang="en" sz="1017">
                <a:highlight>
                  <a:srgbClr val="FFFFFF"/>
                </a:highlight>
                <a:latin typeface="Lora"/>
                <a:ea typeface="Lora"/>
                <a:cs typeface="Lora"/>
                <a:sym typeface="Lora"/>
              </a:rPr>
              <a:t>Acceptance Criteria: </a:t>
            </a:r>
            <a:r>
              <a:rPr lang="en" sz="1017">
                <a:highlight>
                  <a:srgbClr val="FFFFFF"/>
                </a:highlight>
                <a:latin typeface="Lora"/>
                <a:ea typeface="Lora"/>
                <a:cs typeface="Lora"/>
                <a:sym typeface="Lora"/>
              </a:rPr>
              <a:t>Given product owner or scrum master or creator is on activity map screen, when user click on do</a:t>
            </a:r>
            <a:r>
              <a:rPr lang="en" sz="1017">
                <a:highlight>
                  <a:schemeClr val="lt1"/>
                </a:highlight>
                <a:latin typeface="Lora"/>
                <a:ea typeface="Lora"/>
                <a:cs typeface="Lora"/>
                <a:sym typeface="Lora"/>
              </a:rPr>
              <a:t>w</a:t>
            </a:r>
            <a:r>
              <a:rPr lang="en" sz="1017">
                <a:highlight>
                  <a:srgbClr val="FFFFFF"/>
                </a:highlight>
                <a:latin typeface="Lora"/>
                <a:ea typeface="Lora"/>
                <a:cs typeface="Lora"/>
                <a:sym typeface="Lora"/>
              </a:rPr>
              <a:t>nload activity map, then system should download the activity map</a:t>
            </a:r>
            <a:endParaRPr sz="1017">
              <a:highlight>
                <a:srgbClr val="FFFFFF"/>
              </a:highlight>
              <a:latin typeface="Lora"/>
              <a:ea typeface="Lora"/>
              <a:cs typeface="Lora"/>
              <a:sym typeface="Lora"/>
            </a:endParaRPr>
          </a:p>
        </p:txBody>
      </p:sp>
      <p:sp>
        <p:nvSpPr>
          <p:cNvPr id="233" name="Google Shape;233;p33"/>
          <p:cNvSpPr/>
          <p:nvPr/>
        </p:nvSpPr>
        <p:spPr>
          <a:xfrm>
            <a:off x="6919200" y="445025"/>
            <a:ext cx="2114700" cy="707400"/>
          </a:xfrm>
          <a:prstGeom prst="roundRect">
            <a:avLst>
              <a:gd fmla="val 39136"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ora"/>
                <a:ea typeface="Lora"/>
                <a:cs typeface="Lora"/>
                <a:sym typeface="Lora"/>
              </a:rPr>
              <a:t>Total 22 Story Points</a:t>
            </a:r>
            <a:endParaRPr b="1">
              <a:latin typeface="Lora"/>
              <a:ea typeface="Lora"/>
              <a:cs typeface="Lora"/>
              <a:sym typeface="Lora"/>
            </a:endParaRPr>
          </a:p>
        </p:txBody>
      </p:sp>
      <p:sp>
        <p:nvSpPr>
          <p:cNvPr id="234" name="Google Shape;234;p33"/>
          <p:cNvSpPr txBox="1"/>
          <p:nvPr/>
        </p:nvSpPr>
        <p:spPr>
          <a:xfrm>
            <a:off x="161150" y="3142525"/>
            <a:ext cx="4646700" cy="18021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17">
                <a:highlight>
                  <a:srgbClr val="FFFFFF"/>
                </a:highlight>
                <a:latin typeface="Lora"/>
                <a:ea typeface="Lora"/>
                <a:cs typeface="Lora"/>
                <a:sym typeface="Lora"/>
              </a:rPr>
              <a:t>User Story: </a:t>
            </a:r>
            <a:r>
              <a:rPr lang="en" sz="1017">
                <a:highlight>
                  <a:srgbClr val="FFFFFF"/>
                </a:highlight>
                <a:latin typeface="Lora"/>
                <a:ea typeface="Lora"/>
                <a:cs typeface="Lora"/>
                <a:sym typeface="Lora"/>
              </a:rPr>
              <a:t>As a product owner or scrum master or creator, I want to be able to edit/ delete user activity map so that I can modify the user activities</a:t>
            </a:r>
            <a:endParaRPr sz="1017">
              <a:highlight>
                <a:srgbClr val="FFFFFF"/>
              </a:highlight>
              <a:latin typeface="Lora"/>
              <a:ea typeface="Lora"/>
              <a:cs typeface="Lora"/>
              <a:sym typeface="Lora"/>
            </a:endParaRPr>
          </a:p>
          <a:p>
            <a:pPr indent="0" lvl="0" marL="0" rtl="0" algn="l">
              <a:lnSpc>
                <a:spcPct val="100000"/>
              </a:lnSpc>
              <a:spcBef>
                <a:spcPts val="1200"/>
              </a:spcBef>
              <a:spcAft>
                <a:spcPts val="0"/>
              </a:spcAft>
              <a:buNone/>
            </a:pPr>
            <a:r>
              <a:rPr b="1" lang="en" sz="1017">
                <a:highlight>
                  <a:srgbClr val="FFFFFF"/>
                </a:highlight>
                <a:latin typeface="Lora"/>
                <a:ea typeface="Lora"/>
                <a:cs typeface="Lora"/>
                <a:sym typeface="Lora"/>
              </a:rPr>
              <a:t>Acceptance Criteria: </a:t>
            </a:r>
            <a:endParaRPr b="1"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rPr lang="en" sz="1017">
                <a:highlight>
                  <a:srgbClr val="FFFFFF"/>
                </a:highlight>
                <a:latin typeface="Lora"/>
                <a:ea typeface="Lora"/>
                <a:cs typeface="Lora"/>
                <a:sym typeface="Lora"/>
              </a:rPr>
              <a:t>• Given product owner or scrum master or creator is on activity map screen, when user edit the node or edge, then system should modify the node or edges details in database </a:t>
            </a:r>
            <a:endParaRPr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rPr lang="en" sz="1017">
                <a:highlight>
                  <a:srgbClr val="FFFFFF"/>
                </a:highlight>
                <a:latin typeface="Lora"/>
                <a:ea typeface="Lora"/>
                <a:cs typeface="Lora"/>
                <a:sym typeface="Lora"/>
              </a:rPr>
              <a:t>• Given product owner or scrum master or creator is on activity map screen, when user delete the node or edge, then system should delete the node and connected edges from the database</a:t>
            </a:r>
            <a:endParaRPr sz="1017">
              <a:highlight>
                <a:srgbClr val="FFFFFF"/>
              </a:highlight>
              <a:latin typeface="Lora"/>
              <a:ea typeface="Lora"/>
              <a:cs typeface="Lora"/>
              <a:sym typeface="Lora"/>
            </a:endParaRPr>
          </a:p>
        </p:txBody>
      </p:sp>
      <p:sp>
        <p:nvSpPr>
          <p:cNvPr id="235" name="Google Shape;235;p33"/>
          <p:cNvSpPr/>
          <p:nvPr/>
        </p:nvSpPr>
        <p:spPr>
          <a:xfrm>
            <a:off x="4991050" y="1246425"/>
            <a:ext cx="931500" cy="445800"/>
          </a:xfrm>
          <a:prstGeom prst="wedgeRoundRectCallout">
            <a:avLst>
              <a:gd fmla="val -68098" name="adj1"/>
              <a:gd fmla="val -4251" name="adj2"/>
              <a:gd fmla="val 0" name="adj3"/>
            </a:avLst>
          </a:prstGeom>
          <a:solidFill>
            <a:srgbClr val="FCE5CD"/>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Lora"/>
                <a:ea typeface="Lora"/>
                <a:cs typeface="Lora"/>
                <a:sym typeface="Lora"/>
              </a:rPr>
              <a:t>EAS-74</a:t>
            </a:r>
            <a:endParaRPr b="1" sz="1100">
              <a:latin typeface="Lora"/>
              <a:ea typeface="Lora"/>
              <a:cs typeface="Lora"/>
              <a:sym typeface="Lora"/>
            </a:endParaRPr>
          </a:p>
          <a:p>
            <a:pPr indent="0" lvl="0" marL="0" rtl="0" algn="ctr">
              <a:spcBef>
                <a:spcPts val="0"/>
              </a:spcBef>
              <a:spcAft>
                <a:spcPts val="0"/>
              </a:spcAft>
              <a:buNone/>
            </a:pPr>
            <a:r>
              <a:rPr b="1" lang="en" sz="1100">
                <a:latin typeface="Lora"/>
                <a:ea typeface="Lora"/>
                <a:cs typeface="Lora"/>
                <a:sym typeface="Lora"/>
              </a:rPr>
              <a:t>Points - 5</a:t>
            </a:r>
            <a:endParaRPr b="1" sz="1100">
              <a:latin typeface="Lora"/>
              <a:ea typeface="Lora"/>
              <a:cs typeface="Lora"/>
              <a:sym typeface="Lora"/>
            </a:endParaRPr>
          </a:p>
        </p:txBody>
      </p:sp>
      <p:sp>
        <p:nvSpPr>
          <p:cNvPr id="236" name="Google Shape;236;p33"/>
          <p:cNvSpPr/>
          <p:nvPr/>
        </p:nvSpPr>
        <p:spPr>
          <a:xfrm>
            <a:off x="4991050" y="3509875"/>
            <a:ext cx="931500" cy="445800"/>
          </a:xfrm>
          <a:prstGeom prst="wedgeRoundRectCallout">
            <a:avLst>
              <a:gd fmla="val -68098" name="adj1"/>
              <a:gd fmla="val -4251" name="adj2"/>
              <a:gd fmla="val 0" name="adj3"/>
            </a:avLst>
          </a:prstGeom>
          <a:solidFill>
            <a:srgbClr val="FCE5CD"/>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Lora"/>
                <a:ea typeface="Lora"/>
                <a:cs typeface="Lora"/>
                <a:sym typeface="Lora"/>
              </a:rPr>
              <a:t>EAS-75</a:t>
            </a:r>
            <a:endParaRPr b="1" sz="1100">
              <a:latin typeface="Lora"/>
              <a:ea typeface="Lora"/>
              <a:cs typeface="Lora"/>
              <a:sym typeface="Lora"/>
            </a:endParaRPr>
          </a:p>
          <a:p>
            <a:pPr indent="0" lvl="0" marL="0" rtl="0" algn="ctr">
              <a:spcBef>
                <a:spcPts val="0"/>
              </a:spcBef>
              <a:spcAft>
                <a:spcPts val="0"/>
              </a:spcAft>
              <a:buNone/>
            </a:pPr>
            <a:r>
              <a:rPr b="1" lang="en" sz="1100">
                <a:latin typeface="Lora"/>
                <a:ea typeface="Lora"/>
                <a:cs typeface="Lora"/>
                <a:sym typeface="Lora"/>
              </a:rPr>
              <a:t>Points - 3</a:t>
            </a:r>
            <a:endParaRPr b="1" sz="1100">
              <a:latin typeface="Lora"/>
              <a:ea typeface="Lora"/>
              <a:cs typeface="Lora"/>
              <a:sym typeface="Lora"/>
            </a:endParaRPr>
          </a:p>
        </p:txBody>
      </p:sp>
      <p:sp>
        <p:nvSpPr>
          <p:cNvPr id="237" name="Google Shape;237;p33"/>
          <p:cNvSpPr/>
          <p:nvPr/>
        </p:nvSpPr>
        <p:spPr>
          <a:xfrm>
            <a:off x="5107738" y="2378150"/>
            <a:ext cx="931500" cy="445800"/>
          </a:xfrm>
          <a:prstGeom prst="wedgeRoundRectCallout">
            <a:avLst>
              <a:gd fmla="val 70664" name="adj1"/>
              <a:gd fmla="val -15382" name="adj2"/>
              <a:gd fmla="val 0" name="adj3"/>
            </a:avLst>
          </a:prstGeom>
          <a:solidFill>
            <a:srgbClr val="FCE5CD"/>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Lora"/>
                <a:ea typeface="Lora"/>
                <a:cs typeface="Lora"/>
                <a:sym typeface="Lora"/>
              </a:rPr>
              <a:t>EAS-76</a:t>
            </a:r>
            <a:endParaRPr b="1" sz="1100">
              <a:latin typeface="Lora"/>
              <a:ea typeface="Lora"/>
              <a:cs typeface="Lora"/>
              <a:sym typeface="Lora"/>
            </a:endParaRPr>
          </a:p>
          <a:p>
            <a:pPr indent="0" lvl="0" marL="0" rtl="0" algn="ctr">
              <a:spcBef>
                <a:spcPts val="0"/>
              </a:spcBef>
              <a:spcAft>
                <a:spcPts val="0"/>
              </a:spcAft>
              <a:buNone/>
            </a:pPr>
            <a:r>
              <a:rPr b="1" lang="en" sz="1100">
                <a:latin typeface="Lora"/>
                <a:ea typeface="Lora"/>
                <a:cs typeface="Lora"/>
                <a:sym typeface="Lora"/>
              </a:rPr>
              <a:t>Points - 2</a:t>
            </a:r>
            <a:endParaRPr b="1" sz="1100">
              <a:latin typeface="Lora"/>
              <a:ea typeface="Lora"/>
              <a:cs typeface="Lora"/>
              <a:sym typeface="Lor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- 6: Results</a:t>
            </a:r>
            <a:endParaRPr/>
          </a:p>
        </p:txBody>
      </p:sp>
      <p:sp>
        <p:nvSpPr>
          <p:cNvPr id="243" name="Google Shape;243;p34"/>
          <p:cNvSpPr txBox="1"/>
          <p:nvPr/>
        </p:nvSpPr>
        <p:spPr>
          <a:xfrm>
            <a:off x="913200" y="3335200"/>
            <a:ext cx="28740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Attachment Page</a:t>
            </a:r>
            <a:endParaRPr>
              <a:latin typeface="Open Sans"/>
              <a:ea typeface="Open Sans"/>
              <a:cs typeface="Open Sans"/>
              <a:sym typeface="Open Sans"/>
            </a:endParaRPr>
          </a:p>
          <a:p>
            <a:pPr indent="0" lvl="0" marL="0" rtl="0" algn="ctr">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Users can see the uploaded photos by projects members. Also can delete the photo.</a:t>
            </a:r>
            <a:endParaRPr>
              <a:latin typeface="Open Sans"/>
              <a:ea typeface="Open Sans"/>
              <a:cs typeface="Open Sans"/>
              <a:sym typeface="Open Sans"/>
            </a:endParaRPr>
          </a:p>
        </p:txBody>
      </p:sp>
      <p:sp>
        <p:nvSpPr>
          <p:cNvPr id="244" name="Google Shape;244;p34"/>
          <p:cNvSpPr txBox="1"/>
          <p:nvPr/>
        </p:nvSpPr>
        <p:spPr>
          <a:xfrm>
            <a:off x="4996425" y="3335250"/>
            <a:ext cx="34782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Attachment Page - Upload Dropzone</a:t>
            </a:r>
            <a:endParaRPr>
              <a:latin typeface="Open Sans"/>
              <a:ea typeface="Open Sans"/>
              <a:cs typeface="Open Sans"/>
              <a:sym typeface="Open Sans"/>
            </a:endParaRPr>
          </a:p>
          <a:p>
            <a:pPr indent="0" lvl="0" marL="0" rtl="0" algn="ctr">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Users can drop or browse the photos in the right side dropzone. Max file  limit is 9 files. Users can also cancel the uploading of each photo.</a:t>
            </a:r>
            <a:endParaRPr>
              <a:latin typeface="Open Sans"/>
              <a:ea typeface="Open Sans"/>
              <a:cs typeface="Open Sans"/>
              <a:sym typeface="Open Sans"/>
            </a:endParaRPr>
          </a:p>
        </p:txBody>
      </p:sp>
      <p:pic>
        <p:nvPicPr>
          <p:cNvPr id="245" name="Google Shape;245;p34"/>
          <p:cNvPicPr preferRelativeResize="0"/>
          <p:nvPr/>
        </p:nvPicPr>
        <p:blipFill>
          <a:blip r:embed="rId3">
            <a:alphaModFix/>
          </a:blip>
          <a:stretch>
            <a:fillRect/>
          </a:stretch>
        </p:blipFill>
        <p:spPr>
          <a:xfrm>
            <a:off x="4699113" y="1304850"/>
            <a:ext cx="4072825" cy="1877975"/>
          </a:xfrm>
          <a:prstGeom prst="rect">
            <a:avLst/>
          </a:prstGeom>
          <a:noFill/>
          <a:ln>
            <a:noFill/>
          </a:ln>
        </p:spPr>
      </p:pic>
      <p:pic>
        <p:nvPicPr>
          <p:cNvPr id="246" name="Google Shape;246;p34"/>
          <p:cNvPicPr preferRelativeResize="0"/>
          <p:nvPr/>
        </p:nvPicPr>
        <p:blipFill>
          <a:blip r:embed="rId4">
            <a:alphaModFix/>
          </a:blip>
          <a:stretch>
            <a:fillRect/>
          </a:stretch>
        </p:blipFill>
        <p:spPr>
          <a:xfrm>
            <a:off x="313800" y="1303375"/>
            <a:ext cx="4072825" cy="188086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- 6: Results Continue</a:t>
            </a:r>
            <a:endParaRPr/>
          </a:p>
        </p:txBody>
      </p:sp>
      <p:sp>
        <p:nvSpPr>
          <p:cNvPr id="252" name="Google Shape;252;p35"/>
          <p:cNvSpPr txBox="1"/>
          <p:nvPr/>
        </p:nvSpPr>
        <p:spPr>
          <a:xfrm>
            <a:off x="872775" y="3335275"/>
            <a:ext cx="29817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Attachment Page - Photo Preview</a:t>
            </a:r>
            <a:endParaRPr>
              <a:latin typeface="Open Sans"/>
              <a:ea typeface="Open Sans"/>
              <a:cs typeface="Open Sans"/>
              <a:sym typeface="Open Sans"/>
            </a:endParaRPr>
          </a:p>
          <a:p>
            <a:pPr indent="0" lvl="0" marL="0" rtl="0" algn="ctr">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Users can preview the photos and also can rotate, flip horizontally-vertically, zoom in &amp; out and download the photo.</a:t>
            </a:r>
            <a:endParaRPr>
              <a:latin typeface="Open Sans"/>
              <a:ea typeface="Open Sans"/>
              <a:cs typeface="Open Sans"/>
              <a:sym typeface="Open Sans"/>
            </a:endParaRPr>
          </a:p>
        </p:txBody>
      </p:sp>
      <p:pic>
        <p:nvPicPr>
          <p:cNvPr id="253" name="Google Shape;253;p35"/>
          <p:cNvPicPr preferRelativeResize="0"/>
          <p:nvPr/>
        </p:nvPicPr>
        <p:blipFill>
          <a:blip r:embed="rId3">
            <a:alphaModFix/>
          </a:blip>
          <a:stretch>
            <a:fillRect/>
          </a:stretch>
        </p:blipFill>
        <p:spPr>
          <a:xfrm>
            <a:off x="327225" y="1268887"/>
            <a:ext cx="4072801" cy="1949924"/>
          </a:xfrm>
          <a:prstGeom prst="rect">
            <a:avLst/>
          </a:prstGeom>
          <a:noFill/>
          <a:ln>
            <a:noFill/>
          </a:ln>
        </p:spPr>
      </p:pic>
      <p:sp>
        <p:nvSpPr>
          <p:cNvPr id="254" name="Google Shape;254;p35"/>
          <p:cNvSpPr txBox="1"/>
          <p:nvPr/>
        </p:nvSpPr>
        <p:spPr>
          <a:xfrm>
            <a:off x="5298538" y="3335275"/>
            <a:ext cx="28740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Activity Map Page</a:t>
            </a:r>
            <a:endParaRPr>
              <a:latin typeface="Open Sans"/>
              <a:ea typeface="Open Sans"/>
              <a:cs typeface="Open Sans"/>
              <a:sym typeface="Open Sans"/>
            </a:endParaRPr>
          </a:p>
          <a:p>
            <a:pPr indent="0" lvl="0" marL="0" rtl="0" algn="ctr">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Users can create activity maps for their projects. They can also zoom in &amp; out and download the activity map.</a:t>
            </a:r>
            <a:endParaRPr>
              <a:latin typeface="Open Sans"/>
              <a:ea typeface="Open Sans"/>
              <a:cs typeface="Open Sans"/>
              <a:sym typeface="Open Sans"/>
            </a:endParaRPr>
          </a:p>
        </p:txBody>
      </p:sp>
      <p:pic>
        <p:nvPicPr>
          <p:cNvPr id="255" name="Google Shape;255;p35"/>
          <p:cNvPicPr preferRelativeResize="0"/>
          <p:nvPr/>
        </p:nvPicPr>
        <p:blipFill>
          <a:blip r:embed="rId4">
            <a:alphaModFix/>
          </a:blip>
          <a:stretch>
            <a:fillRect/>
          </a:stretch>
        </p:blipFill>
        <p:spPr>
          <a:xfrm>
            <a:off x="4699150" y="1265900"/>
            <a:ext cx="4072801" cy="1955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6"/>
          <p:cNvSpPr txBox="1"/>
          <p:nvPr>
            <p:ph type="title"/>
          </p:nvPr>
        </p:nvSpPr>
        <p:spPr>
          <a:xfrm>
            <a:off x="311700" y="445025"/>
            <a:ext cx="38379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Sprint 6</a:t>
            </a:r>
            <a:endParaRPr/>
          </a:p>
        </p:txBody>
      </p:sp>
      <p:sp>
        <p:nvSpPr>
          <p:cNvPr id="261" name="Google Shape;261;p36"/>
          <p:cNvSpPr txBox="1"/>
          <p:nvPr>
            <p:ph idx="1" type="body"/>
          </p:nvPr>
        </p:nvSpPr>
        <p:spPr>
          <a:xfrm>
            <a:off x="311700" y="1665250"/>
            <a:ext cx="3837900" cy="31425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rgbClr val="000000"/>
              </a:buClr>
              <a:buSzPct val="100000"/>
              <a:buFont typeface="Lora"/>
              <a:buChar char="●"/>
            </a:pPr>
            <a:r>
              <a:rPr lang="en">
                <a:solidFill>
                  <a:srgbClr val="000000"/>
                </a:solidFill>
                <a:latin typeface="Lora"/>
                <a:ea typeface="Lora"/>
                <a:cs typeface="Lora"/>
                <a:sym typeface="Lora"/>
              </a:rPr>
              <a:t>Completed feature: Attachment, Activity Map</a:t>
            </a:r>
            <a:endParaRPr>
              <a:solidFill>
                <a:srgbClr val="000000"/>
              </a:solidFill>
              <a:latin typeface="Lora"/>
              <a:ea typeface="Lora"/>
              <a:cs typeface="Lora"/>
              <a:sym typeface="Lora"/>
            </a:endParaRPr>
          </a:p>
          <a:p>
            <a:pPr indent="-334327" lvl="0" marL="457200" rtl="0" algn="l">
              <a:spcBef>
                <a:spcPts val="1000"/>
              </a:spcBef>
              <a:spcAft>
                <a:spcPts val="0"/>
              </a:spcAft>
              <a:buClr>
                <a:srgbClr val="000000"/>
              </a:buClr>
              <a:buSzPct val="100000"/>
              <a:buFont typeface="Lora"/>
              <a:buChar char="●"/>
            </a:pPr>
            <a:r>
              <a:rPr lang="en">
                <a:solidFill>
                  <a:srgbClr val="000000"/>
                </a:solidFill>
                <a:latin typeface="Lora"/>
                <a:ea typeface="Lora"/>
                <a:cs typeface="Lora"/>
                <a:sym typeface="Lora"/>
              </a:rPr>
              <a:t>Attachment feature:</a:t>
            </a:r>
            <a:endParaRPr>
              <a:solidFill>
                <a:srgbClr val="000000"/>
              </a:solidFill>
              <a:latin typeface="Lora"/>
              <a:ea typeface="Lora"/>
              <a:cs typeface="Lora"/>
              <a:sym typeface="Lora"/>
            </a:endParaRPr>
          </a:p>
          <a:p>
            <a:pPr indent="-310832" lvl="1" marL="914400" rtl="0" algn="l">
              <a:spcBef>
                <a:spcPts val="1000"/>
              </a:spcBef>
              <a:spcAft>
                <a:spcPts val="0"/>
              </a:spcAft>
              <a:buClr>
                <a:srgbClr val="000000"/>
              </a:buClr>
              <a:buSzPct val="100000"/>
              <a:buFont typeface="Lora"/>
              <a:buChar char="○"/>
            </a:pPr>
            <a:r>
              <a:rPr lang="en">
                <a:solidFill>
                  <a:srgbClr val="000000"/>
                </a:solidFill>
                <a:latin typeface="Lora"/>
                <a:ea typeface="Lora"/>
                <a:cs typeface="Lora"/>
                <a:sym typeface="Lora"/>
              </a:rPr>
              <a:t>Easify users can upload the photos to Easify and can preview them</a:t>
            </a:r>
            <a:endParaRPr>
              <a:solidFill>
                <a:srgbClr val="000000"/>
              </a:solidFill>
              <a:latin typeface="Lora"/>
              <a:ea typeface="Lora"/>
              <a:cs typeface="Lora"/>
              <a:sym typeface="Lora"/>
            </a:endParaRPr>
          </a:p>
          <a:p>
            <a:pPr indent="-310832" lvl="1" marL="914400" rtl="0" algn="l">
              <a:spcBef>
                <a:spcPts val="1000"/>
              </a:spcBef>
              <a:spcAft>
                <a:spcPts val="0"/>
              </a:spcAft>
              <a:buClr>
                <a:srgbClr val="000000"/>
              </a:buClr>
              <a:buSzPct val="100000"/>
              <a:buFont typeface="Lora"/>
              <a:buChar char="○"/>
            </a:pPr>
            <a:r>
              <a:rPr lang="en">
                <a:solidFill>
                  <a:srgbClr val="000000"/>
                </a:solidFill>
                <a:latin typeface="Lora"/>
                <a:ea typeface="Lora"/>
                <a:cs typeface="Lora"/>
                <a:sym typeface="Lora"/>
              </a:rPr>
              <a:t>Other project members can see the photos and also download it</a:t>
            </a:r>
            <a:endParaRPr>
              <a:solidFill>
                <a:srgbClr val="000000"/>
              </a:solidFill>
              <a:latin typeface="Lora"/>
              <a:ea typeface="Lora"/>
              <a:cs typeface="Lora"/>
              <a:sym typeface="Lora"/>
            </a:endParaRPr>
          </a:p>
          <a:p>
            <a:pPr indent="-334327" lvl="0" marL="457200" rtl="0" algn="l">
              <a:spcBef>
                <a:spcPts val="1000"/>
              </a:spcBef>
              <a:spcAft>
                <a:spcPts val="0"/>
              </a:spcAft>
              <a:buClr>
                <a:srgbClr val="000000"/>
              </a:buClr>
              <a:buSzPct val="100000"/>
              <a:buFont typeface="Lora"/>
              <a:buChar char="●"/>
            </a:pPr>
            <a:r>
              <a:rPr lang="en">
                <a:solidFill>
                  <a:srgbClr val="000000"/>
                </a:solidFill>
                <a:latin typeface="Lora"/>
                <a:ea typeface="Lora"/>
                <a:cs typeface="Lora"/>
                <a:sym typeface="Lora"/>
              </a:rPr>
              <a:t>Activity Map feature: </a:t>
            </a:r>
            <a:endParaRPr>
              <a:solidFill>
                <a:srgbClr val="000000"/>
              </a:solidFill>
              <a:latin typeface="Lora"/>
              <a:ea typeface="Lora"/>
              <a:cs typeface="Lora"/>
              <a:sym typeface="Lora"/>
            </a:endParaRPr>
          </a:p>
          <a:p>
            <a:pPr indent="-310832" lvl="1" marL="914400" rtl="0" algn="l">
              <a:spcBef>
                <a:spcPts val="1000"/>
              </a:spcBef>
              <a:spcAft>
                <a:spcPts val="1000"/>
              </a:spcAft>
              <a:buClr>
                <a:srgbClr val="000000"/>
              </a:buClr>
              <a:buSzPct val="100000"/>
              <a:buFont typeface="Lora"/>
              <a:buChar char="○"/>
            </a:pPr>
            <a:r>
              <a:rPr lang="en">
                <a:solidFill>
                  <a:srgbClr val="000000"/>
                </a:solidFill>
                <a:latin typeface="Lora"/>
                <a:ea typeface="Lora"/>
                <a:cs typeface="Lora"/>
                <a:sym typeface="Lora"/>
              </a:rPr>
              <a:t>Easify users can create activity maps for their projects and can also download them</a:t>
            </a:r>
            <a:endParaRPr>
              <a:solidFill>
                <a:srgbClr val="000000"/>
              </a:solidFill>
              <a:latin typeface="Lora"/>
              <a:ea typeface="Lora"/>
              <a:cs typeface="Lora"/>
              <a:sym typeface="Lora"/>
            </a:endParaRPr>
          </a:p>
        </p:txBody>
      </p:sp>
      <p:sp>
        <p:nvSpPr>
          <p:cNvPr id="262" name="Google Shape;262;p36"/>
          <p:cNvSpPr txBox="1"/>
          <p:nvPr>
            <p:ph idx="1" type="body"/>
          </p:nvPr>
        </p:nvSpPr>
        <p:spPr>
          <a:xfrm>
            <a:off x="4994400" y="1665350"/>
            <a:ext cx="3837900" cy="31425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Clr>
                <a:srgbClr val="000000"/>
              </a:buClr>
              <a:buSzPct val="100000"/>
              <a:buFont typeface="Lora"/>
              <a:buChar char="●"/>
            </a:pPr>
            <a:r>
              <a:rPr lang="en">
                <a:solidFill>
                  <a:srgbClr val="000000"/>
                </a:solidFill>
                <a:latin typeface="Lora"/>
                <a:ea typeface="Lora"/>
                <a:cs typeface="Lora"/>
                <a:sym typeface="Lora"/>
              </a:rPr>
              <a:t>Completed feature: Chat</a:t>
            </a:r>
            <a:endParaRPr>
              <a:solidFill>
                <a:srgbClr val="000000"/>
              </a:solidFill>
              <a:latin typeface="Lora"/>
              <a:ea typeface="Lora"/>
              <a:cs typeface="Lora"/>
              <a:sym typeface="Lora"/>
            </a:endParaRPr>
          </a:p>
          <a:p>
            <a:pPr indent="-317182" lvl="0" marL="457200" rtl="0" algn="l">
              <a:spcBef>
                <a:spcPts val="1000"/>
              </a:spcBef>
              <a:spcAft>
                <a:spcPts val="0"/>
              </a:spcAft>
              <a:buClr>
                <a:srgbClr val="000000"/>
              </a:buClr>
              <a:buSzPct val="100000"/>
              <a:buFont typeface="Lora"/>
              <a:buChar char="●"/>
            </a:pPr>
            <a:r>
              <a:rPr lang="en">
                <a:solidFill>
                  <a:srgbClr val="000000"/>
                </a:solidFill>
                <a:latin typeface="Lora"/>
                <a:ea typeface="Lora"/>
                <a:cs typeface="Lora"/>
                <a:sym typeface="Lora"/>
              </a:rPr>
              <a:t>New design</a:t>
            </a:r>
            <a:endParaRPr>
              <a:solidFill>
                <a:srgbClr val="000000"/>
              </a:solidFill>
              <a:latin typeface="Lora"/>
              <a:ea typeface="Lora"/>
              <a:cs typeface="Lora"/>
              <a:sym typeface="Lora"/>
            </a:endParaRPr>
          </a:p>
          <a:p>
            <a:pPr indent="-317182" lvl="0" marL="457200" rtl="0" algn="l">
              <a:spcBef>
                <a:spcPts val="1000"/>
              </a:spcBef>
              <a:spcAft>
                <a:spcPts val="0"/>
              </a:spcAft>
              <a:buClr>
                <a:srgbClr val="000000"/>
              </a:buClr>
              <a:buSzPct val="100000"/>
              <a:buFont typeface="Lora"/>
              <a:buChar char="●"/>
            </a:pPr>
            <a:r>
              <a:rPr lang="en">
                <a:solidFill>
                  <a:srgbClr val="000000"/>
                </a:solidFill>
                <a:latin typeface="Lora"/>
                <a:ea typeface="Lora"/>
                <a:cs typeface="Lora"/>
                <a:sym typeface="Lora"/>
              </a:rPr>
              <a:t>We developed the frontend and backend for the Chat feature</a:t>
            </a:r>
            <a:endParaRPr>
              <a:solidFill>
                <a:srgbClr val="000000"/>
              </a:solidFill>
              <a:latin typeface="Lora"/>
              <a:ea typeface="Lora"/>
              <a:cs typeface="Lora"/>
              <a:sym typeface="Lora"/>
            </a:endParaRPr>
          </a:p>
          <a:p>
            <a:pPr indent="-297497" lvl="1" marL="914400" rtl="0" algn="l">
              <a:spcBef>
                <a:spcPts val="1000"/>
              </a:spcBef>
              <a:spcAft>
                <a:spcPts val="0"/>
              </a:spcAft>
              <a:buClr>
                <a:srgbClr val="000000"/>
              </a:buClr>
              <a:buSzPct val="100000"/>
              <a:buFont typeface="Lora"/>
              <a:buChar char="○"/>
            </a:pPr>
            <a:r>
              <a:rPr lang="en">
                <a:solidFill>
                  <a:srgbClr val="000000"/>
                </a:solidFill>
                <a:latin typeface="Lora"/>
                <a:ea typeface="Lora"/>
                <a:cs typeface="Lora"/>
                <a:sym typeface="Lora"/>
              </a:rPr>
              <a:t>Easify will create a chat group while creating the project</a:t>
            </a:r>
            <a:endParaRPr>
              <a:solidFill>
                <a:srgbClr val="000000"/>
              </a:solidFill>
              <a:latin typeface="Lora"/>
              <a:ea typeface="Lora"/>
              <a:cs typeface="Lora"/>
              <a:sym typeface="Lora"/>
            </a:endParaRPr>
          </a:p>
          <a:p>
            <a:pPr indent="-297497" lvl="1" marL="914400" rtl="0" algn="l">
              <a:spcBef>
                <a:spcPts val="1000"/>
              </a:spcBef>
              <a:spcAft>
                <a:spcPts val="0"/>
              </a:spcAft>
              <a:buClr>
                <a:srgbClr val="000000"/>
              </a:buClr>
              <a:buSzPct val="100000"/>
              <a:buFont typeface="Lora"/>
              <a:buChar char="○"/>
            </a:pPr>
            <a:r>
              <a:rPr lang="en">
                <a:solidFill>
                  <a:srgbClr val="000000"/>
                </a:solidFill>
                <a:latin typeface="Lora"/>
                <a:ea typeface="Lora"/>
                <a:cs typeface="Lora"/>
                <a:sym typeface="Lora"/>
              </a:rPr>
              <a:t>Easify users can chat with project members</a:t>
            </a:r>
            <a:endParaRPr>
              <a:solidFill>
                <a:srgbClr val="000000"/>
              </a:solidFill>
              <a:latin typeface="Lora"/>
              <a:ea typeface="Lora"/>
              <a:cs typeface="Lora"/>
              <a:sym typeface="Lora"/>
            </a:endParaRPr>
          </a:p>
          <a:p>
            <a:pPr indent="-297497" lvl="1" marL="914400" rtl="0" algn="l">
              <a:spcBef>
                <a:spcPts val="1000"/>
              </a:spcBef>
              <a:spcAft>
                <a:spcPts val="0"/>
              </a:spcAft>
              <a:buClr>
                <a:srgbClr val="000000"/>
              </a:buClr>
              <a:buSzPct val="100000"/>
              <a:buFont typeface="Lora"/>
              <a:buChar char="○"/>
            </a:pPr>
            <a:r>
              <a:rPr lang="en">
                <a:solidFill>
                  <a:srgbClr val="000000"/>
                </a:solidFill>
                <a:latin typeface="Lora"/>
                <a:ea typeface="Lora"/>
                <a:cs typeface="Lora"/>
                <a:sym typeface="Lora"/>
              </a:rPr>
              <a:t>Each project has its own chat screen</a:t>
            </a:r>
            <a:endParaRPr>
              <a:solidFill>
                <a:srgbClr val="000000"/>
              </a:solidFill>
              <a:latin typeface="Lora"/>
              <a:ea typeface="Lora"/>
              <a:cs typeface="Lora"/>
              <a:sym typeface="Lora"/>
            </a:endParaRPr>
          </a:p>
          <a:p>
            <a:pPr indent="-317182" lvl="0" marL="457200" rtl="0" algn="l">
              <a:spcBef>
                <a:spcPts val="1000"/>
              </a:spcBef>
              <a:spcAft>
                <a:spcPts val="1000"/>
              </a:spcAft>
              <a:buClr>
                <a:srgbClr val="000000"/>
              </a:buClr>
              <a:buSzPct val="100000"/>
              <a:buFont typeface="Lora"/>
              <a:buChar char="●"/>
            </a:pPr>
            <a:r>
              <a:rPr lang="en">
                <a:solidFill>
                  <a:srgbClr val="000000"/>
                </a:solidFill>
                <a:latin typeface="Lora"/>
                <a:ea typeface="Lora"/>
                <a:cs typeface="Lora"/>
                <a:sym typeface="Lora"/>
              </a:rPr>
              <a:t>Easify users can now open any feature by going to feature</a:t>
            </a:r>
            <a:r>
              <a:rPr lang="en">
                <a:solidFill>
                  <a:srgbClr val="000000"/>
                </a:solidFill>
                <a:latin typeface="Lora"/>
                <a:ea typeface="Lora"/>
                <a:cs typeface="Lora"/>
                <a:sym typeface="Lora"/>
              </a:rPr>
              <a:t>’s unique </a:t>
            </a:r>
            <a:r>
              <a:rPr lang="en">
                <a:solidFill>
                  <a:srgbClr val="000000"/>
                </a:solidFill>
                <a:latin typeface="Lora"/>
                <a:ea typeface="Lora"/>
                <a:cs typeface="Lora"/>
                <a:sym typeface="Lora"/>
              </a:rPr>
              <a:t>url</a:t>
            </a:r>
            <a:endParaRPr>
              <a:solidFill>
                <a:srgbClr val="000000"/>
              </a:solidFill>
              <a:latin typeface="Lora"/>
              <a:ea typeface="Lora"/>
              <a:cs typeface="Lora"/>
              <a:sym typeface="Lora"/>
            </a:endParaRPr>
          </a:p>
        </p:txBody>
      </p:sp>
      <p:sp>
        <p:nvSpPr>
          <p:cNvPr id="263" name="Google Shape;263;p36"/>
          <p:cNvSpPr txBox="1"/>
          <p:nvPr>
            <p:ph type="title"/>
          </p:nvPr>
        </p:nvSpPr>
        <p:spPr>
          <a:xfrm>
            <a:off x="4994400" y="445025"/>
            <a:ext cx="38379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Sprint 7</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Improvement</a:t>
            </a:r>
            <a:r>
              <a:rPr lang="en"/>
              <a:t> from the Professor’s Feedback</a:t>
            </a:r>
            <a:endParaRPr/>
          </a:p>
        </p:txBody>
      </p:sp>
      <p:sp>
        <p:nvSpPr>
          <p:cNvPr id="269" name="Google Shape;269;p37"/>
          <p:cNvSpPr txBox="1"/>
          <p:nvPr>
            <p:ph idx="1" type="body"/>
          </p:nvPr>
        </p:nvSpPr>
        <p:spPr>
          <a:xfrm>
            <a:off x="311700" y="1266325"/>
            <a:ext cx="8520600" cy="368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Lora"/>
                <a:ea typeface="Lora"/>
                <a:cs typeface="Lora"/>
                <a:sym typeface="Lora"/>
              </a:rPr>
              <a:t>1) Change the Architecture diagram. Example is given by the professor</a:t>
            </a:r>
            <a:endParaRPr>
              <a:solidFill>
                <a:srgbClr val="000000"/>
              </a:solidFill>
              <a:latin typeface="Lora"/>
              <a:ea typeface="Lora"/>
              <a:cs typeface="Lora"/>
              <a:sym typeface="Lora"/>
            </a:endParaRPr>
          </a:p>
          <a:p>
            <a:pPr indent="0" lvl="0" marL="0" rtl="0" algn="l">
              <a:spcBef>
                <a:spcPts val="1200"/>
              </a:spcBef>
              <a:spcAft>
                <a:spcPts val="0"/>
              </a:spcAft>
              <a:buNone/>
            </a:pPr>
            <a:r>
              <a:rPr lang="en">
                <a:solidFill>
                  <a:srgbClr val="000000"/>
                </a:solidFill>
                <a:latin typeface="Lora"/>
                <a:ea typeface="Lora"/>
                <a:cs typeface="Lora"/>
                <a:sym typeface="Lora"/>
              </a:rPr>
              <a:t>2) Write Product backlog in table format with user story id</a:t>
            </a:r>
            <a:endParaRPr>
              <a:solidFill>
                <a:srgbClr val="000000"/>
              </a:solidFill>
              <a:latin typeface="Lora"/>
              <a:ea typeface="Lora"/>
              <a:cs typeface="Lora"/>
              <a:sym typeface="Lora"/>
            </a:endParaRPr>
          </a:p>
          <a:p>
            <a:pPr indent="0" lvl="0" marL="0" rtl="0" algn="l">
              <a:spcBef>
                <a:spcPts val="1200"/>
              </a:spcBef>
              <a:spcAft>
                <a:spcPts val="0"/>
              </a:spcAft>
              <a:buNone/>
            </a:pPr>
            <a:r>
              <a:rPr lang="en">
                <a:solidFill>
                  <a:srgbClr val="000000"/>
                </a:solidFill>
                <a:latin typeface="Lora"/>
                <a:ea typeface="Lora"/>
                <a:cs typeface="Lora"/>
                <a:sym typeface="Lora"/>
              </a:rPr>
              <a:t>3) Put Sprint backlog slide above the Committed and Completed User Stories</a:t>
            </a:r>
            <a:endParaRPr>
              <a:solidFill>
                <a:srgbClr val="000000"/>
              </a:solidFill>
              <a:latin typeface="Lora"/>
              <a:ea typeface="Lora"/>
              <a:cs typeface="Lora"/>
              <a:sym typeface="Lora"/>
            </a:endParaRPr>
          </a:p>
          <a:p>
            <a:pPr indent="0" lvl="0" marL="0" rtl="0" algn="l">
              <a:spcBef>
                <a:spcPts val="1200"/>
              </a:spcBef>
              <a:spcAft>
                <a:spcPts val="0"/>
              </a:spcAft>
              <a:buNone/>
            </a:pPr>
            <a:r>
              <a:rPr lang="en">
                <a:solidFill>
                  <a:srgbClr val="000000"/>
                </a:solidFill>
                <a:latin typeface="Lora"/>
                <a:ea typeface="Lora"/>
                <a:cs typeface="Lora"/>
                <a:sym typeface="Lora"/>
              </a:rPr>
              <a:t>4) In sprint backlog, do not show subtasks</a:t>
            </a:r>
            <a:endParaRPr>
              <a:solidFill>
                <a:srgbClr val="000000"/>
              </a:solidFill>
              <a:latin typeface="Lora"/>
              <a:ea typeface="Lora"/>
              <a:cs typeface="Lora"/>
              <a:sym typeface="Lora"/>
            </a:endParaRPr>
          </a:p>
          <a:p>
            <a:pPr indent="0" lvl="0" marL="0" rtl="0" algn="l">
              <a:spcBef>
                <a:spcPts val="1200"/>
              </a:spcBef>
              <a:spcAft>
                <a:spcPts val="1200"/>
              </a:spcAft>
              <a:buNone/>
            </a:pPr>
            <a:r>
              <a:rPr lang="en">
                <a:solidFill>
                  <a:srgbClr val="000000"/>
                </a:solidFill>
                <a:latin typeface="Lora"/>
                <a:ea typeface="Lora"/>
                <a:cs typeface="Lora"/>
                <a:sym typeface="Lora"/>
              </a:rPr>
              <a:t>5) For future sprint, show the sprint backlog</a:t>
            </a:r>
            <a:endParaRPr>
              <a:solidFill>
                <a:srgbClr val="000000"/>
              </a:solidFill>
              <a:latin typeface="Lora"/>
              <a:ea typeface="Lora"/>
              <a:cs typeface="Lora"/>
              <a:sym typeface="Lor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 Backlog</a:t>
            </a:r>
            <a:endParaRPr/>
          </a:p>
        </p:txBody>
      </p:sp>
      <p:graphicFrame>
        <p:nvGraphicFramePr>
          <p:cNvPr id="275" name="Google Shape;275;p38"/>
          <p:cNvGraphicFramePr/>
          <p:nvPr/>
        </p:nvGraphicFramePr>
        <p:xfrm>
          <a:off x="0" y="1058425"/>
          <a:ext cx="3000000" cy="3000000"/>
        </p:xfrm>
        <a:graphic>
          <a:graphicData uri="http://schemas.openxmlformats.org/drawingml/2006/table">
            <a:tbl>
              <a:tblPr>
                <a:noFill/>
                <a:tableStyleId>{39150993-BCCF-4304-A2B8-EE2823451A42}</a:tableStyleId>
              </a:tblPr>
              <a:tblGrid>
                <a:gridCol w="754175"/>
                <a:gridCol w="1203425"/>
                <a:gridCol w="4996925"/>
                <a:gridCol w="743275"/>
                <a:gridCol w="756675"/>
                <a:gridCol w="689525"/>
              </a:tblGrid>
              <a:tr h="200025">
                <a:tc>
                  <a:txBody>
                    <a:bodyPr/>
                    <a:lstStyle/>
                    <a:p>
                      <a:pPr indent="0" lvl="0" marL="0" rtl="0" algn="ctr">
                        <a:lnSpc>
                          <a:spcPct val="115000"/>
                        </a:lnSpc>
                        <a:spcBef>
                          <a:spcPts val="0"/>
                        </a:spcBef>
                        <a:spcAft>
                          <a:spcPts val="0"/>
                        </a:spcAft>
                        <a:buNone/>
                      </a:pPr>
                      <a:r>
                        <a:rPr b="1" lang="en" sz="1000">
                          <a:latin typeface="Lora"/>
                          <a:ea typeface="Lora"/>
                          <a:cs typeface="Lora"/>
                          <a:sym typeface="Lora"/>
                        </a:rPr>
                        <a:t>ID</a:t>
                      </a:r>
                      <a:endParaRPr b="1" sz="10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b="1" lang="en" sz="1000">
                          <a:latin typeface="Lora"/>
                          <a:ea typeface="Lora"/>
                          <a:cs typeface="Lora"/>
                          <a:sym typeface="Lora"/>
                        </a:rPr>
                        <a:t>Feature</a:t>
                      </a:r>
                      <a:endParaRPr b="1" sz="10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b="1" lang="en" sz="1000">
                          <a:latin typeface="Lora"/>
                          <a:ea typeface="Lora"/>
                          <a:cs typeface="Lora"/>
                          <a:sym typeface="Lora"/>
                        </a:rPr>
                        <a:t>Item</a:t>
                      </a:r>
                      <a:endParaRPr b="1" sz="10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b="1" lang="en" sz="1000">
                          <a:latin typeface="Lora"/>
                          <a:ea typeface="Lora"/>
                          <a:cs typeface="Lora"/>
                          <a:sym typeface="Lora"/>
                        </a:rPr>
                        <a:t>Priority</a:t>
                      </a:r>
                      <a:endParaRPr b="1" sz="10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b="1" lang="en" sz="1000">
                          <a:latin typeface="Lora"/>
                          <a:ea typeface="Lora"/>
                          <a:cs typeface="Lora"/>
                          <a:sym typeface="Lora"/>
                        </a:rPr>
                        <a:t>Sprint</a:t>
                      </a:r>
                      <a:endParaRPr b="1" sz="10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b="1" lang="en" sz="1000">
                          <a:latin typeface="Lora"/>
                          <a:ea typeface="Lora"/>
                          <a:cs typeface="Lora"/>
                          <a:sym typeface="Lora"/>
                        </a:rPr>
                        <a:t>Status</a:t>
                      </a:r>
                      <a:endParaRPr b="1" sz="10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9900"/>
                    </a:solidFill>
                  </a:tcPr>
                </a:tc>
              </a:tr>
              <a:tr h="352425">
                <a:tc>
                  <a:txBody>
                    <a:bodyPr/>
                    <a:lstStyle/>
                    <a:p>
                      <a:pPr indent="0" lvl="0" marL="0" rtl="0" algn="ctr">
                        <a:lnSpc>
                          <a:spcPct val="115000"/>
                        </a:lnSpc>
                        <a:spcBef>
                          <a:spcPts val="0"/>
                        </a:spcBef>
                        <a:spcAft>
                          <a:spcPts val="0"/>
                        </a:spcAft>
                        <a:buNone/>
                      </a:pPr>
                      <a:r>
                        <a:rPr lang="en" sz="1000">
                          <a:latin typeface="Lora"/>
                          <a:ea typeface="Lora"/>
                          <a:cs typeface="Lora"/>
                          <a:sym typeface="Lora"/>
                        </a:rPr>
                        <a:t>EAS-87</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Lora"/>
                          <a:ea typeface="Lora"/>
                          <a:cs typeface="Lora"/>
                          <a:sym typeface="Lora"/>
                        </a:rPr>
                        <a:t>Chat</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Lora"/>
                          <a:ea typeface="Lora"/>
                          <a:cs typeface="Lora"/>
                          <a:sym typeface="Lora"/>
                        </a:rPr>
                        <a:t>As a product owner or scrum master or developer or creator, I want to be able to see the chat group for the projects so that I can chat with others about the project</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Lora"/>
                          <a:ea typeface="Lora"/>
                          <a:cs typeface="Lora"/>
                          <a:sym typeface="Lora"/>
                        </a:rPr>
                        <a:t>Mid</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Lora"/>
                          <a:ea typeface="Lora"/>
                          <a:cs typeface="Lora"/>
                          <a:sym typeface="Lora"/>
                        </a:rPr>
                        <a:t>Sprint 7</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Lora"/>
                          <a:ea typeface="Lora"/>
                          <a:cs typeface="Lora"/>
                          <a:sym typeface="Lora"/>
                        </a:rPr>
                        <a:t>Done</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352425">
                <a:tc>
                  <a:txBody>
                    <a:bodyPr/>
                    <a:lstStyle/>
                    <a:p>
                      <a:pPr indent="0" lvl="0" marL="0" rtl="0" algn="ctr">
                        <a:lnSpc>
                          <a:spcPct val="115000"/>
                        </a:lnSpc>
                        <a:spcBef>
                          <a:spcPts val="0"/>
                        </a:spcBef>
                        <a:spcAft>
                          <a:spcPts val="0"/>
                        </a:spcAft>
                        <a:buNone/>
                      </a:pPr>
                      <a:r>
                        <a:rPr lang="en" sz="1000">
                          <a:latin typeface="Lora"/>
                          <a:ea typeface="Lora"/>
                          <a:cs typeface="Lora"/>
                          <a:sym typeface="Lora"/>
                        </a:rPr>
                        <a:t>EAS-88</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000">
                          <a:latin typeface="Lora"/>
                          <a:ea typeface="Lora"/>
                          <a:cs typeface="Lora"/>
                          <a:sym typeface="Lora"/>
                        </a:rPr>
                        <a:t>Chat</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000">
                          <a:latin typeface="Lora"/>
                          <a:ea typeface="Lora"/>
                          <a:cs typeface="Lora"/>
                          <a:sym typeface="Lora"/>
                        </a:rPr>
                        <a:t>As a product owner or scrum master or developer or creator, I want to be able to send messages in project group so that I can notify others about tasks or bugs</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000">
                          <a:latin typeface="Lora"/>
                          <a:ea typeface="Lora"/>
                          <a:cs typeface="Lora"/>
                          <a:sym typeface="Lora"/>
                        </a:rPr>
                        <a:t>Mid</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000">
                          <a:latin typeface="Lora"/>
                          <a:ea typeface="Lora"/>
                          <a:cs typeface="Lora"/>
                          <a:sym typeface="Lora"/>
                        </a:rPr>
                        <a:t>Sprint 7</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000">
                          <a:latin typeface="Lora"/>
                          <a:ea typeface="Lora"/>
                          <a:cs typeface="Lora"/>
                          <a:sym typeface="Lora"/>
                        </a:rPr>
                        <a:t>Done</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r>
              <a:tr h="504825">
                <a:tc>
                  <a:txBody>
                    <a:bodyPr/>
                    <a:lstStyle/>
                    <a:p>
                      <a:pPr indent="0" lvl="0" marL="0" rtl="0" algn="ctr">
                        <a:lnSpc>
                          <a:spcPct val="115000"/>
                        </a:lnSpc>
                        <a:spcBef>
                          <a:spcPts val="0"/>
                        </a:spcBef>
                        <a:spcAft>
                          <a:spcPts val="0"/>
                        </a:spcAft>
                        <a:buNone/>
                      </a:pPr>
                      <a:r>
                        <a:rPr lang="en" sz="1000">
                          <a:latin typeface="Lora"/>
                          <a:ea typeface="Lora"/>
                          <a:cs typeface="Lora"/>
                          <a:sym typeface="Lora"/>
                        </a:rPr>
                        <a:t>EAS-89</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Lora"/>
                          <a:ea typeface="Lora"/>
                          <a:cs typeface="Lora"/>
                          <a:sym typeface="Lora"/>
                        </a:rPr>
                        <a:t>Chat</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Lora"/>
                          <a:ea typeface="Lora"/>
                          <a:cs typeface="Lora"/>
                          <a:sym typeface="Lora"/>
                        </a:rPr>
                        <a:t>As a product owner or scrum master or developer or creator, I want to be able to receive the messages from project group so that we can interact with each other and keep track of the work</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Lora"/>
                          <a:ea typeface="Lora"/>
                          <a:cs typeface="Lora"/>
                          <a:sym typeface="Lora"/>
                        </a:rPr>
                        <a:t>Mid</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Lora"/>
                          <a:ea typeface="Lora"/>
                          <a:cs typeface="Lora"/>
                          <a:sym typeface="Lora"/>
                        </a:rPr>
                        <a:t>Sprint 7</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Lora"/>
                          <a:ea typeface="Lora"/>
                          <a:cs typeface="Lora"/>
                          <a:sym typeface="Lora"/>
                        </a:rPr>
                        <a:t>Done</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352425">
                <a:tc>
                  <a:txBody>
                    <a:bodyPr/>
                    <a:lstStyle/>
                    <a:p>
                      <a:pPr indent="0" lvl="0" marL="0" rtl="0" algn="ctr">
                        <a:lnSpc>
                          <a:spcPct val="115000"/>
                        </a:lnSpc>
                        <a:spcBef>
                          <a:spcPts val="0"/>
                        </a:spcBef>
                        <a:spcAft>
                          <a:spcPts val="0"/>
                        </a:spcAft>
                        <a:buNone/>
                      </a:pPr>
                      <a:r>
                        <a:rPr lang="en" sz="1000">
                          <a:latin typeface="Lora"/>
                          <a:ea typeface="Lora"/>
                          <a:cs typeface="Lora"/>
                          <a:sym typeface="Lora"/>
                        </a:rPr>
                        <a:t>EAS-90</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000">
                          <a:latin typeface="Lora"/>
                          <a:ea typeface="Lora"/>
                          <a:cs typeface="Lora"/>
                          <a:sym typeface="Lora"/>
                        </a:rPr>
                        <a:t>Chat</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000">
                          <a:latin typeface="Lora"/>
                          <a:ea typeface="Lora"/>
                          <a:cs typeface="Lora"/>
                          <a:sym typeface="Lora"/>
                        </a:rPr>
                        <a:t>As a product owner or scrum master or developer or creator, I want to be able to see the previous messages of project chat group so that I can see the previously discussed things on the project chat group</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000">
                          <a:latin typeface="Lora"/>
                          <a:ea typeface="Lora"/>
                          <a:cs typeface="Lora"/>
                          <a:sym typeface="Lora"/>
                        </a:rPr>
                        <a:t>Mid</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000">
                          <a:latin typeface="Lora"/>
                          <a:ea typeface="Lora"/>
                          <a:cs typeface="Lora"/>
                          <a:sym typeface="Lora"/>
                        </a:rPr>
                        <a:t>Sprint 7</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000">
                          <a:latin typeface="Lora"/>
                          <a:ea typeface="Lora"/>
                          <a:cs typeface="Lora"/>
                          <a:sym typeface="Lora"/>
                        </a:rPr>
                        <a:t>Done</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r>
              <a:tr h="352425">
                <a:tc>
                  <a:txBody>
                    <a:bodyPr/>
                    <a:lstStyle/>
                    <a:p>
                      <a:pPr indent="0" lvl="0" marL="0" rtl="0" algn="ctr">
                        <a:lnSpc>
                          <a:spcPct val="115000"/>
                        </a:lnSpc>
                        <a:spcBef>
                          <a:spcPts val="0"/>
                        </a:spcBef>
                        <a:spcAft>
                          <a:spcPts val="0"/>
                        </a:spcAft>
                        <a:buNone/>
                      </a:pPr>
                      <a:r>
                        <a:rPr lang="en" sz="1000">
                          <a:latin typeface="Lora"/>
                          <a:ea typeface="Lora"/>
                          <a:cs typeface="Lora"/>
                          <a:sym typeface="Lora"/>
                        </a:rPr>
                        <a:t>EAS-2</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Lora"/>
                          <a:ea typeface="Lora"/>
                          <a:cs typeface="Lora"/>
                          <a:sym typeface="Lora"/>
                        </a:rPr>
                        <a:t>Register</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Lora"/>
                          <a:ea typeface="Lora"/>
                          <a:cs typeface="Lora"/>
                          <a:sym typeface="Lora"/>
                        </a:rPr>
                        <a:t>As a new user, I want to be able to receive authentication email so that the system can authenticate me</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Lora"/>
                          <a:ea typeface="Lora"/>
                          <a:cs typeface="Lora"/>
                          <a:sym typeface="Lora"/>
                        </a:rPr>
                        <a:t>Mid</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Lora"/>
                          <a:ea typeface="Lora"/>
                          <a:cs typeface="Lora"/>
                          <a:sym typeface="Lora"/>
                        </a:rPr>
                        <a:t>Sprint 8</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Lora"/>
                          <a:ea typeface="Lora"/>
                          <a:cs typeface="Lora"/>
                          <a:sym typeface="Lora"/>
                        </a:rPr>
                        <a:t>To Do</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352425">
                <a:tc>
                  <a:txBody>
                    <a:bodyPr/>
                    <a:lstStyle/>
                    <a:p>
                      <a:pPr indent="0" lvl="0" marL="0" rtl="0" algn="ctr">
                        <a:lnSpc>
                          <a:spcPct val="115000"/>
                        </a:lnSpc>
                        <a:spcBef>
                          <a:spcPts val="0"/>
                        </a:spcBef>
                        <a:spcAft>
                          <a:spcPts val="0"/>
                        </a:spcAft>
                        <a:buNone/>
                      </a:pPr>
                      <a:r>
                        <a:rPr lang="en" sz="1000">
                          <a:latin typeface="Lora"/>
                          <a:ea typeface="Lora"/>
                          <a:cs typeface="Lora"/>
                          <a:sym typeface="Lora"/>
                        </a:rPr>
                        <a:t>EAS-4</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000">
                          <a:latin typeface="Lora"/>
                          <a:ea typeface="Lora"/>
                          <a:cs typeface="Lora"/>
                          <a:sym typeface="Lora"/>
                        </a:rPr>
                        <a:t>Login</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000">
                          <a:latin typeface="Lora"/>
                          <a:ea typeface="Lora"/>
                          <a:cs typeface="Lora"/>
                          <a:sym typeface="Lora"/>
                        </a:rPr>
                        <a:t>As a registered user, I want to be able to request for change the password if I forgot it so that I don't lose my account and data</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000">
                          <a:latin typeface="Lora"/>
                          <a:ea typeface="Lora"/>
                          <a:cs typeface="Lora"/>
                          <a:sym typeface="Lora"/>
                        </a:rPr>
                        <a:t>Mid</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000">
                          <a:latin typeface="Lora"/>
                          <a:ea typeface="Lora"/>
                          <a:cs typeface="Lora"/>
                          <a:sym typeface="Lora"/>
                        </a:rPr>
                        <a:t>Sprint 8</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000">
                          <a:latin typeface="Lora"/>
                          <a:ea typeface="Lora"/>
                          <a:cs typeface="Lora"/>
                          <a:sym typeface="Lora"/>
                        </a:rPr>
                        <a:t>To Do</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r>
              <a:tr h="200025">
                <a:tc>
                  <a:txBody>
                    <a:bodyPr/>
                    <a:lstStyle/>
                    <a:p>
                      <a:pPr indent="0" lvl="0" marL="0" rtl="0" algn="ctr">
                        <a:lnSpc>
                          <a:spcPct val="115000"/>
                        </a:lnSpc>
                        <a:spcBef>
                          <a:spcPts val="0"/>
                        </a:spcBef>
                        <a:spcAft>
                          <a:spcPts val="0"/>
                        </a:spcAft>
                        <a:buNone/>
                      </a:pPr>
                      <a:r>
                        <a:rPr lang="en" sz="1000">
                          <a:latin typeface="Lora"/>
                          <a:ea typeface="Lora"/>
                          <a:cs typeface="Lora"/>
                          <a:sym typeface="Lora"/>
                        </a:rPr>
                        <a:t>EAS-6</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Lora"/>
                          <a:ea typeface="Lora"/>
                          <a:cs typeface="Lora"/>
                          <a:sym typeface="Lora"/>
                        </a:rPr>
                        <a:t>Profile Settings</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Lora"/>
                          <a:ea typeface="Lora"/>
                          <a:cs typeface="Lora"/>
                          <a:sym typeface="Lora"/>
                        </a:rPr>
                        <a:t>As a user, I want to be able to edit my details such as name and profile photo so that I can edit my profile</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Lora"/>
                          <a:ea typeface="Lora"/>
                          <a:cs typeface="Lora"/>
                          <a:sym typeface="Lora"/>
                        </a:rPr>
                        <a:t>Low</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Lora"/>
                          <a:ea typeface="Lora"/>
                          <a:cs typeface="Lora"/>
                          <a:sym typeface="Lora"/>
                        </a:rPr>
                        <a:t>Sprint 8</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Lora"/>
                          <a:ea typeface="Lora"/>
                          <a:cs typeface="Lora"/>
                          <a:sym typeface="Lora"/>
                        </a:rPr>
                        <a:t>To Do</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352425">
                <a:tc>
                  <a:txBody>
                    <a:bodyPr/>
                    <a:lstStyle/>
                    <a:p>
                      <a:pPr indent="0" lvl="0" marL="0" rtl="0" algn="ctr">
                        <a:lnSpc>
                          <a:spcPct val="115000"/>
                        </a:lnSpc>
                        <a:spcBef>
                          <a:spcPts val="0"/>
                        </a:spcBef>
                        <a:spcAft>
                          <a:spcPts val="0"/>
                        </a:spcAft>
                        <a:buNone/>
                      </a:pPr>
                      <a:r>
                        <a:rPr lang="en" sz="1000">
                          <a:latin typeface="Lora"/>
                          <a:ea typeface="Lora"/>
                          <a:cs typeface="Lora"/>
                          <a:sym typeface="Lora"/>
                        </a:rPr>
                        <a:t>EAS-7</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000">
                          <a:latin typeface="Lora"/>
                          <a:ea typeface="Lora"/>
                          <a:cs typeface="Lora"/>
                          <a:sym typeface="Lora"/>
                        </a:rPr>
                        <a:t>Profile Settings</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000">
                          <a:latin typeface="Lora"/>
                          <a:ea typeface="Lora"/>
                          <a:cs typeface="Lora"/>
                          <a:sym typeface="Lora"/>
                        </a:rPr>
                        <a:t>As a user, I want to be able to change my password so that I can keep my account secure</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000">
                          <a:latin typeface="Lora"/>
                          <a:ea typeface="Lora"/>
                          <a:cs typeface="Lora"/>
                          <a:sym typeface="Lora"/>
                        </a:rPr>
                        <a:t>Low</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000">
                          <a:latin typeface="Lora"/>
                          <a:ea typeface="Lora"/>
                          <a:cs typeface="Lora"/>
                          <a:sym typeface="Lora"/>
                        </a:rPr>
                        <a:t>Sprint 8</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000">
                          <a:latin typeface="Lora"/>
                          <a:ea typeface="Lora"/>
                          <a:cs typeface="Lora"/>
                          <a:sym typeface="Lora"/>
                        </a:rPr>
                        <a:t>To Do</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r>
              <a:tr h="352425">
                <a:tc>
                  <a:txBody>
                    <a:bodyPr/>
                    <a:lstStyle/>
                    <a:p>
                      <a:pPr indent="0" lvl="0" marL="0" rtl="0" algn="ctr">
                        <a:lnSpc>
                          <a:spcPct val="115000"/>
                        </a:lnSpc>
                        <a:spcBef>
                          <a:spcPts val="0"/>
                        </a:spcBef>
                        <a:spcAft>
                          <a:spcPts val="0"/>
                        </a:spcAft>
                        <a:buNone/>
                      </a:pPr>
                      <a:r>
                        <a:rPr lang="en" sz="1000">
                          <a:latin typeface="Lora"/>
                          <a:ea typeface="Lora"/>
                          <a:cs typeface="Lora"/>
                          <a:sym typeface="Lora"/>
                        </a:rPr>
                        <a:t>EAS-13</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Lora"/>
                          <a:ea typeface="Lora"/>
                          <a:cs typeface="Lora"/>
                          <a:sym typeface="Lora"/>
                        </a:rPr>
                        <a:t>Project Settings</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Lora"/>
                          <a:ea typeface="Lora"/>
                          <a:cs typeface="Lora"/>
                          <a:sym typeface="Lora"/>
                        </a:rPr>
                        <a:t>As a creator of the project, I want to be able to change the project profile photo, so that I can update project photo</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Lora"/>
                          <a:ea typeface="Lora"/>
                          <a:cs typeface="Lora"/>
                          <a:sym typeface="Lora"/>
                        </a:rPr>
                        <a:t>Mid</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Lora"/>
                          <a:ea typeface="Lora"/>
                          <a:cs typeface="Lora"/>
                          <a:sym typeface="Lora"/>
                        </a:rPr>
                        <a:t>Sprint 8</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Lora"/>
                          <a:ea typeface="Lora"/>
                          <a:cs typeface="Lora"/>
                          <a:sym typeface="Lora"/>
                        </a:rPr>
                        <a:t>To Do</a:t>
                      </a:r>
                      <a:endParaRPr sz="10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39"/>
          <p:cNvPicPr preferRelativeResize="0"/>
          <p:nvPr/>
        </p:nvPicPr>
        <p:blipFill rotWithShape="1">
          <a:blip r:embed="rId3">
            <a:alphaModFix/>
          </a:blip>
          <a:srcRect b="10968" l="0" r="0" t="0"/>
          <a:stretch/>
        </p:blipFill>
        <p:spPr>
          <a:xfrm>
            <a:off x="939325" y="0"/>
            <a:ext cx="7265350" cy="5045500"/>
          </a:xfrm>
          <a:prstGeom prst="rect">
            <a:avLst/>
          </a:prstGeom>
          <a:noFill/>
          <a:ln>
            <a:noFill/>
          </a:ln>
        </p:spPr>
      </p:pic>
      <p:sp>
        <p:nvSpPr>
          <p:cNvPr id="281" name="Google Shape;281;p39"/>
          <p:cNvSpPr txBox="1"/>
          <p:nvPr/>
        </p:nvSpPr>
        <p:spPr>
          <a:xfrm>
            <a:off x="2917350" y="171598"/>
            <a:ext cx="3309300" cy="815700"/>
          </a:xfrm>
          <a:prstGeom prst="rect">
            <a:avLst/>
          </a:prstGeom>
          <a:solidFill>
            <a:srgbClr val="F3F3F3">
              <a:alpha val="63690"/>
            </a:srgbClr>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latin typeface="PT Sans Narrow"/>
                <a:ea typeface="PT Sans Narrow"/>
                <a:cs typeface="PT Sans Narrow"/>
                <a:sym typeface="PT Sans Narrow"/>
              </a:rPr>
              <a:t>Sprint 7</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0"/>
          <p:cNvSpPr txBox="1"/>
          <p:nvPr>
            <p:ph type="title"/>
          </p:nvPr>
        </p:nvSpPr>
        <p:spPr>
          <a:xfrm>
            <a:off x="311700" y="958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a:t>
            </a:r>
            <a:r>
              <a:rPr lang="en"/>
              <a:t> -</a:t>
            </a:r>
            <a:r>
              <a:rPr lang="en"/>
              <a:t> 7: Sprint Backlog</a:t>
            </a:r>
            <a:endParaRPr/>
          </a:p>
        </p:txBody>
      </p:sp>
      <p:graphicFrame>
        <p:nvGraphicFramePr>
          <p:cNvPr id="287" name="Google Shape;287;p40"/>
          <p:cNvGraphicFramePr/>
          <p:nvPr/>
        </p:nvGraphicFramePr>
        <p:xfrm>
          <a:off x="0" y="803250"/>
          <a:ext cx="3000000" cy="3000000"/>
        </p:xfrm>
        <a:graphic>
          <a:graphicData uri="http://schemas.openxmlformats.org/drawingml/2006/table">
            <a:tbl>
              <a:tblPr>
                <a:noFill/>
                <a:tableStyleId>{39150993-BCCF-4304-A2B8-EE2823451A42}</a:tableStyleId>
              </a:tblPr>
              <a:tblGrid>
                <a:gridCol w="755775"/>
                <a:gridCol w="5513550"/>
                <a:gridCol w="940650"/>
                <a:gridCol w="1132500"/>
                <a:gridCol w="801525"/>
              </a:tblGrid>
              <a:tr h="371475">
                <a:tc>
                  <a:txBody>
                    <a:bodyPr/>
                    <a:lstStyle/>
                    <a:p>
                      <a:pPr indent="0" lvl="0" marL="0" rtl="0" algn="ctr">
                        <a:lnSpc>
                          <a:spcPct val="115000"/>
                        </a:lnSpc>
                        <a:spcBef>
                          <a:spcPts val="0"/>
                        </a:spcBef>
                        <a:spcAft>
                          <a:spcPts val="0"/>
                        </a:spcAft>
                        <a:buNone/>
                      </a:pPr>
                      <a:r>
                        <a:rPr b="1" lang="en" sz="1200">
                          <a:latin typeface="Lora"/>
                          <a:ea typeface="Lora"/>
                          <a:cs typeface="Lora"/>
                          <a:sym typeface="Lora"/>
                        </a:rPr>
                        <a:t>ID</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b="1" lang="en" sz="1200">
                          <a:latin typeface="Lora"/>
                          <a:ea typeface="Lora"/>
                          <a:cs typeface="Lora"/>
                          <a:sym typeface="Lora"/>
                        </a:rPr>
                        <a:t>Item</a:t>
                      </a:r>
                      <a:endParaRPr b="1" sz="12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b="1" lang="en" sz="1200">
                          <a:latin typeface="Lora"/>
                          <a:ea typeface="Lora"/>
                          <a:cs typeface="Lora"/>
                          <a:sym typeface="Lora"/>
                        </a:rPr>
                        <a:t>Priority</a:t>
                      </a:r>
                      <a:endParaRPr b="1" sz="12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b="1" lang="en" sz="1200">
                          <a:latin typeface="Lora"/>
                          <a:ea typeface="Lora"/>
                          <a:cs typeface="Lora"/>
                          <a:sym typeface="Lora"/>
                        </a:rPr>
                        <a:t>Story Points</a:t>
                      </a:r>
                      <a:endParaRPr b="1" sz="12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b="1" lang="en" sz="1200">
                          <a:latin typeface="Lora"/>
                          <a:ea typeface="Lora"/>
                          <a:cs typeface="Lora"/>
                          <a:sym typeface="Lora"/>
                        </a:rPr>
                        <a:t>Status</a:t>
                      </a:r>
                      <a:endParaRPr b="1" sz="12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F9900"/>
                    </a:solidFill>
                  </a:tcPr>
                </a:tc>
              </a:tr>
              <a:tr h="371475">
                <a:tc>
                  <a:txBody>
                    <a:bodyPr/>
                    <a:lstStyle/>
                    <a:p>
                      <a:pPr indent="0" lvl="0" marL="0" rtl="0" algn="ctr">
                        <a:lnSpc>
                          <a:spcPct val="115000"/>
                        </a:lnSpc>
                        <a:spcBef>
                          <a:spcPts val="0"/>
                        </a:spcBef>
                        <a:spcAft>
                          <a:spcPts val="0"/>
                        </a:spcAft>
                        <a:buNone/>
                      </a:pPr>
                      <a:r>
                        <a:rPr lang="en" sz="1100">
                          <a:latin typeface="Lora"/>
                          <a:ea typeface="Lora"/>
                          <a:cs typeface="Lora"/>
                          <a:sym typeface="Lora"/>
                        </a:rPr>
                        <a:t>EAS-87</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As a product owner or scrum master or developer or creator, I want to be able to see the chat group for the projects so that I can chat with others about the project</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Mid</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3</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Done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371475">
                <a:tc>
                  <a:txBody>
                    <a:bodyPr/>
                    <a:lstStyle/>
                    <a:p>
                      <a:pPr indent="0" lvl="0" marL="0" rtl="0" algn="ctr">
                        <a:lnSpc>
                          <a:spcPct val="115000"/>
                        </a:lnSpc>
                        <a:spcBef>
                          <a:spcPts val="0"/>
                        </a:spcBef>
                        <a:spcAft>
                          <a:spcPts val="0"/>
                        </a:spcAft>
                        <a:buNone/>
                      </a:pPr>
                      <a:r>
                        <a:rPr lang="en" sz="1100">
                          <a:latin typeface="Lora"/>
                          <a:ea typeface="Lora"/>
                          <a:cs typeface="Lora"/>
                          <a:sym typeface="Lora"/>
                        </a:rPr>
                        <a:t>EAS-88</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As a product owner or scrum master or developer or creator, I want to be able to send messages in project group so that I can notify others about tasks or bugs</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Mid</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8</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Done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r>
              <a:tr h="533400">
                <a:tc>
                  <a:txBody>
                    <a:bodyPr/>
                    <a:lstStyle/>
                    <a:p>
                      <a:pPr indent="0" lvl="0" marL="0" rtl="0" algn="ctr">
                        <a:lnSpc>
                          <a:spcPct val="115000"/>
                        </a:lnSpc>
                        <a:spcBef>
                          <a:spcPts val="0"/>
                        </a:spcBef>
                        <a:spcAft>
                          <a:spcPts val="0"/>
                        </a:spcAft>
                        <a:buNone/>
                      </a:pPr>
                      <a:r>
                        <a:rPr lang="en" sz="1100">
                          <a:latin typeface="Lora"/>
                          <a:ea typeface="Lora"/>
                          <a:cs typeface="Lora"/>
                          <a:sym typeface="Lora"/>
                        </a:rPr>
                        <a:t>EAS-89</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As a product owner or scrum master or developer or creator, I want to be able to receive the messages from project group so that we can interact with each other and keep track of the work</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Mid</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8</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Done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209550">
                <a:tc>
                  <a:txBody>
                    <a:bodyPr/>
                    <a:lstStyle/>
                    <a:p>
                      <a:pPr indent="0" lvl="0" marL="0" rtl="0" algn="ctr">
                        <a:lnSpc>
                          <a:spcPct val="115000"/>
                        </a:lnSpc>
                        <a:spcBef>
                          <a:spcPts val="0"/>
                        </a:spcBef>
                        <a:spcAft>
                          <a:spcPts val="0"/>
                        </a:spcAft>
                        <a:buNone/>
                      </a:pPr>
                      <a:r>
                        <a:rPr lang="en" sz="1100">
                          <a:latin typeface="Lora"/>
                          <a:ea typeface="Lora"/>
                          <a:cs typeface="Lora"/>
                          <a:sym typeface="Lora"/>
                        </a:rPr>
                        <a:t>EAS-90</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As a product owner or scrum master or developer or creator, I want to be able to see the previous messages of project chat group so that I can see the previously discussed things on the project chat group</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Mid</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2</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Done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r>
              <a:tr h="209550">
                <a:tc>
                  <a:txBody>
                    <a:bodyPr/>
                    <a:lstStyle/>
                    <a:p>
                      <a:pPr indent="0" lvl="0" marL="0" rtl="0" algn="ctr">
                        <a:lnSpc>
                          <a:spcPct val="115000"/>
                        </a:lnSpc>
                        <a:spcBef>
                          <a:spcPts val="0"/>
                        </a:spcBef>
                        <a:spcAft>
                          <a:spcPts val="0"/>
                        </a:spcAft>
                        <a:buNone/>
                      </a:pPr>
                      <a:r>
                        <a:rPr lang="en" sz="1100">
                          <a:latin typeface="Lora"/>
                          <a:ea typeface="Lora"/>
                          <a:cs typeface="Lora"/>
                          <a:sym typeface="Lora"/>
                        </a:rPr>
                        <a:t>EAS-91</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Redesign the UI</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Mid</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NA</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Done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209550">
                <a:tc>
                  <a:txBody>
                    <a:bodyPr/>
                    <a:lstStyle/>
                    <a:p>
                      <a:pPr indent="0" lvl="0" marL="0" rtl="0" algn="ctr">
                        <a:lnSpc>
                          <a:spcPct val="115000"/>
                        </a:lnSpc>
                        <a:spcBef>
                          <a:spcPts val="0"/>
                        </a:spcBef>
                        <a:spcAft>
                          <a:spcPts val="0"/>
                        </a:spcAft>
                        <a:buNone/>
                      </a:pPr>
                      <a:r>
                        <a:rPr lang="en" sz="1100">
                          <a:latin typeface="Lora"/>
                          <a:ea typeface="Lora"/>
                          <a:cs typeface="Lora"/>
                          <a:sym typeface="Lora"/>
                        </a:rPr>
                        <a:t>EAS-92</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Research about different chat libraries supporting ReactJs</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High</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NA</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Done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r>
              <a:tr h="209550">
                <a:tc>
                  <a:txBody>
                    <a:bodyPr/>
                    <a:lstStyle/>
                    <a:p>
                      <a:pPr indent="0" lvl="0" marL="0" rtl="0" algn="ctr">
                        <a:lnSpc>
                          <a:spcPct val="115000"/>
                        </a:lnSpc>
                        <a:spcBef>
                          <a:spcPts val="0"/>
                        </a:spcBef>
                        <a:spcAft>
                          <a:spcPts val="0"/>
                        </a:spcAft>
                        <a:buNone/>
                      </a:pPr>
                      <a:r>
                        <a:rPr lang="en" sz="1100">
                          <a:latin typeface="Lora"/>
                          <a:ea typeface="Lora"/>
                          <a:cs typeface="Lora"/>
                          <a:sym typeface="Lora"/>
                        </a:rPr>
                        <a:t>EAS-93</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Integrate Chat Screen with Project screens and Backend APIs</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High</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NA</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Done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209550">
                <a:tc>
                  <a:txBody>
                    <a:bodyPr/>
                    <a:lstStyle/>
                    <a:p>
                      <a:pPr indent="0" lvl="0" marL="0" rtl="0" algn="ctr">
                        <a:lnSpc>
                          <a:spcPct val="115000"/>
                        </a:lnSpc>
                        <a:spcBef>
                          <a:spcPts val="0"/>
                        </a:spcBef>
                        <a:spcAft>
                          <a:spcPts val="0"/>
                        </a:spcAft>
                        <a:buNone/>
                      </a:pPr>
                      <a:r>
                        <a:rPr lang="en" sz="1100">
                          <a:latin typeface="Lora"/>
                          <a:ea typeface="Lora"/>
                          <a:cs typeface="Lora"/>
                          <a:sym typeface="Lora"/>
                        </a:rPr>
                        <a:t>EAS-94</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Testing for Sprint - 7</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Mid</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NA</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Done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r>
              <a:tr h="209550">
                <a:tc>
                  <a:txBody>
                    <a:bodyPr/>
                    <a:lstStyle/>
                    <a:p>
                      <a:pPr indent="0" lvl="0" marL="0" rtl="0" algn="ctr">
                        <a:lnSpc>
                          <a:spcPct val="115000"/>
                        </a:lnSpc>
                        <a:spcBef>
                          <a:spcPts val="0"/>
                        </a:spcBef>
                        <a:spcAft>
                          <a:spcPts val="0"/>
                        </a:spcAft>
                        <a:buNone/>
                      </a:pPr>
                      <a:r>
                        <a:rPr lang="en" sz="1100">
                          <a:latin typeface="Lora"/>
                          <a:ea typeface="Lora"/>
                          <a:cs typeface="Lora"/>
                          <a:sym typeface="Lora"/>
                        </a:rPr>
                        <a:t>EAS-95</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Create presentation for Deliverable - 7</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Low</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NA</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Done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209550">
                <a:tc>
                  <a:txBody>
                    <a:bodyPr/>
                    <a:lstStyle/>
                    <a:p>
                      <a:pPr indent="0" lvl="0" marL="0" rtl="0" algn="ctr">
                        <a:lnSpc>
                          <a:spcPct val="115000"/>
                        </a:lnSpc>
                        <a:spcBef>
                          <a:spcPts val="0"/>
                        </a:spcBef>
                        <a:spcAft>
                          <a:spcPts val="0"/>
                        </a:spcAft>
                        <a:buNone/>
                      </a:pPr>
                      <a:r>
                        <a:rPr lang="en" sz="1100">
                          <a:latin typeface="Lora"/>
                          <a:ea typeface="Lora"/>
                          <a:cs typeface="Lora"/>
                          <a:sym typeface="Lora"/>
                        </a:rPr>
                        <a:t>EAS-96</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Create presentation video and demo video for Deliverable - 7</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Mid</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NA</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Done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r>
              <a:tr h="209550">
                <a:tc>
                  <a:txBody>
                    <a:bodyPr/>
                    <a:lstStyle/>
                    <a:p>
                      <a:pPr indent="0" lvl="0" marL="0" rtl="0" algn="ctr">
                        <a:lnSpc>
                          <a:spcPct val="115000"/>
                        </a:lnSpc>
                        <a:spcBef>
                          <a:spcPts val="0"/>
                        </a:spcBef>
                        <a:spcAft>
                          <a:spcPts val="0"/>
                        </a:spcAft>
                        <a:buNone/>
                      </a:pPr>
                      <a:r>
                        <a:rPr lang="en" sz="1100">
                          <a:latin typeface="Lora"/>
                          <a:ea typeface="Lora"/>
                          <a:cs typeface="Lora"/>
                          <a:sym typeface="Lora"/>
                        </a:rPr>
                        <a:t>EAS-97</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Update Tech Paper</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Low</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NA</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Done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209550">
                <a:tc>
                  <a:txBody>
                    <a:bodyPr/>
                    <a:lstStyle/>
                    <a:p>
                      <a:pPr indent="0" lvl="0" marL="0" rtl="0" algn="ctr">
                        <a:lnSpc>
                          <a:spcPct val="115000"/>
                        </a:lnSpc>
                        <a:spcBef>
                          <a:spcPts val="0"/>
                        </a:spcBef>
                        <a:spcAft>
                          <a:spcPts val="0"/>
                        </a:spcAft>
                        <a:buNone/>
                      </a:pPr>
                      <a:r>
                        <a:rPr lang="en" sz="1100">
                          <a:latin typeface="Lora"/>
                          <a:ea typeface="Lora"/>
                          <a:cs typeface="Lora"/>
                          <a:sym typeface="Lora"/>
                        </a:rPr>
                        <a:t>EAS-98</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Update Github Wiki page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Low</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NA</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Done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- 7: </a:t>
            </a:r>
            <a:r>
              <a:rPr lang="en"/>
              <a:t>Committed and Completed</a:t>
            </a:r>
            <a:r>
              <a:rPr lang="en"/>
              <a:t> User Stories</a:t>
            </a:r>
            <a:endParaRPr/>
          </a:p>
        </p:txBody>
      </p:sp>
      <p:sp>
        <p:nvSpPr>
          <p:cNvPr id="293" name="Google Shape;293;p41"/>
          <p:cNvSpPr/>
          <p:nvPr/>
        </p:nvSpPr>
        <p:spPr>
          <a:xfrm>
            <a:off x="7029300" y="0"/>
            <a:ext cx="2114700" cy="617700"/>
          </a:xfrm>
          <a:prstGeom prst="roundRect">
            <a:avLst>
              <a:gd fmla="val 39136"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ora"/>
                <a:ea typeface="Lora"/>
                <a:cs typeface="Lora"/>
                <a:sym typeface="Lora"/>
              </a:rPr>
              <a:t>Total 2</a:t>
            </a:r>
            <a:r>
              <a:rPr b="1" lang="en">
                <a:latin typeface="Lora"/>
                <a:ea typeface="Lora"/>
                <a:cs typeface="Lora"/>
                <a:sym typeface="Lora"/>
              </a:rPr>
              <a:t>1</a:t>
            </a:r>
            <a:r>
              <a:rPr b="1" lang="en">
                <a:latin typeface="Lora"/>
                <a:ea typeface="Lora"/>
                <a:cs typeface="Lora"/>
                <a:sym typeface="Lora"/>
              </a:rPr>
              <a:t> Story Points</a:t>
            </a:r>
            <a:endParaRPr b="1">
              <a:latin typeface="Lora"/>
              <a:ea typeface="Lora"/>
              <a:cs typeface="Lora"/>
              <a:sym typeface="Lora"/>
            </a:endParaRPr>
          </a:p>
          <a:p>
            <a:pPr indent="0" lvl="0" marL="0" rtl="0" algn="ctr">
              <a:spcBef>
                <a:spcPts val="0"/>
              </a:spcBef>
              <a:spcAft>
                <a:spcPts val="0"/>
              </a:spcAft>
              <a:buNone/>
            </a:pPr>
            <a:r>
              <a:rPr b="1" lang="en">
                <a:latin typeface="Lora"/>
                <a:ea typeface="Lora"/>
                <a:cs typeface="Lora"/>
                <a:sym typeface="Lora"/>
              </a:rPr>
              <a:t>100% Completed</a:t>
            </a:r>
            <a:endParaRPr b="1">
              <a:latin typeface="Lora"/>
              <a:ea typeface="Lora"/>
              <a:cs typeface="Lora"/>
              <a:sym typeface="Lora"/>
            </a:endParaRPr>
          </a:p>
        </p:txBody>
      </p:sp>
      <p:sp>
        <p:nvSpPr>
          <p:cNvPr id="294" name="Google Shape;294;p41"/>
          <p:cNvSpPr txBox="1"/>
          <p:nvPr/>
        </p:nvSpPr>
        <p:spPr>
          <a:xfrm>
            <a:off x="5353775" y="1340225"/>
            <a:ext cx="3496500" cy="16371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17">
                <a:highlight>
                  <a:srgbClr val="FFFFFF"/>
                </a:highlight>
                <a:latin typeface="Lora"/>
                <a:ea typeface="Lora"/>
                <a:cs typeface="Lora"/>
                <a:sym typeface="Lora"/>
              </a:rPr>
              <a:t>User Story: </a:t>
            </a:r>
            <a:r>
              <a:rPr lang="en" sz="1017">
                <a:highlight>
                  <a:srgbClr val="FFFFFF"/>
                </a:highlight>
                <a:latin typeface="Lora"/>
                <a:ea typeface="Lora"/>
                <a:cs typeface="Lora"/>
                <a:sym typeface="Lora"/>
              </a:rPr>
              <a:t>As a product owner or scrum master or developer or creator, I want to be able to send messages in project group so that I can notify others about tasks or bugs</a:t>
            </a:r>
            <a:endParaRPr sz="1017">
              <a:highlight>
                <a:srgbClr val="FFFFFF"/>
              </a:highlight>
              <a:latin typeface="Lora"/>
              <a:ea typeface="Lora"/>
              <a:cs typeface="Lora"/>
              <a:sym typeface="Lora"/>
            </a:endParaRPr>
          </a:p>
          <a:p>
            <a:pPr indent="0" lvl="0" marL="0" rtl="0" algn="l">
              <a:lnSpc>
                <a:spcPct val="100000"/>
              </a:lnSpc>
              <a:spcBef>
                <a:spcPts val="1200"/>
              </a:spcBef>
              <a:spcAft>
                <a:spcPts val="0"/>
              </a:spcAft>
              <a:buNone/>
            </a:pPr>
            <a:r>
              <a:rPr b="1" lang="en" sz="1017">
                <a:highlight>
                  <a:srgbClr val="FFFFFF"/>
                </a:highlight>
                <a:latin typeface="Lora"/>
                <a:ea typeface="Lora"/>
                <a:cs typeface="Lora"/>
                <a:sym typeface="Lora"/>
              </a:rPr>
              <a:t>Acceptance Criteria: </a:t>
            </a:r>
            <a:r>
              <a:rPr lang="en" sz="1017">
                <a:highlight>
                  <a:srgbClr val="FFFFFF"/>
                </a:highlight>
                <a:latin typeface="Lora"/>
                <a:ea typeface="Lora"/>
                <a:cs typeface="Lora"/>
                <a:sym typeface="Lora"/>
              </a:rPr>
              <a:t>Given product owner or scrum master or developer or creator is on Chat screen, when user type any message and click on send, then system should send the messages to project group</a:t>
            </a:r>
            <a:endParaRPr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t/>
            </a:r>
            <a:endParaRPr sz="1017">
              <a:highlight>
                <a:srgbClr val="FFFFFF"/>
              </a:highlight>
              <a:latin typeface="Lora"/>
              <a:ea typeface="Lora"/>
              <a:cs typeface="Lora"/>
              <a:sym typeface="Lora"/>
            </a:endParaRPr>
          </a:p>
        </p:txBody>
      </p:sp>
      <p:sp>
        <p:nvSpPr>
          <p:cNvPr id="295" name="Google Shape;295;p41"/>
          <p:cNvSpPr txBox="1"/>
          <p:nvPr/>
        </p:nvSpPr>
        <p:spPr>
          <a:xfrm>
            <a:off x="311700" y="3165125"/>
            <a:ext cx="3496500" cy="16854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17">
                <a:highlight>
                  <a:srgbClr val="FFFFFF"/>
                </a:highlight>
                <a:latin typeface="Lora"/>
                <a:ea typeface="Lora"/>
                <a:cs typeface="Lora"/>
                <a:sym typeface="Lora"/>
              </a:rPr>
              <a:t>User Story: </a:t>
            </a:r>
            <a:r>
              <a:rPr lang="en" sz="1017">
                <a:highlight>
                  <a:srgbClr val="FFFFFF"/>
                </a:highlight>
                <a:latin typeface="Lora"/>
                <a:ea typeface="Lora"/>
                <a:cs typeface="Lora"/>
                <a:sym typeface="Lora"/>
              </a:rPr>
              <a:t>As a product owner or scrum master or developer or creator, I want to be able to receive the messages from project group so that we can interact with each other and keep track of the work</a:t>
            </a:r>
            <a:endParaRPr sz="1017">
              <a:highlight>
                <a:srgbClr val="FFFFFF"/>
              </a:highlight>
              <a:latin typeface="Lora"/>
              <a:ea typeface="Lora"/>
              <a:cs typeface="Lora"/>
              <a:sym typeface="Lora"/>
            </a:endParaRPr>
          </a:p>
          <a:p>
            <a:pPr indent="0" lvl="0" marL="0" rtl="0" algn="l">
              <a:lnSpc>
                <a:spcPct val="100000"/>
              </a:lnSpc>
              <a:spcBef>
                <a:spcPts val="1200"/>
              </a:spcBef>
              <a:spcAft>
                <a:spcPts val="0"/>
              </a:spcAft>
              <a:buNone/>
            </a:pPr>
            <a:r>
              <a:rPr b="1" lang="en" sz="1017">
                <a:highlight>
                  <a:srgbClr val="FFFFFF"/>
                </a:highlight>
                <a:latin typeface="Lora"/>
                <a:ea typeface="Lora"/>
                <a:cs typeface="Lora"/>
                <a:sym typeface="Lora"/>
              </a:rPr>
              <a:t>Acceptance Criteria: </a:t>
            </a:r>
            <a:r>
              <a:rPr lang="en" sz="1017">
                <a:highlight>
                  <a:srgbClr val="FFFFFF"/>
                </a:highlight>
                <a:latin typeface="Lora"/>
                <a:ea typeface="Lora"/>
                <a:cs typeface="Lora"/>
                <a:sym typeface="Lora"/>
              </a:rPr>
              <a:t>Given product owner or scrum master or developer or creator is on Chat screen, when other user send any message, then system should display the new message to the current logged-in user</a:t>
            </a:r>
            <a:endParaRPr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t/>
            </a:r>
            <a:endParaRPr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t/>
            </a:r>
            <a:endParaRPr sz="1017">
              <a:highlight>
                <a:srgbClr val="FFFFFF"/>
              </a:highlight>
              <a:latin typeface="Lora"/>
              <a:ea typeface="Lora"/>
              <a:cs typeface="Lora"/>
              <a:sym typeface="Lora"/>
            </a:endParaRPr>
          </a:p>
        </p:txBody>
      </p:sp>
      <p:sp>
        <p:nvSpPr>
          <p:cNvPr id="296" name="Google Shape;296;p41"/>
          <p:cNvSpPr txBox="1"/>
          <p:nvPr/>
        </p:nvSpPr>
        <p:spPr>
          <a:xfrm>
            <a:off x="311700" y="1316075"/>
            <a:ext cx="3496500" cy="16854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17">
                <a:highlight>
                  <a:srgbClr val="FFFFFF"/>
                </a:highlight>
                <a:latin typeface="Lora"/>
                <a:ea typeface="Lora"/>
                <a:cs typeface="Lora"/>
                <a:sym typeface="Lora"/>
              </a:rPr>
              <a:t>User Story: </a:t>
            </a:r>
            <a:r>
              <a:rPr lang="en" sz="1017">
                <a:highlight>
                  <a:srgbClr val="FFFFFF"/>
                </a:highlight>
                <a:latin typeface="Lora"/>
                <a:ea typeface="Lora"/>
                <a:cs typeface="Lora"/>
                <a:sym typeface="Lora"/>
              </a:rPr>
              <a:t>As a product owner or scrum master or developer or creator, I want to be able to see the chat group for the projects so that I can chat with others about the project</a:t>
            </a:r>
            <a:endParaRPr sz="1017">
              <a:highlight>
                <a:srgbClr val="FFFFFF"/>
              </a:highlight>
              <a:latin typeface="Lora"/>
              <a:ea typeface="Lora"/>
              <a:cs typeface="Lora"/>
              <a:sym typeface="Lora"/>
            </a:endParaRPr>
          </a:p>
          <a:p>
            <a:pPr indent="0" lvl="0" marL="0" rtl="0" algn="l">
              <a:lnSpc>
                <a:spcPct val="100000"/>
              </a:lnSpc>
              <a:spcBef>
                <a:spcPts val="1200"/>
              </a:spcBef>
              <a:spcAft>
                <a:spcPts val="0"/>
              </a:spcAft>
              <a:buNone/>
            </a:pPr>
            <a:r>
              <a:rPr b="1" lang="en" sz="1017">
                <a:highlight>
                  <a:srgbClr val="FFFFFF"/>
                </a:highlight>
                <a:latin typeface="Lora"/>
                <a:ea typeface="Lora"/>
                <a:cs typeface="Lora"/>
                <a:sym typeface="Lora"/>
              </a:rPr>
              <a:t>Acceptance Criteria: </a:t>
            </a:r>
            <a:r>
              <a:rPr lang="en" sz="1017">
                <a:highlight>
                  <a:srgbClr val="FFFFFF"/>
                </a:highlight>
                <a:latin typeface="Lora"/>
                <a:ea typeface="Lora"/>
                <a:cs typeface="Lora"/>
                <a:sym typeface="Lora"/>
              </a:rPr>
              <a:t>Given product owner or scrum master or developer or creator is on Chat screen, then system should display the project group</a:t>
            </a:r>
            <a:endParaRPr sz="1017">
              <a:highlight>
                <a:srgbClr val="FFFFFF"/>
              </a:highlight>
              <a:latin typeface="Lora"/>
              <a:ea typeface="Lora"/>
              <a:cs typeface="Lora"/>
              <a:sym typeface="Lora"/>
            </a:endParaRPr>
          </a:p>
        </p:txBody>
      </p:sp>
      <p:sp>
        <p:nvSpPr>
          <p:cNvPr id="297" name="Google Shape;297;p41"/>
          <p:cNvSpPr txBox="1"/>
          <p:nvPr/>
        </p:nvSpPr>
        <p:spPr>
          <a:xfrm>
            <a:off x="5353775" y="3074075"/>
            <a:ext cx="3496500" cy="18675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17">
                <a:highlight>
                  <a:srgbClr val="FFFFFF"/>
                </a:highlight>
                <a:latin typeface="Lora"/>
                <a:ea typeface="Lora"/>
                <a:cs typeface="Lora"/>
                <a:sym typeface="Lora"/>
              </a:rPr>
              <a:t>User Story: </a:t>
            </a:r>
            <a:r>
              <a:rPr lang="en" sz="1017">
                <a:highlight>
                  <a:srgbClr val="FFFFFF"/>
                </a:highlight>
                <a:latin typeface="Lora"/>
                <a:ea typeface="Lora"/>
                <a:cs typeface="Lora"/>
                <a:sym typeface="Lora"/>
              </a:rPr>
              <a:t>As a product owner or scrum master or developer or creator, I want to be able to see the previous messages of project chat group so that I can see the previously discussed things on the project chat group</a:t>
            </a:r>
            <a:endParaRPr sz="1017">
              <a:highlight>
                <a:srgbClr val="FFFFFF"/>
              </a:highlight>
              <a:latin typeface="Lora"/>
              <a:ea typeface="Lora"/>
              <a:cs typeface="Lora"/>
              <a:sym typeface="Lora"/>
            </a:endParaRPr>
          </a:p>
          <a:p>
            <a:pPr indent="0" lvl="0" marL="0" rtl="0" algn="l">
              <a:lnSpc>
                <a:spcPct val="100000"/>
              </a:lnSpc>
              <a:spcBef>
                <a:spcPts val="1200"/>
              </a:spcBef>
              <a:spcAft>
                <a:spcPts val="0"/>
              </a:spcAft>
              <a:buNone/>
            </a:pPr>
            <a:r>
              <a:rPr b="1" lang="en" sz="1017">
                <a:highlight>
                  <a:srgbClr val="FFFFFF"/>
                </a:highlight>
                <a:latin typeface="Lora"/>
                <a:ea typeface="Lora"/>
                <a:cs typeface="Lora"/>
                <a:sym typeface="Lora"/>
              </a:rPr>
              <a:t>Acceptance Criteria: </a:t>
            </a:r>
            <a:r>
              <a:rPr lang="en" sz="1017">
                <a:highlight>
                  <a:srgbClr val="FFFFFF"/>
                </a:highlight>
                <a:latin typeface="Lora"/>
                <a:ea typeface="Lora"/>
                <a:cs typeface="Lora"/>
                <a:sym typeface="Lora"/>
              </a:rPr>
              <a:t>Given product owner or scrum master or developer or creator is on Chat screen, when user open the chat screen, then system should display all the messages which are send by the user or others</a:t>
            </a:r>
            <a:endParaRPr sz="1017">
              <a:highlight>
                <a:srgbClr val="FFFFFF"/>
              </a:highlight>
              <a:latin typeface="Lora"/>
              <a:ea typeface="Lora"/>
              <a:cs typeface="Lora"/>
              <a:sym typeface="Lora"/>
            </a:endParaRPr>
          </a:p>
          <a:p>
            <a:pPr indent="0" lvl="0" marL="0" rtl="0" algn="l">
              <a:lnSpc>
                <a:spcPct val="100000"/>
              </a:lnSpc>
              <a:spcBef>
                <a:spcPts val="0"/>
              </a:spcBef>
              <a:spcAft>
                <a:spcPts val="0"/>
              </a:spcAft>
              <a:buNone/>
            </a:pPr>
            <a:r>
              <a:t/>
            </a:r>
            <a:endParaRPr sz="1017">
              <a:highlight>
                <a:srgbClr val="FFFFFF"/>
              </a:highlight>
              <a:latin typeface="Lora"/>
              <a:ea typeface="Lora"/>
              <a:cs typeface="Lora"/>
              <a:sym typeface="Lora"/>
            </a:endParaRPr>
          </a:p>
        </p:txBody>
      </p:sp>
      <p:sp>
        <p:nvSpPr>
          <p:cNvPr id="298" name="Google Shape;298;p41"/>
          <p:cNvSpPr/>
          <p:nvPr/>
        </p:nvSpPr>
        <p:spPr>
          <a:xfrm>
            <a:off x="3972738" y="1307163"/>
            <a:ext cx="931500" cy="445800"/>
          </a:xfrm>
          <a:prstGeom prst="wedgeRoundRectCallout">
            <a:avLst>
              <a:gd fmla="val -68098" name="adj1"/>
              <a:gd fmla="val -4251" name="adj2"/>
              <a:gd fmla="val 0" name="adj3"/>
            </a:avLst>
          </a:prstGeom>
          <a:solidFill>
            <a:srgbClr val="FCE5CD"/>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Lora"/>
                <a:ea typeface="Lora"/>
                <a:cs typeface="Lora"/>
                <a:sym typeface="Lora"/>
              </a:rPr>
              <a:t>EAS-87</a:t>
            </a:r>
            <a:endParaRPr b="1" sz="1100">
              <a:latin typeface="Lora"/>
              <a:ea typeface="Lora"/>
              <a:cs typeface="Lora"/>
              <a:sym typeface="Lora"/>
            </a:endParaRPr>
          </a:p>
          <a:p>
            <a:pPr indent="0" lvl="0" marL="0" rtl="0" algn="ctr">
              <a:spcBef>
                <a:spcPts val="0"/>
              </a:spcBef>
              <a:spcAft>
                <a:spcPts val="0"/>
              </a:spcAft>
              <a:buNone/>
            </a:pPr>
            <a:r>
              <a:rPr b="1" lang="en" sz="1100">
                <a:latin typeface="Lora"/>
                <a:ea typeface="Lora"/>
                <a:cs typeface="Lora"/>
                <a:sym typeface="Lora"/>
              </a:rPr>
              <a:t>Points - 3</a:t>
            </a:r>
            <a:endParaRPr b="1" sz="1100">
              <a:latin typeface="Lora"/>
              <a:ea typeface="Lora"/>
              <a:cs typeface="Lora"/>
              <a:sym typeface="Lora"/>
            </a:endParaRPr>
          </a:p>
        </p:txBody>
      </p:sp>
      <p:sp>
        <p:nvSpPr>
          <p:cNvPr id="299" name="Google Shape;299;p41"/>
          <p:cNvSpPr/>
          <p:nvPr/>
        </p:nvSpPr>
        <p:spPr>
          <a:xfrm>
            <a:off x="4214775" y="2267563"/>
            <a:ext cx="931500" cy="445800"/>
          </a:xfrm>
          <a:prstGeom prst="wedgeRoundRectCallout">
            <a:avLst>
              <a:gd fmla="val 70664" name="adj1"/>
              <a:gd fmla="val -15382" name="adj2"/>
              <a:gd fmla="val 0" name="adj3"/>
            </a:avLst>
          </a:prstGeom>
          <a:solidFill>
            <a:srgbClr val="FCE5CD"/>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Lora"/>
                <a:ea typeface="Lora"/>
                <a:cs typeface="Lora"/>
                <a:sym typeface="Lora"/>
              </a:rPr>
              <a:t>EAS-88</a:t>
            </a:r>
            <a:endParaRPr b="1" sz="1100">
              <a:latin typeface="Lora"/>
              <a:ea typeface="Lora"/>
              <a:cs typeface="Lora"/>
              <a:sym typeface="Lora"/>
            </a:endParaRPr>
          </a:p>
          <a:p>
            <a:pPr indent="0" lvl="0" marL="0" rtl="0" algn="ctr">
              <a:spcBef>
                <a:spcPts val="0"/>
              </a:spcBef>
              <a:spcAft>
                <a:spcPts val="0"/>
              </a:spcAft>
              <a:buNone/>
            </a:pPr>
            <a:r>
              <a:rPr b="1" lang="en" sz="1100">
                <a:latin typeface="Lora"/>
                <a:ea typeface="Lora"/>
                <a:cs typeface="Lora"/>
                <a:sym typeface="Lora"/>
              </a:rPr>
              <a:t>Points - 8</a:t>
            </a:r>
            <a:endParaRPr b="1" sz="1100">
              <a:latin typeface="Lora"/>
              <a:ea typeface="Lora"/>
              <a:cs typeface="Lora"/>
              <a:sym typeface="Lora"/>
            </a:endParaRPr>
          </a:p>
        </p:txBody>
      </p:sp>
      <p:sp>
        <p:nvSpPr>
          <p:cNvPr id="300" name="Google Shape;300;p41"/>
          <p:cNvSpPr/>
          <p:nvPr/>
        </p:nvSpPr>
        <p:spPr>
          <a:xfrm>
            <a:off x="3972750" y="3227963"/>
            <a:ext cx="931500" cy="445800"/>
          </a:xfrm>
          <a:prstGeom prst="wedgeRoundRectCallout">
            <a:avLst>
              <a:gd fmla="val -68098" name="adj1"/>
              <a:gd fmla="val -4251" name="adj2"/>
              <a:gd fmla="val 0" name="adj3"/>
            </a:avLst>
          </a:prstGeom>
          <a:solidFill>
            <a:srgbClr val="FCE5CD"/>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Lora"/>
                <a:ea typeface="Lora"/>
                <a:cs typeface="Lora"/>
                <a:sym typeface="Lora"/>
              </a:rPr>
              <a:t>EAS-89</a:t>
            </a:r>
            <a:endParaRPr b="1" sz="1100">
              <a:latin typeface="Lora"/>
              <a:ea typeface="Lora"/>
              <a:cs typeface="Lora"/>
              <a:sym typeface="Lora"/>
            </a:endParaRPr>
          </a:p>
          <a:p>
            <a:pPr indent="0" lvl="0" marL="0" rtl="0" algn="ctr">
              <a:spcBef>
                <a:spcPts val="0"/>
              </a:spcBef>
              <a:spcAft>
                <a:spcPts val="0"/>
              </a:spcAft>
              <a:buNone/>
            </a:pPr>
            <a:r>
              <a:rPr b="1" lang="en" sz="1100">
                <a:latin typeface="Lora"/>
                <a:ea typeface="Lora"/>
                <a:cs typeface="Lora"/>
                <a:sym typeface="Lora"/>
              </a:rPr>
              <a:t>Points - 8</a:t>
            </a:r>
            <a:endParaRPr b="1" sz="1100">
              <a:latin typeface="Lora"/>
              <a:ea typeface="Lora"/>
              <a:cs typeface="Lora"/>
              <a:sym typeface="Lora"/>
            </a:endParaRPr>
          </a:p>
        </p:txBody>
      </p:sp>
      <p:sp>
        <p:nvSpPr>
          <p:cNvPr id="301" name="Google Shape;301;p41"/>
          <p:cNvSpPr/>
          <p:nvPr/>
        </p:nvSpPr>
        <p:spPr>
          <a:xfrm>
            <a:off x="4214775" y="4188363"/>
            <a:ext cx="931500" cy="445800"/>
          </a:xfrm>
          <a:prstGeom prst="wedgeRoundRectCallout">
            <a:avLst>
              <a:gd fmla="val 70664" name="adj1"/>
              <a:gd fmla="val -15382" name="adj2"/>
              <a:gd fmla="val 0" name="adj3"/>
            </a:avLst>
          </a:prstGeom>
          <a:solidFill>
            <a:srgbClr val="FCE5CD"/>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Lora"/>
                <a:ea typeface="Lora"/>
                <a:cs typeface="Lora"/>
                <a:sym typeface="Lora"/>
              </a:rPr>
              <a:t>EAS-90</a:t>
            </a:r>
            <a:endParaRPr b="1" sz="1100">
              <a:latin typeface="Lora"/>
              <a:ea typeface="Lora"/>
              <a:cs typeface="Lora"/>
              <a:sym typeface="Lora"/>
            </a:endParaRPr>
          </a:p>
          <a:p>
            <a:pPr indent="0" lvl="0" marL="0" rtl="0" algn="ctr">
              <a:spcBef>
                <a:spcPts val="0"/>
              </a:spcBef>
              <a:spcAft>
                <a:spcPts val="0"/>
              </a:spcAft>
              <a:buNone/>
            </a:pPr>
            <a:r>
              <a:rPr b="1" lang="en" sz="1100">
                <a:latin typeface="Lora"/>
                <a:ea typeface="Lora"/>
                <a:cs typeface="Lora"/>
                <a:sym typeface="Lora"/>
              </a:rPr>
              <a:t>Points - </a:t>
            </a:r>
            <a:r>
              <a:rPr b="1" lang="en" sz="1100">
                <a:latin typeface="Lora"/>
                <a:ea typeface="Lora"/>
                <a:cs typeface="Lora"/>
                <a:sym typeface="Lora"/>
              </a:rPr>
              <a:t>2</a:t>
            </a:r>
            <a:endParaRPr b="1" sz="1100">
              <a:latin typeface="Lora"/>
              <a:ea typeface="Lora"/>
              <a:cs typeface="Lora"/>
              <a:sym typeface="Lor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- 7: Test Cases</a:t>
            </a:r>
            <a:endParaRPr/>
          </a:p>
        </p:txBody>
      </p:sp>
      <p:graphicFrame>
        <p:nvGraphicFramePr>
          <p:cNvPr id="307" name="Google Shape;307;p42"/>
          <p:cNvGraphicFramePr/>
          <p:nvPr/>
        </p:nvGraphicFramePr>
        <p:xfrm>
          <a:off x="0" y="1152425"/>
          <a:ext cx="3000000" cy="3000000"/>
        </p:xfrm>
        <a:graphic>
          <a:graphicData uri="http://schemas.openxmlformats.org/drawingml/2006/table">
            <a:tbl>
              <a:tblPr>
                <a:noFill/>
                <a:tableStyleId>{39150993-BCCF-4304-A2B8-EE2823451A42}</a:tableStyleId>
              </a:tblPr>
              <a:tblGrid>
                <a:gridCol w="780100"/>
                <a:gridCol w="914400"/>
                <a:gridCol w="941250"/>
                <a:gridCol w="1936250"/>
                <a:gridCol w="1922800"/>
                <a:gridCol w="1936250"/>
                <a:gridCol w="712950"/>
              </a:tblGrid>
              <a:tr h="371475">
                <a:tc>
                  <a:txBody>
                    <a:bodyPr/>
                    <a:lstStyle/>
                    <a:p>
                      <a:pPr indent="0" lvl="0" marL="0" rtl="0" algn="ctr">
                        <a:lnSpc>
                          <a:spcPct val="115000"/>
                        </a:lnSpc>
                        <a:spcBef>
                          <a:spcPts val="0"/>
                        </a:spcBef>
                        <a:spcAft>
                          <a:spcPts val="0"/>
                        </a:spcAft>
                        <a:buNone/>
                      </a:pPr>
                      <a:r>
                        <a:rPr b="1" lang="en" sz="1200">
                          <a:latin typeface="Lora"/>
                          <a:ea typeface="Lora"/>
                          <a:cs typeface="Lora"/>
                          <a:sym typeface="Lora"/>
                        </a:rPr>
                        <a:t>ID</a:t>
                      </a:r>
                      <a:endParaRPr b="1" sz="12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b="1" lang="en" sz="1200">
                          <a:latin typeface="Lora"/>
                          <a:ea typeface="Lora"/>
                          <a:cs typeface="Lora"/>
                          <a:sym typeface="Lora"/>
                        </a:rPr>
                        <a:t>User Story ID</a:t>
                      </a:r>
                      <a:endParaRPr b="1" sz="12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b="1" lang="en" sz="1200">
                          <a:latin typeface="Lora"/>
                          <a:ea typeface="Lora"/>
                          <a:cs typeface="Lora"/>
                          <a:sym typeface="Lora"/>
                        </a:rPr>
                        <a:t>Feature</a:t>
                      </a:r>
                      <a:endParaRPr b="1" sz="12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b="1" lang="en" sz="1200">
                          <a:latin typeface="Lora"/>
                          <a:ea typeface="Lora"/>
                          <a:cs typeface="Lora"/>
                          <a:sym typeface="Lora"/>
                        </a:rPr>
                        <a:t>Test Case</a:t>
                      </a:r>
                      <a:endParaRPr b="1" sz="12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b="1" lang="en" sz="1200">
                          <a:latin typeface="Lora"/>
                          <a:ea typeface="Lora"/>
                          <a:cs typeface="Lora"/>
                          <a:sym typeface="Lora"/>
                        </a:rPr>
                        <a:t>Expected Output</a:t>
                      </a:r>
                      <a:endParaRPr b="1" sz="12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b="1" lang="en" sz="1200">
                          <a:latin typeface="Lora"/>
                          <a:ea typeface="Lora"/>
                          <a:cs typeface="Lora"/>
                          <a:sym typeface="Lora"/>
                        </a:rPr>
                        <a:t>Actual Outcome</a:t>
                      </a:r>
                      <a:endParaRPr b="1" sz="12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b="1" lang="en" sz="1200">
                          <a:latin typeface="Lora"/>
                          <a:ea typeface="Lora"/>
                          <a:cs typeface="Lora"/>
                          <a:sym typeface="Lora"/>
                        </a:rPr>
                        <a:t>Status</a:t>
                      </a:r>
                      <a:endParaRPr b="1" sz="12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F9900"/>
                    </a:solidFill>
                  </a:tcPr>
                </a:tc>
              </a:tr>
              <a:tr h="371475">
                <a:tc>
                  <a:txBody>
                    <a:bodyPr/>
                    <a:lstStyle/>
                    <a:p>
                      <a:pPr indent="0" lvl="0" marL="0" rtl="0" algn="ctr">
                        <a:lnSpc>
                          <a:spcPct val="115000"/>
                        </a:lnSpc>
                        <a:spcBef>
                          <a:spcPts val="0"/>
                        </a:spcBef>
                        <a:spcAft>
                          <a:spcPts val="0"/>
                        </a:spcAft>
                        <a:buNone/>
                      </a:pPr>
                      <a:r>
                        <a:rPr lang="en" sz="1100">
                          <a:latin typeface="Lora"/>
                          <a:ea typeface="Lora"/>
                          <a:cs typeface="Lora"/>
                          <a:sym typeface="Lora"/>
                        </a:rPr>
                        <a:t>EAST-42</a:t>
                      </a:r>
                      <a:endParaRPr sz="11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EAS-87</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Chat</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wants to see the project chat group</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should be able to see the project chat group</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is able to see the project chat group</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Pass</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371475">
                <a:tc>
                  <a:txBody>
                    <a:bodyPr/>
                    <a:lstStyle/>
                    <a:p>
                      <a:pPr indent="0" lvl="0" marL="0" rtl="0" algn="ctr">
                        <a:lnSpc>
                          <a:spcPct val="115000"/>
                        </a:lnSpc>
                        <a:spcBef>
                          <a:spcPts val="0"/>
                        </a:spcBef>
                        <a:spcAft>
                          <a:spcPts val="0"/>
                        </a:spcAft>
                        <a:buNone/>
                      </a:pPr>
                      <a:r>
                        <a:rPr lang="en" sz="1100">
                          <a:latin typeface="Lora"/>
                          <a:ea typeface="Lora"/>
                          <a:cs typeface="Lora"/>
                          <a:sym typeface="Lora"/>
                        </a:rPr>
                        <a:t>EAST-43</a:t>
                      </a:r>
                      <a:endParaRPr sz="11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EAS-88</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Chat</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wants to send the message in chat group</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should be able to send the message in chat group</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is able to send the message in chat group</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Pass</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r>
              <a:tr h="371475">
                <a:tc>
                  <a:txBody>
                    <a:bodyPr/>
                    <a:lstStyle/>
                    <a:p>
                      <a:pPr indent="0" lvl="0" marL="0" rtl="0" algn="ctr">
                        <a:lnSpc>
                          <a:spcPct val="115000"/>
                        </a:lnSpc>
                        <a:spcBef>
                          <a:spcPts val="0"/>
                        </a:spcBef>
                        <a:spcAft>
                          <a:spcPts val="0"/>
                        </a:spcAft>
                        <a:buNone/>
                      </a:pPr>
                      <a:r>
                        <a:rPr lang="en" sz="1100">
                          <a:latin typeface="Lora"/>
                          <a:ea typeface="Lora"/>
                          <a:cs typeface="Lora"/>
                          <a:sym typeface="Lora"/>
                        </a:rPr>
                        <a:t>EAST-44</a:t>
                      </a:r>
                      <a:endParaRPr sz="11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EAS-89</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Chat</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wants to receive the message from other members</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should be able to receive the message from other members</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is able to receive the message from other members</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Pass</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371475">
                <a:tc>
                  <a:txBody>
                    <a:bodyPr/>
                    <a:lstStyle/>
                    <a:p>
                      <a:pPr indent="0" lvl="0" marL="0" rtl="0" algn="ctr">
                        <a:lnSpc>
                          <a:spcPct val="115000"/>
                        </a:lnSpc>
                        <a:spcBef>
                          <a:spcPts val="0"/>
                        </a:spcBef>
                        <a:spcAft>
                          <a:spcPts val="0"/>
                        </a:spcAft>
                        <a:buNone/>
                      </a:pPr>
                      <a:r>
                        <a:rPr lang="en" sz="1100">
                          <a:latin typeface="Lora"/>
                          <a:ea typeface="Lora"/>
                          <a:cs typeface="Lora"/>
                          <a:sym typeface="Lora"/>
                        </a:rPr>
                        <a:t>EAST-45</a:t>
                      </a:r>
                      <a:endParaRPr sz="11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EAS-90</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Chat</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wants to see the previous discussions of chat group</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should be able to see the previous discussions of chat group</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is able to see the previous discussions of chat group</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Pass</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r>
              <a:tr h="371475">
                <a:tc>
                  <a:txBody>
                    <a:bodyPr/>
                    <a:lstStyle/>
                    <a:p>
                      <a:pPr indent="0" lvl="0" marL="0" rtl="0" algn="ctr">
                        <a:lnSpc>
                          <a:spcPct val="115000"/>
                        </a:lnSpc>
                        <a:spcBef>
                          <a:spcPts val="0"/>
                        </a:spcBef>
                        <a:spcAft>
                          <a:spcPts val="0"/>
                        </a:spcAft>
                        <a:buNone/>
                      </a:pPr>
                      <a:r>
                        <a:rPr lang="en" sz="1100">
                          <a:latin typeface="Lora"/>
                          <a:ea typeface="Lora"/>
                          <a:cs typeface="Lora"/>
                          <a:sym typeface="Lora"/>
                        </a:rPr>
                        <a:t>EAST-46</a:t>
                      </a:r>
                      <a:endParaRPr sz="11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EAS-91</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New D</a:t>
                      </a:r>
                      <a:r>
                        <a:rPr lang="en" sz="1100">
                          <a:latin typeface="Lora"/>
                          <a:ea typeface="Lora"/>
                          <a:cs typeface="Lora"/>
                          <a:sym typeface="Lora"/>
                        </a:rPr>
                        <a:t>e</a:t>
                      </a:r>
                      <a:r>
                        <a:rPr lang="en" sz="1100">
                          <a:latin typeface="Lora"/>
                          <a:ea typeface="Lora"/>
                          <a:cs typeface="Lora"/>
                          <a:sym typeface="Lora"/>
                        </a:rPr>
                        <a:t>sign</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wants to open and close the side panel based on the screen size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should be able to open and close the side panel</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is able to open and close the side panel</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Pass</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371475">
                <a:tc>
                  <a:txBody>
                    <a:bodyPr/>
                    <a:lstStyle/>
                    <a:p>
                      <a:pPr indent="0" lvl="0" marL="0" rtl="0" algn="ctr">
                        <a:lnSpc>
                          <a:spcPct val="115000"/>
                        </a:lnSpc>
                        <a:spcBef>
                          <a:spcPts val="0"/>
                        </a:spcBef>
                        <a:spcAft>
                          <a:spcPts val="0"/>
                        </a:spcAft>
                        <a:buNone/>
                      </a:pPr>
                      <a:r>
                        <a:rPr lang="en" sz="1100">
                          <a:latin typeface="Lora"/>
                          <a:ea typeface="Lora"/>
                          <a:cs typeface="Lora"/>
                          <a:sym typeface="Lora"/>
                        </a:rPr>
                        <a:t>EAST-47</a:t>
                      </a:r>
                      <a:endParaRPr sz="1100">
                        <a:latin typeface="Lora"/>
                        <a:ea typeface="Lora"/>
                        <a:cs typeface="Lora"/>
                        <a:sym typeface="Lora"/>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EAS-91</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New Design</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wants to open the projects subpages by unique URL</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should be able to open the projects subpages by unique URL</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User is able to open the projects subpages by unique URL</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Pass</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idx="1" type="body"/>
          </p:nvPr>
        </p:nvSpPr>
        <p:spPr>
          <a:xfrm>
            <a:off x="6905250" y="2187000"/>
            <a:ext cx="1895100" cy="50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rgbClr val="000000"/>
                </a:solidFill>
                <a:latin typeface="Lora"/>
                <a:ea typeface="Lora"/>
                <a:cs typeface="Lora"/>
                <a:sym typeface="Lora"/>
              </a:rPr>
              <a:t> </a:t>
            </a:r>
            <a:r>
              <a:rPr lang="en" sz="1400">
                <a:solidFill>
                  <a:srgbClr val="000000"/>
                </a:solidFill>
                <a:latin typeface="Lora"/>
                <a:ea typeface="Lora"/>
                <a:cs typeface="Lora"/>
                <a:sym typeface="Lora"/>
              </a:rPr>
              <a:t>Anvai Patil </a:t>
            </a:r>
            <a:endParaRPr sz="1400">
              <a:solidFill>
                <a:srgbClr val="000000"/>
              </a:solidFill>
              <a:latin typeface="Lora"/>
              <a:ea typeface="Lora"/>
              <a:cs typeface="Lora"/>
              <a:sym typeface="Lora"/>
            </a:endParaRPr>
          </a:p>
          <a:p>
            <a:pPr indent="0" lvl="0" marL="0" rtl="0" algn="ctr">
              <a:spcBef>
                <a:spcPts val="0"/>
              </a:spcBef>
              <a:spcAft>
                <a:spcPts val="0"/>
              </a:spcAft>
              <a:buNone/>
            </a:pPr>
            <a:r>
              <a:rPr lang="en" sz="1400">
                <a:solidFill>
                  <a:srgbClr val="000000"/>
                </a:solidFill>
                <a:latin typeface="Lora"/>
                <a:ea typeface="Lora"/>
                <a:cs typeface="Lora"/>
                <a:sym typeface="Lora"/>
              </a:rPr>
              <a:t>Frontend Developer</a:t>
            </a:r>
            <a:endParaRPr sz="1400">
              <a:solidFill>
                <a:srgbClr val="000000"/>
              </a:solidFill>
              <a:latin typeface="Lora"/>
              <a:ea typeface="Lora"/>
              <a:cs typeface="Lora"/>
              <a:sym typeface="Lora"/>
            </a:endParaRPr>
          </a:p>
        </p:txBody>
      </p:sp>
      <p:sp>
        <p:nvSpPr>
          <p:cNvPr id="92" name="Google Shape;92;p16"/>
          <p:cNvSpPr txBox="1"/>
          <p:nvPr/>
        </p:nvSpPr>
        <p:spPr>
          <a:xfrm>
            <a:off x="1974150" y="4420450"/>
            <a:ext cx="1547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ora"/>
                <a:ea typeface="Lora"/>
                <a:cs typeface="Lora"/>
                <a:sym typeface="Lora"/>
              </a:rPr>
              <a:t>Dhruvil Shah</a:t>
            </a:r>
            <a:endParaRPr>
              <a:latin typeface="Lora"/>
              <a:ea typeface="Lora"/>
              <a:cs typeface="Lora"/>
              <a:sym typeface="Lora"/>
            </a:endParaRPr>
          </a:p>
          <a:p>
            <a:pPr indent="0" lvl="0" marL="0" rtl="0" algn="ctr">
              <a:spcBef>
                <a:spcPts val="0"/>
              </a:spcBef>
              <a:spcAft>
                <a:spcPts val="0"/>
              </a:spcAft>
              <a:buNone/>
            </a:pPr>
            <a:r>
              <a:rPr lang="en">
                <a:latin typeface="Lora"/>
                <a:ea typeface="Lora"/>
                <a:cs typeface="Lora"/>
                <a:sym typeface="Lora"/>
              </a:rPr>
              <a:t>Cloud Engineer</a:t>
            </a:r>
            <a:endParaRPr>
              <a:latin typeface="Lora"/>
              <a:ea typeface="Lora"/>
              <a:cs typeface="Lora"/>
              <a:sym typeface="Lora"/>
            </a:endParaRPr>
          </a:p>
        </p:txBody>
      </p:sp>
      <p:sp>
        <p:nvSpPr>
          <p:cNvPr id="93" name="Google Shape;93;p16"/>
          <p:cNvSpPr txBox="1"/>
          <p:nvPr/>
        </p:nvSpPr>
        <p:spPr>
          <a:xfrm>
            <a:off x="3624450" y="2132850"/>
            <a:ext cx="1895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ora"/>
                <a:ea typeface="Lora"/>
                <a:cs typeface="Lora"/>
                <a:sym typeface="Lora"/>
              </a:rPr>
              <a:t>Janvi Ramani</a:t>
            </a:r>
            <a:endParaRPr>
              <a:latin typeface="Lora"/>
              <a:ea typeface="Lora"/>
              <a:cs typeface="Lora"/>
              <a:sym typeface="Lora"/>
            </a:endParaRPr>
          </a:p>
          <a:p>
            <a:pPr indent="0" lvl="0" marL="0" rtl="0" algn="ctr">
              <a:spcBef>
                <a:spcPts val="0"/>
              </a:spcBef>
              <a:spcAft>
                <a:spcPts val="0"/>
              </a:spcAft>
              <a:buNone/>
            </a:pPr>
            <a:r>
              <a:rPr lang="en">
                <a:latin typeface="Lora"/>
                <a:ea typeface="Lora"/>
                <a:cs typeface="Lora"/>
                <a:sym typeface="Lora"/>
              </a:rPr>
              <a:t>Backend Developer</a:t>
            </a:r>
            <a:endParaRPr>
              <a:latin typeface="Lora"/>
              <a:ea typeface="Lora"/>
              <a:cs typeface="Lora"/>
              <a:sym typeface="Lora"/>
            </a:endParaRPr>
          </a:p>
        </p:txBody>
      </p:sp>
      <p:sp>
        <p:nvSpPr>
          <p:cNvPr id="94" name="Google Shape;94;p16"/>
          <p:cNvSpPr txBox="1"/>
          <p:nvPr/>
        </p:nvSpPr>
        <p:spPr>
          <a:xfrm>
            <a:off x="152850" y="2132850"/>
            <a:ext cx="1895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ora"/>
                <a:ea typeface="Lora"/>
                <a:cs typeface="Lora"/>
                <a:sym typeface="Lora"/>
              </a:rPr>
              <a:t>Neeraj Kulkarni</a:t>
            </a:r>
            <a:r>
              <a:rPr lang="en">
                <a:latin typeface="Lora"/>
                <a:ea typeface="Lora"/>
                <a:cs typeface="Lora"/>
                <a:sym typeface="Lora"/>
              </a:rPr>
              <a:t> Backend Developer</a:t>
            </a:r>
            <a:endParaRPr>
              <a:latin typeface="Lora"/>
              <a:ea typeface="Lora"/>
              <a:cs typeface="Lora"/>
              <a:sym typeface="Lora"/>
            </a:endParaRPr>
          </a:p>
        </p:txBody>
      </p:sp>
      <p:pic>
        <p:nvPicPr>
          <p:cNvPr id="95" name="Google Shape;95;p16"/>
          <p:cNvPicPr preferRelativeResize="0"/>
          <p:nvPr/>
        </p:nvPicPr>
        <p:blipFill>
          <a:blip r:embed="rId3">
            <a:alphaModFix/>
          </a:blip>
          <a:stretch>
            <a:fillRect/>
          </a:stretch>
        </p:blipFill>
        <p:spPr>
          <a:xfrm>
            <a:off x="6942300" y="71050"/>
            <a:ext cx="1821000" cy="1821000"/>
          </a:xfrm>
          <a:prstGeom prst="ellipse">
            <a:avLst/>
          </a:prstGeom>
          <a:noFill/>
          <a:ln>
            <a:noFill/>
          </a:ln>
        </p:spPr>
      </p:pic>
      <p:pic>
        <p:nvPicPr>
          <p:cNvPr id="96" name="Google Shape;96;p16"/>
          <p:cNvPicPr preferRelativeResize="0"/>
          <p:nvPr/>
        </p:nvPicPr>
        <p:blipFill>
          <a:blip r:embed="rId4">
            <a:alphaModFix/>
          </a:blip>
          <a:stretch>
            <a:fillRect/>
          </a:stretch>
        </p:blipFill>
        <p:spPr>
          <a:xfrm>
            <a:off x="189900" y="69100"/>
            <a:ext cx="1821000" cy="1824600"/>
          </a:xfrm>
          <a:prstGeom prst="ellipse">
            <a:avLst/>
          </a:prstGeom>
          <a:noFill/>
          <a:ln>
            <a:noFill/>
          </a:ln>
        </p:spPr>
      </p:pic>
      <p:pic>
        <p:nvPicPr>
          <p:cNvPr id="97" name="Google Shape;97;p16"/>
          <p:cNvPicPr preferRelativeResize="0"/>
          <p:nvPr/>
        </p:nvPicPr>
        <p:blipFill>
          <a:blip r:embed="rId5">
            <a:alphaModFix/>
          </a:blip>
          <a:stretch>
            <a:fillRect/>
          </a:stretch>
        </p:blipFill>
        <p:spPr>
          <a:xfrm>
            <a:off x="3566100" y="69400"/>
            <a:ext cx="1821000" cy="1824000"/>
          </a:xfrm>
          <a:prstGeom prst="ellipse">
            <a:avLst/>
          </a:prstGeom>
          <a:noFill/>
          <a:ln>
            <a:noFill/>
          </a:ln>
        </p:spPr>
      </p:pic>
      <p:pic>
        <p:nvPicPr>
          <p:cNvPr id="98" name="Google Shape;98;p16"/>
          <p:cNvPicPr preferRelativeResize="0"/>
          <p:nvPr/>
        </p:nvPicPr>
        <p:blipFill>
          <a:blip r:embed="rId6">
            <a:alphaModFix/>
          </a:blip>
          <a:stretch>
            <a:fillRect/>
          </a:stretch>
        </p:blipFill>
        <p:spPr>
          <a:xfrm>
            <a:off x="1837200" y="2455300"/>
            <a:ext cx="1821000" cy="1821000"/>
          </a:xfrm>
          <a:prstGeom prst="ellipse">
            <a:avLst/>
          </a:prstGeom>
          <a:noFill/>
          <a:ln>
            <a:noFill/>
          </a:ln>
        </p:spPr>
      </p:pic>
      <p:pic>
        <p:nvPicPr>
          <p:cNvPr id="99" name="Google Shape;99;p16"/>
          <p:cNvPicPr preferRelativeResize="0"/>
          <p:nvPr/>
        </p:nvPicPr>
        <p:blipFill>
          <a:blip r:embed="rId7">
            <a:alphaModFix/>
          </a:blip>
          <a:stretch>
            <a:fillRect/>
          </a:stretch>
        </p:blipFill>
        <p:spPr>
          <a:xfrm>
            <a:off x="5405800" y="2455300"/>
            <a:ext cx="1821000" cy="1821000"/>
          </a:xfrm>
          <a:prstGeom prst="ellipse">
            <a:avLst/>
          </a:prstGeom>
          <a:noFill/>
          <a:ln>
            <a:noFill/>
          </a:ln>
        </p:spPr>
      </p:pic>
      <p:sp>
        <p:nvSpPr>
          <p:cNvPr id="100" name="Google Shape;100;p16"/>
          <p:cNvSpPr txBox="1"/>
          <p:nvPr/>
        </p:nvSpPr>
        <p:spPr>
          <a:xfrm>
            <a:off x="5310400" y="4420450"/>
            <a:ext cx="201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ora"/>
                <a:ea typeface="Lora"/>
                <a:cs typeface="Lora"/>
                <a:sym typeface="Lora"/>
              </a:rPr>
              <a:t>Varun Patel</a:t>
            </a:r>
            <a:endParaRPr>
              <a:latin typeface="Lora"/>
              <a:ea typeface="Lora"/>
              <a:cs typeface="Lora"/>
              <a:sym typeface="Lora"/>
            </a:endParaRPr>
          </a:p>
          <a:p>
            <a:pPr indent="0" lvl="0" marL="0" rtl="0" algn="ctr">
              <a:spcBef>
                <a:spcPts val="0"/>
              </a:spcBef>
              <a:spcAft>
                <a:spcPts val="0"/>
              </a:spcAft>
              <a:buNone/>
            </a:pPr>
            <a:r>
              <a:rPr lang="en">
                <a:latin typeface="Lora"/>
                <a:ea typeface="Lora"/>
                <a:cs typeface="Lora"/>
                <a:sym typeface="Lora"/>
              </a:rPr>
              <a:t>Full Stack Developer</a:t>
            </a:r>
            <a:endParaRPr>
              <a:latin typeface="Lora"/>
              <a:ea typeface="Lora"/>
              <a:cs typeface="Lora"/>
              <a:sym typeface="Lor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3"/>
          <p:cNvSpPr txBox="1"/>
          <p:nvPr>
            <p:ph type="title"/>
          </p:nvPr>
        </p:nvSpPr>
        <p:spPr>
          <a:xfrm>
            <a:off x="311700" y="445025"/>
            <a:ext cx="8524200" cy="61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- 7</a:t>
            </a:r>
            <a:r>
              <a:rPr lang="en"/>
              <a:t>: </a:t>
            </a:r>
            <a:r>
              <a:rPr lang="en"/>
              <a:t>Burndown Chart</a:t>
            </a:r>
            <a:endParaRPr/>
          </a:p>
        </p:txBody>
      </p:sp>
      <p:pic>
        <p:nvPicPr>
          <p:cNvPr id="313" name="Google Shape;313;p43"/>
          <p:cNvPicPr preferRelativeResize="0"/>
          <p:nvPr/>
        </p:nvPicPr>
        <p:blipFill>
          <a:blip r:embed="rId3">
            <a:alphaModFix/>
          </a:blip>
          <a:stretch>
            <a:fillRect/>
          </a:stretch>
        </p:blipFill>
        <p:spPr>
          <a:xfrm>
            <a:off x="1536000" y="1183875"/>
            <a:ext cx="6072000" cy="37545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Velocity</a:t>
            </a:r>
            <a:endParaRPr/>
          </a:p>
        </p:txBody>
      </p:sp>
      <p:sp>
        <p:nvSpPr>
          <p:cNvPr id="319" name="Google Shape;319;p44"/>
          <p:cNvSpPr txBox="1"/>
          <p:nvPr/>
        </p:nvSpPr>
        <p:spPr>
          <a:xfrm>
            <a:off x="228300" y="1248950"/>
            <a:ext cx="2350200" cy="10467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Lora"/>
                <a:ea typeface="Lora"/>
                <a:cs typeface="Lora"/>
                <a:sym typeface="Lora"/>
              </a:rPr>
              <a:t>Average V</a:t>
            </a:r>
            <a:r>
              <a:rPr b="1" lang="en">
                <a:latin typeface="Lora"/>
                <a:ea typeface="Lora"/>
                <a:cs typeface="Lora"/>
                <a:sym typeface="Lora"/>
              </a:rPr>
              <a:t>elocity</a:t>
            </a:r>
            <a:endParaRPr b="1">
              <a:latin typeface="Lora"/>
              <a:ea typeface="Lora"/>
              <a:cs typeface="Lora"/>
              <a:sym typeface="Lora"/>
            </a:endParaRPr>
          </a:p>
          <a:p>
            <a:pPr indent="0" lvl="0" marL="0" rtl="0" algn="l">
              <a:spcBef>
                <a:spcPts val="0"/>
              </a:spcBef>
              <a:spcAft>
                <a:spcPts val="0"/>
              </a:spcAft>
              <a:buNone/>
            </a:pPr>
            <a:r>
              <a:t/>
            </a:r>
            <a:endParaRPr b="1">
              <a:latin typeface="Lora"/>
              <a:ea typeface="Lora"/>
              <a:cs typeface="Lora"/>
              <a:sym typeface="Lora"/>
            </a:endParaRPr>
          </a:p>
          <a:p>
            <a:pPr indent="0" lvl="0" marL="0" rtl="0" algn="l">
              <a:spcBef>
                <a:spcPts val="0"/>
              </a:spcBef>
              <a:spcAft>
                <a:spcPts val="0"/>
              </a:spcAft>
              <a:buNone/>
            </a:pPr>
            <a:r>
              <a:rPr lang="en">
                <a:latin typeface="Lora"/>
                <a:ea typeface="Lora"/>
                <a:cs typeface="Lora"/>
                <a:sym typeface="Lora"/>
              </a:rPr>
              <a:t>= (6+14+11+7+10+22+21)/7</a:t>
            </a:r>
            <a:endParaRPr>
              <a:latin typeface="Lora"/>
              <a:ea typeface="Lora"/>
              <a:cs typeface="Lora"/>
              <a:sym typeface="Lora"/>
            </a:endParaRPr>
          </a:p>
          <a:p>
            <a:pPr indent="0" lvl="0" marL="0" rtl="0" algn="l">
              <a:spcBef>
                <a:spcPts val="0"/>
              </a:spcBef>
              <a:spcAft>
                <a:spcPts val="0"/>
              </a:spcAft>
              <a:buNone/>
            </a:pPr>
            <a:r>
              <a:rPr lang="en">
                <a:latin typeface="Lora"/>
                <a:ea typeface="Lora"/>
                <a:cs typeface="Lora"/>
                <a:sym typeface="Lora"/>
              </a:rPr>
              <a:t>= 13.00</a:t>
            </a:r>
            <a:endParaRPr>
              <a:latin typeface="Lora"/>
              <a:ea typeface="Lora"/>
              <a:cs typeface="Lora"/>
              <a:sym typeface="Lora"/>
            </a:endParaRPr>
          </a:p>
        </p:txBody>
      </p:sp>
      <p:pic>
        <p:nvPicPr>
          <p:cNvPr id="320" name="Google Shape;320;p44"/>
          <p:cNvPicPr preferRelativeResize="0"/>
          <p:nvPr/>
        </p:nvPicPr>
        <p:blipFill>
          <a:blip r:embed="rId3">
            <a:alphaModFix/>
          </a:blip>
          <a:stretch>
            <a:fillRect/>
          </a:stretch>
        </p:blipFill>
        <p:spPr>
          <a:xfrm>
            <a:off x="2723975" y="1152425"/>
            <a:ext cx="6259076" cy="3870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Completed </a:t>
            </a:r>
            <a:r>
              <a:rPr lang="en"/>
              <a:t>Committed</a:t>
            </a:r>
            <a:r>
              <a:rPr lang="en"/>
              <a:t> </a:t>
            </a:r>
            <a:r>
              <a:rPr lang="en"/>
              <a:t>Ratio</a:t>
            </a:r>
            <a:endParaRPr/>
          </a:p>
        </p:txBody>
      </p:sp>
      <p:sp>
        <p:nvSpPr>
          <p:cNvPr id="326" name="Google Shape;326;p45"/>
          <p:cNvSpPr/>
          <p:nvPr/>
        </p:nvSpPr>
        <p:spPr>
          <a:xfrm>
            <a:off x="5344950" y="3392425"/>
            <a:ext cx="2927700" cy="631200"/>
          </a:xfrm>
          <a:prstGeom prst="wedgeRoundRectCallout">
            <a:avLst>
              <a:gd fmla="val -58716" name="adj1"/>
              <a:gd fmla="val -12502" name="adj2"/>
              <a:gd fmla="val 0" name="adj3"/>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ora"/>
                <a:ea typeface="Lora"/>
                <a:cs typeface="Lora"/>
                <a:sym typeface="Lora"/>
              </a:rPr>
              <a:t>Current Completed Committed Ratio (Sprint 7) = 100.00%</a:t>
            </a:r>
            <a:endParaRPr>
              <a:latin typeface="Lora"/>
              <a:ea typeface="Lora"/>
              <a:cs typeface="Lora"/>
              <a:sym typeface="Lora"/>
            </a:endParaRPr>
          </a:p>
        </p:txBody>
      </p:sp>
      <p:sp>
        <p:nvSpPr>
          <p:cNvPr id="327" name="Google Shape;327;p45"/>
          <p:cNvSpPr/>
          <p:nvPr/>
        </p:nvSpPr>
        <p:spPr>
          <a:xfrm>
            <a:off x="5344950" y="1882963"/>
            <a:ext cx="2927700" cy="631200"/>
          </a:xfrm>
          <a:prstGeom prst="wedgeRoundRectCallout">
            <a:avLst>
              <a:gd fmla="val -58716" name="adj1"/>
              <a:gd fmla="val -12502" name="adj2"/>
              <a:gd fmla="val 0" name="adj3"/>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ora"/>
                <a:ea typeface="Lora"/>
                <a:cs typeface="Lora"/>
                <a:sym typeface="Lora"/>
              </a:rPr>
              <a:t>Average Completed Committed Ratio = 100.00%</a:t>
            </a:r>
            <a:endParaRPr>
              <a:latin typeface="Lora"/>
              <a:ea typeface="Lora"/>
              <a:cs typeface="Lora"/>
              <a:sym typeface="Lora"/>
            </a:endParaRPr>
          </a:p>
        </p:txBody>
      </p:sp>
      <p:graphicFrame>
        <p:nvGraphicFramePr>
          <p:cNvPr id="328" name="Google Shape;328;p45"/>
          <p:cNvGraphicFramePr/>
          <p:nvPr/>
        </p:nvGraphicFramePr>
        <p:xfrm>
          <a:off x="311700" y="1882975"/>
          <a:ext cx="3000000" cy="3000000"/>
        </p:xfrm>
        <a:graphic>
          <a:graphicData uri="http://schemas.openxmlformats.org/drawingml/2006/table">
            <a:tbl>
              <a:tblPr>
                <a:noFill/>
                <a:tableStyleId>{39150993-BCCF-4304-A2B8-EE2823451A42}</a:tableStyleId>
              </a:tblPr>
              <a:tblGrid>
                <a:gridCol w="1905000"/>
                <a:gridCol w="952500"/>
                <a:gridCol w="952500"/>
                <a:gridCol w="952500"/>
              </a:tblGrid>
              <a:tr h="219075">
                <a:tc>
                  <a:txBody>
                    <a:bodyPr/>
                    <a:lstStyle/>
                    <a:p>
                      <a:pPr indent="0" lvl="0" marL="0" rtl="0" algn="ctr">
                        <a:lnSpc>
                          <a:spcPct val="115000"/>
                        </a:lnSpc>
                        <a:spcBef>
                          <a:spcPts val="0"/>
                        </a:spcBef>
                        <a:spcAft>
                          <a:spcPts val="0"/>
                        </a:spcAft>
                        <a:buNone/>
                      </a:pPr>
                      <a:r>
                        <a:rPr b="1" lang="en" sz="1200">
                          <a:latin typeface="Lora"/>
                          <a:ea typeface="Lora"/>
                          <a:cs typeface="Lora"/>
                          <a:sym typeface="Lora"/>
                        </a:rPr>
                        <a:t>Sprint</a:t>
                      </a:r>
                      <a:endParaRPr b="1" sz="1200">
                        <a:latin typeface="Lora"/>
                        <a:ea typeface="Lora"/>
                        <a:cs typeface="Lora"/>
                        <a:sym typeface="Lora"/>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b="1" lang="en" sz="1200">
                          <a:latin typeface="Lora"/>
                          <a:ea typeface="Lora"/>
                          <a:cs typeface="Lora"/>
                          <a:sym typeface="Lora"/>
                        </a:rPr>
                        <a:t>Committed</a:t>
                      </a:r>
                      <a:endParaRPr b="1" sz="1200">
                        <a:latin typeface="Lora"/>
                        <a:ea typeface="Lora"/>
                        <a:cs typeface="Lora"/>
                        <a:sym typeface="Lora"/>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b="1" lang="en" sz="1200">
                          <a:latin typeface="Lora"/>
                          <a:ea typeface="Lora"/>
                          <a:cs typeface="Lora"/>
                          <a:sym typeface="Lora"/>
                        </a:rPr>
                        <a:t>Completed</a:t>
                      </a:r>
                      <a:endParaRPr b="1" sz="1200">
                        <a:latin typeface="Lora"/>
                        <a:ea typeface="Lora"/>
                        <a:cs typeface="Lora"/>
                        <a:sym typeface="Lora"/>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b="1" lang="en" sz="1200">
                          <a:latin typeface="Lora"/>
                          <a:ea typeface="Lora"/>
                          <a:cs typeface="Lora"/>
                          <a:sym typeface="Lora"/>
                        </a:rPr>
                        <a:t>Ratio</a:t>
                      </a:r>
                      <a:endParaRPr b="1" sz="1200">
                        <a:latin typeface="Lora"/>
                        <a:ea typeface="Lora"/>
                        <a:cs typeface="Lora"/>
                        <a:sym typeface="Lora"/>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9900"/>
                    </a:solidFill>
                  </a:tcPr>
                </a:tc>
              </a:tr>
              <a:tr h="209550">
                <a:tc>
                  <a:txBody>
                    <a:bodyPr/>
                    <a:lstStyle/>
                    <a:p>
                      <a:pPr indent="0" lvl="0" marL="0" rtl="0" algn="ctr">
                        <a:lnSpc>
                          <a:spcPct val="115000"/>
                        </a:lnSpc>
                        <a:spcBef>
                          <a:spcPts val="0"/>
                        </a:spcBef>
                        <a:spcAft>
                          <a:spcPts val="0"/>
                        </a:spcAft>
                        <a:buNone/>
                      </a:pPr>
                      <a:r>
                        <a:rPr lang="en" sz="1100">
                          <a:latin typeface="Lora"/>
                          <a:ea typeface="Lora"/>
                          <a:cs typeface="Lora"/>
                          <a:sym typeface="Lora"/>
                        </a:rPr>
                        <a:t>EAS Sprint 1</a:t>
                      </a:r>
                      <a:endParaRPr sz="1100">
                        <a:latin typeface="Lora"/>
                        <a:ea typeface="Lora"/>
                        <a:cs typeface="Lora"/>
                        <a:sym typeface="Lora"/>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6</a:t>
                      </a:r>
                      <a:endParaRPr sz="1100">
                        <a:latin typeface="Lora"/>
                        <a:ea typeface="Lora"/>
                        <a:cs typeface="Lora"/>
                        <a:sym typeface="Lora"/>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6</a:t>
                      </a:r>
                      <a:endParaRPr sz="1100">
                        <a:latin typeface="Lora"/>
                        <a:ea typeface="Lora"/>
                        <a:cs typeface="Lora"/>
                        <a:sym typeface="Lora"/>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100.00%</a:t>
                      </a:r>
                      <a:endParaRPr sz="1100">
                        <a:latin typeface="Lora"/>
                        <a:ea typeface="Lora"/>
                        <a:cs typeface="Lora"/>
                        <a:sym typeface="Lora"/>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9550">
                <a:tc>
                  <a:txBody>
                    <a:bodyPr/>
                    <a:lstStyle/>
                    <a:p>
                      <a:pPr indent="0" lvl="0" marL="0" rtl="0" algn="ctr">
                        <a:lnSpc>
                          <a:spcPct val="115000"/>
                        </a:lnSpc>
                        <a:spcBef>
                          <a:spcPts val="0"/>
                        </a:spcBef>
                        <a:spcAft>
                          <a:spcPts val="0"/>
                        </a:spcAft>
                        <a:buNone/>
                      </a:pPr>
                      <a:r>
                        <a:rPr lang="en" sz="1100">
                          <a:latin typeface="Lora"/>
                          <a:ea typeface="Lora"/>
                          <a:cs typeface="Lora"/>
                          <a:sym typeface="Lora"/>
                        </a:rPr>
                        <a:t>EAS Sprint 2</a:t>
                      </a:r>
                      <a:endParaRPr sz="1100">
                        <a:latin typeface="Lora"/>
                        <a:ea typeface="Lora"/>
                        <a:cs typeface="Lora"/>
                        <a:sym typeface="Lora"/>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14</a:t>
                      </a:r>
                      <a:endParaRPr sz="1100">
                        <a:latin typeface="Lora"/>
                        <a:ea typeface="Lora"/>
                        <a:cs typeface="Lora"/>
                        <a:sym typeface="Lora"/>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14</a:t>
                      </a:r>
                      <a:endParaRPr sz="1100">
                        <a:latin typeface="Lora"/>
                        <a:ea typeface="Lora"/>
                        <a:cs typeface="Lora"/>
                        <a:sym typeface="Lora"/>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100.00%</a:t>
                      </a:r>
                      <a:endParaRPr sz="1100">
                        <a:latin typeface="Lora"/>
                        <a:ea typeface="Lora"/>
                        <a:cs typeface="Lora"/>
                        <a:sym typeface="Lora"/>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CE5CD"/>
                    </a:solidFill>
                  </a:tcPr>
                </a:tc>
              </a:tr>
              <a:tr h="209550">
                <a:tc>
                  <a:txBody>
                    <a:bodyPr/>
                    <a:lstStyle/>
                    <a:p>
                      <a:pPr indent="0" lvl="0" marL="0" rtl="0" algn="ctr">
                        <a:lnSpc>
                          <a:spcPct val="115000"/>
                        </a:lnSpc>
                        <a:spcBef>
                          <a:spcPts val="0"/>
                        </a:spcBef>
                        <a:spcAft>
                          <a:spcPts val="0"/>
                        </a:spcAft>
                        <a:buNone/>
                      </a:pPr>
                      <a:r>
                        <a:rPr lang="en" sz="1100">
                          <a:latin typeface="Lora"/>
                          <a:ea typeface="Lora"/>
                          <a:cs typeface="Lora"/>
                          <a:sym typeface="Lora"/>
                        </a:rPr>
                        <a:t>EAS Sprint 3</a:t>
                      </a:r>
                      <a:endParaRPr sz="1100">
                        <a:latin typeface="Lora"/>
                        <a:ea typeface="Lora"/>
                        <a:cs typeface="Lora"/>
                        <a:sym typeface="Lora"/>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11</a:t>
                      </a:r>
                      <a:endParaRPr sz="1100">
                        <a:latin typeface="Lora"/>
                        <a:ea typeface="Lora"/>
                        <a:cs typeface="Lora"/>
                        <a:sym typeface="Lora"/>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11</a:t>
                      </a:r>
                      <a:endParaRPr sz="1100">
                        <a:latin typeface="Lora"/>
                        <a:ea typeface="Lora"/>
                        <a:cs typeface="Lora"/>
                        <a:sym typeface="Lora"/>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100.00%</a:t>
                      </a:r>
                      <a:endParaRPr sz="1100">
                        <a:latin typeface="Lora"/>
                        <a:ea typeface="Lora"/>
                        <a:cs typeface="Lora"/>
                        <a:sym typeface="Lora"/>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9550">
                <a:tc>
                  <a:txBody>
                    <a:bodyPr/>
                    <a:lstStyle/>
                    <a:p>
                      <a:pPr indent="0" lvl="0" marL="0" rtl="0" algn="ctr">
                        <a:lnSpc>
                          <a:spcPct val="115000"/>
                        </a:lnSpc>
                        <a:spcBef>
                          <a:spcPts val="0"/>
                        </a:spcBef>
                        <a:spcAft>
                          <a:spcPts val="0"/>
                        </a:spcAft>
                        <a:buNone/>
                      </a:pPr>
                      <a:r>
                        <a:rPr lang="en" sz="1100">
                          <a:latin typeface="Lora"/>
                          <a:ea typeface="Lora"/>
                          <a:cs typeface="Lora"/>
                          <a:sym typeface="Lora"/>
                        </a:rPr>
                        <a:t>EAS Sprint 4</a:t>
                      </a:r>
                      <a:endParaRPr sz="1100">
                        <a:latin typeface="Lora"/>
                        <a:ea typeface="Lora"/>
                        <a:cs typeface="Lora"/>
                        <a:sym typeface="Lora"/>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7</a:t>
                      </a:r>
                      <a:endParaRPr sz="1100">
                        <a:latin typeface="Lora"/>
                        <a:ea typeface="Lora"/>
                        <a:cs typeface="Lora"/>
                        <a:sym typeface="Lora"/>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7</a:t>
                      </a:r>
                      <a:endParaRPr sz="1100">
                        <a:latin typeface="Lora"/>
                        <a:ea typeface="Lora"/>
                        <a:cs typeface="Lora"/>
                        <a:sym typeface="Lora"/>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100.00%</a:t>
                      </a:r>
                      <a:endParaRPr sz="1100">
                        <a:latin typeface="Lora"/>
                        <a:ea typeface="Lora"/>
                        <a:cs typeface="Lora"/>
                        <a:sym typeface="Lora"/>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CE5CD"/>
                    </a:solidFill>
                  </a:tcPr>
                </a:tc>
              </a:tr>
              <a:tr h="209550">
                <a:tc>
                  <a:txBody>
                    <a:bodyPr/>
                    <a:lstStyle/>
                    <a:p>
                      <a:pPr indent="0" lvl="0" marL="0" rtl="0" algn="ctr">
                        <a:lnSpc>
                          <a:spcPct val="115000"/>
                        </a:lnSpc>
                        <a:spcBef>
                          <a:spcPts val="0"/>
                        </a:spcBef>
                        <a:spcAft>
                          <a:spcPts val="0"/>
                        </a:spcAft>
                        <a:buNone/>
                      </a:pPr>
                      <a:r>
                        <a:rPr lang="en" sz="1100">
                          <a:latin typeface="Lora"/>
                          <a:ea typeface="Lora"/>
                          <a:cs typeface="Lora"/>
                          <a:sym typeface="Lora"/>
                        </a:rPr>
                        <a:t>EAS Sprint 5</a:t>
                      </a:r>
                      <a:endParaRPr sz="1100">
                        <a:latin typeface="Lora"/>
                        <a:ea typeface="Lora"/>
                        <a:cs typeface="Lora"/>
                        <a:sym typeface="Lora"/>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10</a:t>
                      </a:r>
                      <a:endParaRPr sz="1100">
                        <a:latin typeface="Lora"/>
                        <a:ea typeface="Lora"/>
                        <a:cs typeface="Lora"/>
                        <a:sym typeface="Lora"/>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10</a:t>
                      </a:r>
                      <a:endParaRPr sz="1100">
                        <a:latin typeface="Lora"/>
                        <a:ea typeface="Lora"/>
                        <a:cs typeface="Lora"/>
                        <a:sym typeface="Lora"/>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100.00%</a:t>
                      </a:r>
                      <a:endParaRPr sz="1100">
                        <a:latin typeface="Lora"/>
                        <a:ea typeface="Lora"/>
                        <a:cs typeface="Lora"/>
                        <a:sym typeface="Lora"/>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9550">
                <a:tc>
                  <a:txBody>
                    <a:bodyPr/>
                    <a:lstStyle/>
                    <a:p>
                      <a:pPr indent="0" lvl="0" marL="0" rtl="0" algn="ctr">
                        <a:lnSpc>
                          <a:spcPct val="115000"/>
                        </a:lnSpc>
                        <a:spcBef>
                          <a:spcPts val="0"/>
                        </a:spcBef>
                        <a:spcAft>
                          <a:spcPts val="0"/>
                        </a:spcAft>
                        <a:buNone/>
                      </a:pPr>
                      <a:r>
                        <a:rPr lang="en" sz="1100">
                          <a:latin typeface="Lora"/>
                          <a:ea typeface="Lora"/>
                          <a:cs typeface="Lora"/>
                          <a:sym typeface="Lora"/>
                        </a:rPr>
                        <a:t>EAS Sprint 6</a:t>
                      </a:r>
                      <a:endParaRPr sz="1100">
                        <a:latin typeface="Lora"/>
                        <a:ea typeface="Lora"/>
                        <a:cs typeface="Lora"/>
                        <a:sym typeface="Lora"/>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22</a:t>
                      </a:r>
                      <a:endParaRPr sz="1100">
                        <a:latin typeface="Lora"/>
                        <a:ea typeface="Lora"/>
                        <a:cs typeface="Lora"/>
                        <a:sym typeface="Lora"/>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22</a:t>
                      </a:r>
                      <a:endParaRPr sz="1100">
                        <a:latin typeface="Lora"/>
                        <a:ea typeface="Lora"/>
                        <a:cs typeface="Lora"/>
                        <a:sym typeface="Lora"/>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100.00%</a:t>
                      </a:r>
                      <a:endParaRPr sz="1100">
                        <a:latin typeface="Lora"/>
                        <a:ea typeface="Lora"/>
                        <a:cs typeface="Lora"/>
                        <a:sym typeface="Lora"/>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CE5CD"/>
                    </a:solidFill>
                  </a:tcPr>
                </a:tc>
              </a:tr>
              <a:tr h="209550">
                <a:tc>
                  <a:txBody>
                    <a:bodyPr/>
                    <a:lstStyle/>
                    <a:p>
                      <a:pPr indent="0" lvl="0" marL="0" rtl="0" algn="ctr">
                        <a:lnSpc>
                          <a:spcPct val="115000"/>
                        </a:lnSpc>
                        <a:spcBef>
                          <a:spcPts val="0"/>
                        </a:spcBef>
                        <a:spcAft>
                          <a:spcPts val="0"/>
                        </a:spcAft>
                        <a:buNone/>
                      </a:pPr>
                      <a:r>
                        <a:rPr lang="en" sz="1100">
                          <a:latin typeface="Lora"/>
                          <a:ea typeface="Lora"/>
                          <a:cs typeface="Lora"/>
                          <a:sym typeface="Lora"/>
                        </a:rPr>
                        <a:t>EAS Sprint 7</a:t>
                      </a:r>
                      <a:endParaRPr sz="1100">
                        <a:latin typeface="Lora"/>
                        <a:ea typeface="Lora"/>
                        <a:cs typeface="Lora"/>
                        <a:sym typeface="Lora"/>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21</a:t>
                      </a:r>
                      <a:endParaRPr sz="1100">
                        <a:latin typeface="Lora"/>
                        <a:ea typeface="Lora"/>
                        <a:cs typeface="Lora"/>
                        <a:sym typeface="Lora"/>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21</a:t>
                      </a:r>
                      <a:endParaRPr sz="1100">
                        <a:latin typeface="Lora"/>
                        <a:ea typeface="Lora"/>
                        <a:cs typeface="Lora"/>
                        <a:sym typeface="Lora"/>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100.00%</a:t>
                      </a:r>
                      <a:endParaRPr sz="1100">
                        <a:latin typeface="Lora"/>
                        <a:ea typeface="Lora"/>
                        <a:cs typeface="Lora"/>
                        <a:sym typeface="Lora"/>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- 7: Results</a:t>
            </a:r>
            <a:endParaRPr/>
          </a:p>
        </p:txBody>
      </p:sp>
      <p:sp>
        <p:nvSpPr>
          <p:cNvPr id="334" name="Google Shape;334;p46"/>
          <p:cNvSpPr txBox="1"/>
          <p:nvPr/>
        </p:nvSpPr>
        <p:spPr>
          <a:xfrm>
            <a:off x="913200" y="3335200"/>
            <a:ext cx="2874000" cy="169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New Design My Project/ Shared Project Page</a:t>
            </a:r>
            <a:endParaRPr>
              <a:latin typeface="Open Sans"/>
              <a:ea typeface="Open Sans"/>
              <a:cs typeface="Open Sans"/>
              <a:sym typeface="Open Sans"/>
            </a:endParaRPr>
          </a:p>
          <a:p>
            <a:pPr indent="0" lvl="0" marL="0" rtl="0" algn="ctr">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Now users can access the “My Project” and ”Shared Project” from the header. Side Panel is removed from the new design.</a:t>
            </a:r>
            <a:endParaRPr>
              <a:latin typeface="Open Sans"/>
              <a:ea typeface="Open Sans"/>
              <a:cs typeface="Open Sans"/>
              <a:sym typeface="Open Sans"/>
            </a:endParaRPr>
          </a:p>
        </p:txBody>
      </p:sp>
      <p:sp>
        <p:nvSpPr>
          <p:cNvPr id="335" name="Google Shape;335;p46"/>
          <p:cNvSpPr txBox="1"/>
          <p:nvPr/>
        </p:nvSpPr>
        <p:spPr>
          <a:xfrm>
            <a:off x="5298525" y="3413100"/>
            <a:ext cx="28740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Old</a:t>
            </a:r>
            <a:r>
              <a:rPr lang="en">
                <a:latin typeface="Open Sans"/>
                <a:ea typeface="Open Sans"/>
                <a:cs typeface="Open Sans"/>
                <a:sym typeface="Open Sans"/>
              </a:rPr>
              <a:t> Design My Project/ Shared Project Page</a:t>
            </a:r>
            <a:endParaRPr>
              <a:latin typeface="Open Sans"/>
              <a:ea typeface="Open Sans"/>
              <a:cs typeface="Open Sans"/>
              <a:sym typeface="Open Sans"/>
            </a:endParaRPr>
          </a:p>
          <a:p>
            <a:pPr indent="0" lvl="0" marL="0" rtl="0" algn="ctr">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In old design, we have side panel for the My Project and Shared Project Page.</a:t>
            </a:r>
            <a:endParaRPr>
              <a:latin typeface="Open Sans"/>
              <a:ea typeface="Open Sans"/>
              <a:cs typeface="Open Sans"/>
              <a:sym typeface="Open Sans"/>
            </a:endParaRPr>
          </a:p>
        </p:txBody>
      </p:sp>
      <p:pic>
        <p:nvPicPr>
          <p:cNvPr id="336" name="Google Shape;336;p46"/>
          <p:cNvPicPr preferRelativeResize="0"/>
          <p:nvPr/>
        </p:nvPicPr>
        <p:blipFill>
          <a:blip r:embed="rId3">
            <a:alphaModFix/>
          </a:blip>
          <a:stretch>
            <a:fillRect/>
          </a:stretch>
        </p:blipFill>
        <p:spPr>
          <a:xfrm>
            <a:off x="394875" y="1304800"/>
            <a:ext cx="4072801" cy="1955895"/>
          </a:xfrm>
          <a:prstGeom prst="rect">
            <a:avLst/>
          </a:prstGeom>
          <a:noFill/>
          <a:ln>
            <a:noFill/>
          </a:ln>
        </p:spPr>
      </p:pic>
      <p:pic>
        <p:nvPicPr>
          <p:cNvPr id="337" name="Google Shape;337;p46"/>
          <p:cNvPicPr preferRelativeResize="0"/>
          <p:nvPr/>
        </p:nvPicPr>
        <p:blipFill>
          <a:blip r:embed="rId4">
            <a:alphaModFix/>
          </a:blip>
          <a:stretch>
            <a:fillRect/>
          </a:stretch>
        </p:blipFill>
        <p:spPr>
          <a:xfrm>
            <a:off x="4699125" y="1307788"/>
            <a:ext cx="4072801" cy="194993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- 7: Results </a:t>
            </a:r>
            <a:r>
              <a:rPr lang="en"/>
              <a:t>Continue</a:t>
            </a:r>
            <a:endParaRPr/>
          </a:p>
        </p:txBody>
      </p:sp>
      <p:sp>
        <p:nvSpPr>
          <p:cNvPr id="343" name="Google Shape;343;p47"/>
          <p:cNvSpPr txBox="1"/>
          <p:nvPr/>
        </p:nvSpPr>
        <p:spPr>
          <a:xfrm>
            <a:off x="913200" y="3335200"/>
            <a:ext cx="28740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New Design of Project Subpages</a:t>
            </a:r>
            <a:endParaRPr>
              <a:latin typeface="Open Sans"/>
              <a:ea typeface="Open Sans"/>
              <a:cs typeface="Open Sans"/>
              <a:sym typeface="Open Sans"/>
            </a:endParaRPr>
          </a:p>
          <a:p>
            <a:pPr indent="0" lvl="0" marL="0" rtl="0" algn="ctr">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Now users can access all the subpages from the side panel.</a:t>
            </a:r>
            <a:endParaRPr>
              <a:latin typeface="Open Sans"/>
              <a:ea typeface="Open Sans"/>
              <a:cs typeface="Open Sans"/>
              <a:sym typeface="Open Sans"/>
            </a:endParaRPr>
          </a:p>
        </p:txBody>
      </p:sp>
      <p:sp>
        <p:nvSpPr>
          <p:cNvPr id="344" name="Google Shape;344;p47"/>
          <p:cNvSpPr txBox="1"/>
          <p:nvPr/>
        </p:nvSpPr>
        <p:spPr>
          <a:xfrm>
            <a:off x="4996425" y="3335250"/>
            <a:ext cx="34782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Old</a:t>
            </a:r>
            <a:r>
              <a:rPr lang="en">
                <a:latin typeface="Open Sans"/>
                <a:ea typeface="Open Sans"/>
                <a:cs typeface="Open Sans"/>
                <a:sym typeface="Open Sans"/>
              </a:rPr>
              <a:t> Design of Project Subpages</a:t>
            </a:r>
            <a:endParaRPr>
              <a:latin typeface="Open Sans"/>
              <a:ea typeface="Open Sans"/>
              <a:cs typeface="Open Sans"/>
              <a:sym typeface="Open Sans"/>
            </a:endParaRPr>
          </a:p>
          <a:p>
            <a:pPr indent="0" lvl="0" marL="0" rtl="0" algn="ctr">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In old design, we have tabs for each subpages. We have removed those.</a:t>
            </a:r>
            <a:endParaRPr>
              <a:latin typeface="Open Sans"/>
              <a:ea typeface="Open Sans"/>
              <a:cs typeface="Open Sans"/>
              <a:sym typeface="Open Sans"/>
            </a:endParaRPr>
          </a:p>
        </p:txBody>
      </p:sp>
      <p:pic>
        <p:nvPicPr>
          <p:cNvPr id="345" name="Google Shape;345;p47"/>
          <p:cNvPicPr preferRelativeResize="0"/>
          <p:nvPr/>
        </p:nvPicPr>
        <p:blipFill>
          <a:blip r:embed="rId3">
            <a:alphaModFix/>
          </a:blip>
          <a:stretch>
            <a:fillRect/>
          </a:stretch>
        </p:blipFill>
        <p:spPr>
          <a:xfrm>
            <a:off x="394875" y="1306238"/>
            <a:ext cx="3910650" cy="1875160"/>
          </a:xfrm>
          <a:prstGeom prst="rect">
            <a:avLst/>
          </a:prstGeom>
          <a:noFill/>
          <a:ln>
            <a:noFill/>
          </a:ln>
        </p:spPr>
      </p:pic>
      <p:pic>
        <p:nvPicPr>
          <p:cNvPr id="346" name="Google Shape;346;p47"/>
          <p:cNvPicPr preferRelativeResize="0"/>
          <p:nvPr/>
        </p:nvPicPr>
        <p:blipFill>
          <a:blip r:embed="rId4">
            <a:alphaModFix/>
          </a:blip>
          <a:stretch>
            <a:fillRect/>
          </a:stretch>
        </p:blipFill>
        <p:spPr>
          <a:xfrm>
            <a:off x="4780200" y="1304838"/>
            <a:ext cx="3910650" cy="1878008"/>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- 7: Results </a:t>
            </a:r>
            <a:r>
              <a:rPr lang="en"/>
              <a:t>Continue</a:t>
            </a:r>
            <a:endParaRPr/>
          </a:p>
        </p:txBody>
      </p:sp>
      <p:sp>
        <p:nvSpPr>
          <p:cNvPr id="352" name="Google Shape;352;p48"/>
          <p:cNvSpPr txBox="1"/>
          <p:nvPr/>
        </p:nvSpPr>
        <p:spPr>
          <a:xfrm>
            <a:off x="913200" y="3335200"/>
            <a:ext cx="2874000" cy="169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New design of Side Panel</a:t>
            </a:r>
            <a:endParaRPr>
              <a:latin typeface="Open Sans"/>
              <a:ea typeface="Open Sans"/>
              <a:cs typeface="Open Sans"/>
              <a:sym typeface="Open Sans"/>
            </a:endParaRPr>
          </a:p>
          <a:p>
            <a:pPr indent="0" lvl="0" marL="0" rtl="0" algn="ctr">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In new design,</a:t>
            </a:r>
            <a:r>
              <a:rPr lang="en">
                <a:latin typeface="Open Sans"/>
                <a:ea typeface="Open Sans"/>
                <a:cs typeface="Open Sans"/>
                <a:sym typeface="Open Sans"/>
              </a:rPr>
              <a:t> the side panel is collapsible. So that users can open and close the panel based on their screen size and preferences.</a:t>
            </a:r>
            <a:endParaRPr>
              <a:latin typeface="Open Sans"/>
              <a:ea typeface="Open Sans"/>
              <a:cs typeface="Open Sans"/>
              <a:sym typeface="Open Sans"/>
            </a:endParaRPr>
          </a:p>
        </p:txBody>
      </p:sp>
      <p:sp>
        <p:nvSpPr>
          <p:cNvPr id="353" name="Google Shape;353;p48"/>
          <p:cNvSpPr txBox="1"/>
          <p:nvPr/>
        </p:nvSpPr>
        <p:spPr>
          <a:xfrm>
            <a:off x="4996425" y="3335250"/>
            <a:ext cx="34782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Old</a:t>
            </a:r>
            <a:r>
              <a:rPr lang="en">
                <a:latin typeface="Open Sans"/>
                <a:ea typeface="Open Sans"/>
                <a:cs typeface="Open Sans"/>
                <a:sym typeface="Open Sans"/>
              </a:rPr>
              <a:t> design of Side Panel</a:t>
            </a:r>
            <a:endParaRPr>
              <a:latin typeface="Open Sans"/>
              <a:ea typeface="Open Sans"/>
              <a:cs typeface="Open Sans"/>
              <a:sym typeface="Open Sans"/>
            </a:endParaRPr>
          </a:p>
          <a:p>
            <a:pPr indent="0" lvl="0" marL="0" rtl="0" algn="ctr">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In old </a:t>
            </a:r>
            <a:r>
              <a:rPr lang="en">
                <a:latin typeface="Open Sans"/>
                <a:ea typeface="Open Sans"/>
                <a:cs typeface="Open Sans"/>
                <a:sym typeface="Open Sans"/>
              </a:rPr>
              <a:t>design</a:t>
            </a:r>
            <a:r>
              <a:rPr lang="en">
                <a:latin typeface="Open Sans"/>
                <a:ea typeface="Open Sans"/>
                <a:cs typeface="Open Sans"/>
                <a:sym typeface="Open Sans"/>
              </a:rPr>
              <a:t>, side panel was static, not collapsible.</a:t>
            </a:r>
            <a:endParaRPr>
              <a:latin typeface="Open Sans"/>
              <a:ea typeface="Open Sans"/>
              <a:cs typeface="Open Sans"/>
              <a:sym typeface="Open Sans"/>
            </a:endParaRPr>
          </a:p>
        </p:txBody>
      </p:sp>
      <p:pic>
        <p:nvPicPr>
          <p:cNvPr id="354" name="Google Shape;354;p48"/>
          <p:cNvPicPr preferRelativeResize="0"/>
          <p:nvPr/>
        </p:nvPicPr>
        <p:blipFill>
          <a:blip r:embed="rId3">
            <a:alphaModFix/>
          </a:blip>
          <a:stretch>
            <a:fillRect/>
          </a:stretch>
        </p:blipFill>
        <p:spPr>
          <a:xfrm>
            <a:off x="394875" y="1307650"/>
            <a:ext cx="3910650" cy="1872309"/>
          </a:xfrm>
          <a:prstGeom prst="rect">
            <a:avLst/>
          </a:prstGeom>
          <a:noFill/>
          <a:ln>
            <a:noFill/>
          </a:ln>
        </p:spPr>
      </p:pic>
      <p:pic>
        <p:nvPicPr>
          <p:cNvPr id="355" name="Google Shape;355;p48"/>
          <p:cNvPicPr preferRelativeResize="0"/>
          <p:nvPr/>
        </p:nvPicPr>
        <p:blipFill>
          <a:blip r:embed="rId4">
            <a:alphaModFix/>
          </a:blip>
          <a:stretch>
            <a:fillRect/>
          </a:stretch>
        </p:blipFill>
        <p:spPr>
          <a:xfrm>
            <a:off x="4780200" y="1304825"/>
            <a:ext cx="3910650" cy="18780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- 7: Results Continue</a:t>
            </a:r>
            <a:endParaRPr/>
          </a:p>
        </p:txBody>
      </p:sp>
      <p:sp>
        <p:nvSpPr>
          <p:cNvPr id="361" name="Google Shape;361;p49"/>
          <p:cNvSpPr txBox="1"/>
          <p:nvPr/>
        </p:nvSpPr>
        <p:spPr>
          <a:xfrm>
            <a:off x="3081150" y="3335275"/>
            <a:ext cx="29817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Project Chat Page</a:t>
            </a:r>
            <a:endParaRPr>
              <a:latin typeface="Open Sans"/>
              <a:ea typeface="Open Sans"/>
              <a:cs typeface="Open Sans"/>
              <a:sym typeface="Open Sans"/>
            </a:endParaRPr>
          </a:p>
          <a:p>
            <a:pPr indent="0" lvl="0" marL="0" rtl="0" algn="ctr">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Users can chat with shared members. Each project has its own chat screen.</a:t>
            </a:r>
            <a:endParaRPr>
              <a:latin typeface="Open Sans"/>
              <a:ea typeface="Open Sans"/>
              <a:cs typeface="Open Sans"/>
              <a:sym typeface="Open Sans"/>
            </a:endParaRPr>
          </a:p>
        </p:txBody>
      </p:sp>
      <p:pic>
        <p:nvPicPr>
          <p:cNvPr id="362" name="Google Shape;362;p49"/>
          <p:cNvPicPr preferRelativeResize="0"/>
          <p:nvPr/>
        </p:nvPicPr>
        <p:blipFill>
          <a:blip r:embed="rId3">
            <a:alphaModFix/>
          </a:blip>
          <a:stretch>
            <a:fillRect/>
          </a:stretch>
        </p:blipFill>
        <p:spPr>
          <a:xfrm>
            <a:off x="2535600" y="1265900"/>
            <a:ext cx="4072801" cy="195589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Retrospective</a:t>
            </a:r>
            <a:endParaRPr/>
          </a:p>
        </p:txBody>
      </p:sp>
      <p:sp>
        <p:nvSpPr>
          <p:cNvPr id="368" name="Google Shape;368;p50"/>
          <p:cNvSpPr txBox="1"/>
          <p:nvPr>
            <p:ph idx="1" type="body"/>
          </p:nvPr>
        </p:nvSpPr>
        <p:spPr>
          <a:xfrm>
            <a:off x="1799550" y="1266325"/>
            <a:ext cx="7032900" cy="789000"/>
          </a:xfrm>
          <a:prstGeom prst="rect">
            <a:avLst/>
          </a:prstGeom>
          <a:ln cap="flat" cmpd="sng" w="9525">
            <a:solidFill>
              <a:srgbClr val="FF9900"/>
            </a:solidFill>
            <a:prstDash val="solid"/>
            <a:round/>
            <a:headEnd len="sm" w="sm" type="none"/>
            <a:tailEnd len="sm" w="sm" type="none"/>
          </a:ln>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Font typeface="Lora"/>
              <a:buChar char="●"/>
            </a:pPr>
            <a:r>
              <a:rPr lang="en" sz="1400">
                <a:solidFill>
                  <a:srgbClr val="000000"/>
                </a:solidFill>
                <a:latin typeface="Lora"/>
                <a:ea typeface="Lora"/>
                <a:cs typeface="Lora"/>
                <a:sym typeface="Lora"/>
              </a:rPr>
              <a:t>Speeding up the research to keep up according to the </a:t>
            </a:r>
            <a:r>
              <a:rPr lang="en" sz="1400">
                <a:solidFill>
                  <a:srgbClr val="000000"/>
                </a:solidFill>
                <a:latin typeface="Lora"/>
                <a:ea typeface="Lora"/>
                <a:cs typeface="Lora"/>
                <a:sym typeface="Lora"/>
              </a:rPr>
              <a:t>schedule</a:t>
            </a:r>
            <a:endParaRPr sz="1400">
              <a:solidFill>
                <a:srgbClr val="000000"/>
              </a:solidFill>
              <a:latin typeface="Lora"/>
              <a:ea typeface="Lora"/>
              <a:cs typeface="Lora"/>
              <a:sym typeface="Lora"/>
            </a:endParaRPr>
          </a:p>
          <a:p>
            <a:pPr indent="-317500" lvl="0" marL="457200" rtl="0" algn="l">
              <a:spcBef>
                <a:spcPts val="0"/>
              </a:spcBef>
              <a:spcAft>
                <a:spcPts val="0"/>
              </a:spcAft>
              <a:buClr>
                <a:srgbClr val="000000"/>
              </a:buClr>
              <a:buSzPts val="1400"/>
              <a:buFont typeface="Lora"/>
              <a:buChar char="●"/>
            </a:pPr>
            <a:r>
              <a:rPr lang="en" sz="1400">
                <a:solidFill>
                  <a:srgbClr val="000000"/>
                </a:solidFill>
                <a:latin typeface="Lora"/>
                <a:ea typeface="Lora"/>
                <a:cs typeface="Lora"/>
                <a:sym typeface="Lora"/>
              </a:rPr>
              <a:t>Successfully implemented the professor’s feedback</a:t>
            </a:r>
            <a:endParaRPr sz="1400">
              <a:solidFill>
                <a:srgbClr val="000000"/>
              </a:solidFill>
              <a:latin typeface="Lora"/>
              <a:ea typeface="Lora"/>
              <a:cs typeface="Lora"/>
              <a:sym typeface="Lora"/>
            </a:endParaRPr>
          </a:p>
        </p:txBody>
      </p:sp>
      <p:sp>
        <p:nvSpPr>
          <p:cNvPr id="369" name="Google Shape;369;p50"/>
          <p:cNvSpPr txBox="1"/>
          <p:nvPr>
            <p:ph idx="1" type="body"/>
          </p:nvPr>
        </p:nvSpPr>
        <p:spPr>
          <a:xfrm>
            <a:off x="1799400" y="3780175"/>
            <a:ext cx="7032900" cy="789000"/>
          </a:xfrm>
          <a:prstGeom prst="rect">
            <a:avLst/>
          </a:prstGeom>
          <a:ln cap="flat" cmpd="sng" w="9525">
            <a:solidFill>
              <a:srgbClr val="FF9900"/>
            </a:solidFill>
            <a:prstDash val="solid"/>
            <a:round/>
            <a:headEnd len="sm" w="sm" type="none"/>
            <a:tailEnd len="sm" w="sm" type="none"/>
          </a:ln>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Font typeface="Lora"/>
              <a:buChar char="●"/>
            </a:pPr>
            <a:r>
              <a:rPr lang="en" sz="1400">
                <a:solidFill>
                  <a:srgbClr val="000000"/>
                </a:solidFill>
                <a:latin typeface="Lora"/>
                <a:ea typeface="Lora"/>
                <a:cs typeface="Lora"/>
                <a:sym typeface="Lora"/>
              </a:rPr>
              <a:t>Focus on the deliverable deadlines</a:t>
            </a:r>
            <a:endParaRPr sz="1400">
              <a:solidFill>
                <a:srgbClr val="000000"/>
              </a:solidFill>
              <a:latin typeface="Lora"/>
              <a:ea typeface="Lora"/>
              <a:cs typeface="Lora"/>
              <a:sym typeface="Lora"/>
            </a:endParaRPr>
          </a:p>
        </p:txBody>
      </p:sp>
      <p:sp>
        <p:nvSpPr>
          <p:cNvPr id="370" name="Google Shape;370;p50"/>
          <p:cNvSpPr txBox="1"/>
          <p:nvPr>
            <p:ph idx="1" type="body"/>
          </p:nvPr>
        </p:nvSpPr>
        <p:spPr>
          <a:xfrm>
            <a:off x="1799400" y="2523250"/>
            <a:ext cx="7032900" cy="789000"/>
          </a:xfrm>
          <a:prstGeom prst="rect">
            <a:avLst/>
          </a:prstGeom>
          <a:ln cap="flat" cmpd="sng" w="9525">
            <a:solidFill>
              <a:srgbClr val="FF9900"/>
            </a:solidFill>
            <a:prstDash val="solid"/>
            <a:round/>
            <a:headEnd len="sm" w="sm" type="none"/>
            <a:tailEnd len="sm" w="sm" type="none"/>
          </a:ln>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Font typeface="Lora"/>
              <a:buChar char="●"/>
            </a:pPr>
            <a:r>
              <a:rPr lang="en" sz="1400">
                <a:solidFill>
                  <a:srgbClr val="000000"/>
                </a:solidFill>
                <a:latin typeface="Lora"/>
                <a:ea typeface="Lora"/>
                <a:cs typeface="Lora"/>
                <a:sym typeface="Lora"/>
              </a:rPr>
              <a:t>Team has to improve the knowledge on technologies and frameworks</a:t>
            </a:r>
            <a:endParaRPr sz="1400">
              <a:solidFill>
                <a:srgbClr val="000000"/>
              </a:solidFill>
              <a:latin typeface="Lora"/>
              <a:ea typeface="Lora"/>
              <a:cs typeface="Lora"/>
              <a:sym typeface="Lora"/>
            </a:endParaRPr>
          </a:p>
          <a:p>
            <a:pPr indent="-317500" lvl="0" marL="457200" rtl="0" algn="l">
              <a:spcBef>
                <a:spcPts val="0"/>
              </a:spcBef>
              <a:spcAft>
                <a:spcPts val="0"/>
              </a:spcAft>
              <a:buClr>
                <a:srgbClr val="000000"/>
              </a:buClr>
              <a:buSzPts val="1400"/>
              <a:buFont typeface="Lora"/>
              <a:buChar char="●"/>
            </a:pPr>
            <a:r>
              <a:rPr lang="en" sz="1400">
                <a:solidFill>
                  <a:srgbClr val="000000"/>
                </a:solidFill>
                <a:latin typeface="Lora"/>
                <a:ea typeface="Lora"/>
                <a:cs typeface="Lora"/>
                <a:sym typeface="Lora"/>
              </a:rPr>
              <a:t>All should know the deadlines and schedule</a:t>
            </a:r>
            <a:endParaRPr sz="1400">
              <a:solidFill>
                <a:srgbClr val="000000"/>
              </a:solidFill>
              <a:latin typeface="Lora"/>
              <a:ea typeface="Lora"/>
              <a:cs typeface="Lora"/>
              <a:sym typeface="Lora"/>
            </a:endParaRPr>
          </a:p>
        </p:txBody>
      </p:sp>
      <p:sp>
        <p:nvSpPr>
          <p:cNvPr id="371" name="Google Shape;371;p50"/>
          <p:cNvSpPr/>
          <p:nvPr/>
        </p:nvSpPr>
        <p:spPr>
          <a:xfrm>
            <a:off x="311700" y="1307125"/>
            <a:ext cx="1629300" cy="707400"/>
          </a:xfrm>
          <a:prstGeom prst="roundRect">
            <a:avLst>
              <a:gd fmla="val 38632"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Lora"/>
                <a:ea typeface="Lora"/>
                <a:cs typeface="Lora"/>
                <a:sym typeface="Lora"/>
              </a:rPr>
              <a:t>What went well</a:t>
            </a:r>
            <a:endParaRPr sz="1600">
              <a:latin typeface="Lora"/>
              <a:ea typeface="Lora"/>
              <a:cs typeface="Lora"/>
              <a:sym typeface="Lora"/>
            </a:endParaRPr>
          </a:p>
        </p:txBody>
      </p:sp>
      <p:sp>
        <p:nvSpPr>
          <p:cNvPr id="372" name="Google Shape;372;p50"/>
          <p:cNvSpPr/>
          <p:nvPr/>
        </p:nvSpPr>
        <p:spPr>
          <a:xfrm>
            <a:off x="341700" y="2564050"/>
            <a:ext cx="1569300" cy="707400"/>
          </a:xfrm>
          <a:prstGeom prst="roundRect">
            <a:avLst>
              <a:gd fmla="val 38632"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Lora"/>
                <a:ea typeface="Lora"/>
                <a:cs typeface="Lora"/>
                <a:sym typeface="Lora"/>
              </a:rPr>
              <a:t>What can be improved</a:t>
            </a:r>
            <a:endParaRPr sz="1600">
              <a:latin typeface="Lora"/>
              <a:ea typeface="Lora"/>
              <a:cs typeface="Lora"/>
              <a:sym typeface="Lora"/>
            </a:endParaRPr>
          </a:p>
        </p:txBody>
      </p:sp>
      <p:sp>
        <p:nvSpPr>
          <p:cNvPr id="373" name="Google Shape;373;p50"/>
          <p:cNvSpPr/>
          <p:nvPr/>
        </p:nvSpPr>
        <p:spPr>
          <a:xfrm>
            <a:off x="356700" y="3780175"/>
            <a:ext cx="1539300" cy="707400"/>
          </a:xfrm>
          <a:prstGeom prst="roundRect">
            <a:avLst>
              <a:gd fmla="val 38632"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Lora"/>
                <a:ea typeface="Lora"/>
                <a:cs typeface="Lora"/>
                <a:sym typeface="Lora"/>
              </a:rPr>
              <a:t>Action items</a:t>
            </a:r>
            <a:endParaRPr sz="1600">
              <a:latin typeface="Lora"/>
              <a:ea typeface="Lora"/>
              <a:cs typeface="Lora"/>
              <a:sym typeface="Lor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1"/>
          <p:cNvSpPr txBox="1"/>
          <p:nvPr>
            <p:ph type="title"/>
          </p:nvPr>
        </p:nvSpPr>
        <p:spPr>
          <a:xfrm>
            <a:off x="311700" y="2033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- 8</a:t>
            </a:r>
            <a:endParaRPr/>
          </a:p>
        </p:txBody>
      </p:sp>
      <p:graphicFrame>
        <p:nvGraphicFramePr>
          <p:cNvPr id="379" name="Google Shape;379;p51"/>
          <p:cNvGraphicFramePr/>
          <p:nvPr/>
        </p:nvGraphicFramePr>
        <p:xfrm>
          <a:off x="311688" y="910700"/>
          <a:ext cx="3000000" cy="3000000"/>
        </p:xfrm>
        <a:graphic>
          <a:graphicData uri="http://schemas.openxmlformats.org/drawingml/2006/table">
            <a:tbl>
              <a:tblPr>
                <a:noFill/>
                <a:tableStyleId>{39150993-BCCF-4304-A2B8-EE2823451A42}</a:tableStyleId>
              </a:tblPr>
              <a:tblGrid>
                <a:gridCol w="1040225"/>
                <a:gridCol w="5189500"/>
                <a:gridCol w="1145450"/>
                <a:gridCol w="1145450"/>
              </a:tblGrid>
              <a:tr h="371475">
                <a:tc>
                  <a:txBody>
                    <a:bodyPr/>
                    <a:lstStyle/>
                    <a:p>
                      <a:pPr indent="0" lvl="0" marL="0" rtl="0" algn="ctr">
                        <a:lnSpc>
                          <a:spcPct val="115000"/>
                        </a:lnSpc>
                        <a:spcBef>
                          <a:spcPts val="0"/>
                        </a:spcBef>
                        <a:spcAft>
                          <a:spcPts val="0"/>
                        </a:spcAft>
                        <a:buNone/>
                      </a:pPr>
                      <a:r>
                        <a:rPr b="1" lang="en" sz="1000">
                          <a:latin typeface="Lora"/>
                          <a:ea typeface="Lora"/>
                          <a:cs typeface="Lora"/>
                          <a:sym typeface="Lora"/>
                        </a:rPr>
                        <a:t>ID</a:t>
                      </a:r>
                      <a:endParaRPr b="1" sz="10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b="1" lang="en" sz="1000">
                          <a:latin typeface="Lora"/>
                          <a:ea typeface="Lora"/>
                          <a:cs typeface="Lora"/>
                          <a:sym typeface="Lora"/>
                        </a:rPr>
                        <a:t>Item</a:t>
                      </a:r>
                      <a:endParaRPr b="1" sz="10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b="1" lang="en" sz="1000">
                          <a:latin typeface="Lora"/>
                          <a:ea typeface="Lora"/>
                          <a:cs typeface="Lora"/>
                          <a:sym typeface="Lora"/>
                        </a:rPr>
                        <a:t>Priority</a:t>
                      </a:r>
                      <a:endParaRPr b="1" sz="10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b="1" lang="en" sz="1000">
                          <a:latin typeface="Lora"/>
                          <a:ea typeface="Lora"/>
                          <a:cs typeface="Lora"/>
                          <a:sym typeface="Lora"/>
                        </a:rPr>
                        <a:t>Status</a:t>
                      </a:r>
                      <a:endParaRPr b="1" sz="10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F9900"/>
                    </a:solidFill>
                  </a:tcPr>
                </a:tc>
              </a:tr>
              <a:tr h="371475">
                <a:tc>
                  <a:txBody>
                    <a:bodyPr/>
                    <a:lstStyle/>
                    <a:p>
                      <a:pPr indent="0" lvl="0" marL="0" rtl="0" algn="ctr">
                        <a:lnSpc>
                          <a:spcPct val="115000"/>
                        </a:lnSpc>
                        <a:spcBef>
                          <a:spcPts val="0"/>
                        </a:spcBef>
                        <a:spcAft>
                          <a:spcPts val="0"/>
                        </a:spcAft>
                        <a:buNone/>
                      </a:pPr>
                      <a:r>
                        <a:rPr lang="en" sz="1100">
                          <a:latin typeface="Lora"/>
                          <a:ea typeface="Lora"/>
                          <a:cs typeface="Lora"/>
                          <a:sym typeface="Lora"/>
                        </a:rPr>
                        <a:t>EAS-2</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As a new user, I want to be able to receive authentication email so that the system can authenticate me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Mid</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To Do</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371475">
                <a:tc>
                  <a:txBody>
                    <a:bodyPr/>
                    <a:lstStyle/>
                    <a:p>
                      <a:pPr indent="0" lvl="0" marL="0" rtl="0" algn="ctr">
                        <a:lnSpc>
                          <a:spcPct val="115000"/>
                        </a:lnSpc>
                        <a:spcBef>
                          <a:spcPts val="0"/>
                        </a:spcBef>
                        <a:spcAft>
                          <a:spcPts val="0"/>
                        </a:spcAft>
                        <a:buNone/>
                      </a:pPr>
                      <a:r>
                        <a:rPr lang="en" sz="1100">
                          <a:latin typeface="Lora"/>
                          <a:ea typeface="Lora"/>
                          <a:cs typeface="Lora"/>
                          <a:sym typeface="Lora"/>
                        </a:rPr>
                        <a:t>EAS-4</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As a registered user, I want to be able to request for change the password if I forgot it so that I don't lose my account and data</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Mid</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To Do</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r>
              <a:tr h="371475">
                <a:tc>
                  <a:txBody>
                    <a:bodyPr/>
                    <a:lstStyle/>
                    <a:p>
                      <a:pPr indent="0" lvl="0" marL="0" rtl="0" algn="ctr">
                        <a:lnSpc>
                          <a:spcPct val="115000"/>
                        </a:lnSpc>
                        <a:spcBef>
                          <a:spcPts val="0"/>
                        </a:spcBef>
                        <a:spcAft>
                          <a:spcPts val="0"/>
                        </a:spcAft>
                        <a:buNone/>
                      </a:pPr>
                      <a:r>
                        <a:rPr lang="en" sz="1100">
                          <a:latin typeface="Lora"/>
                          <a:ea typeface="Lora"/>
                          <a:cs typeface="Lora"/>
                          <a:sym typeface="Lora"/>
                        </a:rPr>
                        <a:t>EAS-6</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As a user, I want to be able to edit my details such as name and profile photo so that I can edit my profile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Low</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To Do</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371475">
                <a:tc>
                  <a:txBody>
                    <a:bodyPr/>
                    <a:lstStyle/>
                    <a:p>
                      <a:pPr indent="0" lvl="0" marL="0" rtl="0" algn="ctr">
                        <a:lnSpc>
                          <a:spcPct val="115000"/>
                        </a:lnSpc>
                        <a:spcBef>
                          <a:spcPts val="0"/>
                        </a:spcBef>
                        <a:spcAft>
                          <a:spcPts val="0"/>
                        </a:spcAft>
                        <a:buNone/>
                      </a:pPr>
                      <a:r>
                        <a:rPr lang="en" sz="1100">
                          <a:latin typeface="Lora"/>
                          <a:ea typeface="Lora"/>
                          <a:cs typeface="Lora"/>
                          <a:sym typeface="Lora"/>
                        </a:rPr>
                        <a:t>EAS-7</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As a user, I want to be able to change my password so that I can keep my account secure</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Low</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To Do</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r>
              <a:tr h="371475">
                <a:tc>
                  <a:txBody>
                    <a:bodyPr/>
                    <a:lstStyle/>
                    <a:p>
                      <a:pPr indent="0" lvl="0" marL="0" rtl="0" algn="ctr">
                        <a:lnSpc>
                          <a:spcPct val="115000"/>
                        </a:lnSpc>
                        <a:spcBef>
                          <a:spcPts val="0"/>
                        </a:spcBef>
                        <a:spcAft>
                          <a:spcPts val="0"/>
                        </a:spcAft>
                        <a:buNone/>
                      </a:pPr>
                      <a:r>
                        <a:rPr lang="en" sz="1100">
                          <a:latin typeface="Lora"/>
                          <a:ea typeface="Lora"/>
                          <a:cs typeface="Lora"/>
                          <a:sym typeface="Lora"/>
                        </a:rPr>
                        <a:t>EAS-13</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As a creator of the project, I want to be able to change the project profile photo, so that I can update project photo</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Mid</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To Do</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209550">
                <a:tc>
                  <a:txBody>
                    <a:bodyPr/>
                    <a:lstStyle/>
                    <a:p>
                      <a:pPr indent="0" lvl="0" marL="0" rtl="0" algn="ctr">
                        <a:lnSpc>
                          <a:spcPct val="115000"/>
                        </a:lnSpc>
                        <a:spcBef>
                          <a:spcPts val="0"/>
                        </a:spcBef>
                        <a:spcAft>
                          <a:spcPts val="0"/>
                        </a:spcAft>
                        <a:buNone/>
                      </a:pPr>
                      <a:r>
                        <a:rPr lang="en" sz="1100">
                          <a:latin typeface="Lora"/>
                          <a:ea typeface="Lora"/>
                          <a:cs typeface="Lora"/>
                          <a:sym typeface="Lora"/>
                        </a:rPr>
                        <a:t>EAS-99</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Integrate Authentication page with Register and Login screen and backend APIs</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Mid</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To Do</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r>
              <a:tr h="209550">
                <a:tc>
                  <a:txBody>
                    <a:bodyPr/>
                    <a:lstStyle/>
                    <a:p>
                      <a:pPr indent="0" lvl="0" marL="0" rtl="0" algn="ctr">
                        <a:lnSpc>
                          <a:spcPct val="115000"/>
                        </a:lnSpc>
                        <a:spcBef>
                          <a:spcPts val="0"/>
                        </a:spcBef>
                        <a:spcAft>
                          <a:spcPts val="0"/>
                        </a:spcAft>
                        <a:buNone/>
                      </a:pPr>
                      <a:r>
                        <a:rPr lang="en" sz="1100">
                          <a:latin typeface="Lora"/>
                          <a:ea typeface="Lora"/>
                          <a:cs typeface="Lora"/>
                          <a:sym typeface="Lora"/>
                        </a:rPr>
                        <a:t>EAS-100</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Integrate Profile Settings with main UI</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Mid</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To Do</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209550">
                <a:tc>
                  <a:txBody>
                    <a:bodyPr/>
                    <a:lstStyle/>
                    <a:p>
                      <a:pPr indent="0" lvl="0" marL="0" rtl="0" algn="ctr">
                        <a:lnSpc>
                          <a:spcPct val="115000"/>
                        </a:lnSpc>
                        <a:spcBef>
                          <a:spcPts val="0"/>
                        </a:spcBef>
                        <a:spcAft>
                          <a:spcPts val="0"/>
                        </a:spcAft>
                        <a:buNone/>
                      </a:pPr>
                      <a:r>
                        <a:rPr lang="en" sz="1100">
                          <a:latin typeface="Lora"/>
                          <a:ea typeface="Lora"/>
                          <a:cs typeface="Lora"/>
                          <a:sym typeface="Lora"/>
                        </a:rPr>
                        <a:t>EAS-101</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Integrate Project Settings with project screens and backend APIs</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Mid</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To Do</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solidFill>
                      <a:srgbClr val="FCE5CD"/>
                    </a:solidFill>
                  </a:tcPr>
                </a:tc>
              </a:tr>
              <a:tr h="209550">
                <a:tc>
                  <a:txBody>
                    <a:bodyPr/>
                    <a:lstStyle/>
                    <a:p>
                      <a:pPr indent="0" lvl="0" marL="0" rtl="0" algn="ctr">
                        <a:lnSpc>
                          <a:spcPct val="115000"/>
                        </a:lnSpc>
                        <a:spcBef>
                          <a:spcPts val="0"/>
                        </a:spcBef>
                        <a:spcAft>
                          <a:spcPts val="0"/>
                        </a:spcAft>
                        <a:buNone/>
                      </a:pPr>
                      <a:r>
                        <a:rPr lang="en" sz="1100">
                          <a:latin typeface="Lora"/>
                          <a:ea typeface="Lora"/>
                          <a:cs typeface="Lora"/>
                          <a:sym typeface="Lora"/>
                        </a:rPr>
                        <a:t>EAS-102</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Lora"/>
                          <a:ea typeface="Lora"/>
                          <a:cs typeface="Lora"/>
                          <a:sym typeface="Lora"/>
                        </a:rPr>
                        <a:t>Redesign the UI and redirections</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Low</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Lora"/>
                          <a:ea typeface="Lora"/>
                          <a:cs typeface="Lora"/>
                          <a:sym typeface="Lora"/>
                        </a:rPr>
                        <a:t>To Do</a:t>
                      </a:r>
                      <a:endParaRPr sz="1100">
                        <a:latin typeface="Lora"/>
                        <a:ea typeface="Lora"/>
                        <a:cs typeface="Lora"/>
                        <a:sym typeface="Lora"/>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 Wiki </a:t>
            </a:r>
            <a:endParaRPr/>
          </a:p>
        </p:txBody>
      </p:sp>
      <p:sp>
        <p:nvSpPr>
          <p:cNvPr id="385" name="Google Shape;385;p52"/>
          <p:cNvSpPr txBox="1"/>
          <p:nvPr>
            <p:ph idx="1" type="body"/>
          </p:nvPr>
        </p:nvSpPr>
        <p:spPr>
          <a:xfrm>
            <a:off x="311700" y="1266325"/>
            <a:ext cx="8520600" cy="53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rgbClr val="0000FF"/>
                </a:solidFill>
                <a:latin typeface="Lora"/>
                <a:ea typeface="Lora"/>
                <a:cs typeface="Lora"/>
                <a:sym typeface="Lora"/>
                <a:hlinkClick r:id="rId3">
                  <a:extLst>
                    <a:ext uri="{A12FA001-AC4F-418D-AE19-62706E023703}">
                      <ahyp:hlinkClr val="tx"/>
                    </a:ext>
                  </a:extLst>
                </a:hlinkClick>
              </a:rPr>
              <a:t>https://github.com/DV192/Stonecrusher/wiki</a:t>
            </a:r>
            <a:endParaRPr>
              <a:solidFill>
                <a:srgbClr val="0000FF"/>
              </a:solidFill>
              <a:latin typeface="Lora"/>
              <a:ea typeface="Lora"/>
              <a:cs typeface="Lora"/>
              <a:sym typeface="Lora"/>
            </a:endParaRPr>
          </a:p>
        </p:txBody>
      </p:sp>
      <p:pic>
        <p:nvPicPr>
          <p:cNvPr id="386" name="Google Shape;386;p52"/>
          <p:cNvPicPr preferRelativeResize="0"/>
          <p:nvPr/>
        </p:nvPicPr>
        <p:blipFill rotWithShape="1">
          <a:blip r:embed="rId4">
            <a:alphaModFix/>
          </a:blip>
          <a:srcRect b="0" l="14328" r="10849" t="0"/>
          <a:stretch/>
        </p:blipFill>
        <p:spPr>
          <a:xfrm>
            <a:off x="4618250" y="913225"/>
            <a:ext cx="4525752" cy="33170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106" name="Google Shape;106;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solidFill>
                  <a:srgbClr val="000000"/>
                </a:solidFill>
                <a:latin typeface="Lora"/>
                <a:ea typeface="Lora"/>
                <a:cs typeface="Lora"/>
                <a:sym typeface="Lora"/>
              </a:rPr>
              <a:t>Using current scrum application , we can see that there can be end date failure in which </a:t>
            </a:r>
            <a:r>
              <a:rPr lang="en">
                <a:solidFill>
                  <a:srgbClr val="000000"/>
                </a:solidFill>
                <a:latin typeface="Lora"/>
                <a:ea typeface="Lora"/>
                <a:cs typeface="Lora"/>
                <a:sym typeface="Lora"/>
              </a:rPr>
              <a:t>people</a:t>
            </a:r>
            <a:r>
              <a:rPr lang="en">
                <a:solidFill>
                  <a:srgbClr val="000000"/>
                </a:solidFill>
                <a:latin typeface="Lora"/>
                <a:ea typeface="Lora"/>
                <a:cs typeface="Lora"/>
                <a:sym typeface="Lora"/>
              </a:rPr>
              <a:t> fail to finish the project. There can be situation such that people can be cooperative or committed.</a:t>
            </a:r>
            <a:endParaRPr>
              <a:solidFill>
                <a:srgbClr val="000000"/>
              </a:solidFill>
              <a:latin typeface="Lora"/>
              <a:ea typeface="Lora"/>
              <a:cs typeface="Lora"/>
              <a:sym typeface="Lora"/>
            </a:endParaRPr>
          </a:p>
          <a:p>
            <a:pPr indent="0" lvl="0" marL="457200" rtl="0" algn="l">
              <a:spcBef>
                <a:spcPts val="1200"/>
              </a:spcBef>
              <a:spcAft>
                <a:spcPts val="0"/>
              </a:spcAft>
              <a:buNone/>
            </a:pPr>
            <a:r>
              <a:rPr lang="en">
                <a:solidFill>
                  <a:srgbClr val="000000"/>
                </a:solidFill>
                <a:latin typeface="Lora"/>
                <a:ea typeface="Lora"/>
                <a:cs typeface="Lora"/>
                <a:sym typeface="Lora"/>
              </a:rPr>
              <a:t>Sometimes daily meetings can frustrate team members and they do not like to perform daily meetings.</a:t>
            </a:r>
            <a:endParaRPr>
              <a:solidFill>
                <a:srgbClr val="000000"/>
              </a:solidFill>
              <a:latin typeface="Lora"/>
              <a:ea typeface="Lora"/>
              <a:cs typeface="Lora"/>
              <a:sym typeface="Lora"/>
            </a:endParaRPr>
          </a:p>
          <a:p>
            <a:pPr indent="0" lvl="0" marL="457200" rtl="0" algn="l">
              <a:spcBef>
                <a:spcPts val="1200"/>
              </a:spcBef>
              <a:spcAft>
                <a:spcPts val="1200"/>
              </a:spcAft>
              <a:buNone/>
            </a:pPr>
            <a:r>
              <a:rPr lang="en">
                <a:solidFill>
                  <a:srgbClr val="000000"/>
                </a:solidFill>
                <a:latin typeface="Lora"/>
                <a:ea typeface="Lora"/>
                <a:cs typeface="Lora"/>
                <a:sym typeface="Lora"/>
              </a:rPr>
              <a:t>Using the remote or onsite project, there can be situation such that one person transfer to another company in middle of project. In this situation, it is difficult to complete project and group will have negative impact.</a:t>
            </a:r>
            <a:endParaRPr>
              <a:solidFill>
                <a:srgbClr val="000000"/>
              </a:solidFill>
              <a:latin typeface="Lora"/>
              <a:ea typeface="Lora"/>
              <a:cs typeface="Lora"/>
              <a:sym typeface="Lor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3"/>
          <p:cNvSpPr txBox="1"/>
          <p:nvPr/>
        </p:nvSpPr>
        <p:spPr>
          <a:xfrm>
            <a:off x="1004150" y="1751764"/>
            <a:ext cx="7136700" cy="1022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5400">
                <a:solidFill>
                  <a:srgbClr val="EF6C00"/>
                </a:solidFill>
                <a:latin typeface="PT Sans Narrow"/>
                <a:ea typeface="PT Sans Narrow"/>
                <a:cs typeface="PT Sans Narrow"/>
                <a:sym typeface="PT Sans Narrow"/>
              </a:rPr>
              <a:t>Thank You</a:t>
            </a:r>
            <a:endParaRPr b="1" sz="5400">
              <a:solidFill>
                <a:srgbClr val="EF6C00"/>
              </a:solidFill>
              <a:latin typeface="PT Sans Narrow"/>
              <a:ea typeface="PT Sans Narrow"/>
              <a:cs typeface="PT Sans Narrow"/>
              <a:sym typeface="PT Sans Narro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Description</a:t>
            </a:r>
            <a:endParaRPr/>
          </a:p>
        </p:txBody>
      </p:sp>
      <p:sp>
        <p:nvSpPr>
          <p:cNvPr id="112" name="Google Shape;112;p18"/>
          <p:cNvSpPr txBox="1"/>
          <p:nvPr>
            <p:ph idx="1" type="body"/>
          </p:nvPr>
        </p:nvSpPr>
        <p:spPr>
          <a:xfrm>
            <a:off x="311700" y="1400525"/>
            <a:ext cx="8520600" cy="3420600"/>
          </a:xfrm>
          <a:prstGeom prst="rect">
            <a:avLst/>
          </a:prstGeom>
          <a:ln cap="flat" cmpd="sng" w="9525">
            <a:solidFill>
              <a:srgbClr val="FF9900"/>
            </a:solidFill>
            <a:prstDash val="solid"/>
            <a:round/>
            <a:headEnd len="sm" w="sm" type="none"/>
            <a:tailEnd len="sm" w="sm" type="none"/>
          </a:ln>
        </p:spPr>
        <p:txBody>
          <a:bodyPr anchorCtr="0" anchor="t" bIns="91425" lIns="91425" spcFirstLastPara="1" rIns="91425" wrap="square" tIns="91425">
            <a:normAutofit/>
          </a:bodyPr>
          <a:lstStyle/>
          <a:p>
            <a:pPr indent="0" lvl="0" marL="0" rtl="0" algn="just">
              <a:spcBef>
                <a:spcPts val="0"/>
              </a:spcBef>
              <a:spcAft>
                <a:spcPts val="0"/>
              </a:spcAft>
              <a:buNone/>
            </a:pPr>
            <a:r>
              <a:t/>
            </a:r>
            <a:endParaRPr sz="1400">
              <a:solidFill>
                <a:srgbClr val="24292F"/>
              </a:solidFill>
              <a:highlight>
                <a:srgbClr val="FFFFFF"/>
              </a:highlight>
              <a:latin typeface="Lora"/>
              <a:ea typeface="Lora"/>
              <a:cs typeface="Lora"/>
              <a:sym typeface="Lora"/>
            </a:endParaRPr>
          </a:p>
          <a:p>
            <a:pPr indent="0" lvl="0" marL="457200" rtl="0" algn="just">
              <a:spcBef>
                <a:spcPts val="1200"/>
              </a:spcBef>
              <a:spcAft>
                <a:spcPts val="0"/>
              </a:spcAft>
              <a:buNone/>
            </a:pPr>
            <a:r>
              <a:rPr lang="en" sz="1400">
                <a:solidFill>
                  <a:srgbClr val="24292F"/>
                </a:solidFill>
                <a:highlight>
                  <a:srgbClr val="FFFFFF"/>
                </a:highlight>
                <a:latin typeface="Lora"/>
                <a:ea typeface="Lora"/>
                <a:cs typeface="Lora"/>
                <a:sym typeface="Lora"/>
              </a:rPr>
              <a:t>We are designing an application called Easify. Easify is an application that helps you manage scrum-based projects easily and effectively.</a:t>
            </a:r>
            <a:endParaRPr sz="1400">
              <a:solidFill>
                <a:srgbClr val="24292F"/>
              </a:solidFill>
              <a:highlight>
                <a:srgbClr val="FFFFFF"/>
              </a:highlight>
              <a:latin typeface="Lora"/>
              <a:ea typeface="Lora"/>
              <a:cs typeface="Lora"/>
              <a:sym typeface="Lora"/>
            </a:endParaRPr>
          </a:p>
          <a:p>
            <a:pPr indent="0" lvl="0" marL="457200" rtl="0" algn="just">
              <a:spcBef>
                <a:spcPts val="1200"/>
              </a:spcBef>
              <a:spcAft>
                <a:spcPts val="0"/>
              </a:spcAft>
              <a:buNone/>
            </a:pPr>
            <a:r>
              <a:rPr lang="en" sz="1400">
                <a:solidFill>
                  <a:srgbClr val="24292F"/>
                </a:solidFill>
                <a:highlight>
                  <a:srgbClr val="FFFFFF"/>
                </a:highlight>
                <a:latin typeface="Lora"/>
                <a:ea typeface="Lora"/>
                <a:cs typeface="Lora"/>
                <a:sym typeface="Lora"/>
              </a:rPr>
              <a:t>To manage the project, Easify will provide Product Backlog management and Sprint Backlog management features. In addition, users can use Easify’s Share Images and Chat features to share each other work and thoughts.</a:t>
            </a:r>
            <a:endParaRPr sz="1400">
              <a:solidFill>
                <a:srgbClr val="24292F"/>
              </a:solidFill>
              <a:highlight>
                <a:srgbClr val="FFFFFF"/>
              </a:highlight>
              <a:latin typeface="Lora"/>
              <a:ea typeface="Lora"/>
              <a:cs typeface="Lora"/>
              <a:sym typeface="Lora"/>
            </a:endParaRPr>
          </a:p>
          <a:p>
            <a:pPr indent="0" lvl="0" marL="457200" rtl="0" algn="just">
              <a:spcBef>
                <a:spcPts val="1200"/>
              </a:spcBef>
              <a:spcAft>
                <a:spcPts val="1200"/>
              </a:spcAft>
              <a:buNone/>
            </a:pPr>
            <a:r>
              <a:rPr lang="en" sz="1400">
                <a:solidFill>
                  <a:srgbClr val="24292F"/>
                </a:solidFill>
                <a:highlight>
                  <a:srgbClr val="FFFFFF"/>
                </a:highlight>
                <a:latin typeface="Lora"/>
                <a:ea typeface="Lora"/>
                <a:cs typeface="Lora"/>
                <a:sym typeface="Lora"/>
              </a:rPr>
              <a:t>The Calendar</a:t>
            </a:r>
            <a:r>
              <a:rPr lang="en" sz="1400">
                <a:solidFill>
                  <a:srgbClr val="24292F"/>
                </a:solidFill>
                <a:highlight>
                  <a:schemeClr val="lt1"/>
                </a:highlight>
                <a:latin typeface="Lora"/>
                <a:ea typeface="Lora"/>
                <a:cs typeface="Lora"/>
                <a:sym typeface="Lora"/>
              </a:rPr>
              <a:t> </a:t>
            </a:r>
            <a:r>
              <a:rPr lang="en" sz="1400">
                <a:solidFill>
                  <a:srgbClr val="24292F"/>
                </a:solidFill>
                <a:highlight>
                  <a:srgbClr val="FFFFFF"/>
                </a:highlight>
                <a:latin typeface="Lora"/>
                <a:ea typeface="Lora"/>
                <a:cs typeface="Lora"/>
                <a:sym typeface="Lora"/>
              </a:rPr>
              <a:t>feature is there so that users can plan their work. </a:t>
            </a:r>
            <a:r>
              <a:rPr lang="en" sz="1400">
                <a:solidFill>
                  <a:srgbClr val="24292F"/>
                </a:solidFill>
                <a:highlight>
                  <a:schemeClr val="lt1"/>
                </a:highlight>
                <a:latin typeface="Lora"/>
                <a:ea typeface="Lora"/>
                <a:cs typeface="Lora"/>
                <a:sym typeface="Lora"/>
              </a:rPr>
              <a:t>Users can use the Activity Map feature to understand the project workflow and estimate the users’ workflow.</a:t>
            </a:r>
            <a:endParaRPr sz="1400">
              <a:solidFill>
                <a:srgbClr val="24292F"/>
              </a:solidFill>
              <a:highlight>
                <a:srgbClr val="FFFFFF"/>
              </a:highlight>
              <a:latin typeface="Lora"/>
              <a:ea typeface="Lora"/>
              <a:cs typeface="Lora"/>
              <a:sym typeface="Lora"/>
            </a:endParaRPr>
          </a:p>
        </p:txBody>
      </p:sp>
      <p:sp>
        <p:nvSpPr>
          <p:cNvPr id="113" name="Google Shape;113;p18"/>
          <p:cNvSpPr/>
          <p:nvPr/>
        </p:nvSpPr>
        <p:spPr>
          <a:xfrm>
            <a:off x="334625" y="1202225"/>
            <a:ext cx="2218500" cy="433800"/>
          </a:xfrm>
          <a:prstGeom prst="roundRect">
            <a:avLst>
              <a:gd fmla="val 50000"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ora"/>
                <a:ea typeface="Lora"/>
                <a:cs typeface="Lora"/>
                <a:sym typeface="Lora"/>
              </a:rPr>
              <a:t>Easify Overview</a:t>
            </a:r>
            <a:endParaRPr>
              <a:latin typeface="Lora"/>
              <a:ea typeface="Lora"/>
              <a:cs typeface="Lora"/>
              <a:sym typeface="Lor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Personas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Persona - 1: </a:t>
            </a:r>
            <a:endParaRPr/>
          </a:p>
        </p:txBody>
      </p:sp>
      <p:sp>
        <p:nvSpPr>
          <p:cNvPr id="124" name="Google Shape;124;p20"/>
          <p:cNvSpPr txBox="1"/>
          <p:nvPr>
            <p:ph idx="1" type="body"/>
          </p:nvPr>
        </p:nvSpPr>
        <p:spPr>
          <a:xfrm>
            <a:off x="4114800" y="1266325"/>
            <a:ext cx="4114800" cy="3302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200">
                <a:solidFill>
                  <a:srgbClr val="000000"/>
                </a:solidFill>
                <a:latin typeface="Lora"/>
                <a:ea typeface="Lora"/>
                <a:cs typeface="Lora"/>
                <a:sym typeface="Lora"/>
              </a:rPr>
              <a:t>Name: John</a:t>
            </a:r>
            <a:endParaRPr sz="1200">
              <a:solidFill>
                <a:srgbClr val="000000"/>
              </a:solidFill>
              <a:latin typeface="Lora"/>
              <a:ea typeface="Lora"/>
              <a:cs typeface="Lora"/>
              <a:sym typeface="Lora"/>
            </a:endParaRPr>
          </a:p>
          <a:p>
            <a:pPr indent="0" lvl="0" marL="0" rtl="0" algn="l">
              <a:lnSpc>
                <a:spcPct val="100000"/>
              </a:lnSpc>
              <a:spcBef>
                <a:spcPts val="0"/>
              </a:spcBef>
              <a:spcAft>
                <a:spcPts val="0"/>
              </a:spcAft>
              <a:buNone/>
            </a:pPr>
            <a:r>
              <a:rPr lang="en" sz="1200">
                <a:solidFill>
                  <a:srgbClr val="000000"/>
                </a:solidFill>
                <a:latin typeface="Lora"/>
                <a:ea typeface="Lora"/>
                <a:cs typeface="Lora"/>
                <a:sym typeface="Lora"/>
              </a:rPr>
              <a:t>Age: 45</a:t>
            </a:r>
            <a:endParaRPr sz="1200">
              <a:solidFill>
                <a:srgbClr val="000000"/>
              </a:solidFill>
              <a:latin typeface="Lora"/>
              <a:ea typeface="Lora"/>
              <a:cs typeface="Lora"/>
              <a:sym typeface="Lora"/>
            </a:endParaRPr>
          </a:p>
          <a:p>
            <a:pPr indent="0" lvl="0" marL="0" rtl="0" algn="l">
              <a:lnSpc>
                <a:spcPct val="100000"/>
              </a:lnSpc>
              <a:spcBef>
                <a:spcPts val="0"/>
              </a:spcBef>
              <a:spcAft>
                <a:spcPts val="0"/>
              </a:spcAft>
              <a:buNone/>
            </a:pPr>
            <a:r>
              <a:rPr lang="en" sz="1200">
                <a:solidFill>
                  <a:srgbClr val="000000"/>
                </a:solidFill>
                <a:latin typeface="Lora"/>
                <a:ea typeface="Lora"/>
                <a:cs typeface="Lora"/>
                <a:sym typeface="Lora"/>
              </a:rPr>
              <a:t>Post: Product Owner</a:t>
            </a:r>
            <a:endParaRPr sz="1200">
              <a:solidFill>
                <a:srgbClr val="000000"/>
              </a:solidFill>
              <a:latin typeface="Lora"/>
              <a:ea typeface="Lora"/>
              <a:cs typeface="Lora"/>
              <a:sym typeface="Lora"/>
            </a:endParaRPr>
          </a:p>
          <a:p>
            <a:pPr indent="0" lvl="0" marL="0" rtl="0" algn="l">
              <a:lnSpc>
                <a:spcPct val="100000"/>
              </a:lnSpc>
              <a:spcBef>
                <a:spcPts val="0"/>
              </a:spcBef>
              <a:spcAft>
                <a:spcPts val="0"/>
              </a:spcAft>
              <a:buNone/>
            </a:pPr>
            <a:r>
              <a:t/>
            </a:r>
            <a:endParaRPr sz="1200">
              <a:solidFill>
                <a:srgbClr val="000000"/>
              </a:solidFill>
              <a:latin typeface="Lora"/>
              <a:ea typeface="Lora"/>
              <a:cs typeface="Lora"/>
              <a:sym typeface="Lora"/>
            </a:endParaRPr>
          </a:p>
          <a:p>
            <a:pPr indent="0" lvl="0" marL="0" rtl="0" algn="just">
              <a:lnSpc>
                <a:spcPct val="100000"/>
              </a:lnSpc>
              <a:spcBef>
                <a:spcPts val="0"/>
              </a:spcBef>
              <a:spcAft>
                <a:spcPts val="0"/>
              </a:spcAft>
              <a:buNone/>
            </a:pPr>
            <a:r>
              <a:rPr lang="en" sz="1200">
                <a:solidFill>
                  <a:srgbClr val="000000"/>
                </a:solidFill>
                <a:latin typeface="Lora"/>
                <a:ea typeface="Lora"/>
                <a:cs typeface="Lora"/>
                <a:sym typeface="Lora"/>
              </a:rPr>
              <a:t>Currently, John is working from home as the owner of the product developed by the team. He is 45 years old and he has a family. It is his duty to ask the scrum master about the progress of the product. It is his responsibility to maintain the system and to determine if the product design will be completed on time. Easify gives him the ability to see the progress and track the work of his team. He can offer suggestions right away through this tool.</a:t>
            </a:r>
            <a:endParaRPr sz="1200">
              <a:latin typeface="Lora"/>
              <a:ea typeface="Lora"/>
              <a:cs typeface="Lora"/>
              <a:sym typeface="Lora"/>
            </a:endParaRPr>
          </a:p>
        </p:txBody>
      </p:sp>
      <p:pic>
        <p:nvPicPr>
          <p:cNvPr id="125" name="Google Shape;125;p20"/>
          <p:cNvPicPr preferRelativeResize="0"/>
          <p:nvPr/>
        </p:nvPicPr>
        <p:blipFill rotWithShape="1">
          <a:blip r:embed="rId3">
            <a:alphaModFix/>
          </a:blip>
          <a:srcRect b="0" l="0" r="27881" t="0"/>
          <a:stretch/>
        </p:blipFill>
        <p:spPr>
          <a:xfrm>
            <a:off x="311700" y="1301750"/>
            <a:ext cx="3432026" cy="3172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Persona-2:</a:t>
            </a:r>
            <a:endParaRPr/>
          </a:p>
        </p:txBody>
      </p:sp>
      <p:sp>
        <p:nvSpPr>
          <p:cNvPr id="131" name="Google Shape;131;p21"/>
          <p:cNvSpPr txBox="1"/>
          <p:nvPr>
            <p:ph idx="1" type="body"/>
          </p:nvPr>
        </p:nvSpPr>
        <p:spPr>
          <a:xfrm>
            <a:off x="4114800" y="1266325"/>
            <a:ext cx="4114800" cy="32988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200">
                <a:solidFill>
                  <a:srgbClr val="000000"/>
                </a:solidFill>
                <a:latin typeface="Lora"/>
                <a:ea typeface="Lora"/>
                <a:cs typeface="Lora"/>
                <a:sym typeface="Lora"/>
              </a:rPr>
              <a:t>Name: David</a:t>
            </a:r>
            <a:endParaRPr sz="1200">
              <a:solidFill>
                <a:srgbClr val="000000"/>
              </a:solidFill>
              <a:latin typeface="Lora"/>
              <a:ea typeface="Lora"/>
              <a:cs typeface="Lora"/>
              <a:sym typeface="Lora"/>
            </a:endParaRPr>
          </a:p>
          <a:p>
            <a:pPr indent="0" lvl="0" marL="0" rtl="0" algn="l">
              <a:lnSpc>
                <a:spcPct val="100000"/>
              </a:lnSpc>
              <a:spcBef>
                <a:spcPts val="0"/>
              </a:spcBef>
              <a:spcAft>
                <a:spcPts val="0"/>
              </a:spcAft>
              <a:buNone/>
            </a:pPr>
            <a:r>
              <a:rPr lang="en" sz="1200">
                <a:solidFill>
                  <a:srgbClr val="000000"/>
                </a:solidFill>
                <a:latin typeface="Lora"/>
                <a:ea typeface="Lora"/>
                <a:cs typeface="Lora"/>
                <a:sym typeface="Lora"/>
              </a:rPr>
              <a:t>Age: 35</a:t>
            </a:r>
            <a:endParaRPr sz="1200">
              <a:solidFill>
                <a:srgbClr val="000000"/>
              </a:solidFill>
              <a:latin typeface="Lora"/>
              <a:ea typeface="Lora"/>
              <a:cs typeface="Lora"/>
              <a:sym typeface="Lora"/>
            </a:endParaRPr>
          </a:p>
          <a:p>
            <a:pPr indent="0" lvl="0" marL="0" rtl="0" algn="l">
              <a:lnSpc>
                <a:spcPct val="100000"/>
              </a:lnSpc>
              <a:spcBef>
                <a:spcPts val="0"/>
              </a:spcBef>
              <a:spcAft>
                <a:spcPts val="0"/>
              </a:spcAft>
              <a:buNone/>
            </a:pPr>
            <a:r>
              <a:rPr lang="en" sz="1200">
                <a:solidFill>
                  <a:srgbClr val="000000"/>
                </a:solidFill>
                <a:latin typeface="Lora"/>
                <a:ea typeface="Lora"/>
                <a:cs typeface="Lora"/>
                <a:sym typeface="Lora"/>
              </a:rPr>
              <a:t>Post: Scrum Master</a:t>
            </a:r>
            <a:endParaRPr sz="1200">
              <a:solidFill>
                <a:srgbClr val="000000"/>
              </a:solidFill>
              <a:latin typeface="Lora"/>
              <a:ea typeface="Lora"/>
              <a:cs typeface="Lora"/>
              <a:sym typeface="Lora"/>
            </a:endParaRPr>
          </a:p>
          <a:p>
            <a:pPr indent="0" lvl="0" marL="0" rtl="0" algn="l">
              <a:lnSpc>
                <a:spcPct val="100000"/>
              </a:lnSpc>
              <a:spcBef>
                <a:spcPts val="0"/>
              </a:spcBef>
              <a:spcAft>
                <a:spcPts val="0"/>
              </a:spcAft>
              <a:buNone/>
            </a:pPr>
            <a:r>
              <a:t/>
            </a:r>
            <a:endParaRPr sz="1200">
              <a:solidFill>
                <a:srgbClr val="000000"/>
              </a:solidFill>
              <a:latin typeface="Lora"/>
              <a:ea typeface="Lora"/>
              <a:cs typeface="Lora"/>
              <a:sym typeface="Lora"/>
            </a:endParaRPr>
          </a:p>
          <a:p>
            <a:pPr indent="0" lvl="0" marL="0" rtl="0" algn="just">
              <a:lnSpc>
                <a:spcPct val="100000"/>
              </a:lnSpc>
              <a:spcBef>
                <a:spcPts val="0"/>
              </a:spcBef>
              <a:spcAft>
                <a:spcPts val="0"/>
              </a:spcAft>
              <a:buNone/>
            </a:pPr>
            <a:r>
              <a:rPr lang="en" sz="1200">
                <a:solidFill>
                  <a:srgbClr val="000000"/>
                </a:solidFill>
                <a:latin typeface="Lora"/>
                <a:ea typeface="Lora"/>
                <a:cs typeface="Lora"/>
                <a:sym typeface="Lora"/>
              </a:rPr>
              <a:t>David manages a team of five people. The team isn't located in one city, so offline meetings are impossible. With Easify, he can view the progress of tasks and see the daily or weekly report. Additionally, he can prioritize the task so it can be worked on by the development team.</a:t>
            </a:r>
            <a:endParaRPr sz="1200">
              <a:latin typeface="Lora"/>
              <a:ea typeface="Lora"/>
              <a:cs typeface="Lora"/>
              <a:sym typeface="Lora"/>
            </a:endParaRPr>
          </a:p>
        </p:txBody>
      </p:sp>
      <p:pic>
        <p:nvPicPr>
          <p:cNvPr id="132" name="Google Shape;132;p21"/>
          <p:cNvPicPr preferRelativeResize="0"/>
          <p:nvPr/>
        </p:nvPicPr>
        <p:blipFill rotWithShape="1">
          <a:blip r:embed="rId3">
            <a:alphaModFix/>
          </a:blip>
          <a:srcRect b="0" l="31219" r="0" t="0"/>
          <a:stretch/>
        </p:blipFill>
        <p:spPr>
          <a:xfrm>
            <a:off x="311700" y="1305500"/>
            <a:ext cx="3496825" cy="3379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Persona-3</a:t>
            </a:r>
            <a:endParaRPr/>
          </a:p>
        </p:txBody>
      </p:sp>
      <p:sp>
        <p:nvSpPr>
          <p:cNvPr id="138" name="Google Shape;138;p22"/>
          <p:cNvSpPr txBox="1"/>
          <p:nvPr>
            <p:ph idx="1" type="body"/>
          </p:nvPr>
        </p:nvSpPr>
        <p:spPr>
          <a:xfrm>
            <a:off x="4114800" y="1382025"/>
            <a:ext cx="4114800" cy="3302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200">
                <a:solidFill>
                  <a:srgbClr val="000000"/>
                </a:solidFill>
                <a:latin typeface="Lora"/>
                <a:ea typeface="Lora"/>
                <a:cs typeface="Lora"/>
                <a:sym typeface="Lora"/>
              </a:rPr>
              <a:t>Name: Olivia</a:t>
            </a:r>
            <a:endParaRPr sz="1200">
              <a:solidFill>
                <a:srgbClr val="000000"/>
              </a:solidFill>
              <a:latin typeface="Lora"/>
              <a:ea typeface="Lora"/>
              <a:cs typeface="Lora"/>
              <a:sym typeface="Lora"/>
            </a:endParaRPr>
          </a:p>
          <a:p>
            <a:pPr indent="0" lvl="0" marL="0" rtl="0" algn="l">
              <a:lnSpc>
                <a:spcPct val="100000"/>
              </a:lnSpc>
              <a:spcBef>
                <a:spcPts val="0"/>
              </a:spcBef>
              <a:spcAft>
                <a:spcPts val="0"/>
              </a:spcAft>
              <a:buNone/>
            </a:pPr>
            <a:r>
              <a:rPr lang="en" sz="1200">
                <a:solidFill>
                  <a:srgbClr val="000000"/>
                </a:solidFill>
                <a:latin typeface="Lora"/>
                <a:ea typeface="Lora"/>
                <a:cs typeface="Lora"/>
                <a:sym typeface="Lora"/>
              </a:rPr>
              <a:t>Age: 29</a:t>
            </a:r>
            <a:endParaRPr sz="1200">
              <a:solidFill>
                <a:srgbClr val="000000"/>
              </a:solidFill>
              <a:latin typeface="Lora"/>
              <a:ea typeface="Lora"/>
              <a:cs typeface="Lora"/>
              <a:sym typeface="Lora"/>
            </a:endParaRPr>
          </a:p>
          <a:p>
            <a:pPr indent="0" lvl="0" marL="0" rtl="0" algn="l">
              <a:lnSpc>
                <a:spcPct val="100000"/>
              </a:lnSpc>
              <a:spcBef>
                <a:spcPts val="0"/>
              </a:spcBef>
              <a:spcAft>
                <a:spcPts val="0"/>
              </a:spcAft>
              <a:buNone/>
            </a:pPr>
            <a:r>
              <a:rPr lang="en" sz="1200">
                <a:solidFill>
                  <a:srgbClr val="000000"/>
                </a:solidFill>
                <a:latin typeface="Lora"/>
                <a:ea typeface="Lora"/>
                <a:cs typeface="Lora"/>
                <a:sym typeface="Lora"/>
              </a:rPr>
              <a:t>Post: Developer</a:t>
            </a:r>
            <a:endParaRPr sz="1200">
              <a:solidFill>
                <a:srgbClr val="000000"/>
              </a:solidFill>
              <a:latin typeface="Lora"/>
              <a:ea typeface="Lora"/>
              <a:cs typeface="Lora"/>
              <a:sym typeface="Lora"/>
            </a:endParaRPr>
          </a:p>
          <a:p>
            <a:pPr indent="0" lvl="0" marL="0" rtl="0" algn="l">
              <a:lnSpc>
                <a:spcPct val="100000"/>
              </a:lnSpc>
              <a:spcBef>
                <a:spcPts val="0"/>
              </a:spcBef>
              <a:spcAft>
                <a:spcPts val="0"/>
              </a:spcAft>
              <a:buNone/>
            </a:pPr>
            <a:r>
              <a:t/>
            </a:r>
            <a:endParaRPr sz="1200">
              <a:solidFill>
                <a:srgbClr val="000000"/>
              </a:solidFill>
              <a:latin typeface="Lora"/>
              <a:ea typeface="Lora"/>
              <a:cs typeface="Lora"/>
              <a:sym typeface="Lora"/>
            </a:endParaRPr>
          </a:p>
          <a:p>
            <a:pPr indent="0" lvl="0" marL="0" rtl="0" algn="just">
              <a:lnSpc>
                <a:spcPct val="100000"/>
              </a:lnSpc>
              <a:spcBef>
                <a:spcPts val="0"/>
              </a:spcBef>
              <a:spcAft>
                <a:spcPts val="0"/>
              </a:spcAft>
              <a:buNone/>
            </a:pPr>
            <a:r>
              <a:rPr lang="en" sz="1200">
                <a:solidFill>
                  <a:srgbClr val="000000"/>
                </a:solidFill>
                <a:latin typeface="Lora"/>
                <a:ea typeface="Lora"/>
                <a:cs typeface="Lora"/>
                <a:sym typeface="Lora"/>
              </a:rPr>
              <a:t>Olivia is part of a team. She needs to develop a system and report daily to the scrum master. She wants to maintain unity and support within the team. Team members can ask for help from one another. Using Easify, users can share the resources instantly and they don't even have to wait. The app lets them chat and share all the work and discuss their problems. Through this app , they can test and can provide the feedback to programmer. </a:t>
            </a:r>
            <a:endParaRPr sz="1200">
              <a:solidFill>
                <a:srgbClr val="000000"/>
              </a:solidFill>
              <a:latin typeface="Lora"/>
              <a:ea typeface="Lora"/>
              <a:cs typeface="Lora"/>
              <a:sym typeface="Lora"/>
            </a:endParaRPr>
          </a:p>
          <a:p>
            <a:pPr indent="0" lvl="0" marL="0" rtl="0" algn="l">
              <a:spcBef>
                <a:spcPts val="0"/>
              </a:spcBef>
              <a:spcAft>
                <a:spcPts val="1200"/>
              </a:spcAft>
              <a:buNone/>
            </a:pPr>
            <a:r>
              <a:t/>
            </a:r>
            <a:endParaRPr sz="1200">
              <a:latin typeface="Lora"/>
              <a:ea typeface="Lora"/>
              <a:cs typeface="Lora"/>
              <a:sym typeface="Lora"/>
            </a:endParaRPr>
          </a:p>
        </p:txBody>
      </p:sp>
      <p:pic>
        <p:nvPicPr>
          <p:cNvPr id="139" name="Google Shape;139;p22"/>
          <p:cNvPicPr preferRelativeResize="0"/>
          <p:nvPr/>
        </p:nvPicPr>
        <p:blipFill rotWithShape="1">
          <a:blip r:embed="rId3">
            <a:alphaModFix/>
          </a:blip>
          <a:srcRect b="0" l="8733" r="12865" t="0"/>
          <a:stretch/>
        </p:blipFill>
        <p:spPr>
          <a:xfrm>
            <a:off x="311700" y="1301750"/>
            <a:ext cx="3599550" cy="3060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