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9"/>
  </p:notesMasterIdLst>
  <p:sldIdLst>
    <p:sldId id="256" r:id="rId2"/>
    <p:sldId id="292" r:id="rId3"/>
    <p:sldId id="340" r:id="rId4"/>
    <p:sldId id="344" r:id="rId5"/>
    <p:sldId id="345" r:id="rId6"/>
    <p:sldId id="346" r:id="rId7"/>
    <p:sldId id="347" r:id="rId8"/>
    <p:sldId id="357" r:id="rId9"/>
    <p:sldId id="342" r:id="rId10"/>
    <p:sldId id="341" r:id="rId11"/>
    <p:sldId id="350" r:id="rId12"/>
    <p:sldId id="348" r:id="rId13"/>
    <p:sldId id="349" r:id="rId14"/>
    <p:sldId id="351" r:id="rId15"/>
    <p:sldId id="352" r:id="rId16"/>
    <p:sldId id="353" r:id="rId17"/>
    <p:sldId id="355" r:id="rId18"/>
    <p:sldId id="356" r:id="rId19"/>
    <p:sldId id="358" r:id="rId20"/>
    <p:sldId id="359" r:id="rId21"/>
    <p:sldId id="360" r:id="rId22"/>
    <p:sldId id="361" r:id="rId23"/>
    <p:sldId id="366" r:id="rId24"/>
    <p:sldId id="367" r:id="rId25"/>
    <p:sldId id="362" r:id="rId26"/>
    <p:sldId id="364" r:id="rId27"/>
    <p:sldId id="365" r:id="rId28"/>
    <p:sldId id="368" r:id="rId29"/>
    <p:sldId id="369" r:id="rId30"/>
    <p:sldId id="370" r:id="rId31"/>
    <p:sldId id="372" r:id="rId32"/>
    <p:sldId id="371" r:id="rId33"/>
    <p:sldId id="373" r:id="rId34"/>
    <p:sldId id="374" r:id="rId35"/>
    <p:sldId id="375" r:id="rId36"/>
    <p:sldId id="339" r:id="rId37"/>
    <p:sldId id="330" r:id="rId38"/>
  </p:sldIdLst>
  <p:sldSz cx="12192000" cy="6858000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LM Roman 12" panose="00000500000000000000" pitchFamily="50" charset="0"/>
      <p:regular r:id="rId44"/>
      <p:bold r:id="rId45"/>
      <p:italic r:id="rId46"/>
    </p:embeddedFont>
    <p:embeddedFont>
      <p:font typeface="Roboto Condensed" panose="02000000000000000000" pitchFamily="2" charset="0"/>
      <p:regular r:id="rId47"/>
      <p:bold r:id="rId48"/>
      <p:italic r:id="rId49"/>
      <p:boldItalic r:id="rId50"/>
    </p:embeddedFont>
    <p:embeddedFont>
      <p:font typeface="Roboto Condensed Light" panose="02000000000000000000" pitchFamily="2" charset="0"/>
      <p:regular r:id="rId51"/>
      <p:italic r:id="rId52"/>
    </p:embeddedFont>
    <p:embeddedFont>
      <p:font typeface="Wingdings 3" panose="05040102010807070707" pitchFamily="18" charset="2"/>
      <p:regular r:id="rId5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QDOa+0cPL6WqX7aWC9svXQ==" hashData="Xfj1t/jaczNiRXris3M6hNtVorf9qUk46/KEIvWg4DwRH4W5NCifXXac4UDy04uST1VloFXgM94JVLlxjDnrW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4742"/>
    <a:srgbClr val="B71B1C"/>
    <a:srgbClr val="1D3064"/>
    <a:srgbClr val="BCAE79"/>
    <a:srgbClr val="59666C"/>
    <a:srgbClr val="0033CC"/>
    <a:srgbClr val="1D6FA9"/>
    <a:srgbClr val="301B92"/>
    <a:srgbClr val="181668"/>
    <a:srgbClr val="673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2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9.jpe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9.jpe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9.jpe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9.jpe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9.jpe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9.jpe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9.jpe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9.jpe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9.jpe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9.jpeg"/><Relationship Id="rId5" Type="http://schemas.openxmlformats.org/officeDocument/2006/relationships/image" Target="../media/image7.png"/><Relationship Id="rId10" Type="http://schemas.openxmlformats.org/officeDocument/2006/relationships/image" Target="../media/image10.jpe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9.jpe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9.jpe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10" Type="http://schemas.openxmlformats.org/officeDocument/2006/relationships/image" Target="../media/image9.jpe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Rajkumar B Gondaliya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#3160707 (AJP)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 – Java Web Frameworks Spring MVC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Rajkumar B Gondaliya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#3160707 (AJP)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 – Java Web Frameworks Spring MVC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154E9D19-1E3C-4F0B-A177-9BE9F14B2E00}"/>
              </a:ext>
            </a:extLst>
          </p:cNvPr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1D3064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E6DDBA-6D17-43C4-BF7D-01E625B83F61}"/>
              </a:ext>
            </a:extLst>
          </p:cNvPr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6B014E4-EF85-4BEA-9497-6C1C799306A7}"/>
              </a:ext>
            </a:extLst>
          </p:cNvPr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ABD969-FA33-4127-ACD6-1385F36DC25E}"/>
              </a:ext>
            </a:extLst>
          </p:cNvPr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5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Rajkumar B Gondaliya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#3160707 (AJP)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 – Java Web Frameworks Spring MVC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Rajkumar B Gondaliya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#3160707 (AJP)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 – Java Web Frameworks Spring MVC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Rajkumar B Gondaliya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#3160707 (AJP)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 – Java Web Frameworks Spring MVC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Rajkumar B Gondaliya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#3160707 (AJP)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 – Java Web Frameworks Spring MVC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7" r:id="rId2"/>
    <p:sldLayoutId id="2147483688" r:id="rId3"/>
    <p:sldLayoutId id="2147483671" r:id="rId4"/>
    <p:sldLayoutId id="2147483672" r:id="rId5"/>
    <p:sldLayoutId id="2147483689" r:id="rId6"/>
    <p:sldLayoutId id="2147483690" r:id="rId7"/>
    <p:sldLayoutId id="2147483673" r:id="rId8"/>
    <p:sldLayoutId id="2147483691" r:id="rId9"/>
    <p:sldLayoutId id="2147483674" r:id="rId10"/>
    <p:sldLayoutId id="2147483676" r:id="rId11"/>
    <p:sldLayoutId id="2147483677" r:id="rId12"/>
    <p:sldLayoutId id="2147483678" r:id="rId13"/>
    <p:sldLayoutId id="2147483679" r:id="rId14"/>
    <p:sldLayoutId id="2147483681" r:id="rId15"/>
    <p:sldLayoutId id="2147483683" r:id="rId16"/>
    <p:sldLayoutId id="2147483682" r:id="rId17"/>
    <p:sldLayoutId id="2147483684" r:id="rId18"/>
    <p:sldLayoutId id="2147483685" r:id="rId19"/>
    <p:sldLayoutId id="2147483686" r:id="rId20"/>
    <p:sldLayoutId id="2147483667" r:id="rId21"/>
    <p:sldLayoutId id="2147483693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C51D9-3645-4BB0-AA4B-04CA24A235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rajkumar.gondaliya@darshan.ac.in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1FBDA-5A53-4CCB-93BD-4ACB5D1C40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+918141999120, +919723232741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B6FC4-DB1B-4080-B0F5-A1B10AC2DC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541C32-9F4B-415A-B67B-5AB46C8360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Rajkumar B. Gondaliya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CF595DF-F2A0-4F43-9705-1901370E71A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" r="2679"/>
          <a:stretch>
            <a:fillRect/>
          </a:stretch>
        </p:blipFill>
        <p:spPr/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C95F204-1EA4-44A3-BC29-7F830E7A1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89" y="1122364"/>
            <a:ext cx="8380325" cy="2961364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Unit-7</a:t>
            </a:r>
            <a:r>
              <a:rPr lang="en-US" dirty="0"/>
              <a:t> </a:t>
            </a:r>
            <a:br>
              <a:rPr lang="en-US" dirty="0"/>
            </a:br>
            <a:r>
              <a:rPr lang="en-US" sz="6000" dirty="0"/>
              <a:t>Java Web Frameworks Spring MVC</a:t>
            </a:r>
            <a:endParaRPr lang="en-US" dirty="0"/>
          </a:p>
        </p:txBody>
      </p:sp>
      <p:sp>
        <p:nvSpPr>
          <p:cNvPr id="14" name="Text Placeholder 1026">
            <a:extLst>
              <a:ext uri="{FF2B5EF4-FFF2-40B4-BE49-F238E27FC236}">
                <a16:creationId xmlns:a16="http://schemas.microsoft.com/office/drawing/2014/main" id="{EE42A8BD-B5DB-464C-92D3-A501276319F2}"/>
              </a:ext>
            </a:extLst>
          </p:cNvPr>
          <p:cNvSpPr txBox="1">
            <a:spLocks/>
          </p:cNvSpPr>
          <p:nvPr/>
        </p:nvSpPr>
        <p:spPr>
          <a:xfrm>
            <a:off x="2707523" y="8878"/>
            <a:ext cx="4646358" cy="7346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Advance java Programming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(AJP)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GTU # 3160707</a:t>
            </a:r>
          </a:p>
        </p:txBody>
      </p:sp>
    </p:spTree>
    <p:extLst>
      <p:ext uri="{BB962C8B-B14F-4D97-AF65-F5344CB8AC3E}">
        <p14:creationId xmlns:p14="http://schemas.microsoft.com/office/powerpoint/2010/main" val="3781165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6F4C-AB93-42C1-BABC-6CF007F0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Spring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2BC0A5-18CD-42EC-9252-EB0DDC401580}"/>
              </a:ext>
            </a:extLst>
          </p:cNvPr>
          <p:cNvSpPr/>
          <p:nvPr/>
        </p:nvSpPr>
        <p:spPr>
          <a:xfrm>
            <a:off x="606019" y="1098613"/>
            <a:ext cx="4365477" cy="2031325"/>
          </a:xfrm>
          <a:prstGeom prst="rect">
            <a:avLst/>
          </a:prstGeom>
          <a:noFill/>
          <a:ln w="3175" cap="sq" cmpd="tri"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public class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ClientA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{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  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ServiceB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service;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    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public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void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doSomething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() {    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       String info =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service.getInfo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();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   }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B0988D-8E93-4EF2-B690-D8B5BCE56CCB}"/>
              </a:ext>
            </a:extLst>
          </p:cNvPr>
          <p:cNvSpPr/>
          <p:nvPr/>
        </p:nvSpPr>
        <p:spPr>
          <a:xfrm>
            <a:off x="6306962" y="1098613"/>
            <a:ext cx="4365477" cy="1754326"/>
          </a:xfrm>
          <a:prstGeom prst="rect">
            <a:avLst/>
          </a:prstGeom>
          <a:noFill/>
          <a:ln w="3175" cap="sq" cmpd="tri"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public class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ServiceB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{</a:t>
            </a:r>
          </a:p>
          <a:p>
            <a:endParaRPr lang="en-US" dirty="0">
              <a:latin typeface="LM Roman 12" panose="00000500000000000000" pitchFamily="50" charset="0"/>
              <a:cs typeface="Courier New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    public 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String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getInfo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       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return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“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ServiceB’s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Info”;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   }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}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CC3F1DF-644E-41F5-8D14-AC4834D3726F}"/>
              </a:ext>
            </a:extLst>
          </p:cNvPr>
          <p:cNvSpPr txBox="1">
            <a:spLocks/>
          </p:cNvSpPr>
          <p:nvPr/>
        </p:nvSpPr>
        <p:spPr>
          <a:xfrm>
            <a:off x="131179" y="3429000"/>
            <a:ext cx="11929641" cy="22260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process is called Inversion of Control (IOC).</a:t>
            </a:r>
          </a:p>
          <a:p>
            <a:r>
              <a:rPr lang="en-US" dirty="0"/>
              <a:t>As the name suggests, it is used to invert different kinds of controls in object-oriented design to achieve loose coupling.</a:t>
            </a:r>
          </a:p>
          <a:p>
            <a:r>
              <a:rPr lang="en-US" dirty="0"/>
              <a:t>Using metadata we can implement Inversion of Control.</a:t>
            </a:r>
          </a:p>
          <a:p>
            <a:r>
              <a:rPr lang="en-US" dirty="0"/>
              <a:t>Use annotation or XML for Metadata.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904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AE1C-7E42-4487-A100-E85F65ABA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B46F2-8B6E-4034-A5AF-ECB425496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around 20 modules in Spring Architecture</a:t>
            </a:r>
          </a:p>
          <a:p>
            <a:r>
              <a:rPr lang="en-IN" dirty="0"/>
              <a:t>These modules are grouped into</a:t>
            </a:r>
          </a:p>
          <a:p>
            <a:pPr lvl="1"/>
            <a:r>
              <a:rPr lang="en-IN" dirty="0"/>
              <a:t>Core Container</a:t>
            </a:r>
          </a:p>
          <a:p>
            <a:pPr lvl="1"/>
            <a:r>
              <a:rPr lang="en-IN" dirty="0"/>
              <a:t>Data Access-Integration</a:t>
            </a:r>
          </a:p>
          <a:p>
            <a:pPr lvl="1"/>
            <a:r>
              <a:rPr lang="en-IN" dirty="0"/>
              <a:t>Aspect Oriented Programming(AOP)</a:t>
            </a:r>
          </a:p>
          <a:p>
            <a:pPr lvl="1"/>
            <a:r>
              <a:rPr lang="en-IN" dirty="0"/>
              <a:t>Instrumentation</a:t>
            </a:r>
          </a:p>
          <a:p>
            <a:pPr lvl="1"/>
            <a:r>
              <a:rPr lang="en-IN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74259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CED8-C452-403A-ABA6-677758AB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Architecture/Framework/Modules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40983-58A6-428D-B5DD-F1176149E7EE}"/>
              </a:ext>
            </a:extLst>
          </p:cNvPr>
          <p:cNvSpPr/>
          <p:nvPr/>
        </p:nvSpPr>
        <p:spPr>
          <a:xfrm>
            <a:off x="1356528" y="4116568"/>
            <a:ext cx="7676941" cy="116560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7ED88C-E503-42AD-9C60-1BAB7EEDA89F}"/>
              </a:ext>
            </a:extLst>
          </p:cNvPr>
          <p:cNvSpPr/>
          <p:nvPr/>
        </p:nvSpPr>
        <p:spPr>
          <a:xfrm>
            <a:off x="1614433" y="4366006"/>
            <a:ext cx="1462035" cy="5928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D718C3-5D35-400A-9E5B-5B181C7E149B}"/>
              </a:ext>
            </a:extLst>
          </p:cNvPr>
          <p:cNvSpPr/>
          <p:nvPr/>
        </p:nvSpPr>
        <p:spPr>
          <a:xfrm>
            <a:off x="3498500" y="4366007"/>
            <a:ext cx="1462035" cy="5928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Beans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683C20-B4C3-4364-82D1-3703677D2493}"/>
              </a:ext>
            </a:extLst>
          </p:cNvPr>
          <p:cNvSpPr/>
          <p:nvPr/>
        </p:nvSpPr>
        <p:spPr>
          <a:xfrm>
            <a:off x="5382567" y="4366008"/>
            <a:ext cx="1462035" cy="5928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0AE29-2A74-4F9A-BE02-B2BC4A59C527}"/>
              </a:ext>
            </a:extLst>
          </p:cNvPr>
          <p:cNvSpPr/>
          <p:nvPr/>
        </p:nvSpPr>
        <p:spPr>
          <a:xfrm>
            <a:off x="7266634" y="4366006"/>
            <a:ext cx="1462035" cy="5928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Expression</a:t>
            </a:r>
          </a:p>
          <a:p>
            <a:pPr algn="ctr"/>
            <a:r>
              <a:rPr lang="en-IN" dirty="0"/>
              <a:t>Language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BC0FF1-6143-496C-9A37-5713215D9DEF}"/>
              </a:ext>
            </a:extLst>
          </p:cNvPr>
          <p:cNvSpPr txBox="1"/>
          <p:nvPr/>
        </p:nvSpPr>
        <p:spPr>
          <a:xfrm>
            <a:off x="537816" y="4212379"/>
            <a:ext cx="738664" cy="97398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IN" dirty="0"/>
              <a:t>Core </a:t>
            </a:r>
          </a:p>
          <a:p>
            <a:pPr algn="ctr"/>
            <a:r>
              <a:rPr lang="en-IN" dirty="0"/>
              <a:t>Container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67CE16-203E-46A8-AF3E-2E568BBEE824}"/>
              </a:ext>
            </a:extLst>
          </p:cNvPr>
          <p:cNvSpPr/>
          <p:nvPr/>
        </p:nvSpPr>
        <p:spPr>
          <a:xfrm>
            <a:off x="1569213" y="3257575"/>
            <a:ext cx="1462035" cy="5928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FE05F1-8FD9-4119-BDC7-905478E55E3B}"/>
              </a:ext>
            </a:extLst>
          </p:cNvPr>
          <p:cNvSpPr/>
          <p:nvPr/>
        </p:nvSpPr>
        <p:spPr>
          <a:xfrm>
            <a:off x="3423973" y="3259794"/>
            <a:ext cx="1462035" cy="5928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Aspect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F99C3B-C4F8-4712-ABA1-78FA42694086}"/>
              </a:ext>
            </a:extLst>
          </p:cNvPr>
          <p:cNvSpPr/>
          <p:nvPr/>
        </p:nvSpPr>
        <p:spPr>
          <a:xfrm>
            <a:off x="5278734" y="3263197"/>
            <a:ext cx="1669701" cy="5928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Instrumentation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EA4109-52EF-4697-A4F9-D66F296AC693}"/>
              </a:ext>
            </a:extLst>
          </p:cNvPr>
          <p:cNvSpPr/>
          <p:nvPr/>
        </p:nvSpPr>
        <p:spPr>
          <a:xfrm>
            <a:off x="7341161" y="3266971"/>
            <a:ext cx="1462035" cy="5928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Messaging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18BD78-B064-4FEA-96B0-A42653EA0217}"/>
              </a:ext>
            </a:extLst>
          </p:cNvPr>
          <p:cNvSpPr/>
          <p:nvPr/>
        </p:nvSpPr>
        <p:spPr>
          <a:xfrm>
            <a:off x="1356528" y="996051"/>
            <a:ext cx="3635827" cy="200212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D5A36D-9D27-4120-A415-6BD7CAC7483C}"/>
              </a:ext>
            </a:extLst>
          </p:cNvPr>
          <p:cNvSpPr/>
          <p:nvPr/>
        </p:nvSpPr>
        <p:spPr>
          <a:xfrm>
            <a:off x="1569214" y="1133929"/>
            <a:ext cx="1462035" cy="4766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JDBC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4E33D4-A018-4064-B32D-1ACE48A4E619}"/>
              </a:ext>
            </a:extLst>
          </p:cNvPr>
          <p:cNvSpPr/>
          <p:nvPr/>
        </p:nvSpPr>
        <p:spPr>
          <a:xfrm>
            <a:off x="3317629" y="1133929"/>
            <a:ext cx="1462035" cy="4766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ORM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C6F355-EED2-44BE-A952-6207B4CC1332}"/>
              </a:ext>
            </a:extLst>
          </p:cNvPr>
          <p:cNvSpPr/>
          <p:nvPr/>
        </p:nvSpPr>
        <p:spPr>
          <a:xfrm>
            <a:off x="1569214" y="1727051"/>
            <a:ext cx="1462035" cy="4766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OXM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AA8311-B561-4123-8210-0345CA2E206A}"/>
              </a:ext>
            </a:extLst>
          </p:cNvPr>
          <p:cNvSpPr/>
          <p:nvPr/>
        </p:nvSpPr>
        <p:spPr>
          <a:xfrm>
            <a:off x="3317629" y="1727051"/>
            <a:ext cx="1462035" cy="4766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JMS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76FC3F-5114-4090-AAD2-054EA7BA611F}"/>
              </a:ext>
            </a:extLst>
          </p:cNvPr>
          <p:cNvSpPr/>
          <p:nvPr/>
        </p:nvSpPr>
        <p:spPr>
          <a:xfrm>
            <a:off x="2425839" y="2333720"/>
            <a:ext cx="1462035" cy="4766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Transaction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1C9245-BDF1-4AA2-B830-AC758FDA27DE}"/>
              </a:ext>
            </a:extLst>
          </p:cNvPr>
          <p:cNvSpPr txBox="1"/>
          <p:nvPr/>
        </p:nvSpPr>
        <p:spPr>
          <a:xfrm>
            <a:off x="543896" y="1048582"/>
            <a:ext cx="738664" cy="182998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IN" dirty="0"/>
              <a:t>Data </a:t>
            </a:r>
          </a:p>
          <a:p>
            <a:pPr algn="ctr"/>
            <a:r>
              <a:rPr lang="en-IN" dirty="0"/>
              <a:t>Access/integration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7D171F-603A-4C76-A7E5-AA155BDA5736}"/>
              </a:ext>
            </a:extLst>
          </p:cNvPr>
          <p:cNvSpPr/>
          <p:nvPr/>
        </p:nvSpPr>
        <p:spPr>
          <a:xfrm>
            <a:off x="5278735" y="996051"/>
            <a:ext cx="3754734" cy="200212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048261-5246-4E99-AF4B-567780DA515D}"/>
              </a:ext>
            </a:extLst>
          </p:cNvPr>
          <p:cNvSpPr/>
          <p:nvPr/>
        </p:nvSpPr>
        <p:spPr>
          <a:xfrm>
            <a:off x="5542071" y="1133929"/>
            <a:ext cx="1462035" cy="4766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Web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E5E1FE-9815-4362-9E07-894744F62ABE}"/>
              </a:ext>
            </a:extLst>
          </p:cNvPr>
          <p:cNvSpPr/>
          <p:nvPr/>
        </p:nvSpPr>
        <p:spPr>
          <a:xfrm>
            <a:off x="7290486" y="1133929"/>
            <a:ext cx="1462035" cy="4766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Servlet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2F4FDA-CF1F-4DE4-AA16-701E0B47972B}"/>
              </a:ext>
            </a:extLst>
          </p:cNvPr>
          <p:cNvSpPr/>
          <p:nvPr/>
        </p:nvSpPr>
        <p:spPr>
          <a:xfrm>
            <a:off x="5542071" y="1727051"/>
            <a:ext cx="1462035" cy="4766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Portlet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6EE8F5-5152-4B15-B226-311755984EFE}"/>
              </a:ext>
            </a:extLst>
          </p:cNvPr>
          <p:cNvSpPr/>
          <p:nvPr/>
        </p:nvSpPr>
        <p:spPr>
          <a:xfrm>
            <a:off x="7290486" y="1727051"/>
            <a:ext cx="1462035" cy="4766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WebSocket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092B50-A1A3-4C6B-A7AA-A2071BA0B615}"/>
              </a:ext>
            </a:extLst>
          </p:cNvPr>
          <p:cNvSpPr/>
          <p:nvPr/>
        </p:nvSpPr>
        <p:spPr>
          <a:xfrm>
            <a:off x="6438303" y="2362614"/>
            <a:ext cx="1462035" cy="4766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Struts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926AFC-882B-4BD4-A638-CB8CD2BD6CEF}"/>
              </a:ext>
            </a:extLst>
          </p:cNvPr>
          <p:cNvSpPr txBox="1"/>
          <p:nvPr/>
        </p:nvSpPr>
        <p:spPr>
          <a:xfrm>
            <a:off x="9065563" y="1757326"/>
            <a:ext cx="461665" cy="4898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IN" dirty="0"/>
              <a:t>Web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AC3398-5900-42D4-B6AC-391BA608AB27}"/>
              </a:ext>
            </a:extLst>
          </p:cNvPr>
          <p:cNvSpPr/>
          <p:nvPr/>
        </p:nvSpPr>
        <p:spPr>
          <a:xfrm>
            <a:off x="1356528" y="5543286"/>
            <a:ext cx="7676941" cy="67240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12488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AE1C-7E42-4487-A100-E85F65ABA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B46F2-8B6E-4034-A5AF-ECB425496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1358283"/>
            <a:ext cx="11929641" cy="5095726"/>
          </a:xfrm>
        </p:spPr>
        <p:txBody>
          <a:bodyPr/>
          <a:lstStyle/>
          <a:p>
            <a:r>
              <a:rPr lang="en-IN" b="1" dirty="0"/>
              <a:t>Core</a:t>
            </a:r>
            <a:r>
              <a:rPr lang="en-IN" dirty="0"/>
              <a:t> Module</a:t>
            </a:r>
          </a:p>
          <a:p>
            <a:pPr lvl="1"/>
            <a:r>
              <a:rPr lang="en-IN" dirty="0"/>
              <a:t>This is fundamental part of spring framework.</a:t>
            </a:r>
          </a:p>
          <a:p>
            <a:pPr lvl="1"/>
            <a:r>
              <a:rPr lang="en-IN" dirty="0"/>
              <a:t>This module </a:t>
            </a:r>
            <a:r>
              <a:rPr lang="en-IN" dirty="0">
                <a:solidFill>
                  <a:srgbClr val="B71B1C"/>
                </a:solidFill>
              </a:rPr>
              <a:t>consists</a:t>
            </a:r>
            <a:r>
              <a:rPr lang="en-IN" dirty="0"/>
              <a:t>  of </a:t>
            </a:r>
            <a:r>
              <a:rPr lang="en-US" dirty="0">
                <a:solidFill>
                  <a:srgbClr val="B71B1C"/>
                </a:solidFill>
              </a:rPr>
              <a:t>IoC</a:t>
            </a:r>
            <a:r>
              <a:rPr lang="en-US" dirty="0"/>
              <a:t> and </a:t>
            </a:r>
            <a:r>
              <a:rPr lang="en-US" dirty="0">
                <a:solidFill>
                  <a:srgbClr val="B71B1C"/>
                </a:solidFill>
              </a:rPr>
              <a:t>Dependency Injection</a:t>
            </a:r>
            <a:r>
              <a:rPr lang="en-US" dirty="0"/>
              <a:t> features.</a:t>
            </a:r>
          </a:p>
          <a:p>
            <a:r>
              <a:rPr lang="en-IN" b="1" dirty="0"/>
              <a:t>Bean</a:t>
            </a:r>
            <a:r>
              <a:rPr lang="en-IN" dirty="0"/>
              <a:t> Module</a:t>
            </a:r>
          </a:p>
          <a:p>
            <a:pPr lvl="1"/>
            <a:r>
              <a:rPr lang="en-US" dirty="0"/>
              <a:t>This module provides </a:t>
            </a:r>
            <a:r>
              <a:rPr lang="en-US" dirty="0" err="1">
                <a:solidFill>
                  <a:srgbClr val="B71B1C"/>
                </a:solidFill>
              </a:rPr>
              <a:t>BeanFactory</a:t>
            </a:r>
            <a:r>
              <a:rPr lang="en-US" dirty="0"/>
              <a:t> class.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</a:t>
            </a:r>
            <a:r>
              <a:rPr lang="en-US" b="0" i="0" dirty="0">
                <a:solidFill>
                  <a:srgbClr val="000000"/>
                </a:solidFill>
                <a:effectLst/>
              </a:rPr>
              <a:t>hich is a sophisticated implementation of the </a:t>
            </a:r>
            <a:r>
              <a:rPr lang="en-US" b="0" i="0" dirty="0">
                <a:solidFill>
                  <a:srgbClr val="B71B1C"/>
                </a:solidFill>
                <a:effectLst/>
              </a:rPr>
              <a:t>factory pattern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en-US" b="1" dirty="0">
                <a:solidFill>
                  <a:srgbClr val="000000"/>
                </a:solidFill>
              </a:rPr>
              <a:t>Context</a:t>
            </a:r>
            <a:r>
              <a:rPr lang="en-US" dirty="0">
                <a:solidFill>
                  <a:srgbClr val="000000"/>
                </a:solidFill>
              </a:rPr>
              <a:t> Module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This module is </a:t>
            </a:r>
            <a:r>
              <a:rPr lang="en-US" dirty="0">
                <a:solidFill>
                  <a:srgbClr val="B71B1C"/>
                </a:solidFill>
              </a:rPr>
              <a:t>based on Core and Bean </a:t>
            </a:r>
            <a:r>
              <a:rPr lang="en-US" dirty="0">
                <a:solidFill>
                  <a:srgbClr val="000000"/>
                </a:solidFill>
              </a:rPr>
              <a:t>modules.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it is a medium to access any objects defined and configured.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dirty="0" err="1">
                <a:solidFill>
                  <a:srgbClr val="B71B1C"/>
                </a:solidFill>
              </a:rPr>
              <a:t>ApplicationContext</a:t>
            </a:r>
            <a:r>
              <a:rPr lang="en-US" dirty="0">
                <a:solidFill>
                  <a:srgbClr val="000000"/>
                </a:solidFill>
              </a:rPr>
              <a:t> interface is an important point in this module.</a:t>
            </a:r>
          </a:p>
          <a:p>
            <a:r>
              <a:rPr lang="en-US" b="1" dirty="0">
                <a:solidFill>
                  <a:srgbClr val="000000"/>
                </a:solidFill>
              </a:rPr>
              <a:t>Expression Language </a:t>
            </a:r>
            <a:r>
              <a:rPr lang="en-US" dirty="0">
                <a:solidFill>
                  <a:srgbClr val="000000"/>
                </a:solidFill>
              </a:rPr>
              <a:t>Module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dirty="0" err="1">
                <a:solidFill>
                  <a:srgbClr val="B71B1C"/>
                </a:solidFill>
              </a:rPr>
              <a:t>SpEL</a:t>
            </a:r>
            <a:r>
              <a:rPr lang="en-US" dirty="0">
                <a:solidFill>
                  <a:srgbClr val="000000"/>
                </a:solidFill>
              </a:rPr>
              <a:t> module provides a powerful expression language for </a:t>
            </a:r>
            <a:r>
              <a:rPr lang="en-US" dirty="0">
                <a:solidFill>
                  <a:srgbClr val="B71B1C"/>
                </a:solidFill>
              </a:rPr>
              <a:t>querying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dirty="0">
                <a:solidFill>
                  <a:srgbClr val="B71B1C"/>
                </a:solidFill>
              </a:rPr>
              <a:t>manipulating</a:t>
            </a:r>
            <a:r>
              <a:rPr lang="en-US" dirty="0">
                <a:solidFill>
                  <a:srgbClr val="000000"/>
                </a:solidFill>
              </a:rPr>
              <a:t> an </a:t>
            </a:r>
            <a:r>
              <a:rPr lang="en-US" dirty="0">
                <a:solidFill>
                  <a:srgbClr val="B71B1C"/>
                </a:solidFill>
              </a:rPr>
              <a:t>object graph </a:t>
            </a:r>
            <a:r>
              <a:rPr lang="en-US" dirty="0">
                <a:solidFill>
                  <a:srgbClr val="000000"/>
                </a:solidFill>
              </a:rPr>
              <a:t>at runtime.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059F45-663F-4EE3-87EC-BAED729B4EFE}"/>
              </a:ext>
            </a:extLst>
          </p:cNvPr>
          <p:cNvSpPr/>
          <p:nvPr/>
        </p:nvSpPr>
        <p:spPr>
          <a:xfrm>
            <a:off x="131180" y="790606"/>
            <a:ext cx="11853675" cy="488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Core Container</a:t>
            </a:r>
          </a:p>
        </p:txBody>
      </p:sp>
    </p:spTree>
    <p:extLst>
      <p:ext uri="{BB962C8B-B14F-4D97-AF65-F5344CB8AC3E}">
        <p14:creationId xmlns:p14="http://schemas.microsoft.com/office/powerpoint/2010/main" val="2206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AE1C-7E42-4487-A100-E85F65ABA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B46F2-8B6E-4034-A5AF-ECB425496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1358283"/>
            <a:ext cx="11929641" cy="5095726"/>
          </a:xfrm>
        </p:spPr>
        <p:txBody>
          <a:bodyPr/>
          <a:lstStyle/>
          <a:p>
            <a:r>
              <a:rPr lang="en-IN" b="1" dirty="0"/>
              <a:t>JDBC</a:t>
            </a:r>
          </a:p>
          <a:p>
            <a:pPr lvl="1"/>
            <a:r>
              <a:rPr lang="en-IN" b="0" i="0" dirty="0">
                <a:solidFill>
                  <a:srgbClr val="000000"/>
                </a:solidFill>
                <a:effectLst/>
              </a:rPr>
              <a:t>When we use </a:t>
            </a:r>
            <a:r>
              <a:rPr lang="en-IN" b="0" i="0" dirty="0">
                <a:solidFill>
                  <a:srgbClr val="B71B1C"/>
                </a:solidFill>
                <a:effectLst/>
              </a:rPr>
              <a:t>core JDBC </a:t>
            </a:r>
            <a:r>
              <a:rPr lang="en-IN" b="0" i="0" dirty="0">
                <a:solidFill>
                  <a:srgbClr val="000000"/>
                </a:solidFill>
                <a:effectLst/>
              </a:rPr>
              <a:t>programming then we have to </a:t>
            </a:r>
            <a:r>
              <a:rPr lang="en-IN" b="0" i="0" dirty="0">
                <a:solidFill>
                  <a:srgbClr val="B71B1C"/>
                </a:solidFill>
                <a:effectLst/>
              </a:rPr>
              <a:t>write lot of code</a:t>
            </a:r>
            <a:r>
              <a:rPr lang="en-IN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lvl="1"/>
            <a:r>
              <a:rPr lang="en-IN" dirty="0">
                <a:solidFill>
                  <a:srgbClr val="000000"/>
                </a:solidFill>
              </a:rPr>
              <a:t>The </a:t>
            </a:r>
            <a:r>
              <a:rPr lang="en-IN" dirty="0">
                <a:solidFill>
                  <a:srgbClr val="B71B1C"/>
                </a:solidFill>
              </a:rPr>
              <a:t>JDBC</a:t>
            </a:r>
            <a:r>
              <a:rPr lang="en-IN" dirty="0">
                <a:solidFill>
                  <a:srgbClr val="000000"/>
                </a:solidFill>
              </a:rPr>
              <a:t> module </a:t>
            </a:r>
            <a:r>
              <a:rPr lang="en-IN" dirty="0">
                <a:solidFill>
                  <a:srgbClr val="B71B1C"/>
                </a:solidFill>
              </a:rPr>
              <a:t>of Spring </a:t>
            </a:r>
            <a:r>
              <a:rPr lang="en-IN" dirty="0">
                <a:solidFill>
                  <a:srgbClr val="000000"/>
                </a:solidFill>
              </a:rPr>
              <a:t>framework </a:t>
            </a:r>
            <a:r>
              <a:rPr lang="en-IN" dirty="0">
                <a:solidFill>
                  <a:srgbClr val="B71B1C"/>
                </a:solidFill>
              </a:rPr>
              <a:t>removes this complexity </a:t>
            </a:r>
            <a:r>
              <a:rPr lang="en-IN" dirty="0">
                <a:solidFill>
                  <a:srgbClr val="000000"/>
                </a:solidFill>
              </a:rPr>
              <a:t>by providing JDBC abstraction layer.</a:t>
            </a:r>
          </a:p>
          <a:p>
            <a:r>
              <a:rPr lang="en-IN" b="1" i="0" dirty="0">
                <a:solidFill>
                  <a:srgbClr val="000000"/>
                </a:solidFill>
                <a:effectLst/>
              </a:rPr>
              <a:t>ORM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This module provides </a:t>
            </a:r>
            <a:r>
              <a:rPr lang="en-US" dirty="0">
                <a:solidFill>
                  <a:srgbClr val="B71B1C"/>
                </a:solidFill>
              </a:rPr>
              <a:t>integration layers</a:t>
            </a:r>
            <a:r>
              <a:rPr lang="en-US" dirty="0">
                <a:solidFill>
                  <a:srgbClr val="000000"/>
                </a:solidFill>
              </a:rPr>
              <a:t> for popular object-relational </a:t>
            </a:r>
            <a:r>
              <a:rPr lang="en-US" dirty="0">
                <a:solidFill>
                  <a:srgbClr val="B71B1C"/>
                </a:solidFill>
              </a:rPr>
              <a:t>mapping APIs</a:t>
            </a:r>
            <a:r>
              <a:rPr lang="en-US" dirty="0">
                <a:solidFill>
                  <a:srgbClr val="000000"/>
                </a:solidFill>
              </a:rPr>
              <a:t>, including JPA, JDO, Hibernate, and </a:t>
            </a:r>
            <a:r>
              <a:rPr lang="en-US" dirty="0" err="1">
                <a:solidFill>
                  <a:srgbClr val="000000"/>
                </a:solidFill>
              </a:rPr>
              <a:t>iBatis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en-IN" b="0" i="0" dirty="0">
                <a:solidFill>
                  <a:srgbClr val="000000"/>
                </a:solidFill>
                <a:effectLst/>
              </a:rPr>
              <a:t>It provides code </a:t>
            </a:r>
            <a:r>
              <a:rPr lang="en-IN" b="0" i="0" dirty="0">
                <a:solidFill>
                  <a:srgbClr val="B71B1C"/>
                </a:solidFill>
                <a:effectLst/>
              </a:rPr>
              <a:t>without</a:t>
            </a:r>
            <a:r>
              <a:rPr lang="en-IN" b="0" i="0" dirty="0">
                <a:solidFill>
                  <a:srgbClr val="000000"/>
                </a:solidFill>
                <a:effectLst/>
              </a:rPr>
              <a:t> worrying about </a:t>
            </a:r>
            <a:r>
              <a:rPr lang="en-IN" b="0" i="0" dirty="0">
                <a:solidFill>
                  <a:srgbClr val="B71B1C"/>
                </a:solidFill>
                <a:effectLst/>
              </a:rPr>
              <a:t>catching exceptions </a:t>
            </a:r>
            <a:r>
              <a:rPr lang="en-IN" b="0" i="0" dirty="0">
                <a:solidFill>
                  <a:srgbClr val="000000"/>
                </a:solidFill>
                <a:effectLst/>
              </a:rPr>
              <a:t>specific to each persistence technology.</a:t>
            </a:r>
          </a:p>
          <a:p>
            <a:r>
              <a:rPr lang="en-IN" b="1" dirty="0">
                <a:solidFill>
                  <a:srgbClr val="000000"/>
                </a:solidFill>
              </a:rPr>
              <a:t>OXM</a:t>
            </a:r>
          </a:p>
          <a:p>
            <a:pPr lvl="1"/>
            <a:r>
              <a:rPr lang="en-IN" b="0" i="0" dirty="0">
                <a:solidFill>
                  <a:srgbClr val="000000"/>
                </a:solidFill>
                <a:effectLst/>
              </a:rPr>
              <a:t>It is used to converts </a:t>
            </a:r>
            <a:r>
              <a:rPr lang="en-IN" b="0" i="0" dirty="0">
                <a:solidFill>
                  <a:srgbClr val="B71B1C"/>
                </a:solidFill>
                <a:effectLst/>
              </a:rPr>
              <a:t>object into XML </a:t>
            </a:r>
            <a:r>
              <a:rPr lang="en-IN" b="0" i="0" dirty="0">
                <a:solidFill>
                  <a:srgbClr val="000000"/>
                </a:solidFill>
                <a:effectLst/>
              </a:rPr>
              <a:t>format and </a:t>
            </a:r>
            <a:r>
              <a:rPr lang="en-IN" b="0" i="0" dirty="0">
                <a:solidFill>
                  <a:srgbClr val="B71B1C"/>
                </a:solidFill>
                <a:effectLst/>
              </a:rPr>
              <a:t>vice versa</a:t>
            </a:r>
            <a:r>
              <a:rPr lang="en-IN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lvl="1"/>
            <a:r>
              <a:rPr lang="en-IN" b="0" i="0" dirty="0">
                <a:solidFill>
                  <a:srgbClr val="000000"/>
                </a:solidFill>
                <a:effectLst/>
              </a:rPr>
              <a:t>Provide uniform API to </a:t>
            </a:r>
            <a:r>
              <a:rPr lang="en-IN" b="0" i="0" dirty="0">
                <a:solidFill>
                  <a:srgbClr val="B71B1C"/>
                </a:solidFill>
                <a:effectLst/>
              </a:rPr>
              <a:t>access any of the OXM frameworks </a:t>
            </a:r>
            <a:r>
              <a:rPr lang="en-IN" b="0" i="0" dirty="0">
                <a:solidFill>
                  <a:srgbClr val="000000"/>
                </a:solidFill>
                <a:effectLst/>
              </a:rPr>
              <a:t>such as Castor, </a:t>
            </a:r>
            <a:r>
              <a:rPr lang="en-IN" b="0" i="0" dirty="0" err="1">
                <a:solidFill>
                  <a:srgbClr val="000000"/>
                </a:solidFill>
                <a:effectLst/>
              </a:rPr>
              <a:t>XMLBeans</a:t>
            </a:r>
            <a:r>
              <a:rPr lang="en-IN" b="0" i="0" dirty="0">
                <a:solidFill>
                  <a:srgbClr val="000000"/>
                </a:solidFill>
                <a:effectLst/>
              </a:rPr>
              <a:t>, etc.</a:t>
            </a:r>
          </a:p>
          <a:p>
            <a:pPr lvl="1"/>
            <a:endParaRPr lang="en-IN" dirty="0">
              <a:solidFill>
                <a:srgbClr val="000000"/>
              </a:solidFill>
            </a:endParaRPr>
          </a:p>
          <a:p>
            <a:pPr lvl="1"/>
            <a:endParaRPr lang="en-IN" b="0" i="0" dirty="0">
              <a:solidFill>
                <a:srgbClr val="000000"/>
              </a:solidFill>
              <a:effectLst/>
            </a:endParaRPr>
          </a:p>
          <a:p>
            <a:pPr lvl="1"/>
            <a:endParaRPr lang="en-US" b="0" i="0" dirty="0">
              <a:solidFill>
                <a:srgbClr val="000000"/>
              </a:solidFill>
              <a:effectLst/>
            </a:endParaRP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059F45-663F-4EE3-87EC-BAED729B4EFE}"/>
              </a:ext>
            </a:extLst>
          </p:cNvPr>
          <p:cNvSpPr/>
          <p:nvPr/>
        </p:nvSpPr>
        <p:spPr>
          <a:xfrm>
            <a:off x="131180" y="790606"/>
            <a:ext cx="11853675" cy="488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Data Access/integration</a:t>
            </a:r>
          </a:p>
        </p:txBody>
      </p:sp>
    </p:spTree>
    <p:extLst>
      <p:ext uri="{BB962C8B-B14F-4D97-AF65-F5344CB8AC3E}">
        <p14:creationId xmlns:p14="http://schemas.microsoft.com/office/powerpoint/2010/main" val="122843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AE1C-7E42-4487-A100-E85F65ABA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B46F2-8B6E-4034-A5AF-ECB425496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1358283"/>
            <a:ext cx="11929641" cy="5095726"/>
          </a:xfrm>
        </p:spPr>
        <p:txBody>
          <a:bodyPr/>
          <a:lstStyle/>
          <a:p>
            <a:r>
              <a:rPr lang="en-IN" b="1" dirty="0">
                <a:solidFill>
                  <a:srgbClr val="000000"/>
                </a:solidFill>
              </a:rPr>
              <a:t>JMS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The Java Messaging Service JMS module contains features for </a:t>
            </a:r>
            <a:r>
              <a:rPr lang="en-US" dirty="0">
                <a:solidFill>
                  <a:srgbClr val="B71B1C"/>
                </a:solidFill>
              </a:rPr>
              <a:t>producing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dirty="0">
                <a:solidFill>
                  <a:srgbClr val="B71B1C"/>
                </a:solidFill>
              </a:rPr>
              <a:t>consuming</a:t>
            </a:r>
            <a:r>
              <a:rPr lang="en-US" dirty="0">
                <a:solidFill>
                  <a:srgbClr val="000000"/>
                </a:solidFill>
              </a:rPr>
              <a:t> messages.</a:t>
            </a:r>
          </a:p>
          <a:p>
            <a:r>
              <a:rPr lang="en-IN" b="1" dirty="0">
                <a:solidFill>
                  <a:srgbClr val="000000"/>
                </a:solidFill>
              </a:rPr>
              <a:t>Transaction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This module supports </a:t>
            </a:r>
            <a:r>
              <a:rPr lang="en-US" dirty="0">
                <a:solidFill>
                  <a:srgbClr val="B71B1C"/>
                </a:solidFill>
              </a:rPr>
              <a:t>programmatic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dirty="0">
                <a:solidFill>
                  <a:srgbClr val="B71B1C"/>
                </a:solidFill>
              </a:rPr>
              <a:t>declarative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B71B1C"/>
                </a:solidFill>
              </a:rPr>
              <a:t>transaction management </a:t>
            </a:r>
            <a:r>
              <a:rPr lang="en-US" dirty="0">
                <a:solidFill>
                  <a:srgbClr val="000000"/>
                </a:solidFill>
              </a:rPr>
              <a:t>for classes that implement special interfaces and for all your POJOs.</a:t>
            </a:r>
            <a:endParaRPr lang="en-IN" dirty="0">
              <a:solidFill>
                <a:srgbClr val="000000"/>
              </a:solidFill>
            </a:endParaRPr>
          </a:p>
          <a:p>
            <a:pPr lvl="1"/>
            <a:endParaRPr lang="en-IN" dirty="0">
              <a:solidFill>
                <a:srgbClr val="000000"/>
              </a:solidFill>
            </a:endParaRPr>
          </a:p>
          <a:p>
            <a:pPr lvl="1"/>
            <a:endParaRPr lang="en-IN" b="0" i="0" dirty="0">
              <a:solidFill>
                <a:srgbClr val="000000"/>
              </a:solidFill>
              <a:effectLst/>
            </a:endParaRPr>
          </a:p>
          <a:p>
            <a:pPr lvl="1"/>
            <a:endParaRPr lang="en-US" b="0" i="0" dirty="0">
              <a:solidFill>
                <a:srgbClr val="000000"/>
              </a:solidFill>
              <a:effectLst/>
            </a:endParaRP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059F45-663F-4EE3-87EC-BAED729B4EFE}"/>
              </a:ext>
            </a:extLst>
          </p:cNvPr>
          <p:cNvSpPr/>
          <p:nvPr/>
        </p:nvSpPr>
        <p:spPr>
          <a:xfrm>
            <a:off x="131180" y="790606"/>
            <a:ext cx="11853675" cy="488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Data Access/integration</a:t>
            </a:r>
          </a:p>
        </p:txBody>
      </p:sp>
    </p:spTree>
    <p:extLst>
      <p:ext uri="{BB962C8B-B14F-4D97-AF65-F5344CB8AC3E}">
        <p14:creationId xmlns:p14="http://schemas.microsoft.com/office/powerpoint/2010/main" val="27042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AE1C-7E42-4487-A100-E85F65ABA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B46F2-8B6E-4034-A5AF-ECB425496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1358283"/>
            <a:ext cx="11929641" cy="5095726"/>
          </a:xfrm>
        </p:spPr>
        <p:txBody>
          <a:bodyPr/>
          <a:lstStyle/>
          <a:p>
            <a:r>
              <a:rPr lang="en-IN" b="1" dirty="0">
                <a:solidFill>
                  <a:srgbClr val="000000"/>
                </a:solidFill>
              </a:rPr>
              <a:t>Web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This module provides basic </a:t>
            </a:r>
            <a:r>
              <a:rPr lang="en-US" dirty="0">
                <a:solidFill>
                  <a:srgbClr val="B71B1C"/>
                </a:solidFill>
              </a:rPr>
              <a:t>web-oriented integration </a:t>
            </a:r>
            <a:r>
              <a:rPr lang="en-US" dirty="0">
                <a:solidFill>
                  <a:srgbClr val="000000"/>
                </a:solidFill>
              </a:rPr>
              <a:t>features such as multipart file-upload functionality.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Also provide </a:t>
            </a:r>
            <a:r>
              <a:rPr lang="en-US" dirty="0">
                <a:solidFill>
                  <a:srgbClr val="B71B1C"/>
                </a:solidFill>
              </a:rPr>
              <a:t>initialization</a:t>
            </a:r>
            <a:r>
              <a:rPr lang="en-US" dirty="0">
                <a:solidFill>
                  <a:srgbClr val="000000"/>
                </a:solidFill>
              </a:rPr>
              <a:t> of the </a:t>
            </a:r>
            <a:r>
              <a:rPr lang="en-US" dirty="0">
                <a:solidFill>
                  <a:srgbClr val="B71B1C"/>
                </a:solidFill>
              </a:rPr>
              <a:t>IoC</a:t>
            </a:r>
            <a:r>
              <a:rPr lang="en-US" dirty="0">
                <a:solidFill>
                  <a:srgbClr val="000000"/>
                </a:solidFill>
              </a:rPr>
              <a:t> container using </a:t>
            </a:r>
            <a:r>
              <a:rPr lang="en-US" dirty="0">
                <a:solidFill>
                  <a:srgbClr val="B71B1C"/>
                </a:solidFill>
              </a:rPr>
              <a:t>servlet listeners </a:t>
            </a:r>
            <a:r>
              <a:rPr lang="en-US" dirty="0">
                <a:solidFill>
                  <a:srgbClr val="000000"/>
                </a:solidFill>
              </a:rPr>
              <a:t>and a web-oriented application context.</a:t>
            </a:r>
          </a:p>
          <a:p>
            <a:r>
              <a:rPr lang="en-US" b="1" dirty="0">
                <a:solidFill>
                  <a:srgbClr val="000000"/>
                </a:solidFill>
              </a:rPr>
              <a:t>Web-Servlet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This module contains the </a:t>
            </a:r>
            <a:r>
              <a:rPr lang="en-US" dirty="0">
                <a:solidFill>
                  <a:srgbClr val="B71B1C"/>
                </a:solidFill>
              </a:rPr>
              <a:t>m</a:t>
            </a:r>
            <a:r>
              <a:rPr lang="en-US" dirty="0">
                <a:solidFill>
                  <a:srgbClr val="000000"/>
                </a:solidFill>
              </a:rPr>
              <a:t>odel </a:t>
            </a:r>
            <a:r>
              <a:rPr lang="en-US" dirty="0">
                <a:solidFill>
                  <a:srgbClr val="B71B1C"/>
                </a:solidFill>
              </a:rPr>
              <a:t>v</a:t>
            </a:r>
            <a:r>
              <a:rPr lang="en-US" dirty="0">
                <a:solidFill>
                  <a:srgbClr val="000000"/>
                </a:solidFill>
              </a:rPr>
              <a:t>iew container based implementation for web application.</a:t>
            </a:r>
          </a:p>
          <a:p>
            <a:r>
              <a:rPr lang="en-US" b="1" dirty="0">
                <a:solidFill>
                  <a:srgbClr val="000000"/>
                </a:solidFill>
              </a:rPr>
              <a:t>Web-Struts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This module provides the support for the </a:t>
            </a:r>
            <a:r>
              <a:rPr lang="en-US" dirty="0">
                <a:solidFill>
                  <a:srgbClr val="B71B1C"/>
                </a:solidFill>
              </a:rPr>
              <a:t>integration</a:t>
            </a:r>
            <a:r>
              <a:rPr lang="en-US" dirty="0">
                <a:solidFill>
                  <a:srgbClr val="000000"/>
                </a:solidFill>
              </a:rPr>
              <a:t> of classic </a:t>
            </a:r>
            <a:r>
              <a:rPr lang="en-US" dirty="0">
                <a:solidFill>
                  <a:srgbClr val="B71B1C"/>
                </a:solidFill>
              </a:rPr>
              <a:t>struts</a:t>
            </a:r>
            <a:r>
              <a:rPr lang="en-US" dirty="0">
                <a:solidFill>
                  <a:srgbClr val="000000"/>
                </a:solidFill>
              </a:rPr>
              <a:t> web tire within the spring application.</a:t>
            </a:r>
          </a:p>
          <a:p>
            <a:r>
              <a:rPr lang="en-US" b="1" dirty="0">
                <a:solidFill>
                  <a:srgbClr val="000000"/>
                </a:solidFill>
              </a:rPr>
              <a:t>Web-Portlet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The Web-Portlet module provides the </a:t>
            </a:r>
            <a:r>
              <a:rPr lang="en-US" dirty="0">
                <a:solidFill>
                  <a:srgbClr val="B71B1C"/>
                </a:solidFill>
              </a:rPr>
              <a:t>MVC implementation </a:t>
            </a:r>
            <a:r>
              <a:rPr lang="en-US" dirty="0">
                <a:solidFill>
                  <a:srgbClr val="000000"/>
                </a:solidFill>
              </a:rPr>
              <a:t>to be used in a portlet environment and mirrors the functionality of Web-Servlet module.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endParaRPr lang="en-IN" i="0" dirty="0">
              <a:solidFill>
                <a:srgbClr val="000000"/>
              </a:solidFill>
              <a:effectLst/>
            </a:endParaRPr>
          </a:p>
          <a:p>
            <a:pPr lvl="1"/>
            <a:endParaRPr lang="en-US" b="0" i="0" dirty="0">
              <a:solidFill>
                <a:srgbClr val="000000"/>
              </a:solidFill>
              <a:effectLst/>
            </a:endParaRP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059F45-663F-4EE3-87EC-BAED729B4EFE}"/>
              </a:ext>
            </a:extLst>
          </p:cNvPr>
          <p:cNvSpPr/>
          <p:nvPr/>
        </p:nvSpPr>
        <p:spPr>
          <a:xfrm>
            <a:off x="131180" y="790606"/>
            <a:ext cx="11853675" cy="488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225839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AE1C-7E42-4487-A100-E85F65ABA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B46F2-8B6E-4034-A5AF-ECB425496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1358283"/>
            <a:ext cx="11929641" cy="1775534"/>
          </a:xfrm>
        </p:spPr>
        <p:txBody>
          <a:bodyPr/>
          <a:lstStyle/>
          <a:p>
            <a:r>
              <a:rPr lang="en-IN" dirty="0">
                <a:solidFill>
                  <a:srgbClr val="000000"/>
                </a:solidFill>
              </a:rPr>
              <a:t>This </a:t>
            </a:r>
            <a:r>
              <a:rPr lang="en-US" dirty="0">
                <a:solidFill>
                  <a:srgbClr val="000000"/>
                </a:solidFill>
              </a:rPr>
              <a:t>module provides an </a:t>
            </a:r>
            <a:r>
              <a:rPr lang="en-US" dirty="0">
                <a:solidFill>
                  <a:srgbClr val="B71B1C"/>
                </a:solidFill>
              </a:rPr>
              <a:t>aspect-oriented programming </a:t>
            </a:r>
            <a:r>
              <a:rPr lang="en-US" dirty="0">
                <a:solidFill>
                  <a:srgbClr val="000000"/>
                </a:solidFill>
              </a:rPr>
              <a:t>implementation.</a:t>
            </a:r>
          </a:p>
          <a:p>
            <a:r>
              <a:rPr lang="en-US" dirty="0">
                <a:solidFill>
                  <a:srgbClr val="000000"/>
                </a:solidFill>
              </a:rPr>
              <a:t>It’s allowing you to define </a:t>
            </a:r>
            <a:r>
              <a:rPr lang="en-US" dirty="0">
                <a:solidFill>
                  <a:srgbClr val="B71B1C"/>
                </a:solidFill>
              </a:rPr>
              <a:t>method-interceptors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dirty="0">
                <a:solidFill>
                  <a:srgbClr val="B71B1C"/>
                </a:solidFill>
              </a:rPr>
              <a:t>pointcuts</a:t>
            </a:r>
            <a:r>
              <a:rPr lang="en-US" dirty="0">
                <a:solidFill>
                  <a:srgbClr val="000000"/>
                </a:solidFill>
              </a:rPr>
              <a:t> to cleanly </a:t>
            </a:r>
            <a:r>
              <a:rPr lang="en-US" dirty="0">
                <a:solidFill>
                  <a:srgbClr val="B71B1C"/>
                </a:solidFill>
              </a:rPr>
              <a:t>decouple code </a:t>
            </a:r>
            <a:r>
              <a:rPr lang="en-US" dirty="0">
                <a:solidFill>
                  <a:srgbClr val="000000"/>
                </a:solidFill>
              </a:rPr>
              <a:t>that implements functionality that should be separated.</a:t>
            </a:r>
          </a:p>
          <a:p>
            <a:r>
              <a:rPr lang="en-IN" i="0" dirty="0">
                <a:solidFill>
                  <a:srgbClr val="000000"/>
                </a:solidFill>
                <a:effectLst/>
              </a:rPr>
              <a:t>So you can </a:t>
            </a:r>
            <a:r>
              <a:rPr lang="en-IN" i="0" dirty="0">
                <a:solidFill>
                  <a:srgbClr val="B71B1C"/>
                </a:solidFill>
                <a:effectLst/>
              </a:rPr>
              <a:t>introduce new functionalities </a:t>
            </a:r>
            <a:r>
              <a:rPr lang="en-IN" i="0" dirty="0">
                <a:solidFill>
                  <a:srgbClr val="000000"/>
                </a:solidFill>
                <a:effectLst/>
              </a:rPr>
              <a:t>into existing code </a:t>
            </a:r>
            <a:r>
              <a:rPr lang="en-IN" i="0" dirty="0">
                <a:solidFill>
                  <a:srgbClr val="B71B1C"/>
                </a:solidFill>
                <a:effectLst/>
              </a:rPr>
              <a:t>without modifying </a:t>
            </a:r>
            <a:r>
              <a:rPr lang="en-IN" i="0" dirty="0">
                <a:solidFill>
                  <a:srgbClr val="000000"/>
                </a:solidFill>
                <a:effectLst/>
              </a:rPr>
              <a:t>it.</a:t>
            </a:r>
          </a:p>
          <a:p>
            <a:endParaRPr lang="en-IN" i="0" dirty="0">
              <a:solidFill>
                <a:srgbClr val="000000"/>
              </a:solidFill>
              <a:effectLst/>
            </a:endParaRPr>
          </a:p>
          <a:p>
            <a:pPr lvl="1"/>
            <a:endParaRPr lang="en-US" b="0" i="0" dirty="0">
              <a:solidFill>
                <a:srgbClr val="000000"/>
              </a:solidFill>
              <a:effectLst/>
            </a:endParaRP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059F45-663F-4EE3-87EC-BAED729B4EFE}"/>
              </a:ext>
            </a:extLst>
          </p:cNvPr>
          <p:cNvSpPr/>
          <p:nvPr/>
        </p:nvSpPr>
        <p:spPr>
          <a:xfrm>
            <a:off x="131180" y="790606"/>
            <a:ext cx="11853675" cy="488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AOP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F6EB5A-711B-46AB-8FA3-696221F61EF9}"/>
              </a:ext>
            </a:extLst>
          </p:cNvPr>
          <p:cNvSpPr txBox="1">
            <a:spLocks/>
          </p:cNvSpPr>
          <p:nvPr/>
        </p:nvSpPr>
        <p:spPr>
          <a:xfrm>
            <a:off x="131180" y="3701494"/>
            <a:ext cx="11929641" cy="9060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This module provides </a:t>
            </a:r>
            <a:r>
              <a:rPr lang="en-US" dirty="0">
                <a:solidFill>
                  <a:srgbClr val="B71B1C"/>
                </a:solidFill>
              </a:rPr>
              <a:t>integration with AspectJ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</a:rPr>
              <a:t>Which is again a powerful and mature </a:t>
            </a:r>
            <a:r>
              <a:rPr lang="en-US" dirty="0">
                <a:solidFill>
                  <a:srgbClr val="B71B1C"/>
                </a:solidFill>
              </a:rPr>
              <a:t>AOP framework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A00037-E5C0-415B-998A-A0A9BC524ED7}"/>
              </a:ext>
            </a:extLst>
          </p:cNvPr>
          <p:cNvSpPr/>
          <p:nvPr/>
        </p:nvSpPr>
        <p:spPr>
          <a:xfrm>
            <a:off x="131180" y="3133817"/>
            <a:ext cx="11853675" cy="488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Aspects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E1B187-4465-4A8F-80EE-91E97ED82D75}"/>
              </a:ext>
            </a:extLst>
          </p:cNvPr>
          <p:cNvSpPr txBox="1">
            <a:spLocks/>
          </p:cNvSpPr>
          <p:nvPr/>
        </p:nvSpPr>
        <p:spPr>
          <a:xfrm>
            <a:off x="131179" y="5188012"/>
            <a:ext cx="11929641" cy="9060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This </a:t>
            </a:r>
            <a:r>
              <a:rPr lang="en-US" dirty="0"/>
              <a:t>module provides class instrumentation support and class loader implementations to be used in certain application servers.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61F0E3-2A48-4DC7-B3C2-DF6180BA8EE8}"/>
              </a:ext>
            </a:extLst>
          </p:cNvPr>
          <p:cNvSpPr/>
          <p:nvPr/>
        </p:nvSpPr>
        <p:spPr>
          <a:xfrm>
            <a:off x="131179" y="4620335"/>
            <a:ext cx="11853675" cy="488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Instrumentation</a:t>
            </a:r>
          </a:p>
        </p:txBody>
      </p:sp>
    </p:spTree>
    <p:extLst>
      <p:ext uri="{BB962C8B-B14F-4D97-AF65-F5344CB8AC3E}">
        <p14:creationId xmlns:p14="http://schemas.microsoft.com/office/powerpoint/2010/main" val="422173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build="p"/>
      <p:bldP spid="6" grpId="0" animBg="1"/>
      <p:bldP spid="7" grpId="0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AE1C-7E42-4487-A100-E85F65ABA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B46F2-8B6E-4034-A5AF-ECB425496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1358283"/>
            <a:ext cx="11929641" cy="1775534"/>
          </a:xfrm>
        </p:spPr>
        <p:txBody>
          <a:bodyPr/>
          <a:lstStyle/>
          <a:p>
            <a:r>
              <a:rPr lang="en-IN" dirty="0">
                <a:solidFill>
                  <a:srgbClr val="000000"/>
                </a:solidFill>
              </a:rPr>
              <a:t>This </a:t>
            </a:r>
            <a:r>
              <a:rPr lang="en-US" dirty="0">
                <a:solidFill>
                  <a:srgbClr val="000000"/>
                </a:solidFill>
              </a:rPr>
              <a:t>module provides support for </a:t>
            </a:r>
            <a:r>
              <a:rPr lang="en-US" dirty="0">
                <a:solidFill>
                  <a:srgbClr val="B71B1C"/>
                </a:solidFill>
              </a:rPr>
              <a:t>STOMP</a:t>
            </a:r>
            <a:r>
              <a:rPr lang="en-US" dirty="0">
                <a:solidFill>
                  <a:srgbClr val="000000"/>
                </a:solidFill>
              </a:rPr>
              <a:t>(Simple\Streaming Text Oriented Message Protocol) as the </a:t>
            </a:r>
            <a:r>
              <a:rPr lang="en-US" dirty="0">
                <a:solidFill>
                  <a:srgbClr val="B71B1C"/>
                </a:solidFill>
              </a:rPr>
              <a:t>WebSocket</a:t>
            </a:r>
            <a:r>
              <a:rPr lang="en-US" dirty="0">
                <a:solidFill>
                  <a:srgbClr val="000000"/>
                </a:solidFill>
              </a:rPr>
              <a:t> sub-protocol to use in applications. </a:t>
            </a:r>
          </a:p>
          <a:p>
            <a:r>
              <a:rPr lang="en-US" dirty="0">
                <a:solidFill>
                  <a:srgbClr val="000000"/>
                </a:solidFill>
              </a:rPr>
              <a:t>It also supports an </a:t>
            </a:r>
            <a:r>
              <a:rPr lang="en-US" dirty="0">
                <a:solidFill>
                  <a:srgbClr val="B71B1C"/>
                </a:solidFill>
              </a:rPr>
              <a:t>annotation programming </a:t>
            </a:r>
            <a:r>
              <a:rPr lang="en-US" dirty="0">
                <a:solidFill>
                  <a:srgbClr val="000000"/>
                </a:solidFill>
              </a:rPr>
              <a:t>model for routing and processing STOMP messages from WebSocket clients.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059F45-663F-4EE3-87EC-BAED729B4EFE}"/>
              </a:ext>
            </a:extLst>
          </p:cNvPr>
          <p:cNvSpPr/>
          <p:nvPr/>
        </p:nvSpPr>
        <p:spPr>
          <a:xfrm>
            <a:off x="131180" y="790606"/>
            <a:ext cx="11853675" cy="488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Messaging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F6EB5A-711B-46AB-8FA3-696221F61EF9}"/>
              </a:ext>
            </a:extLst>
          </p:cNvPr>
          <p:cNvSpPr txBox="1">
            <a:spLocks/>
          </p:cNvSpPr>
          <p:nvPr/>
        </p:nvSpPr>
        <p:spPr>
          <a:xfrm>
            <a:off x="131180" y="3701494"/>
            <a:ext cx="11929641" cy="9060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The Test module supports the </a:t>
            </a:r>
            <a:r>
              <a:rPr lang="en-US" dirty="0">
                <a:solidFill>
                  <a:srgbClr val="B71B1C"/>
                </a:solidFill>
              </a:rPr>
              <a:t>testing</a:t>
            </a:r>
            <a:r>
              <a:rPr lang="en-US" dirty="0">
                <a:solidFill>
                  <a:srgbClr val="000000"/>
                </a:solidFill>
              </a:rPr>
              <a:t> of Spring </a:t>
            </a:r>
            <a:r>
              <a:rPr lang="en-US" dirty="0">
                <a:solidFill>
                  <a:srgbClr val="B71B1C"/>
                </a:solidFill>
              </a:rPr>
              <a:t>components</a:t>
            </a:r>
            <a:r>
              <a:rPr lang="en-US" dirty="0">
                <a:solidFill>
                  <a:srgbClr val="000000"/>
                </a:solidFill>
              </a:rPr>
              <a:t> with </a:t>
            </a:r>
            <a:r>
              <a:rPr lang="en-US" dirty="0">
                <a:solidFill>
                  <a:srgbClr val="B71B1C"/>
                </a:solidFill>
              </a:rPr>
              <a:t>JUnit</a:t>
            </a:r>
            <a:r>
              <a:rPr lang="en-US" dirty="0">
                <a:solidFill>
                  <a:srgbClr val="000000"/>
                </a:solidFill>
              </a:rPr>
              <a:t> or </a:t>
            </a:r>
            <a:r>
              <a:rPr lang="en-US" dirty="0">
                <a:solidFill>
                  <a:srgbClr val="B71B1C"/>
                </a:solidFill>
              </a:rPr>
              <a:t>TestNG</a:t>
            </a:r>
            <a:r>
              <a:rPr lang="en-US" dirty="0">
                <a:solidFill>
                  <a:srgbClr val="000000"/>
                </a:solidFill>
              </a:rPr>
              <a:t> frameworks.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A00037-E5C0-415B-998A-A0A9BC524ED7}"/>
              </a:ext>
            </a:extLst>
          </p:cNvPr>
          <p:cNvSpPr/>
          <p:nvPr/>
        </p:nvSpPr>
        <p:spPr>
          <a:xfrm>
            <a:off x="131180" y="3133817"/>
            <a:ext cx="11853675" cy="488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96061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build="p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4CF4-412F-4B62-9E5E-12DBB68A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Spring MVC Framework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366F9-C3BE-4282-B06A-13A2E8825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Predefined Templates</a:t>
            </a:r>
          </a:p>
          <a:p>
            <a:r>
              <a:rPr lang="en-US" dirty="0"/>
              <a:t>Loose Coupling</a:t>
            </a:r>
          </a:p>
          <a:p>
            <a:r>
              <a:rPr lang="en-US" dirty="0"/>
              <a:t>Easy to test</a:t>
            </a:r>
          </a:p>
          <a:p>
            <a:r>
              <a:rPr lang="en-US" dirty="0"/>
              <a:t>Lightweight</a:t>
            </a:r>
          </a:p>
          <a:p>
            <a:r>
              <a:rPr lang="en-US" dirty="0"/>
              <a:t>Fast Development</a:t>
            </a:r>
          </a:p>
          <a:p>
            <a:r>
              <a:rPr lang="en-US" dirty="0"/>
              <a:t>Declarative Support</a:t>
            </a:r>
          </a:p>
          <a:p>
            <a:r>
              <a:rPr lang="en-US" dirty="0"/>
              <a:t>Hibernate and JDBC Support</a:t>
            </a:r>
          </a:p>
          <a:p>
            <a:r>
              <a:rPr lang="en-US" dirty="0"/>
              <a:t>MVC Architecture and JavaBean Support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445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731706"/>
            <a:ext cx="90078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Overview  of MVC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Advantage of MVC Framework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Overview of Spring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Spring Architecture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Advantage of Spring MVC Framework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XML Configuration on Spring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Steps to run simple Spring application program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Bean life cycle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Aspect – oriented Spring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Managing Database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Managing Transaction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BE01-0A65-4D4D-965D-C138B4C64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IoC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BD7B-D6E1-4710-A2F5-94609859D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332681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B71B1C"/>
                </a:solidFill>
              </a:rPr>
              <a:t>IoC(Inversion of Control) </a:t>
            </a:r>
            <a:r>
              <a:rPr lang="en-US" dirty="0"/>
              <a:t>container is at the </a:t>
            </a:r>
            <a:r>
              <a:rPr lang="en-US" dirty="0">
                <a:solidFill>
                  <a:srgbClr val="B71B1C"/>
                </a:solidFill>
              </a:rPr>
              <a:t>core</a:t>
            </a:r>
            <a:r>
              <a:rPr lang="en-US" dirty="0"/>
              <a:t> of the Spring Framework.</a:t>
            </a:r>
          </a:p>
          <a:p>
            <a:r>
              <a:rPr lang="en-US" dirty="0"/>
              <a:t>The task of IoC container is to </a:t>
            </a:r>
            <a:r>
              <a:rPr lang="en-US" dirty="0">
                <a:solidFill>
                  <a:srgbClr val="B71B1C"/>
                </a:solidFill>
              </a:rPr>
              <a:t>manage</a:t>
            </a:r>
            <a:r>
              <a:rPr lang="en-US" dirty="0"/>
              <a:t> the java </a:t>
            </a:r>
            <a:r>
              <a:rPr lang="en-US" dirty="0">
                <a:solidFill>
                  <a:srgbClr val="B71B1C"/>
                </a:solidFill>
              </a:rPr>
              <a:t>objects</a:t>
            </a:r>
            <a:r>
              <a:rPr lang="en-US" dirty="0"/>
              <a:t> from </a:t>
            </a:r>
            <a:r>
              <a:rPr lang="en-US" dirty="0">
                <a:solidFill>
                  <a:srgbClr val="B71B1C"/>
                </a:solidFill>
              </a:rPr>
              <a:t>instantiation</a:t>
            </a:r>
            <a:r>
              <a:rPr lang="en-US" dirty="0"/>
              <a:t> to </a:t>
            </a:r>
            <a:r>
              <a:rPr lang="en-US" dirty="0">
                <a:solidFill>
                  <a:srgbClr val="B71B1C"/>
                </a:solidFill>
              </a:rPr>
              <a:t>destruction</a:t>
            </a:r>
            <a:r>
              <a:rPr lang="en-US" dirty="0"/>
              <a:t>.</a:t>
            </a:r>
          </a:p>
          <a:p>
            <a:r>
              <a:rPr lang="en-US" dirty="0"/>
              <a:t>These object are basically called as </a:t>
            </a:r>
            <a:r>
              <a:rPr lang="en-US" dirty="0">
                <a:solidFill>
                  <a:srgbClr val="B71B1C"/>
                </a:solidFill>
              </a:rPr>
              <a:t>Spring Beans</a:t>
            </a:r>
            <a:r>
              <a:rPr lang="en-US" dirty="0"/>
              <a:t>.</a:t>
            </a:r>
          </a:p>
          <a:p>
            <a:r>
              <a:rPr lang="en-US" dirty="0"/>
              <a:t>The container </a:t>
            </a:r>
            <a:r>
              <a:rPr lang="en-US" dirty="0">
                <a:solidFill>
                  <a:srgbClr val="B71B1C"/>
                </a:solidFill>
              </a:rPr>
              <a:t>gets its instructions </a:t>
            </a:r>
            <a:r>
              <a:rPr lang="en-US" dirty="0"/>
              <a:t>about </a:t>
            </a:r>
            <a:r>
              <a:rPr lang="en-US" dirty="0">
                <a:solidFill>
                  <a:srgbClr val="B71B1C"/>
                </a:solidFill>
              </a:rPr>
              <a:t>which</a:t>
            </a:r>
            <a:r>
              <a:rPr lang="en-US" dirty="0"/>
              <a:t> are those </a:t>
            </a:r>
            <a:r>
              <a:rPr lang="en-US" dirty="0">
                <a:solidFill>
                  <a:srgbClr val="B71B1C"/>
                </a:solidFill>
              </a:rPr>
              <a:t>objects</a:t>
            </a:r>
            <a:r>
              <a:rPr lang="en-US" dirty="0"/>
              <a:t> to </a:t>
            </a:r>
            <a:r>
              <a:rPr lang="en-US" dirty="0">
                <a:solidFill>
                  <a:srgbClr val="B71B1C"/>
                </a:solidFill>
              </a:rPr>
              <a:t>instantiate</a:t>
            </a:r>
            <a:r>
              <a:rPr lang="en-US" dirty="0"/>
              <a:t>, </a:t>
            </a:r>
            <a:r>
              <a:rPr lang="en-US" dirty="0">
                <a:solidFill>
                  <a:srgbClr val="B71B1C"/>
                </a:solidFill>
              </a:rPr>
              <a:t>configure</a:t>
            </a:r>
            <a:r>
              <a:rPr lang="en-US" dirty="0"/>
              <a:t> and </a:t>
            </a:r>
            <a:r>
              <a:rPr lang="en-US" dirty="0">
                <a:solidFill>
                  <a:srgbClr val="B71B1C"/>
                </a:solidFill>
              </a:rPr>
              <a:t>assemble</a:t>
            </a:r>
            <a:r>
              <a:rPr lang="en-US" dirty="0"/>
              <a:t> by reading configuration </a:t>
            </a:r>
            <a:r>
              <a:rPr lang="en-US" dirty="0">
                <a:solidFill>
                  <a:srgbClr val="B71B1C"/>
                </a:solidFill>
              </a:rPr>
              <a:t>metadata </a:t>
            </a:r>
            <a:r>
              <a:rPr lang="en-US" dirty="0"/>
              <a:t>provided.</a:t>
            </a:r>
          </a:p>
          <a:p>
            <a:r>
              <a:rPr lang="en-US" dirty="0"/>
              <a:t>The configuration metadata can be represented either by </a:t>
            </a:r>
            <a:r>
              <a:rPr lang="en-US" dirty="0">
                <a:solidFill>
                  <a:srgbClr val="B71B1C"/>
                </a:solidFill>
              </a:rPr>
              <a:t>XML</a:t>
            </a:r>
            <a:r>
              <a:rPr lang="en-US" dirty="0"/>
              <a:t>, Java </a:t>
            </a:r>
            <a:r>
              <a:rPr lang="en-US" dirty="0">
                <a:solidFill>
                  <a:srgbClr val="B71B1C"/>
                </a:solidFill>
              </a:rPr>
              <a:t>annotation</a:t>
            </a:r>
            <a:r>
              <a:rPr lang="en-US" dirty="0"/>
              <a:t>, or java </a:t>
            </a:r>
            <a:r>
              <a:rPr lang="en-US" dirty="0">
                <a:solidFill>
                  <a:srgbClr val="B71B1C"/>
                </a:solidFill>
              </a:rPr>
              <a:t>code</a:t>
            </a:r>
            <a:r>
              <a:rPr lang="en-US" dirty="0"/>
              <a:t>.</a:t>
            </a:r>
          </a:p>
          <a:p>
            <a:r>
              <a:rPr lang="en-US" dirty="0"/>
              <a:t>The application </a:t>
            </a:r>
            <a:r>
              <a:rPr lang="en-US" dirty="0">
                <a:solidFill>
                  <a:srgbClr val="B71B1C"/>
                </a:solidFill>
              </a:rPr>
              <a:t>POJO classes </a:t>
            </a:r>
            <a:r>
              <a:rPr lang="en-US" dirty="0"/>
              <a:t>and </a:t>
            </a:r>
            <a:r>
              <a:rPr lang="en-US" dirty="0">
                <a:solidFill>
                  <a:srgbClr val="B71B1C"/>
                </a:solidFill>
              </a:rPr>
              <a:t>configuration metadata </a:t>
            </a:r>
            <a:r>
              <a:rPr lang="en-US" dirty="0"/>
              <a:t>are </a:t>
            </a:r>
            <a:r>
              <a:rPr lang="en-US" dirty="0">
                <a:solidFill>
                  <a:srgbClr val="B71B1C"/>
                </a:solidFill>
              </a:rPr>
              <a:t>combined</a:t>
            </a:r>
            <a:r>
              <a:rPr lang="en-US" dirty="0"/>
              <a:t> to have a fully configured and executable system of </a:t>
            </a:r>
            <a:r>
              <a:rPr lang="en-US" dirty="0">
                <a:solidFill>
                  <a:srgbClr val="B71B1C"/>
                </a:solidFill>
              </a:rPr>
              <a:t>application ready for work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E3800D-D413-4149-8E45-BA2E0B6EDEA5}"/>
              </a:ext>
            </a:extLst>
          </p:cNvPr>
          <p:cNvSpPr/>
          <p:nvPr/>
        </p:nvSpPr>
        <p:spPr>
          <a:xfrm>
            <a:off x="3178206" y="4660777"/>
            <a:ext cx="1473693" cy="14026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Spring </a:t>
            </a:r>
          </a:p>
          <a:p>
            <a:pPr algn="ctr"/>
            <a:r>
              <a:rPr lang="en-IN" dirty="0"/>
              <a:t>Container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26DDAE-C93F-43F5-97F7-7B9F15A1B912}"/>
              </a:ext>
            </a:extLst>
          </p:cNvPr>
          <p:cNvSpPr/>
          <p:nvPr/>
        </p:nvSpPr>
        <p:spPr>
          <a:xfrm>
            <a:off x="6320901" y="5069150"/>
            <a:ext cx="1757779" cy="63919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Ready to use application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89B051A-A3EC-4154-AF50-DACB89039E37}"/>
              </a:ext>
            </a:extLst>
          </p:cNvPr>
          <p:cNvSpPr/>
          <p:nvPr/>
        </p:nvSpPr>
        <p:spPr>
          <a:xfrm>
            <a:off x="4700726" y="5291091"/>
            <a:ext cx="1571348" cy="97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8CC8959-6AFD-4445-B522-CC9F3832AE83}"/>
              </a:ext>
            </a:extLst>
          </p:cNvPr>
          <p:cNvSpPr/>
          <p:nvPr/>
        </p:nvSpPr>
        <p:spPr>
          <a:xfrm>
            <a:off x="1997475" y="4857564"/>
            <a:ext cx="1131903" cy="105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78E894A-F28C-436E-BA15-4387056383A0}"/>
              </a:ext>
            </a:extLst>
          </p:cNvPr>
          <p:cNvSpPr/>
          <p:nvPr/>
        </p:nvSpPr>
        <p:spPr>
          <a:xfrm>
            <a:off x="1997475" y="5717220"/>
            <a:ext cx="1131903" cy="105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49EA0E-8DF3-4977-BC7F-B11B0E85A157}"/>
              </a:ext>
            </a:extLst>
          </p:cNvPr>
          <p:cNvSpPr txBox="1"/>
          <p:nvPr/>
        </p:nvSpPr>
        <p:spPr>
          <a:xfrm>
            <a:off x="810932" y="4725424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Java POJO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B0BE8E-15C8-463A-9D4F-396FE573B063}"/>
              </a:ext>
            </a:extLst>
          </p:cNvPr>
          <p:cNvSpPr txBox="1"/>
          <p:nvPr/>
        </p:nvSpPr>
        <p:spPr>
          <a:xfrm>
            <a:off x="786518" y="558508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325317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9A5E-8867-45B8-8E7E-310CE6701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of IoC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B27C5-A490-4A21-ADEB-9E27482D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50" y="1358283"/>
            <a:ext cx="11929641" cy="1242380"/>
          </a:xfrm>
        </p:spPr>
        <p:txBody>
          <a:bodyPr/>
          <a:lstStyle/>
          <a:p>
            <a:r>
              <a:rPr lang="en-US" dirty="0"/>
              <a:t>This is the simplest container </a:t>
            </a:r>
            <a:r>
              <a:rPr lang="en-US" dirty="0">
                <a:solidFill>
                  <a:srgbClr val="B71B1C"/>
                </a:solidFill>
              </a:rPr>
              <a:t>providing</a:t>
            </a:r>
            <a:r>
              <a:rPr lang="en-US" dirty="0"/>
              <a:t> the </a:t>
            </a:r>
            <a:r>
              <a:rPr lang="en-US" dirty="0">
                <a:solidFill>
                  <a:srgbClr val="B71B1C"/>
                </a:solidFill>
              </a:rPr>
              <a:t>basic support for DI </a:t>
            </a:r>
            <a:r>
              <a:rPr lang="en-US" dirty="0"/>
              <a:t>and is defined by the </a:t>
            </a:r>
            <a:r>
              <a:rPr lang="en-US" i="1" dirty="0" err="1"/>
              <a:t>org.springframework.beans.factory.BeanFactory</a:t>
            </a:r>
            <a:r>
              <a:rPr lang="en-US" i="1" dirty="0"/>
              <a:t> </a:t>
            </a:r>
            <a:r>
              <a:rPr lang="en-US" dirty="0"/>
              <a:t>interface.</a:t>
            </a:r>
          </a:p>
          <a:p>
            <a:r>
              <a:rPr lang="en-US" dirty="0"/>
              <a:t>For using the </a:t>
            </a:r>
            <a:r>
              <a:rPr lang="en-US" dirty="0" err="1"/>
              <a:t>BeanFactory</a:t>
            </a:r>
            <a:r>
              <a:rPr lang="en-US" dirty="0"/>
              <a:t> we need to get the </a:t>
            </a:r>
            <a:r>
              <a:rPr lang="en-US" dirty="0">
                <a:solidFill>
                  <a:srgbClr val="B71B1C"/>
                </a:solidFill>
              </a:rPr>
              <a:t>instance of </a:t>
            </a:r>
            <a:r>
              <a:rPr lang="en-US" dirty="0" err="1">
                <a:solidFill>
                  <a:srgbClr val="B71B1C"/>
                </a:solidFill>
              </a:rPr>
              <a:t>XMLBeanFactory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7C7A20-160A-46A1-833D-23D95FC294DA}"/>
              </a:ext>
            </a:extLst>
          </p:cNvPr>
          <p:cNvSpPr/>
          <p:nvPr/>
        </p:nvSpPr>
        <p:spPr>
          <a:xfrm>
            <a:off x="131180" y="790606"/>
            <a:ext cx="11853675" cy="488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/>
              <a:t>BeanFactory</a:t>
            </a:r>
            <a:r>
              <a:rPr lang="en-US" sz="2400" b="1" dirty="0"/>
              <a:t> Container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729794-F6A1-4A86-B8E5-29B0D80AD5BB}"/>
              </a:ext>
            </a:extLst>
          </p:cNvPr>
          <p:cNvSpPr/>
          <p:nvPr/>
        </p:nvSpPr>
        <p:spPr>
          <a:xfrm>
            <a:off x="519578" y="2686364"/>
            <a:ext cx="11465277" cy="646331"/>
          </a:xfrm>
          <a:prstGeom prst="rect">
            <a:avLst/>
          </a:prstGeom>
          <a:solidFill>
            <a:schemeClr val="bg2">
              <a:lumMod val="95000"/>
            </a:schemeClr>
          </a:solidFill>
          <a:ln w="3175" cap="sq" cmpd="tri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Resource rec=new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ClassPathResource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(“Beans.xml”)</a:t>
            </a:r>
          </a:p>
          <a:p>
            <a:pPr lvl="1"/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XmlBeanFactory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factory = new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XmlBeanFactory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(rec); </a:t>
            </a:r>
          </a:p>
        </p:txBody>
      </p:sp>
    </p:spTree>
    <p:extLst>
      <p:ext uri="{BB962C8B-B14F-4D97-AF65-F5344CB8AC3E}">
        <p14:creationId xmlns:p14="http://schemas.microsoft.com/office/powerpoint/2010/main" val="119288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9A5E-8867-45B8-8E7E-310CE6701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of IoC Containers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6843E1-CE2C-4125-B410-E20AF7ADEBEF}"/>
              </a:ext>
            </a:extLst>
          </p:cNvPr>
          <p:cNvSpPr/>
          <p:nvPr/>
        </p:nvSpPr>
        <p:spPr>
          <a:xfrm>
            <a:off x="169162" y="860639"/>
            <a:ext cx="11853675" cy="488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/>
              <a:t>ApplicationContext</a:t>
            </a:r>
            <a:r>
              <a:rPr lang="en-US" sz="2400" b="1" dirty="0"/>
              <a:t> Container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ECA21B-D78E-4E13-B94D-FB389D97605D}"/>
              </a:ext>
            </a:extLst>
          </p:cNvPr>
          <p:cNvSpPr txBox="1">
            <a:spLocks/>
          </p:cNvSpPr>
          <p:nvPr/>
        </p:nvSpPr>
        <p:spPr>
          <a:xfrm>
            <a:off x="169162" y="1456364"/>
            <a:ext cx="11929641" cy="2716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i="1" dirty="0" err="1"/>
              <a:t>org.springframework.context.ApplicationContext</a:t>
            </a:r>
            <a:r>
              <a:rPr lang="en-US" i="1" dirty="0"/>
              <a:t> </a:t>
            </a:r>
            <a:r>
              <a:rPr lang="en-US" dirty="0"/>
              <a:t>interface </a:t>
            </a:r>
            <a:r>
              <a:rPr lang="en-US" dirty="0">
                <a:solidFill>
                  <a:srgbClr val="B71B1C"/>
                </a:solidFill>
              </a:rPr>
              <a:t>acts</a:t>
            </a:r>
            <a:r>
              <a:rPr lang="en-US" dirty="0"/>
              <a:t> as the </a:t>
            </a:r>
            <a:r>
              <a:rPr lang="en-US" dirty="0">
                <a:solidFill>
                  <a:srgbClr val="B71B1C"/>
                </a:solidFill>
              </a:rPr>
              <a:t>IoC container</a:t>
            </a:r>
            <a:r>
              <a:rPr lang="en-US" dirty="0"/>
              <a:t>.</a:t>
            </a:r>
          </a:p>
          <a:p>
            <a:r>
              <a:rPr lang="en-US" dirty="0"/>
              <a:t>This container adds </a:t>
            </a:r>
            <a:r>
              <a:rPr lang="en-US" dirty="0">
                <a:solidFill>
                  <a:srgbClr val="B71B1C"/>
                </a:solidFill>
              </a:rPr>
              <a:t>more enterprise-specific functionality </a:t>
            </a:r>
            <a:r>
              <a:rPr lang="en-US" dirty="0"/>
              <a:t>such as the ability to resolve textual messages from a properties file and the ability to publish application events to interested event listeners.</a:t>
            </a:r>
          </a:p>
          <a:p>
            <a:r>
              <a:rPr lang="en-US" dirty="0"/>
              <a:t>The most commonly used </a:t>
            </a:r>
            <a:r>
              <a:rPr lang="en-US" dirty="0" err="1"/>
              <a:t>ApplicationContext</a:t>
            </a:r>
            <a:r>
              <a:rPr lang="en-US" dirty="0"/>
              <a:t> implementations are</a:t>
            </a:r>
          </a:p>
          <a:p>
            <a:pPr lvl="1"/>
            <a:r>
              <a:rPr lang="en-US" dirty="0" err="1"/>
              <a:t>FileSystemXmlApplicationContext</a:t>
            </a:r>
            <a:endParaRPr lang="en-US" dirty="0"/>
          </a:p>
          <a:p>
            <a:pPr lvl="1"/>
            <a:r>
              <a:rPr lang="en-US" dirty="0" err="1"/>
              <a:t>ClassPathXmlApplicationContext</a:t>
            </a:r>
            <a:endParaRPr lang="en-US" dirty="0"/>
          </a:p>
          <a:p>
            <a:pPr lvl="1"/>
            <a:r>
              <a:rPr lang="en-US" dirty="0" err="1"/>
              <a:t>AnnotationConfigApplicationContext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61271A-AC73-42E9-9AD1-D951E8A2D2FF}"/>
              </a:ext>
            </a:extLst>
          </p:cNvPr>
          <p:cNvSpPr/>
          <p:nvPr/>
        </p:nvSpPr>
        <p:spPr>
          <a:xfrm>
            <a:off x="363360" y="4755305"/>
            <a:ext cx="11465277" cy="646331"/>
          </a:xfrm>
          <a:prstGeom prst="rect">
            <a:avLst/>
          </a:prstGeom>
          <a:solidFill>
            <a:schemeClr val="bg2">
              <a:lumMod val="95000"/>
            </a:schemeClr>
          </a:solidFill>
          <a:ln w="3175" cap="sq" cmpd="tri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ApplicationContext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context = new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FileSystemXmlApplicationContext</a:t>
            </a:r>
            <a:endParaRPr lang="en-US" dirty="0">
              <a:latin typeface="LM Roman 12" panose="00000500000000000000" pitchFamily="50" charset="0"/>
              <a:cs typeface="Courier New" pitchFamily="49" charset="0"/>
            </a:endParaRPr>
          </a:p>
          <a:p>
            <a:pPr lvl="1"/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				(“C:/Users/workspace/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HelloSpring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/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src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/Beans.xml”);</a:t>
            </a:r>
          </a:p>
        </p:txBody>
      </p:sp>
    </p:spTree>
    <p:extLst>
      <p:ext uri="{BB962C8B-B14F-4D97-AF65-F5344CB8AC3E}">
        <p14:creationId xmlns:p14="http://schemas.microsoft.com/office/powerpoint/2010/main" val="47144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ADB3-3A7C-4058-AC63-4AC55859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XML Configuration on 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3E94-7162-43B3-85E6-96D14D345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2971708"/>
          </a:xfrm>
        </p:spPr>
        <p:txBody>
          <a:bodyPr/>
          <a:lstStyle/>
          <a:p>
            <a:r>
              <a:rPr lang="en-IN" dirty="0"/>
              <a:t>The configuration file is an XML file in Spring.</a:t>
            </a:r>
          </a:p>
          <a:p>
            <a:r>
              <a:rPr lang="en-IN" dirty="0"/>
              <a:t>It </a:t>
            </a:r>
            <a:r>
              <a:rPr lang="en-IN" dirty="0">
                <a:solidFill>
                  <a:srgbClr val="B84742"/>
                </a:solidFill>
              </a:rPr>
              <a:t>binds</a:t>
            </a:r>
            <a:r>
              <a:rPr lang="en-IN" dirty="0"/>
              <a:t> the bean classes together.</a:t>
            </a:r>
          </a:p>
          <a:p>
            <a:r>
              <a:rPr lang="en-IN" dirty="0"/>
              <a:t>When spring application gets </a:t>
            </a:r>
            <a:r>
              <a:rPr lang="en-IN" dirty="0">
                <a:solidFill>
                  <a:srgbClr val="B84742"/>
                </a:solidFill>
              </a:rPr>
              <a:t>loaded into memory</a:t>
            </a:r>
            <a:r>
              <a:rPr lang="en-IN" dirty="0"/>
              <a:t>, Framework makes use of the </a:t>
            </a:r>
            <a:r>
              <a:rPr lang="en-IN" dirty="0" err="1"/>
              <a:t>XMl</a:t>
            </a:r>
            <a:r>
              <a:rPr lang="en-IN" dirty="0"/>
              <a:t> configuration file to </a:t>
            </a:r>
            <a:r>
              <a:rPr lang="en-IN" dirty="0">
                <a:solidFill>
                  <a:srgbClr val="B84742"/>
                </a:solidFill>
              </a:rPr>
              <a:t>create</a:t>
            </a:r>
            <a:r>
              <a:rPr lang="en-IN" dirty="0"/>
              <a:t> all the </a:t>
            </a:r>
            <a:r>
              <a:rPr lang="en-IN" dirty="0">
                <a:solidFill>
                  <a:srgbClr val="B84742"/>
                </a:solidFill>
              </a:rPr>
              <a:t>beans</a:t>
            </a:r>
            <a:r>
              <a:rPr lang="en-IN" dirty="0"/>
              <a:t> defined and </a:t>
            </a:r>
            <a:r>
              <a:rPr lang="en-IN" dirty="0">
                <a:solidFill>
                  <a:srgbClr val="B84742"/>
                </a:solidFill>
              </a:rPr>
              <a:t>assign</a:t>
            </a:r>
            <a:r>
              <a:rPr lang="en-IN" dirty="0"/>
              <a:t> them </a:t>
            </a:r>
            <a:r>
              <a:rPr lang="en-IN" dirty="0">
                <a:solidFill>
                  <a:srgbClr val="B84742"/>
                </a:solidFill>
              </a:rPr>
              <a:t>unique</a:t>
            </a:r>
            <a:r>
              <a:rPr lang="en-IN" dirty="0"/>
              <a:t> </a:t>
            </a:r>
            <a:r>
              <a:rPr lang="en-IN" dirty="0">
                <a:solidFill>
                  <a:srgbClr val="B84742"/>
                </a:solidFill>
              </a:rPr>
              <a:t>ID</a:t>
            </a:r>
            <a:r>
              <a:rPr lang="en-IN" dirty="0"/>
              <a:t> as defined in </a:t>
            </a:r>
            <a:r>
              <a:rPr lang="en-IN" dirty="0">
                <a:solidFill>
                  <a:srgbClr val="B84742"/>
                </a:solidFill>
              </a:rPr>
              <a:t>&lt;bean&gt; </a:t>
            </a:r>
            <a:r>
              <a:rPr lang="en-IN" dirty="0"/>
              <a:t>tag.</a:t>
            </a:r>
          </a:p>
          <a:p>
            <a:r>
              <a:rPr lang="en-IN" dirty="0"/>
              <a:t>You can use </a:t>
            </a:r>
            <a:r>
              <a:rPr lang="en-IN" dirty="0">
                <a:solidFill>
                  <a:srgbClr val="B84742"/>
                </a:solidFill>
              </a:rPr>
              <a:t>&lt;property&gt; </a:t>
            </a:r>
            <a:r>
              <a:rPr lang="en-IN" dirty="0"/>
              <a:t>tag to </a:t>
            </a:r>
            <a:r>
              <a:rPr lang="en-IN" dirty="0">
                <a:solidFill>
                  <a:srgbClr val="B84742"/>
                </a:solidFill>
              </a:rPr>
              <a:t>pass the value</a:t>
            </a:r>
            <a:r>
              <a:rPr lang="en-IN" dirty="0"/>
              <a:t> of different variables used at the time of object creation.</a:t>
            </a:r>
          </a:p>
        </p:txBody>
      </p:sp>
    </p:spTree>
    <p:extLst>
      <p:ext uri="{BB962C8B-B14F-4D97-AF65-F5344CB8AC3E}">
        <p14:creationId xmlns:p14="http://schemas.microsoft.com/office/powerpoint/2010/main" val="241154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ADB3-3A7C-4058-AC63-4AC55859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XML Configuration on Spring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2C567E-C37C-4EBE-90C2-A96B7500DBBE}"/>
              </a:ext>
            </a:extLst>
          </p:cNvPr>
          <p:cNvSpPr/>
          <p:nvPr/>
        </p:nvSpPr>
        <p:spPr>
          <a:xfrm>
            <a:off x="405413" y="975888"/>
            <a:ext cx="11381173" cy="4247317"/>
          </a:xfrm>
          <a:prstGeom prst="rect">
            <a:avLst/>
          </a:prstGeom>
          <a:noFill/>
          <a:ln w="3175" cap="sq" cmpd="tri">
            <a:noFill/>
          </a:ln>
        </p:spPr>
        <p:txBody>
          <a:bodyPr wrap="square">
            <a:spAutoFit/>
          </a:bodyPr>
          <a:lstStyle/>
          <a:p>
            <a:pPr lvl="3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&lt;?xml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version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=“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1.0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”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encoding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=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“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UTF-8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”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?&gt;</a:t>
            </a:r>
          </a:p>
          <a:p>
            <a:pPr lvl="3"/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&lt;beans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xmlns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=“http://www.springframework.org/schema/beans”</a:t>
            </a:r>
          </a:p>
          <a:p>
            <a:pPr lvl="3"/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      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xmlns:xsi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=“http://www.w3.org/2001/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XMLSchema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-instance”</a:t>
            </a:r>
          </a:p>
          <a:p>
            <a:pPr lvl="3"/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      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xsi:schemaLocation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=“http://www.springframework.org/schema/beans </a:t>
            </a:r>
          </a:p>
          <a:p>
            <a:pPr lvl="3"/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      http://www.springframework.org/schema/beans/spring-beans-3.2.xsd”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 &gt;</a:t>
            </a:r>
          </a:p>
          <a:p>
            <a:pPr lvl="3"/>
            <a:endParaRPr lang="en-US" dirty="0">
              <a:solidFill>
                <a:srgbClr val="0070C0"/>
              </a:solidFill>
              <a:latin typeface="LM Roman 12" panose="00000500000000000000" pitchFamily="50" charset="0"/>
              <a:cs typeface="Courier New" pitchFamily="49" charset="0"/>
            </a:endParaRPr>
          </a:p>
          <a:p>
            <a:pPr lvl="3"/>
            <a:endParaRPr lang="en-US" dirty="0">
              <a:solidFill>
                <a:srgbClr val="0070C0"/>
              </a:solidFill>
              <a:latin typeface="LM Roman 12" panose="00000500000000000000" pitchFamily="50" charset="0"/>
              <a:cs typeface="Courier New" pitchFamily="49" charset="0"/>
            </a:endParaRPr>
          </a:p>
          <a:p>
            <a:pPr lvl="3"/>
            <a:endParaRPr lang="en-US" dirty="0">
              <a:solidFill>
                <a:srgbClr val="0070C0"/>
              </a:solidFill>
              <a:latin typeface="LM Roman 12" panose="00000500000000000000" pitchFamily="50" charset="0"/>
              <a:cs typeface="Courier New" pitchFamily="49" charset="0"/>
            </a:endParaRPr>
          </a:p>
          <a:p>
            <a:pPr lvl="4"/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&lt;bean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id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 = 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“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studentbean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”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class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 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= “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springtest.StudentBean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” 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&gt;</a:t>
            </a:r>
          </a:p>
          <a:p>
            <a:pPr lvl="4"/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        &lt;property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name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 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= “Name”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value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 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= “Raj”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 /&gt;</a:t>
            </a:r>
          </a:p>
          <a:p>
            <a:pPr lvl="4"/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        &lt;property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name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 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= “Address”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value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 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= “Rajkot” 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/&gt;</a:t>
            </a:r>
          </a:p>
          <a:p>
            <a:pPr lvl="4"/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 &lt;/bean&gt;</a:t>
            </a:r>
          </a:p>
          <a:p>
            <a:pPr lvl="4"/>
            <a:endParaRPr lang="en-US" dirty="0">
              <a:solidFill>
                <a:srgbClr val="0070C0"/>
              </a:solidFill>
              <a:latin typeface="LM Roman 12" panose="00000500000000000000" pitchFamily="50" charset="0"/>
              <a:cs typeface="Courier New" pitchFamily="49" charset="0"/>
            </a:endParaRPr>
          </a:p>
          <a:p>
            <a:pPr lvl="4"/>
            <a:endParaRPr lang="en-US" dirty="0">
              <a:solidFill>
                <a:srgbClr val="0070C0"/>
              </a:solidFill>
              <a:latin typeface="LM Roman 12" panose="00000500000000000000" pitchFamily="50" charset="0"/>
              <a:cs typeface="Courier New" pitchFamily="49" charset="0"/>
            </a:endParaRPr>
          </a:p>
          <a:p>
            <a:pPr lvl="3"/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&lt;/beans&gt;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29E3AF19-34F4-411D-B04C-DAB5F30F5B04}"/>
              </a:ext>
            </a:extLst>
          </p:cNvPr>
          <p:cNvSpPr/>
          <p:nvPr/>
        </p:nvSpPr>
        <p:spPr>
          <a:xfrm>
            <a:off x="2263805" y="2672178"/>
            <a:ext cx="2148396" cy="301840"/>
          </a:xfrm>
          <a:prstGeom prst="wedgeRectCallout">
            <a:avLst>
              <a:gd name="adj1" fmla="val 36605"/>
              <a:gd name="adj2" fmla="val 1536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Bean ID is given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DF6733B-79D5-44F7-B3C1-2866293AF809}"/>
              </a:ext>
            </a:extLst>
          </p:cNvPr>
          <p:cNvSpPr/>
          <p:nvPr/>
        </p:nvSpPr>
        <p:spPr>
          <a:xfrm>
            <a:off x="3170806" y="4670308"/>
            <a:ext cx="2148396" cy="301840"/>
          </a:xfrm>
          <a:prstGeom prst="wedgeRectCallout">
            <a:avLst>
              <a:gd name="adj1" fmla="val 40737"/>
              <a:gd name="adj2" fmla="val -2286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Property of Bean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22B2657-0291-4B98-8161-FD8661750FA6}"/>
              </a:ext>
            </a:extLst>
          </p:cNvPr>
          <p:cNvSpPr/>
          <p:nvPr/>
        </p:nvSpPr>
        <p:spPr>
          <a:xfrm>
            <a:off x="6063445" y="4519388"/>
            <a:ext cx="4042300" cy="301840"/>
          </a:xfrm>
          <a:prstGeom prst="wedgeRectCallout">
            <a:avLst>
              <a:gd name="adj1" fmla="val -25443"/>
              <a:gd name="adj2" fmla="val -19926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Value Assign to Bean Property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2F2269A-4F4E-4523-B396-F8474A7DDE26}"/>
              </a:ext>
            </a:extLst>
          </p:cNvPr>
          <p:cNvSpPr/>
          <p:nvPr/>
        </p:nvSpPr>
        <p:spPr>
          <a:xfrm>
            <a:off x="6588709" y="2562359"/>
            <a:ext cx="2148396" cy="301840"/>
          </a:xfrm>
          <a:prstGeom prst="wedgeRectCallout">
            <a:avLst>
              <a:gd name="adj1" fmla="val -31990"/>
              <a:gd name="adj2" fmla="val 1830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Bean Class Name</a:t>
            </a:r>
          </a:p>
        </p:txBody>
      </p:sp>
    </p:spTree>
    <p:extLst>
      <p:ext uri="{BB962C8B-B14F-4D97-AF65-F5344CB8AC3E}">
        <p14:creationId xmlns:p14="http://schemas.microsoft.com/office/powerpoint/2010/main" val="280226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F7965-AF13-485D-AF40-FA887026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run simple Spring application program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F618-C190-4A2B-8111-8E6324A71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 1: </a:t>
            </a:r>
            <a:r>
              <a:rPr lang="en-US" dirty="0"/>
              <a:t>Create new java application</a:t>
            </a:r>
          </a:p>
          <a:p>
            <a:r>
              <a:rPr lang="en-US" dirty="0"/>
              <a:t>Step 2: Load Jar file of Spring in project</a:t>
            </a:r>
          </a:p>
          <a:p>
            <a:r>
              <a:rPr lang="en-US" dirty="0"/>
              <a:t>Step 3: Create a POJO(Plain Old Java Objects)  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0CBC9D-B05A-4165-B0FE-C9689826E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516" y="2165219"/>
            <a:ext cx="5018796" cy="428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2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F7965-AF13-485D-AF40-FA887026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run simple Spring application program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F618-C190-4A2B-8111-8E6324A71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Creating the configuration XML for </a:t>
            </a:r>
            <a:r>
              <a:rPr lang="en-US" dirty="0" err="1"/>
              <a:t>ApplicationContext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IN" dirty="0"/>
              <a:t>Step 5: </a:t>
            </a:r>
            <a:r>
              <a:rPr lang="en-US" dirty="0"/>
              <a:t>Creating </a:t>
            </a:r>
            <a:r>
              <a:rPr lang="en-US" i="1" dirty="0" err="1"/>
              <a:t>ApplicationContext</a:t>
            </a:r>
            <a:r>
              <a:rPr lang="en-US" dirty="0"/>
              <a:t> class object and </a:t>
            </a:r>
            <a:r>
              <a:rPr lang="en-IN" dirty="0"/>
              <a:t>Initialize it using </a:t>
            </a:r>
            <a:r>
              <a:rPr lang="en-IN" i="1" dirty="0" err="1"/>
              <a:t>ClassPathXmlApplicationContext</a:t>
            </a:r>
            <a:endParaRPr lang="en-IN" i="1" dirty="0"/>
          </a:p>
          <a:p>
            <a:r>
              <a:rPr lang="en-IN" dirty="0"/>
              <a:t>Step 6:  Create associated class object </a:t>
            </a:r>
          </a:p>
          <a:p>
            <a:pPr lvl="1"/>
            <a:r>
              <a:rPr lang="en-IN" dirty="0"/>
              <a:t>Initialize it using </a:t>
            </a:r>
            <a:r>
              <a:rPr lang="en-US" i="1" dirty="0" err="1"/>
              <a:t>ApplicationContext</a:t>
            </a:r>
            <a:r>
              <a:rPr lang="en-US" i="1" dirty="0"/>
              <a:t> </a:t>
            </a:r>
            <a:r>
              <a:rPr lang="en-US" dirty="0"/>
              <a:t>object’s</a:t>
            </a:r>
            <a:r>
              <a:rPr lang="en-US" i="1" dirty="0"/>
              <a:t> </a:t>
            </a:r>
            <a:r>
              <a:rPr lang="en-US" i="1" dirty="0" err="1"/>
              <a:t>getBean</a:t>
            </a:r>
            <a:r>
              <a:rPr lang="en-US" i="1" dirty="0"/>
              <a:t>() </a:t>
            </a:r>
            <a:r>
              <a:rPr lang="en-US" dirty="0"/>
              <a:t>method.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CC350-8074-4798-8A29-3243C113B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91" y="1307885"/>
            <a:ext cx="10039350" cy="353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8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EE6B-BA75-40C1-BEC3-50E5B6974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Bean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A4C8E-B795-432C-842D-373806C10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During the Bean Lifecycle there are two important phases.</a:t>
            </a:r>
          </a:p>
          <a:p>
            <a:pPr lvl="1"/>
            <a:r>
              <a:rPr lang="en-IN" dirty="0"/>
              <a:t>Instantiation</a:t>
            </a:r>
          </a:p>
          <a:p>
            <a:pPr lvl="1"/>
            <a:r>
              <a:rPr lang="en-IN" dirty="0"/>
              <a:t>Destruction</a:t>
            </a:r>
          </a:p>
          <a:p>
            <a:r>
              <a:rPr lang="en-IN" dirty="0"/>
              <a:t>Instantiation: in this phase </a:t>
            </a:r>
            <a:r>
              <a:rPr lang="en-US" dirty="0"/>
              <a:t>perform some </a:t>
            </a:r>
            <a:r>
              <a:rPr lang="en-US" dirty="0">
                <a:solidFill>
                  <a:srgbClr val="B71B1C"/>
                </a:solidFill>
              </a:rPr>
              <a:t>initialization </a:t>
            </a:r>
            <a:r>
              <a:rPr lang="en-US" dirty="0"/>
              <a:t>to get it into a usable state</a:t>
            </a:r>
          </a:p>
          <a:p>
            <a:r>
              <a:rPr lang="en-IN" dirty="0"/>
              <a:t>Destruction</a:t>
            </a:r>
            <a:r>
              <a:rPr lang="en-US" dirty="0"/>
              <a:t>: when the bean is no longer required and is </a:t>
            </a:r>
            <a:r>
              <a:rPr lang="en-US" dirty="0">
                <a:solidFill>
                  <a:srgbClr val="B71B1C"/>
                </a:solidFill>
              </a:rPr>
              <a:t>removed</a:t>
            </a:r>
            <a:r>
              <a:rPr lang="en-US" dirty="0"/>
              <a:t> </a:t>
            </a:r>
            <a:r>
              <a:rPr lang="en-US" dirty="0">
                <a:solidFill>
                  <a:srgbClr val="B71B1C"/>
                </a:solidFill>
              </a:rPr>
              <a:t>from</a:t>
            </a:r>
            <a:r>
              <a:rPr lang="en-US" dirty="0"/>
              <a:t> the </a:t>
            </a:r>
            <a:r>
              <a:rPr lang="en-US" dirty="0">
                <a:solidFill>
                  <a:srgbClr val="B71B1C"/>
                </a:solidFill>
              </a:rPr>
              <a:t>container</a:t>
            </a:r>
            <a:r>
              <a:rPr lang="en-US" dirty="0"/>
              <a:t>, some </a:t>
            </a:r>
            <a:r>
              <a:rPr lang="en-US" dirty="0">
                <a:solidFill>
                  <a:srgbClr val="B71B1C"/>
                </a:solidFill>
              </a:rPr>
              <a:t>cleanup</a:t>
            </a:r>
            <a:r>
              <a:rPr lang="en-US" dirty="0"/>
              <a:t> may be required.</a:t>
            </a:r>
          </a:p>
          <a:p>
            <a:r>
              <a:rPr lang="en-US" dirty="0"/>
              <a:t>We declare bean using &lt;bean&gt; along with the </a:t>
            </a:r>
            <a:r>
              <a:rPr lang="en-US" dirty="0" err="1">
                <a:solidFill>
                  <a:srgbClr val="B71B1C"/>
                </a:solidFill>
              </a:rPr>
              <a:t>init</a:t>
            </a:r>
            <a:r>
              <a:rPr lang="en-US" dirty="0">
                <a:solidFill>
                  <a:srgbClr val="B71B1C"/>
                </a:solidFill>
              </a:rPr>
              <a:t>-method</a:t>
            </a:r>
            <a:r>
              <a:rPr lang="en-US" dirty="0"/>
              <a:t> and </a:t>
            </a:r>
            <a:r>
              <a:rPr lang="en-US" dirty="0">
                <a:solidFill>
                  <a:srgbClr val="B71B1C"/>
                </a:solidFill>
              </a:rPr>
              <a:t>destroy-method</a:t>
            </a:r>
            <a:r>
              <a:rPr lang="en-US" dirty="0"/>
              <a:t> parameter in configuration file.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34CC82-8336-4C19-B6FA-8866415AE79F}"/>
              </a:ext>
            </a:extLst>
          </p:cNvPr>
          <p:cNvSpPr/>
          <p:nvPr/>
        </p:nvSpPr>
        <p:spPr>
          <a:xfrm>
            <a:off x="392956" y="4020929"/>
            <a:ext cx="3033826" cy="2585323"/>
          </a:xfrm>
          <a:prstGeom prst="rect">
            <a:avLst/>
          </a:prstGeom>
          <a:noFill/>
          <a:ln w="3175" cap="sq" cmpd="tri"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public class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BeanProgram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{</a:t>
            </a:r>
          </a:p>
          <a:p>
            <a:endParaRPr lang="en-US" dirty="0">
              <a:latin typeface="LM Roman 12" panose="00000500000000000000" pitchFamily="50" charset="0"/>
              <a:cs typeface="Courier New" pitchFamily="49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public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void 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init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(){</a:t>
            </a:r>
          </a:p>
          <a:p>
            <a:pPr lvl="2"/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//do </a:t>
            </a:r>
            <a:r>
              <a:rPr lang="en-IN" dirty="0">
                <a:latin typeface="LM Roman 12" panose="00000500000000000000" pitchFamily="50" charset="0"/>
                <a:cs typeface="Courier New" pitchFamily="49" charset="0"/>
              </a:rPr>
              <a:t>Initialize</a:t>
            </a:r>
            <a:endParaRPr lang="en-US" dirty="0">
              <a:latin typeface="LM Roman 12" panose="00000500000000000000" pitchFamily="50" charset="0"/>
              <a:cs typeface="Courier New" pitchFamily="49" charset="0"/>
            </a:endParaRPr>
          </a:p>
          <a:p>
            <a:pPr lvl="1"/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public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 void destroy(){</a:t>
            </a:r>
          </a:p>
          <a:p>
            <a:pPr lvl="2"/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//do cleanup</a:t>
            </a:r>
          </a:p>
          <a:p>
            <a:pPr lvl="1"/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AEB243-E843-4C00-8359-A4186406AAFD}"/>
              </a:ext>
            </a:extLst>
          </p:cNvPr>
          <p:cNvSpPr/>
          <p:nvPr/>
        </p:nvSpPr>
        <p:spPr>
          <a:xfrm>
            <a:off x="3919377" y="4127461"/>
            <a:ext cx="6228307" cy="2031325"/>
          </a:xfrm>
          <a:prstGeom prst="rect">
            <a:avLst/>
          </a:prstGeom>
          <a:noFill/>
          <a:ln w="3175" cap="sq" cmpd="tri"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&lt;bean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id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 = 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“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studentbean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”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class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 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= “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springtest.StudentBean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” </a:t>
            </a:r>
          </a:p>
          <a:p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         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init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-method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 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= “</a:t>
            </a:r>
            <a:r>
              <a:rPr lang="en-US" dirty="0" err="1">
                <a:latin typeface="LM Roman 12" panose="00000500000000000000" pitchFamily="50" charset="0"/>
                <a:cs typeface="Courier New" pitchFamily="49" charset="0"/>
              </a:rPr>
              <a:t>init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” </a:t>
            </a:r>
          </a:p>
          <a:p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         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destroy-method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 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= “destroy”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 &gt;</a:t>
            </a:r>
          </a:p>
          <a:p>
            <a:endParaRPr lang="en-US" dirty="0">
              <a:solidFill>
                <a:srgbClr val="0070C0"/>
              </a:solidFill>
              <a:latin typeface="LM Roman 12" panose="00000500000000000000" pitchFamily="50" charset="0"/>
              <a:cs typeface="Courier New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        &lt;property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name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 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= “Name”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LM Roman 12" panose="00000500000000000000" pitchFamily="50" charset="0"/>
                <a:cs typeface="Courier New" pitchFamily="49" charset="0"/>
              </a:rPr>
              <a:t>value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 </a:t>
            </a:r>
            <a:r>
              <a:rPr lang="en-US" dirty="0">
                <a:latin typeface="LM Roman 12" panose="00000500000000000000" pitchFamily="50" charset="0"/>
                <a:cs typeface="Courier New" pitchFamily="49" charset="0"/>
              </a:rPr>
              <a:t>= “XYZ”</a:t>
            </a:r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 /&gt;</a:t>
            </a:r>
          </a:p>
          <a:p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       </a:t>
            </a:r>
          </a:p>
          <a:p>
            <a:r>
              <a:rPr lang="en-US" dirty="0">
                <a:solidFill>
                  <a:srgbClr val="0070C0"/>
                </a:solidFill>
                <a:latin typeface="LM Roman 12" panose="00000500000000000000" pitchFamily="50" charset="0"/>
                <a:cs typeface="Courier New" pitchFamily="49" charset="0"/>
              </a:rPr>
              <a:t> &lt;/bean&gt;</a:t>
            </a:r>
            <a:endParaRPr lang="en-US" dirty="0">
              <a:latin typeface="LM Roman 12" panose="00000500000000000000" pitchFamily="50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81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89AB-C79F-4482-9730-4C0A6C18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Aspect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E0406-4972-4A86-9581-79F9ED8E9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key components of Spring is the AOP framework.</a:t>
            </a:r>
          </a:p>
          <a:p>
            <a:r>
              <a:rPr lang="en-US" dirty="0"/>
              <a:t>Aspect-Oriented Programming (AOP) </a:t>
            </a:r>
            <a:r>
              <a:rPr lang="en-US" dirty="0">
                <a:solidFill>
                  <a:srgbClr val="B84742"/>
                </a:solidFill>
              </a:rPr>
              <a:t>complements</a:t>
            </a:r>
            <a:r>
              <a:rPr lang="en-US" dirty="0"/>
              <a:t> Object-Oriented Programming (</a:t>
            </a:r>
            <a:r>
              <a:rPr lang="en-US" dirty="0">
                <a:solidFill>
                  <a:srgbClr val="B84742"/>
                </a:solidFill>
              </a:rPr>
              <a:t>OOP</a:t>
            </a:r>
            <a:r>
              <a:rPr lang="en-US" dirty="0"/>
              <a:t>) by providing </a:t>
            </a:r>
            <a:r>
              <a:rPr lang="en-US" dirty="0">
                <a:solidFill>
                  <a:srgbClr val="B84742"/>
                </a:solidFill>
              </a:rPr>
              <a:t>another way of thinking</a:t>
            </a:r>
            <a:r>
              <a:rPr lang="en-US" dirty="0"/>
              <a:t> about program structure.</a:t>
            </a:r>
          </a:p>
          <a:p>
            <a:r>
              <a:rPr lang="en-US" dirty="0"/>
              <a:t>The key unit of modularity in OOP is the </a:t>
            </a:r>
            <a:r>
              <a:rPr lang="en-US" dirty="0">
                <a:solidFill>
                  <a:srgbClr val="B84742"/>
                </a:solidFill>
              </a:rPr>
              <a:t>class</a:t>
            </a:r>
            <a:r>
              <a:rPr lang="en-US" dirty="0"/>
              <a:t>, whereas in AOP the unit of modularity is the </a:t>
            </a:r>
            <a:r>
              <a:rPr lang="en-US" dirty="0">
                <a:solidFill>
                  <a:srgbClr val="B84742"/>
                </a:solidFill>
              </a:rPr>
              <a:t>aspect</a:t>
            </a:r>
            <a:r>
              <a:rPr lang="en-US" dirty="0"/>
              <a:t>. </a:t>
            </a:r>
          </a:p>
          <a:p>
            <a:r>
              <a:rPr lang="en-US" dirty="0"/>
              <a:t>Aspects enable the modularization of concerns such as transaction management that cut across multiple types and objects.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027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89AB-C79F-4482-9730-4C0A6C18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AOP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E0406-4972-4A86-9581-79F9ED8E9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162" y="1498349"/>
            <a:ext cx="11853675" cy="835488"/>
          </a:xfrm>
        </p:spPr>
        <p:txBody>
          <a:bodyPr/>
          <a:lstStyle/>
          <a:p>
            <a:r>
              <a:rPr lang="en-US" dirty="0"/>
              <a:t>A module which has a </a:t>
            </a:r>
            <a:r>
              <a:rPr lang="en-US" dirty="0">
                <a:solidFill>
                  <a:srgbClr val="B84742"/>
                </a:solidFill>
              </a:rPr>
              <a:t>set of APIs</a:t>
            </a:r>
            <a:r>
              <a:rPr lang="en-US" dirty="0"/>
              <a:t> providing cross-cutting requirement. </a:t>
            </a:r>
          </a:p>
          <a:p>
            <a:r>
              <a:rPr lang="en-US" dirty="0"/>
              <a:t>Aspects are implement using regular classes.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219E5C-5A4F-42E5-A6E3-B2D09F8B56DB}"/>
              </a:ext>
            </a:extLst>
          </p:cNvPr>
          <p:cNvSpPr/>
          <p:nvPr/>
        </p:nvSpPr>
        <p:spPr>
          <a:xfrm>
            <a:off x="169162" y="860639"/>
            <a:ext cx="11853675" cy="488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Aspect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682C28-0813-469A-8500-C1614D43A8E8}"/>
              </a:ext>
            </a:extLst>
          </p:cNvPr>
          <p:cNvSpPr txBox="1">
            <a:spLocks/>
          </p:cNvSpPr>
          <p:nvPr/>
        </p:nvSpPr>
        <p:spPr>
          <a:xfrm>
            <a:off x="169162" y="3120985"/>
            <a:ext cx="11853675" cy="13711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 joint point is any point in your program such as method execution, exception handling, field access etc.</a:t>
            </a:r>
          </a:p>
          <a:p>
            <a:r>
              <a:rPr lang="en-IN" dirty="0"/>
              <a:t>Spring support only method </a:t>
            </a:r>
            <a:r>
              <a:rPr lang="en-IN" dirty="0">
                <a:solidFill>
                  <a:srgbClr val="B84742"/>
                </a:solidFill>
              </a:rPr>
              <a:t>execution</a:t>
            </a:r>
            <a:r>
              <a:rPr lang="en-IN" dirty="0"/>
              <a:t> join point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EB2C07-0244-45FA-938D-4CF007AD07A7}"/>
              </a:ext>
            </a:extLst>
          </p:cNvPr>
          <p:cNvSpPr/>
          <p:nvPr/>
        </p:nvSpPr>
        <p:spPr>
          <a:xfrm>
            <a:off x="169162" y="2483275"/>
            <a:ext cx="11853675" cy="488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Join point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402916-3CF3-4225-87B4-74046CA0BFA3}"/>
              </a:ext>
            </a:extLst>
          </p:cNvPr>
          <p:cNvSpPr txBox="1">
            <a:spLocks/>
          </p:cNvSpPr>
          <p:nvPr/>
        </p:nvSpPr>
        <p:spPr>
          <a:xfrm>
            <a:off x="169162" y="5035113"/>
            <a:ext cx="11853675" cy="13711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It is an expression language of AOP that </a:t>
            </a:r>
            <a:r>
              <a:rPr lang="en-IN" dirty="0">
                <a:solidFill>
                  <a:srgbClr val="B84742"/>
                </a:solidFill>
              </a:rPr>
              <a:t>matches join points</a:t>
            </a:r>
            <a:r>
              <a:rPr lang="en-IN" dirty="0"/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700AF2-4AFB-49BE-BFF0-FF2DDC44A85D}"/>
              </a:ext>
            </a:extLst>
          </p:cNvPr>
          <p:cNvSpPr/>
          <p:nvPr/>
        </p:nvSpPr>
        <p:spPr>
          <a:xfrm>
            <a:off x="169162" y="4397403"/>
            <a:ext cx="11853675" cy="488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Pointcut</a:t>
            </a:r>
          </a:p>
        </p:txBody>
      </p:sp>
    </p:spTree>
    <p:extLst>
      <p:ext uri="{BB962C8B-B14F-4D97-AF65-F5344CB8AC3E}">
        <p14:creationId xmlns:p14="http://schemas.microsoft.com/office/powerpoint/2010/main" val="121292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/>
      <p:bldP spid="6" grpId="0" animBg="1"/>
      <p:bldP spid="7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6F4C-AB93-42C1-BABC-6CF007F0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MVC – An overview</a:t>
            </a:r>
            <a:endParaRPr lang="en-IN" dirty="0"/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8D56C331-5F20-4F03-BEC2-7DC65F0D3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 stands for </a:t>
            </a:r>
            <a:r>
              <a:rPr lang="en-US" dirty="0">
                <a:solidFill>
                  <a:srgbClr val="B71B1C"/>
                </a:solidFill>
              </a:rPr>
              <a:t>Model View and Controller</a:t>
            </a:r>
            <a:r>
              <a:rPr lang="en-US" dirty="0"/>
              <a:t>. </a:t>
            </a:r>
          </a:p>
          <a:p>
            <a:r>
              <a:rPr lang="en-US" dirty="0"/>
              <a:t>It is a </a:t>
            </a:r>
            <a:r>
              <a:rPr lang="en-US" dirty="0">
                <a:solidFill>
                  <a:srgbClr val="B71B1C"/>
                </a:solidFill>
              </a:rPr>
              <a:t>design pattern </a:t>
            </a:r>
            <a:r>
              <a:rPr lang="en-US" dirty="0"/>
              <a:t>that </a:t>
            </a:r>
            <a:r>
              <a:rPr lang="en-US" dirty="0">
                <a:solidFill>
                  <a:srgbClr val="B71B1C"/>
                </a:solidFill>
              </a:rPr>
              <a:t>separates</a:t>
            </a:r>
            <a:r>
              <a:rPr lang="en-US" dirty="0"/>
              <a:t> the </a:t>
            </a:r>
            <a:r>
              <a:rPr lang="en-US" dirty="0">
                <a:solidFill>
                  <a:srgbClr val="B71B1C"/>
                </a:solidFill>
              </a:rPr>
              <a:t>business logic</a:t>
            </a:r>
            <a:r>
              <a:rPr lang="en-US" dirty="0"/>
              <a:t>, </a:t>
            </a:r>
            <a:r>
              <a:rPr lang="en-US" dirty="0">
                <a:solidFill>
                  <a:srgbClr val="B71B1C"/>
                </a:solidFill>
              </a:rPr>
              <a:t>presentation logic </a:t>
            </a:r>
            <a:r>
              <a:rPr lang="en-US" dirty="0"/>
              <a:t>and </a:t>
            </a:r>
            <a:r>
              <a:rPr lang="en-US" dirty="0">
                <a:solidFill>
                  <a:srgbClr val="B71B1C"/>
                </a:solidFill>
              </a:rPr>
              <a:t>data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B71B1C"/>
                </a:solidFill>
              </a:rPr>
              <a:t>Controller</a:t>
            </a:r>
            <a:r>
              <a:rPr lang="en-US" dirty="0"/>
              <a:t> acts as an interface between View and Model. Controller intercepts all the incoming requests.</a:t>
            </a:r>
          </a:p>
          <a:p>
            <a:r>
              <a:rPr lang="en-US" b="1" dirty="0">
                <a:solidFill>
                  <a:srgbClr val="B71B1C"/>
                </a:solidFill>
              </a:rPr>
              <a:t>Model</a:t>
            </a:r>
            <a:r>
              <a:rPr lang="en-US" dirty="0"/>
              <a:t> represents the state of the application i.e. data. It can also have business logic.</a:t>
            </a:r>
          </a:p>
          <a:p>
            <a:r>
              <a:rPr lang="en-US" b="1" dirty="0">
                <a:solidFill>
                  <a:srgbClr val="B71B1C"/>
                </a:solidFill>
              </a:rPr>
              <a:t>View</a:t>
            </a:r>
            <a:r>
              <a:rPr lang="en-US" dirty="0"/>
              <a:t> represents the presentation i.e. UI(User Interface).</a:t>
            </a:r>
          </a:p>
          <a:p>
            <a:r>
              <a:rPr lang="en-US" dirty="0"/>
              <a:t>In </a:t>
            </a:r>
            <a:r>
              <a:rPr lang="en-US" dirty="0" err="1"/>
              <a:t>JavaEE</a:t>
            </a:r>
            <a:r>
              <a:rPr lang="en-US" dirty="0"/>
              <a:t> application, </a:t>
            </a:r>
          </a:p>
          <a:p>
            <a:pPr lvl="1"/>
            <a:r>
              <a:rPr lang="en-US" dirty="0"/>
              <a:t>Servlet as a controller</a:t>
            </a:r>
          </a:p>
          <a:p>
            <a:pPr lvl="1"/>
            <a:r>
              <a:rPr lang="en-US" dirty="0"/>
              <a:t>JSP as a view component</a:t>
            </a:r>
          </a:p>
          <a:p>
            <a:pPr lvl="1"/>
            <a:r>
              <a:rPr lang="en-US" dirty="0"/>
              <a:t>Java Bean class as a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027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89AB-C79F-4482-9730-4C0A6C18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AOP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E0406-4972-4A86-9581-79F9ED8E9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162" y="1498349"/>
            <a:ext cx="11853675" cy="3970296"/>
          </a:xfrm>
        </p:spPr>
        <p:txBody>
          <a:bodyPr/>
          <a:lstStyle/>
          <a:p>
            <a:r>
              <a:rPr lang="en-US" dirty="0"/>
              <a:t>Advice represent an </a:t>
            </a:r>
            <a:r>
              <a:rPr lang="en-US" dirty="0">
                <a:solidFill>
                  <a:srgbClr val="B84742"/>
                </a:solidFill>
              </a:rPr>
              <a:t>action taken </a:t>
            </a:r>
            <a:r>
              <a:rPr lang="en-US" dirty="0"/>
              <a:t>by an aspect at a particular </a:t>
            </a:r>
            <a:r>
              <a:rPr lang="en-US" dirty="0">
                <a:solidFill>
                  <a:srgbClr val="B84742"/>
                </a:solidFill>
              </a:rPr>
              <a:t>join point</a:t>
            </a:r>
            <a:r>
              <a:rPr lang="en-US" dirty="0"/>
              <a:t>. There are different type of advices.</a:t>
            </a:r>
          </a:p>
          <a:p>
            <a:r>
              <a:rPr lang="en-US" dirty="0">
                <a:solidFill>
                  <a:srgbClr val="B84742"/>
                </a:solidFill>
              </a:rPr>
              <a:t>Before advice</a:t>
            </a:r>
            <a:r>
              <a:rPr lang="en-US" dirty="0"/>
              <a:t>: Advice that executes </a:t>
            </a:r>
            <a:r>
              <a:rPr lang="en-US" dirty="0">
                <a:solidFill>
                  <a:srgbClr val="B84742"/>
                </a:solidFill>
              </a:rPr>
              <a:t>before</a:t>
            </a:r>
            <a:r>
              <a:rPr lang="en-US" dirty="0"/>
              <a:t> a </a:t>
            </a:r>
            <a:r>
              <a:rPr lang="en-US" dirty="0">
                <a:solidFill>
                  <a:srgbClr val="B84742"/>
                </a:solidFill>
              </a:rPr>
              <a:t>join point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B84742"/>
                </a:solidFill>
              </a:rPr>
              <a:t>After returning advice</a:t>
            </a:r>
            <a:r>
              <a:rPr lang="en-US" dirty="0"/>
              <a:t>: Advice to be </a:t>
            </a:r>
            <a:r>
              <a:rPr lang="en-US" dirty="0">
                <a:solidFill>
                  <a:srgbClr val="B84742"/>
                </a:solidFill>
              </a:rPr>
              <a:t>executed after a join point </a:t>
            </a:r>
            <a:r>
              <a:rPr lang="en-US" dirty="0"/>
              <a:t>completes normally.</a:t>
            </a:r>
          </a:p>
          <a:p>
            <a:r>
              <a:rPr lang="en-US" dirty="0">
                <a:solidFill>
                  <a:srgbClr val="B84742"/>
                </a:solidFill>
              </a:rPr>
              <a:t>After throwing advice</a:t>
            </a:r>
            <a:r>
              <a:rPr lang="en-US" dirty="0"/>
              <a:t>: Advice to be executed if a method exits by </a:t>
            </a:r>
            <a:r>
              <a:rPr lang="en-US" dirty="0">
                <a:solidFill>
                  <a:srgbClr val="B84742"/>
                </a:solidFill>
              </a:rPr>
              <a:t>throwing an exception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B84742"/>
                </a:solidFill>
              </a:rPr>
              <a:t>After (finally) advice</a:t>
            </a:r>
            <a:r>
              <a:rPr lang="en-US" dirty="0"/>
              <a:t>: Advice to be executed regardless of the means by which a </a:t>
            </a:r>
            <a:r>
              <a:rPr lang="en-US" dirty="0">
                <a:solidFill>
                  <a:srgbClr val="B84742"/>
                </a:solidFill>
              </a:rPr>
              <a:t>join point exits </a:t>
            </a:r>
            <a:r>
              <a:rPr lang="en-US" dirty="0"/>
              <a:t>(normal or exceptional return).</a:t>
            </a:r>
          </a:p>
          <a:p>
            <a:r>
              <a:rPr lang="en-US" dirty="0">
                <a:solidFill>
                  <a:srgbClr val="B84742"/>
                </a:solidFill>
              </a:rPr>
              <a:t>Around advice</a:t>
            </a:r>
            <a:r>
              <a:rPr lang="en-US" dirty="0"/>
              <a:t>: It executes </a:t>
            </a:r>
            <a:r>
              <a:rPr lang="en-US" dirty="0">
                <a:solidFill>
                  <a:srgbClr val="B84742"/>
                </a:solidFill>
              </a:rPr>
              <a:t>before</a:t>
            </a:r>
            <a:r>
              <a:rPr lang="en-US" dirty="0"/>
              <a:t> and </a:t>
            </a:r>
            <a:r>
              <a:rPr lang="en-US" dirty="0">
                <a:solidFill>
                  <a:srgbClr val="B84742"/>
                </a:solidFill>
              </a:rPr>
              <a:t>after</a:t>
            </a:r>
            <a:r>
              <a:rPr lang="en-US" dirty="0"/>
              <a:t> a join points.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219E5C-5A4F-42E5-A6E3-B2D09F8B56DB}"/>
              </a:ext>
            </a:extLst>
          </p:cNvPr>
          <p:cNvSpPr/>
          <p:nvPr/>
        </p:nvSpPr>
        <p:spPr>
          <a:xfrm>
            <a:off x="169162" y="860639"/>
            <a:ext cx="11853675" cy="488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Advice</a:t>
            </a:r>
          </a:p>
        </p:txBody>
      </p:sp>
    </p:spTree>
    <p:extLst>
      <p:ext uri="{BB962C8B-B14F-4D97-AF65-F5344CB8AC3E}">
        <p14:creationId xmlns:p14="http://schemas.microsoft.com/office/powerpoint/2010/main" val="249626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B34C6-4AAB-40FD-B616-C7C9D5DE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Managing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D3A43-26B1-4CC9-B044-44FCF5F4E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373729"/>
          </a:xfrm>
        </p:spPr>
        <p:txBody>
          <a:bodyPr/>
          <a:lstStyle/>
          <a:p>
            <a:r>
              <a:rPr lang="en-US" dirty="0"/>
              <a:t>Spring </a:t>
            </a:r>
            <a:r>
              <a:rPr lang="en-US" dirty="0" err="1"/>
              <a:t>JdbcTemplate</a:t>
            </a:r>
            <a:r>
              <a:rPr lang="en-US" dirty="0"/>
              <a:t> is a powerful mechanism to connect to the database and execute SQL queries. </a:t>
            </a:r>
          </a:p>
          <a:p>
            <a:r>
              <a:rPr lang="en-US" dirty="0"/>
              <a:t>It internally uses JDBC </a:t>
            </a:r>
            <a:r>
              <a:rPr lang="en-US" dirty="0" err="1"/>
              <a:t>api</a:t>
            </a:r>
            <a:r>
              <a:rPr lang="en-US" dirty="0"/>
              <a:t>, but eliminates a lot of problems of JDBC API.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193852-2724-444B-AA47-7592F6B8EF7D}"/>
              </a:ext>
            </a:extLst>
          </p:cNvPr>
          <p:cNvSpPr/>
          <p:nvPr/>
        </p:nvSpPr>
        <p:spPr>
          <a:xfrm>
            <a:off x="207145" y="2237173"/>
            <a:ext cx="11853675" cy="488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Problems of JDBC API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2BD227-35BD-4F14-BF38-BF6830D25219}"/>
              </a:ext>
            </a:extLst>
          </p:cNvPr>
          <p:cNvSpPr txBox="1">
            <a:spLocks/>
          </p:cNvSpPr>
          <p:nvPr/>
        </p:nvSpPr>
        <p:spPr>
          <a:xfrm>
            <a:off x="131179" y="2924037"/>
            <a:ext cx="11929641" cy="2269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need to write a lot of code before and after executing the query, such as creating connection, statement, closing </a:t>
            </a:r>
            <a:r>
              <a:rPr lang="en-US" dirty="0" err="1"/>
              <a:t>resultset</a:t>
            </a:r>
            <a:r>
              <a:rPr lang="en-US" dirty="0"/>
              <a:t>, connection etc.</a:t>
            </a:r>
          </a:p>
          <a:p>
            <a:r>
              <a:rPr lang="en-US" dirty="0"/>
              <a:t>We need to perform exception handling code on the database logic.</a:t>
            </a:r>
          </a:p>
          <a:p>
            <a:r>
              <a:rPr lang="en-US" dirty="0"/>
              <a:t>We need to handle transaction.</a:t>
            </a:r>
          </a:p>
          <a:p>
            <a:r>
              <a:rPr lang="en-US" dirty="0"/>
              <a:t>Repetition of all these codes from one to another database logic is a time consuming task.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618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48AC-5681-4DF7-8301-49EC0C135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JdbcTemplate</a:t>
            </a:r>
            <a:r>
              <a:rPr lang="en-IN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1A5AF-8AC5-4710-AD85-15E7047C4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JdbcTemplate</a:t>
            </a:r>
            <a:r>
              <a:rPr lang="en-US" dirty="0"/>
              <a:t> class is the </a:t>
            </a:r>
            <a:r>
              <a:rPr lang="en-US" dirty="0">
                <a:solidFill>
                  <a:srgbClr val="B84742"/>
                </a:solidFill>
              </a:rPr>
              <a:t>central class </a:t>
            </a:r>
            <a:r>
              <a:rPr lang="en-US" dirty="0"/>
              <a:t>in the </a:t>
            </a:r>
            <a:r>
              <a:rPr lang="en-US" dirty="0">
                <a:solidFill>
                  <a:srgbClr val="B84742"/>
                </a:solidFill>
              </a:rPr>
              <a:t>Spring JDBC </a:t>
            </a:r>
            <a:r>
              <a:rPr lang="en-US" dirty="0"/>
              <a:t>support classes. </a:t>
            </a:r>
          </a:p>
          <a:p>
            <a:r>
              <a:rPr lang="en-US" dirty="0"/>
              <a:t>It takes care of </a:t>
            </a:r>
            <a:r>
              <a:rPr lang="en-US" dirty="0">
                <a:solidFill>
                  <a:srgbClr val="B84742"/>
                </a:solidFill>
              </a:rPr>
              <a:t>creation</a:t>
            </a:r>
            <a:r>
              <a:rPr lang="en-US" dirty="0"/>
              <a:t> and </a:t>
            </a:r>
            <a:r>
              <a:rPr lang="en-US" dirty="0">
                <a:solidFill>
                  <a:srgbClr val="B84742"/>
                </a:solidFill>
              </a:rPr>
              <a:t>release</a:t>
            </a:r>
            <a:r>
              <a:rPr lang="en-US" dirty="0"/>
              <a:t> of </a:t>
            </a:r>
            <a:r>
              <a:rPr lang="en-US" dirty="0">
                <a:solidFill>
                  <a:srgbClr val="B84742"/>
                </a:solidFill>
              </a:rPr>
              <a:t>resources</a:t>
            </a:r>
            <a:r>
              <a:rPr lang="en-US" dirty="0"/>
              <a:t> such as creating and closing of connection object etc. </a:t>
            </a:r>
          </a:p>
          <a:p>
            <a:r>
              <a:rPr lang="en-US" dirty="0"/>
              <a:t>So it will </a:t>
            </a:r>
            <a:r>
              <a:rPr lang="en-US" dirty="0">
                <a:solidFill>
                  <a:srgbClr val="B84742"/>
                </a:solidFill>
              </a:rPr>
              <a:t>not</a:t>
            </a:r>
            <a:r>
              <a:rPr lang="en-US" dirty="0"/>
              <a:t> lead to any </a:t>
            </a:r>
            <a:r>
              <a:rPr lang="en-US" dirty="0">
                <a:solidFill>
                  <a:srgbClr val="B84742"/>
                </a:solidFill>
              </a:rPr>
              <a:t>problem</a:t>
            </a:r>
            <a:r>
              <a:rPr lang="en-US" dirty="0"/>
              <a:t> if you </a:t>
            </a:r>
            <a:r>
              <a:rPr lang="en-US" dirty="0">
                <a:solidFill>
                  <a:srgbClr val="B84742"/>
                </a:solidFill>
              </a:rPr>
              <a:t>forget</a:t>
            </a:r>
            <a:r>
              <a:rPr lang="en-US" dirty="0"/>
              <a:t> to </a:t>
            </a:r>
            <a:r>
              <a:rPr lang="en-US" dirty="0">
                <a:solidFill>
                  <a:srgbClr val="B84742"/>
                </a:solidFill>
              </a:rPr>
              <a:t>close the connection</a:t>
            </a:r>
            <a:r>
              <a:rPr lang="en-US" dirty="0"/>
              <a:t>.</a:t>
            </a:r>
          </a:p>
          <a:p>
            <a:r>
              <a:rPr lang="en-US" dirty="0"/>
              <a:t>It handles the exception and provides the informative exception messages by the help of exception classes defined in the </a:t>
            </a:r>
            <a:r>
              <a:rPr lang="en-US" i="1" dirty="0" err="1">
                <a:solidFill>
                  <a:srgbClr val="B84742"/>
                </a:solidFill>
              </a:rPr>
              <a:t>org.springframework.dao</a:t>
            </a:r>
            <a:r>
              <a:rPr lang="en-US" i="1" dirty="0">
                <a:solidFill>
                  <a:srgbClr val="B84742"/>
                </a:solidFill>
              </a:rPr>
              <a:t> </a:t>
            </a:r>
            <a:r>
              <a:rPr lang="en-US" dirty="0"/>
              <a:t>package.</a:t>
            </a:r>
          </a:p>
          <a:p>
            <a:r>
              <a:rPr lang="en-US" dirty="0"/>
              <a:t>We can </a:t>
            </a:r>
            <a:r>
              <a:rPr lang="en-US" dirty="0">
                <a:solidFill>
                  <a:srgbClr val="B84742"/>
                </a:solidFill>
              </a:rPr>
              <a:t>perform</a:t>
            </a:r>
            <a:r>
              <a:rPr lang="en-US" dirty="0"/>
              <a:t> </a:t>
            </a:r>
            <a:r>
              <a:rPr lang="en-US" dirty="0">
                <a:solidFill>
                  <a:srgbClr val="B84742"/>
                </a:solidFill>
              </a:rPr>
              <a:t>all</a:t>
            </a:r>
            <a:r>
              <a:rPr lang="en-US" dirty="0"/>
              <a:t> the </a:t>
            </a:r>
            <a:r>
              <a:rPr lang="en-US" dirty="0">
                <a:solidFill>
                  <a:srgbClr val="B84742"/>
                </a:solidFill>
              </a:rPr>
              <a:t>database</a:t>
            </a:r>
            <a:r>
              <a:rPr lang="en-US" dirty="0"/>
              <a:t> </a:t>
            </a:r>
            <a:r>
              <a:rPr lang="en-US" dirty="0">
                <a:solidFill>
                  <a:srgbClr val="B84742"/>
                </a:solidFill>
              </a:rPr>
              <a:t>operations</a:t>
            </a:r>
            <a:r>
              <a:rPr lang="en-US" dirty="0"/>
              <a:t> by the help of </a:t>
            </a:r>
            <a:r>
              <a:rPr lang="en-US" dirty="0" err="1"/>
              <a:t>JdbcTemplate</a:t>
            </a:r>
            <a:r>
              <a:rPr lang="en-US" dirty="0"/>
              <a:t> class such as </a:t>
            </a:r>
            <a:r>
              <a:rPr lang="en-US" dirty="0">
                <a:solidFill>
                  <a:srgbClr val="B84742"/>
                </a:solidFill>
              </a:rPr>
              <a:t>insertion</a:t>
            </a:r>
            <a:r>
              <a:rPr lang="en-US" dirty="0"/>
              <a:t>, </a:t>
            </a:r>
            <a:r>
              <a:rPr lang="en-US" dirty="0" err="1">
                <a:solidFill>
                  <a:srgbClr val="B84742"/>
                </a:solidFill>
              </a:rPr>
              <a:t>updation</a:t>
            </a:r>
            <a:r>
              <a:rPr lang="en-US" dirty="0"/>
              <a:t>, </a:t>
            </a:r>
            <a:r>
              <a:rPr lang="en-US" dirty="0">
                <a:solidFill>
                  <a:srgbClr val="B84742"/>
                </a:solidFill>
              </a:rPr>
              <a:t>deletion</a:t>
            </a:r>
            <a:r>
              <a:rPr lang="en-US" dirty="0"/>
              <a:t> and </a:t>
            </a:r>
            <a:r>
              <a:rPr lang="en-US" dirty="0">
                <a:solidFill>
                  <a:srgbClr val="B84742"/>
                </a:solidFill>
              </a:rPr>
              <a:t>retrieval</a:t>
            </a:r>
            <a:r>
              <a:rPr lang="en-US" dirty="0"/>
              <a:t> of the data from the database.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39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3D6C0-07E0-42D7-8A20-BDA39217F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Spring </a:t>
            </a:r>
            <a:r>
              <a:rPr lang="en-US" dirty="0" err="1"/>
              <a:t>JdbcTemplate</a:t>
            </a:r>
            <a:r>
              <a:rPr lang="en-US" dirty="0"/>
              <a:t> class.</a:t>
            </a:r>
            <a:endParaRPr lang="en-IN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662070F2-772F-496E-B729-FFC97ED44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864711"/>
              </p:ext>
            </p:extLst>
          </p:nvPr>
        </p:nvGraphicFramePr>
        <p:xfrm>
          <a:off x="328474" y="830798"/>
          <a:ext cx="1155872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8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0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AE369270-1138-4886-8E65-E445F66166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212930"/>
              </p:ext>
            </p:extLst>
          </p:nvPr>
        </p:nvGraphicFramePr>
        <p:xfrm>
          <a:off x="325514" y="1293944"/>
          <a:ext cx="11558726" cy="525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7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5978"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 query)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is used to insert, update and delete records.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D4BB5A07-40CC-409E-8B0B-753FF0E2C7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8103094"/>
              </p:ext>
            </p:extLst>
          </p:nvPr>
        </p:nvGraphicFramePr>
        <p:xfrm>
          <a:off x="325514" y="1819922"/>
          <a:ext cx="11558726" cy="8877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7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7767"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query,Object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is used to insert, update and delete records using </a:t>
                      </a:r>
                      <a:r>
                        <a:rPr lang="en-US" sz="2400" kern="1200" dirty="0" err="1">
                          <a:solidFill>
                            <a:srgbClr val="B84742"/>
                          </a:solidFill>
                          <a:latin typeface="+mn-lt"/>
                          <a:ea typeface="+mn-ea"/>
                          <a:cs typeface="+mn-cs"/>
                        </a:rPr>
                        <a:t>PreparedStatement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using given arguments.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76C11DCE-3FDA-44CC-A1FE-865C87C1D6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5278487"/>
              </p:ext>
            </p:extLst>
          </p:nvPr>
        </p:nvGraphicFramePr>
        <p:xfrm>
          <a:off x="325514" y="2707689"/>
          <a:ext cx="11558726" cy="8877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7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7767"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execute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 query)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used to </a:t>
                      </a:r>
                      <a:r>
                        <a:rPr lang="en-US" sz="2400" kern="1200" dirty="0">
                          <a:solidFill>
                            <a:srgbClr val="B84742"/>
                          </a:solidFill>
                          <a:latin typeface="+mn-lt"/>
                          <a:ea typeface="+mn-ea"/>
                          <a:cs typeface="+mn-cs"/>
                        </a:rPr>
                        <a:t>execute DDL query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76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EF4C-FC38-423C-BBF7-F1C61ED9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Managing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8C2B2-2F19-415B-B492-003305F78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transaction are </a:t>
            </a:r>
            <a:r>
              <a:rPr lang="en-IN" dirty="0">
                <a:solidFill>
                  <a:srgbClr val="B84742"/>
                </a:solidFill>
              </a:rPr>
              <a:t>set of action</a:t>
            </a:r>
            <a:r>
              <a:rPr lang="en-IN" dirty="0"/>
              <a:t> that are treated as a </a:t>
            </a:r>
            <a:r>
              <a:rPr lang="en-IN" dirty="0">
                <a:solidFill>
                  <a:srgbClr val="B84742"/>
                </a:solidFill>
              </a:rPr>
              <a:t>single unit </a:t>
            </a:r>
            <a:r>
              <a:rPr lang="en-IN" dirty="0"/>
              <a:t>of work.</a:t>
            </a:r>
          </a:p>
          <a:p>
            <a:r>
              <a:rPr lang="en-IN" dirty="0"/>
              <a:t>Transaction management is an important activity in handling databases in order to maintain </a:t>
            </a:r>
            <a:r>
              <a:rPr lang="en-IN" dirty="0">
                <a:solidFill>
                  <a:srgbClr val="B84742"/>
                </a:solidFill>
              </a:rPr>
              <a:t>integrity</a:t>
            </a:r>
            <a:r>
              <a:rPr lang="en-IN" dirty="0"/>
              <a:t> and </a:t>
            </a:r>
            <a:r>
              <a:rPr lang="en-IN" dirty="0">
                <a:solidFill>
                  <a:srgbClr val="B84742"/>
                </a:solidFill>
              </a:rPr>
              <a:t>consistency</a:t>
            </a:r>
            <a:r>
              <a:rPr lang="en-IN" dirty="0"/>
              <a:t>.</a:t>
            </a:r>
          </a:p>
          <a:p>
            <a:r>
              <a:rPr lang="en-IN" dirty="0"/>
              <a:t>Spring framework provides a </a:t>
            </a:r>
            <a:r>
              <a:rPr lang="en-IN" dirty="0">
                <a:solidFill>
                  <a:srgbClr val="B84742"/>
                </a:solidFill>
              </a:rPr>
              <a:t>consistent abstraction </a:t>
            </a:r>
            <a:r>
              <a:rPr lang="en-IN" dirty="0"/>
              <a:t>for transaction management.</a:t>
            </a:r>
          </a:p>
          <a:p>
            <a:r>
              <a:rPr lang="en-IN" dirty="0"/>
              <a:t>A simple transaction is usually issued to the database system</a:t>
            </a:r>
          </a:p>
          <a:p>
            <a:pPr lvl="1"/>
            <a:r>
              <a:rPr lang="en-IN" dirty="0"/>
              <a:t>Begin the transaction</a:t>
            </a:r>
          </a:p>
          <a:p>
            <a:pPr lvl="1"/>
            <a:r>
              <a:rPr lang="en-IN" dirty="0"/>
              <a:t>Execute several queries</a:t>
            </a:r>
          </a:p>
          <a:p>
            <a:pPr lvl="1"/>
            <a:r>
              <a:rPr lang="en-IN" dirty="0"/>
              <a:t>Commit the transaction</a:t>
            </a:r>
          </a:p>
          <a:p>
            <a:r>
              <a:rPr lang="en-IN" dirty="0"/>
              <a:t>Spring support both programmatic and declarative transaction management.</a:t>
            </a:r>
          </a:p>
          <a:p>
            <a:r>
              <a:rPr lang="en-IN" dirty="0">
                <a:solidFill>
                  <a:srgbClr val="B84742"/>
                </a:solidFill>
              </a:rPr>
              <a:t>Programmatic</a:t>
            </a:r>
            <a:r>
              <a:rPr lang="en-IN" dirty="0"/>
              <a:t> transaction management means manage the transaction with the help of programs.</a:t>
            </a:r>
          </a:p>
          <a:p>
            <a:r>
              <a:rPr lang="en-IN" dirty="0">
                <a:solidFill>
                  <a:srgbClr val="B84742"/>
                </a:solidFill>
              </a:rPr>
              <a:t>Declarative</a:t>
            </a:r>
            <a:r>
              <a:rPr lang="en-IN" dirty="0"/>
              <a:t> transaction management means the XML based or annotation based configuration are used to manage the transactions.</a:t>
            </a:r>
          </a:p>
        </p:txBody>
      </p:sp>
    </p:spTree>
    <p:extLst>
      <p:ext uri="{BB962C8B-B14F-4D97-AF65-F5344CB8AC3E}">
        <p14:creationId xmlns:p14="http://schemas.microsoft.com/office/powerpoint/2010/main" val="74664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EF4C-FC38-423C-BBF7-F1C61ED9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Managing Transaction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13E5F138-7806-42ED-996C-938E960E91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935693"/>
              </p:ext>
            </p:extLst>
          </p:nvPr>
        </p:nvGraphicFramePr>
        <p:xfrm>
          <a:off x="328474" y="830798"/>
          <a:ext cx="1155872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2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5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Local 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Global Transactions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5B840A4A-FBCF-4FB9-B0AA-3FC5BD1DF9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8594039"/>
              </p:ext>
            </p:extLst>
          </p:nvPr>
        </p:nvGraphicFramePr>
        <p:xfrm>
          <a:off x="328474" y="1287998"/>
          <a:ext cx="11558726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2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5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7767"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Local transactions are specific to a </a:t>
                      </a:r>
                      <a:r>
                        <a:rPr lang="en-US" sz="2400" kern="1200" dirty="0">
                          <a:solidFill>
                            <a:srgbClr val="B84742"/>
                          </a:solidFill>
                          <a:latin typeface="+mn-lt"/>
                          <a:ea typeface="+mn-ea"/>
                          <a:cs typeface="+mn-cs"/>
                        </a:rPr>
                        <a:t>single transactional resource 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like a JDBC 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global transactions can span </a:t>
                      </a:r>
                      <a:r>
                        <a:rPr lang="en-US" sz="2400" kern="1200" dirty="0">
                          <a:solidFill>
                            <a:srgbClr val="B84742"/>
                          </a:solidFill>
                          <a:latin typeface="+mn-lt"/>
                          <a:ea typeface="+mn-ea"/>
                          <a:cs typeface="+mn-cs"/>
                        </a:rPr>
                        <a:t>multiple transactional resources 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like transaction in a distributed system.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A55D2976-8007-49FB-BC7B-19DC81C87E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6430875"/>
              </p:ext>
            </p:extLst>
          </p:nvPr>
        </p:nvGraphicFramePr>
        <p:xfrm>
          <a:off x="328474" y="2476718"/>
          <a:ext cx="11558726" cy="8877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2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5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7767"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Local transaction management can be </a:t>
                      </a:r>
                      <a:r>
                        <a:rPr lang="en-US" sz="2400" kern="1200" dirty="0">
                          <a:solidFill>
                            <a:srgbClr val="B84742"/>
                          </a:solidFill>
                          <a:latin typeface="+mn-lt"/>
                          <a:ea typeface="+mn-ea"/>
                          <a:cs typeface="+mn-cs"/>
                        </a:rPr>
                        <a:t>useful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a </a:t>
                      </a:r>
                      <a:r>
                        <a:rPr lang="en-US" sz="2400" kern="1200" dirty="0">
                          <a:solidFill>
                            <a:srgbClr val="B84742"/>
                          </a:solidFill>
                          <a:latin typeface="+mn-lt"/>
                          <a:ea typeface="+mn-ea"/>
                          <a:cs typeface="+mn-cs"/>
                        </a:rPr>
                        <a:t>centralized computing 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environment.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Global transaction management is </a:t>
                      </a:r>
                      <a:r>
                        <a:rPr lang="en-US" sz="2400" kern="1200" dirty="0">
                          <a:solidFill>
                            <a:srgbClr val="B84742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a </a:t>
                      </a:r>
                      <a:r>
                        <a:rPr lang="en-US" sz="2400" kern="1200" dirty="0">
                          <a:solidFill>
                            <a:srgbClr val="B84742"/>
                          </a:solidFill>
                          <a:latin typeface="+mn-lt"/>
                          <a:ea typeface="+mn-ea"/>
                          <a:cs typeface="+mn-cs"/>
                        </a:rPr>
                        <a:t>distributed computing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environment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A42C1967-D0E4-45A3-9B18-61A21B53BE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3498661"/>
              </p:ext>
            </p:extLst>
          </p:nvPr>
        </p:nvGraphicFramePr>
        <p:xfrm>
          <a:off x="328474" y="3364485"/>
          <a:ext cx="11558726" cy="8877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2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5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7767"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 </a:t>
                      </a:r>
                      <a:r>
                        <a:rPr lang="en-US" sz="2400" kern="1200" dirty="0">
                          <a:solidFill>
                            <a:srgbClr val="B84742"/>
                          </a:solidFill>
                          <a:latin typeface="+mn-lt"/>
                          <a:ea typeface="+mn-ea"/>
                          <a:cs typeface="+mn-cs"/>
                        </a:rPr>
                        <a:t>components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2400" kern="1200" dirty="0">
                          <a:solidFill>
                            <a:srgbClr val="B84742"/>
                          </a:solidFill>
                          <a:latin typeface="+mn-lt"/>
                          <a:ea typeface="+mn-ea"/>
                          <a:cs typeface="+mn-cs"/>
                        </a:rPr>
                        <a:t>resources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are </a:t>
                      </a:r>
                      <a:r>
                        <a:rPr lang="en-US" sz="2400" kern="1200" dirty="0">
                          <a:solidFill>
                            <a:srgbClr val="B84742"/>
                          </a:solidFill>
                          <a:latin typeface="+mn-lt"/>
                          <a:ea typeface="+mn-ea"/>
                          <a:cs typeface="+mn-cs"/>
                        </a:rPr>
                        <a:t>located at a single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 the </a:t>
                      </a:r>
                      <a:r>
                        <a:rPr lang="en-US" sz="2400" kern="1200" dirty="0">
                          <a:solidFill>
                            <a:srgbClr val="B84742"/>
                          </a:solidFill>
                          <a:latin typeface="+mn-lt"/>
                          <a:ea typeface="+mn-ea"/>
                          <a:cs typeface="+mn-cs"/>
                        </a:rPr>
                        <a:t>resources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are </a:t>
                      </a:r>
                      <a:r>
                        <a:rPr lang="en-US" sz="2400" kern="1200" dirty="0">
                          <a:solidFill>
                            <a:srgbClr val="B84742"/>
                          </a:solidFill>
                          <a:latin typeface="+mn-lt"/>
                          <a:ea typeface="+mn-ea"/>
                          <a:cs typeface="+mn-cs"/>
                        </a:rPr>
                        <a:t>distributed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across </a:t>
                      </a:r>
                      <a:r>
                        <a:rPr lang="en-US" sz="2400" kern="1200" dirty="0">
                          <a:solidFill>
                            <a:srgbClr val="B84742"/>
                          </a:solidFill>
                          <a:latin typeface="+mn-lt"/>
                          <a:ea typeface="+mn-ea"/>
                          <a:cs typeface="+mn-cs"/>
                        </a:rPr>
                        <a:t>multiple systems.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E836F2D8-E5D2-4EA6-9DB6-3DD5A9FD6E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7335699"/>
              </p:ext>
            </p:extLst>
          </p:nvPr>
        </p:nvGraphicFramePr>
        <p:xfrm>
          <a:off x="328474" y="4252252"/>
          <a:ext cx="11558726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2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5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7767"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 dirty="0">
                          <a:solidFill>
                            <a:srgbClr val="B84742"/>
                          </a:solidFill>
                          <a:latin typeface="+mn-lt"/>
                          <a:ea typeface="+mn-ea"/>
                          <a:cs typeface="+mn-cs"/>
                        </a:rPr>
                        <a:t>Transaction management 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only </a:t>
                      </a:r>
                      <a:r>
                        <a:rPr lang="en-US" sz="2400" kern="1200" dirty="0">
                          <a:solidFill>
                            <a:srgbClr val="B84742"/>
                          </a:solidFill>
                          <a:latin typeface="+mn-lt"/>
                          <a:ea typeface="+mn-ea"/>
                          <a:cs typeface="+mn-cs"/>
                        </a:rPr>
                        <a:t>involves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2400" kern="1200" dirty="0">
                          <a:solidFill>
                            <a:srgbClr val="B84742"/>
                          </a:solidFill>
                          <a:latin typeface="+mn-lt"/>
                          <a:ea typeface="+mn-ea"/>
                          <a:cs typeface="+mn-cs"/>
                        </a:rPr>
                        <a:t>local data manager 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running on a single machine.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 dirty="0">
                          <a:solidFill>
                            <a:srgbClr val="B84742"/>
                          </a:solidFill>
                          <a:latin typeface="+mn-lt"/>
                          <a:ea typeface="+mn-ea"/>
                          <a:cs typeface="+mn-cs"/>
                        </a:rPr>
                        <a:t>Transaction management 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needs to be done both at </a:t>
                      </a:r>
                      <a:r>
                        <a:rPr lang="en-US" sz="2400" kern="1200" dirty="0">
                          <a:solidFill>
                            <a:srgbClr val="B84742"/>
                          </a:solidFill>
                          <a:latin typeface="+mn-lt"/>
                          <a:ea typeface="+mn-ea"/>
                          <a:cs typeface="+mn-cs"/>
                        </a:rPr>
                        <a:t>local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2400" kern="1200" dirty="0">
                          <a:solidFill>
                            <a:srgbClr val="B84742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B84742"/>
                          </a:solidFill>
                          <a:latin typeface="+mn-lt"/>
                          <a:ea typeface="+mn-ea"/>
                          <a:cs typeface="+mn-cs"/>
                        </a:rPr>
                        <a:t>levels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3533-DFEF-4DFA-B433-E57D6EA5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GTU Questions</a:t>
            </a:r>
            <a:endParaRPr lang="en-IN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4FE27AD-1295-4755-8BBF-3F8E0B72E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503428"/>
              </p:ext>
            </p:extLst>
          </p:nvPr>
        </p:nvGraphicFramePr>
        <p:xfrm>
          <a:off x="223297" y="920633"/>
          <a:ext cx="11794532" cy="420497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77029">
                  <a:extLst>
                    <a:ext uri="{9D8B030D-6E8A-4147-A177-3AD203B41FA5}">
                      <a16:colId xmlns:a16="http://schemas.microsoft.com/office/drawing/2014/main" val="2970253707"/>
                    </a:ext>
                  </a:extLst>
                </a:gridCol>
                <a:gridCol w="10517503">
                  <a:extLst>
                    <a:ext uri="{9D8B030D-6E8A-4147-A177-3AD203B41FA5}">
                      <a16:colId xmlns:a16="http://schemas.microsoft.com/office/drawing/2014/main" val="2129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dirty="0"/>
                        <a:t>Sr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dirty="0"/>
                        <a:t>Question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821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Explain MVC Architecture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4121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What are the differences between Java Bean and basic java class? Explain Java Bean Architecture.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93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2000" u="none" strike="noStrike" dirty="0">
                          <a:effectLst/>
                        </a:rPr>
                        <a:t>Differentiate : Java Bean and basic java class and Explain Java Bean Architecture and Show the use of JSP inbuilt objects: request and response, with their use in application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671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What is Spring Web MVC framework? List its key features.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015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Explain MVC architecture in detail with figure</a:t>
                      </a:r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588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2000" u="none" strike="noStrike" dirty="0">
                          <a:effectLst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a java bean named “student” having roll no and name having getter &amp; setter methods. Write a JSP page to set the roll number and name for a student object and then print them by reading from object.</a:t>
                      </a:r>
                      <a:endParaRPr lang="en-US" sz="2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864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2000" u="none" strike="noStrike" dirty="0">
                          <a:effectLst/>
                        </a:rPr>
                        <a:t>What is MVC architecture? Explain Spring architecture with </a:t>
                      </a:r>
                      <a:r>
                        <a:rPr lang="en-US" sz="2000" u="none" strike="noStrike" dirty="0" err="1">
                          <a:effectLst/>
                        </a:rPr>
                        <a:t>neatsketch</a:t>
                      </a:r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829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2000" u="none" strike="noStrike" dirty="0">
                          <a:effectLst/>
                        </a:rPr>
                        <a:t>What is Dependency Injection?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562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2000" u="none" strike="noStrike" dirty="0">
                          <a:effectLst/>
                        </a:rPr>
                        <a:t>Briefly explain spring bean life cycle.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8686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0627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E303BC-C36E-4801-8764-376FF9BACF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rajkumar.gondaliya@darshan.ac.in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42651-81EE-4852-ABBC-BD5CCC3596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+918141999120, +919723232741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986418-7821-4812-A670-6F2D2C92E94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Advance java Programming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(AJP)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8D9F1F8-0937-42EC-9079-4F52D5EBFC8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" r="2679"/>
          <a:stretch>
            <a:fillRect/>
          </a:stretch>
        </p:blipFill>
        <p:spPr/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B82B2DA-2517-4D26-8341-11A2F0FD50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8" y="5588008"/>
            <a:ext cx="3735998" cy="290081"/>
          </a:xfrm>
        </p:spPr>
        <p:txBody>
          <a:bodyPr/>
          <a:lstStyle/>
          <a:p>
            <a:r>
              <a:rPr lang="en-IN" dirty="0"/>
              <a:t>Computer Engineering Department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C720DF5E-682F-4140-816F-B05EFDA427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323572"/>
            <a:ext cx="5581039" cy="290081"/>
          </a:xfrm>
        </p:spPr>
        <p:txBody>
          <a:bodyPr/>
          <a:lstStyle/>
          <a:p>
            <a:r>
              <a:rPr lang="en-IN" dirty="0"/>
              <a:t>Prof. Rajkumar B. Gondaliya</a:t>
            </a:r>
          </a:p>
        </p:txBody>
      </p:sp>
    </p:spTree>
    <p:extLst>
      <p:ext uri="{BB962C8B-B14F-4D97-AF65-F5344CB8AC3E}">
        <p14:creationId xmlns:p14="http://schemas.microsoft.com/office/powerpoint/2010/main" val="401249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6F4C-AB93-42C1-BABC-6CF007F0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MVC – An overview</a:t>
            </a:r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8384E93-4F44-4D7D-A17B-8CF63DA41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22" y="2819400"/>
            <a:ext cx="1219200" cy="121920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064B11F-2333-40EF-9831-1DF55B479027}"/>
              </a:ext>
            </a:extLst>
          </p:cNvPr>
          <p:cNvSpPr/>
          <p:nvPr/>
        </p:nvSpPr>
        <p:spPr>
          <a:xfrm>
            <a:off x="2993994" y="1642368"/>
            <a:ext cx="5601810" cy="405709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705319F9-698A-4723-9872-F6D022B3B462}"/>
              </a:ext>
            </a:extLst>
          </p:cNvPr>
          <p:cNvSpPr/>
          <p:nvPr/>
        </p:nvSpPr>
        <p:spPr>
          <a:xfrm>
            <a:off x="9510943" y="2388092"/>
            <a:ext cx="1695635" cy="2565647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D02A14-E83A-4A54-BAF4-CFD7F2F8A88F}"/>
              </a:ext>
            </a:extLst>
          </p:cNvPr>
          <p:cNvSpPr/>
          <p:nvPr/>
        </p:nvSpPr>
        <p:spPr>
          <a:xfrm>
            <a:off x="4722920" y="2091431"/>
            <a:ext cx="2157274" cy="7546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Controller</a:t>
            </a:r>
          </a:p>
          <a:p>
            <a:pPr algn="ctr"/>
            <a:r>
              <a:rPr lang="en-IN" dirty="0"/>
              <a:t>(Filter/Servlet)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898F3F-1F65-4862-A2FB-F5D77322FAAE}"/>
              </a:ext>
            </a:extLst>
          </p:cNvPr>
          <p:cNvSpPr/>
          <p:nvPr/>
        </p:nvSpPr>
        <p:spPr>
          <a:xfrm>
            <a:off x="3232951" y="4422066"/>
            <a:ext cx="2157274" cy="7546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View</a:t>
            </a:r>
          </a:p>
          <a:p>
            <a:pPr algn="ctr"/>
            <a:r>
              <a:rPr lang="en-IN" dirty="0"/>
              <a:t>(JSP)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D3B5F2-6922-4DC6-A4FB-5EE345352186}"/>
              </a:ext>
            </a:extLst>
          </p:cNvPr>
          <p:cNvSpPr/>
          <p:nvPr/>
        </p:nvSpPr>
        <p:spPr>
          <a:xfrm>
            <a:off x="6199573" y="4422066"/>
            <a:ext cx="2157274" cy="7546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Model</a:t>
            </a:r>
          </a:p>
          <a:p>
            <a:pPr algn="ctr"/>
            <a:r>
              <a:rPr lang="en-IN" dirty="0"/>
              <a:t>(Java Bean)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FCEAAF-1CB7-48C3-8D9E-DB300AD68860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204622" y="2468732"/>
            <a:ext cx="2518298" cy="6562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CF6DA6-2669-4483-A958-8057823E4A80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flipH="1">
            <a:off x="4311588" y="2846033"/>
            <a:ext cx="1489969" cy="1576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68831A6-BE2E-4817-80E6-6274D9025AA1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5801557" y="2846033"/>
            <a:ext cx="1476653" cy="1576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94E21D4-5B81-46C1-9F4F-0122E4D85C3A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5390225" y="4799367"/>
            <a:ext cx="8093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C27864-7568-4E10-9E84-1BD02A4E26A1}"/>
              </a:ext>
            </a:extLst>
          </p:cNvPr>
          <p:cNvCxnSpPr>
            <a:stCxn id="25" idx="3"/>
            <a:endCxn id="22" idx="2"/>
          </p:cNvCxnSpPr>
          <p:nvPr/>
        </p:nvCxnSpPr>
        <p:spPr>
          <a:xfrm flipV="1">
            <a:off x="8356847" y="3670916"/>
            <a:ext cx="1154096" cy="11284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FC1CD33-A793-408B-959B-06A547035837}"/>
              </a:ext>
            </a:extLst>
          </p:cNvPr>
          <p:cNvSpPr txBox="1"/>
          <p:nvPr/>
        </p:nvSpPr>
        <p:spPr>
          <a:xfrm>
            <a:off x="1142525" y="411973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Client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ED8062-D5C6-4A88-93C5-268BD52074E0}"/>
              </a:ext>
            </a:extLst>
          </p:cNvPr>
          <p:cNvSpPr txBox="1"/>
          <p:nvPr/>
        </p:nvSpPr>
        <p:spPr>
          <a:xfrm>
            <a:off x="5273336" y="1191337"/>
            <a:ext cx="1056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Container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C56D33-8233-4BBF-AB61-8CD3BC69AC76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2204622" y="2819400"/>
            <a:ext cx="2518300" cy="609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08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39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DDBE6-2AEA-4F29-8DB9-72A3B5FF7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 of MVC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CF3CA-1EAB-41C7-B31B-C2402647D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1362479"/>
            <a:ext cx="11929641" cy="1708220"/>
          </a:xfrm>
        </p:spPr>
        <p:txBody>
          <a:bodyPr/>
          <a:lstStyle/>
          <a:p>
            <a:r>
              <a:rPr lang="en-US" dirty="0"/>
              <a:t>MVC supports </a:t>
            </a:r>
            <a:r>
              <a:rPr lang="en-US" dirty="0">
                <a:solidFill>
                  <a:srgbClr val="B71B1C"/>
                </a:solidFill>
              </a:rPr>
              <a:t>rapid</a:t>
            </a:r>
            <a:r>
              <a:rPr lang="en-US" dirty="0"/>
              <a:t> and </a:t>
            </a:r>
            <a:r>
              <a:rPr lang="en-US" dirty="0">
                <a:solidFill>
                  <a:srgbClr val="B71B1C"/>
                </a:solidFill>
              </a:rPr>
              <a:t>parallel</a:t>
            </a:r>
            <a:r>
              <a:rPr lang="en-US" dirty="0"/>
              <a:t> development. </a:t>
            </a:r>
          </a:p>
          <a:p>
            <a:r>
              <a:rPr lang="en-US" dirty="0"/>
              <a:t>If an MVC model is used to develop any particular web application then it is possible that </a:t>
            </a:r>
            <a:r>
              <a:rPr lang="en-US" dirty="0">
                <a:solidFill>
                  <a:srgbClr val="B71B1C"/>
                </a:solidFill>
              </a:rPr>
              <a:t>one programmer</a:t>
            </a:r>
            <a:r>
              <a:rPr lang="en-US" dirty="0"/>
              <a:t> can </a:t>
            </a:r>
            <a:r>
              <a:rPr lang="en-US" dirty="0">
                <a:solidFill>
                  <a:srgbClr val="B71B1C"/>
                </a:solidFill>
              </a:rPr>
              <a:t>work on</a:t>
            </a:r>
            <a:r>
              <a:rPr lang="en-US" dirty="0"/>
              <a:t> the </a:t>
            </a:r>
            <a:r>
              <a:rPr lang="en-US" dirty="0">
                <a:solidFill>
                  <a:srgbClr val="B71B1C"/>
                </a:solidFill>
              </a:rPr>
              <a:t>view</a:t>
            </a:r>
            <a:endParaRPr lang="en-US" dirty="0"/>
          </a:p>
          <a:p>
            <a:r>
              <a:rPr lang="en-US" dirty="0"/>
              <a:t>While the </a:t>
            </a:r>
            <a:r>
              <a:rPr lang="en-US" dirty="0">
                <a:solidFill>
                  <a:srgbClr val="B71B1C"/>
                </a:solidFill>
              </a:rPr>
              <a:t>other</a:t>
            </a:r>
            <a:r>
              <a:rPr lang="en-US" dirty="0"/>
              <a:t> can </a:t>
            </a:r>
            <a:r>
              <a:rPr lang="en-US" dirty="0">
                <a:solidFill>
                  <a:srgbClr val="B71B1C"/>
                </a:solidFill>
              </a:rPr>
              <a:t>work on </a:t>
            </a:r>
            <a:r>
              <a:rPr lang="en-US" dirty="0"/>
              <a:t>the </a:t>
            </a:r>
            <a:r>
              <a:rPr lang="en-US" dirty="0">
                <a:solidFill>
                  <a:srgbClr val="B71B1C"/>
                </a:solidFill>
              </a:rPr>
              <a:t>controller</a:t>
            </a:r>
            <a:r>
              <a:rPr lang="en-US" dirty="0"/>
              <a:t> to create the business logic of the web application.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7DEDE9-5873-4E8B-8481-1DED341F47B1}"/>
              </a:ext>
            </a:extLst>
          </p:cNvPr>
          <p:cNvSpPr/>
          <p:nvPr/>
        </p:nvSpPr>
        <p:spPr>
          <a:xfrm>
            <a:off x="131179" y="861134"/>
            <a:ext cx="11853675" cy="488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Faster Development Process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391B07-6761-4D01-8CDA-689D58A08D72}"/>
              </a:ext>
            </a:extLst>
          </p:cNvPr>
          <p:cNvSpPr/>
          <p:nvPr/>
        </p:nvSpPr>
        <p:spPr>
          <a:xfrm>
            <a:off x="131178" y="3083772"/>
            <a:ext cx="11853675" cy="488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Ability To Provide Multiple Views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B4877A-5347-4976-B3EC-57266A3616E6}"/>
              </a:ext>
            </a:extLst>
          </p:cNvPr>
          <p:cNvSpPr txBox="1">
            <a:spLocks/>
          </p:cNvSpPr>
          <p:nvPr/>
        </p:nvSpPr>
        <p:spPr>
          <a:xfrm>
            <a:off x="131179" y="3598189"/>
            <a:ext cx="11929641" cy="2249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the MVC Model, you can create </a:t>
            </a:r>
            <a:r>
              <a:rPr lang="en-US" dirty="0">
                <a:solidFill>
                  <a:srgbClr val="B71B1C"/>
                </a:solidFill>
              </a:rPr>
              <a:t>multiple views </a:t>
            </a:r>
            <a:r>
              <a:rPr lang="en-US" dirty="0"/>
              <a:t>for a </a:t>
            </a:r>
            <a:r>
              <a:rPr lang="en-US" dirty="0">
                <a:solidFill>
                  <a:srgbClr val="B71B1C"/>
                </a:solidFill>
              </a:rPr>
              <a:t>model</a:t>
            </a:r>
            <a:r>
              <a:rPr lang="en-US" dirty="0"/>
              <a:t>. </a:t>
            </a:r>
          </a:p>
          <a:p>
            <a:r>
              <a:rPr lang="en-US" dirty="0"/>
              <a:t>Today, there is an increasing demand for </a:t>
            </a:r>
            <a:r>
              <a:rPr lang="en-US" dirty="0">
                <a:solidFill>
                  <a:srgbClr val="B71B1C"/>
                </a:solidFill>
              </a:rPr>
              <a:t>new ways to access your application </a:t>
            </a:r>
            <a:r>
              <a:rPr lang="en-US" dirty="0"/>
              <a:t>and for that MVC development is certainly a great solution. </a:t>
            </a:r>
          </a:p>
          <a:p>
            <a:r>
              <a:rPr lang="en-US" dirty="0"/>
              <a:t>Moreover, in this method, </a:t>
            </a:r>
            <a:r>
              <a:rPr lang="en-US" dirty="0">
                <a:solidFill>
                  <a:srgbClr val="B71B1C"/>
                </a:solidFill>
              </a:rPr>
              <a:t>Code duplication is very limited </a:t>
            </a:r>
            <a:r>
              <a:rPr lang="en-US" dirty="0"/>
              <a:t>because it separates data and business logic from the display.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235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DDBE6-2AEA-4F29-8DB9-72A3B5FF7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 of MVC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CF3CA-1EAB-41C7-B31B-C2402647D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1302190"/>
            <a:ext cx="11929641" cy="1999438"/>
          </a:xfrm>
        </p:spPr>
        <p:txBody>
          <a:bodyPr/>
          <a:lstStyle/>
          <a:p>
            <a:r>
              <a:rPr lang="en-US" dirty="0"/>
              <a:t>The MVC architecture can also </a:t>
            </a:r>
            <a:r>
              <a:rPr lang="en-US" dirty="0">
                <a:solidFill>
                  <a:srgbClr val="B71B1C"/>
                </a:solidFill>
              </a:rPr>
              <a:t>integrate with the JavaScript </a:t>
            </a:r>
            <a:r>
              <a:rPr lang="en-US" dirty="0"/>
              <a:t>Framework. </a:t>
            </a:r>
          </a:p>
          <a:p>
            <a:r>
              <a:rPr lang="en-US" dirty="0"/>
              <a:t>This means that MVC applications can be </a:t>
            </a:r>
            <a:r>
              <a:rPr lang="en-US" dirty="0">
                <a:solidFill>
                  <a:srgbClr val="B71B1C"/>
                </a:solidFill>
              </a:rPr>
              <a:t>made to work</a:t>
            </a:r>
            <a:r>
              <a:rPr lang="en-US" dirty="0"/>
              <a:t> even </a:t>
            </a:r>
            <a:r>
              <a:rPr lang="en-US" dirty="0">
                <a:solidFill>
                  <a:srgbClr val="B71B1C"/>
                </a:solidFill>
              </a:rPr>
              <a:t>with PDF </a:t>
            </a:r>
            <a:r>
              <a:rPr lang="en-US" dirty="0"/>
              <a:t>files, </a:t>
            </a:r>
            <a:r>
              <a:rPr lang="en-US" dirty="0">
                <a:solidFill>
                  <a:srgbClr val="B71B1C"/>
                </a:solidFill>
              </a:rPr>
              <a:t>site-specific</a:t>
            </a:r>
            <a:r>
              <a:rPr lang="en-US" dirty="0"/>
              <a:t> browsers, and also with </a:t>
            </a:r>
            <a:r>
              <a:rPr lang="en-US" dirty="0">
                <a:solidFill>
                  <a:srgbClr val="B71B1C"/>
                </a:solidFill>
              </a:rPr>
              <a:t>desktop</a:t>
            </a:r>
            <a:r>
              <a:rPr lang="en-US" dirty="0"/>
              <a:t> widgets. </a:t>
            </a:r>
          </a:p>
          <a:p>
            <a:r>
              <a:rPr lang="en-US" dirty="0"/>
              <a:t>MVC also supports an asynchronous technique, which helps developers to develop an application that loads very fast.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7DEDE9-5873-4E8B-8481-1DED341F47B1}"/>
              </a:ext>
            </a:extLst>
          </p:cNvPr>
          <p:cNvSpPr/>
          <p:nvPr/>
        </p:nvSpPr>
        <p:spPr>
          <a:xfrm>
            <a:off x="131179" y="800846"/>
            <a:ext cx="11853675" cy="488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Support For Asynchronous Technique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391B07-6761-4D01-8CDA-689D58A08D72}"/>
              </a:ext>
            </a:extLst>
          </p:cNvPr>
          <p:cNvSpPr/>
          <p:nvPr/>
        </p:nvSpPr>
        <p:spPr>
          <a:xfrm>
            <a:off x="131178" y="3304840"/>
            <a:ext cx="11853675" cy="488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The Modification Does Not Affect The Entire Model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B4877A-5347-4976-B3EC-57266A3616E6}"/>
              </a:ext>
            </a:extLst>
          </p:cNvPr>
          <p:cNvSpPr txBox="1">
            <a:spLocks/>
          </p:cNvSpPr>
          <p:nvPr/>
        </p:nvSpPr>
        <p:spPr>
          <a:xfrm>
            <a:off x="131179" y="3819257"/>
            <a:ext cx="11929641" cy="2752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user </a:t>
            </a:r>
            <a:r>
              <a:rPr lang="en-US" dirty="0">
                <a:solidFill>
                  <a:srgbClr val="B71B1C"/>
                </a:solidFill>
              </a:rPr>
              <a:t>interface tends to change more frequently </a:t>
            </a:r>
            <a:r>
              <a:rPr lang="en-US" dirty="0"/>
              <a:t>than even the business rules of the </a:t>
            </a:r>
            <a:r>
              <a:rPr lang="en-US" dirty="0" err="1"/>
              <a:t>.net</a:t>
            </a:r>
            <a:r>
              <a:rPr lang="en-US" dirty="0"/>
              <a:t> development company. </a:t>
            </a:r>
          </a:p>
          <a:p>
            <a:r>
              <a:rPr lang="en-US" dirty="0"/>
              <a:t>It is obvious that you </a:t>
            </a:r>
            <a:r>
              <a:rPr lang="en-US" dirty="0">
                <a:solidFill>
                  <a:srgbClr val="B71B1C"/>
                </a:solidFill>
              </a:rPr>
              <a:t>make frequent changes </a:t>
            </a:r>
            <a:r>
              <a:rPr lang="en-US" dirty="0"/>
              <a:t>in your web application like changing </a:t>
            </a:r>
            <a:r>
              <a:rPr lang="en-US" dirty="0">
                <a:solidFill>
                  <a:srgbClr val="B71B1C"/>
                </a:solidFill>
              </a:rPr>
              <a:t>colors</a:t>
            </a:r>
            <a:r>
              <a:rPr lang="en-US" dirty="0"/>
              <a:t>, </a:t>
            </a:r>
            <a:r>
              <a:rPr lang="en-US" dirty="0">
                <a:solidFill>
                  <a:srgbClr val="B71B1C"/>
                </a:solidFill>
              </a:rPr>
              <a:t>fonts</a:t>
            </a:r>
            <a:r>
              <a:rPr lang="en-US" dirty="0"/>
              <a:t>, </a:t>
            </a:r>
            <a:r>
              <a:rPr lang="en-US" dirty="0">
                <a:solidFill>
                  <a:srgbClr val="B71B1C"/>
                </a:solidFill>
              </a:rPr>
              <a:t>screen layouts</a:t>
            </a:r>
            <a:r>
              <a:rPr lang="en-US" dirty="0"/>
              <a:t>, and </a:t>
            </a:r>
            <a:r>
              <a:rPr lang="en-US" dirty="0">
                <a:solidFill>
                  <a:srgbClr val="B71B1C"/>
                </a:solidFill>
              </a:rPr>
              <a:t>adding new device support </a:t>
            </a:r>
            <a:r>
              <a:rPr lang="en-US" dirty="0"/>
              <a:t>for mobile phones or tablets. </a:t>
            </a:r>
          </a:p>
          <a:p>
            <a:r>
              <a:rPr lang="en-US" dirty="0"/>
              <a:t>Moreover, Adding a new type of view are </a:t>
            </a:r>
            <a:r>
              <a:rPr lang="en-US" dirty="0">
                <a:solidFill>
                  <a:srgbClr val="B71B1C"/>
                </a:solidFill>
              </a:rPr>
              <a:t>very easy in the MVC pattern </a:t>
            </a:r>
            <a:r>
              <a:rPr lang="en-US" dirty="0"/>
              <a:t>because the Model part </a:t>
            </a:r>
            <a:r>
              <a:rPr lang="en-US" dirty="0">
                <a:solidFill>
                  <a:srgbClr val="B71B1C"/>
                </a:solidFill>
              </a:rPr>
              <a:t>does not depend </a:t>
            </a:r>
            <a:r>
              <a:rPr lang="en-US" dirty="0"/>
              <a:t>on the views part. </a:t>
            </a:r>
          </a:p>
          <a:p>
            <a:r>
              <a:rPr lang="en-US" dirty="0"/>
              <a:t>Therefore, any changes in the Model will not affect the entire architecture.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75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DDBE6-2AEA-4F29-8DB9-72A3B5FF7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 of MVC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CF3CA-1EAB-41C7-B31B-C2402647D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1302190"/>
            <a:ext cx="11929641" cy="1637706"/>
          </a:xfrm>
        </p:spPr>
        <p:txBody>
          <a:bodyPr/>
          <a:lstStyle/>
          <a:p>
            <a:r>
              <a:rPr lang="en-US" dirty="0"/>
              <a:t>MVC pattern </a:t>
            </a:r>
            <a:r>
              <a:rPr lang="en-US" dirty="0">
                <a:solidFill>
                  <a:srgbClr val="B71B1C"/>
                </a:solidFill>
              </a:rPr>
              <a:t>returns data without</a:t>
            </a:r>
            <a:r>
              <a:rPr lang="en-US" dirty="0"/>
              <a:t> applying any </a:t>
            </a:r>
            <a:r>
              <a:rPr lang="en-US" dirty="0">
                <a:solidFill>
                  <a:srgbClr val="B71B1C"/>
                </a:solidFill>
              </a:rPr>
              <a:t>formatting</a:t>
            </a:r>
            <a:r>
              <a:rPr lang="en-US" dirty="0"/>
              <a:t>.</a:t>
            </a:r>
          </a:p>
          <a:p>
            <a:r>
              <a:rPr lang="en-US" dirty="0"/>
              <a:t>Hence, the </a:t>
            </a:r>
            <a:r>
              <a:rPr lang="en-US" dirty="0">
                <a:solidFill>
                  <a:srgbClr val="B71B1C"/>
                </a:solidFill>
              </a:rPr>
              <a:t>same components </a:t>
            </a:r>
            <a:r>
              <a:rPr lang="en-US" dirty="0"/>
              <a:t>can be used and called for </a:t>
            </a:r>
            <a:r>
              <a:rPr lang="en-US" dirty="0">
                <a:solidFill>
                  <a:srgbClr val="B71B1C"/>
                </a:solidFill>
              </a:rPr>
              <a:t>use with any interface</a:t>
            </a:r>
            <a:r>
              <a:rPr lang="en-US" dirty="0"/>
              <a:t>. </a:t>
            </a:r>
          </a:p>
          <a:p>
            <a:r>
              <a:rPr lang="en-US" dirty="0"/>
              <a:t>For example, any kind of data can be formatted with HTML, but it could also be formatted with Macromedia Flash or Dream viewer.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7DEDE9-5873-4E8B-8481-1DED341F47B1}"/>
              </a:ext>
            </a:extLst>
          </p:cNvPr>
          <p:cNvSpPr/>
          <p:nvPr/>
        </p:nvSpPr>
        <p:spPr>
          <a:xfrm>
            <a:off x="131179" y="800846"/>
            <a:ext cx="11853675" cy="488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MVC Model Returns The Data Without Formatting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391B07-6761-4D01-8CDA-689D58A08D72}"/>
              </a:ext>
            </a:extLst>
          </p:cNvPr>
          <p:cNvSpPr/>
          <p:nvPr/>
        </p:nvSpPr>
        <p:spPr>
          <a:xfrm>
            <a:off x="131178" y="3003396"/>
            <a:ext cx="11853675" cy="488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SEO Friendly Development Platform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B4877A-5347-4976-B3EC-57266A3616E6}"/>
              </a:ext>
            </a:extLst>
          </p:cNvPr>
          <p:cNvSpPr txBox="1">
            <a:spLocks/>
          </p:cNvSpPr>
          <p:nvPr/>
        </p:nvSpPr>
        <p:spPr>
          <a:xfrm>
            <a:off x="131179" y="3517813"/>
            <a:ext cx="11929641" cy="2752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MVC platform supports </a:t>
            </a:r>
            <a:r>
              <a:rPr lang="en-US" dirty="0">
                <a:solidFill>
                  <a:srgbClr val="B71B1C"/>
                </a:solidFill>
              </a:rPr>
              <a:t>the development of SEO friendly web </a:t>
            </a:r>
            <a:r>
              <a:rPr lang="en-US" dirty="0"/>
              <a:t>pages or web applications. </a:t>
            </a:r>
          </a:p>
          <a:p>
            <a:r>
              <a:rPr lang="en-US" dirty="0"/>
              <a:t>Using this platform, it is very easy to develop </a:t>
            </a:r>
            <a:r>
              <a:rPr lang="en-US" dirty="0">
                <a:solidFill>
                  <a:srgbClr val="B71B1C"/>
                </a:solidFill>
              </a:rPr>
              <a:t>SEO-friendly URLs </a:t>
            </a:r>
            <a:r>
              <a:rPr lang="en-US" dirty="0"/>
              <a:t>to generate more visits from a specific application. </a:t>
            </a:r>
          </a:p>
          <a:p>
            <a:r>
              <a:rPr lang="en-US" dirty="0"/>
              <a:t>This development architecture is commonly used in </a:t>
            </a:r>
            <a:r>
              <a:rPr lang="en-US" dirty="0">
                <a:solidFill>
                  <a:srgbClr val="B71B1C"/>
                </a:solidFill>
              </a:rPr>
              <a:t>Test-Driven Development </a:t>
            </a:r>
            <a:r>
              <a:rPr lang="en-US" dirty="0"/>
              <a:t>applications. </a:t>
            </a:r>
          </a:p>
          <a:p>
            <a:r>
              <a:rPr lang="en-US" dirty="0"/>
              <a:t>Moreover, Scripting languages like </a:t>
            </a:r>
            <a:r>
              <a:rPr lang="en-US" dirty="0">
                <a:solidFill>
                  <a:srgbClr val="B71B1C"/>
                </a:solidFill>
              </a:rPr>
              <a:t>JavaScript</a:t>
            </a:r>
            <a:r>
              <a:rPr lang="en-US" dirty="0"/>
              <a:t> and </a:t>
            </a:r>
            <a:r>
              <a:rPr lang="en-US" dirty="0">
                <a:solidFill>
                  <a:srgbClr val="B71B1C"/>
                </a:solidFill>
              </a:rPr>
              <a:t>jQuery</a:t>
            </a:r>
            <a:r>
              <a:rPr lang="en-US" dirty="0"/>
              <a:t> can be </a:t>
            </a:r>
            <a:r>
              <a:rPr lang="en-US" dirty="0">
                <a:solidFill>
                  <a:srgbClr val="B71B1C"/>
                </a:solidFill>
              </a:rPr>
              <a:t>integrated with MVC </a:t>
            </a:r>
            <a:r>
              <a:rPr lang="en-US" dirty="0"/>
              <a:t>to develop feature-rich web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234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6F4C-AB93-42C1-BABC-6CF007F0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Spring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7D037-AEEE-4BEA-BA5F-4D4B0D2F2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1420427"/>
            <a:ext cx="11929641" cy="994299"/>
          </a:xfrm>
        </p:spPr>
        <p:txBody>
          <a:bodyPr/>
          <a:lstStyle/>
          <a:p>
            <a:r>
              <a:rPr lang="en-US" dirty="0"/>
              <a:t>Spring is a </a:t>
            </a:r>
            <a:r>
              <a:rPr lang="en-US" dirty="0">
                <a:solidFill>
                  <a:srgbClr val="B71B1C"/>
                </a:solidFill>
              </a:rPr>
              <a:t>dependency injection framework </a:t>
            </a:r>
            <a:r>
              <a:rPr lang="en-US" dirty="0"/>
              <a:t>to make java application loosely coupled.</a:t>
            </a:r>
          </a:p>
          <a:p>
            <a:r>
              <a:rPr lang="en-US" dirty="0"/>
              <a:t>Spring framework </a:t>
            </a:r>
            <a:r>
              <a:rPr lang="en-US" dirty="0">
                <a:solidFill>
                  <a:srgbClr val="B71B1C"/>
                </a:solidFill>
              </a:rPr>
              <a:t>makes the easy development </a:t>
            </a:r>
            <a:r>
              <a:rPr lang="en-US" dirty="0"/>
              <a:t>of </a:t>
            </a:r>
            <a:r>
              <a:rPr lang="en-US" dirty="0" err="1"/>
              <a:t>JavaEE</a:t>
            </a:r>
            <a:r>
              <a:rPr lang="en-US" dirty="0"/>
              <a:t> application.</a:t>
            </a:r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1313F7-057D-49FA-A035-2247DEC76F5F}"/>
              </a:ext>
            </a:extLst>
          </p:cNvPr>
          <p:cNvSpPr/>
          <p:nvPr/>
        </p:nvSpPr>
        <p:spPr>
          <a:xfrm>
            <a:off x="131179" y="861134"/>
            <a:ext cx="11853675" cy="488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What is Spring?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C0E5D41-8046-47F0-82FB-2CFBFE10DF38}"/>
              </a:ext>
            </a:extLst>
          </p:cNvPr>
          <p:cNvSpPr txBox="1">
            <a:spLocks/>
          </p:cNvSpPr>
          <p:nvPr/>
        </p:nvSpPr>
        <p:spPr>
          <a:xfrm>
            <a:off x="131179" y="2974020"/>
            <a:ext cx="11929641" cy="2139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Dependency Injection (DI) is a </a:t>
            </a:r>
            <a:r>
              <a:rPr lang="en-US" dirty="0">
                <a:solidFill>
                  <a:srgbClr val="B71B1C"/>
                </a:solidFill>
              </a:rPr>
              <a:t>design pattern </a:t>
            </a:r>
            <a:r>
              <a:rPr lang="en-US" dirty="0"/>
              <a:t>used to implement IoC.</a:t>
            </a:r>
          </a:p>
          <a:p>
            <a:r>
              <a:rPr lang="en-US" dirty="0"/>
              <a:t>It allows the creation of </a:t>
            </a:r>
            <a:r>
              <a:rPr lang="en-US" dirty="0">
                <a:solidFill>
                  <a:srgbClr val="B71B1C"/>
                </a:solidFill>
              </a:rPr>
              <a:t>dependent objects outside of a class </a:t>
            </a:r>
            <a:r>
              <a:rPr lang="en-US" dirty="0"/>
              <a:t>and provides those objects to a class through different ways.</a:t>
            </a:r>
          </a:p>
          <a:p>
            <a:r>
              <a:rPr lang="en-US" dirty="0"/>
              <a:t>Using DI, we move the creation and binding of the dependent objects outside of the class that depends on them.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76FDA5-B9AF-4B35-A03C-C7F711E4660E}"/>
              </a:ext>
            </a:extLst>
          </p:cNvPr>
          <p:cNvSpPr/>
          <p:nvPr/>
        </p:nvSpPr>
        <p:spPr>
          <a:xfrm>
            <a:off x="131179" y="2414726"/>
            <a:ext cx="11853675" cy="488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31884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build="p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6F4C-AB93-42C1-BABC-6CF007F0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Overview of Spring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2B58AF-F694-4823-BA05-367E3034EAB1}"/>
              </a:ext>
            </a:extLst>
          </p:cNvPr>
          <p:cNvSpPr/>
          <p:nvPr/>
        </p:nvSpPr>
        <p:spPr>
          <a:xfrm>
            <a:off x="2263807" y="3373508"/>
            <a:ext cx="1713390" cy="86113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Client</a:t>
            </a:r>
            <a:endParaRPr lang="en-IN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9DBA32-D2FE-413C-97DE-5B44CB5ABC52}"/>
              </a:ext>
            </a:extLst>
          </p:cNvPr>
          <p:cNvSpPr/>
          <p:nvPr/>
        </p:nvSpPr>
        <p:spPr>
          <a:xfrm>
            <a:off x="6588713" y="3373508"/>
            <a:ext cx="1713390" cy="86113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Service</a:t>
            </a:r>
            <a:endParaRPr lang="en-IN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F14449-0DFC-4849-A39D-BE6C462EF87E}"/>
              </a:ext>
            </a:extLst>
          </p:cNvPr>
          <p:cNvSpPr/>
          <p:nvPr/>
        </p:nvSpPr>
        <p:spPr>
          <a:xfrm>
            <a:off x="4382610" y="5444226"/>
            <a:ext cx="1713390" cy="86113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Injector</a:t>
            </a:r>
            <a:endParaRPr lang="en-IN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9A96D1-1E73-4C07-AAFE-9B05F80BB95B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3977197" y="3804075"/>
            <a:ext cx="261151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590894-DCF6-40B6-802A-45118B8A5446}"/>
              </a:ext>
            </a:extLst>
          </p:cNvPr>
          <p:cNvCxnSpPr>
            <a:stCxn id="17" idx="0"/>
            <a:endCxn id="9" idx="2"/>
          </p:cNvCxnSpPr>
          <p:nvPr/>
        </p:nvCxnSpPr>
        <p:spPr>
          <a:xfrm flipH="1" flipV="1">
            <a:off x="3120502" y="4234642"/>
            <a:ext cx="2118803" cy="120958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7DC3D78-ED30-4A78-B990-F3E546555CF8}"/>
              </a:ext>
            </a:extLst>
          </p:cNvPr>
          <p:cNvCxnSpPr>
            <a:stCxn id="17" idx="0"/>
            <a:endCxn id="13" idx="2"/>
          </p:cNvCxnSpPr>
          <p:nvPr/>
        </p:nvCxnSpPr>
        <p:spPr>
          <a:xfrm flipV="1">
            <a:off x="5239305" y="4234642"/>
            <a:ext cx="2206103" cy="120958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806C348-39CA-4972-B9F8-724D56926DC3}"/>
              </a:ext>
            </a:extLst>
          </p:cNvPr>
          <p:cNvSpPr txBox="1"/>
          <p:nvPr/>
        </p:nvSpPr>
        <p:spPr>
          <a:xfrm>
            <a:off x="4940184" y="337848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5C896A-2C26-4AA9-8FE5-7AFA4279B445}"/>
              </a:ext>
            </a:extLst>
          </p:cNvPr>
          <p:cNvSpPr txBox="1"/>
          <p:nvPr/>
        </p:nvSpPr>
        <p:spPr>
          <a:xfrm rot="1751958">
            <a:off x="3579493" y="4737873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Injects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DD510E50-86A5-4531-B13D-F6D6D3E29B03}"/>
              </a:ext>
            </a:extLst>
          </p:cNvPr>
          <p:cNvSpPr txBox="1">
            <a:spLocks/>
          </p:cNvSpPr>
          <p:nvPr/>
        </p:nvSpPr>
        <p:spPr>
          <a:xfrm>
            <a:off x="131179" y="846707"/>
            <a:ext cx="11929641" cy="399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Dependency Injection pattern involves 3 types of classes.</a:t>
            </a:r>
            <a:endParaRPr lang="en-IN" dirty="0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9C83F3E8-11B4-4D32-98AA-A3C88F58A3DA}"/>
              </a:ext>
            </a:extLst>
          </p:cNvPr>
          <p:cNvSpPr txBox="1">
            <a:spLocks/>
          </p:cNvSpPr>
          <p:nvPr/>
        </p:nvSpPr>
        <p:spPr>
          <a:xfrm>
            <a:off x="193323" y="1272630"/>
            <a:ext cx="11929641" cy="18358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88000">
              <a:buFont typeface="+mj-lt"/>
              <a:buAutoNum type="arabicParenR"/>
            </a:pPr>
            <a:r>
              <a:rPr lang="en-US" dirty="0">
                <a:solidFill>
                  <a:srgbClr val="C00000"/>
                </a:solidFill>
              </a:rPr>
              <a:t>Client Class</a:t>
            </a:r>
            <a:r>
              <a:rPr lang="en-US" dirty="0"/>
              <a:t>: The client class (dependent class) is a class which depends on the service class</a:t>
            </a:r>
          </a:p>
          <a:p>
            <a:pPr marL="457200" indent="-288000">
              <a:buFont typeface="+mj-lt"/>
              <a:buAutoNum type="arabicParenR"/>
            </a:pPr>
            <a:r>
              <a:rPr lang="en-US" dirty="0">
                <a:solidFill>
                  <a:srgbClr val="C00000"/>
                </a:solidFill>
              </a:rPr>
              <a:t>Service Class</a:t>
            </a:r>
            <a:r>
              <a:rPr lang="en-US" dirty="0"/>
              <a:t>: The service class (dependency) is a class that provides service to the client class.</a:t>
            </a:r>
          </a:p>
          <a:p>
            <a:pPr marL="457200" indent="-288000">
              <a:buFont typeface="+mj-lt"/>
              <a:buAutoNum type="arabicParenR"/>
            </a:pPr>
            <a:r>
              <a:rPr lang="en-US" dirty="0">
                <a:solidFill>
                  <a:srgbClr val="C00000"/>
                </a:solidFill>
              </a:rPr>
              <a:t>Injector Class</a:t>
            </a:r>
            <a:r>
              <a:rPr lang="en-US" dirty="0"/>
              <a:t>: The injector class injects the service class object into the client 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899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7" grpId="0" animBg="1"/>
      <p:bldP spid="23" grpId="0"/>
      <p:bldP spid="24" grpId="0"/>
      <p:bldP spid="25" grpId="0"/>
      <p:bldP spid="2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8101</TotalTime>
  <Words>3046</Words>
  <Application>Microsoft Office PowerPoint</Application>
  <PresentationFormat>Widescreen</PresentationFormat>
  <Paragraphs>403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Roboto Condensed</vt:lpstr>
      <vt:lpstr>LM Roman 12</vt:lpstr>
      <vt:lpstr>Wingdings 3</vt:lpstr>
      <vt:lpstr>Arial</vt:lpstr>
      <vt:lpstr>Wingdings</vt:lpstr>
      <vt:lpstr>Calibri</vt:lpstr>
      <vt:lpstr>Roboto Condensed Light</vt:lpstr>
      <vt:lpstr>Office Theme</vt:lpstr>
      <vt:lpstr>Unit-7  Java Web Frameworks Spring MVC</vt:lpstr>
      <vt:lpstr>PowerPoint Presentation</vt:lpstr>
      <vt:lpstr>MVC – An overview</vt:lpstr>
      <vt:lpstr>MVC – An overview</vt:lpstr>
      <vt:lpstr>Advantage of MVC Framework</vt:lpstr>
      <vt:lpstr>Advantage of MVC Framework</vt:lpstr>
      <vt:lpstr>Advantage of MVC Framework</vt:lpstr>
      <vt:lpstr>Overview of Spring</vt:lpstr>
      <vt:lpstr>Overview of Spring</vt:lpstr>
      <vt:lpstr>Overview of Spring</vt:lpstr>
      <vt:lpstr>Spring Architecture</vt:lpstr>
      <vt:lpstr>Spring Architecture/Framework/Modules</vt:lpstr>
      <vt:lpstr>Spring Architecture</vt:lpstr>
      <vt:lpstr>Spring Architecture</vt:lpstr>
      <vt:lpstr>Spring Architecture</vt:lpstr>
      <vt:lpstr>Spring Architecture</vt:lpstr>
      <vt:lpstr>Spring Architecture</vt:lpstr>
      <vt:lpstr>Spring Architecture</vt:lpstr>
      <vt:lpstr>Advantage of Spring MVC Framework </vt:lpstr>
      <vt:lpstr>IoC Containers</vt:lpstr>
      <vt:lpstr>Type of IoC Containers</vt:lpstr>
      <vt:lpstr>Type of IoC Containers</vt:lpstr>
      <vt:lpstr>XML Configuration on Spring</vt:lpstr>
      <vt:lpstr>XML Configuration on Spring</vt:lpstr>
      <vt:lpstr>Steps to run simple Spring application program</vt:lpstr>
      <vt:lpstr>Steps to run simple Spring application program</vt:lpstr>
      <vt:lpstr>Bean Lifecycle</vt:lpstr>
      <vt:lpstr>Aspect Oriented Programming</vt:lpstr>
      <vt:lpstr>AOP terminology</vt:lpstr>
      <vt:lpstr>AOP terminology</vt:lpstr>
      <vt:lpstr>Managing Database</vt:lpstr>
      <vt:lpstr>JdbcTemplate class</vt:lpstr>
      <vt:lpstr>Methods of Spring JdbcTemplate class.</vt:lpstr>
      <vt:lpstr>Managing Transaction</vt:lpstr>
      <vt:lpstr>Managing Transaction</vt:lpstr>
      <vt:lpstr>GTU 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Naimish Vadodariya</cp:lastModifiedBy>
  <cp:revision>1245</cp:revision>
  <dcterms:created xsi:type="dcterms:W3CDTF">2020-05-01T05:09:15Z</dcterms:created>
  <dcterms:modified xsi:type="dcterms:W3CDTF">2021-05-21T03:16:25Z</dcterms:modified>
</cp:coreProperties>
</file>