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412DA-27A5-478F-AE6F-FF13AE639DBD}" v="1" dt="2022-11-21T20:20:5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  <p:guide orient="horz" pos="17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il panchal" userId="e74eb30a97f433c4" providerId="LiveId" clId="{15C412DA-27A5-478F-AE6F-FF13AE639DBD}"/>
    <pc:docChg chg="undo custSel addSld modSld">
      <pc:chgData name="dhruvil panchal" userId="e74eb30a97f433c4" providerId="LiveId" clId="{15C412DA-27A5-478F-AE6F-FF13AE639DBD}" dt="2022-11-21T20:22:35.805" v="7" actId="20577"/>
      <pc:docMkLst>
        <pc:docMk/>
      </pc:docMkLst>
      <pc:sldChg chg="modSp mod">
        <pc:chgData name="dhruvil panchal" userId="e74eb30a97f433c4" providerId="LiveId" clId="{15C412DA-27A5-478F-AE6F-FF13AE639DBD}" dt="2022-11-21T20:22:35.805" v="7" actId="20577"/>
        <pc:sldMkLst>
          <pc:docMk/>
          <pc:sldMk cId="4269063395" sldId="264"/>
        </pc:sldMkLst>
        <pc:spChg chg="mod">
          <ac:chgData name="dhruvil panchal" userId="e74eb30a97f433c4" providerId="LiveId" clId="{15C412DA-27A5-478F-AE6F-FF13AE639DBD}" dt="2022-11-21T20:22:35.805" v="7" actId="20577"/>
          <ac:spMkLst>
            <pc:docMk/>
            <pc:sldMk cId="4269063395" sldId="264"/>
            <ac:spMk id="4" creationId="{BF502C76-1FB6-7916-9D7E-CF17E2EDC4F9}"/>
          </ac:spMkLst>
        </pc:spChg>
      </pc:sldChg>
      <pc:sldChg chg="add">
        <pc:chgData name="dhruvil panchal" userId="e74eb30a97f433c4" providerId="LiveId" clId="{15C412DA-27A5-478F-AE6F-FF13AE639DBD}" dt="2022-11-21T20:20:59.156" v="0"/>
        <pc:sldMkLst>
          <pc:docMk/>
          <pc:sldMk cId="286284253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960" y="458797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Group 2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64469" y="3867894"/>
            <a:ext cx="43924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350" b="1" dirty="0">
                <a:latin typeface="Arial" panose="020B0604020202020204" pitchFamily="34" charset="0"/>
                <a:cs typeface="Arial" panose="020B0604020202020204" pitchFamily="34" charset="0"/>
              </a:rPr>
              <a:t>Stress Management and </a:t>
            </a:r>
          </a:p>
          <a:p>
            <a:pPr algn="r"/>
            <a:r>
              <a:rPr lang="en-US" sz="2350" b="1" dirty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  <a:endParaRPr lang="en-US" altLang="ko-KR" sz="235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695F-4718-5BEE-EE32-8AC90F4F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859-6BBE-3D7E-31E7-2C7EDF99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9768E-9B01-DB01-2C8D-60BBE8425AC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92080" y="1851670"/>
            <a:ext cx="3302024" cy="2995737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Finance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Human Resources(HR)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Operation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Marketing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Specialists (For Training)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Team Members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Senior Management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Government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Help Desk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Admin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28F74DD-29D4-5CC0-A567-A35C18EDDEDC}"/>
              </a:ext>
            </a:extLst>
          </p:cNvPr>
          <p:cNvSpPr txBox="1">
            <a:spLocks/>
          </p:cNvSpPr>
          <p:nvPr/>
        </p:nvSpPr>
        <p:spPr>
          <a:xfrm>
            <a:off x="2142456" y="1816645"/>
            <a:ext cx="3302024" cy="299573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Steering Committee(Manager)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IT Department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Sponsors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Project Manager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Resource Manager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Executives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Company Owners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Analysis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Organizational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1E6D6-26C3-CF6C-B9B2-F5433CD5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Stakeholder Metrix</a:t>
            </a:r>
          </a:p>
        </p:txBody>
      </p:sp>
      <p:pic>
        <p:nvPicPr>
          <p:cNvPr id="5" name="Content Placeholder 3" descr="Drawing8 (1)">
            <a:extLst>
              <a:ext uri="{FF2B5EF4-FFF2-40B4-BE49-F238E27FC236}">
                <a16:creationId xmlns:a16="http://schemas.microsoft.com/office/drawing/2014/main" id="{BBCFCE2C-0AF8-CB59-E62B-FE58726AB1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1275606"/>
            <a:ext cx="5471282" cy="3691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830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43F6-B5A3-FD02-CD0C-98B8D113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Elicitation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D621-F53B-C01E-1098-1DAD868A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6C77-F1FA-508C-982E-66433CB3A4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3302024" cy="28517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Stakeholders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Discussion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9C6C875-06B0-1781-2BC9-21EE87CC9E0C}"/>
              </a:ext>
            </a:extLst>
          </p:cNvPr>
          <p:cNvSpPr txBox="1">
            <a:spLocks/>
          </p:cNvSpPr>
          <p:nvPr/>
        </p:nvSpPr>
        <p:spPr>
          <a:xfrm>
            <a:off x="2048003" y="2133814"/>
            <a:ext cx="2263080" cy="460649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43F6-B5A3-FD02-CD0C-98B8D113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/>
            </a:br>
            <a:r>
              <a:rPr lang="en-US" sz="2800" b="1" dirty="0"/>
              <a:t>Elicitation </a:t>
            </a:r>
            <a:r>
              <a:rPr lang="en-US" sz="2800" b="1" dirty="0">
                <a:effectLst/>
                <a:ea typeface="Times New Roman" panose="02020603050405020304" pitchFamily="18" charset="0"/>
              </a:rPr>
              <a:t>Requirements</a:t>
            </a:r>
            <a:br>
              <a:rPr lang="en-GE" sz="1800" b="1" dirty="0">
                <a:effectLst/>
                <a:ea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6C77-F1FA-508C-982E-66433CB3A4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771550"/>
            <a:ext cx="9144000" cy="3456384"/>
          </a:xfrm>
        </p:spPr>
        <p:txBody>
          <a:bodyPr/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 panose="020B0502040204020203" pitchFamily="34" charset="0"/>
              </a:rPr>
              <a:t>Interviews:</a:t>
            </a:r>
            <a:endParaRPr lang="en-GE" sz="1800" b="1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 panose="020B0502040204020203" pitchFamily="34" charset="0"/>
              </a:rPr>
              <a:t>In this case, the stakeholders are as followed: The Business Analyst (Interviewer) and Organizational Client (Interviewer).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hruti" panose="020B0502040204020203" pitchFamily="34" charset="0"/>
              </a:rPr>
              <a:t>A combination of structured and unstructured interview: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What makes your work environment different than other organizations?</a:t>
            </a:r>
            <a:endParaRPr lang="en-G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How often do you feel stressed at your work?</a:t>
            </a:r>
            <a:endParaRPr lang="en-G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Do you think you have enough numbers of employees? </a:t>
            </a:r>
            <a:endParaRPr lang="en-G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How often do you provide training to your employees?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r>
              <a:rPr lang="en-GE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Goal: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purpose of this interview is to gather fundamental data about your business and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workplace.</a:t>
            </a:r>
            <a:endParaRPr lang="en-G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GE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G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endParaRPr lang="en-G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9C6C875-06B0-1781-2BC9-21EE87CC9E0C}"/>
              </a:ext>
            </a:extLst>
          </p:cNvPr>
          <p:cNvSpPr txBox="1">
            <a:spLocks/>
          </p:cNvSpPr>
          <p:nvPr/>
        </p:nvSpPr>
        <p:spPr>
          <a:xfrm>
            <a:off x="2048003" y="2133814"/>
            <a:ext cx="2263080" cy="460649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4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2BD-314D-5B2B-4F98-5A298A99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Document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C6CC-FB93-694F-615E-36A61075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AEE0B-BF90-E4D4-764B-138B193D3BC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42456" y="3069535"/>
            <a:ext cx="5597896" cy="88446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Public records:</a:t>
            </a:r>
          </a:p>
          <a:p>
            <a:r>
              <a:rPr lang="en-US" sz="1600" dirty="0"/>
              <a:t>The official, ongoing records of an organization’s activities are known as public records. Such as mission and statements, yearly reports, policy guides, and strategy plans.  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C66AE4C-D333-F421-78D6-6795887AD049}"/>
              </a:ext>
            </a:extLst>
          </p:cNvPr>
          <p:cNvSpPr txBox="1">
            <a:spLocks/>
          </p:cNvSpPr>
          <p:nvPr/>
        </p:nvSpPr>
        <p:spPr>
          <a:xfrm>
            <a:off x="2142456" y="1816645"/>
            <a:ext cx="5741912" cy="88446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Personal documents: </a:t>
            </a:r>
          </a:p>
          <a:p>
            <a:r>
              <a:rPr lang="en-US" sz="1600" dirty="0"/>
              <a:t>Personal documents are records of a person’s own experiences. Examples include logs, journals, emails, social media posts, and blogs.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4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461C-D043-A46B-E4E2-DD07590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companies with the worst employee burnout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0D2075E-32C4-0F53-4DEE-1DD7DAC4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26" y="1200150"/>
            <a:ext cx="5980748" cy="3394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723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7BA8-F051-9F39-5F04-F2DB863C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63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Reasons for burnout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D054367-CCAA-68E2-E9F6-7FA46C41E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45" y="1200150"/>
            <a:ext cx="6033909" cy="3394075"/>
          </a:xfrm>
          <a:noFill/>
        </p:spPr>
      </p:pic>
    </p:spTree>
    <p:extLst>
      <p:ext uri="{BB962C8B-B14F-4D97-AF65-F5344CB8AC3E}">
        <p14:creationId xmlns:p14="http://schemas.microsoft.com/office/powerpoint/2010/main" val="429114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F330-CCC8-88D4-4839-AD117D94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31E0-1569-8DCB-F177-341F0C48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AA5A5-5919-EE7E-FFA1-297E8286D0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8486600" cy="29957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 an online platform to provide training on transformation to the employees of client organizations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Specialists will be involved in client organization to fix the current system and maintain workflow and also specialists will deliver knowledge of management to the employee and motivate them.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 an application as well to track their activities and detect problems after training.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4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9F1D-1705-F29A-0B20-18EB0697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37"/>
            <a:ext cx="9144000" cy="884466"/>
          </a:xfrm>
        </p:spPr>
        <p:txBody>
          <a:bodyPr/>
          <a:lstStyle/>
          <a:p>
            <a:r>
              <a:rPr lang="en-US" sz="2800" b="1" dirty="0"/>
              <a:t>Value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C54C-62C0-9D53-8B05-0F9711BE4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B882-31DD-F20A-CE46-489C05E3F1F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Benefits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Systematic workflow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Increased productivity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Improved employees’ management skills and social life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Improved working pattern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Decreased project failure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6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4889-82D9-FB02-3BF3-C95E4478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6C45-1739-C6C3-4D16-EA57CFF3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415EA-8713-AA0D-9714-522B99A3A9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Timeline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IT support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Consulting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Physical resources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resources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Design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Installation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600" dirty="0"/>
              <a:t>Stress is a very common and universal problem. People from almost every background experience stress, which is common but this is a really serious issue and it needs to be addressed because there are many diseases connected with stress.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/>
              <a:t>In an organization Employers nowadays are closely examining the problems with stress management that lead to decreased work performance among employees, which originates from unhappiness and high turnover.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</a:t>
            </a:r>
            <a:r>
              <a:rPr lang="en-US" sz="2800" b="1" dirty="0"/>
              <a:t>Stress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ACDFB-DB42-EA63-90E1-96F5E332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227934"/>
            <a:ext cx="4392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7517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6CB6-381A-34DF-DF7E-57676B58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708765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reestyle Script" panose="030804020302050B0404" pitchFamily="66" charset="0"/>
              </a:rPr>
              <a:t>“The greatest weapon against stress is our ability to choose one thought over another.”</a:t>
            </a:r>
            <a:br>
              <a:rPr lang="en-US" sz="3600" dirty="0">
                <a:latin typeface="Freestyle Script" panose="030804020302050B0404" pitchFamily="66" charset="0"/>
              </a:rPr>
            </a:br>
            <a:r>
              <a:rPr lang="en-US" sz="3600" dirty="0">
                <a:latin typeface="Freestyle Script" panose="030804020302050B0404" pitchFamily="66" charset="0"/>
              </a:rPr>
              <a:t>						- William James</a:t>
            </a:r>
            <a:br>
              <a:rPr lang="en-US" sz="3600" dirty="0">
                <a:latin typeface="Freestyle Script" panose="030804020302050B0404" pitchFamily="66" charset="0"/>
              </a:rPr>
            </a:b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1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Common Symptoms of Stress at Workplace</a:t>
            </a:r>
            <a:endParaRPr lang="ko-KR" alt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88024" y="1073881"/>
            <a:ext cx="4464496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Difficulty making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Increased 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Reduced work efficiency or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Excessive defensiveness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Problems communicating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Weight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Increased smoking or alcohol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3C226B3-32BA-FBE4-E86A-FD2F9D591738}"/>
              </a:ext>
            </a:extLst>
          </p:cNvPr>
          <p:cNvSpPr txBox="1">
            <a:spLocks/>
          </p:cNvSpPr>
          <p:nvPr/>
        </p:nvSpPr>
        <p:spPr>
          <a:xfrm>
            <a:off x="1547664" y="1073881"/>
            <a:ext cx="4238128" cy="299573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Frequent headaches	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Neck ache and back pain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Frequent colds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Anxiety and nervousness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Depression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Mood swings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Insomnia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Difficulty in concentrating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Trouble learning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D87B-028A-9F53-8CAB-99EA7531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3B90-DBAE-7DC2-D7A3-3DD7F6F3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1368152"/>
          </a:xfrm>
        </p:spPr>
        <p:txBody>
          <a:bodyPr/>
          <a:lstStyle/>
          <a:p>
            <a:r>
              <a:rPr lang="en-US" sz="1600" dirty="0"/>
              <a:t>An organization's capacity to function may be significantly impacted by excessive workplace stress, which will have a negative effect on its bottom line. Here are a few ways stress may specifically hurt your company.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63C3E-3128-D4A5-CB60-B7DA58758B4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2715766"/>
            <a:ext cx="6912768" cy="194421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Effects of stress on businesses: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Reduced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Decline in employee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Frequent absenteeism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employee turnover rate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Increased recruitment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168-0013-BFB8-6CE0-BCB74E92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37"/>
            <a:ext cx="9144000" cy="884466"/>
          </a:xfrm>
        </p:spPr>
        <p:txBody>
          <a:bodyPr/>
          <a:lstStyle/>
          <a:p>
            <a:r>
              <a:rPr lang="en-US" sz="2800" dirty="0"/>
              <a:t>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3A271-6642-D351-A08A-79DBC201B6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1851670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this initiative, our main objective is to raise employee motivation and lower stress levels, which will help raise productivity.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also need a digital platform that gives employees of business access to management awareness.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order for employees to balance their personal and professional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7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21B5-D1FF-E7DF-CFB3-346860D1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Root Cause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9CA63-7276-C47E-7EB6-334153375FE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Physical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Organizational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impact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Human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Mental impairment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Economical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4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84606-2B0F-3CAE-637C-9908F14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Fishbone Diagram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014FDB-0E28-95AA-B7B2-1A2EE845B62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156660"/>
            <a:ext cx="6552728" cy="39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5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E125-AC1A-BA14-1BA1-10AE2EBA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DEFB-02E5-4D15-ECE0-FABC977A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2C76-1FB6-7916-9D7E-CF17E2EDC4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</p:spPr>
        <p:txBody>
          <a:bodyPr/>
          <a:lstStyle/>
          <a:p>
            <a:r>
              <a:rPr lang="en-US" sz="1600" dirty="0"/>
              <a:t>Corporate organizational stakeholders identified that the company’s production </a:t>
            </a:r>
            <a:r>
              <a:rPr lang="en-US" sz="1600"/>
              <a:t>is decreasing caused </a:t>
            </a:r>
            <a:r>
              <a:rPr lang="en-US" sz="1600" dirty="0"/>
              <a:t>of an unbalanced management structure, lack of resources, and demotivated staff.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6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B46B-44E2-9351-199D-4F2EA5EB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Future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D6DD-1C34-9BC3-F678-91A66762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199A-837C-FDC3-E231-796E910CF60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future state is to implement a new management system which requires more IT solutions. In this case, strict deadlines must follow which allows organizations to complete this process in the expected timeline.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6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683</Words>
  <Application>Microsoft Office PowerPoint</Application>
  <PresentationFormat>On-screen Show (16:9)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Freestyle Script</vt:lpstr>
      <vt:lpstr>Times New Roman</vt:lpstr>
      <vt:lpstr>Wingdings</vt:lpstr>
      <vt:lpstr>Office Theme</vt:lpstr>
      <vt:lpstr>Custom Design</vt:lpstr>
      <vt:lpstr>PowerPoint Presentation</vt:lpstr>
      <vt:lpstr>     Stress</vt:lpstr>
      <vt:lpstr>Common Symptoms of Stress at Workplace</vt:lpstr>
      <vt:lpstr>Problem Statement</vt:lpstr>
      <vt:lpstr>Need</vt:lpstr>
      <vt:lpstr>Root Cause Analysis</vt:lpstr>
      <vt:lpstr>Fishbone Diagram</vt:lpstr>
      <vt:lpstr>Current State</vt:lpstr>
      <vt:lpstr>Future State</vt:lpstr>
      <vt:lpstr>Stakeholders</vt:lpstr>
      <vt:lpstr>Stakeholder Metrix</vt:lpstr>
      <vt:lpstr>Elicitation</vt:lpstr>
      <vt:lpstr> Elicitation Requirements </vt:lpstr>
      <vt:lpstr>Document Analysis</vt:lpstr>
      <vt:lpstr>10 companies with the worst employee burnout</vt:lpstr>
      <vt:lpstr>Reasons for burnout</vt:lpstr>
      <vt:lpstr>Possible Solutions</vt:lpstr>
      <vt:lpstr>Value</vt:lpstr>
      <vt:lpstr>Cost</vt:lpstr>
      <vt:lpstr>PowerPoint Presentation</vt:lpstr>
      <vt:lpstr>“The greatest weapon against stress is our ability to choose one thought over another.”       - William James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Dhruvil Viranchi  Panchal</cp:lastModifiedBy>
  <cp:revision>22</cp:revision>
  <dcterms:created xsi:type="dcterms:W3CDTF">2014-04-01T16:27:38Z</dcterms:created>
  <dcterms:modified xsi:type="dcterms:W3CDTF">2022-11-21T20:22:35Z</dcterms:modified>
</cp:coreProperties>
</file>