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31" autoAdjust="0"/>
    <p:restoredTop sz="94660"/>
  </p:normalViewPr>
  <p:slideViewPr>
    <p:cSldViewPr snapToGrid="0">
      <p:cViewPr varScale="1">
        <p:scale>
          <a:sx n="86" d="100"/>
          <a:sy n="86"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45459C-D9A7-4425-9DB7-9AE0970966CE}"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2324892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5459C-D9A7-4425-9DB7-9AE0970966CE}"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969632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5459C-D9A7-4425-9DB7-9AE0970966CE}"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A9DEF4-5224-48C4-90A2-9AE00CBEA95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7992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5459C-D9A7-4425-9DB7-9AE0970966CE}"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2693768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5459C-D9A7-4425-9DB7-9AE0970966CE}"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A9DEF4-5224-48C4-90A2-9AE00CBEA95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70059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5459C-D9A7-4425-9DB7-9AE0970966CE}"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2055319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5459C-D9A7-4425-9DB7-9AE0970966CE}"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4072344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5459C-D9A7-4425-9DB7-9AE0970966CE}"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23328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5459C-D9A7-4425-9DB7-9AE0970966CE}"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237609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5459C-D9A7-4425-9DB7-9AE0970966CE}"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2190827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45459C-D9A7-4425-9DB7-9AE0970966CE}"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159474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45459C-D9A7-4425-9DB7-9AE0970966CE}" type="datetimeFigureOut">
              <a:rPr lang="en-IN" smtClean="0"/>
              <a:t>13-10-2022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2375356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45459C-D9A7-4425-9DB7-9AE0970966CE}" type="datetimeFigureOut">
              <a:rPr lang="en-IN" smtClean="0"/>
              <a:t>13-10-2022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210324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5459C-D9A7-4425-9DB7-9AE0970966CE}" type="datetimeFigureOut">
              <a:rPr lang="en-IN" smtClean="0"/>
              <a:t>13-10-2022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2366958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45459C-D9A7-4425-9DB7-9AE0970966CE}"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935380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A9DEF4-5224-48C4-90A2-9AE00CBEA95D}" type="slidenum">
              <a:rPr lang="en-IN" smtClean="0"/>
              <a:t>‹#›</a:t>
            </a:fld>
            <a:endParaRPr lang="en-IN"/>
          </a:p>
        </p:txBody>
      </p:sp>
      <p:sp>
        <p:nvSpPr>
          <p:cNvPr id="5" name="Date Placeholder 4"/>
          <p:cNvSpPr>
            <a:spLocks noGrp="1"/>
          </p:cNvSpPr>
          <p:nvPr>
            <p:ph type="dt" sz="half" idx="10"/>
          </p:nvPr>
        </p:nvSpPr>
        <p:spPr/>
        <p:txBody>
          <a:bodyPr/>
          <a:lstStyle/>
          <a:p>
            <a:fld id="{6E45459C-D9A7-4425-9DB7-9AE0970966CE}" type="datetimeFigureOut">
              <a:rPr lang="en-IN" smtClean="0"/>
              <a:t>13-10-2022</a:t>
            </a:fld>
            <a:endParaRPr lang="en-IN"/>
          </a:p>
        </p:txBody>
      </p:sp>
    </p:spTree>
    <p:extLst>
      <p:ext uri="{BB962C8B-B14F-4D97-AF65-F5344CB8AC3E}">
        <p14:creationId xmlns:p14="http://schemas.microsoft.com/office/powerpoint/2010/main" val="1232298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45459C-D9A7-4425-9DB7-9AE0970966CE}" type="datetimeFigureOut">
              <a:rPr lang="en-IN" smtClean="0"/>
              <a:t>13-10-2022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A9DEF4-5224-48C4-90A2-9AE00CBEA95D}" type="slidenum">
              <a:rPr lang="en-IN" smtClean="0"/>
              <a:t>‹#›</a:t>
            </a:fld>
            <a:endParaRPr lang="en-IN"/>
          </a:p>
        </p:txBody>
      </p:sp>
    </p:spTree>
    <p:extLst>
      <p:ext uri="{BB962C8B-B14F-4D97-AF65-F5344CB8AC3E}">
        <p14:creationId xmlns:p14="http://schemas.microsoft.com/office/powerpoint/2010/main" val="8115041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037539-CAAC-3A07-396E-68421EE0B0D4}"/>
              </a:ext>
            </a:extLst>
          </p:cNvPr>
          <p:cNvSpPr>
            <a:spLocks noGrp="1"/>
          </p:cNvSpPr>
          <p:nvPr>
            <p:ph type="ctrTitle"/>
          </p:nvPr>
        </p:nvSpPr>
        <p:spPr>
          <a:xfrm>
            <a:off x="858995" y="2121762"/>
            <a:ext cx="8551333" cy="1198485"/>
          </a:xfrm>
        </p:spPr>
        <p:txBody>
          <a:bodyPr/>
          <a:lstStyle/>
          <a:p>
            <a:r>
              <a:rPr lang="en-IN" dirty="0"/>
              <a:t>Water Quality Prediction</a:t>
            </a:r>
            <a:br>
              <a:rPr lang="en-IN" dirty="0"/>
            </a:br>
            <a:r>
              <a:rPr lang="en-IN" dirty="0"/>
              <a:t>using Machine Learning</a:t>
            </a:r>
          </a:p>
        </p:txBody>
      </p:sp>
      <p:sp>
        <p:nvSpPr>
          <p:cNvPr id="3" name="Subtitle 2">
            <a:extLst>
              <a:ext uri="{FF2B5EF4-FFF2-40B4-BE49-F238E27FC236}">
                <a16:creationId xmlns="" xmlns:a16="http://schemas.microsoft.com/office/drawing/2014/main" id="{A2716F8B-1D8B-F406-A6F4-9A0C65833D39}"/>
              </a:ext>
            </a:extLst>
          </p:cNvPr>
          <p:cNvSpPr>
            <a:spLocks noGrp="1"/>
          </p:cNvSpPr>
          <p:nvPr>
            <p:ph type="subTitle" idx="1"/>
          </p:nvPr>
        </p:nvSpPr>
        <p:spPr/>
        <p:txBody>
          <a:bodyPr>
            <a:normAutofit lnSpcReduction="10000"/>
          </a:bodyPr>
          <a:lstStyle/>
          <a:p>
            <a:pPr algn="l"/>
            <a:r>
              <a:rPr lang="en-IN" dirty="0"/>
              <a:t>Sarthak </a:t>
            </a:r>
            <a:r>
              <a:rPr lang="en-IN" dirty="0" err="1"/>
              <a:t>Kapaliya</a:t>
            </a:r>
            <a:r>
              <a:rPr lang="en-IN" dirty="0"/>
              <a:t> (20BCP072)						Div-1</a:t>
            </a:r>
          </a:p>
          <a:p>
            <a:pPr algn="l"/>
            <a:r>
              <a:rPr lang="en-IN" dirty="0" err="1"/>
              <a:t>Kaxit</a:t>
            </a:r>
            <a:r>
              <a:rPr lang="en-IN" dirty="0"/>
              <a:t> Pandya (20BCP063)							G2 batch</a:t>
            </a:r>
          </a:p>
          <a:p>
            <a:pPr algn="l"/>
            <a:r>
              <a:rPr lang="en-IN" dirty="0"/>
              <a:t>Dhruvil Patel (20BCP067)</a:t>
            </a:r>
          </a:p>
        </p:txBody>
      </p:sp>
    </p:spTree>
    <p:extLst>
      <p:ext uri="{BB962C8B-B14F-4D97-AF65-F5344CB8AC3E}">
        <p14:creationId xmlns:p14="http://schemas.microsoft.com/office/powerpoint/2010/main" val="165718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C71106-9043-DAD3-82DF-0F98CC5B0858}"/>
              </a:ext>
            </a:extLst>
          </p:cNvPr>
          <p:cNvSpPr>
            <a:spLocks noGrp="1"/>
          </p:cNvSpPr>
          <p:nvPr>
            <p:ph type="title"/>
          </p:nvPr>
        </p:nvSpPr>
        <p:spPr/>
        <p:txBody>
          <a:bodyPr/>
          <a:lstStyle/>
          <a:p>
            <a:r>
              <a:rPr lang="en-IN" dirty="0">
                <a:solidFill>
                  <a:schemeClr val="accent1">
                    <a:lumMod val="50000"/>
                  </a:schemeClr>
                </a:solidFill>
              </a:rPr>
              <a:t>Abstract</a:t>
            </a:r>
          </a:p>
        </p:txBody>
      </p:sp>
      <p:sp>
        <p:nvSpPr>
          <p:cNvPr id="3" name="Content Placeholder 2">
            <a:extLst>
              <a:ext uri="{FF2B5EF4-FFF2-40B4-BE49-F238E27FC236}">
                <a16:creationId xmlns="" xmlns:a16="http://schemas.microsoft.com/office/drawing/2014/main" id="{2766EF15-C404-6B5D-C380-37EDA5E92180}"/>
              </a:ext>
            </a:extLst>
          </p:cNvPr>
          <p:cNvSpPr>
            <a:spLocks noGrp="1"/>
          </p:cNvSpPr>
          <p:nvPr>
            <p:ph idx="1"/>
          </p:nvPr>
        </p:nvSpPr>
        <p:spPr>
          <a:xfrm>
            <a:off x="677334" y="1435100"/>
            <a:ext cx="8670320" cy="4177759"/>
          </a:xfrm>
        </p:spPr>
        <p:txBody>
          <a:bodyPr>
            <a:noAutofit/>
          </a:bodyPr>
          <a:lstStyle/>
          <a:p>
            <a:pPr algn="just"/>
            <a:r>
              <a:rPr lang="en-US" sz="1900" b="0" i="0" dirty="0">
                <a:solidFill>
                  <a:schemeClr val="accent1">
                    <a:lumMod val="75000"/>
                  </a:schemeClr>
                </a:solidFill>
                <a:effectLst/>
                <a:latin typeface="-apple-system"/>
              </a:rPr>
              <a:t>Water quality index (WQI) is valuable and unique rating to depict the overall water quality status in a single term that is helpful for the selection of appropriate treatment technique to meet the concerned issues. </a:t>
            </a:r>
          </a:p>
          <a:p>
            <a:pPr algn="just"/>
            <a:r>
              <a:rPr lang="en-US" sz="1900" b="0" i="0" dirty="0">
                <a:solidFill>
                  <a:schemeClr val="accent1">
                    <a:lumMod val="75000"/>
                  </a:schemeClr>
                </a:solidFill>
                <a:effectLst/>
                <a:latin typeface="-apple-system"/>
              </a:rPr>
              <a:t>An attempt has been made to develop water quality index (WQI), using several water quality parameters  like pH, dissolved oxygen, biochemical oxygen demand, electrical conductivity, nitrate nitrogen </a:t>
            </a:r>
            <a:r>
              <a:rPr lang="en-US" sz="1900" dirty="0">
                <a:solidFill>
                  <a:schemeClr val="accent1">
                    <a:lumMod val="75000"/>
                  </a:schemeClr>
                </a:solidFill>
                <a:latin typeface="-apple-system"/>
              </a:rPr>
              <a:t>and </a:t>
            </a:r>
            <a:r>
              <a:rPr lang="en-US" sz="1900" b="0" i="0" dirty="0">
                <a:solidFill>
                  <a:schemeClr val="accent1">
                    <a:lumMod val="75000"/>
                  </a:schemeClr>
                </a:solidFill>
                <a:effectLst/>
                <a:latin typeface="-apple-system"/>
              </a:rPr>
              <a:t> temperature.</a:t>
            </a:r>
          </a:p>
          <a:p>
            <a:pPr algn="just"/>
            <a:r>
              <a:rPr lang="en-US" sz="1900" dirty="0">
                <a:solidFill>
                  <a:schemeClr val="accent1">
                    <a:lumMod val="75000"/>
                  </a:schemeClr>
                </a:solidFill>
                <a:latin typeface="-apple-system"/>
              </a:rPr>
              <a:t>The dataset used here is real-time data taken from Central Pollution Control Board(CPCB). The available dataset contains latest water quality parameters of Rivers in India collected in recent years.</a:t>
            </a:r>
          </a:p>
          <a:p>
            <a:pPr algn="just"/>
            <a:r>
              <a:rPr lang="en-US" sz="1900" b="0" i="0" dirty="0">
                <a:solidFill>
                  <a:schemeClr val="accent1">
                    <a:lumMod val="75000"/>
                  </a:schemeClr>
                </a:solidFill>
                <a:effectLst/>
                <a:latin typeface="-apple-system"/>
              </a:rPr>
              <a:t>When it comes to estimate water quality, </a:t>
            </a:r>
            <a:r>
              <a:rPr lang="en-US" sz="1900" dirty="0" smtClean="0">
                <a:solidFill>
                  <a:schemeClr val="accent1">
                    <a:lumMod val="75000"/>
                  </a:schemeClr>
                </a:solidFill>
                <a:latin typeface="-apple-system"/>
              </a:rPr>
              <a:t>We use</a:t>
            </a:r>
            <a:r>
              <a:rPr lang="en-US" sz="1900" b="0" i="0" dirty="0" smtClean="0">
                <a:solidFill>
                  <a:schemeClr val="accent1">
                    <a:lumMod val="75000"/>
                  </a:schemeClr>
                </a:solidFill>
                <a:effectLst/>
                <a:latin typeface="-apple-system"/>
              </a:rPr>
              <a:t> </a:t>
            </a:r>
            <a:r>
              <a:rPr lang="en-US" sz="1900" b="0" i="0" dirty="0">
                <a:solidFill>
                  <a:schemeClr val="accent1">
                    <a:lumMod val="75000"/>
                  </a:schemeClr>
                </a:solidFill>
                <a:effectLst/>
                <a:latin typeface="-apple-system"/>
              </a:rPr>
              <a:t>classical machine learning algorithms for instance Support Vector Machines (SVM), Neural Networks (NN), k-Nearest Neighbors (k-NN), Random Forest </a:t>
            </a:r>
            <a:r>
              <a:rPr lang="en-US" sz="1900" b="0" i="0" dirty="0" err="1" smtClean="0">
                <a:solidFill>
                  <a:schemeClr val="accent1">
                    <a:lumMod val="75000"/>
                  </a:schemeClr>
                </a:solidFill>
                <a:effectLst/>
                <a:latin typeface="-apple-system"/>
              </a:rPr>
              <a:t>Regressor</a:t>
            </a:r>
            <a:r>
              <a:rPr lang="en-US" sz="1900" b="0" i="0" dirty="0" smtClean="0">
                <a:solidFill>
                  <a:schemeClr val="accent1">
                    <a:lumMod val="75000"/>
                  </a:schemeClr>
                </a:solidFill>
                <a:effectLst/>
                <a:latin typeface="-apple-system"/>
              </a:rPr>
              <a:t>.</a:t>
            </a:r>
            <a:endParaRPr lang="en-US" sz="1900" b="0" i="0" dirty="0">
              <a:solidFill>
                <a:schemeClr val="accent1">
                  <a:lumMod val="75000"/>
                </a:schemeClr>
              </a:solidFill>
              <a:effectLst/>
              <a:latin typeface="-apple-system"/>
            </a:endParaRPr>
          </a:p>
          <a:p>
            <a:pPr marL="0" indent="0" algn="just">
              <a:buNone/>
            </a:pPr>
            <a:endParaRPr lang="en-IN" sz="1900" dirty="0">
              <a:solidFill>
                <a:schemeClr val="accent1">
                  <a:lumMod val="75000"/>
                </a:schemeClr>
              </a:solidFill>
            </a:endParaRPr>
          </a:p>
        </p:txBody>
      </p:sp>
    </p:spTree>
    <p:extLst>
      <p:ext uri="{BB962C8B-B14F-4D97-AF65-F5344CB8AC3E}">
        <p14:creationId xmlns:p14="http://schemas.microsoft.com/office/powerpoint/2010/main" val="811183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ECEB92-F5C3-E1D3-AEEB-A8D96F223303}"/>
              </a:ext>
            </a:extLst>
          </p:cNvPr>
          <p:cNvSpPr>
            <a:spLocks noGrp="1"/>
          </p:cNvSpPr>
          <p:nvPr>
            <p:ph type="title"/>
          </p:nvPr>
        </p:nvSpPr>
        <p:spPr/>
        <p:txBody>
          <a:bodyPr/>
          <a:lstStyle/>
          <a:p>
            <a:r>
              <a:rPr lang="en-IN" dirty="0">
                <a:solidFill>
                  <a:schemeClr val="accent2">
                    <a:lumMod val="75000"/>
                  </a:schemeClr>
                </a:solidFill>
              </a:rPr>
              <a:t>Introduction</a:t>
            </a:r>
          </a:p>
        </p:txBody>
      </p:sp>
      <p:sp>
        <p:nvSpPr>
          <p:cNvPr id="3" name="Content Placeholder 2">
            <a:extLst>
              <a:ext uri="{FF2B5EF4-FFF2-40B4-BE49-F238E27FC236}">
                <a16:creationId xmlns="" xmlns:a16="http://schemas.microsoft.com/office/drawing/2014/main" id="{B4168C9E-FE06-37BA-7A6C-C6D4865697D6}"/>
              </a:ext>
            </a:extLst>
          </p:cNvPr>
          <p:cNvSpPr>
            <a:spLocks noGrp="1"/>
          </p:cNvSpPr>
          <p:nvPr>
            <p:ph idx="1"/>
          </p:nvPr>
        </p:nvSpPr>
        <p:spPr>
          <a:xfrm>
            <a:off x="677334" y="1614008"/>
            <a:ext cx="8596668" cy="4136797"/>
          </a:xfrm>
        </p:spPr>
        <p:txBody>
          <a:bodyPr>
            <a:normAutofit fontScale="92500" lnSpcReduction="10000"/>
          </a:bodyPr>
          <a:lstStyle/>
          <a:p>
            <a:pPr algn="just"/>
            <a:r>
              <a:rPr lang="en-US" dirty="0">
                <a:solidFill>
                  <a:schemeClr val="accent1">
                    <a:lumMod val="75000"/>
                  </a:schemeClr>
                </a:solidFill>
              </a:rPr>
              <a:t>About 75% of the world’s surface area is covered with water. Out of which 97% of the earth’s water is in the ocean, not fit for human use due to its high salt content. Remaining 2% is locked in polar ice caps and only 1% is available as fresh water in rivers, lakes, streams reservoirs and ground water, suitable for human consumption.</a:t>
            </a:r>
          </a:p>
          <a:p>
            <a:pPr algn="just"/>
            <a:r>
              <a:rPr lang="en-US" dirty="0">
                <a:solidFill>
                  <a:schemeClr val="accent1">
                    <a:lumMod val="75000"/>
                  </a:schemeClr>
                </a:solidFill>
              </a:rPr>
              <a:t>In developing countries, 80% of the diseases are water borne diseases, which have led to 5 million deaths and 2.5 billion illnesses.</a:t>
            </a:r>
          </a:p>
          <a:p>
            <a:pPr algn="just"/>
            <a:r>
              <a:rPr lang="en-US" dirty="0">
                <a:solidFill>
                  <a:schemeClr val="accent1">
                    <a:lumMod val="75000"/>
                  </a:schemeClr>
                </a:solidFill>
              </a:rPr>
              <a:t>WQI is an a superior way to the understanding of water quality issues by integrating complex data and generating a score, which ultimately describes the water quality status.</a:t>
            </a:r>
          </a:p>
          <a:p>
            <a:pPr algn="just"/>
            <a:r>
              <a:rPr lang="en-US" dirty="0">
                <a:solidFill>
                  <a:schemeClr val="accent1">
                    <a:lumMod val="75000"/>
                  </a:schemeClr>
                </a:solidFill>
              </a:rPr>
              <a:t>The main objective of this study is to obtain the required information or trends in water quality to design specific water pollution prevention programs.</a:t>
            </a:r>
          </a:p>
          <a:p>
            <a:pPr algn="just"/>
            <a:r>
              <a:rPr lang="en-US" dirty="0">
                <a:solidFill>
                  <a:schemeClr val="accent1">
                    <a:lumMod val="75000"/>
                  </a:schemeClr>
                </a:solidFill>
              </a:rPr>
              <a:t>This model can help in prescriptive analysis using the expected values that will lead to better decision-making for future facilities such as Water treatment plants.</a:t>
            </a:r>
          </a:p>
          <a:p>
            <a:pPr algn="just"/>
            <a:endParaRPr lang="en-US" dirty="0">
              <a:solidFill>
                <a:schemeClr val="accent1">
                  <a:lumMod val="75000"/>
                </a:schemeClr>
              </a:solidFill>
            </a:endParaRPr>
          </a:p>
          <a:p>
            <a:pPr algn="just"/>
            <a:endParaRPr lang="en-IN" dirty="0">
              <a:solidFill>
                <a:schemeClr val="accent1">
                  <a:lumMod val="75000"/>
                </a:schemeClr>
              </a:solidFill>
            </a:endParaRPr>
          </a:p>
        </p:txBody>
      </p:sp>
    </p:spTree>
    <p:extLst>
      <p:ext uri="{BB962C8B-B14F-4D97-AF65-F5344CB8AC3E}">
        <p14:creationId xmlns:p14="http://schemas.microsoft.com/office/powerpoint/2010/main" val="29098893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0FFEF5-5EDF-ED96-EF9D-6214C4C8801D}"/>
              </a:ext>
            </a:extLst>
          </p:cNvPr>
          <p:cNvSpPr>
            <a:spLocks noGrp="1"/>
          </p:cNvSpPr>
          <p:nvPr>
            <p:ph type="title"/>
          </p:nvPr>
        </p:nvSpPr>
        <p:spPr>
          <a:xfrm>
            <a:off x="677334" y="609600"/>
            <a:ext cx="8596668" cy="796636"/>
          </a:xfrm>
        </p:spPr>
        <p:txBody>
          <a:bodyPr/>
          <a:lstStyle/>
          <a:p>
            <a:r>
              <a:rPr lang="en-IN" dirty="0">
                <a:solidFill>
                  <a:schemeClr val="accent2">
                    <a:lumMod val="75000"/>
                  </a:schemeClr>
                </a:solidFill>
              </a:rPr>
              <a:t>Literature Survey</a:t>
            </a:r>
          </a:p>
        </p:txBody>
      </p:sp>
      <p:sp>
        <p:nvSpPr>
          <p:cNvPr id="3" name="Content Placeholder 2">
            <a:extLst>
              <a:ext uri="{FF2B5EF4-FFF2-40B4-BE49-F238E27FC236}">
                <a16:creationId xmlns="" xmlns:a16="http://schemas.microsoft.com/office/drawing/2014/main" id="{B73B89B5-65C7-6F82-D3FD-19E6CEA038F6}"/>
              </a:ext>
            </a:extLst>
          </p:cNvPr>
          <p:cNvSpPr>
            <a:spLocks noGrp="1"/>
          </p:cNvSpPr>
          <p:nvPr>
            <p:ph idx="1"/>
          </p:nvPr>
        </p:nvSpPr>
        <p:spPr>
          <a:xfrm>
            <a:off x="677334" y="1662545"/>
            <a:ext cx="8596668" cy="3880773"/>
          </a:xfrm>
        </p:spPr>
        <p:txBody>
          <a:bodyPr/>
          <a:lstStyle/>
          <a:p>
            <a:pPr algn="just"/>
            <a:r>
              <a:rPr lang="en-US" dirty="0">
                <a:solidFill>
                  <a:schemeClr val="accent1">
                    <a:lumMod val="75000"/>
                  </a:schemeClr>
                </a:solidFill>
              </a:rPr>
              <a:t>Clean and safe freshwater is of utmost importance to the survival of all living components in the ecosystem. Water quality issues are complex and diverse, deserving urgent global attention and action. </a:t>
            </a:r>
          </a:p>
          <a:p>
            <a:pPr algn="just"/>
            <a:r>
              <a:rPr lang="en-US" dirty="0">
                <a:solidFill>
                  <a:schemeClr val="accent1">
                    <a:lumMod val="75000"/>
                  </a:schemeClr>
                </a:solidFill>
              </a:rPr>
              <a:t>Local water quality can be used to identify the sources and fates of toxic contaminants and pollutants either from ecology, geology, and  (industrial processes, runoff from agricultural farms </a:t>
            </a:r>
            <a:r>
              <a:rPr lang="en-US" dirty="0" err="1">
                <a:solidFill>
                  <a:schemeClr val="accent1">
                    <a:lumMod val="75000"/>
                  </a:schemeClr>
                </a:solidFill>
              </a:rPr>
              <a:t>etc</a:t>
            </a:r>
            <a:r>
              <a:rPr lang="en-US" dirty="0">
                <a:solidFill>
                  <a:schemeClr val="accent1">
                    <a:lumMod val="75000"/>
                  </a:schemeClr>
                </a:solidFill>
              </a:rPr>
              <a:t>) in the area Identifying the source (s) of contamination and developing appropriate management strategies are essential to minimizing potential public health risks.</a:t>
            </a:r>
          </a:p>
          <a:p>
            <a:pPr algn="just"/>
            <a:r>
              <a:rPr lang="en-US" dirty="0">
                <a:solidFill>
                  <a:schemeClr val="accent1">
                    <a:lumMod val="75000"/>
                  </a:schemeClr>
                </a:solidFill>
              </a:rPr>
              <a:t>Water quality index is a standard mechanism that helps to reduce water quality data to common scale divided as poor , moderate and excellent.</a:t>
            </a:r>
          </a:p>
          <a:p>
            <a:pPr algn="just"/>
            <a:r>
              <a:rPr lang="en-US" dirty="0">
                <a:solidFill>
                  <a:schemeClr val="accent1">
                    <a:lumMod val="75000"/>
                  </a:schemeClr>
                </a:solidFill>
              </a:rPr>
              <a:t>It will hopefully result in curtailment of people consuming poor quality water and consequently de-escalate harrowing diseases like typhoid and diarrhea.</a:t>
            </a:r>
            <a:endParaRPr lang="en-IN" dirty="0">
              <a:solidFill>
                <a:schemeClr val="accent1">
                  <a:lumMod val="75000"/>
                </a:schemeClr>
              </a:solidFill>
            </a:endParaRPr>
          </a:p>
        </p:txBody>
      </p:sp>
    </p:spTree>
    <p:extLst>
      <p:ext uri="{BB962C8B-B14F-4D97-AF65-F5344CB8AC3E}">
        <p14:creationId xmlns:p14="http://schemas.microsoft.com/office/powerpoint/2010/main" val="2109549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F321434-2B66-1A3C-87BB-2472691B658B}"/>
              </a:ext>
            </a:extLst>
          </p:cNvPr>
          <p:cNvSpPr>
            <a:spLocks noGrp="1"/>
          </p:cNvSpPr>
          <p:nvPr>
            <p:ph idx="1"/>
          </p:nvPr>
        </p:nvSpPr>
        <p:spPr>
          <a:xfrm>
            <a:off x="557492" y="836095"/>
            <a:ext cx="8596668" cy="2524326"/>
          </a:xfrm>
        </p:spPr>
        <p:txBody>
          <a:bodyPr>
            <a:normAutofit fontScale="92500"/>
          </a:bodyPr>
          <a:lstStyle/>
          <a:p>
            <a:pPr algn="just"/>
            <a:r>
              <a:rPr lang="en-IN" dirty="0">
                <a:solidFill>
                  <a:schemeClr val="accent1">
                    <a:lumMod val="75000"/>
                  </a:schemeClr>
                </a:solidFill>
              </a:rPr>
              <a:t>Merits of using water quality index(</a:t>
            </a:r>
            <a:r>
              <a:rPr lang="en-IN" dirty="0" err="1">
                <a:solidFill>
                  <a:schemeClr val="accent1">
                    <a:lumMod val="75000"/>
                  </a:schemeClr>
                </a:solidFill>
              </a:rPr>
              <a:t>wqi</a:t>
            </a:r>
            <a:r>
              <a:rPr lang="en-IN" dirty="0">
                <a:solidFill>
                  <a:schemeClr val="accent1">
                    <a:lumMod val="75000"/>
                  </a:schemeClr>
                </a:solidFill>
              </a:rPr>
              <a:t>) –</a:t>
            </a:r>
          </a:p>
          <a:p>
            <a:pPr marL="0" indent="0" algn="just">
              <a:buNone/>
            </a:pPr>
            <a:r>
              <a:rPr lang="en-US" dirty="0">
                <a:solidFill>
                  <a:schemeClr val="accent1">
                    <a:lumMod val="75000"/>
                  </a:schemeClr>
                </a:solidFill>
              </a:rPr>
              <a:t>	1.Reduction in the number of parameters required to compare water quality 	   for a definite use.</a:t>
            </a:r>
          </a:p>
          <a:p>
            <a:pPr marL="0" indent="0" algn="just">
              <a:buNone/>
            </a:pPr>
            <a:r>
              <a:rPr lang="en-US" dirty="0">
                <a:solidFill>
                  <a:schemeClr val="accent1">
                    <a:lumMod val="75000"/>
                  </a:schemeClr>
                </a:solidFill>
              </a:rPr>
              <a:t>	2.Provision of a single number that represents overall water quality at a 	 	   certain location and time.</a:t>
            </a:r>
          </a:p>
          <a:p>
            <a:pPr marL="0" indent="0" algn="just">
              <a:buNone/>
            </a:pPr>
            <a:r>
              <a:rPr lang="en-US" dirty="0">
                <a:solidFill>
                  <a:schemeClr val="accent1">
                    <a:lumMod val="75000"/>
                  </a:schemeClr>
                </a:solidFill>
              </a:rPr>
              <a:t>	3.Identification of space and time dynamics in the quality of water.</a:t>
            </a:r>
          </a:p>
          <a:p>
            <a:pPr algn="just"/>
            <a:r>
              <a:rPr lang="en-US" dirty="0">
                <a:solidFill>
                  <a:schemeClr val="accent1">
                    <a:lumMod val="75000"/>
                  </a:schemeClr>
                </a:solidFill>
              </a:rPr>
              <a:t>Mostly for predicting water quality, Regression and Classification models are used.</a:t>
            </a:r>
          </a:p>
          <a:p>
            <a:pPr marL="0" indent="0" algn="just">
              <a:buNone/>
            </a:pPr>
            <a:endParaRPr lang="en-US" dirty="0">
              <a:solidFill>
                <a:schemeClr val="accent1">
                  <a:lumMod val="75000"/>
                </a:schemeClr>
              </a:solidFill>
            </a:endParaRPr>
          </a:p>
          <a:p>
            <a:pPr marL="0" indent="0" algn="just">
              <a:buNone/>
            </a:pPr>
            <a:endParaRPr lang="en-US" dirty="0">
              <a:solidFill>
                <a:schemeClr val="accent1">
                  <a:lumMod val="75000"/>
                </a:schemeClr>
              </a:solidFill>
            </a:endParaRPr>
          </a:p>
          <a:p>
            <a:pPr marL="0" indent="0" algn="just">
              <a:buNone/>
            </a:pPr>
            <a:endParaRPr lang="en-IN" dirty="0">
              <a:solidFill>
                <a:schemeClr val="accent1">
                  <a:lumMod val="75000"/>
                </a:schemeClr>
              </a:solidFill>
            </a:endParaRPr>
          </a:p>
        </p:txBody>
      </p:sp>
    </p:spTree>
    <p:extLst>
      <p:ext uri="{BB962C8B-B14F-4D97-AF65-F5344CB8AC3E}">
        <p14:creationId xmlns:p14="http://schemas.microsoft.com/office/powerpoint/2010/main" val="1646319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66D1E8-652F-0C65-9FFE-D2E8150AB666}"/>
              </a:ext>
            </a:extLst>
          </p:cNvPr>
          <p:cNvSpPr>
            <a:spLocks noGrp="1"/>
          </p:cNvSpPr>
          <p:nvPr>
            <p:ph type="title"/>
          </p:nvPr>
        </p:nvSpPr>
        <p:spPr/>
        <p:txBody>
          <a:bodyPr/>
          <a:lstStyle/>
          <a:p>
            <a:r>
              <a:rPr lang="en-IN" dirty="0">
                <a:solidFill>
                  <a:schemeClr val="accent2">
                    <a:lumMod val="75000"/>
                  </a:schemeClr>
                </a:solidFill>
              </a:rPr>
              <a:t>Related Work</a:t>
            </a:r>
          </a:p>
        </p:txBody>
      </p:sp>
      <p:sp>
        <p:nvSpPr>
          <p:cNvPr id="3" name="Content Placeholder 2">
            <a:extLst>
              <a:ext uri="{FF2B5EF4-FFF2-40B4-BE49-F238E27FC236}">
                <a16:creationId xmlns="" xmlns:a16="http://schemas.microsoft.com/office/drawing/2014/main" id="{6E8646D2-6FA7-C60F-E69A-4CAA1227D0E5}"/>
              </a:ext>
            </a:extLst>
          </p:cNvPr>
          <p:cNvSpPr>
            <a:spLocks noGrp="1"/>
          </p:cNvSpPr>
          <p:nvPr>
            <p:ph idx="1"/>
          </p:nvPr>
        </p:nvSpPr>
        <p:spPr>
          <a:xfrm>
            <a:off x="677334" y="1718629"/>
            <a:ext cx="8596668" cy="3880773"/>
          </a:xfrm>
        </p:spPr>
        <p:txBody>
          <a:bodyPr>
            <a:normAutofit fontScale="92500" lnSpcReduction="20000"/>
          </a:bodyPr>
          <a:lstStyle/>
          <a:p>
            <a:pPr algn="just"/>
            <a:r>
              <a:rPr lang="en-IN" dirty="0">
                <a:solidFill>
                  <a:schemeClr val="accent1">
                    <a:lumMod val="75000"/>
                  </a:schemeClr>
                </a:solidFill>
              </a:rPr>
              <a:t>In 2019, Umair et. Al proposed a water quality prediction model using classification algorithms(Multi Layer Perceptron, Decision Tree, etc) getting at most 85% accuracy and regression algorithms are having least error.</a:t>
            </a:r>
          </a:p>
          <a:p>
            <a:pPr algn="just"/>
            <a:r>
              <a:rPr lang="en-IN" dirty="0">
                <a:solidFill>
                  <a:schemeClr val="accent1">
                    <a:lumMod val="75000"/>
                  </a:schemeClr>
                </a:solidFill>
              </a:rPr>
              <a:t>In 2012,</a:t>
            </a:r>
            <a:r>
              <a:rPr lang="en-US" dirty="0">
                <a:solidFill>
                  <a:schemeClr val="accent1">
                    <a:lumMod val="75000"/>
                  </a:schemeClr>
                </a:solidFill>
              </a:rPr>
              <a:t> </a:t>
            </a:r>
            <a:r>
              <a:rPr lang="en-US" dirty="0" err="1">
                <a:solidFill>
                  <a:schemeClr val="accent1">
                    <a:lumMod val="75000"/>
                  </a:schemeClr>
                </a:solidFill>
              </a:rPr>
              <a:t>Gazzaz</a:t>
            </a:r>
            <a:r>
              <a:rPr lang="en-US" dirty="0">
                <a:solidFill>
                  <a:schemeClr val="accent1">
                    <a:lumMod val="75000"/>
                  </a:schemeClr>
                </a:solidFill>
              </a:rPr>
              <a:t> et al. used ANN to predict the WQI with a model explaining almost 99.5% of variation in the data. They used 23 parameters to predict the WQI, which turns out to be quite expensive if one is to use it for an IoT system, given the prices of the sensors.</a:t>
            </a:r>
          </a:p>
          <a:p>
            <a:pPr algn="just"/>
            <a:r>
              <a:rPr lang="en-US" dirty="0">
                <a:solidFill>
                  <a:schemeClr val="accent1">
                    <a:lumMod val="75000"/>
                  </a:schemeClr>
                </a:solidFill>
              </a:rPr>
              <a:t>In 2014,Vinod </a:t>
            </a:r>
            <a:r>
              <a:rPr lang="en-US" dirty="0" err="1">
                <a:solidFill>
                  <a:schemeClr val="accent1">
                    <a:lumMod val="75000"/>
                  </a:schemeClr>
                </a:solidFill>
              </a:rPr>
              <a:t>Bhave</a:t>
            </a:r>
            <a:r>
              <a:rPr lang="en-US" dirty="0">
                <a:solidFill>
                  <a:schemeClr val="accent1">
                    <a:lumMod val="75000"/>
                  </a:schemeClr>
                </a:solidFill>
              </a:rPr>
              <a:t> proposed water quality index for assessment of surface water quality status in </a:t>
            </a:r>
            <a:r>
              <a:rPr lang="en-US" dirty="0" err="1">
                <a:solidFill>
                  <a:schemeClr val="accent1">
                    <a:lumMod val="75000"/>
                  </a:schemeClr>
                </a:solidFill>
              </a:rPr>
              <a:t>Goa.The</a:t>
            </a:r>
            <a:r>
              <a:rPr lang="en-US" dirty="0">
                <a:solidFill>
                  <a:schemeClr val="accent1">
                    <a:lumMod val="75000"/>
                  </a:schemeClr>
                </a:solidFill>
              </a:rPr>
              <a:t> water quality analysis shows that the 47.22 % surface water samples were found as Good category and 47.22 % moderate category can be use for direct consumption while 5.56 % belongs to poor category shows that the water is not suitable for direct consumption.</a:t>
            </a:r>
          </a:p>
          <a:p>
            <a:pPr algn="just"/>
            <a:r>
              <a:rPr lang="en-US" dirty="0">
                <a:solidFill>
                  <a:schemeClr val="accent1">
                    <a:lumMod val="75000"/>
                  </a:schemeClr>
                </a:solidFill>
              </a:rPr>
              <a:t>In 2016, </a:t>
            </a:r>
            <a:r>
              <a:rPr lang="en-US" dirty="0" err="1">
                <a:solidFill>
                  <a:schemeClr val="accent1">
                    <a:lumMod val="75000"/>
                  </a:schemeClr>
                </a:solidFill>
              </a:rPr>
              <a:t>Sakizadeh</a:t>
            </a:r>
            <a:r>
              <a:rPr lang="en-US" dirty="0">
                <a:solidFill>
                  <a:schemeClr val="accent1">
                    <a:lumMod val="75000"/>
                  </a:schemeClr>
                </a:solidFill>
              </a:rPr>
              <a:t> predicted the WQI using 16 water quality parameters and ANN with Bayesian regularization. His study yielded correlation coefficients between the observed and predicted values of 0.94 and 0.77, respectively.</a:t>
            </a:r>
          </a:p>
          <a:p>
            <a:pPr algn="just"/>
            <a:endParaRPr lang="en-US" dirty="0">
              <a:solidFill>
                <a:schemeClr val="accent1">
                  <a:lumMod val="75000"/>
                </a:schemeClr>
              </a:solidFill>
            </a:endParaRPr>
          </a:p>
          <a:p>
            <a:pPr marL="0" indent="0" algn="just">
              <a:buNone/>
            </a:pPr>
            <a:endParaRPr lang="en-IN" dirty="0">
              <a:solidFill>
                <a:schemeClr val="accent1">
                  <a:lumMod val="75000"/>
                </a:schemeClr>
              </a:solidFill>
            </a:endParaRPr>
          </a:p>
          <a:p>
            <a:pPr algn="just"/>
            <a:endParaRPr lang="en-IN" dirty="0"/>
          </a:p>
        </p:txBody>
      </p:sp>
    </p:spTree>
    <p:extLst>
      <p:ext uri="{BB962C8B-B14F-4D97-AF65-F5344CB8AC3E}">
        <p14:creationId xmlns:p14="http://schemas.microsoft.com/office/powerpoint/2010/main" val="2033509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778D96-CDF6-7927-0FF4-B45B4B1ADE35}"/>
              </a:ext>
            </a:extLst>
          </p:cNvPr>
          <p:cNvSpPr>
            <a:spLocks noGrp="1"/>
          </p:cNvSpPr>
          <p:nvPr>
            <p:ph type="title"/>
          </p:nvPr>
        </p:nvSpPr>
        <p:spPr>
          <a:xfrm>
            <a:off x="677334" y="609600"/>
            <a:ext cx="8596668" cy="708660"/>
          </a:xfrm>
        </p:spPr>
        <p:txBody>
          <a:bodyPr/>
          <a:lstStyle/>
          <a:p>
            <a:r>
              <a:rPr lang="en-IN" dirty="0">
                <a:solidFill>
                  <a:schemeClr val="accent2">
                    <a:lumMod val="75000"/>
                  </a:schemeClr>
                </a:solidFill>
              </a:rPr>
              <a:t>Dataset Description</a:t>
            </a:r>
          </a:p>
        </p:txBody>
      </p:sp>
      <p:sp>
        <p:nvSpPr>
          <p:cNvPr id="3" name="Content Placeholder 2">
            <a:extLst>
              <a:ext uri="{FF2B5EF4-FFF2-40B4-BE49-F238E27FC236}">
                <a16:creationId xmlns="" xmlns:a16="http://schemas.microsoft.com/office/drawing/2014/main" id="{779E0DD8-ECB4-385A-8A93-1690EFC91D4D}"/>
              </a:ext>
            </a:extLst>
          </p:cNvPr>
          <p:cNvSpPr>
            <a:spLocks noGrp="1"/>
          </p:cNvSpPr>
          <p:nvPr>
            <p:ph idx="1"/>
          </p:nvPr>
        </p:nvSpPr>
        <p:spPr>
          <a:xfrm>
            <a:off x="677334" y="1488613"/>
            <a:ext cx="8596668" cy="3880773"/>
          </a:xfrm>
        </p:spPr>
        <p:txBody>
          <a:bodyPr/>
          <a:lstStyle/>
          <a:p>
            <a:r>
              <a:rPr lang="en-IN" u="sng" dirty="0">
                <a:solidFill>
                  <a:schemeClr val="accent1">
                    <a:lumMod val="75000"/>
                  </a:schemeClr>
                </a:solidFill>
              </a:rPr>
              <a:t>Water Quality database from Central Pollution Control Board(CPCB)</a:t>
            </a:r>
          </a:p>
          <a:p>
            <a:pPr marL="0" indent="0">
              <a:buNone/>
            </a:pPr>
            <a:r>
              <a:rPr lang="en-IN" dirty="0">
                <a:solidFill>
                  <a:schemeClr val="accent1">
                    <a:lumMod val="75000"/>
                  </a:schemeClr>
                </a:solidFill>
              </a:rPr>
              <a:t>	 1.</a:t>
            </a:r>
            <a:r>
              <a:rPr lang="en-US" b="0" i="0" dirty="0">
                <a:solidFill>
                  <a:schemeClr val="accent1">
                    <a:lumMod val="75000"/>
                  </a:schemeClr>
                </a:solidFill>
                <a:effectLst/>
                <a:latin typeface="Bookman Old Style" panose="02050604050505020204" pitchFamily="18" charset="0"/>
              </a:rPr>
              <a:t> Water Quality of Rivers -2021.</a:t>
            </a:r>
          </a:p>
          <a:p>
            <a:pPr marL="0" indent="0">
              <a:buNone/>
            </a:pPr>
            <a:r>
              <a:rPr lang="en-US" dirty="0">
                <a:solidFill>
                  <a:schemeClr val="accent1">
                    <a:lumMod val="75000"/>
                  </a:schemeClr>
                </a:solidFill>
                <a:latin typeface="Bookman Old Style" panose="02050604050505020204" pitchFamily="18" charset="0"/>
              </a:rPr>
              <a:t>	</a:t>
            </a:r>
            <a:r>
              <a:rPr lang="en-IN" dirty="0">
                <a:solidFill>
                  <a:schemeClr val="accent1">
                    <a:lumMod val="75000"/>
                  </a:schemeClr>
                </a:solidFill>
              </a:rPr>
              <a:t> 2.</a:t>
            </a:r>
            <a:r>
              <a:rPr lang="en-US" b="0" i="0" dirty="0">
                <a:solidFill>
                  <a:schemeClr val="accent1">
                    <a:lumMod val="75000"/>
                  </a:schemeClr>
                </a:solidFill>
                <a:effectLst/>
                <a:latin typeface="Bookman Old Style" panose="02050604050505020204" pitchFamily="18" charset="0"/>
              </a:rPr>
              <a:t> Water Quality of Rivers -2020.</a:t>
            </a:r>
          </a:p>
          <a:p>
            <a:pPr marL="0" indent="0">
              <a:buNone/>
            </a:pPr>
            <a:r>
              <a:rPr lang="en-US" dirty="0">
                <a:solidFill>
                  <a:schemeClr val="accent1">
                    <a:lumMod val="75000"/>
                  </a:schemeClr>
                </a:solidFill>
                <a:latin typeface="Bookman Old Style" panose="02050604050505020204" pitchFamily="18" charset="0"/>
              </a:rPr>
              <a:t>	</a:t>
            </a:r>
            <a:r>
              <a:rPr lang="en-IN" dirty="0">
                <a:solidFill>
                  <a:schemeClr val="accent1">
                    <a:lumMod val="75000"/>
                  </a:schemeClr>
                </a:solidFill>
              </a:rPr>
              <a:t> 3.</a:t>
            </a:r>
            <a:r>
              <a:rPr lang="en-US" b="0" i="0" dirty="0">
                <a:solidFill>
                  <a:schemeClr val="accent1">
                    <a:lumMod val="75000"/>
                  </a:schemeClr>
                </a:solidFill>
                <a:effectLst/>
                <a:latin typeface="Bookman Old Style" panose="02050604050505020204" pitchFamily="18" charset="0"/>
              </a:rPr>
              <a:t> Water Quality of Ground Water 2021 (State wise).</a:t>
            </a:r>
          </a:p>
          <a:p>
            <a:pPr marL="0" indent="0">
              <a:buNone/>
            </a:pPr>
            <a:r>
              <a:rPr lang="en-US" dirty="0">
                <a:solidFill>
                  <a:schemeClr val="accent1">
                    <a:lumMod val="75000"/>
                  </a:schemeClr>
                </a:solidFill>
                <a:latin typeface="Bookman Old Style" panose="02050604050505020204" pitchFamily="18" charset="0"/>
              </a:rPr>
              <a:t>	</a:t>
            </a:r>
            <a:r>
              <a:rPr lang="en-IN" dirty="0">
                <a:solidFill>
                  <a:schemeClr val="accent1">
                    <a:lumMod val="75000"/>
                  </a:schemeClr>
                </a:solidFill>
              </a:rPr>
              <a:t> 4.</a:t>
            </a:r>
            <a:r>
              <a:rPr lang="en-US" b="0" i="0" dirty="0">
                <a:solidFill>
                  <a:schemeClr val="accent1">
                    <a:lumMod val="75000"/>
                  </a:schemeClr>
                </a:solidFill>
                <a:effectLst/>
                <a:latin typeface="Bookman Old Style" panose="02050604050505020204" pitchFamily="18" charset="0"/>
              </a:rPr>
              <a:t> Water Quality of Ground Water 2020 (State wise).</a:t>
            </a:r>
          </a:p>
          <a:p>
            <a:pPr marL="0" indent="0">
              <a:buNone/>
            </a:pPr>
            <a:r>
              <a:rPr lang="en-US" dirty="0">
                <a:solidFill>
                  <a:schemeClr val="accent1">
                    <a:lumMod val="75000"/>
                  </a:schemeClr>
                </a:solidFill>
                <a:latin typeface="Bookman Old Style" panose="02050604050505020204" pitchFamily="18" charset="0"/>
              </a:rPr>
              <a:t>	 </a:t>
            </a:r>
            <a:r>
              <a:rPr lang="en-IN" dirty="0">
                <a:solidFill>
                  <a:schemeClr val="accent1">
                    <a:lumMod val="75000"/>
                  </a:schemeClr>
                </a:solidFill>
              </a:rPr>
              <a:t> </a:t>
            </a:r>
          </a:p>
          <a:p>
            <a:r>
              <a:rPr lang="en-IN" u="sng" dirty="0">
                <a:solidFill>
                  <a:schemeClr val="accent1">
                    <a:lumMod val="75000"/>
                  </a:schemeClr>
                </a:solidFill>
                <a:latin typeface="Bookman Old Style" panose="02050604050505020204" pitchFamily="18" charset="0"/>
              </a:rPr>
              <a:t>Kaggle dataset </a:t>
            </a:r>
          </a:p>
          <a:p>
            <a:pPr marL="0" indent="0">
              <a:buNone/>
            </a:pPr>
            <a:r>
              <a:rPr lang="en-IN" dirty="0">
                <a:solidFill>
                  <a:schemeClr val="accent1">
                    <a:lumMod val="75000"/>
                  </a:schemeClr>
                </a:solidFill>
                <a:latin typeface="Bookman Old Style" panose="02050604050505020204" pitchFamily="18" charset="0"/>
              </a:rPr>
              <a:t>	1. Water quality dataset(related to potability &amp; turbidity).</a:t>
            </a:r>
          </a:p>
          <a:p>
            <a:pPr marL="0" indent="0">
              <a:buNone/>
            </a:pPr>
            <a:r>
              <a:rPr lang="en-IN" dirty="0">
                <a:solidFill>
                  <a:schemeClr val="accent1">
                    <a:lumMod val="75000"/>
                  </a:schemeClr>
                </a:solidFill>
                <a:latin typeface="Bookman Old Style" panose="02050604050505020204" pitchFamily="18" charset="0"/>
              </a:rPr>
              <a:t>	2. Indian water quality dataset(Historical state wise).</a:t>
            </a:r>
            <a:r>
              <a:rPr lang="en-US" dirty="0">
                <a:solidFill>
                  <a:srgbClr val="000000"/>
                </a:solidFill>
                <a:latin typeface="Bookman Old Style" panose="02050604050505020204" pitchFamily="18" charset="0"/>
              </a:rPr>
              <a:t>	</a:t>
            </a:r>
            <a:endParaRPr lang="en-IN" dirty="0"/>
          </a:p>
        </p:txBody>
      </p:sp>
    </p:spTree>
    <p:extLst>
      <p:ext uri="{BB962C8B-B14F-4D97-AF65-F5344CB8AC3E}">
        <p14:creationId xmlns:p14="http://schemas.microsoft.com/office/powerpoint/2010/main" val="43546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69DABCF2-15C1-07BB-3938-BFE073E92CF8}"/>
              </a:ext>
            </a:extLst>
          </p:cNvPr>
          <p:cNvPicPr>
            <a:picLocks noChangeAspect="1"/>
          </p:cNvPicPr>
          <p:nvPr/>
        </p:nvPicPr>
        <p:blipFill rotWithShape="1">
          <a:blip r:embed="rId2">
            <a:extLst>
              <a:ext uri="{28A0092B-C50C-407E-A947-70E740481C1C}">
                <a14:useLocalDpi xmlns:a14="http://schemas.microsoft.com/office/drawing/2010/main" val="0"/>
              </a:ext>
            </a:extLst>
          </a:blip>
          <a:srcRect l="2443" t="3500" r="2890" b="2176"/>
          <a:stretch/>
        </p:blipFill>
        <p:spPr>
          <a:xfrm>
            <a:off x="656947" y="1149689"/>
            <a:ext cx="8540319" cy="4274567"/>
          </a:xfrm>
          <a:prstGeom prst="rect">
            <a:avLst/>
          </a:prstGeom>
        </p:spPr>
      </p:pic>
    </p:spTree>
    <p:extLst>
      <p:ext uri="{BB962C8B-B14F-4D97-AF65-F5344CB8AC3E}">
        <p14:creationId xmlns:p14="http://schemas.microsoft.com/office/powerpoint/2010/main" val="2756587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297021"/>
          </a:xfrm>
        </p:spPr>
        <p:txBody>
          <a:bodyPr/>
          <a:lstStyle/>
          <a:p>
            <a:r>
              <a:rPr lang="en-US" dirty="0" smtClean="0">
                <a:solidFill>
                  <a:schemeClr val="accent2">
                    <a:lumMod val="75000"/>
                  </a:schemeClr>
                </a:solidFill>
              </a:rPr>
              <a:t>Proposed Work</a:t>
            </a:r>
            <a:endParaRPr lang="en-IN" dirty="0">
              <a:solidFill>
                <a:schemeClr val="accent2">
                  <a:lumMod val="75000"/>
                </a:schemeClr>
              </a:solidFill>
            </a:endParaRPr>
          </a:p>
        </p:txBody>
      </p:sp>
      <p:sp>
        <p:nvSpPr>
          <p:cNvPr id="3" name="Content Placeholder 2"/>
          <p:cNvSpPr>
            <a:spLocks noGrp="1"/>
          </p:cNvSpPr>
          <p:nvPr>
            <p:ph idx="1"/>
          </p:nvPr>
        </p:nvSpPr>
        <p:spPr>
          <a:xfrm>
            <a:off x="677334" y="1810393"/>
            <a:ext cx="8596668" cy="4074841"/>
          </a:xfrm>
        </p:spPr>
        <p:txBody>
          <a:bodyPr>
            <a:normAutofit lnSpcReduction="10000"/>
          </a:bodyPr>
          <a:lstStyle/>
          <a:p>
            <a:pPr algn="just"/>
            <a:r>
              <a:rPr lang="en-US" dirty="0" smtClean="0">
                <a:solidFill>
                  <a:schemeClr val="accent1">
                    <a:lumMod val="75000"/>
                  </a:schemeClr>
                </a:solidFill>
              </a:rPr>
              <a:t>To implement Machine Learning Method/Algorithm:</a:t>
            </a:r>
            <a:endParaRPr lang="en-US" dirty="0">
              <a:solidFill>
                <a:schemeClr val="accent1">
                  <a:lumMod val="75000"/>
                </a:schemeClr>
              </a:solidFill>
            </a:endParaRPr>
          </a:p>
          <a:p>
            <a:pPr marL="400050" lvl="1" indent="0" algn="just">
              <a:buNone/>
            </a:pPr>
            <a:r>
              <a:rPr lang="en-US" dirty="0" smtClean="0">
                <a:solidFill>
                  <a:schemeClr val="accent1">
                    <a:lumMod val="75000"/>
                  </a:schemeClr>
                </a:solidFill>
              </a:rPr>
              <a:t>1. We conduct Data Processing steps(Data Exploration ,Outlier Detection and Normalization) Here we check for missing values or outliers in the dataset and normalize the data.</a:t>
            </a:r>
          </a:p>
          <a:p>
            <a:pPr marL="400050" lvl="1" indent="0" algn="just">
              <a:buNone/>
            </a:pPr>
            <a:r>
              <a:rPr lang="en-US" dirty="0" smtClean="0">
                <a:solidFill>
                  <a:schemeClr val="accent1">
                    <a:lumMod val="75000"/>
                  </a:schemeClr>
                </a:solidFill>
              </a:rPr>
              <a:t>2. Feature Selection and Cross Validation : We choose appropriate features which help to increase model performance. We implement cross validation steps also.</a:t>
            </a:r>
          </a:p>
          <a:p>
            <a:pPr marL="400050" lvl="1" indent="0" algn="just">
              <a:buNone/>
            </a:pPr>
            <a:r>
              <a:rPr lang="en-US" dirty="0" smtClean="0">
                <a:solidFill>
                  <a:schemeClr val="accent1">
                    <a:lumMod val="75000"/>
                  </a:schemeClr>
                </a:solidFill>
              </a:rPr>
              <a:t>3. Model Selection: The water quality dataset contain different parameters from which we can have both Regression (Multi linear regression, polynomial Regression) and Classification(Support Vector Machine, Random Forest) methods for training a model. We apply the model for calculating accurate Water Quality Index.</a:t>
            </a:r>
          </a:p>
          <a:p>
            <a:pPr marL="400050" lvl="1" indent="0" algn="just">
              <a:buNone/>
            </a:pPr>
            <a:r>
              <a:rPr lang="en-US" dirty="0" smtClean="0">
                <a:solidFill>
                  <a:schemeClr val="accent1">
                    <a:lumMod val="75000"/>
                  </a:schemeClr>
                </a:solidFill>
              </a:rPr>
              <a:t>4. Evaluation: We evaluate the model using performance metrics of regression (MAE, RMSE ,etc.) and classification(Accuracy ,Recall ,Precision)</a:t>
            </a:r>
          </a:p>
          <a:p>
            <a:pPr marL="400050" lvl="1" indent="0" algn="just">
              <a:buNone/>
            </a:pPr>
            <a:r>
              <a:rPr lang="en-US" dirty="0" smtClean="0">
                <a:solidFill>
                  <a:schemeClr val="accent1">
                    <a:lumMod val="75000"/>
                  </a:schemeClr>
                </a:solidFill>
              </a:rPr>
              <a:t>5. After the model is trained and evaluated, We can use it for various purpose like making an application to check quality of water based on user’s input and deploy it.</a:t>
            </a:r>
          </a:p>
        </p:txBody>
      </p:sp>
    </p:spTree>
    <p:extLst>
      <p:ext uri="{BB962C8B-B14F-4D97-AF65-F5344CB8AC3E}">
        <p14:creationId xmlns:p14="http://schemas.microsoft.com/office/powerpoint/2010/main" val="1098169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205</TotalTime>
  <Words>866</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Bookman Old Style</vt:lpstr>
      <vt:lpstr>Trebuchet MS</vt:lpstr>
      <vt:lpstr>Wingdings 3</vt:lpstr>
      <vt:lpstr>Facet</vt:lpstr>
      <vt:lpstr>Water Quality Prediction using Machine Learning</vt:lpstr>
      <vt:lpstr>Abstract</vt:lpstr>
      <vt:lpstr>Introduction</vt:lpstr>
      <vt:lpstr>Literature Survey</vt:lpstr>
      <vt:lpstr>PowerPoint Presentation</vt:lpstr>
      <vt:lpstr>Related Work</vt:lpstr>
      <vt:lpstr>Dataset Description</vt:lpstr>
      <vt:lpstr>PowerPoint Presentation</vt:lpstr>
      <vt:lpstr>Proposed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Prediction using Machine Learning</dc:title>
  <dc:creator>dhruvil patel</dc:creator>
  <cp:lastModifiedBy>SarthakKapaliya</cp:lastModifiedBy>
  <cp:revision>6</cp:revision>
  <dcterms:created xsi:type="dcterms:W3CDTF">2022-10-12T15:29:18Z</dcterms:created>
  <dcterms:modified xsi:type="dcterms:W3CDTF">2022-10-13T01:53:12Z</dcterms:modified>
</cp:coreProperties>
</file>