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
      <p:font typeface="EB Garamond Medium"/>
      <p:regular r:id="rId23"/>
      <p:bold r:id="rId24"/>
      <p:italic r:id="rId25"/>
      <p:boldItalic r:id="rId26"/>
    </p:embeddedFont>
    <p:embeddedFont>
      <p:font typeface="EB Garamond SemiBold"/>
      <p:regular r:id="rId27"/>
      <p:bold r:id="rId28"/>
      <p:italic r:id="rId29"/>
      <p:boldItalic r:id="rId30"/>
    </p:embeddedFont>
    <p:embeddedFont>
      <p:font typeface="EB Garamond"/>
      <p:regular r:id="rId31"/>
      <p:bold r:id="rId32"/>
      <p:italic r:id="rId33"/>
      <p:boldItalic r:id="rId34"/>
    </p:embeddedFont>
    <p:embeddedFont>
      <p:font typeface="EB Garamond ExtraBold"/>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EBGaramondMedium-bold.fntdata"/><Relationship Id="rId23" Type="http://schemas.openxmlformats.org/officeDocument/2006/relationships/font" Target="fonts/EBGaramon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Medium-boldItalic.fntdata"/><Relationship Id="rId25" Type="http://schemas.openxmlformats.org/officeDocument/2006/relationships/font" Target="fonts/EBGaramondMedium-italic.fntdata"/><Relationship Id="rId28" Type="http://schemas.openxmlformats.org/officeDocument/2006/relationships/font" Target="fonts/EBGaramondSemiBold-bold.fntdata"/><Relationship Id="rId27" Type="http://schemas.openxmlformats.org/officeDocument/2006/relationships/font" Target="fonts/EBGaramond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regular.fntdata"/><Relationship Id="rId30" Type="http://schemas.openxmlformats.org/officeDocument/2006/relationships/font" Target="fonts/EBGaramondSemiBold-boldItalic.fntdata"/><Relationship Id="rId11" Type="http://schemas.openxmlformats.org/officeDocument/2006/relationships/slide" Target="slides/slide6.xml"/><Relationship Id="rId33" Type="http://schemas.openxmlformats.org/officeDocument/2006/relationships/font" Target="fonts/EBGaramond-italic.fntdata"/><Relationship Id="rId10" Type="http://schemas.openxmlformats.org/officeDocument/2006/relationships/slide" Target="slides/slide5.xml"/><Relationship Id="rId32" Type="http://schemas.openxmlformats.org/officeDocument/2006/relationships/font" Target="fonts/EBGaramond-bold.fntdata"/><Relationship Id="rId13" Type="http://schemas.openxmlformats.org/officeDocument/2006/relationships/slide" Target="slides/slide8.xml"/><Relationship Id="rId35" Type="http://schemas.openxmlformats.org/officeDocument/2006/relationships/font" Target="fonts/EBGaramondExtraBold-bold.fntdata"/><Relationship Id="rId12" Type="http://schemas.openxmlformats.org/officeDocument/2006/relationships/slide" Target="slides/slide7.xml"/><Relationship Id="rId34" Type="http://schemas.openxmlformats.org/officeDocument/2006/relationships/font" Target="fonts/EBGaramond-boldItalic.fntdata"/><Relationship Id="rId15"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EBGaramondExtraBold-boldItalic.fntdata"/><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Lato-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40578fda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40578fda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40578fda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40578fda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40578fda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40578fda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40578fda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40578fda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40578fda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40578fda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40578fda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40578fda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40578fda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40578fda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40578fda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40578fda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Nuclear Radiation Level and Isotope Prediction</a:t>
            </a:r>
            <a:endParaRPr b="1"/>
          </a:p>
        </p:txBody>
      </p:sp>
      <p:sp>
        <p:nvSpPr>
          <p:cNvPr id="135" name="Google Shape;135;p13"/>
          <p:cNvSpPr txBox="1"/>
          <p:nvPr>
            <p:ph idx="1" type="subTitle"/>
          </p:nvPr>
        </p:nvSpPr>
        <p:spPr>
          <a:xfrm>
            <a:off x="5083950" y="3888450"/>
            <a:ext cx="3470700" cy="542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n" sz="1917"/>
              <a:t>Hardik Inani - 20BCP012</a:t>
            </a:r>
            <a:endParaRPr sz="1917"/>
          </a:p>
          <a:p>
            <a:pPr indent="0" lvl="0" marL="0" rtl="0" algn="ctr">
              <a:lnSpc>
                <a:spcPct val="80000"/>
              </a:lnSpc>
              <a:spcBef>
                <a:spcPts val="0"/>
              </a:spcBef>
              <a:spcAft>
                <a:spcPts val="0"/>
              </a:spcAft>
              <a:buSzPts val="523"/>
              <a:buNone/>
            </a:pPr>
            <a:r>
              <a:rPr lang="en" sz="1917"/>
              <a:t>Veerangi Mehta - 20BCP003</a:t>
            </a:r>
            <a:endParaRPr sz="1917"/>
          </a:p>
          <a:p>
            <a:pPr indent="0" lvl="0" marL="0" rtl="0" algn="ctr">
              <a:lnSpc>
                <a:spcPct val="80000"/>
              </a:lnSpc>
              <a:spcBef>
                <a:spcPts val="0"/>
              </a:spcBef>
              <a:spcAft>
                <a:spcPts val="0"/>
              </a:spcAft>
              <a:buSzPts val="523"/>
              <a:buNone/>
            </a:pPr>
            <a:r>
              <a:rPr lang="en" sz="1917"/>
              <a:t>Drashti Bhavsar - 20BCP040</a:t>
            </a:r>
            <a:endParaRPr sz="1917"/>
          </a:p>
          <a:p>
            <a:pPr indent="0" lvl="0" marL="0" rtl="0" algn="ctr">
              <a:lnSpc>
                <a:spcPct val="80000"/>
              </a:lnSpc>
              <a:spcBef>
                <a:spcPts val="0"/>
              </a:spcBef>
              <a:spcAft>
                <a:spcPts val="0"/>
              </a:spcAft>
              <a:buSzPts val="523"/>
              <a:buNone/>
            </a:pPr>
            <a:r>
              <a:rPr lang="en" sz="1917"/>
              <a:t>Rahul Gulati - 20BCP024</a:t>
            </a:r>
            <a:endParaRPr sz="191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Abstract </a:t>
            </a:r>
            <a:endParaRPr/>
          </a:p>
          <a:p>
            <a:pPr indent="0" lvl="0" marL="0" rtl="0" algn="just">
              <a:spcBef>
                <a:spcPts val="0"/>
              </a:spcBef>
              <a:spcAft>
                <a:spcPts val="0"/>
              </a:spcAft>
              <a:buNone/>
            </a:pPr>
            <a:r>
              <a:rPr lang="en" sz="1100">
                <a:latin typeface="EB Garamond Medium"/>
                <a:ea typeface="EB Garamond Medium"/>
                <a:cs typeface="EB Garamond Medium"/>
                <a:sym typeface="EB Garamond Medium"/>
              </a:rPr>
              <a:t>The goal of this research is to develop an algorithm based on machine learning methodologies that can forecast the isotopes present in the environment depending on its proximity to a nuclear power station. This study has considered eight datasets to accomplish its goal: five from the Health Data of New York and three from the United States Department of Energy. Primarily, the main objective of the developed algorithm is to accurately anticipate the level of isotopes existing in the environment according to their relative distance from the nearby nuclear power plant. In future, these isotopes will be further categorised into different levels of severity of hazard, and if stakeholders of study are identified in subsequent areas with radiation, preventative and protective actions should be prescribed.</a:t>
            </a:r>
            <a:endParaRPr sz="1100">
              <a:latin typeface="EB Garamond Medium"/>
              <a:ea typeface="EB Garamond Medium"/>
              <a:cs typeface="EB Garamond Medium"/>
              <a:sym typeface="EB Garamon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r>
              <a:rPr lang="en"/>
              <a:t> : Story of Fukushima</a:t>
            </a:r>
            <a:endParaRPr/>
          </a:p>
        </p:txBody>
      </p:sp>
      <p:sp>
        <p:nvSpPr>
          <p:cNvPr id="146" name="Google Shape;146;p1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EB Garamond SemiBold"/>
              <a:buChar char="●"/>
            </a:pPr>
            <a:r>
              <a:rPr lang="en" sz="1200">
                <a:solidFill>
                  <a:srgbClr val="BDC1C6"/>
                </a:solidFill>
                <a:highlight>
                  <a:srgbClr val="202124"/>
                </a:highlight>
                <a:latin typeface="EB Garamond SemiBold"/>
                <a:ea typeface="EB Garamond SemiBold"/>
                <a:cs typeface="EB Garamond SemiBold"/>
                <a:sym typeface="EB Garamond SemiBold"/>
              </a:rPr>
              <a:t>The Fukushima nuclear disaster was a 2011 nuclear accident at the Fukushima Daiichi Nuclear Power Plant in Ōkuma, Fukushima, Japan.</a:t>
            </a:r>
            <a:endParaRPr sz="1200">
              <a:solidFill>
                <a:srgbClr val="BDC1C6"/>
              </a:solidFill>
              <a:highlight>
                <a:srgbClr val="202124"/>
              </a:highlight>
              <a:latin typeface="EB Garamond SemiBold"/>
              <a:ea typeface="EB Garamond SemiBold"/>
              <a:cs typeface="EB Garamond SemiBold"/>
              <a:sym typeface="EB Garamond SemiBold"/>
            </a:endParaRPr>
          </a:p>
          <a:p>
            <a:pPr indent="-304800" lvl="0" marL="457200" rtl="0" algn="just">
              <a:spcBef>
                <a:spcPts val="0"/>
              </a:spcBef>
              <a:spcAft>
                <a:spcPts val="0"/>
              </a:spcAft>
              <a:buClr>
                <a:srgbClr val="BDC1C6"/>
              </a:buClr>
              <a:buSzPts val="1200"/>
              <a:buFont typeface="Arial"/>
              <a:buChar char="●"/>
            </a:pPr>
            <a:r>
              <a:rPr lang="en" sz="1200">
                <a:solidFill>
                  <a:srgbClr val="BDC1C6"/>
                </a:solidFill>
                <a:highlight>
                  <a:srgbClr val="202124"/>
                </a:highlight>
                <a:latin typeface="EB Garamond SemiBold"/>
                <a:ea typeface="EB Garamond SemiBold"/>
                <a:cs typeface="EB Garamond SemiBold"/>
                <a:sym typeface="EB Garamond SemiBold"/>
              </a:rPr>
              <a:t>The cumulative numbers of disaster-related deaths by time of death after the disaster were 1,041 in Fukushima Prefecture, 400 in Iwate Prefecture, and 875 in Miyagi Prefecture in the first six months after the disaster.</a:t>
            </a:r>
            <a:endParaRPr sz="1200">
              <a:solidFill>
                <a:srgbClr val="BDC1C6"/>
              </a:solidFill>
              <a:highlight>
                <a:srgbClr val="202124"/>
              </a:highlight>
              <a:latin typeface="EB Garamond SemiBold"/>
              <a:ea typeface="EB Garamond SemiBold"/>
              <a:cs typeface="EB Garamond SemiBold"/>
              <a:sym typeface="EB Garamond SemiBold"/>
            </a:endParaRPr>
          </a:p>
          <a:p>
            <a:pPr indent="-304800" lvl="0" marL="457200" rtl="0" algn="just">
              <a:spcBef>
                <a:spcPts val="0"/>
              </a:spcBef>
              <a:spcAft>
                <a:spcPts val="0"/>
              </a:spcAft>
              <a:buClr>
                <a:srgbClr val="BDC1C6"/>
              </a:buClr>
              <a:buSzPts val="1200"/>
              <a:buFont typeface="EB Garamond SemiBold"/>
              <a:buChar char="●"/>
            </a:pPr>
            <a:r>
              <a:rPr lang="en" sz="1200">
                <a:solidFill>
                  <a:srgbClr val="BDC1C6"/>
                </a:solidFill>
                <a:highlight>
                  <a:srgbClr val="202124"/>
                </a:highlight>
                <a:latin typeface="EB Garamond SemiBold"/>
                <a:ea typeface="EB Garamond SemiBold"/>
                <a:cs typeface="EB Garamond SemiBold"/>
                <a:sym typeface="EB Garamond SemiBold"/>
              </a:rPr>
              <a:t>Very Famous Chernobyl Nuclear disaster which claimed lives of 4000 citizens and permanently mutated subsequent generations.</a:t>
            </a:r>
            <a:endParaRPr sz="1200">
              <a:solidFill>
                <a:srgbClr val="BDC1C6"/>
              </a:solidFill>
              <a:highlight>
                <a:srgbClr val="202124"/>
              </a:highlight>
              <a:latin typeface="EB Garamond SemiBold"/>
              <a:ea typeface="EB Garamond SemiBold"/>
              <a:cs typeface="EB Garamond SemiBold"/>
              <a:sym typeface="EB Garamond SemiBold"/>
            </a:endParaRPr>
          </a:p>
        </p:txBody>
      </p:sp>
      <p:sp>
        <p:nvSpPr>
          <p:cNvPr id="147" name="Google Shape;147;p1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latin typeface="EB Garamond ExtraBold"/>
                <a:ea typeface="EB Garamond ExtraBold"/>
                <a:cs typeface="EB Garamond ExtraBold"/>
                <a:sym typeface="EB Garamond ExtraBold"/>
              </a:rPr>
              <a:t>Fukushima Disaster,2011</a:t>
            </a:r>
            <a:endParaRPr>
              <a:latin typeface="EB Garamond ExtraBold"/>
              <a:ea typeface="EB Garamond ExtraBold"/>
              <a:cs typeface="EB Garamond ExtraBold"/>
              <a:sym typeface="EB Garamond ExtraBold"/>
            </a:endParaRPr>
          </a:p>
        </p:txBody>
      </p:sp>
      <p:pic>
        <p:nvPicPr>
          <p:cNvPr id="148" name="Google Shape;148;p15"/>
          <p:cNvPicPr preferRelativeResize="0"/>
          <p:nvPr/>
        </p:nvPicPr>
        <p:blipFill>
          <a:blip r:embed="rId3">
            <a:alphaModFix/>
          </a:blip>
          <a:stretch>
            <a:fillRect/>
          </a:stretch>
        </p:blipFill>
        <p:spPr>
          <a:xfrm>
            <a:off x="5206075" y="2275925"/>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823850" y="866775"/>
            <a:ext cx="5653200" cy="3521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EB Garamond Medium"/>
                <a:ea typeface="EB Garamond Medium"/>
                <a:cs typeface="EB Garamond Medium"/>
                <a:sym typeface="EB Garamond Medium"/>
              </a:rPr>
              <a:t>Why ? [Objective of the Study]</a:t>
            </a:r>
            <a:endParaRPr>
              <a:latin typeface="EB Garamond Medium"/>
              <a:ea typeface="EB Garamond Medium"/>
              <a:cs typeface="EB Garamond Medium"/>
              <a:sym typeface="EB Garamond Medium"/>
            </a:endParaRPr>
          </a:p>
          <a:p>
            <a:pPr indent="0" lvl="0" marL="0" rtl="0" algn="l">
              <a:spcBef>
                <a:spcPts val="0"/>
              </a:spcBef>
              <a:spcAft>
                <a:spcPts val="0"/>
              </a:spcAft>
              <a:buNone/>
            </a:pPr>
            <a:r>
              <a:t/>
            </a:r>
            <a:endParaRPr>
              <a:latin typeface="EB Garamond Medium"/>
              <a:ea typeface="EB Garamond Medium"/>
              <a:cs typeface="EB Garamond Medium"/>
              <a:sym typeface="EB Garamond Medium"/>
            </a:endParaRPr>
          </a:p>
          <a:p>
            <a:pPr indent="-322897" lvl="0" marL="457200" rtl="0" algn="just">
              <a:spcBef>
                <a:spcPts val="0"/>
              </a:spcBef>
              <a:spcAft>
                <a:spcPts val="0"/>
              </a:spcAft>
              <a:buSzPct val="100000"/>
              <a:buFont typeface="EB Garamond Medium"/>
              <a:buChar char="●"/>
            </a:pPr>
            <a:r>
              <a:rPr lang="en" sz="1650">
                <a:latin typeface="EB Garamond Medium"/>
                <a:ea typeface="EB Garamond Medium"/>
                <a:cs typeface="EB Garamond Medium"/>
                <a:sym typeface="EB Garamond Medium"/>
              </a:rPr>
              <a:t>World’s coal resource are depleting, and energy demand is increasing which means we would now have to rely more on nuclear fuel and nuclear power plants.</a:t>
            </a:r>
            <a:endParaRPr sz="1650">
              <a:latin typeface="EB Garamond Medium"/>
              <a:ea typeface="EB Garamond Medium"/>
              <a:cs typeface="EB Garamond Medium"/>
              <a:sym typeface="EB Garamond Medium"/>
            </a:endParaRPr>
          </a:p>
          <a:p>
            <a:pPr indent="0" lvl="0" marL="0" rtl="0" algn="just">
              <a:spcBef>
                <a:spcPts val="0"/>
              </a:spcBef>
              <a:spcAft>
                <a:spcPts val="0"/>
              </a:spcAft>
              <a:buNone/>
            </a:pPr>
            <a:r>
              <a:t/>
            </a:r>
            <a:endParaRPr sz="1650">
              <a:latin typeface="EB Garamond Medium"/>
              <a:ea typeface="EB Garamond Medium"/>
              <a:cs typeface="EB Garamond Medium"/>
              <a:sym typeface="EB Garamond Medium"/>
            </a:endParaRPr>
          </a:p>
          <a:p>
            <a:pPr indent="-322897" lvl="0" marL="457200" rtl="0" algn="just">
              <a:spcBef>
                <a:spcPts val="0"/>
              </a:spcBef>
              <a:spcAft>
                <a:spcPts val="0"/>
              </a:spcAft>
              <a:buSzPct val="100000"/>
              <a:buFont typeface="EB Garamond Medium"/>
              <a:buChar char="●"/>
            </a:pPr>
            <a:r>
              <a:rPr lang="en" sz="1650">
                <a:latin typeface="EB Garamond Medium"/>
                <a:ea typeface="EB Garamond Medium"/>
                <a:cs typeface="EB Garamond Medium"/>
                <a:sym typeface="EB Garamond Medium"/>
              </a:rPr>
              <a:t>With increasing demand for energy more nuclear power plants would be required.</a:t>
            </a:r>
            <a:endParaRPr sz="1650">
              <a:latin typeface="EB Garamond Medium"/>
              <a:ea typeface="EB Garamond Medium"/>
              <a:cs typeface="EB Garamond Medium"/>
              <a:sym typeface="EB Garamond Medium"/>
            </a:endParaRPr>
          </a:p>
          <a:p>
            <a:pPr indent="0" lvl="0" marL="0" rtl="0" algn="just">
              <a:spcBef>
                <a:spcPts val="0"/>
              </a:spcBef>
              <a:spcAft>
                <a:spcPts val="0"/>
              </a:spcAft>
              <a:buNone/>
            </a:pPr>
            <a:r>
              <a:t/>
            </a:r>
            <a:endParaRPr sz="1650">
              <a:latin typeface="EB Garamond Medium"/>
              <a:ea typeface="EB Garamond Medium"/>
              <a:cs typeface="EB Garamond Medium"/>
              <a:sym typeface="EB Garamond Medium"/>
            </a:endParaRPr>
          </a:p>
          <a:p>
            <a:pPr indent="-322897" lvl="0" marL="457200" rtl="0" algn="just">
              <a:spcBef>
                <a:spcPts val="0"/>
              </a:spcBef>
              <a:spcAft>
                <a:spcPts val="0"/>
              </a:spcAft>
              <a:buSzPct val="100000"/>
              <a:buFont typeface="EB Garamond Medium"/>
              <a:buChar char="●"/>
            </a:pPr>
            <a:r>
              <a:rPr lang="en" sz="1650">
                <a:latin typeface="EB Garamond Medium"/>
                <a:ea typeface="EB Garamond Medium"/>
                <a:cs typeface="EB Garamond Medium"/>
                <a:sym typeface="EB Garamond Medium"/>
              </a:rPr>
              <a:t>Thus, resulting in more number of power plants to close proximity of human settlement.</a:t>
            </a:r>
            <a:endParaRPr sz="1650">
              <a:latin typeface="EB Garamond Medium"/>
              <a:ea typeface="EB Garamond Medium"/>
              <a:cs typeface="EB Garamond Medium"/>
              <a:sym typeface="EB Garamond Medium"/>
            </a:endParaRPr>
          </a:p>
          <a:p>
            <a:pPr indent="0" lvl="0" marL="457200" rtl="0" algn="just">
              <a:spcBef>
                <a:spcPts val="0"/>
              </a:spcBef>
              <a:spcAft>
                <a:spcPts val="0"/>
              </a:spcAft>
              <a:buNone/>
            </a:pPr>
            <a:r>
              <a:t/>
            </a:r>
            <a:endParaRPr sz="1650">
              <a:latin typeface="EB Garamond Medium"/>
              <a:ea typeface="EB Garamond Medium"/>
              <a:cs typeface="EB Garamond Medium"/>
              <a:sym typeface="EB Garamond Medium"/>
            </a:endParaRPr>
          </a:p>
          <a:p>
            <a:pPr indent="-322897" lvl="0" marL="457200" rtl="0" algn="just">
              <a:spcBef>
                <a:spcPts val="0"/>
              </a:spcBef>
              <a:spcAft>
                <a:spcPts val="0"/>
              </a:spcAft>
              <a:buSzPct val="100000"/>
              <a:buFont typeface="EB Garamond Medium"/>
              <a:buChar char="●"/>
            </a:pPr>
            <a:r>
              <a:rPr lang="en" sz="1650">
                <a:latin typeface="EB Garamond Medium"/>
                <a:ea typeface="EB Garamond Medium"/>
                <a:cs typeface="EB Garamond Medium"/>
                <a:sym typeface="EB Garamond Medium"/>
              </a:rPr>
              <a:t> Increasing risk of radiation leaks and other hazardous accidents.</a:t>
            </a:r>
            <a:endParaRPr sz="1650">
              <a:latin typeface="EB Garamond Medium"/>
              <a:ea typeface="EB Garamond Medium"/>
              <a:cs typeface="EB Garamond Medium"/>
              <a:sym typeface="EB Garamond Medium"/>
            </a:endParaRPr>
          </a:p>
          <a:p>
            <a:pPr indent="0" lvl="0" marL="0" rtl="0" algn="just">
              <a:spcBef>
                <a:spcPts val="0"/>
              </a:spcBef>
              <a:spcAft>
                <a:spcPts val="0"/>
              </a:spcAft>
              <a:buNone/>
            </a:pPr>
            <a:r>
              <a:t/>
            </a:r>
            <a:endParaRPr sz="1200">
              <a:latin typeface="EB Garamond Medium"/>
              <a:ea typeface="EB Garamond Medium"/>
              <a:cs typeface="EB Garamond Medium"/>
              <a:sym typeface="EB Garamond Medium"/>
            </a:endParaRPr>
          </a:p>
          <a:p>
            <a:pPr indent="0" lvl="0" marL="0" rtl="0" algn="just">
              <a:spcBef>
                <a:spcPts val="0"/>
              </a:spcBef>
              <a:spcAft>
                <a:spcPts val="0"/>
              </a:spcAft>
              <a:buNone/>
            </a:pPr>
            <a:r>
              <a:t/>
            </a:r>
            <a:endParaRPr sz="1200">
              <a:latin typeface="EB Garamond Medium"/>
              <a:ea typeface="EB Garamond Medium"/>
              <a:cs typeface="EB Garamond Medium"/>
              <a:sym typeface="EB Garamon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159" name="Google Shape;159;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2000"/>
              </a:spcAft>
              <a:buNone/>
            </a:pPr>
            <a:r>
              <a:rPr lang="en" sz="1100">
                <a:highlight>
                  <a:schemeClr val="dk1"/>
                </a:highlight>
                <a:latin typeface="EB Garamond Medium"/>
                <a:ea typeface="EB Garamond Medium"/>
                <a:cs typeface="EB Garamond Medium"/>
                <a:sym typeface="EB Garamond Medium"/>
              </a:rPr>
              <a:t>The use of nuclear energy as a source of power has been made to meet the rising global energy demand for more than 50 years. Thus, unless substantial advancements in fossil fuel or renewable energy sources are made, dependence on nuclear energy will likely continue for decades to come. The globe has hundreds of nuclear power plants (NPPs) that have produced thousands of megawatts of energy. Despite the fact that there have been very few serious nuclear power plant accidents, they have increased people's worries and anxieties about a nuclear catastrophe. Following each incident, the energy businesses, authorities, investors, researchers, and the general public all turn their attention to the safety problem. The safety of nuclear power plants is impacted by radiation, waste, and facility location.</a:t>
            </a:r>
            <a:endParaRPr sz="1100">
              <a:latin typeface="EB Garamond Medium"/>
              <a:ea typeface="EB Garamond Medium"/>
              <a:cs typeface="EB Garamond Medium"/>
              <a:sym typeface="EB Garamond Medium"/>
            </a:endParaRPr>
          </a:p>
        </p:txBody>
      </p:sp>
      <p:sp>
        <p:nvSpPr>
          <p:cNvPr id="160" name="Google Shape;160;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2000"/>
              </a:spcAft>
              <a:buNone/>
            </a:pPr>
            <a:r>
              <a:rPr lang="en" sz="1100">
                <a:highlight>
                  <a:schemeClr val="dk1"/>
                </a:highlight>
                <a:latin typeface="EB Garamond Medium"/>
                <a:ea typeface="EB Garamond Medium"/>
                <a:cs typeface="EB Garamond Medium"/>
                <a:sym typeface="EB Garamond Medium"/>
              </a:rPr>
              <a:t>It is a complicated subject that calls for strict restrictions to locate a nuclear power facility in an appropriate location. A innovative method has long been discussed and advocated in order to raise the safety factor of nuclear power plants and reduce their possible environmental concerns. The answer was to think of other locations for NPP </a:t>
            </a:r>
            <a:r>
              <a:rPr lang="en" sz="1100">
                <a:highlight>
                  <a:schemeClr val="dk1"/>
                </a:highlight>
                <a:latin typeface="EB Garamond Medium"/>
                <a:ea typeface="EB Garamond Medium"/>
                <a:cs typeface="EB Garamond Medium"/>
                <a:sym typeface="EB Garamond Medium"/>
              </a:rPr>
              <a:t>sightings</a:t>
            </a:r>
            <a:r>
              <a:rPr lang="en" sz="1100">
                <a:highlight>
                  <a:schemeClr val="dk1"/>
                </a:highlight>
                <a:latin typeface="EB Garamond Medium"/>
                <a:ea typeface="EB Garamond Medium"/>
                <a:cs typeface="EB Garamond Medium"/>
                <a:sym typeface="EB Garamond Medium"/>
              </a:rPr>
              <a:t>. The two known site choices other than land-based have received the most attention in the literature: offshore and subterranean. Today, the need for safer citing is even more critical because to the desire to construct tens of new nuclear power plants to meet the rising demand for electricity in many developing parts of the world and the 2011 nuclear power plant disaster in Japan.</a:t>
            </a:r>
            <a:endParaRPr sz="1100">
              <a:highlight>
                <a:schemeClr val="dk1"/>
              </a:highlight>
              <a:latin typeface="EB Garamond Medium"/>
              <a:ea typeface="EB Garamond Medium"/>
              <a:cs typeface="EB Garamond Medium"/>
              <a:sym typeface="EB Garamon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Work </a:t>
            </a:r>
            <a:endParaRPr/>
          </a:p>
        </p:txBody>
      </p:sp>
      <p:sp>
        <p:nvSpPr>
          <p:cNvPr id="166" name="Google Shape;166;p18"/>
          <p:cNvSpPr txBox="1"/>
          <p:nvPr>
            <p:ph idx="1" type="body"/>
          </p:nvPr>
        </p:nvSpPr>
        <p:spPr>
          <a:xfrm>
            <a:off x="1297500" y="1262650"/>
            <a:ext cx="7038900" cy="34947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EB Garamond SemiBold"/>
              <a:buChar char="●"/>
            </a:pPr>
            <a:r>
              <a:rPr lang="en" sz="1200">
                <a:latin typeface="EB Garamond SemiBold"/>
                <a:ea typeface="EB Garamond SemiBold"/>
                <a:cs typeface="EB Garamond SemiBold"/>
                <a:sym typeface="EB Garamond SemiBold"/>
              </a:rPr>
              <a:t>To Develop an algorithm/Python Script  which :</a:t>
            </a:r>
            <a:endParaRPr sz="1200">
              <a:latin typeface="EB Garamond SemiBold"/>
              <a:ea typeface="EB Garamond SemiBold"/>
              <a:cs typeface="EB Garamond SemiBold"/>
              <a:sym typeface="EB Garamond SemiBold"/>
            </a:endParaRPr>
          </a:p>
          <a:p>
            <a:pPr indent="0" lvl="0" marL="457200" rtl="0" algn="just">
              <a:spcBef>
                <a:spcPts val="1200"/>
              </a:spcBef>
              <a:spcAft>
                <a:spcPts val="0"/>
              </a:spcAft>
              <a:buNone/>
            </a:pPr>
            <a:r>
              <a:t/>
            </a:r>
            <a:endParaRPr sz="1200">
              <a:latin typeface="EB Garamond SemiBold"/>
              <a:ea typeface="EB Garamond SemiBold"/>
              <a:cs typeface="EB Garamond SemiBold"/>
              <a:sym typeface="EB Garamond SemiBold"/>
            </a:endParaRPr>
          </a:p>
          <a:p>
            <a:pPr indent="-304800" lvl="1" marL="914400" rtl="0" algn="just">
              <a:spcBef>
                <a:spcPts val="1200"/>
              </a:spcBef>
              <a:spcAft>
                <a:spcPts val="0"/>
              </a:spcAft>
              <a:buSzPts val="1200"/>
              <a:buFont typeface="EB Garamond SemiBold"/>
              <a:buChar char="○"/>
            </a:pPr>
            <a:r>
              <a:rPr lang="en" sz="1200">
                <a:latin typeface="EB Garamond SemiBold"/>
                <a:ea typeface="EB Garamond SemiBold"/>
                <a:cs typeface="EB Garamond SemiBold"/>
                <a:sym typeface="EB Garamond SemiBold"/>
              </a:rPr>
              <a:t>I</a:t>
            </a:r>
            <a:r>
              <a:rPr lang="en" sz="1200">
                <a:latin typeface="EB Garamond SemiBold"/>
                <a:ea typeface="EB Garamond SemiBold"/>
                <a:cs typeface="EB Garamond SemiBold"/>
                <a:sym typeface="EB Garamond SemiBold"/>
              </a:rPr>
              <a:t>mplements machine learning methodologies (Regression, Classification, divisive clustering, agglomerative clustering and k-mean clustering) to predict the outcome of nuclear radiations present in the surroundings . </a:t>
            </a:r>
            <a:endParaRPr sz="1200">
              <a:latin typeface="EB Garamond SemiBold"/>
              <a:ea typeface="EB Garamond SemiBold"/>
              <a:cs typeface="EB Garamond SemiBold"/>
              <a:sym typeface="EB Garamond SemiBold"/>
            </a:endParaRPr>
          </a:p>
          <a:p>
            <a:pPr indent="-304800" lvl="1" marL="914400" rtl="0" algn="just">
              <a:spcBef>
                <a:spcPts val="0"/>
              </a:spcBef>
              <a:spcAft>
                <a:spcPts val="0"/>
              </a:spcAft>
              <a:buSzPts val="1200"/>
              <a:buFont typeface="EB Garamond SemiBold"/>
              <a:buChar char="○"/>
            </a:pPr>
            <a:r>
              <a:rPr lang="en" sz="1200">
                <a:latin typeface="EB Garamond SemiBold"/>
                <a:ea typeface="EB Garamond SemiBold"/>
                <a:cs typeface="EB Garamond SemiBold"/>
                <a:sym typeface="EB Garamond SemiBold"/>
              </a:rPr>
              <a:t>Takes input of latitude and longitude and checks if a nuclear power plant is there in the proposed/required kilometers or radius.</a:t>
            </a:r>
            <a:endParaRPr sz="1200">
              <a:latin typeface="EB Garamond SemiBold"/>
              <a:ea typeface="EB Garamond SemiBold"/>
              <a:cs typeface="EB Garamond SemiBold"/>
              <a:sym typeface="EB Garamond SemiBold"/>
            </a:endParaRPr>
          </a:p>
          <a:p>
            <a:pPr indent="-304800" lvl="1" marL="914400" rtl="0" algn="just">
              <a:spcBef>
                <a:spcPts val="0"/>
              </a:spcBef>
              <a:spcAft>
                <a:spcPts val="0"/>
              </a:spcAft>
              <a:buSzPts val="1200"/>
              <a:buFont typeface="EB Garamond SemiBold"/>
              <a:buChar char="○"/>
            </a:pPr>
            <a:r>
              <a:rPr lang="en" sz="1200">
                <a:latin typeface="EB Garamond SemiBold"/>
                <a:ea typeface="EB Garamond SemiBold"/>
                <a:cs typeface="EB Garamond SemiBold"/>
                <a:sym typeface="EB Garamond SemiBold"/>
              </a:rPr>
              <a:t>If yes then checks the distance of the given latitude and longitude to nearest Nuclear  Power Plant.</a:t>
            </a:r>
            <a:endParaRPr sz="1200">
              <a:latin typeface="EB Garamond SemiBold"/>
              <a:ea typeface="EB Garamond SemiBold"/>
              <a:cs typeface="EB Garamond SemiBold"/>
              <a:sym typeface="EB Garamond SemiBold"/>
            </a:endParaRPr>
          </a:p>
          <a:p>
            <a:pPr indent="-304800" lvl="1" marL="914400" rtl="0" algn="just">
              <a:spcBef>
                <a:spcPts val="0"/>
              </a:spcBef>
              <a:spcAft>
                <a:spcPts val="0"/>
              </a:spcAft>
              <a:buSzPts val="1200"/>
              <a:buFont typeface="EB Garamond SemiBold"/>
              <a:buChar char="○"/>
            </a:pPr>
            <a:r>
              <a:rPr lang="en" sz="1200">
                <a:latin typeface="EB Garamond SemiBold"/>
                <a:ea typeface="EB Garamond SemiBold"/>
                <a:cs typeface="EB Garamond SemiBold"/>
                <a:sym typeface="EB Garamond SemiBold"/>
              </a:rPr>
              <a:t>According to the distance and topology, with help of machine learning algorithm, it predicts the air quality, isotopes of radioactive material present in the environment, and soil, air and water quality.</a:t>
            </a:r>
            <a:endParaRPr sz="1200">
              <a:latin typeface="EB Garamond SemiBold"/>
              <a:ea typeface="EB Garamond SemiBold"/>
              <a:cs typeface="EB Garamond SemiBold"/>
              <a:sym typeface="EB Garamond SemiBold"/>
            </a:endParaRPr>
          </a:p>
          <a:p>
            <a:pPr indent="-304800" lvl="1" marL="914400" rtl="0" algn="just">
              <a:spcBef>
                <a:spcPts val="0"/>
              </a:spcBef>
              <a:spcAft>
                <a:spcPts val="0"/>
              </a:spcAft>
              <a:buSzPts val="1200"/>
              <a:buFont typeface="EB Garamond SemiBold"/>
              <a:buChar char="○"/>
            </a:pPr>
            <a:r>
              <a:rPr lang="en" sz="1200">
                <a:latin typeface="EB Garamond SemiBold"/>
                <a:ea typeface="EB Garamond SemiBold"/>
                <a:cs typeface="EB Garamond SemiBold"/>
                <a:sym typeface="EB Garamond SemiBold"/>
              </a:rPr>
              <a:t>Classifies the given information into different levels based on the severity of the hazard.</a:t>
            </a:r>
            <a:endParaRPr sz="1200">
              <a:latin typeface="EB Garamond SemiBold"/>
              <a:ea typeface="EB Garamond SemiBold"/>
              <a:cs typeface="EB Garamond SemiBold"/>
              <a:sym typeface="EB Garamond SemiBold"/>
            </a:endParaRPr>
          </a:p>
          <a:p>
            <a:pPr indent="-304800" lvl="1" marL="914400" rtl="0" algn="just">
              <a:spcBef>
                <a:spcPts val="0"/>
              </a:spcBef>
              <a:spcAft>
                <a:spcPts val="0"/>
              </a:spcAft>
              <a:buSzPts val="1200"/>
              <a:buFont typeface="EB Garamond SemiBold"/>
              <a:buChar char="○"/>
            </a:pPr>
            <a:r>
              <a:rPr lang="en" sz="1200">
                <a:latin typeface="EB Garamond SemiBold"/>
                <a:ea typeface="EB Garamond SemiBold"/>
                <a:cs typeface="EB Garamond SemiBold"/>
                <a:sym typeface="EB Garamond SemiBold"/>
              </a:rPr>
              <a:t>Suggests protective, preventive and health measures regarding the same to the stakeholders.</a:t>
            </a:r>
            <a:endParaRPr sz="1200">
              <a:latin typeface="EB Garamond SemiBold"/>
              <a:ea typeface="EB Garamond SemiBold"/>
              <a:cs typeface="EB Garamond SemiBold"/>
              <a:sym typeface="EB Garamond SemiBold"/>
            </a:endParaRPr>
          </a:p>
          <a:p>
            <a:pPr indent="-304800" lvl="1" marL="914400" rtl="0" algn="just">
              <a:spcBef>
                <a:spcPts val="0"/>
              </a:spcBef>
              <a:spcAft>
                <a:spcPts val="0"/>
              </a:spcAft>
              <a:buSzPts val="1200"/>
              <a:buFont typeface="EB Garamond SemiBold"/>
              <a:buChar char="○"/>
            </a:pPr>
            <a:r>
              <a:rPr lang="en" sz="1200">
                <a:latin typeface="EB Garamond SemiBold"/>
                <a:ea typeface="EB Garamond SemiBold"/>
                <a:cs typeface="EB Garamond SemiBold"/>
                <a:sym typeface="EB Garamond SemiBold"/>
              </a:rPr>
              <a:t>To send alert messages via email and SMS.</a:t>
            </a:r>
            <a:endParaRPr sz="1200">
              <a:latin typeface="EB Garamond SemiBold"/>
              <a:ea typeface="EB Garamond SemiBold"/>
              <a:cs typeface="EB Garamond SemiBold"/>
              <a:sym typeface="EB Garamond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 </a:t>
            </a:r>
            <a:endParaRPr/>
          </a:p>
        </p:txBody>
      </p:sp>
      <p:sp>
        <p:nvSpPr>
          <p:cNvPr id="172" name="Google Shape;172;p19"/>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latin typeface="EB Garamond SemiBold"/>
                <a:ea typeface="EB Garamond SemiBold"/>
                <a:cs typeface="EB Garamond SemiBold"/>
                <a:sym typeface="EB Garamond SemiBold"/>
              </a:rPr>
              <a:t>The role of scientific research on nuclear radiation waste management and preserving environment</a:t>
            </a:r>
            <a:r>
              <a:rPr lang="en" sz="1200">
                <a:latin typeface="EB Garamond"/>
                <a:ea typeface="EB Garamond"/>
                <a:cs typeface="EB Garamond"/>
                <a:sym typeface="EB Garamond"/>
              </a:rPr>
              <a:t>  Abdulsamad Alhousali 1,* , Salmane Bourekkadi 2 , Mohamed Azougagh 3 , Hamid Boukhal 4 , Elmehdi Alibrahimi1 , and Chakir </a:t>
            </a:r>
            <a:r>
              <a:rPr lang="en" sz="1200">
                <a:latin typeface="EB Garamond"/>
                <a:ea typeface="EB Garamond"/>
                <a:cs typeface="EB Garamond"/>
                <a:sym typeface="EB Garamond"/>
              </a:rPr>
              <a:t>El Mahjoub 1</a:t>
            </a:r>
            <a:endParaRPr sz="1200">
              <a:latin typeface="EB Garamond"/>
              <a:ea typeface="EB Garamond"/>
              <a:cs typeface="EB Garamond"/>
              <a:sym typeface="EB Garamond"/>
            </a:endParaRPr>
          </a:p>
          <a:p>
            <a:pPr indent="0" lvl="0" marL="457200" rtl="0" algn="just">
              <a:spcBef>
                <a:spcPts val="1200"/>
              </a:spcBef>
              <a:spcAft>
                <a:spcPts val="0"/>
              </a:spcAft>
              <a:buNone/>
            </a:pPr>
            <a:r>
              <a:t/>
            </a:r>
            <a:endParaRPr sz="1200">
              <a:latin typeface="EB Garamond"/>
              <a:ea typeface="EB Garamond"/>
              <a:cs typeface="EB Garamond"/>
              <a:sym typeface="EB Garamond"/>
            </a:endParaRPr>
          </a:p>
          <a:p>
            <a:pPr indent="-304800" lvl="0" marL="457200" rtl="0" algn="just">
              <a:spcBef>
                <a:spcPts val="1200"/>
              </a:spcBef>
              <a:spcAft>
                <a:spcPts val="0"/>
              </a:spcAft>
              <a:buSzPts val="1200"/>
              <a:buFont typeface="EB Garamond"/>
              <a:buChar char="●"/>
            </a:pPr>
            <a:r>
              <a:rPr lang="en" sz="1200">
                <a:latin typeface="EB Garamond"/>
                <a:ea typeface="EB Garamond"/>
                <a:cs typeface="EB Garamond"/>
                <a:sym typeface="EB Garamond"/>
              </a:rPr>
              <a:t>M. M. Lingga and D. F. Kocaoglu, "Nuclear power plants alternative sightings: A literature review and research gaps," 2013 Proceedings of PICMET '13: Technology Management in the IT-Driven Services (PICMET), 2013, pp. 382-392.</a:t>
            </a:r>
            <a:endParaRPr sz="1200">
              <a:latin typeface="EB Garamond"/>
              <a:ea typeface="EB Garamond"/>
              <a:cs typeface="EB Garamond"/>
              <a:sym typeface="EB Garamond"/>
            </a:endParaRPr>
          </a:p>
        </p:txBody>
      </p:sp>
      <p:sp>
        <p:nvSpPr>
          <p:cNvPr id="173" name="Google Shape;173;p1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lnSpcReduction="10000"/>
          </a:bodyPr>
          <a:lstStyle/>
          <a:p>
            <a:pPr indent="-304800" lvl="0" marL="457200" rtl="0" algn="just">
              <a:spcBef>
                <a:spcPts val="0"/>
              </a:spcBef>
              <a:spcAft>
                <a:spcPts val="0"/>
              </a:spcAft>
              <a:buSzPts val="1200"/>
              <a:buFont typeface="EB Garamond Medium"/>
              <a:buChar char="●"/>
            </a:pPr>
            <a:r>
              <a:rPr lang="en" sz="1200">
                <a:latin typeface="EB Garamond Medium"/>
                <a:ea typeface="EB Garamond Medium"/>
                <a:cs typeface="EB Garamond Medium"/>
                <a:sym typeface="EB Garamond Medium"/>
              </a:rPr>
              <a:t>L. Dan, Z. Jiawan and Z. Yi, "The virtual simulation system of nuclear radiation dose field based on virtual reality technology," 2019 Chinese Automation Congress (CAC), 2019, pp. 4381-4385, doi: 10.1109/CAC48633.2019.8997472.</a:t>
            </a:r>
            <a:endParaRPr sz="1200">
              <a:latin typeface="EB Garamond Medium"/>
              <a:ea typeface="EB Garamond Medium"/>
              <a:cs typeface="EB Garamond Medium"/>
              <a:sym typeface="EB Garamond Medium"/>
            </a:endParaRPr>
          </a:p>
          <a:p>
            <a:pPr indent="0" lvl="0" marL="457200" rtl="0" algn="just">
              <a:spcBef>
                <a:spcPts val="1200"/>
              </a:spcBef>
              <a:spcAft>
                <a:spcPts val="0"/>
              </a:spcAft>
              <a:buNone/>
            </a:pPr>
            <a:r>
              <a:t/>
            </a:r>
            <a:endParaRPr sz="1200">
              <a:latin typeface="EB Garamond Medium"/>
              <a:ea typeface="EB Garamond Medium"/>
              <a:cs typeface="EB Garamond Medium"/>
              <a:sym typeface="EB Garamond Medium"/>
            </a:endParaRPr>
          </a:p>
          <a:p>
            <a:pPr indent="-304800" lvl="0" marL="457200" rtl="0" algn="just">
              <a:spcBef>
                <a:spcPts val="1200"/>
              </a:spcBef>
              <a:spcAft>
                <a:spcPts val="0"/>
              </a:spcAft>
              <a:buSzPts val="1200"/>
              <a:buFont typeface="EB Garamond Medium"/>
              <a:buChar char="●"/>
            </a:pPr>
            <a:r>
              <a:rPr lang="en" sz="1200">
                <a:latin typeface="EB Garamond Medium"/>
                <a:ea typeface="EB Garamond Medium"/>
                <a:cs typeface="EB Garamond Medium"/>
                <a:sym typeface="EB Garamond Medium"/>
              </a:rPr>
              <a:t>Š. Čerba, J. Lüley, B. Vrban, F. Osuský and V. Nečas, "Unmanned Radiation-Monitoring System," in IEEE Transactions on Nuclear Science, vol. 67, no. 4, pp. 636-643, April 2020, doi: 10.1109/TNS.2020.2970782.</a:t>
            </a:r>
            <a:endParaRPr sz="1200">
              <a:latin typeface="EB Garamond Medium"/>
              <a:ea typeface="EB Garamond Medium"/>
              <a:cs typeface="EB Garamond Medium"/>
              <a:sym typeface="EB Garamon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 Description :</a:t>
            </a:r>
            <a:endParaRPr/>
          </a:p>
        </p:txBody>
      </p:sp>
      <p:sp>
        <p:nvSpPr>
          <p:cNvPr id="179" name="Google Shape;179;p20"/>
          <p:cNvSpPr txBox="1"/>
          <p:nvPr>
            <p:ph idx="1" type="body"/>
          </p:nvPr>
        </p:nvSpPr>
        <p:spPr>
          <a:xfrm>
            <a:off x="1297500" y="1262675"/>
            <a:ext cx="7038900" cy="32160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Font typeface="EB Garamond"/>
              <a:buChar char="●"/>
            </a:pPr>
            <a:r>
              <a:rPr b="1" lang="en" sz="900">
                <a:highlight>
                  <a:schemeClr val="dk1"/>
                </a:highlight>
                <a:latin typeface="EB Garamond"/>
                <a:ea typeface="EB Garamond"/>
                <a:cs typeface="EB Garamond"/>
                <a:sym typeface="EB Garamond"/>
              </a:rPr>
              <a:t>Datasets from Health Data New York</a:t>
            </a:r>
            <a:endParaRPr b="1" sz="900">
              <a:highlight>
                <a:schemeClr val="dk1"/>
              </a:highlight>
              <a:latin typeface="EB Garamond"/>
              <a:ea typeface="EB Garamond"/>
              <a:cs typeface="EB Garamond"/>
              <a:sym typeface="EB Garamond"/>
            </a:endParaRPr>
          </a:p>
          <a:p>
            <a:pPr indent="-285750" lvl="1" marL="9144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Environmental Radiation Surveillance Nine Mile Point... 2009</a:t>
            </a:r>
            <a:endParaRPr sz="900">
              <a:highlight>
                <a:schemeClr val="dk1"/>
              </a:highlight>
              <a:latin typeface="EB Garamond"/>
              <a:ea typeface="EB Garamond"/>
              <a:cs typeface="EB Garamond"/>
              <a:sym typeface="EB Garamond"/>
            </a:endParaRPr>
          </a:p>
          <a:p>
            <a:pPr indent="-285750" lvl="2" marL="13716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This dataset measures the air, water, milk, fish, sediment, fruit/veg, and vegetation at Nine Mile Point and James...</a:t>
            </a:r>
            <a:endParaRPr sz="900">
              <a:highlight>
                <a:schemeClr val="dk1"/>
              </a:highlight>
              <a:latin typeface="EB Garamond"/>
              <a:ea typeface="EB Garamond"/>
              <a:cs typeface="EB Garamond"/>
              <a:sym typeface="EB Garamond"/>
            </a:endParaRPr>
          </a:p>
          <a:p>
            <a:pPr indent="-285750" lvl="1" marL="9144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Environmental Radiation Surveillance Knolls Atomic P... 2009</a:t>
            </a:r>
            <a:endParaRPr sz="900">
              <a:highlight>
                <a:schemeClr val="dk1"/>
              </a:highlight>
              <a:latin typeface="EB Garamond"/>
              <a:ea typeface="EB Garamond"/>
              <a:cs typeface="EB Garamond"/>
              <a:sym typeface="EB Garamond"/>
            </a:endParaRPr>
          </a:p>
          <a:p>
            <a:pPr indent="-285750" lvl="2" marL="13716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This dataset measures the air and water near Knolls Atomic Power Lab and other locations (background) around NYS</a:t>
            </a:r>
            <a:endParaRPr sz="900">
              <a:highlight>
                <a:schemeClr val="dk1"/>
              </a:highlight>
              <a:latin typeface="EB Garamond"/>
              <a:ea typeface="EB Garamond"/>
              <a:cs typeface="EB Garamond"/>
              <a:sym typeface="EB Garamond"/>
            </a:endParaRPr>
          </a:p>
          <a:p>
            <a:pPr indent="-285750" lvl="1" marL="9144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Environmental Radiation Surveillance West Valley Rea... 2009</a:t>
            </a:r>
            <a:endParaRPr sz="900">
              <a:highlight>
                <a:schemeClr val="dk1"/>
              </a:highlight>
              <a:latin typeface="EB Garamond"/>
              <a:ea typeface="EB Garamond"/>
              <a:cs typeface="EB Garamond"/>
              <a:sym typeface="EB Garamond"/>
            </a:endParaRPr>
          </a:p>
          <a:p>
            <a:pPr indent="-285750" lvl="2" marL="13716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This dataset measures the water and milk near the West Valley Demonstration Project site and other locations (...</a:t>
            </a:r>
            <a:endParaRPr sz="900">
              <a:highlight>
                <a:schemeClr val="dk1"/>
              </a:highlight>
              <a:latin typeface="EB Garamond"/>
              <a:ea typeface="EB Garamond"/>
              <a:cs typeface="EB Garamond"/>
              <a:sym typeface="EB Garamond"/>
            </a:endParaRPr>
          </a:p>
          <a:p>
            <a:pPr indent="-285750" lvl="1" marL="9144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Environmental Radiation Surveillance Ginna Station R... 2009</a:t>
            </a:r>
            <a:endParaRPr sz="900">
              <a:highlight>
                <a:schemeClr val="dk1"/>
              </a:highlight>
              <a:latin typeface="EB Garamond"/>
              <a:ea typeface="EB Garamond"/>
              <a:cs typeface="EB Garamond"/>
              <a:sym typeface="EB Garamond"/>
            </a:endParaRPr>
          </a:p>
          <a:p>
            <a:pPr indent="-285750" lvl="2" marL="13716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This dataset measures the air, water, milk, fish, sediment, and fruit/veg near Ginna Station and other locations(...</a:t>
            </a:r>
            <a:endParaRPr sz="900">
              <a:highlight>
                <a:schemeClr val="dk1"/>
              </a:highlight>
              <a:latin typeface="EB Garamond"/>
              <a:ea typeface="EB Garamond"/>
              <a:cs typeface="EB Garamond"/>
              <a:sym typeface="EB Garamond"/>
            </a:endParaRPr>
          </a:p>
          <a:p>
            <a:pPr indent="-285750" lvl="1" marL="9144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Environmental Radiation Surveillance Indian Point Re... 2009</a:t>
            </a:r>
            <a:endParaRPr sz="900">
              <a:highlight>
                <a:schemeClr val="dk1"/>
              </a:highlight>
              <a:latin typeface="EB Garamond"/>
              <a:ea typeface="EB Garamond"/>
              <a:cs typeface="EB Garamond"/>
              <a:sym typeface="EB Garamond"/>
            </a:endParaRPr>
          </a:p>
          <a:p>
            <a:pPr indent="-285750" lvl="2" marL="13716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This dataset measures the air and water near Indian Point and other locations(background) around NYS to determine …</a:t>
            </a:r>
            <a:endParaRPr sz="900">
              <a:highlight>
                <a:schemeClr val="dk1"/>
              </a:highlight>
              <a:latin typeface="EB Garamond"/>
              <a:ea typeface="EB Garamond"/>
              <a:cs typeface="EB Garamond"/>
              <a:sym typeface="EB Garamond"/>
            </a:endParaRPr>
          </a:p>
          <a:p>
            <a:pPr indent="0" lvl="0" marL="1371600" rtl="0" algn="l">
              <a:spcBef>
                <a:spcPts val="1200"/>
              </a:spcBef>
              <a:spcAft>
                <a:spcPts val="0"/>
              </a:spcAft>
              <a:buNone/>
            </a:pPr>
            <a:r>
              <a:t/>
            </a:r>
            <a:endParaRPr sz="900">
              <a:highlight>
                <a:schemeClr val="dk1"/>
              </a:highlight>
              <a:latin typeface="EB Garamond"/>
              <a:ea typeface="EB Garamond"/>
              <a:cs typeface="EB Garamond"/>
              <a:sym typeface="EB Garamond"/>
            </a:endParaRPr>
          </a:p>
          <a:p>
            <a:pPr indent="-285750" lvl="0" marL="457200" rtl="0" algn="l">
              <a:spcBef>
                <a:spcPts val="1200"/>
              </a:spcBef>
              <a:spcAft>
                <a:spcPts val="0"/>
              </a:spcAft>
              <a:buSzPts val="900"/>
              <a:buFont typeface="EB Garamond"/>
              <a:buChar char="●"/>
            </a:pPr>
            <a:r>
              <a:rPr b="1" lang="en" sz="900">
                <a:highlight>
                  <a:schemeClr val="dk1"/>
                </a:highlight>
                <a:latin typeface="EB Garamond"/>
                <a:ea typeface="EB Garamond"/>
                <a:cs typeface="EB Garamond"/>
                <a:sym typeface="EB Garamond"/>
              </a:rPr>
              <a:t>Datasets</a:t>
            </a:r>
            <a:r>
              <a:rPr b="1" lang="en" sz="900">
                <a:highlight>
                  <a:schemeClr val="dk1"/>
                </a:highlight>
                <a:latin typeface="EB Garamond"/>
                <a:ea typeface="EB Garamond"/>
                <a:cs typeface="EB Garamond"/>
                <a:sym typeface="EB Garamond"/>
              </a:rPr>
              <a:t> from Department of Energy </a:t>
            </a:r>
            <a:endParaRPr b="1" sz="900">
              <a:highlight>
                <a:schemeClr val="dk1"/>
              </a:highlight>
              <a:latin typeface="EB Garamond"/>
              <a:ea typeface="EB Garamond"/>
              <a:cs typeface="EB Garamond"/>
              <a:sym typeface="EB Garamond"/>
            </a:endParaRPr>
          </a:p>
          <a:p>
            <a:pPr indent="-285750" lvl="1" marL="9144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US DOE/NNSA and DoD Response to 2011 Fukushima Incident: …</a:t>
            </a:r>
            <a:endParaRPr sz="900">
              <a:highlight>
                <a:schemeClr val="dk1"/>
              </a:highlight>
              <a:latin typeface="EB Garamond"/>
              <a:ea typeface="EB Garamond"/>
              <a:cs typeface="EB Garamond"/>
              <a:sym typeface="EB Garamond"/>
            </a:endParaRPr>
          </a:p>
          <a:p>
            <a:pPr indent="-285750" lvl="2" marL="13716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US DOE/NNSA and DoD Response to 2011 Fukushima Incident: Radiological Soil Samples</a:t>
            </a:r>
            <a:endParaRPr sz="900">
              <a:highlight>
                <a:schemeClr val="dk1"/>
              </a:highlight>
              <a:latin typeface="EB Garamond"/>
              <a:ea typeface="EB Garamond"/>
              <a:cs typeface="EB Garamond"/>
              <a:sym typeface="EB Garamond"/>
            </a:endParaRPr>
          </a:p>
          <a:p>
            <a:pPr indent="-285750" lvl="1" marL="9144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US DOE/NNSA and DoD Response to 2011 Fukushima Incident: …</a:t>
            </a:r>
            <a:endParaRPr sz="900">
              <a:highlight>
                <a:schemeClr val="dk1"/>
              </a:highlight>
              <a:latin typeface="EB Garamond"/>
              <a:ea typeface="EB Garamond"/>
              <a:cs typeface="EB Garamond"/>
              <a:sym typeface="EB Garamond"/>
            </a:endParaRPr>
          </a:p>
          <a:p>
            <a:pPr indent="-285750" lvl="2" marL="13716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US DOE/NNSA and DoD Response to 2011 Fukushima Incident: Radiological Air Samples</a:t>
            </a:r>
            <a:endParaRPr sz="900">
              <a:highlight>
                <a:schemeClr val="dk1"/>
              </a:highlight>
              <a:latin typeface="EB Garamond"/>
              <a:ea typeface="EB Garamond"/>
              <a:cs typeface="EB Garamond"/>
              <a:sym typeface="EB Garamond"/>
            </a:endParaRPr>
          </a:p>
          <a:p>
            <a:pPr indent="-285750" lvl="1" marL="9144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US DOE/NNSA Response to 2011 Fukushima Incident: Instrume…</a:t>
            </a:r>
            <a:endParaRPr sz="900">
              <a:highlight>
                <a:schemeClr val="dk1"/>
              </a:highlight>
              <a:latin typeface="EB Garamond"/>
              <a:ea typeface="EB Garamond"/>
              <a:cs typeface="EB Garamond"/>
              <a:sym typeface="EB Garamond"/>
            </a:endParaRPr>
          </a:p>
          <a:p>
            <a:pPr indent="-285750" lvl="2" marL="1371600" rtl="0" algn="l">
              <a:spcBef>
                <a:spcPts val="0"/>
              </a:spcBef>
              <a:spcAft>
                <a:spcPts val="0"/>
              </a:spcAft>
              <a:buSzPts val="900"/>
              <a:buFont typeface="EB Garamond"/>
              <a:buChar char="■"/>
            </a:pPr>
            <a:r>
              <a:rPr lang="en" sz="900">
                <a:highlight>
                  <a:schemeClr val="dk1"/>
                </a:highlight>
                <a:latin typeface="EB Garamond"/>
                <a:ea typeface="EB Garamond"/>
                <a:cs typeface="EB Garamond"/>
                <a:sym typeface="EB Garamond"/>
              </a:rPr>
              <a:t>US DOE/NNSA Response to 2011 Fukushima Incident: Instrument Samples (InSitu Measurements).</a:t>
            </a:r>
            <a:endParaRPr sz="900">
              <a:highlight>
                <a:schemeClr val="dk1"/>
              </a:highlight>
              <a:latin typeface="EB Garamond"/>
              <a:ea typeface="EB Garamond"/>
              <a:cs typeface="EB Garamond"/>
              <a:sym typeface="EB Garamond"/>
            </a:endParaRPr>
          </a:p>
          <a:p>
            <a:pPr indent="0" lvl="0" marL="0" rtl="0" algn="l">
              <a:spcBef>
                <a:spcPts val="1200"/>
              </a:spcBef>
              <a:spcAft>
                <a:spcPts val="1200"/>
              </a:spcAft>
              <a:buNone/>
            </a:pPr>
            <a:r>
              <a:t/>
            </a:r>
            <a:endParaRPr sz="900">
              <a:highlight>
                <a:schemeClr val="dk1"/>
              </a:highlight>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551400" y="678375"/>
            <a:ext cx="8041200" cy="392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800"/>
              <a:t>THANK YOU </a:t>
            </a:r>
            <a:endParaRPr b="1" sz="4800"/>
          </a:p>
          <a:p>
            <a:pPr indent="0" lvl="0" marL="0" rtl="0" algn="ctr">
              <a:spcBef>
                <a:spcPts val="0"/>
              </a:spcBef>
              <a:spcAft>
                <a:spcPts val="0"/>
              </a:spcAft>
              <a:buNone/>
            </a:pPr>
            <a:r>
              <a:t/>
            </a:r>
            <a:endParaRPr b="1" sz="4800"/>
          </a:p>
          <a:p>
            <a:pPr indent="0" lvl="0" marL="0" rtl="0" algn="ctr">
              <a:spcBef>
                <a:spcPts val="0"/>
              </a:spcBef>
              <a:spcAft>
                <a:spcPts val="0"/>
              </a:spcAft>
              <a:buNone/>
            </a:pPr>
            <a:r>
              <a:rPr b="1" lang="en" sz="4800"/>
              <a:t>ANY QUESTIONS ?</a:t>
            </a:r>
            <a:endParaRPr b="1" sz="4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