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94" r:id="rId3"/>
    <p:sldId id="257" r:id="rId4"/>
    <p:sldId id="280" r:id="rId5"/>
    <p:sldId id="258" r:id="rId6"/>
    <p:sldId id="281" r:id="rId7"/>
    <p:sldId id="283" r:id="rId8"/>
    <p:sldId id="284" r:id="rId9"/>
    <p:sldId id="289" r:id="rId10"/>
    <p:sldId id="290" r:id="rId11"/>
    <p:sldId id="288" r:id="rId12"/>
    <p:sldId id="291" r:id="rId13"/>
    <p:sldId id="292" r:id="rId14"/>
    <p:sldId id="285" r:id="rId15"/>
    <p:sldId id="276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8C21"/>
    <a:srgbClr val="FF6600"/>
    <a:srgbClr val="FC801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7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41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408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106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49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22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85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5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18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5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97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30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2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5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5645-5B4F-41F6-AB72-265BD81D810A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C1D1F8-0308-46FD-AB5B-9E0F888A0E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ax/datatable-function-dax" TargetMode="External"/><Relationship Id="rId2" Type="http://schemas.openxmlformats.org/officeDocument/2006/relationships/hyperlink" Target="https://learn.microsoft.com/en-us/power-query/merge-querie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port.microsoft.com/en-us/office/unpivot-columns-power-query-0f7bad4b-9ea1-49c1-9d95-f588221c709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C495-9098-8285-1FF8-F6E03B850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44" y="464696"/>
            <a:ext cx="9188970" cy="2188564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   Real-Time Swiggy Vs Zomato Analytics with Power BI</a:t>
            </a:r>
            <a:endParaRPr lang="en-IN" sz="48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9125D-7152-55EC-7BF8-0E6D856F7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663908" y="8184630"/>
            <a:ext cx="7105338" cy="41972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C652B-D714-FB27-8DBD-4E4F317E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60" y="3336510"/>
            <a:ext cx="3717036" cy="1131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9AB59B-A8AF-656F-6B24-CAA3B76AD89C}"/>
              </a:ext>
            </a:extLst>
          </p:cNvPr>
          <p:cNvSpPr txBox="1"/>
          <p:nvPr/>
        </p:nvSpPr>
        <p:spPr>
          <a:xfrm>
            <a:off x="431064" y="5830930"/>
            <a:ext cx="859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Presented by : Dhruvisha Bhaliya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842C8-70F8-34AE-C8FA-35BC577CC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08227"/>
            <a:ext cx="3136733" cy="70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713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6B0F-5239-98E4-14BA-2A862B78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A6E2D-CA0B-F006-B344-5C05E1203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491648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3545-46A6-5C8E-16E8-1E1AE0987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E977B-8DC9-702C-6E69-7B19FD40E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8650860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70C-2915-0273-DB87-4BC82C142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D6003-78C3-53C1-7E2D-22F122851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1702971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D77B-B369-6FF0-6D1C-0E584A15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528F8-3DF8-90F2-6AF6-0AE113CC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7428166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C03A-EDEA-064C-A760-C87705FA0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9430"/>
            <a:ext cx="8596668" cy="85441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Challenges Faced &amp; Solutions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B32376-BD2A-B166-8CF7-4FE77D5C5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410340"/>
              </p:ext>
            </p:extLst>
          </p:nvPr>
        </p:nvGraphicFramePr>
        <p:xfrm>
          <a:off x="677863" y="1615599"/>
          <a:ext cx="8596312" cy="46024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780068468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53020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1"/>
                        <a:t>Challenge</a:t>
                      </a:r>
                      <a:endParaRPr lang="en-IN" sz="20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Solution Implemented</a:t>
                      </a:r>
                      <a:endParaRPr lang="en-IN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3415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/>
                        <a:t>🔄 Handling large &amp; unclean datasets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Used </a:t>
                      </a:r>
                      <a:r>
                        <a:rPr lang="en-US" sz="2000" b="1"/>
                        <a:t>Power Query</a:t>
                      </a:r>
                      <a:r>
                        <a:rPr lang="en-US" sz="2000"/>
                        <a:t> for data cleaning &amp; transformation</a:t>
                      </a:r>
                      <a:endParaRPr lang="en-US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345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🔍 Difficulty in relationship modeling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Built a </a:t>
                      </a:r>
                      <a:r>
                        <a:rPr lang="en-US" sz="2000" b="1"/>
                        <a:t>star schema</a:t>
                      </a:r>
                      <a:r>
                        <a:rPr lang="en-US" sz="2000"/>
                        <a:t> model with clear table links</a:t>
                      </a:r>
                      <a:endParaRPr lang="en-US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56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/>
                        <a:t>📊 Overlapping visuals &amp; clutter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Applied </a:t>
                      </a:r>
                      <a:r>
                        <a:rPr lang="en-US" sz="2000" b="1" dirty="0"/>
                        <a:t>consistent layout &amp; chart selection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501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/>
                        <a:t>🔁 Syncing multiple filters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</a:t>
                      </a:r>
                      <a:r>
                        <a:rPr lang="en-US" sz="2000" b="1" dirty="0"/>
                        <a:t>slicers &amp; interactions</a:t>
                      </a:r>
                      <a:r>
                        <a:rPr lang="en-US" sz="2000" dirty="0"/>
                        <a:t> for dynamic updates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49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000" dirty="0"/>
                        <a:t>📈 Swiggy vs Zomato comparison complexity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Created </a:t>
                      </a:r>
                      <a:r>
                        <a:rPr lang="en-US" sz="2000" b="1"/>
                        <a:t>separate measures</a:t>
                      </a:r>
                      <a:r>
                        <a:rPr lang="en-US" sz="2000"/>
                        <a:t> for each platform</a:t>
                      </a:r>
                      <a:endParaRPr lang="en-US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981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/>
                        <a:t>🌍 Mapping city data accurately</a:t>
                      </a:r>
                      <a:endParaRPr lang="en-US" sz="200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</a:t>
                      </a:r>
                      <a:r>
                        <a:rPr lang="en-US" sz="2000" b="1" dirty="0"/>
                        <a:t>Bing Maps visual</a:t>
                      </a:r>
                      <a:r>
                        <a:rPr lang="en-US" sz="2000" dirty="0"/>
                        <a:t> with cleaned location data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33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2180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261B-6723-B793-D180-28A4302D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0814" y="215121"/>
            <a:ext cx="10167129" cy="150138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Operational Efficiency &amp; Growth Strategy</a:t>
            </a:r>
            <a:endParaRPr lang="en-IN" sz="6000" b="1" dirty="0">
              <a:solidFill>
                <a:srgbClr val="C00000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2B4F58E-65EA-0D59-EE00-E3DCC4AFA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42611"/>
            <a:ext cx="6096000" cy="281538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2C720E-F8E7-DA80-5E6B-E13C858C737E}"/>
              </a:ext>
            </a:extLst>
          </p:cNvPr>
          <p:cNvSpPr txBox="1"/>
          <p:nvPr/>
        </p:nvSpPr>
        <p:spPr>
          <a:xfrm>
            <a:off x="1235242" y="824459"/>
            <a:ext cx="82152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Customer Loyalty Tracking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Top 10% of customers contribute significantly to sales.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</a:p>
          <a:p>
            <a:endParaRPr lang="en-US" sz="2800" b="1" dirty="0"/>
          </a:p>
          <a:p>
            <a:r>
              <a:rPr lang="en-IN" sz="2800" b="1" dirty="0">
                <a:latin typeface="Arial Narrow" panose="020B0606020202030204" pitchFamily="34" charset="0"/>
              </a:rPr>
              <a:t>Competitor Benchmarking </a:t>
            </a:r>
            <a:r>
              <a:rPr lang="en-IN" sz="2800" dirty="0"/>
              <a:t>: </a:t>
            </a:r>
            <a:r>
              <a:rPr lang="en-US" sz="2800" dirty="0">
                <a:latin typeface="Arial Narrow" panose="020B0606020202030204" pitchFamily="34" charset="0"/>
              </a:rPr>
              <a:t>Direct comparison enables each platform to monitor market share and performance gaps for focused growth planning.</a:t>
            </a:r>
            <a:endParaRPr lang="en-IN" sz="28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 descr="registering a restaurant on Zomato ...">
            <a:extLst>
              <a:ext uri="{FF2B5EF4-FFF2-40B4-BE49-F238E27FC236}">
                <a16:creationId xmlns:a16="http://schemas.microsoft.com/office/drawing/2014/main" id="{951C7FA9-8B48-7ED1-B41B-4B83DE22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42610"/>
            <a:ext cx="6096000" cy="281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0706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EBC-BF46-AA93-34AB-DECD1051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9678"/>
            <a:ext cx="8596668" cy="754505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References &amp;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96F8D-CC52-DAE2-77CD-A0A466756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772"/>
            <a:ext cx="9126233" cy="346272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Merge Query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>
                <a:solidFill>
                  <a:srgbClr val="D58C21"/>
                </a:solidFill>
                <a:latin typeface="Arial Narrow" panose="020B0606020202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https://learn.microsoft.com/en-us/power-query/merge-queries-overview</a:t>
            </a:r>
            <a:endParaRPr lang="en-US" sz="2400" dirty="0">
              <a:solidFill>
                <a:srgbClr val="D58C2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 Table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:</a:t>
            </a:r>
            <a:r>
              <a:rPr lang="en-US" sz="2400" dirty="0">
                <a:solidFill>
                  <a:srgbClr val="D58C2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solidFill>
                  <a:srgbClr val="D58C2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https://learn.microsoft.com/en-us/dax/datatable-function-dax</a:t>
            </a:r>
            <a:endParaRPr lang="en-US" sz="2400" dirty="0">
              <a:solidFill>
                <a:srgbClr val="D58C2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Unpivot columns </a:t>
            </a:r>
            <a:r>
              <a:rPr lang="en-US" sz="2400" dirty="0">
                <a:solidFill>
                  <a:srgbClr val="D58C21"/>
                </a:solidFill>
                <a:latin typeface="Arial Narrow" panose="020B0606020202030204" pitchFamily="34" charset="0"/>
              </a:rPr>
              <a:t>: </a:t>
            </a:r>
            <a:r>
              <a:rPr lang="en-US" sz="2400" dirty="0">
                <a:solidFill>
                  <a:srgbClr val="D58C2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https://support.microsoft.com/en-us/office/unpivot-columns-power-query-0f7bad4b-9ea1-49c1-9d95-f588221c7098</a:t>
            </a:r>
            <a:endParaRPr lang="en-US" sz="2400" dirty="0">
              <a:solidFill>
                <a:srgbClr val="D58C21"/>
              </a:solidFill>
              <a:latin typeface="Arial Narrow" panose="020B0606020202030204" pitchFamily="34" charset="0"/>
            </a:endParaRPr>
          </a:p>
          <a:p>
            <a:endParaRPr lang="en-IN" sz="24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6550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7579-E103-E2E0-1A7F-58F4FA89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9385"/>
            <a:ext cx="8596668" cy="75450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What is Power BI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9191-2160-CF7A-17FE-EA913328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948"/>
            <a:ext cx="8596668" cy="443741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Power BI is an </a:t>
            </a:r>
            <a:r>
              <a:rPr lang="en-US" sz="2800" b="1" dirty="0">
                <a:latin typeface="Arial Narrow" panose="020B0606020202030204" pitchFamily="34" charset="0"/>
              </a:rPr>
              <a:t>interactive</a:t>
            </a:r>
            <a:r>
              <a:rPr lang="en-US" sz="2800" dirty="0">
                <a:latin typeface="Arial Narrow" panose="020B0606020202030204" pitchFamily="34" charset="0"/>
              </a:rPr>
              <a:t> data </a:t>
            </a:r>
            <a:r>
              <a:rPr lang="en-US" sz="2800" b="1" dirty="0">
                <a:latin typeface="Arial Narrow" panose="020B0606020202030204" pitchFamily="34" charset="0"/>
              </a:rPr>
              <a:t>visualization</a:t>
            </a:r>
            <a:r>
              <a:rPr lang="en-US" sz="2800" dirty="0">
                <a:latin typeface="Arial Narrow" panose="020B0606020202030204" pitchFamily="34" charset="0"/>
              </a:rPr>
              <a:t> software product.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Developed by Microsoft with a primary focus on </a:t>
            </a:r>
            <a:r>
              <a:rPr lang="en-US" sz="2800" b="1" dirty="0">
                <a:latin typeface="Arial Narrow" panose="020B0606020202030204" pitchFamily="34" charset="0"/>
              </a:rPr>
              <a:t>business intelligence</a:t>
            </a:r>
            <a:r>
              <a:rPr lang="en-US" sz="2800" dirty="0">
                <a:latin typeface="Arial Narrow" panose="020B0606020202030204" pitchFamily="34" charset="0"/>
              </a:rPr>
              <a:t>. Is is part of the </a:t>
            </a:r>
            <a:r>
              <a:rPr lang="en-US" sz="2800" b="1" dirty="0">
                <a:latin typeface="Arial Narrow" panose="020B0606020202030204" pitchFamily="34" charset="0"/>
              </a:rPr>
              <a:t>Microsoft Power Platform</a:t>
            </a:r>
            <a:r>
              <a:rPr lang="en-US" sz="2800" dirty="0">
                <a:latin typeface="Arial Narrow" panose="020B0606020202030204" pitchFamily="34" charset="0"/>
              </a:rPr>
              <a:t>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It is a </a:t>
            </a:r>
            <a:r>
              <a:rPr lang="en-US" sz="2800" b="1" dirty="0">
                <a:latin typeface="Arial Narrow" panose="020B0606020202030204" pitchFamily="34" charset="0"/>
              </a:rPr>
              <a:t>Business Intelligence tool </a:t>
            </a:r>
            <a:r>
              <a:rPr lang="en-US" sz="2800" dirty="0">
                <a:latin typeface="Arial Narrow" panose="020B0606020202030204" pitchFamily="34" charset="0"/>
              </a:rPr>
              <a:t>which will help you to  </a:t>
            </a:r>
            <a:r>
              <a:rPr lang="en-US" sz="2800" dirty="0" err="1">
                <a:latin typeface="Arial Narrow" panose="020B0606020202030204" pitchFamily="34" charset="0"/>
              </a:rPr>
              <a:t>Analyse</a:t>
            </a:r>
            <a:r>
              <a:rPr lang="en-US" sz="2800" dirty="0">
                <a:latin typeface="Arial Narrow" panose="020B0606020202030204" pitchFamily="34" charset="0"/>
              </a:rPr>
              <a:t> your data to </a:t>
            </a:r>
            <a:r>
              <a:rPr lang="en-US" sz="2800" b="1" dirty="0">
                <a:latin typeface="Arial Narrow" panose="020B0606020202030204" pitchFamily="34" charset="0"/>
              </a:rPr>
              <a:t>Clean</a:t>
            </a:r>
            <a:r>
              <a:rPr lang="en-US" sz="2800" dirty="0">
                <a:latin typeface="Arial Narrow" panose="020B0606020202030204" pitchFamily="34" charset="0"/>
              </a:rPr>
              <a:t> your data and </a:t>
            </a:r>
            <a:r>
              <a:rPr lang="en-US" sz="2800" b="1" dirty="0">
                <a:latin typeface="Arial Narrow" panose="020B0606020202030204" pitchFamily="34" charset="0"/>
              </a:rPr>
              <a:t>Convert</a:t>
            </a:r>
            <a:r>
              <a:rPr lang="en-US" sz="2800" dirty="0">
                <a:latin typeface="Arial Narrow" panose="020B0606020202030204" pitchFamily="34" charset="0"/>
              </a:rPr>
              <a:t> your data </a:t>
            </a:r>
            <a:r>
              <a:rPr lang="en-US" sz="2800" b="1" dirty="0">
                <a:latin typeface="Arial Narrow" panose="020B0606020202030204" pitchFamily="34" charset="0"/>
              </a:rPr>
              <a:t>into visual format.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Power BI is a </a:t>
            </a:r>
            <a:r>
              <a:rPr lang="en-US" sz="2800" b="1" dirty="0">
                <a:latin typeface="Arial Narrow" panose="020B0606020202030204" pitchFamily="34" charset="0"/>
              </a:rPr>
              <a:t>collection</a:t>
            </a:r>
            <a:r>
              <a:rPr lang="en-US" sz="2800" dirty="0">
                <a:latin typeface="Arial Narrow" panose="020B0606020202030204" pitchFamily="34" charset="0"/>
              </a:rPr>
              <a:t> of components.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Example:- </a:t>
            </a:r>
            <a:r>
              <a:rPr lang="en-US" sz="2800" b="1" dirty="0">
                <a:latin typeface="Arial Narrow" panose="020B0606020202030204" pitchFamily="34" charset="0"/>
              </a:rPr>
              <a:t>Power </a:t>
            </a:r>
            <a:r>
              <a:rPr lang="en-US" sz="2800" b="1" dirty="0" err="1">
                <a:latin typeface="Arial Narrow" panose="020B0606020202030204" pitchFamily="34" charset="0"/>
              </a:rPr>
              <a:t>Query</a:t>
            </a:r>
            <a:r>
              <a:rPr lang="en-US" sz="2800" dirty="0" err="1">
                <a:latin typeface="Arial Narrow" panose="020B0606020202030204" pitchFamily="34" charset="0"/>
              </a:rPr>
              <a:t>,</a:t>
            </a:r>
            <a:r>
              <a:rPr lang="en-US" sz="2800" b="1" dirty="0" err="1">
                <a:latin typeface="Arial Narrow" panose="020B0606020202030204" pitchFamily="34" charset="0"/>
              </a:rPr>
              <a:t>Power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Pivot</a:t>
            </a:r>
            <a:r>
              <a:rPr lang="en-US" sz="2800" dirty="0" err="1">
                <a:latin typeface="Arial Narrow" panose="020B0606020202030204" pitchFamily="34" charset="0"/>
              </a:rPr>
              <a:t>,</a:t>
            </a:r>
            <a:r>
              <a:rPr lang="en-US" sz="2800" b="1" dirty="0" err="1">
                <a:latin typeface="Arial Narrow" panose="020B0606020202030204" pitchFamily="34" charset="0"/>
              </a:rPr>
              <a:t>Power</a:t>
            </a:r>
            <a:r>
              <a:rPr lang="en-US" sz="2800" b="1" dirty="0">
                <a:latin typeface="Arial Narrow" panose="020B0606020202030204" pitchFamily="34" charset="0"/>
              </a:rPr>
              <a:t> </a:t>
            </a:r>
            <a:r>
              <a:rPr lang="en-US" sz="2800" b="1" dirty="0" err="1">
                <a:latin typeface="Arial Narrow" panose="020B0606020202030204" pitchFamily="34" charset="0"/>
              </a:rPr>
              <a:t>View,</a:t>
            </a:r>
            <a:r>
              <a:rPr lang="en-US" sz="2800" dirty="0" err="1">
                <a:latin typeface="Arial Narrow" panose="020B0606020202030204" pitchFamily="34" charset="0"/>
              </a:rPr>
              <a:t>Power</a:t>
            </a:r>
            <a:r>
              <a:rPr lang="en-US" sz="2800" dirty="0">
                <a:latin typeface="Arial Narrow" panose="020B0606020202030204" pitchFamily="34" charset="0"/>
              </a:rPr>
              <a:t> BI </a:t>
            </a:r>
            <a:r>
              <a:rPr lang="en-US" sz="2800" dirty="0" err="1">
                <a:latin typeface="Arial Narrow" panose="020B0606020202030204" pitchFamily="34" charset="0"/>
              </a:rPr>
              <a:t>Desktop,</a:t>
            </a:r>
            <a:r>
              <a:rPr lang="en-US" sz="2800" b="1" dirty="0" err="1">
                <a:latin typeface="Arial Narrow" panose="020B0606020202030204" pitchFamily="34" charset="0"/>
              </a:rPr>
              <a:t>Power</a:t>
            </a:r>
            <a:r>
              <a:rPr lang="en-US" sz="2800" b="1" dirty="0">
                <a:latin typeface="Arial Narrow" panose="020B0606020202030204" pitchFamily="34" charset="0"/>
              </a:rPr>
              <a:t> BI </a:t>
            </a:r>
            <a:r>
              <a:rPr lang="en-US" sz="2800" b="1" dirty="0" err="1">
                <a:latin typeface="Arial Narrow" panose="020B0606020202030204" pitchFamily="34" charset="0"/>
              </a:rPr>
              <a:t>Gateway</a:t>
            </a:r>
            <a:r>
              <a:rPr lang="en-US" sz="2800" dirty="0" err="1">
                <a:latin typeface="Arial Narrow" panose="020B0606020202030204" pitchFamily="34" charset="0"/>
              </a:rPr>
              <a:t>,Power</a:t>
            </a:r>
            <a:r>
              <a:rPr lang="en-US" sz="2800" dirty="0">
                <a:latin typeface="Arial Narrow" panose="020B0606020202030204" pitchFamily="34" charset="0"/>
              </a:rPr>
              <a:t> BI Mobile Apps and Power BI Service.</a:t>
            </a:r>
            <a:endParaRPr lang="en-IN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0C6D-8913-5F59-E353-CCBD006E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8968"/>
            <a:ext cx="8596668" cy="8341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INTRODUCTION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EA67-62C4-7518-64DC-103358B8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3157"/>
            <a:ext cx="8596668" cy="55184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This project analyzes Swiggy's sales, user behavior, and market trends using Power BI. It provides real-time insights into key metrics such as orders, revenue, customer demographics, and city-wise performance.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Visualizes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sales trends, user behavior, and business insights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using interactive charts and filters.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Helps in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data-driven decision-making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, identifying trends, and improving marketing strategies.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Order details, user demographics, sales, ratings, and city-wise performance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.</a:t>
            </a:r>
          </a:p>
          <a:p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Swiggy vs Zomato comparison</a:t>
            </a:r>
          </a:p>
        </p:txBody>
      </p:sp>
    </p:spTree>
    <p:extLst>
      <p:ext uri="{BB962C8B-B14F-4D97-AF65-F5344CB8AC3E}">
        <p14:creationId xmlns:p14="http://schemas.microsoft.com/office/powerpoint/2010/main" val="14391895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7F0E-FEEB-A50F-CE38-C6D1B3A9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1627"/>
            <a:ext cx="8596668" cy="77002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</a:rPr>
              <a:t>Problem Statement</a:t>
            </a:r>
            <a:endParaRPr lang="en-IN" sz="4000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CDA4-3843-6B10-0C0E-89AA671CE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9621"/>
            <a:ext cx="8596668" cy="504675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arrow" panose="020B0606020202030204" pitchFamily="34" charset="0"/>
              </a:rPr>
              <a:t>In the highly competitive online food delivery industry, platforms like </a:t>
            </a:r>
            <a:r>
              <a:rPr lang="en-US" sz="2800" b="1" dirty="0">
                <a:latin typeface="Arial Narrow" panose="020B0606020202030204" pitchFamily="34" charset="0"/>
              </a:rPr>
              <a:t>Swiggy</a:t>
            </a:r>
            <a:r>
              <a:rPr lang="en-US" sz="2800" dirty="0">
                <a:latin typeface="Arial Narrow" panose="020B0606020202030204" pitchFamily="34" charset="0"/>
              </a:rPr>
              <a:t> and </a:t>
            </a:r>
            <a:r>
              <a:rPr lang="en-US" sz="2800" b="1" dirty="0">
                <a:latin typeface="Arial Narrow" panose="020B0606020202030204" pitchFamily="34" charset="0"/>
              </a:rPr>
              <a:t>Zomato</a:t>
            </a:r>
            <a:r>
              <a:rPr lang="en-US" sz="2800" dirty="0">
                <a:latin typeface="Arial Narrow" panose="020B0606020202030204" pitchFamily="34" charset="0"/>
              </a:rPr>
              <a:t> need deep insights into customer behavior, city-level performance, and market trends. However, the absence of a unified analytical view creates challenges in:</a:t>
            </a:r>
          </a:p>
          <a:p>
            <a:r>
              <a:rPr lang="en-IN" sz="2800" dirty="0">
                <a:latin typeface="Arial Narrow" panose="020B0606020202030204" pitchFamily="34" charset="0"/>
              </a:rPr>
              <a:t>Understanding </a:t>
            </a:r>
            <a:r>
              <a:rPr lang="en-IN" sz="2800" b="1" dirty="0">
                <a:latin typeface="Arial Narrow" panose="020B0606020202030204" pitchFamily="34" charset="0"/>
              </a:rPr>
              <a:t>gender-based user preferences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Analyzing </a:t>
            </a:r>
            <a:r>
              <a:rPr lang="en-US" sz="2800" b="1" dirty="0">
                <a:latin typeface="Arial Narrow" panose="020B0606020202030204" pitchFamily="34" charset="0"/>
              </a:rPr>
              <a:t>city-wise sales, ratings, and user counts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Comparing </a:t>
            </a:r>
            <a:r>
              <a:rPr lang="en-US" sz="2800" b="1" dirty="0">
                <a:latin typeface="Arial Narrow" panose="020B0606020202030204" pitchFamily="34" charset="0"/>
              </a:rPr>
              <a:t>Swiggy vs Zomato</a:t>
            </a:r>
            <a:r>
              <a:rPr lang="en-US" sz="2800" dirty="0">
                <a:latin typeface="Arial Narrow" panose="020B0606020202030204" pitchFamily="34" charset="0"/>
              </a:rPr>
              <a:t> on key performance metrics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Identifying top-performing </a:t>
            </a:r>
            <a:r>
              <a:rPr lang="en-US" sz="2800" b="1" dirty="0">
                <a:latin typeface="Arial Narrow" panose="020B0606020202030204" pitchFamily="34" charset="0"/>
              </a:rPr>
              <a:t>restaurants and cuisines</a:t>
            </a:r>
          </a:p>
          <a:p>
            <a:r>
              <a:rPr lang="en-US" sz="2800" dirty="0">
                <a:latin typeface="Arial Narrow" panose="020B0606020202030204" pitchFamily="34" charset="0"/>
              </a:rPr>
              <a:t>Making informed, data-driven business decisions</a:t>
            </a:r>
            <a:endParaRPr lang="en-IN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920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58D5-54A9-B738-BA50-2DB6A365E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3108"/>
            <a:ext cx="8596668" cy="79588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Swiggy Data Model &amp; Relationships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EB03D6A-36AA-177B-E625-18C8E7A62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7958"/>
            <a:ext cx="8596668" cy="4709867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Users Table</a:t>
            </a:r>
            <a:r>
              <a:rPr lang="en-IN" sz="2800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Contains customer demographics (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age, gender, occupation, etc.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).</a:t>
            </a:r>
          </a:p>
          <a:p>
            <a:r>
              <a:rPr lang="en-US" sz="2800" b="1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Orders Table</a:t>
            </a:r>
            <a:r>
              <a:rPr lang="en-US" sz="2800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Stores transaction data like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order date, city, currency and user ID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IN" sz="2800" b="1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Restaurant Table</a:t>
            </a:r>
            <a:r>
              <a:rPr lang="en-IN" sz="2800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Holds details about 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restaurant locations, ratings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r>
              <a:rPr lang="en-US" sz="2800" b="1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Menu Table</a:t>
            </a:r>
            <a:r>
              <a:rPr lang="en-US" sz="2800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Lists menu items along with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prices and food types.</a:t>
            </a:r>
          </a:p>
          <a:p>
            <a:r>
              <a:rPr lang="en-US" sz="2800" b="1" u="sng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Food Table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– Stores food-specific data, linking to the menu.</a:t>
            </a: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2083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4AB5-4669-557C-46D6-2CA10C60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98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Scope &amp; Objective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8817-0357-03F4-5C8C-7885BC18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5032"/>
            <a:ext cx="8596668" cy="554673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Narrow" panose="020B0606020202030204" pitchFamily="34" charset="0"/>
              </a:rPr>
              <a:t>Compare Swiggy and Zomato</a:t>
            </a:r>
            <a:r>
              <a:rPr lang="en-US" sz="2800" dirty="0">
                <a:latin typeface="Arial Narrow" panose="020B0606020202030204" pitchFamily="34" charset="0"/>
              </a:rPr>
              <a:t> on key metrics such as number of restaurants, votes, ratings, price ranges, and cuisine popularity.</a:t>
            </a:r>
          </a:p>
          <a:p>
            <a:r>
              <a:rPr lang="en-US" sz="2800" b="1" dirty="0">
                <a:latin typeface="Arial Narrow" panose="020B0606020202030204" pitchFamily="34" charset="0"/>
              </a:rPr>
              <a:t>Monitor city-wise performance</a:t>
            </a:r>
            <a:r>
              <a:rPr lang="en-US" sz="2800" dirty="0">
                <a:latin typeface="Arial Narrow" panose="020B0606020202030204" pitchFamily="34" charset="0"/>
              </a:rPr>
              <a:t> by tracking top-performing cities based on sales, user count, and rating metrics, and visualizing them geographically.</a:t>
            </a:r>
          </a:p>
          <a:p>
            <a:r>
              <a:rPr lang="en-US" sz="2800" b="1" dirty="0">
                <a:latin typeface="Arial Narrow" panose="020B0606020202030204" pitchFamily="34" charset="0"/>
              </a:rPr>
              <a:t>Understand restaurant trends</a:t>
            </a:r>
            <a:r>
              <a:rPr lang="en-US" sz="2800" dirty="0">
                <a:latin typeface="Arial Narrow" panose="020B0606020202030204" pitchFamily="34" charset="0"/>
              </a:rPr>
              <a:t>, highlighting top-rated and most-voted restaurants, cuisine types, and price vs. rating patterns for both platforms.</a:t>
            </a:r>
          </a:p>
          <a:p>
            <a:r>
              <a:rPr lang="en-US" sz="2800" b="1" dirty="0">
                <a:latin typeface="Arial Narrow" panose="020B0606020202030204" pitchFamily="34" charset="0"/>
              </a:rPr>
              <a:t>Use filters and slicers</a:t>
            </a:r>
            <a:r>
              <a:rPr lang="en-US" sz="2800" dirty="0">
                <a:latin typeface="Arial Narrow" panose="020B0606020202030204" pitchFamily="34" charset="0"/>
              </a:rPr>
              <a:t> for gender, year, and city to drill down into targeted data insights, empowering data-driven decisions.</a:t>
            </a:r>
          </a:p>
          <a:p>
            <a:endParaRPr lang="en-US" sz="2800" dirty="0">
              <a:latin typeface="Arial Narrow" panose="020B0606020202030204" pitchFamily="34" charset="0"/>
            </a:endParaRPr>
          </a:p>
          <a:p>
            <a:endParaRPr lang="en-IN" sz="28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3553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7B98-C3AA-C5C7-D771-385322E3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4590"/>
            <a:ext cx="8596668" cy="70585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Technology Stack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830F-DCBD-0EEA-1C30-F3665F82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5032"/>
            <a:ext cx="8596668" cy="5478377"/>
          </a:xfrm>
        </p:spPr>
        <p:txBody>
          <a:bodyPr>
            <a:normAutofit fontScale="92500" lnSpcReduction="20000"/>
          </a:bodyPr>
          <a:lstStyle/>
          <a:p>
            <a:r>
              <a:rPr lang="en-IN" sz="2600" b="1" u="sng" dirty="0">
                <a:latin typeface="Arial Narrow" panose="020B0606020202030204" pitchFamily="34" charset="0"/>
              </a:rPr>
              <a:t>Data Source &amp; Storage:</a:t>
            </a:r>
          </a:p>
          <a:p>
            <a:r>
              <a:rPr lang="en-US" sz="2600" b="1" dirty="0">
                <a:latin typeface="Arial Narrow" panose="020B0606020202030204" pitchFamily="34" charset="0"/>
              </a:rPr>
              <a:t>Excel / CSV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Swiggy and Zomato datasets were imported in tabular format for processing.</a:t>
            </a:r>
          </a:p>
          <a:p>
            <a:r>
              <a:rPr lang="en-IN" sz="2600" b="1" u="sng" dirty="0">
                <a:latin typeface="Arial Narrow" panose="020B0606020202030204" pitchFamily="34" charset="0"/>
              </a:rPr>
              <a:t>Data Cleaning &amp; Transformation:</a:t>
            </a:r>
            <a:endParaRPr lang="en-IN" sz="2600" u="sng" dirty="0">
              <a:latin typeface="Arial Narrow" panose="020B0606020202030204" pitchFamily="34" charset="0"/>
            </a:endParaRPr>
          </a:p>
          <a:p>
            <a:r>
              <a:rPr lang="en-IN" sz="2600" b="1" dirty="0">
                <a:latin typeface="Arial Narrow" panose="020B0606020202030204" pitchFamily="34" charset="0"/>
              </a:rPr>
              <a:t>Power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Used to clean, format, and transform raw data before loading into the Power BI model.</a:t>
            </a:r>
          </a:p>
          <a:p>
            <a:r>
              <a:rPr lang="en-US" sz="2600" b="1" u="sng" dirty="0">
                <a:latin typeface="Arial Narrow" panose="020B0606020202030204" pitchFamily="34" charset="0"/>
              </a:rPr>
              <a:t>Data Analysis &amp; Modeling:</a:t>
            </a:r>
          </a:p>
          <a:p>
            <a:r>
              <a:rPr lang="en-US" sz="2600" b="1" dirty="0">
                <a:latin typeface="Arial Narrow" panose="020B0606020202030204" pitchFamily="34" charset="0"/>
              </a:rPr>
              <a:t>DAX (Data Analysis Expressions)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For creating custom measures, KPIs, and calculated columns.</a:t>
            </a:r>
            <a:endParaRPr lang="en-US" sz="2600" b="1" dirty="0">
              <a:solidFill>
                <a:schemeClr val="tx2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600" b="1" dirty="0">
                <a:latin typeface="Arial Narrow" panose="020B0606020202030204" pitchFamily="34" charset="0"/>
              </a:rPr>
              <a:t>Data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</a:rPr>
              <a:t>Relationship modeling between tables for efficient filtering and analysis.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58281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9CC52-B6A4-DD67-91CF-0D8CBC29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83418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Features &amp; Functionality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D650-3623-81E8-BF6E-1395B51C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9833"/>
            <a:ext cx="8596668" cy="48221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Dynamic Filters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– Year, Gender, City, Amount, Quantity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Interactive Visuals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– Auto-update charts (bar, line, pie, maps)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User Demographics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– Gender-wise sales, age, occupation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City Insights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– Ratings, sales, users shown city-wise</a:t>
            </a:r>
          </a:p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Cuisine &amp; Restaurants</a:t>
            </a:r>
            <a:r>
              <a:rPr lang="en-IN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– Top cuisines &amp; restaurants by votes/ratings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Swiggy vs Zomato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 – Compare pricing, reviews, popularity</a:t>
            </a:r>
            <a:endParaRPr lang="en-IN" sz="28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4535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615D-79CA-5421-B02E-3EA848E7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32A3E-1230-E3D3-D8A2-0DD484176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9317652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508</TotalTime>
  <Words>763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Narrow</vt:lpstr>
      <vt:lpstr>Trebuchet MS</vt:lpstr>
      <vt:lpstr>Wingdings 3</vt:lpstr>
      <vt:lpstr>Facet</vt:lpstr>
      <vt:lpstr>   Real-Time Swiggy Vs Zomato Analytics with Power BI</vt:lpstr>
      <vt:lpstr>What is Power BI</vt:lpstr>
      <vt:lpstr>INTRODUCTION</vt:lpstr>
      <vt:lpstr>Problem Statement</vt:lpstr>
      <vt:lpstr>Swiggy Data Model &amp; Relationships</vt:lpstr>
      <vt:lpstr>Scope &amp; Objective</vt:lpstr>
      <vt:lpstr>Technology Stack</vt:lpstr>
      <vt:lpstr>Features &amp; 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 &amp; Solutions</vt:lpstr>
      <vt:lpstr>Operational Efficiency &amp; Growth Strategy</vt:lpstr>
      <vt:lpstr>References &amp; 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Dhruvi Bhaliya</dc:creator>
  <cp:lastModifiedBy>Dhruvi Bhaliya</cp:lastModifiedBy>
  <cp:revision>16</cp:revision>
  <dcterms:created xsi:type="dcterms:W3CDTF">2025-03-15T12:15:27Z</dcterms:created>
  <dcterms:modified xsi:type="dcterms:W3CDTF">2025-08-15T05:36:35Z</dcterms:modified>
</cp:coreProperties>
</file>