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7" r:id="rId1"/>
  </p:sldMasterIdLst>
  <p:notesMasterIdLst>
    <p:notesMasterId r:id="rId38"/>
  </p:notesMasterIdLst>
  <p:sldIdLst>
    <p:sldId id="256" r:id="rId2"/>
    <p:sldId id="257" r:id="rId3"/>
    <p:sldId id="258" r:id="rId4"/>
    <p:sldId id="260" r:id="rId5"/>
    <p:sldId id="261" r:id="rId6"/>
    <p:sldId id="301" r:id="rId7"/>
    <p:sldId id="297" r:id="rId8"/>
    <p:sldId id="262" r:id="rId9"/>
    <p:sldId id="292" r:id="rId10"/>
    <p:sldId id="293" r:id="rId11"/>
    <p:sldId id="294" r:id="rId12"/>
    <p:sldId id="295" r:id="rId13"/>
    <p:sldId id="298" r:id="rId14"/>
    <p:sldId id="290" r:id="rId15"/>
    <p:sldId id="291" r:id="rId16"/>
    <p:sldId id="263" r:id="rId17"/>
    <p:sldId id="268" r:id="rId18"/>
    <p:sldId id="269" r:id="rId19"/>
    <p:sldId id="271" r:id="rId20"/>
    <p:sldId id="272" r:id="rId21"/>
    <p:sldId id="273" r:id="rId22"/>
    <p:sldId id="302" r:id="rId23"/>
    <p:sldId id="274" r:id="rId24"/>
    <p:sldId id="275" r:id="rId25"/>
    <p:sldId id="276" r:id="rId26"/>
    <p:sldId id="309" r:id="rId27"/>
    <p:sldId id="300" r:id="rId28"/>
    <p:sldId id="303" r:id="rId29"/>
    <p:sldId id="304" r:id="rId30"/>
    <p:sldId id="277" r:id="rId31"/>
    <p:sldId id="278" r:id="rId32"/>
    <p:sldId id="281" r:id="rId33"/>
    <p:sldId id="308" r:id="rId34"/>
    <p:sldId id="282" r:id="rId35"/>
    <p:sldId id="287" r:id="rId36"/>
    <p:sldId id="307" r:id="rId3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69" autoAdjust="0"/>
  </p:normalViewPr>
  <p:slideViewPr>
    <p:cSldViewPr snapToGrid="0">
      <p:cViewPr varScale="1">
        <p:scale>
          <a:sx n="82" d="100"/>
          <a:sy n="82" d="100"/>
        </p:scale>
        <p:origin x="9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114000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2736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94254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28841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718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50069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13585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10395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7225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25490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49871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49446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3409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1836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6118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introduction of problem </a:t>
            </a:r>
          </a:p>
        </p:txBody>
      </p:sp>
    </p:spTree>
    <p:extLst>
      <p:ext uri="{BB962C8B-B14F-4D97-AF65-F5344CB8AC3E}">
        <p14:creationId xmlns:p14="http://schemas.microsoft.com/office/powerpoint/2010/main" val="392057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91103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24489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8500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75399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0918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US" dirty="0" smtClean="0"/>
          </a:p>
        </p:txBody>
      </p:sp>
    </p:spTree>
    <p:extLst>
      <p:ext uri="{BB962C8B-B14F-4D97-AF65-F5344CB8AC3E}">
        <p14:creationId xmlns:p14="http://schemas.microsoft.com/office/powerpoint/2010/main" val="7035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753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5/7/2015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660231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3214668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4219023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7702887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1891706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637402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42444269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85820649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9" name="Shape 19"/>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63128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40698485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5163953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0064732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5958070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26078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48689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9421092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7840704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4AAD347D-5ACD-4C99-B74B-A9C85AD731AF}" type="datetimeFigureOut">
              <a:rPr lang="en-US" smtClean="0"/>
              <a:t>5/7/2015</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729095236"/>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hyperlink" Target="http://www.salford-system.com/"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www.salford-systems.com/products/cart" TargetMode="External"/><Relationship Id="rId2" Type="http://schemas.openxmlformats.org/officeDocument/2006/relationships/hyperlink" Target="https://archive.ics.uci.edu/ml/datasets/Mushroom"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archive.ics.uci.edu/ml/datasets/Mushroom"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ctrTitle"/>
          </p:nvPr>
        </p:nvSpPr>
        <p:spPr>
          <a:xfrm>
            <a:off x="199293" y="222741"/>
            <a:ext cx="8762997" cy="2316948"/>
          </a:xfrm>
          <a:prstGeom prst="rect">
            <a:avLst/>
          </a:prstGeom>
          <a:ln>
            <a:solidFill>
              <a:schemeClr val="bg1">
                <a:lumMod val="50000"/>
              </a:schemeClr>
            </a:solid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91425" tIns="91425" rIns="91425" bIns="91425" anchor="b" anchorCtr="0">
            <a:noAutofit/>
          </a:bodyPr>
          <a:lstStyle/>
          <a:p>
            <a:pPr algn="ctr" rtl="0">
              <a:spcBef>
                <a:spcPts val="0"/>
              </a:spcBef>
              <a:buNone/>
            </a:pPr>
            <a:r>
              <a:rPr lang="en" sz="2800" b="1" dirty="0">
                <a:solidFill>
                  <a:schemeClr val="accent1">
                    <a:lumMod val="75000"/>
                  </a:schemeClr>
                </a:solidFill>
                <a:latin typeface="Georgia" panose="02040502050405020303" pitchFamily="18" charset="0"/>
              </a:rPr>
              <a:t>Project </a:t>
            </a:r>
            <a:r>
              <a:rPr lang="en" sz="2800" b="1" dirty="0" smtClean="0">
                <a:solidFill>
                  <a:schemeClr val="accent1">
                    <a:lumMod val="75000"/>
                  </a:schemeClr>
                </a:solidFill>
                <a:latin typeface="Georgia" panose="02040502050405020303" pitchFamily="18" charset="0"/>
              </a:rPr>
              <a:t>Title :</a:t>
            </a:r>
            <a:endParaRPr lang="en" sz="2800" b="1" dirty="0">
              <a:solidFill>
                <a:schemeClr val="accent1">
                  <a:lumMod val="75000"/>
                </a:schemeClr>
              </a:solidFill>
              <a:latin typeface="Georgia" panose="02040502050405020303" pitchFamily="18" charset="0"/>
            </a:endParaRPr>
          </a:p>
          <a:p>
            <a:pPr algn="ctr">
              <a:spcBef>
                <a:spcPts val="0"/>
              </a:spcBef>
              <a:buNone/>
            </a:pPr>
            <a:r>
              <a:rPr lang="en" sz="5400" b="1" dirty="0" smtClean="0">
                <a:solidFill>
                  <a:schemeClr val="accent6">
                    <a:lumMod val="75000"/>
                  </a:schemeClr>
                </a:solidFill>
                <a:latin typeface="Georgia" panose="02040502050405020303" pitchFamily="18" charset="0"/>
              </a:rPr>
              <a:t>Mushroom CLASSIFICATION</a:t>
            </a:r>
            <a:endParaRPr lang="en" sz="5400" b="1" dirty="0">
              <a:solidFill>
                <a:schemeClr val="accent6">
                  <a:lumMod val="75000"/>
                </a:schemeClr>
              </a:solidFill>
              <a:latin typeface="Georgia" panose="02040502050405020303" pitchFamily="18" charset="0"/>
            </a:endParaRPr>
          </a:p>
        </p:txBody>
      </p:sp>
      <p:sp>
        <p:nvSpPr>
          <p:cNvPr id="47" name="Shape 47"/>
          <p:cNvSpPr txBox="1">
            <a:spLocks noGrp="1"/>
          </p:cNvSpPr>
          <p:nvPr>
            <p:ph type="subTitle" idx="1"/>
          </p:nvPr>
        </p:nvSpPr>
        <p:spPr>
          <a:xfrm>
            <a:off x="11723" y="3978444"/>
            <a:ext cx="3047700" cy="1165056"/>
          </a:xfrm>
          <a:prstGeom prst="rect">
            <a:avLst/>
          </a:prstGeom>
        </p:spPr>
        <p:txBody>
          <a:bodyPr lIns="91425" tIns="91425" rIns="91425" bIns="91425" anchor="t" anchorCtr="0">
            <a:noAutofit/>
          </a:bodyPr>
          <a:lstStyle/>
          <a:p>
            <a:pPr algn="l" rtl="0">
              <a:spcBef>
                <a:spcPts val="0"/>
              </a:spcBef>
              <a:buNone/>
            </a:pPr>
            <a:r>
              <a:rPr lang="en" sz="1400" b="1" dirty="0">
                <a:solidFill>
                  <a:srgbClr val="CC0000"/>
                </a:solidFill>
                <a:latin typeface="Georgia" panose="02040502050405020303" pitchFamily="18" charset="0"/>
              </a:rPr>
              <a:t>Dhruvit Patel</a:t>
            </a:r>
          </a:p>
          <a:p>
            <a:pPr algn="l" rtl="0">
              <a:spcBef>
                <a:spcPts val="0"/>
              </a:spcBef>
              <a:buNone/>
            </a:pPr>
            <a:r>
              <a:rPr lang="en" sz="1400" b="1" dirty="0">
                <a:solidFill>
                  <a:srgbClr val="CC0000"/>
                </a:solidFill>
                <a:latin typeface="Georgia" panose="02040502050405020303" pitchFamily="18" charset="0"/>
              </a:rPr>
              <a:t>ID: 10404032</a:t>
            </a:r>
          </a:p>
          <a:p>
            <a:pPr algn="l" rtl="0">
              <a:spcBef>
                <a:spcPts val="0"/>
              </a:spcBef>
              <a:buNone/>
            </a:pPr>
            <a:r>
              <a:rPr lang="en" sz="1400" b="1" dirty="0">
                <a:solidFill>
                  <a:srgbClr val="CC0000"/>
                </a:solidFill>
                <a:latin typeface="Georgia" panose="02040502050405020303" pitchFamily="18" charset="0"/>
              </a:rPr>
              <a:t>Course: CS-513 (Spring 2015)</a:t>
            </a:r>
          </a:p>
          <a:p>
            <a:pPr algn="l">
              <a:spcBef>
                <a:spcPts val="0"/>
              </a:spcBef>
              <a:buNone/>
            </a:pPr>
            <a:r>
              <a:rPr lang="en" sz="1400" b="1" dirty="0">
                <a:solidFill>
                  <a:srgbClr val="CC0000"/>
                </a:solidFill>
                <a:latin typeface="Georgia" panose="02040502050405020303" pitchFamily="18" charset="0"/>
              </a:rPr>
              <a:t>Prof. Mahmoud Daneshmand</a:t>
            </a:r>
          </a:p>
        </p:txBody>
      </p:sp>
      <p:pic>
        <p:nvPicPr>
          <p:cNvPr id="48" name="Shape 48"/>
          <p:cNvPicPr preferRelativeResize="0"/>
          <p:nvPr/>
        </p:nvPicPr>
        <p:blipFill>
          <a:blip r:embed="rId3">
            <a:alphaModFix/>
          </a:blip>
          <a:stretch>
            <a:fillRect/>
          </a:stretch>
        </p:blipFill>
        <p:spPr>
          <a:xfrm>
            <a:off x="6161454" y="3905400"/>
            <a:ext cx="2906344" cy="1238099"/>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423" y="2603810"/>
            <a:ext cx="2497879" cy="2539689"/>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Georgia" panose="02040502050405020303" pitchFamily="18" charset="0"/>
              </a:rPr>
              <a:t>Cont’d…</a:t>
            </a:r>
            <a:endParaRPr lang="en-US" sz="2000" b="1" dirty="0">
              <a:latin typeface="Georgia" panose="02040502050405020303" pitchFamily="18" charset="0"/>
            </a:endParaRPr>
          </a:p>
        </p:txBody>
      </p:sp>
      <p:sp>
        <p:nvSpPr>
          <p:cNvPr id="3" name="Text Placeholder 2"/>
          <p:cNvSpPr>
            <a:spLocks noGrp="1"/>
          </p:cNvSpPr>
          <p:nvPr>
            <p:ph type="body" idx="1"/>
          </p:nvPr>
        </p:nvSpPr>
        <p:spPr>
          <a:xfrm>
            <a:off x="457200" y="1147556"/>
            <a:ext cx="8229600" cy="3725699"/>
          </a:xfrm>
        </p:spPr>
        <p:txBody>
          <a:bodyPr>
            <a:normAutofit fontScale="85000" lnSpcReduction="10000"/>
          </a:bodyPr>
          <a:lstStyle/>
          <a:p>
            <a:r>
              <a:rPr lang="en-US" sz="1400" dirty="0">
                <a:solidFill>
                  <a:schemeClr val="tx1"/>
                </a:solidFill>
                <a:latin typeface="Georgia" panose="02040502050405020303" pitchFamily="18" charset="0"/>
              </a:rPr>
              <a:t>8. </a:t>
            </a:r>
            <a:r>
              <a:rPr lang="en-US" sz="1400" b="1" dirty="0">
                <a:solidFill>
                  <a:schemeClr val="tx1"/>
                </a:solidFill>
                <a:latin typeface="Georgia" panose="02040502050405020303" pitchFamily="18" charset="0"/>
              </a:rPr>
              <a:t>gill-size:</a:t>
            </a:r>
            <a:r>
              <a:rPr lang="en-US" sz="1400" dirty="0">
                <a:solidFill>
                  <a:schemeClr val="tx1"/>
                </a:solidFill>
                <a:latin typeface="Georgia" panose="02040502050405020303" pitchFamily="18" charset="0"/>
              </a:rPr>
              <a:t> broad=b, narrow=n</a:t>
            </a:r>
          </a:p>
          <a:p>
            <a:pPr marL="0" indent="0">
              <a:buNone/>
            </a:pPr>
            <a:endParaRPr lang="en-US" sz="1400" dirty="0">
              <a:solidFill>
                <a:schemeClr val="tx1"/>
              </a:solidFill>
              <a:latin typeface="Georgia" panose="02040502050405020303" pitchFamily="18" charset="0"/>
            </a:endParaRPr>
          </a:p>
          <a:p>
            <a:r>
              <a:rPr lang="en-US" sz="1400" dirty="0">
                <a:solidFill>
                  <a:schemeClr val="tx1"/>
                </a:solidFill>
                <a:latin typeface="Georgia" panose="02040502050405020303" pitchFamily="18" charset="0"/>
              </a:rPr>
              <a:t>9.</a:t>
            </a:r>
            <a:r>
              <a:rPr lang="en-US" sz="1400" b="1" dirty="0">
                <a:solidFill>
                  <a:schemeClr val="tx1"/>
                </a:solidFill>
                <a:latin typeface="Georgia" panose="02040502050405020303" pitchFamily="18" charset="0"/>
              </a:rPr>
              <a:t> gill-color:</a:t>
            </a:r>
            <a:r>
              <a:rPr lang="en-US" sz="1400" dirty="0">
                <a:solidFill>
                  <a:schemeClr val="tx1"/>
                </a:solidFill>
                <a:latin typeface="Georgia" panose="02040502050405020303" pitchFamily="18" charset="0"/>
              </a:rPr>
              <a:t> black=k, brown=n, buff=b, chocolate=h, gray=g, green=r, orange=o, pink=p, purple=u, red=e, white=w, yellow=y</a:t>
            </a:r>
          </a:p>
          <a:p>
            <a:pPr marL="0" indent="0">
              <a:buNone/>
            </a:pPr>
            <a:r>
              <a:rPr lang="en-US" sz="1400" dirty="0">
                <a:solidFill>
                  <a:schemeClr val="tx1"/>
                </a:solidFill>
                <a:latin typeface="Georgia" panose="02040502050405020303" pitchFamily="18" charset="0"/>
              </a:rPr>
              <a:t> </a:t>
            </a:r>
          </a:p>
          <a:p>
            <a:r>
              <a:rPr lang="en-US" sz="1400" dirty="0" smtClean="0">
                <a:solidFill>
                  <a:schemeClr val="tx1"/>
                </a:solidFill>
                <a:latin typeface="Georgia" panose="02040502050405020303" pitchFamily="18" charset="0"/>
              </a:rPr>
              <a:t>10. </a:t>
            </a:r>
            <a:r>
              <a:rPr lang="en-US" sz="1400" b="1" dirty="0" smtClean="0">
                <a:solidFill>
                  <a:schemeClr val="tx1"/>
                </a:solidFill>
                <a:latin typeface="Georgia" panose="02040502050405020303" pitchFamily="18" charset="0"/>
              </a:rPr>
              <a:t>stalk-shape</a:t>
            </a:r>
            <a:r>
              <a:rPr lang="en-US" sz="1400" b="1" dirty="0">
                <a:solidFill>
                  <a:schemeClr val="tx1"/>
                </a:solidFill>
                <a:latin typeface="Georgia" panose="02040502050405020303" pitchFamily="18" charset="0"/>
              </a:rPr>
              <a:t>:</a:t>
            </a:r>
            <a:r>
              <a:rPr lang="en-US" sz="1400" dirty="0">
                <a:solidFill>
                  <a:schemeClr val="tx1"/>
                </a:solidFill>
                <a:latin typeface="Georgia" panose="02040502050405020303" pitchFamily="18" charset="0"/>
              </a:rPr>
              <a:t> enlarging=e, tapering=t</a:t>
            </a:r>
          </a:p>
          <a:p>
            <a:pPr marL="0" indent="0">
              <a:buNone/>
            </a:pPr>
            <a:r>
              <a:rPr lang="en-US" sz="1400" dirty="0">
                <a:solidFill>
                  <a:schemeClr val="tx1"/>
                </a:solidFill>
                <a:latin typeface="Georgia" panose="02040502050405020303" pitchFamily="18" charset="0"/>
              </a:rPr>
              <a:t> </a:t>
            </a:r>
          </a:p>
          <a:p>
            <a:r>
              <a:rPr lang="en-US" sz="1400" dirty="0">
                <a:solidFill>
                  <a:schemeClr val="tx1"/>
                </a:solidFill>
                <a:latin typeface="Georgia" panose="02040502050405020303" pitchFamily="18" charset="0"/>
              </a:rPr>
              <a:t>11. </a:t>
            </a:r>
            <a:r>
              <a:rPr lang="en-US" sz="1400" b="1" dirty="0">
                <a:solidFill>
                  <a:schemeClr val="tx1"/>
                </a:solidFill>
                <a:latin typeface="Georgia" panose="02040502050405020303" pitchFamily="18" charset="0"/>
              </a:rPr>
              <a:t>stalk-root:</a:t>
            </a:r>
            <a:r>
              <a:rPr lang="en-US" sz="1400" dirty="0">
                <a:solidFill>
                  <a:schemeClr val="tx1"/>
                </a:solidFill>
                <a:latin typeface="Georgia" panose="02040502050405020303" pitchFamily="18" charset="0"/>
              </a:rPr>
              <a:t> bulbous=b, club=c, cup=u, equal=e, rhizomorphs=z, rooted=r, missing=?</a:t>
            </a:r>
          </a:p>
          <a:p>
            <a:pPr marL="0" indent="0">
              <a:buNone/>
            </a:pPr>
            <a:r>
              <a:rPr lang="en-US" sz="1400" dirty="0">
                <a:solidFill>
                  <a:schemeClr val="tx1"/>
                </a:solidFill>
                <a:latin typeface="Georgia" panose="02040502050405020303" pitchFamily="18" charset="0"/>
              </a:rPr>
              <a:t> </a:t>
            </a:r>
          </a:p>
          <a:p>
            <a:r>
              <a:rPr lang="en-US" sz="1400" dirty="0">
                <a:solidFill>
                  <a:schemeClr val="tx1"/>
                </a:solidFill>
                <a:latin typeface="Georgia" panose="02040502050405020303" pitchFamily="18" charset="0"/>
              </a:rPr>
              <a:t>12. </a:t>
            </a:r>
            <a:r>
              <a:rPr lang="en-US" sz="1400" b="1" dirty="0">
                <a:solidFill>
                  <a:schemeClr val="tx1"/>
                </a:solidFill>
                <a:latin typeface="Georgia" panose="02040502050405020303" pitchFamily="18" charset="0"/>
              </a:rPr>
              <a:t>stalk-surface-above-ring: </a:t>
            </a:r>
            <a:r>
              <a:rPr lang="en-US" sz="1400" dirty="0">
                <a:solidFill>
                  <a:schemeClr val="tx1"/>
                </a:solidFill>
                <a:latin typeface="Georgia" panose="02040502050405020303" pitchFamily="18" charset="0"/>
              </a:rPr>
              <a:t>fibrous=f, scaly=y, silky=k, smooth=s</a:t>
            </a:r>
          </a:p>
          <a:p>
            <a:pPr marL="0" indent="0">
              <a:buNone/>
            </a:pPr>
            <a:r>
              <a:rPr lang="en-US" sz="1400" dirty="0">
                <a:solidFill>
                  <a:schemeClr val="tx1"/>
                </a:solidFill>
                <a:latin typeface="Georgia" panose="02040502050405020303" pitchFamily="18" charset="0"/>
              </a:rPr>
              <a:t> </a:t>
            </a:r>
          </a:p>
          <a:p>
            <a:r>
              <a:rPr lang="en-US" sz="1400" dirty="0">
                <a:solidFill>
                  <a:schemeClr val="tx1"/>
                </a:solidFill>
                <a:latin typeface="Georgia" panose="02040502050405020303" pitchFamily="18" charset="0"/>
              </a:rPr>
              <a:t>13. </a:t>
            </a:r>
            <a:r>
              <a:rPr lang="en-US" sz="1400" b="1" dirty="0">
                <a:solidFill>
                  <a:schemeClr val="tx1"/>
                </a:solidFill>
                <a:latin typeface="Georgia" panose="02040502050405020303" pitchFamily="18" charset="0"/>
              </a:rPr>
              <a:t>stalk-surface-below-ring:</a:t>
            </a:r>
            <a:r>
              <a:rPr lang="en-US" sz="1400" dirty="0">
                <a:solidFill>
                  <a:schemeClr val="tx1"/>
                </a:solidFill>
                <a:latin typeface="Georgia" panose="02040502050405020303" pitchFamily="18" charset="0"/>
              </a:rPr>
              <a:t> fibrous=f, scaly=y, silky=k, smooth=s</a:t>
            </a:r>
          </a:p>
          <a:p>
            <a:pPr marL="0" indent="0">
              <a:buNone/>
            </a:pPr>
            <a:r>
              <a:rPr lang="en-US" sz="1400" dirty="0">
                <a:solidFill>
                  <a:schemeClr val="tx1"/>
                </a:solidFill>
                <a:latin typeface="Georgia" panose="02040502050405020303" pitchFamily="18" charset="0"/>
              </a:rPr>
              <a:t> </a:t>
            </a:r>
          </a:p>
          <a:p>
            <a:r>
              <a:rPr lang="en-US" sz="1400" dirty="0">
                <a:solidFill>
                  <a:schemeClr val="tx1"/>
                </a:solidFill>
                <a:latin typeface="Georgia" panose="02040502050405020303" pitchFamily="18" charset="0"/>
              </a:rPr>
              <a:t>14</a:t>
            </a:r>
            <a:r>
              <a:rPr lang="en-US" sz="1400" dirty="0" smtClean="0">
                <a:solidFill>
                  <a:schemeClr val="tx1"/>
                </a:solidFill>
                <a:latin typeface="Georgia" panose="02040502050405020303" pitchFamily="18" charset="0"/>
              </a:rPr>
              <a:t>. </a:t>
            </a:r>
            <a:r>
              <a:rPr lang="en-US" sz="1400" b="1" dirty="0" smtClean="0">
                <a:solidFill>
                  <a:schemeClr val="tx1"/>
                </a:solidFill>
                <a:latin typeface="Georgia" panose="02040502050405020303" pitchFamily="18" charset="0"/>
              </a:rPr>
              <a:t>stalk-color-above-ring</a:t>
            </a:r>
            <a:r>
              <a:rPr lang="en-US" sz="1400" b="1" dirty="0">
                <a:solidFill>
                  <a:schemeClr val="tx1"/>
                </a:solidFill>
                <a:latin typeface="Georgia" panose="02040502050405020303" pitchFamily="18" charset="0"/>
              </a:rPr>
              <a:t>:</a:t>
            </a:r>
            <a:r>
              <a:rPr lang="en-US" sz="1400" dirty="0">
                <a:solidFill>
                  <a:schemeClr val="tx1"/>
                </a:solidFill>
                <a:latin typeface="Georgia" panose="02040502050405020303" pitchFamily="18" charset="0"/>
              </a:rPr>
              <a:t> brown=n, buff=b, cinnamon=c, gray=g, orange=o, pink=p, red=e, white=w, yellow=y</a:t>
            </a:r>
          </a:p>
          <a:p>
            <a:pPr marL="0" indent="0">
              <a:buNone/>
            </a:pPr>
            <a:r>
              <a:rPr lang="en-US" sz="1400" dirty="0">
                <a:solidFill>
                  <a:schemeClr val="tx1"/>
                </a:solidFill>
                <a:latin typeface="Georgia" panose="02040502050405020303" pitchFamily="18" charset="0"/>
              </a:rPr>
              <a:t> </a:t>
            </a:r>
          </a:p>
          <a:p>
            <a:r>
              <a:rPr lang="en-US" sz="1400" dirty="0">
                <a:solidFill>
                  <a:schemeClr val="tx1"/>
                </a:solidFill>
                <a:latin typeface="Georgia" panose="02040502050405020303" pitchFamily="18" charset="0"/>
              </a:rPr>
              <a:t>15</a:t>
            </a:r>
            <a:r>
              <a:rPr lang="en-US" sz="1400" dirty="0" smtClean="0">
                <a:solidFill>
                  <a:schemeClr val="tx1"/>
                </a:solidFill>
                <a:latin typeface="Georgia" panose="02040502050405020303" pitchFamily="18" charset="0"/>
              </a:rPr>
              <a:t>. </a:t>
            </a:r>
            <a:r>
              <a:rPr lang="en-US" sz="1400" b="1" dirty="0" smtClean="0">
                <a:solidFill>
                  <a:schemeClr val="tx1"/>
                </a:solidFill>
                <a:latin typeface="Georgia" panose="02040502050405020303" pitchFamily="18" charset="0"/>
              </a:rPr>
              <a:t>stalk-color-below-ring</a:t>
            </a:r>
            <a:r>
              <a:rPr lang="en-US" sz="1400" b="1" dirty="0">
                <a:solidFill>
                  <a:schemeClr val="tx1"/>
                </a:solidFill>
                <a:latin typeface="Georgia" panose="02040502050405020303" pitchFamily="18" charset="0"/>
              </a:rPr>
              <a:t>: </a:t>
            </a:r>
            <a:r>
              <a:rPr lang="en-US" sz="1400" dirty="0">
                <a:solidFill>
                  <a:schemeClr val="tx1"/>
                </a:solidFill>
                <a:latin typeface="Georgia" panose="02040502050405020303" pitchFamily="18" charset="0"/>
              </a:rPr>
              <a:t>brown=n, buff=b, cinnamon=c, gray=g, orange=o, pink=p, red=e, white=w, </a:t>
            </a:r>
            <a:r>
              <a:rPr lang="en-US" sz="1400" dirty="0" smtClean="0">
                <a:solidFill>
                  <a:schemeClr val="tx1"/>
                </a:solidFill>
                <a:latin typeface="Georgia" panose="02040502050405020303" pitchFamily="18" charset="0"/>
              </a:rPr>
              <a:t>yellow=y</a:t>
            </a:r>
            <a:endParaRPr lang="en-US" sz="14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1472554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Georgia" panose="02040502050405020303" pitchFamily="18" charset="0"/>
              </a:rPr>
              <a:t>Cont’d…</a:t>
            </a:r>
            <a:endParaRPr lang="en-US" sz="2000" b="1" dirty="0">
              <a:latin typeface="Georgia" panose="02040502050405020303" pitchFamily="18" charset="0"/>
            </a:endParaRPr>
          </a:p>
        </p:txBody>
      </p:sp>
      <p:sp>
        <p:nvSpPr>
          <p:cNvPr id="3" name="Text Placeholder 2"/>
          <p:cNvSpPr>
            <a:spLocks noGrp="1"/>
          </p:cNvSpPr>
          <p:nvPr>
            <p:ph type="body" idx="1"/>
          </p:nvPr>
        </p:nvSpPr>
        <p:spPr>
          <a:xfrm>
            <a:off x="457200" y="1169328"/>
            <a:ext cx="8229600" cy="3725699"/>
          </a:xfrm>
        </p:spPr>
        <p:txBody>
          <a:bodyPr>
            <a:normAutofit fontScale="92500" lnSpcReduction="20000"/>
          </a:bodyPr>
          <a:lstStyle/>
          <a:p>
            <a:r>
              <a:rPr lang="en-US" sz="1400" dirty="0" smtClean="0">
                <a:solidFill>
                  <a:schemeClr val="tx1"/>
                </a:solidFill>
                <a:latin typeface="Georgia" panose="02040502050405020303" pitchFamily="18" charset="0"/>
              </a:rPr>
              <a:t>16</a:t>
            </a:r>
            <a:r>
              <a:rPr lang="en-US" sz="1400" dirty="0">
                <a:solidFill>
                  <a:schemeClr val="tx1"/>
                </a:solidFill>
                <a:latin typeface="Georgia" panose="02040502050405020303" pitchFamily="18" charset="0"/>
              </a:rPr>
              <a:t>. </a:t>
            </a:r>
            <a:r>
              <a:rPr lang="en-US" sz="1400" b="1" dirty="0">
                <a:solidFill>
                  <a:schemeClr val="tx1"/>
                </a:solidFill>
                <a:latin typeface="Georgia" panose="02040502050405020303" pitchFamily="18" charset="0"/>
              </a:rPr>
              <a:t>veil-type:</a:t>
            </a:r>
            <a:r>
              <a:rPr lang="en-US" sz="1400" dirty="0">
                <a:solidFill>
                  <a:schemeClr val="tx1"/>
                </a:solidFill>
                <a:latin typeface="Georgia" panose="02040502050405020303" pitchFamily="18" charset="0"/>
              </a:rPr>
              <a:t> partial=p, </a:t>
            </a:r>
            <a:r>
              <a:rPr lang="en-US" sz="1400" dirty="0" smtClean="0">
                <a:solidFill>
                  <a:schemeClr val="tx1"/>
                </a:solidFill>
                <a:latin typeface="Georgia" panose="02040502050405020303" pitchFamily="18" charset="0"/>
              </a:rPr>
              <a:t>universal=u</a:t>
            </a:r>
          </a:p>
          <a:p>
            <a:endParaRPr lang="en-US" sz="1400" dirty="0" smtClean="0">
              <a:solidFill>
                <a:schemeClr val="tx1"/>
              </a:solidFill>
              <a:latin typeface="Georgia" panose="02040502050405020303" pitchFamily="18" charset="0"/>
            </a:endParaRPr>
          </a:p>
          <a:p>
            <a:r>
              <a:rPr lang="en-US" sz="1400" dirty="0">
                <a:solidFill>
                  <a:schemeClr val="tx1"/>
                </a:solidFill>
                <a:latin typeface="Georgia" panose="02040502050405020303" pitchFamily="18" charset="0"/>
              </a:rPr>
              <a:t>17. </a:t>
            </a:r>
            <a:r>
              <a:rPr lang="en-US" sz="1400" b="1" dirty="0">
                <a:solidFill>
                  <a:schemeClr val="tx1"/>
                </a:solidFill>
                <a:latin typeface="Georgia" panose="02040502050405020303" pitchFamily="18" charset="0"/>
              </a:rPr>
              <a:t>veil-color:</a:t>
            </a:r>
            <a:r>
              <a:rPr lang="en-US" sz="1400" dirty="0">
                <a:solidFill>
                  <a:schemeClr val="tx1"/>
                </a:solidFill>
                <a:latin typeface="Georgia" panose="02040502050405020303" pitchFamily="18" charset="0"/>
              </a:rPr>
              <a:t> brown=n, orange=o, white=w, yellow=y</a:t>
            </a:r>
          </a:p>
          <a:p>
            <a:pPr marL="0" indent="0">
              <a:buNone/>
            </a:pPr>
            <a:endParaRPr lang="en-US" sz="1400" dirty="0">
              <a:solidFill>
                <a:schemeClr val="tx1"/>
              </a:solidFill>
              <a:latin typeface="Georgia" panose="02040502050405020303" pitchFamily="18" charset="0"/>
            </a:endParaRPr>
          </a:p>
          <a:p>
            <a:r>
              <a:rPr lang="en-US" sz="1400" dirty="0">
                <a:solidFill>
                  <a:schemeClr val="tx1"/>
                </a:solidFill>
                <a:latin typeface="Georgia" panose="02040502050405020303" pitchFamily="18" charset="0"/>
              </a:rPr>
              <a:t>18. </a:t>
            </a:r>
            <a:r>
              <a:rPr lang="en-US" sz="1400" b="1" dirty="0">
                <a:solidFill>
                  <a:schemeClr val="tx1"/>
                </a:solidFill>
                <a:latin typeface="Georgia" panose="02040502050405020303" pitchFamily="18" charset="0"/>
              </a:rPr>
              <a:t>ring-number:</a:t>
            </a:r>
            <a:r>
              <a:rPr lang="en-US" sz="1400" dirty="0">
                <a:solidFill>
                  <a:schemeClr val="tx1"/>
                </a:solidFill>
                <a:latin typeface="Georgia" panose="02040502050405020303" pitchFamily="18" charset="0"/>
              </a:rPr>
              <a:t> none=n, one=o, two=t</a:t>
            </a:r>
          </a:p>
          <a:p>
            <a:pPr marL="0" indent="0">
              <a:buNone/>
            </a:pPr>
            <a:r>
              <a:rPr lang="en-US" sz="1400" dirty="0">
                <a:solidFill>
                  <a:schemeClr val="tx1"/>
                </a:solidFill>
                <a:latin typeface="Georgia" panose="02040502050405020303" pitchFamily="18" charset="0"/>
              </a:rPr>
              <a:t> </a:t>
            </a:r>
          </a:p>
          <a:p>
            <a:r>
              <a:rPr lang="en-US" sz="1400" dirty="0">
                <a:solidFill>
                  <a:schemeClr val="tx1"/>
                </a:solidFill>
                <a:latin typeface="Georgia" panose="02040502050405020303" pitchFamily="18" charset="0"/>
              </a:rPr>
              <a:t>19. </a:t>
            </a:r>
            <a:r>
              <a:rPr lang="en-US" sz="1400" b="1" dirty="0">
                <a:solidFill>
                  <a:schemeClr val="tx1"/>
                </a:solidFill>
                <a:latin typeface="Georgia" panose="02040502050405020303" pitchFamily="18" charset="0"/>
              </a:rPr>
              <a:t>ring-type: </a:t>
            </a:r>
            <a:r>
              <a:rPr lang="en-US" sz="1400" dirty="0">
                <a:solidFill>
                  <a:schemeClr val="tx1"/>
                </a:solidFill>
                <a:latin typeface="Georgia" panose="02040502050405020303" pitchFamily="18" charset="0"/>
              </a:rPr>
              <a:t>cobwebby=c, evanescent=e, flaring=f, large=l, none=n, pendant=p, sheathing=s, zone=z</a:t>
            </a:r>
          </a:p>
          <a:p>
            <a:pPr marL="0" indent="0">
              <a:buNone/>
            </a:pPr>
            <a:r>
              <a:rPr lang="en-US" sz="1400" dirty="0">
                <a:solidFill>
                  <a:schemeClr val="tx1"/>
                </a:solidFill>
                <a:latin typeface="Georgia" panose="02040502050405020303" pitchFamily="18" charset="0"/>
              </a:rPr>
              <a:t> </a:t>
            </a:r>
          </a:p>
          <a:p>
            <a:r>
              <a:rPr lang="en-US" sz="1400" dirty="0">
                <a:solidFill>
                  <a:schemeClr val="tx1"/>
                </a:solidFill>
                <a:latin typeface="Georgia" panose="02040502050405020303" pitchFamily="18" charset="0"/>
              </a:rPr>
              <a:t>20.</a:t>
            </a:r>
            <a:r>
              <a:rPr lang="en-US" sz="1400" b="1" dirty="0">
                <a:solidFill>
                  <a:schemeClr val="tx1"/>
                </a:solidFill>
                <a:latin typeface="Georgia" panose="02040502050405020303" pitchFamily="18" charset="0"/>
              </a:rPr>
              <a:t> spore-print-color:</a:t>
            </a:r>
            <a:r>
              <a:rPr lang="en-US" sz="1400" dirty="0">
                <a:solidFill>
                  <a:schemeClr val="tx1"/>
                </a:solidFill>
                <a:latin typeface="Georgia" panose="02040502050405020303" pitchFamily="18" charset="0"/>
              </a:rPr>
              <a:t> black=k, brown=n, buff=b, chocolate=h, green=r, orange=o, purple=u, white=w, yellow=y</a:t>
            </a:r>
          </a:p>
          <a:p>
            <a:pPr marL="0" indent="0">
              <a:buNone/>
            </a:pPr>
            <a:r>
              <a:rPr lang="en-US" sz="1400" dirty="0">
                <a:solidFill>
                  <a:schemeClr val="tx1"/>
                </a:solidFill>
                <a:latin typeface="Georgia" panose="02040502050405020303" pitchFamily="18" charset="0"/>
              </a:rPr>
              <a:t> </a:t>
            </a:r>
          </a:p>
          <a:p>
            <a:r>
              <a:rPr lang="en-US" sz="1400" dirty="0">
                <a:solidFill>
                  <a:schemeClr val="tx1"/>
                </a:solidFill>
                <a:latin typeface="Georgia" panose="02040502050405020303" pitchFamily="18" charset="0"/>
              </a:rPr>
              <a:t>21. </a:t>
            </a:r>
            <a:r>
              <a:rPr lang="en-US" sz="1400" b="1" dirty="0">
                <a:solidFill>
                  <a:schemeClr val="tx1"/>
                </a:solidFill>
                <a:latin typeface="Georgia" panose="02040502050405020303" pitchFamily="18" charset="0"/>
              </a:rPr>
              <a:t>population:</a:t>
            </a:r>
            <a:r>
              <a:rPr lang="en-US" sz="1400" dirty="0">
                <a:solidFill>
                  <a:schemeClr val="tx1"/>
                </a:solidFill>
                <a:latin typeface="Georgia" panose="02040502050405020303" pitchFamily="18" charset="0"/>
              </a:rPr>
              <a:t> abundant=a, clustered=c, numerous=n, scattered=s, several=v, solitary=y</a:t>
            </a:r>
          </a:p>
          <a:p>
            <a:pPr marL="0" indent="0">
              <a:buNone/>
            </a:pPr>
            <a:r>
              <a:rPr lang="en-US" sz="1400" dirty="0">
                <a:solidFill>
                  <a:schemeClr val="tx1"/>
                </a:solidFill>
                <a:latin typeface="Georgia" panose="02040502050405020303" pitchFamily="18" charset="0"/>
              </a:rPr>
              <a:t> </a:t>
            </a:r>
          </a:p>
          <a:p>
            <a:r>
              <a:rPr lang="en-US" sz="1400" dirty="0">
                <a:solidFill>
                  <a:schemeClr val="tx1"/>
                </a:solidFill>
                <a:latin typeface="Georgia" panose="02040502050405020303" pitchFamily="18" charset="0"/>
              </a:rPr>
              <a:t>22. </a:t>
            </a:r>
            <a:r>
              <a:rPr lang="en-US" sz="1400" b="1" dirty="0">
                <a:solidFill>
                  <a:schemeClr val="tx1"/>
                </a:solidFill>
                <a:latin typeface="Georgia" panose="02040502050405020303" pitchFamily="18" charset="0"/>
              </a:rPr>
              <a:t>habitat:</a:t>
            </a:r>
            <a:r>
              <a:rPr lang="en-US" sz="1400" dirty="0">
                <a:solidFill>
                  <a:schemeClr val="tx1"/>
                </a:solidFill>
                <a:latin typeface="Georgia" panose="02040502050405020303" pitchFamily="18" charset="0"/>
              </a:rPr>
              <a:t> grasses=g, leaves=l, meadows=m, paths=p, urban=u, waste=w, woods=d</a:t>
            </a:r>
          </a:p>
          <a:p>
            <a:pPr marL="0" indent="0">
              <a:buNone/>
            </a:pPr>
            <a:r>
              <a:rPr lang="en-US" sz="1400" dirty="0">
                <a:solidFill>
                  <a:schemeClr val="tx1"/>
                </a:solidFill>
                <a:latin typeface="Georgia" panose="02040502050405020303" pitchFamily="18" charset="0"/>
              </a:rPr>
              <a:t> </a:t>
            </a:r>
          </a:p>
          <a:p>
            <a:r>
              <a:rPr lang="en-US" sz="1400" dirty="0">
                <a:solidFill>
                  <a:schemeClr val="tx1"/>
                </a:solidFill>
                <a:latin typeface="Georgia" panose="02040502050405020303" pitchFamily="18" charset="0"/>
              </a:rPr>
              <a:t>23. </a:t>
            </a:r>
            <a:r>
              <a:rPr lang="en-US" sz="1400" b="1" dirty="0">
                <a:solidFill>
                  <a:srgbClr val="FF0000"/>
                </a:solidFill>
                <a:latin typeface="Georgia" panose="02040502050405020303" pitchFamily="18" charset="0"/>
              </a:rPr>
              <a:t>Target</a:t>
            </a:r>
            <a:r>
              <a:rPr lang="en-US" sz="1400" b="1" dirty="0">
                <a:solidFill>
                  <a:schemeClr val="tx1"/>
                </a:solidFill>
                <a:latin typeface="Georgia" panose="02040502050405020303" pitchFamily="18" charset="0"/>
              </a:rPr>
              <a:t>:</a:t>
            </a:r>
            <a:r>
              <a:rPr lang="en-US" sz="1400" dirty="0">
                <a:solidFill>
                  <a:schemeClr val="tx1"/>
                </a:solidFill>
                <a:latin typeface="Georgia" panose="02040502050405020303" pitchFamily="18" charset="0"/>
              </a:rPr>
              <a:t> edible=e, poisonous=p</a:t>
            </a:r>
          </a:p>
          <a:p>
            <a:endParaRPr lang="en-US" sz="1400" dirty="0"/>
          </a:p>
          <a:p>
            <a:endParaRPr lang="en-US" sz="1400" dirty="0"/>
          </a:p>
        </p:txBody>
      </p:sp>
    </p:spTree>
    <p:extLst>
      <p:ext uri="{BB962C8B-B14F-4D97-AF65-F5344CB8AC3E}">
        <p14:creationId xmlns:p14="http://schemas.microsoft.com/office/powerpoint/2010/main" val="1648131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0"/>
            <a:ext cx="8229600" cy="3360127"/>
          </a:xfrm>
        </p:spPr>
        <p:txBody>
          <a:bodyPr>
            <a:normAutofit lnSpcReduction="10000"/>
          </a:bodyPr>
          <a:lstStyle/>
          <a:p>
            <a:pPr marL="457200" indent="-457200">
              <a:buFont typeface="Wingdings" panose="05000000000000000000" pitchFamily="2" charset="2"/>
              <a:buChar char="v"/>
            </a:pPr>
            <a:r>
              <a:rPr lang="en-US" sz="1600" dirty="0" smtClean="0">
                <a:solidFill>
                  <a:schemeClr val="tx1"/>
                </a:solidFill>
                <a:latin typeface="Georgia" panose="02040502050405020303" pitchFamily="18" charset="0"/>
              </a:rPr>
              <a:t>Most of the dataset of mushroom is consistent except for some missing values</a:t>
            </a:r>
            <a:r>
              <a:rPr lang="en-US" sz="1600" dirty="0" smtClean="0">
                <a:solidFill>
                  <a:schemeClr val="tx1"/>
                </a:solidFill>
                <a:latin typeface="Georgia" panose="02040502050405020303" pitchFamily="18" charset="0"/>
              </a:rPr>
              <a:t>.</a:t>
            </a:r>
            <a:endParaRPr lang="en-US" sz="1600" dirty="0" smtClean="0">
              <a:solidFill>
                <a:schemeClr val="tx1"/>
              </a:solidFill>
              <a:latin typeface="Georgia" panose="02040502050405020303" pitchFamily="18" charset="0"/>
            </a:endParaRPr>
          </a:p>
          <a:p>
            <a:pPr marL="457200" indent="-457200">
              <a:buFont typeface="Wingdings" panose="05000000000000000000" pitchFamily="2" charset="2"/>
              <a:buChar char="v"/>
            </a:pPr>
            <a:r>
              <a:rPr lang="en-US" sz="1600" dirty="0" smtClean="0">
                <a:solidFill>
                  <a:schemeClr val="tx1"/>
                </a:solidFill>
                <a:latin typeface="Georgia" panose="02040502050405020303" pitchFamily="18" charset="0"/>
              </a:rPr>
              <a:t>The attribute “stalk-root” had some </a:t>
            </a:r>
            <a:r>
              <a:rPr lang="en-US" sz="1600" b="1" dirty="0" smtClean="0">
                <a:solidFill>
                  <a:schemeClr val="tx1"/>
                </a:solidFill>
                <a:latin typeface="Georgia" panose="02040502050405020303" pitchFamily="18" charset="0"/>
              </a:rPr>
              <a:t>missing values </a:t>
            </a:r>
            <a:r>
              <a:rPr lang="en-US" sz="1600" dirty="0" smtClean="0">
                <a:solidFill>
                  <a:schemeClr val="tx1"/>
                </a:solidFill>
                <a:latin typeface="Georgia" panose="02040502050405020303" pitchFamily="18" charset="0"/>
              </a:rPr>
              <a:t>and missing values shown by </a:t>
            </a:r>
            <a:r>
              <a:rPr lang="en-US" sz="1600" b="1" dirty="0" smtClean="0">
                <a:solidFill>
                  <a:schemeClr val="tx1"/>
                </a:solidFill>
                <a:latin typeface="Georgia" panose="02040502050405020303" pitchFamily="18" charset="0"/>
              </a:rPr>
              <a:t>“?”</a:t>
            </a:r>
            <a:r>
              <a:rPr lang="en-US" sz="1600" dirty="0" smtClean="0">
                <a:solidFill>
                  <a:schemeClr val="tx1"/>
                </a:solidFill>
                <a:latin typeface="Georgia" panose="02040502050405020303" pitchFamily="18" charset="0"/>
              </a:rPr>
              <a:t> . There are total 2408 instances with missing values. </a:t>
            </a:r>
            <a:endParaRPr lang="en-US" sz="1600" dirty="0">
              <a:solidFill>
                <a:schemeClr val="tx1"/>
              </a:solidFill>
              <a:latin typeface="Georgia" panose="02040502050405020303" pitchFamily="18" charset="0"/>
            </a:endParaRPr>
          </a:p>
          <a:p>
            <a:pPr marL="457200" indent="-457200">
              <a:buFont typeface="Wingdings" panose="05000000000000000000" pitchFamily="2" charset="2"/>
              <a:buChar char="v"/>
            </a:pPr>
            <a:r>
              <a:rPr lang="en-US" sz="1600" dirty="0" smtClean="0">
                <a:solidFill>
                  <a:schemeClr val="tx1"/>
                </a:solidFill>
                <a:latin typeface="Georgia" panose="02040502050405020303" pitchFamily="18" charset="0"/>
              </a:rPr>
              <a:t>For handling missing values, we are replaced missing values with most usable attribute value.</a:t>
            </a:r>
          </a:p>
          <a:p>
            <a:pPr marL="457200" indent="-457200">
              <a:buFont typeface="Wingdings" panose="05000000000000000000" pitchFamily="2" charset="2"/>
              <a:buChar char="v"/>
            </a:pPr>
            <a:r>
              <a:rPr lang="en-US" sz="1600" dirty="0" smtClean="0">
                <a:solidFill>
                  <a:schemeClr val="tx1"/>
                </a:solidFill>
                <a:latin typeface="Georgia" panose="02040502050405020303" pitchFamily="18" charset="0"/>
              </a:rPr>
              <a:t>For “stalk-root”,</a:t>
            </a:r>
          </a:p>
          <a:p>
            <a:pPr lvl="1">
              <a:buFont typeface="Wingdings" panose="05000000000000000000" pitchFamily="2" charset="2"/>
              <a:buChar char="§"/>
            </a:pPr>
            <a:r>
              <a:rPr lang="en-US" sz="1450" dirty="0">
                <a:solidFill>
                  <a:schemeClr val="tx1"/>
                </a:solidFill>
                <a:latin typeface="Georgia" panose="02040502050405020303" pitchFamily="18" charset="0"/>
              </a:rPr>
              <a:t>b</a:t>
            </a:r>
            <a:r>
              <a:rPr lang="en-US" sz="1450" dirty="0" smtClean="0">
                <a:solidFill>
                  <a:schemeClr val="tx1"/>
                </a:solidFill>
                <a:latin typeface="Georgia" panose="02040502050405020303" pitchFamily="18" charset="0"/>
              </a:rPr>
              <a:t> = 3776 rows</a:t>
            </a:r>
          </a:p>
          <a:p>
            <a:pPr lvl="1">
              <a:buFont typeface="Wingdings" panose="05000000000000000000" pitchFamily="2" charset="2"/>
              <a:buChar char="§"/>
            </a:pPr>
            <a:r>
              <a:rPr lang="en-US" sz="1450" dirty="0">
                <a:solidFill>
                  <a:schemeClr val="tx1"/>
                </a:solidFill>
                <a:latin typeface="Georgia" panose="02040502050405020303" pitchFamily="18" charset="0"/>
              </a:rPr>
              <a:t>c</a:t>
            </a:r>
            <a:r>
              <a:rPr lang="en-US" sz="1450" dirty="0" smtClean="0">
                <a:solidFill>
                  <a:schemeClr val="tx1"/>
                </a:solidFill>
                <a:latin typeface="Georgia" panose="02040502050405020303" pitchFamily="18" charset="0"/>
              </a:rPr>
              <a:t> = 556 rows</a:t>
            </a:r>
          </a:p>
          <a:p>
            <a:pPr lvl="1">
              <a:buFont typeface="Wingdings" panose="05000000000000000000" pitchFamily="2" charset="2"/>
              <a:buChar char="§"/>
            </a:pPr>
            <a:r>
              <a:rPr lang="en-US" sz="1450" dirty="0">
                <a:solidFill>
                  <a:schemeClr val="tx1"/>
                </a:solidFill>
                <a:latin typeface="Georgia" panose="02040502050405020303" pitchFamily="18" charset="0"/>
              </a:rPr>
              <a:t>e</a:t>
            </a:r>
            <a:r>
              <a:rPr lang="en-US" sz="1450" dirty="0" smtClean="0">
                <a:solidFill>
                  <a:schemeClr val="tx1"/>
                </a:solidFill>
                <a:latin typeface="Georgia" panose="02040502050405020303" pitchFamily="18" charset="0"/>
              </a:rPr>
              <a:t> = 1120 rows</a:t>
            </a:r>
          </a:p>
          <a:p>
            <a:pPr lvl="1">
              <a:buFont typeface="Wingdings" panose="05000000000000000000" pitchFamily="2" charset="2"/>
              <a:buChar char="§"/>
            </a:pPr>
            <a:r>
              <a:rPr lang="en-US" sz="1450" dirty="0">
                <a:solidFill>
                  <a:schemeClr val="tx1"/>
                </a:solidFill>
                <a:latin typeface="Georgia" panose="02040502050405020303" pitchFamily="18" charset="0"/>
              </a:rPr>
              <a:t>r</a:t>
            </a:r>
            <a:r>
              <a:rPr lang="en-US" sz="1450" dirty="0" smtClean="0">
                <a:solidFill>
                  <a:schemeClr val="tx1"/>
                </a:solidFill>
                <a:latin typeface="Georgia" panose="02040502050405020303" pitchFamily="18" charset="0"/>
              </a:rPr>
              <a:t> = 192 rows</a:t>
            </a:r>
          </a:p>
          <a:p>
            <a:pPr lvl="1">
              <a:buFont typeface="Wingdings" panose="05000000000000000000" pitchFamily="2" charset="2"/>
              <a:buChar char="§"/>
            </a:pPr>
            <a:r>
              <a:rPr lang="en-US" sz="1450" b="1" dirty="0" smtClean="0">
                <a:solidFill>
                  <a:schemeClr val="tx1"/>
                </a:solidFill>
                <a:latin typeface="Georgia" panose="02040502050405020303" pitchFamily="18" charset="0"/>
              </a:rPr>
              <a:t>? = 2480 rows</a:t>
            </a:r>
            <a:endParaRPr lang="en-US" sz="1450" b="1" dirty="0">
              <a:solidFill>
                <a:schemeClr val="tx1"/>
              </a:solidFill>
              <a:latin typeface="Georgia" panose="02040502050405020303" pitchFamily="18" charset="0"/>
            </a:endParaRPr>
          </a:p>
          <a:p>
            <a:pPr marL="457200" indent="-457200">
              <a:buFont typeface="Wingdings" panose="05000000000000000000" pitchFamily="2" charset="2"/>
              <a:buChar char="v"/>
            </a:pPr>
            <a:r>
              <a:rPr lang="en-US" sz="1600" dirty="0" smtClean="0">
                <a:solidFill>
                  <a:schemeClr val="tx1"/>
                </a:solidFill>
                <a:latin typeface="Georgia" panose="02040502050405020303" pitchFamily="18" charset="0"/>
              </a:rPr>
              <a:t>So</a:t>
            </a:r>
            <a:r>
              <a:rPr lang="en-US" sz="1600" dirty="0" smtClean="0">
                <a:solidFill>
                  <a:schemeClr val="tx1"/>
                </a:solidFill>
                <a:latin typeface="Georgia" panose="02040502050405020303" pitchFamily="18" charset="0"/>
              </a:rPr>
              <a:t>, we replaced “?” with “b” attribute value.</a:t>
            </a:r>
            <a:endParaRPr lang="en-US" sz="1600" dirty="0" smtClean="0">
              <a:solidFill>
                <a:schemeClr val="tx1"/>
              </a:solidFill>
              <a:latin typeface="Georgia" panose="02040502050405020303" pitchFamily="18" charset="0"/>
            </a:endParaRPr>
          </a:p>
          <a:p>
            <a:pPr marL="457200" indent="-457200">
              <a:buFont typeface="Wingdings" panose="05000000000000000000" pitchFamily="2" charset="2"/>
              <a:buChar char="v"/>
            </a:pPr>
            <a:endParaRPr lang="en-US" sz="1800" dirty="0">
              <a:solidFill>
                <a:schemeClr val="tx1"/>
              </a:solidFill>
            </a:endParaRPr>
          </a:p>
          <a:p>
            <a:pPr marL="457200" indent="-457200">
              <a:buFont typeface="Wingdings" panose="05000000000000000000" pitchFamily="2" charset="2"/>
              <a:buChar char="v"/>
            </a:pPr>
            <a:endParaRPr lang="en-US" sz="1800" dirty="0">
              <a:solidFill>
                <a:schemeClr val="tx1"/>
              </a:solidFill>
            </a:endParaRPr>
          </a:p>
        </p:txBody>
      </p:sp>
      <p:sp>
        <p:nvSpPr>
          <p:cNvPr id="4" name="Flowchart: Preparation 3"/>
          <p:cNvSpPr/>
          <p:nvPr/>
        </p:nvSpPr>
        <p:spPr>
          <a:xfrm>
            <a:off x="0" y="281603"/>
            <a:ext cx="4958862" cy="641347"/>
          </a:xfrm>
          <a:prstGeom prst="flowChartPreparation">
            <a:avLst/>
          </a:prstGeom>
          <a:solidFill>
            <a:schemeClr val="tx1">
              <a:lumMod val="50000"/>
              <a:lumOff val="50000"/>
            </a:schemeClr>
          </a:solidFill>
          <a:ln>
            <a:solidFill>
              <a:schemeClr val="bg1">
                <a:lumMod val="65000"/>
              </a:schemeClr>
            </a:solidFill>
          </a:ln>
          <a:effectLst>
            <a:outerShdw blurRad="50800" dist="38100" dir="8100000" algn="tr" rotWithShape="0">
              <a:prstClr val="black">
                <a:alpha val="40000"/>
              </a:prstClr>
            </a:outerShdw>
            <a:softEdge rad="127000"/>
          </a:effectLst>
          <a:scene3d>
            <a:camera prst="perspectiveLeft"/>
            <a:lightRig rig="balanced" dir="t">
              <a:rot lat="0" lon="0" rev="8700000"/>
            </a:lightRig>
          </a:scene3d>
          <a:sp3d>
            <a:bevelT w="190500" h="38100" prst="artDeco"/>
          </a:sp3d>
        </p:spPr>
        <p:style>
          <a:lnRef idx="0">
            <a:schemeClr val="dk1"/>
          </a:lnRef>
          <a:fillRef idx="3">
            <a:schemeClr val="dk1"/>
          </a:fillRef>
          <a:effectRef idx="3">
            <a:schemeClr val="dk1"/>
          </a:effectRef>
          <a:fontRef idx="minor">
            <a:schemeClr val="lt1"/>
          </a:fontRef>
        </p:style>
        <p:txBody>
          <a:bodyPr rtlCol="0" anchor="ctr"/>
          <a:lstStyle/>
          <a:p>
            <a:pPr algn="ctr"/>
            <a:r>
              <a:rPr lang="en-US" sz="2400" dirty="0">
                <a:latin typeface="Georgia" panose="02040502050405020303" pitchFamily="18" charset="0"/>
              </a:rPr>
              <a:t>Data Preparation</a:t>
            </a:r>
            <a:r>
              <a:rPr lang="en" sz="2400" dirty="0" smtClean="0">
                <a:latin typeface="Georgia" panose="02040502050405020303" pitchFamily="18" charset="0"/>
              </a:rPr>
              <a:t> </a:t>
            </a:r>
            <a:endParaRPr lang="en-US" sz="2400" b="1" dirty="0">
              <a:ln>
                <a:solidFill>
                  <a:schemeClr val="tx1">
                    <a:lumMod val="50000"/>
                    <a:lumOff val="50000"/>
                    <a:alpha val="28000"/>
                  </a:schemeClr>
                </a:solidFill>
              </a:ln>
              <a:solidFill>
                <a:schemeClr val="bg1"/>
              </a:solidFill>
              <a:latin typeface="Georgia" panose="02040502050405020303" pitchFamily="18" charset="0"/>
            </a:endParaRPr>
          </a:p>
        </p:txBody>
      </p:sp>
    </p:spTree>
    <p:extLst>
      <p:ext uri="{BB962C8B-B14F-4D97-AF65-F5344CB8AC3E}">
        <p14:creationId xmlns:p14="http://schemas.microsoft.com/office/powerpoint/2010/main" val="3956257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Georgia" panose="02040502050405020303" pitchFamily="18" charset="0"/>
              </a:rPr>
              <a:t>Data with missing values…</a:t>
            </a:r>
            <a:endParaRPr lang="en-US" sz="2000" dirty="0">
              <a:latin typeface="Georgia" panose="020405020504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3312"/>
            <a:ext cx="9144000" cy="3254068"/>
          </a:xfrm>
          <a:prstGeom prst="rect">
            <a:avLst/>
          </a:prstGeom>
        </p:spPr>
      </p:pic>
      <p:cxnSp>
        <p:nvCxnSpPr>
          <p:cNvPr id="8" name="Straight Arrow Connector 7"/>
          <p:cNvCxnSpPr/>
          <p:nvPr/>
        </p:nvCxnSpPr>
        <p:spPr>
          <a:xfrm flipV="1">
            <a:off x="3537857" y="3668486"/>
            <a:ext cx="881743" cy="1012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589314" y="4669203"/>
            <a:ext cx="4532010" cy="307777"/>
          </a:xfrm>
          <a:prstGeom prst="rect">
            <a:avLst/>
          </a:prstGeom>
          <a:noFill/>
        </p:spPr>
        <p:txBody>
          <a:bodyPr wrap="none" rtlCol="0">
            <a:spAutoFit/>
          </a:bodyPr>
          <a:lstStyle/>
          <a:p>
            <a:r>
              <a:rPr lang="en-US" b="1" dirty="0" smtClean="0">
                <a:solidFill>
                  <a:srgbClr val="FF0000"/>
                </a:solidFill>
                <a:latin typeface="Georgia" panose="02040502050405020303" pitchFamily="18" charset="0"/>
              </a:rPr>
              <a:t>“stalk-root” attribute with missing values (“?”)</a:t>
            </a:r>
            <a:r>
              <a:rPr lang="en-US" dirty="0" smtClean="0">
                <a:latin typeface="Georgia" panose="02040502050405020303" pitchFamily="18" charset="0"/>
              </a:rPr>
              <a:t> </a:t>
            </a:r>
            <a:endParaRPr lang="en-US" dirty="0">
              <a:latin typeface="Georgia" panose="02040502050405020303" pitchFamily="18" charset="0"/>
            </a:endParaRPr>
          </a:p>
        </p:txBody>
      </p:sp>
      <p:sp>
        <p:nvSpPr>
          <p:cNvPr id="10" name="Rectangle 9"/>
          <p:cNvSpPr/>
          <p:nvPr/>
        </p:nvSpPr>
        <p:spPr>
          <a:xfrm>
            <a:off x="4206123" y="3591093"/>
            <a:ext cx="426954" cy="176558"/>
          </a:xfrm>
          <a:prstGeom prst="rect">
            <a:avLst/>
          </a:prstGeom>
          <a:solidFill>
            <a:srgbClr val="FFFF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3907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Georgia" panose="02040502050405020303" pitchFamily="18" charset="0"/>
              </a:rPr>
              <a:t>Predefine Logical rules…</a:t>
            </a:r>
            <a:endParaRPr lang="en-US" sz="2000" b="1" dirty="0">
              <a:latin typeface="Georgia" panose="02040502050405020303" pitchFamily="18" charset="0"/>
            </a:endParaRPr>
          </a:p>
        </p:txBody>
      </p:sp>
      <p:sp>
        <p:nvSpPr>
          <p:cNvPr id="3" name="Text Placeholder 2"/>
          <p:cNvSpPr>
            <a:spLocks noGrp="1"/>
          </p:cNvSpPr>
          <p:nvPr>
            <p:ph type="body" idx="1"/>
          </p:nvPr>
        </p:nvSpPr>
        <p:spPr>
          <a:xfrm>
            <a:off x="457200" y="1071197"/>
            <a:ext cx="8229600" cy="4072303"/>
          </a:xfrm>
        </p:spPr>
        <p:txBody>
          <a:bodyPr>
            <a:noAutofit/>
          </a:bodyPr>
          <a:lstStyle/>
          <a:p>
            <a:pPr marL="285750" indent="-285750">
              <a:buFont typeface="Wingdings" panose="05000000000000000000" pitchFamily="2" charset="2"/>
              <a:buChar char="v"/>
            </a:pPr>
            <a:r>
              <a:rPr lang="en-US" sz="1600" dirty="0" smtClean="0">
                <a:solidFill>
                  <a:schemeClr val="tx1"/>
                </a:solidFill>
                <a:latin typeface="Georgia" panose="02040502050405020303" pitchFamily="18" charset="0"/>
              </a:rPr>
              <a:t>Scientist discover some logical rules to classify mushroom but they are not 100% enough to solve our problem.</a:t>
            </a:r>
          </a:p>
          <a:p>
            <a:pPr marL="285750" indent="-285750">
              <a:buFont typeface="Wingdings" panose="05000000000000000000" pitchFamily="2" charset="2"/>
              <a:buChar char="v"/>
            </a:pPr>
            <a:r>
              <a:rPr lang="en-US" sz="1600" dirty="0" smtClean="0">
                <a:solidFill>
                  <a:schemeClr val="tx1"/>
                </a:solidFill>
                <a:latin typeface="Georgia" panose="02040502050405020303" pitchFamily="18" charset="0"/>
              </a:rPr>
              <a:t>Given disjunctive logical rules use for poisonous mushroom.</a:t>
            </a:r>
            <a:endParaRPr lang="en-US" sz="1600" dirty="0">
              <a:solidFill>
                <a:schemeClr val="tx1"/>
              </a:solidFill>
              <a:latin typeface="Georgia" panose="02040502050405020303" pitchFamily="18" charset="0"/>
            </a:endParaRPr>
          </a:p>
          <a:p>
            <a:pPr marL="342900" indent="-342900">
              <a:buFont typeface="+mj-lt"/>
              <a:buAutoNum type="arabicPeriod"/>
            </a:pPr>
            <a:r>
              <a:rPr lang="en-US" sz="1600" dirty="0" smtClean="0">
                <a:solidFill>
                  <a:schemeClr val="tx1"/>
                </a:solidFill>
                <a:latin typeface="Georgia" panose="02040502050405020303" pitchFamily="18" charset="0"/>
              </a:rPr>
              <a:t>Odor = NOT(</a:t>
            </a:r>
            <a:r>
              <a:rPr lang="en-US" sz="1600" dirty="0" err="1" smtClean="0">
                <a:solidFill>
                  <a:schemeClr val="tx1"/>
                </a:solidFill>
                <a:latin typeface="Georgia" panose="02040502050405020303" pitchFamily="18" charset="0"/>
              </a:rPr>
              <a:t>almond.OR.anise.OR.none</a:t>
            </a:r>
            <a:r>
              <a:rPr lang="en-US" sz="1600" dirty="0">
                <a:solidFill>
                  <a:schemeClr val="tx1"/>
                </a:solidFill>
                <a:latin typeface="Georgia" panose="02040502050405020303" pitchFamily="18" charset="0"/>
              </a:rPr>
              <a:t>)</a:t>
            </a:r>
          </a:p>
          <a:p>
            <a:pPr marL="342900" indent="-342900">
              <a:buFont typeface="+mj-lt"/>
              <a:buAutoNum type="arabicPeriod"/>
            </a:pPr>
            <a:r>
              <a:rPr lang="en-US" sz="1600" dirty="0">
                <a:solidFill>
                  <a:schemeClr val="tx1"/>
                </a:solidFill>
                <a:latin typeface="Georgia" panose="02040502050405020303" pitchFamily="18" charset="0"/>
              </a:rPr>
              <a:t>S</a:t>
            </a:r>
            <a:r>
              <a:rPr lang="en-US" sz="1600" dirty="0" smtClean="0">
                <a:solidFill>
                  <a:schemeClr val="tx1"/>
                </a:solidFill>
                <a:latin typeface="Georgia" panose="02040502050405020303" pitchFamily="18" charset="0"/>
              </a:rPr>
              <a:t>pore-print-color = green</a:t>
            </a:r>
            <a:endParaRPr lang="en-US" sz="1600" dirty="0">
              <a:solidFill>
                <a:schemeClr val="tx1"/>
              </a:solidFill>
              <a:latin typeface="Georgia" panose="02040502050405020303" pitchFamily="18" charset="0"/>
            </a:endParaRPr>
          </a:p>
          <a:p>
            <a:pPr marL="342900" indent="-342900">
              <a:buFont typeface="+mj-lt"/>
              <a:buAutoNum type="arabicPeriod"/>
            </a:pPr>
            <a:r>
              <a:rPr lang="en-US" sz="1600" dirty="0" smtClean="0">
                <a:solidFill>
                  <a:schemeClr val="tx1"/>
                </a:solidFill>
                <a:latin typeface="Georgia" panose="02040502050405020303" pitchFamily="18" charset="0"/>
              </a:rPr>
              <a:t>Habitat = </a:t>
            </a:r>
            <a:r>
              <a:rPr lang="en-US" sz="1600" dirty="0" err="1" smtClean="0">
                <a:solidFill>
                  <a:schemeClr val="tx1"/>
                </a:solidFill>
                <a:latin typeface="Georgia" panose="02040502050405020303" pitchFamily="18" charset="0"/>
              </a:rPr>
              <a:t>leaves.AND.cap</a:t>
            </a:r>
            <a:r>
              <a:rPr lang="en-US" sz="1600" dirty="0" smtClean="0">
                <a:solidFill>
                  <a:schemeClr val="tx1"/>
                </a:solidFill>
                <a:latin typeface="Georgia" panose="02040502050405020303" pitchFamily="18" charset="0"/>
              </a:rPr>
              <a:t>-color = white</a:t>
            </a:r>
          </a:p>
          <a:p>
            <a:pPr marL="0" indent="0">
              <a:buNone/>
            </a:pPr>
            <a:r>
              <a:rPr lang="en-US" sz="1600" dirty="0" smtClean="0">
                <a:solidFill>
                  <a:schemeClr val="tx1"/>
                </a:solidFill>
                <a:latin typeface="Georgia" panose="02040502050405020303" pitchFamily="18" charset="0"/>
              </a:rPr>
              <a:t>      Rule 3. may also be</a:t>
            </a:r>
          </a:p>
          <a:p>
            <a:endParaRPr lang="en-US" sz="1600" dirty="0">
              <a:solidFill>
                <a:schemeClr val="tx1"/>
              </a:solidFill>
              <a:latin typeface="Georgia" panose="02040502050405020303" pitchFamily="18" charset="0"/>
            </a:endParaRPr>
          </a:p>
          <a:p>
            <a:pPr marL="0" indent="0">
              <a:buNone/>
            </a:pPr>
            <a:r>
              <a:rPr lang="en-US" sz="1600" dirty="0">
                <a:solidFill>
                  <a:schemeClr val="tx1"/>
                </a:solidFill>
                <a:latin typeface="Georgia" panose="02040502050405020303" pitchFamily="18" charset="0"/>
              </a:rPr>
              <a:t>3</a:t>
            </a:r>
            <a:r>
              <a:rPr lang="en-US" sz="1600" dirty="0" smtClean="0">
                <a:solidFill>
                  <a:schemeClr val="tx1"/>
                </a:solidFill>
                <a:latin typeface="Georgia" panose="02040502050405020303" pitchFamily="18" charset="0"/>
              </a:rPr>
              <a:t>’. Population = </a:t>
            </a:r>
            <a:r>
              <a:rPr lang="en-US" sz="1600" dirty="0" err="1" smtClean="0">
                <a:solidFill>
                  <a:schemeClr val="tx1"/>
                </a:solidFill>
                <a:latin typeface="Georgia" panose="02040502050405020303" pitchFamily="18" charset="0"/>
              </a:rPr>
              <a:t>clustered.AND.cap_color</a:t>
            </a:r>
            <a:r>
              <a:rPr lang="en-US" sz="1600" dirty="0" smtClean="0">
                <a:solidFill>
                  <a:schemeClr val="tx1"/>
                </a:solidFill>
                <a:latin typeface="Georgia" panose="02040502050405020303" pitchFamily="18" charset="0"/>
              </a:rPr>
              <a:t> = white</a:t>
            </a:r>
          </a:p>
          <a:p>
            <a:endParaRPr lang="en-US" sz="1600" dirty="0">
              <a:solidFill>
                <a:schemeClr val="tx1"/>
              </a:solidFill>
              <a:latin typeface="Georgia" panose="02040502050405020303" pitchFamily="18" charset="0"/>
            </a:endParaRPr>
          </a:p>
          <a:p>
            <a:pPr marL="285750" indent="-285750">
              <a:buFont typeface="Wingdings" panose="05000000000000000000" pitchFamily="2" charset="2"/>
              <a:buChar char="Ø"/>
            </a:pPr>
            <a:r>
              <a:rPr lang="en-US" sz="1600" dirty="0" smtClean="0">
                <a:solidFill>
                  <a:schemeClr val="tx1"/>
                </a:solidFill>
                <a:latin typeface="Georgia" panose="02040502050405020303" pitchFamily="18" charset="0"/>
              </a:rPr>
              <a:t>Rules for edible mushroom are obtained as negation of the rules given above, For example the rule:</a:t>
            </a:r>
          </a:p>
          <a:p>
            <a:pPr marL="0" indent="0">
              <a:buNone/>
            </a:pPr>
            <a:r>
              <a:rPr lang="en-US" sz="1600" dirty="0">
                <a:solidFill>
                  <a:schemeClr val="tx1"/>
                </a:solidFill>
                <a:latin typeface="Georgia" panose="02040502050405020303" pitchFamily="18" charset="0"/>
              </a:rPr>
              <a:t>	</a:t>
            </a:r>
            <a:r>
              <a:rPr lang="en-US" sz="1600" dirty="0" smtClean="0">
                <a:solidFill>
                  <a:schemeClr val="tx1"/>
                </a:solidFill>
                <a:latin typeface="Georgia" panose="02040502050405020303" pitchFamily="18" charset="0"/>
              </a:rPr>
              <a:t>odor</a:t>
            </a:r>
            <a:r>
              <a:rPr lang="en-US" sz="1600" dirty="0">
                <a:solidFill>
                  <a:schemeClr val="tx1"/>
                </a:solidFill>
                <a:latin typeface="Georgia" panose="02040502050405020303" pitchFamily="18" charset="0"/>
              </a:rPr>
              <a:t>=(</a:t>
            </a:r>
            <a:r>
              <a:rPr lang="en-US" sz="1600" dirty="0" err="1">
                <a:solidFill>
                  <a:schemeClr val="tx1"/>
                </a:solidFill>
                <a:latin typeface="Georgia" panose="02040502050405020303" pitchFamily="18" charset="0"/>
              </a:rPr>
              <a:t>almond.OR.anise.OR.none</a:t>
            </a:r>
            <a:r>
              <a:rPr lang="en-US" sz="1600" dirty="0">
                <a:solidFill>
                  <a:schemeClr val="tx1"/>
                </a:solidFill>
                <a:latin typeface="Georgia" panose="02040502050405020303" pitchFamily="18" charset="0"/>
              </a:rPr>
              <a:t>).</a:t>
            </a:r>
            <a:r>
              <a:rPr lang="en-US" sz="1600" dirty="0" err="1">
                <a:solidFill>
                  <a:schemeClr val="tx1"/>
                </a:solidFill>
                <a:latin typeface="Georgia" panose="02040502050405020303" pitchFamily="18" charset="0"/>
              </a:rPr>
              <a:t>AND.spore</a:t>
            </a:r>
            <a:r>
              <a:rPr lang="en-US" sz="1600" dirty="0">
                <a:solidFill>
                  <a:schemeClr val="tx1"/>
                </a:solidFill>
                <a:latin typeface="Georgia" panose="02040502050405020303" pitchFamily="18" charset="0"/>
              </a:rPr>
              <a:t>-print-color=</a:t>
            </a:r>
            <a:r>
              <a:rPr lang="en-US" sz="1600" dirty="0" err="1">
                <a:solidFill>
                  <a:schemeClr val="tx1"/>
                </a:solidFill>
                <a:latin typeface="Georgia" panose="02040502050405020303" pitchFamily="18" charset="0"/>
              </a:rPr>
              <a:t>NOT.green</a:t>
            </a:r>
            <a:endParaRPr lang="en-US" sz="16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4050822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marL="457200" indent="-457200">
              <a:buFont typeface="Wingdings" panose="05000000000000000000" pitchFamily="2" charset="2"/>
              <a:buChar char="v"/>
            </a:pPr>
            <a:r>
              <a:rPr lang="en-US" sz="1600" dirty="0" smtClean="0">
                <a:solidFill>
                  <a:schemeClr val="tx1"/>
                </a:solidFill>
                <a:latin typeface="Georgia" panose="02040502050405020303" pitchFamily="18" charset="0"/>
              </a:rPr>
              <a:t>By analyzing full sets of </a:t>
            </a:r>
            <a:r>
              <a:rPr lang="en-US" sz="1600" b="1" dirty="0" smtClean="0">
                <a:solidFill>
                  <a:schemeClr val="tx1"/>
                </a:solidFill>
                <a:latin typeface="Georgia" panose="02040502050405020303" pitchFamily="18" charset="0"/>
              </a:rPr>
              <a:t>predefine logical rules</a:t>
            </a:r>
            <a:r>
              <a:rPr lang="en-US" sz="1600" dirty="0" smtClean="0">
                <a:solidFill>
                  <a:schemeClr val="tx1"/>
                </a:solidFill>
                <a:latin typeface="Georgia" panose="02040502050405020303" pitchFamily="18" charset="0"/>
              </a:rPr>
              <a:t>, we can define new attribute named as </a:t>
            </a:r>
            <a:r>
              <a:rPr lang="en-US" sz="1600" b="1" dirty="0" smtClean="0">
                <a:solidFill>
                  <a:schemeClr val="tx1"/>
                </a:solidFill>
                <a:latin typeface="Georgia" panose="02040502050405020303" pitchFamily="18" charset="0"/>
              </a:rPr>
              <a:t>Target attribute </a:t>
            </a:r>
            <a:r>
              <a:rPr lang="en-US" sz="1600" dirty="0" smtClean="0">
                <a:solidFill>
                  <a:schemeClr val="tx1"/>
                </a:solidFill>
                <a:latin typeface="Georgia" panose="02040502050405020303" pitchFamily="18" charset="0"/>
              </a:rPr>
              <a:t>for making classification easy.</a:t>
            </a:r>
          </a:p>
          <a:p>
            <a:pPr marL="457200" indent="-457200">
              <a:buFont typeface="Wingdings" panose="05000000000000000000" pitchFamily="2" charset="2"/>
              <a:buChar char="v"/>
            </a:pPr>
            <a:endParaRPr lang="en-US" sz="1600" dirty="0">
              <a:solidFill>
                <a:schemeClr val="tx1"/>
              </a:solidFill>
              <a:latin typeface="Georgia" panose="02040502050405020303" pitchFamily="18" charset="0"/>
            </a:endParaRPr>
          </a:p>
          <a:p>
            <a:pPr marL="457200" indent="-457200">
              <a:buFont typeface="Wingdings" panose="05000000000000000000" pitchFamily="2" charset="2"/>
              <a:buChar char="v"/>
            </a:pPr>
            <a:r>
              <a:rPr lang="en-US" sz="1600" dirty="0" smtClean="0">
                <a:solidFill>
                  <a:schemeClr val="tx1"/>
                </a:solidFill>
                <a:latin typeface="Georgia" panose="02040502050405020303" pitchFamily="18" charset="0"/>
              </a:rPr>
              <a:t>Target attribute is categorical attribute and having two values edible(e) and poisonous(p).</a:t>
            </a:r>
          </a:p>
          <a:p>
            <a:pPr marL="457200" indent="-457200">
              <a:buFont typeface="Wingdings" panose="05000000000000000000" pitchFamily="2" charset="2"/>
              <a:buChar char="v"/>
            </a:pPr>
            <a:endParaRPr lang="en-US" sz="1600" dirty="0">
              <a:solidFill>
                <a:schemeClr val="tx1"/>
              </a:solidFill>
              <a:latin typeface="Georgia" panose="02040502050405020303" pitchFamily="18" charset="0"/>
            </a:endParaRPr>
          </a:p>
          <a:p>
            <a:pPr marL="457200" indent="-457200">
              <a:buFont typeface="Wingdings" panose="05000000000000000000" pitchFamily="2" charset="2"/>
              <a:buChar char="v"/>
            </a:pPr>
            <a:r>
              <a:rPr lang="en-US" sz="1600" dirty="0" smtClean="0">
                <a:solidFill>
                  <a:schemeClr val="tx1"/>
                </a:solidFill>
                <a:latin typeface="Georgia" panose="02040502050405020303" pitchFamily="18" charset="0"/>
              </a:rPr>
              <a:t>Class distribution.</a:t>
            </a:r>
          </a:p>
          <a:p>
            <a:r>
              <a:rPr lang="en-US" sz="1600" dirty="0">
                <a:solidFill>
                  <a:schemeClr val="tx1"/>
                </a:solidFill>
                <a:latin typeface="Georgia" panose="02040502050405020303" pitchFamily="18" charset="0"/>
              </a:rPr>
              <a:t>	</a:t>
            </a:r>
            <a:r>
              <a:rPr lang="en-US" sz="1600" dirty="0" smtClean="0">
                <a:solidFill>
                  <a:schemeClr val="tx1"/>
                </a:solidFill>
                <a:latin typeface="Georgia" panose="02040502050405020303" pitchFamily="18" charset="0"/>
              </a:rPr>
              <a:t>edible:         4208 (51.8%)</a:t>
            </a:r>
          </a:p>
          <a:p>
            <a:r>
              <a:rPr lang="en-US" sz="1600" dirty="0">
                <a:solidFill>
                  <a:schemeClr val="tx1"/>
                </a:solidFill>
                <a:latin typeface="Georgia" panose="02040502050405020303" pitchFamily="18" charset="0"/>
              </a:rPr>
              <a:t>	</a:t>
            </a:r>
            <a:r>
              <a:rPr lang="en-US" sz="1600" dirty="0" smtClean="0">
                <a:solidFill>
                  <a:schemeClr val="tx1"/>
                </a:solidFill>
                <a:latin typeface="Georgia" panose="02040502050405020303" pitchFamily="18" charset="0"/>
              </a:rPr>
              <a:t>poisonous:  3916 (48.2%)</a:t>
            </a:r>
          </a:p>
          <a:p>
            <a:r>
              <a:rPr lang="en-US" sz="1600" dirty="0">
                <a:solidFill>
                  <a:schemeClr val="tx1"/>
                </a:solidFill>
                <a:latin typeface="Georgia" panose="02040502050405020303" pitchFamily="18" charset="0"/>
              </a:rPr>
              <a:t>	</a:t>
            </a:r>
            <a:r>
              <a:rPr lang="en-US" sz="1600" dirty="0" smtClean="0">
                <a:solidFill>
                  <a:schemeClr val="tx1"/>
                </a:solidFill>
                <a:latin typeface="Georgia" panose="02040502050405020303" pitchFamily="18" charset="0"/>
              </a:rPr>
              <a:t>total:            8124 instances</a:t>
            </a:r>
            <a:endParaRPr lang="en-US" sz="1600" dirty="0">
              <a:solidFill>
                <a:schemeClr val="tx1"/>
              </a:solidFill>
              <a:latin typeface="Georgia" panose="02040502050405020303" pitchFamily="18" charset="0"/>
            </a:endParaRPr>
          </a:p>
        </p:txBody>
      </p:sp>
      <p:sp>
        <p:nvSpPr>
          <p:cNvPr id="5" name="Title 1"/>
          <p:cNvSpPr>
            <a:spLocks noGrp="1"/>
          </p:cNvSpPr>
          <p:nvPr>
            <p:ph type="title"/>
          </p:nvPr>
        </p:nvSpPr>
        <p:spPr>
          <a:xfrm>
            <a:off x="457200" y="205978"/>
            <a:ext cx="8229600" cy="857400"/>
          </a:xfrm>
        </p:spPr>
        <p:txBody>
          <a:bodyPr>
            <a:normAutofit/>
          </a:bodyPr>
          <a:lstStyle/>
          <a:p>
            <a:r>
              <a:rPr lang="en-US" sz="2000" b="1" dirty="0" smtClean="0">
                <a:latin typeface="Georgia" panose="02040502050405020303" pitchFamily="18" charset="0"/>
              </a:rPr>
              <a:t>Data transformation</a:t>
            </a:r>
            <a:endParaRPr lang="en-US" sz="2000" b="1" dirty="0">
              <a:latin typeface="Georgia" panose="02040502050405020303" pitchFamily="18" charset="0"/>
            </a:endParaRPr>
          </a:p>
        </p:txBody>
      </p:sp>
    </p:spTree>
    <p:extLst>
      <p:ext uri="{BB962C8B-B14F-4D97-AF65-F5344CB8AC3E}">
        <p14:creationId xmlns:p14="http://schemas.microsoft.com/office/powerpoint/2010/main" val="3635601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2000" b="1" dirty="0">
                <a:latin typeface="Georgia" panose="02040502050405020303" pitchFamily="18" charset="0"/>
              </a:rPr>
              <a:t>Sample Data</a:t>
            </a:r>
          </a:p>
        </p:txBody>
      </p:sp>
      <p:pic>
        <p:nvPicPr>
          <p:cNvPr id="4" name="Picture 3" descr="C:\Users\Dhruvit\Desktop\Sample Data for mushroom.JPG"/>
          <p:cNvPicPr/>
          <p:nvPr/>
        </p:nvPicPr>
        <p:blipFill>
          <a:blip r:embed="rId3">
            <a:extLst>
              <a:ext uri="{28A0092B-C50C-407E-A947-70E740481C1C}">
                <a14:useLocalDpi xmlns:a14="http://schemas.microsoft.com/office/drawing/2010/main" val="0"/>
              </a:ext>
            </a:extLst>
          </a:blip>
          <a:srcRect/>
          <a:stretch>
            <a:fillRect/>
          </a:stretch>
        </p:blipFill>
        <p:spPr bwMode="auto">
          <a:xfrm>
            <a:off x="-2205" y="1175657"/>
            <a:ext cx="9146205" cy="398516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Shape 122"/>
          <p:cNvSpPr txBox="1">
            <a:spLocks noGrp="1"/>
          </p:cNvSpPr>
          <p:nvPr>
            <p:ph type="body" idx="1"/>
          </p:nvPr>
        </p:nvSpPr>
        <p:spPr>
          <a:prstGeom prst="rect">
            <a:avLst/>
          </a:prstGeom>
        </p:spPr>
        <p:txBody>
          <a:bodyPr lIns="91425" tIns="91425" rIns="91425" bIns="91425" anchor="t" anchorCtr="0">
            <a:noAutofit/>
          </a:bodyPr>
          <a:lstStyle/>
          <a:p>
            <a:pPr>
              <a:spcBef>
                <a:spcPts val="0"/>
              </a:spcBef>
              <a:buFont typeface="Wingdings" panose="05000000000000000000" pitchFamily="2" charset="2"/>
              <a:buChar char="v"/>
            </a:pPr>
            <a:r>
              <a:rPr lang="en-US" sz="1600" dirty="0" smtClean="0">
                <a:solidFill>
                  <a:schemeClr val="tx1"/>
                </a:solidFill>
                <a:latin typeface="Georgia" panose="02040502050405020303" pitchFamily="18" charset="0"/>
              </a:rPr>
              <a:t>For modeling phase, we need to select a data mining algorithm according to our datasets and objectives. Our objectives is to classify datasets into “edible” and “poisonous” and uncover matching pattern.</a:t>
            </a:r>
          </a:p>
          <a:p>
            <a:pPr>
              <a:spcBef>
                <a:spcPts val="0"/>
              </a:spcBef>
              <a:buFont typeface="Wingdings" panose="05000000000000000000" pitchFamily="2" charset="2"/>
              <a:buChar char="v"/>
            </a:pPr>
            <a:r>
              <a:rPr lang="en-US" sz="1600" dirty="0" smtClean="0">
                <a:solidFill>
                  <a:schemeClr val="tx1"/>
                </a:solidFill>
                <a:latin typeface="Georgia" panose="02040502050405020303" pitchFamily="18" charset="0"/>
              </a:rPr>
              <a:t>In the Data Mining, there is two algorithm for classification.</a:t>
            </a:r>
            <a:endParaRPr lang="en-US" sz="1600" dirty="0">
              <a:solidFill>
                <a:schemeClr val="tx1"/>
              </a:solidFill>
              <a:latin typeface="Georgia" panose="02040502050405020303" pitchFamily="18" charset="0"/>
            </a:endParaRPr>
          </a:p>
          <a:p>
            <a:pPr lvl="1">
              <a:buFont typeface="Wingdings" panose="05000000000000000000" pitchFamily="2" charset="2"/>
              <a:buChar char="§"/>
            </a:pPr>
            <a:r>
              <a:rPr lang="en-US" sz="1600" dirty="0" smtClean="0">
                <a:solidFill>
                  <a:schemeClr val="tx1"/>
                </a:solidFill>
                <a:latin typeface="Georgia" panose="02040502050405020303" pitchFamily="18" charset="0"/>
              </a:rPr>
              <a:t>CART (</a:t>
            </a:r>
            <a:r>
              <a:rPr lang="en-US" sz="1600" b="1" dirty="0" smtClean="0">
                <a:solidFill>
                  <a:schemeClr val="tx1"/>
                </a:solidFill>
                <a:latin typeface="Georgia" panose="02040502050405020303" pitchFamily="18" charset="0"/>
              </a:rPr>
              <a:t>C</a:t>
            </a:r>
            <a:r>
              <a:rPr lang="en-US" sz="1600" dirty="0" smtClean="0">
                <a:solidFill>
                  <a:schemeClr val="tx1"/>
                </a:solidFill>
                <a:latin typeface="Georgia" panose="02040502050405020303" pitchFamily="18" charset="0"/>
              </a:rPr>
              <a:t>lassification </a:t>
            </a:r>
            <a:r>
              <a:rPr lang="en-US" sz="1600" b="1" dirty="0" smtClean="0">
                <a:solidFill>
                  <a:schemeClr val="tx1"/>
                </a:solidFill>
                <a:latin typeface="Georgia" panose="02040502050405020303" pitchFamily="18" charset="0"/>
              </a:rPr>
              <a:t>A</a:t>
            </a:r>
            <a:r>
              <a:rPr lang="en-US" sz="1600" dirty="0" smtClean="0">
                <a:solidFill>
                  <a:schemeClr val="tx1"/>
                </a:solidFill>
                <a:latin typeface="Georgia" panose="02040502050405020303" pitchFamily="18" charset="0"/>
              </a:rPr>
              <a:t>nd </a:t>
            </a:r>
            <a:r>
              <a:rPr lang="en-US" sz="1600" b="1" dirty="0" smtClean="0">
                <a:solidFill>
                  <a:schemeClr val="tx1"/>
                </a:solidFill>
                <a:latin typeface="Georgia" panose="02040502050405020303" pitchFamily="18" charset="0"/>
              </a:rPr>
              <a:t>R</a:t>
            </a:r>
            <a:r>
              <a:rPr lang="en-US" sz="1600" dirty="0" smtClean="0">
                <a:solidFill>
                  <a:schemeClr val="tx1"/>
                </a:solidFill>
                <a:latin typeface="Georgia" panose="02040502050405020303" pitchFamily="18" charset="0"/>
              </a:rPr>
              <a:t>egression </a:t>
            </a:r>
            <a:r>
              <a:rPr lang="en-US" sz="1600" b="1" dirty="0" smtClean="0">
                <a:solidFill>
                  <a:schemeClr val="tx1"/>
                </a:solidFill>
                <a:latin typeface="Georgia" panose="02040502050405020303" pitchFamily="18" charset="0"/>
              </a:rPr>
              <a:t>T</a:t>
            </a:r>
            <a:r>
              <a:rPr lang="en-US" sz="1600" dirty="0" smtClean="0">
                <a:solidFill>
                  <a:schemeClr val="tx1"/>
                </a:solidFill>
                <a:latin typeface="Georgia" panose="02040502050405020303" pitchFamily="18" charset="0"/>
              </a:rPr>
              <a:t>rees)</a:t>
            </a:r>
            <a:endParaRPr lang="en-US" sz="1600" dirty="0" smtClean="0">
              <a:solidFill>
                <a:schemeClr val="tx1"/>
              </a:solidFill>
              <a:latin typeface="Georgia" panose="02040502050405020303" pitchFamily="18" charset="0"/>
            </a:endParaRPr>
          </a:p>
          <a:p>
            <a:pPr lvl="1">
              <a:buFont typeface="Wingdings" panose="05000000000000000000" pitchFamily="2" charset="2"/>
              <a:buChar char="§"/>
            </a:pPr>
            <a:r>
              <a:rPr lang="en-US" sz="1600" dirty="0" smtClean="0">
                <a:solidFill>
                  <a:schemeClr val="tx1"/>
                </a:solidFill>
                <a:latin typeface="Georgia" panose="02040502050405020303" pitchFamily="18" charset="0"/>
              </a:rPr>
              <a:t>C4.5</a:t>
            </a:r>
            <a:endParaRPr lang="en-US" sz="1600" dirty="0">
              <a:solidFill>
                <a:schemeClr val="tx1"/>
              </a:solidFill>
              <a:latin typeface="Georgia" panose="02040502050405020303" pitchFamily="18" charset="0"/>
            </a:endParaRPr>
          </a:p>
          <a:p>
            <a:pPr marL="234950" lvl="1" indent="-234950">
              <a:buFont typeface="Wingdings" panose="05000000000000000000" pitchFamily="2" charset="2"/>
              <a:buChar char="v"/>
            </a:pPr>
            <a:r>
              <a:rPr lang="en-US" sz="1600" dirty="0" smtClean="0">
                <a:solidFill>
                  <a:schemeClr val="tx1"/>
                </a:solidFill>
                <a:latin typeface="Georgia" panose="02040502050405020303" pitchFamily="18" charset="0"/>
              </a:rPr>
              <a:t>CART algorithm handles missing values and we can easily interpret decision tree for both small and medium dataset. CART evaluates all independent variables, then choose optimal split and also CART has automatic post-pruning for reducing classification error.</a:t>
            </a:r>
          </a:p>
          <a:p>
            <a:pPr marL="234950" lvl="1" indent="-234950">
              <a:buFont typeface="Wingdings" panose="05000000000000000000" pitchFamily="2" charset="2"/>
              <a:buChar char="v"/>
            </a:pPr>
            <a:r>
              <a:rPr lang="en-US" sz="1600" dirty="0" smtClean="0">
                <a:solidFill>
                  <a:schemeClr val="tx1"/>
                </a:solidFill>
                <a:latin typeface="Georgia" panose="02040502050405020303" pitchFamily="18" charset="0"/>
              </a:rPr>
              <a:t>C4.5 has poor performance in medium datasets. C4.5 splits categorical variables is that it may lead to an overly bushy tree, with many leaf nodes containing few records.</a:t>
            </a:r>
          </a:p>
          <a:p>
            <a:pPr marL="234950" lvl="1" indent="-234950">
              <a:buFont typeface="Wingdings" panose="05000000000000000000" pitchFamily="2" charset="2"/>
              <a:buChar char="v"/>
            </a:pPr>
            <a:r>
              <a:rPr lang="en-US" sz="1600" dirty="0" smtClean="0">
                <a:solidFill>
                  <a:schemeClr val="tx1"/>
                </a:solidFill>
                <a:latin typeface="Georgia" panose="02040502050405020303" pitchFamily="18" charset="0"/>
              </a:rPr>
              <a:t>So, the CART Algorithm seems to be </a:t>
            </a:r>
            <a:r>
              <a:rPr lang="en-US" sz="1600" dirty="0" smtClean="0">
                <a:solidFill>
                  <a:schemeClr val="tx1"/>
                </a:solidFill>
                <a:latin typeface="Georgia" panose="02040502050405020303" pitchFamily="18" charset="0"/>
              </a:rPr>
              <a:t>fulfill our requirements </a:t>
            </a:r>
            <a:r>
              <a:rPr lang="en-US" sz="1600" dirty="0" smtClean="0">
                <a:solidFill>
                  <a:schemeClr val="tx1"/>
                </a:solidFill>
                <a:latin typeface="Georgia" panose="02040502050405020303" pitchFamily="18" charset="0"/>
              </a:rPr>
              <a:t>for </a:t>
            </a:r>
            <a:r>
              <a:rPr lang="en-US" sz="1600" dirty="0" smtClean="0">
                <a:solidFill>
                  <a:schemeClr val="tx1"/>
                </a:solidFill>
                <a:latin typeface="Georgia" panose="02040502050405020303" pitchFamily="18" charset="0"/>
              </a:rPr>
              <a:t>this problem.</a:t>
            </a:r>
          </a:p>
        </p:txBody>
      </p:sp>
      <p:sp>
        <p:nvSpPr>
          <p:cNvPr id="2" name="Flowchart: Preparation 1"/>
          <p:cNvSpPr/>
          <p:nvPr/>
        </p:nvSpPr>
        <p:spPr>
          <a:xfrm>
            <a:off x="128954" y="278835"/>
            <a:ext cx="3622432" cy="641347"/>
          </a:xfrm>
          <a:prstGeom prst="flowChartPreparation">
            <a:avLst/>
          </a:prstGeom>
          <a:solidFill>
            <a:schemeClr val="tx1">
              <a:lumMod val="50000"/>
              <a:lumOff val="50000"/>
            </a:schemeClr>
          </a:solidFill>
          <a:ln>
            <a:solidFill>
              <a:schemeClr val="bg1">
                <a:lumMod val="65000"/>
              </a:schemeClr>
            </a:solidFill>
          </a:ln>
          <a:effectLst>
            <a:outerShdw blurRad="50800" dist="38100" dir="8100000" algn="tr" rotWithShape="0">
              <a:prstClr val="black">
                <a:alpha val="40000"/>
              </a:prstClr>
            </a:outerShdw>
            <a:softEdge rad="127000"/>
          </a:effectLst>
          <a:scene3d>
            <a:camera prst="perspectiveLeft"/>
            <a:lightRig rig="balanced" dir="t">
              <a:rot lat="0" lon="0" rev="8700000"/>
            </a:lightRig>
          </a:scene3d>
          <a:sp3d>
            <a:bevelT w="190500" h="38100" prst="artDeco"/>
          </a:sp3d>
        </p:spPr>
        <p:style>
          <a:lnRef idx="0">
            <a:schemeClr val="dk1"/>
          </a:lnRef>
          <a:fillRef idx="3">
            <a:schemeClr val="dk1"/>
          </a:fillRef>
          <a:effectRef idx="3">
            <a:schemeClr val="dk1"/>
          </a:effectRef>
          <a:fontRef idx="minor">
            <a:schemeClr val="lt1"/>
          </a:fontRef>
        </p:style>
        <p:txBody>
          <a:bodyPr rtlCol="0" anchor="ctr"/>
          <a:lstStyle/>
          <a:p>
            <a:pPr algn="ctr"/>
            <a:r>
              <a:rPr lang="en-US" sz="2400" b="1" dirty="0" smtClean="0">
                <a:ln>
                  <a:solidFill>
                    <a:schemeClr val="tx1">
                      <a:lumMod val="50000"/>
                      <a:lumOff val="50000"/>
                      <a:alpha val="28000"/>
                    </a:schemeClr>
                  </a:solidFill>
                </a:ln>
                <a:solidFill>
                  <a:schemeClr val="bg1"/>
                </a:solidFill>
                <a:latin typeface="Georgia" panose="02040502050405020303" pitchFamily="18" charset="0"/>
              </a:rPr>
              <a:t>Modeling</a:t>
            </a:r>
            <a:endParaRPr lang="en-US" sz="2400" b="1" dirty="0">
              <a:ln>
                <a:solidFill>
                  <a:schemeClr val="tx1">
                    <a:lumMod val="50000"/>
                    <a:lumOff val="50000"/>
                    <a:alpha val="28000"/>
                  </a:schemeClr>
                </a:solidFill>
              </a:ln>
              <a:solidFill>
                <a:schemeClr val="bg1"/>
              </a:solidFill>
              <a:latin typeface="Georgia" panose="02040502050405020303" pitchFamily="18" charset="0"/>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US" sz="2000" b="1" dirty="0" smtClean="0">
                <a:latin typeface="Georgia" panose="02040502050405020303" pitchFamily="18" charset="0"/>
              </a:rPr>
              <a:t>Cont’d</a:t>
            </a:r>
            <a:r>
              <a:rPr lang="en-US" sz="2000" b="1" dirty="0" smtClean="0">
                <a:latin typeface="Georgia" panose="02040502050405020303" pitchFamily="18" charset="0"/>
              </a:rPr>
              <a:t>…</a:t>
            </a:r>
            <a:endParaRPr sz="2000" b="1" dirty="0">
              <a:latin typeface="Georgia" panose="02040502050405020303" pitchFamily="18" charset="0"/>
            </a:endParaRPr>
          </a:p>
        </p:txBody>
      </p:sp>
      <p:sp>
        <p:nvSpPr>
          <p:cNvPr id="128" name="Shape 128"/>
          <p:cNvSpPr txBox="1">
            <a:spLocks noGrp="1"/>
          </p:cNvSpPr>
          <p:nvPr>
            <p:ph type="body" idx="1"/>
          </p:nvPr>
        </p:nvSpPr>
        <p:spPr>
          <a:prstGeom prst="rect">
            <a:avLst/>
          </a:prstGeom>
        </p:spPr>
        <p:txBody>
          <a:bodyPr lIns="91425" tIns="91425" rIns="91425" bIns="91425" anchor="t" anchorCtr="0">
            <a:noAutofit/>
          </a:bodyPr>
          <a:lstStyle/>
          <a:p>
            <a:pPr marL="0" indent="0">
              <a:spcBef>
                <a:spcPts val="0"/>
              </a:spcBef>
              <a:buNone/>
            </a:pPr>
            <a:r>
              <a:rPr lang="en-US" sz="1600" b="1" dirty="0" smtClean="0">
                <a:solidFill>
                  <a:schemeClr val="tx1"/>
                </a:solidFill>
                <a:latin typeface="Georgia" panose="02040502050405020303" pitchFamily="18" charset="0"/>
              </a:rPr>
              <a:t>Appropriate Software Tool to be used….</a:t>
            </a:r>
          </a:p>
          <a:p>
            <a:pPr marL="0" indent="0">
              <a:spcBef>
                <a:spcPts val="0"/>
              </a:spcBef>
              <a:buNone/>
            </a:pPr>
            <a:endParaRPr lang="en-US" sz="1600" b="1" dirty="0" smtClean="0">
              <a:solidFill>
                <a:schemeClr val="tx1"/>
              </a:solidFill>
              <a:latin typeface="Georgia" panose="02040502050405020303" pitchFamily="18" charset="0"/>
            </a:endParaRPr>
          </a:p>
          <a:p>
            <a:pPr>
              <a:spcBef>
                <a:spcPts val="0"/>
              </a:spcBef>
              <a:buFont typeface="Wingdings" panose="05000000000000000000" pitchFamily="2" charset="2"/>
              <a:buChar char="q"/>
            </a:pPr>
            <a:r>
              <a:rPr lang="en-US" sz="1600" dirty="0" smtClean="0">
                <a:solidFill>
                  <a:schemeClr val="tx1"/>
                </a:solidFill>
                <a:latin typeface="Georgia" panose="02040502050405020303" pitchFamily="18" charset="0"/>
              </a:rPr>
              <a:t>We will use </a:t>
            </a:r>
            <a:r>
              <a:rPr lang="en-US" sz="1600" b="1" dirty="0" smtClean="0">
                <a:solidFill>
                  <a:schemeClr val="tx1"/>
                </a:solidFill>
                <a:latin typeface="Georgia" panose="02040502050405020303" pitchFamily="18" charset="0"/>
              </a:rPr>
              <a:t>CART </a:t>
            </a:r>
            <a:r>
              <a:rPr lang="en-US" sz="1600" dirty="0" smtClean="0">
                <a:solidFill>
                  <a:schemeClr val="tx1"/>
                </a:solidFill>
                <a:latin typeface="Georgia" panose="02040502050405020303" pitchFamily="18" charset="0"/>
              </a:rPr>
              <a:t>algorithm provided by </a:t>
            </a:r>
            <a:r>
              <a:rPr lang="en-US" sz="1600" b="1" dirty="0" smtClean="0">
                <a:solidFill>
                  <a:schemeClr val="tx1"/>
                </a:solidFill>
                <a:latin typeface="Georgia" panose="02040502050405020303" pitchFamily="18" charset="0"/>
              </a:rPr>
              <a:t>Salford Predictive </a:t>
            </a:r>
            <a:r>
              <a:rPr lang="en-US" sz="1600" b="1" dirty="0" smtClean="0">
                <a:solidFill>
                  <a:schemeClr val="tx1"/>
                </a:solidFill>
                <a:latin typeface="Georgia" panose="02040502050405020303" pitchFamily="18" charset="0"/>
              </a:rPr>
              <a:t>Modeler. </a:t>
            </a:r>
            <a:endParaRPr lang="en-US" sz="1600" b="1" dirty="0" smtClean="0">
              <a:solidFill>
                <a:schemeClr val="tx1"/>
              </a:solidFill>
              <a:latin typeface="Georgia" panose="02040502050405020303" pitchFamily="18" charset="0"/>
            </a:endParaRPr>
          </a:p>
          <a:p>
            <a:pPr>
              <a:spcBef>
                <a:spcPts val="0"/>
              </a:spcBef>
              <a:buFont typeface="Wingdings" panose="05000000000000000000" pitchFamily="2" charset="2"/>
              <a:buChar char="q"/>
            </a:pPr>
            <a:endParaRPr lang="en-US" sz="1600" b="1" dirty="0">
              <a:solidFill>
                <a:schemeClr val="tx1"/>
              </a:solidFill>
              <a:latin typeface="Georgia" panose="02040502050405020303" pitchFamily="18" charset="0"/>
            </a:endParaRPr>
          </a:p>
          <a:p>
            <a:pPr>
              <a:spcBef>
                <a:spcPts val="0"/>
              </a:spcBef>
              <a:buFont typeface="Wingdings" panose="05000000000000000000" pitchFamily="2" charset="2"/>
              <a:buChar char="q"/>
            </a:pPr>
            <a:r>
              <a:rPr lang="en-US" sz="1600" b="1" dirty="0" smtClean="0">
                <a:solidFill>
                  <a:schemeClr val="tx1"/>
                </a:solidFill>
                <a:latin typeface="Georgia" panose="02040502050405020303" pitchFamily="18" charset="0"/>
              </a:rPr>
              <a:t>Site reference: </a:t>
            </a:r>
            <a:r>
              <a:rPr lang="en-US" sz="1600" dirty="0" smtClean="0">
                <a:solidFill>
                  <a:srgbClr val="FF0000"/>
                </a:solidFill>
                <a:latin typeface="Georgia" panose="02040502050405020303" pitchFamily="18" charset="0"/>
                <a:hlinkClick r:id="rId3"/>
              </a:rPr>
              <a:t>www.salford-system.com</a:t>
            </a:r>
            <a:endParaRPr lang="en-US" sz="1600" dirty="0" smtClean="0">
              <a:solidFill>
                <a:srgbClr val="FF0000"/>
              </a:solidFill>
              <a:latin typeface="Georgia" panose="02040502050405020303" pitchFamily="18" charset="0"/>
            </a:endParaRPr>
          </a:p>
          <a:p>
            <a:pPr>
              <a:spcBef>
                <a:spcPts val="0"/>
              </a:spcBef>
              <a:buFont typeface="Wingdings" panose="05000000000000000000" pitchFamily="2" charset="2"/>
              <a:buChar char="q"/>
            </a:pPr>
            <a:endParaRPr lang="en-US" sz="1600" dirty="0">
              <a:solidFill>
                <a:schemeClr val="tx1"/>
              </a:solidFill>
              <a:latin typeface="Georgia" panose="02040502050405020303" pitchFamily="18" charset="0"/>
            </a:endParaRPr>
          </a:p>
          <a:p>
            <a:pPr>
              <a:spcBef>
                <a:spcPts val="0"/>
              </a:spcBef>
              <a:buFont typeface="Wingdings" panose="05000000000000000000" pitchFamily="2" charset="2"/>
              <a:buChar char="q"/>
            </a:pPr>
            <a:r>
              <a:rPr lang="en-US" sz="1600" dirty="0" smtClean="0">
                <a:solidFill>
                  <a:schemeClr val="tx1"/>
                </a:solidFill>
                <a:latin typeface="Georgia" panose="02040502050405020303" pitchFamily="18" charset="0"/>
              </a:rPr>
              <a:t>Features:</a:t>
            </a:r>
          </a:p>
          <a:p>
            <a:pPr lvl="1">
              <a:buFont typeface="Wingdings" panose="05000000000000000000" pitchFamily="2" charset="2"/>
              <a:buChar char="Ø"/>
            </a:pPr>
            <a:r>
              <a:rPr lang="en-US" sz="1600" dirty="0" smtClean="0">
                <a:solidFill>
                  <a:schemeClr val="tx1"/>
                </a:solidFill>
                <a:latin typeface="Georgia" panose="02040502050405020303" pitchFamily="18" charset="0"/>
              </a:rPr>
              <a:t>CART (Decision tree with better visualization )</a:t>
            </a:r>
          </a:p>
          <a:p>
            <a:pPr lvl="1">
              <a:buFont typeface="Wingdings" panose="05000000000000000000" pitchFamily="2" charset="2"/>
              <a:buChar char="Ø"/>
            </a:pPr>
            <a:r>
              <a:rPr lang="en-US" sz="1600" dirty="0" smtClean="0">
                <a:solidFill>
                  <a:schemeClr val="tx1"/>
                </a:solidFill>
                <a:latin typeface="Georgia" panose="02040502050405020303" pitchFamily="18" charset="0"/>
              </a:rPr>
              <a:t>Linear Combination Splits</a:t>
            </a:r>
          </a:p>
          <a:p>
            <a:pPr lvl="1">
              <a:buFont typeface="Wingdings" panose="05000000000000000000" pitchFamily="2" charset="2"/>
              <a:buChar char="Ø"/>
            </a:pPr>
            <a:r>
              <a:rPr lang="en-US" sz="1600" dirty="0" smtClean="0">
                <a:solidFill>
                  <a:schemeClr val="tx1"/>
                </a:solidFill>
                <a:latin typeface="Georgia" panose="02040502050405020303" pitchFamily="18" charset="0"/>
              </a:rPr>
              <a:t>Optimal tree selection based on area  under ROC curve</a:t>
            </a:r>
            <a:endParaRPr sz="1600" dirty="0">
              <a:solidFill>
                <a:schemeClr val="tx1"/>
              </a:solidFill>
              <a:latin typeface="Georgia" panose="02040502050405020303" pitchFamily="18" charset="0"/>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645" y="1"/>
            <a:ext cx="6377355" cy="5143500"/>
          </a:xfrm>
          <a:prstGeom prst="rect">
            <a:avLst/>
          </a:prstGeom>
        </p:spPr>
      </p:pic>
      <p:sp>
        <p:nvSpPr>
          <p:cNvPr id="3" name="TextBox 2"/>
          <p:cNvSpPr txBox="1"/>
          <p:nvPr/>
        </p:nvSpPr>
        <p:spPr>
          <a:xfrm>
            <a:off x="140677" y="1770185"/>
            <a:ext cx="2499402" cy="523220"/>
          </a:xfrm>
          <a:prstGeom prst="rect">
            <a:avLst/>
          </a:prstGeom>
          <a:noFill/>
        </p:spPr>
        <p:txBody>
          <a:bodyPr wrap="none" rtlCol="0">
            <a:spAutoFit/>
          </a:bodyPr>
          <a:lstStyle/>
          <a:p>
            <a:r>
              <a:rPr lang="en-US" b="1" dirty="0" smtClean="0">
                <a:latin typeface="Georgia" panose="02040502050405020303" pitchFamily="18" charset="0"/>
              </a:rPr>
              <a:t>Opening Data file in SPM</a:t>
            </a:r>
          </a:p>
          <a:p>
            <a:r>
              <a:rPr lang="en-US" b="1" dirty="0" smtClean="0">
                <a:latin typeface="Georgia" panose="02040502050405020303" pitchFamily="18" charset="0"/>
              </a:rPr>
              <a:t>for Classification</a:t>
            </a:r>
            <a:endParaRPr lang="en-US" b="1" dirty="0">
              <a:latin typeface="Georgia" panose="02040502050405020303" pitchFamily="18" charset="0"/>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269632" y="6687"/>
            <a:ext cx="8229600" cy="857400"/>
          </a:xfrm>
          <a:prstGeom prst="rect">
            <a:avLst/>
          </a:prstGeom>
        </p:spPr>
        <p:txBody>
          <a:bodyPr lIns="91425" tIns="91425" rIns="91425" bIns="91425" anchor="ctr" anchorCtr="0">
            <a:noAutofit/>
          </a:bodyPr>
          <a:lstStyle/>
          <a:p>
            <a:pPr algn="ctr">
              <a:spcBef>
                <a:spcPts val="0"/>
              </a:spcBef>
              <a:buNone/>
            </a:pPr>
            <a:r>
              <a:rPr lang="en" sz="2400" b="1" u="sng" dirty="0" smtClean="0">
                <a:latin typeface="Georgia" panose="02040502050405020303" pitchFamily="18" charset="0"/>
              </a:rPr>
              <a:t>Roadmap</a:t>
            </a:r>
            <a:endParaRPr lang="en" sz="2400" b="1" u="sng" dirty="0">
              <a:latin typeface="Georgia" panose="02040502050405020303" pitchFamily="18" charset="0"/>
            </a:endParaRPr>
          </a:p>
        </p:txBody>
      </p:sp>
      <p:sp>
        <p:nvSpPr>
          <p:cNvPr id="54" name="Shape 54"/>
          <p:cNvSpPr txBox="1">
            <a:spLocks noGrp="1"/>
          </p:cNvSpPr>
          <p:nvPr>
            <p:ph type="body" idx="1"/>
          </p:nvPr>
        </p:nvSpPr>
        <p:spPr>
          <a:xfrm>
            <a:off x="432983" y="864087"/>
            <a:ext cx="3788099" cy="4129944"/>
          </a:xfrm>
          <a:prstGeom prst="rect">
            <a:avLst/>
          </a:prstGeom>
        </p:spPr>
        <p:txBody>
          <a:bodyPr lIns="91425" tIns="91425" rIns="91425" bIns="91425" anchor="t" anchorCtr="0">
            <a:noAutofit/>
          </a:bodyPr>
          <a:lstStyle/>
          <a:p>
            <a:pPr marL="457200" lvl="0" indent="-342900" rtl="0">
              <a:spcBef>
                <a:spcPts val="0"/>
              </a:spcBef>
              <a:buClr>
                <a:schemeClr val="dk1"/>
              </a:buClr>
              <a:buSzPct val="100000"/>
              <a:buFont typeface="Georgia"/>
              <a:buChar char="❖"/>
            </a:pPr>
            <a:r>
              <a:rPr lang="en" sz="1600" dirty="0" smtClean="0">
                <a:solidFill>
                  <a:schemeClr val="tx1"/>
                </a:solidFill>
                <a:latin typeface="Georgia" panose="02040502050405020303" pitchFamily="18" charset="0"/>
              </a:rPr>
              <a:t>Introduction</a:t>
            </a:r>
          </a:p>
          <a:p>
            <a:pPr marL="457200" lvl="0" indent="-342900" rtl="0">
              <a:spcBef>
                <a:spcPts val="0"/>
              </a:spcBef>
              <a:buClr>
                <a:schemeClr val="dk1"/>
              </a:buClr>
              <a:buSzPct val="100000"/>
              <a:buFont typeface="Georgia"/>
              <a:buChar char="❖"/>
            </a:pPr>
            <a:r>
              <a:rPr lang="en" sz="1600" dirty="0" smtClean="0">
                <a:solidFill>
                  <a:schemeClr val="tx1"/>
                </a:solidFill>
                <a:latin typeface="Georgia" panose="02040502050405020303" pitchFamily="18" charset="0"/>
              </a:rPr>
              <a:t>Method </a:t>
            </a:r>
          </a:p>
          <a:p>
            <a:pPr marL="457200" lvl="0" indent="-342900" rtl="0">
              <a:spcBef>
                <a:spcPts val="0"/>
              </a:spcBef>
              <a:buClr>
                <a:schemeClr val="dk1"/>
              </a:buClr>
              <a:buSzPct val="100000"/>
              <a:buFont typeface="Georgia"/>
              <a:buChar char="❖"/>
            </a:pPr>
            <a:r>
              <a:rPr lang="en" sz="1600" dirty="0" smtClean="0">
                <a:solidFill>
                  <a:schemeClr val="tx1"/>
                </a:solidFill>
                <a:latin typeface="Georgia" panose="02040502050405020303" pitchFamily="18" charset="0"/>
              </a:rPr>
              <a:t>CRISP-DM</a:t>
            </a:r>
            <a:endParaRPr lang="en" sz="1600" dirty="0">
              <a:solidFill>
                <a:schemeClr val="tx1"/>
              </a:solidFill>
              <a:latin typeface="Georgia" panose="02040502050405020303" pitchFamily="18" charset="0"/>
            </a:endParaRPr>
          </a:p>
          <a:p>
            <a:pPr marL="457200" lvl="0" indent="-342900" rtl="0">
              <a:spcBef>
                <a:spcPts val="0"/>
              </a:spcBef>
              <a:buClr>
                <a:schemeClr val="dk1"/>
              </a:buClr>
              <a:buSzPct val="100000"/>
              <a:buFont typeface="Georgia"/>
              <a:buChar char="❖"/>
            </a:pPr>
            <a:r>
              <a:rPr lang="en" sz="1600" dirty="0">
                <a:solidFill>
                  <a:schemeClr val="tx1"/>
                </a:solidFill>
                <a:latin typeface="Georgia" panose="02040502050405020303" pitchFamily="18" charset="0"/>
              </a:rPr>
              <a:t>Business Understanding </a:t>
            </a:r>
          </a:p>
          <a:p>
            <a:pPr marL="914400" lvl="1" indent="-342900" rtl="0">
              <a:spcBef>
                <a:spcPts val="0"/>
              </a:spcBef>
              <a:buClr>
                <a:schemeClr val="dk1"/>
              </a:buClr>
              <a:buSzPct val="100000"/>
              <a:buFont typeface="Georgia"/>
              <a:buChar char="➢"/>
            </a:pPr>
            <a:r>
              <a:rPr lang="en" sz="1600" dirty="0" smtClean="0">
                <a:solidFill>
                  <a:schemeClr val="tx1"/>
                </a:solidFill>
                <a:latin typeface="Georgia" panose="02040502050405020303" pitchFamily="18" charset="0"/>
              </a:rPr>
              <a:t>Profound question</a:t>
            </a:r>
            <a:endParaRPr lang="en" sz="1600" dirty="0">
              <a:solidFill>
                <a:schemeClr val="tx1"/>
              </a:solidFill>
              <a:latin typeface="Georgia" panose="02040502050405020303" pitchFamily="18" charset="0"/>
            </a:endParaRPr>
          </a:p>
          <a:p>
            <a:pPr marL="914400" lvl="1" indent="-342900" rtl="0">
              <a:spcBef>
                <a:spcPts val="0"/>
              </a:spcBef>
              <a:buClr>
                <a:schemeClr val="dk1"/>
              </a:buClr>
              <a:buSzPct val="100000"/>
              <a:buFont typeface="Georgia"/>
              <a:buChar char="➢"/>
            </a:pPr>
            <a:r>
              <a:rPr lang="en" sz="1600" dirty="0" smtClean="0">
                <a:solidFill>
                  <a:schemeClr val="tx1"/>
                </a:solidFill>
                <a:latin typeface="Georgia" panose="02040502050405020303" pitchFamily="18" charset="0"/>
              </a:rPr>
              <a:t>Goal</a:t>
            </a:r>
            <a:endParaRPr lang="en" sz="1600" dirty="0">
              <a:solidFill>
                <a:schemeClr val="tx1"/>
              </a:solidFill>
              <a:latin typeface="Georgia" panose="02040502050405020303" pitchFamily="18" charset="0"/>
            </a:endParaRPr>
          </a:p>
          <a:p>
            <a:pPr marL="457200" lvl="0" indent="-342900" rtl="0">
              <a:spcBef>
                <a:spcPts val="0"/>
              </a:spcBef>
              <a:buClr>
                <a:schemeClr val="dk1"/>
              </a:buClr>
              <a:buSzPct val="100000"/>
              <a:buFont typeface="Georgia"/>
              <a:buChar char="❖"/>
            </a:pPr>
            <a:r>
              <a:rPr lang="en" sz="1600" dirty="0">
                <a:solidFill>
                  <a:schemeClr val="tx1"/>
                </a:solidFill>
                <a:latin typeface="Georgia" panose="02040502050405020303" pitchFamily="18" charset="0"/>
              </a:rPr>
              <a:t>Data Understanding </a:t>
            </a:r>
          </a:p>
          <a:p>
            <a:pPr marL="914400" lvl="1" indent="-342900" rtl="0">
              <a:spcBef>
                <a:spcPts val="0"/>
              </a:spcBef>
              <a:buClr>
                <a:schemeClr val="dk1"/>
              </a:buClr>
              <a:buSzPct val="100000"/>
              <a:buFont typeface="Georgia"/>
              <a:buChar char="➢"/>
            </a:pPr>
            <a:r>
              <a:rPr lang="en" sz="1600" dirty="0" smtClean="0">
                <a:solidFill>
                  <a:schemeClr val="tx1"/>
                </a:solidFill>
                <a:latin typeface="Georgia" panose="02040502050405020303" pitchFamily="18" charset="0"/>
              </a:rPr>
              <a:t>Data Source</a:t>
            </a:r>
            <a:endParaRPr lang="en" sz="1600" dirty="0" smtClean="0">
              <a:solidFill>
                <a:schemeClr val="tx1"/>
              </a:solidFill>
              <a:latin typeface="Georgia" panose="02040502050405020303" pitchFamily="18" charset="0"/>
            </a:endParaRPr>
          </a:p>
          <a:p>
            <a:pPr marL="914400" lvl="1" indent="-342900">
              <a:buClr>
                <a:schemeClr val="dk1"/>
              </a:buClr>
              <a:buSzPct val="100000"/>
              <a:buFont typeface="Georgia"/>
              <a:buChar char="➢"/>
            </a:pPr>
            <a:r>
              <a:rPr lang="en" sz="1600" dirty="0">
                <a:solidFill>
                  <a:schemeClr val="tx1"/>
                </a:solidFill>
                <a:latin typeface="Georgia" panose="02040502050405020303" pitchFamily="18" charset="0"/>
              </a:rPr>
              <a:t>Attribute </a:t>
            </a:r>
            <a:r>
              <a:rPr lang="en" sz="1600" dirty="0" smtClean="0">
                <a:solidFill>
                  <a:schemeClr val="tx1"/>
                </a:solidFill>
                <a:latin typeface="Georgia" panose="02040502050405020303" pitchFamily="18" charset="0"/>
              </a:rPr>
              <a:t>Description</a:t>
            </a:r>
            <a:endParaRPr lang="en" sz="1600" dirty="0">
              <a:solidFill>
                <a:schemeClr val="tx1"/>
              </a:solidFill>
              <a:latin typeface="Georgia" panose="02040502050405020303" pitchFamily="18" charset="0"/>
            </a:endParaRPr>
          </a:p>
          <a:p>
            <a:pPr marL="457200" lvl="0" indent="-342900" rtl="0">
              <a:spcBef>
                <a:spcPts val="0"/>
              </a:spcBef>
              <a:buClr>
                <a:schemeClr val="dk1"/>
              </a:buClr>
              <a:buSzPct val="100000"/>
              <a:buFont typeface="Georgia"/>
              <a:buChar char="❖"/>
            </a:pPr>
            <a:r>
              <a:rPr lang="en" sz="1600" dirty="0">
                <a:solidFill>
                  <a:schemeClr val="tx1"/>
                </a:solidFill>
                <a:latin typeface="Georgia" panose="02040502050405020303" pitchFamily="18" charset="0"/>
              </a:rPr>
              <a:t>Data </a:t>
            </a:r>
            <a:r>
              <a:rPr lang="en" sz="1600" dirty="0" smtClean="0">
                <a:solidFill>
                  <a:schemeClr val="tx1"/>
                </a:solidFill>
                <a:latin typeface="Georgia" panose="02040502050405020303" pitchFamily="18" charset="0"/>
              </a:rPr>
              <a:t>Preparation</a:t>
            </a:r>
            <a:endParaRPr lang="en" sz="1600" dirty="0">
              <a:solidFill>
                <a:schemeClr val="tx1"/>
              </a:solidFill>
              <a:latin typeface="Georgia" panose="02040502050405020303" pitchFamily="18" charset="0"/>
            </a:endParaRPr>
          </a:p>
          <a:p>
            <a:pPr marL="914400" lvl="1" indent="-342900" rtl="0">
              <a:spcBef>
                <a:spcPts val="0"/>
              </a:spcBef>
              <a:buClr>
                <a:schemeClr val="dk1"/>
              </a:buClr>
              <a:buSzPct val="100000"/>
              <a:buFont typeface="Georgia"/>
              <a:buChar char="➢"/>
            </a:pPr>
            <a:r>
              <a:rPr lang="en" sz="1600" dirty="0" smtClean="0">
                <a:solidFill>
                  <a:schemeClr val="tx1"/>
                </a:solidFill>
                <a:latin typeface="Georgia" panose="02040502050405020303" pitchFamily="18" charset="0"/>
              </a:rPr>
              <a:t>Missing Values</a:t>
            </a:r>
            <a:endParaRPr lang="en" sz="1600" dirty="0" smtClean="0">
              <a:solidFill>
                <a:schemeClr val="tx1"/>
              </a:solidFill>
              <a:latin typeface="Georgia" panose="02040502050405020303" pitchFamily="18" charset="0"/>
            </a:endParaRPr>
          </a:p>
          <a:p>
            <a:pPr marL="914400" lvl="1" indent="-342900">
              <a:buClr>
                <a:schemeClr val="dk1"/>
              </a:buClr>
              <a:buSzPct val="100000"/>
              <a:buFont typeface="Georgia"/>
              <a:buChar char="➢"/>
            </a:pPr>
            <a:r>
              <a:rPr lang="en" sz="1600" dirty="0">
                <a:solidFill>
                  <a:schemeClr val="tx1"/>
                </a:solidFill>
                <a:latin typeface="Georgia" panose="02040502050405020303" pitchFamily="18" charset="0"/>
              </a:rPr>
              <a:t>Attribute </a:t>
            </a:r>
            <a:r>
              <a:rPr lang="en" sz="1600" dirty="0" smtClean="0">
                <a:solidFill>
                  <a:schemeClr val="tx1"/>
                </a:solidFill>
                <a:latin typeface="Georgia" panose="02040502050405020303" pitchFamily="18" charset="0"/>
              </a:rPr>
              <a:t>Transformation</a:t>
            </a:r>
            <a:endParaRPr lang="en" sz="1600" dirty="0">
              <a:solidFill>
                <a:schemeClr val="tx1"/>
              </a:solidFill>
              <a:latin typeface="Georgia" panose="02040502050405020303" pitchFamily="18" charset="0"/>
            </a:endParaRPr>
          </a:p>
          <a:p>
            <a:pPr marL="914400" lvl="1" indent="-342900" rtl="0">
              <a:spcBef>
                <a:spcPts val="0"/>
              </a:spcBef>
              <a:buClr>
                <a:schemeClr val="dk1"/>
              </a:buClr>
              <a:buSzPct val="100000"/>
              <a:buFont typeface="Georgia"/>
              <a:buChar char="➢"/>
            </a:pPr>
            <a:r>
              <a:rPr lang="en" sz="1600" dirty="0" smtClean="0">
                <a:solidFill>
                  <a:schemeClr val="tx1"/>
                </a:solidFill>
                <a:latin typeface="Georgia" panose="02040502050405020303" pitchFamily="18" charset="0"/>
              </a:rPr>
              <a:t>Sample Data</a:t>
            </a:r>
            <a:endParaRPr lang="en" sz="1600" dirty="0">
              <a:solidFill>
                <a:schemeClr val="tx1"/>
              </a:solidFill>
              <a:latin typeface="Georgia" panose="02040502050405020303" pitchFamily="18" charset="0"/>
            </a:endParaRPr>
          </a:p>
          <a:p>
            <a:pPr lvl="0">
              <a:spcBef>
                <a:spcPts val="0"/>
              </a:spcBef>
              <a:buNone/>
            </a:pPr>
            <a:endParaRPr sz="1800" dirty="0">
              <a:solidFill>
                <a:schemeClr val="tx1"/>
              </a:solidFill>
            </a:endParaRPr>
          </a:p>
        </p:txBody>
      </p:sp>
      <p:sp>
        <p:nvSpPr>
          <p:cNvPr id="55" name="Shape 55"/>
          <p:cNvSpPr txBox="1"/>
          <p:nvPr/>
        </p:nvSpPr>
        <p:spPr>
          <a:xfrm>
            <a:off x="4291057" y="864087"/>
            <a:ext cx="4138200" cy="4129944"/>
          </a:xfrm>
          <a:prstGeom prst="rect">
            <a:avLst/>
          </a:prstGeom>
          <a:noFill/>
          <a:ln>
            <a:noFill/>
          </a:ln>
        </p:spPr>
        <p:txBody>
          <a:bodyPr lIns="91425" tIns="91425" rIns="91425" bIns="91425" anchor="t" anchorCtr="0">
            <a:noAutofit/>
          </a:bodyPr>
          <a:lstStyle/>
          <a:p>
            <a:pPr marL="457200" lvl="0" indent="-342900" rtl="0">
              <a:spcBef>
                <a:spcPts val="600"/>
              </a:spcBef>
              <a:buClr>
                <a:schemeClr val="dk1"/>
              </a:buClr>
              <a:buSzPct val="100000"/>
              <a:buFont typeface="Georgia"/>
              <a:buChar char="❖"/>
            </a:pPr>
            <a:r>
              <a:rPr lang="en" sz="1600" dirty="0">
                <a:solidFill>
                  <a:schemeClr val="dk1"/>
                </a:solidFill>
                <a:latin typeface="Georgia"/>
                <a:ea typeface="Georgia"/>
                <a:cs typeface="Georgia"/>
                <a:sym typeface="Georgia"/>
              </a:rPr>
              <a:t>Modeling</a:t>
            </a:r>
          </a:p>
          <a:p>
            <a:pPr marL="914400" lvl="1" indent="-342900" rtl="0">
              <a:spcBef>
                <a:spcPts val="600"/>
              </a:spcBef>
              <a:buClr>
                <a:schemeClr val="dk1"/>
              </a:buClr>
              <a:buSzPct val="100000"/>
              <a:buFont typeface="Georgia"/>
              <a:buChar char="➢"/>
            </a:pPr>
            <a:r>
              <a:rPr lang="en" sz="1600" dirty="0" smtClean="0">
                <a:solidFill>
                  <a:schemeClr val="dk1"/>
                </a:solidFill>
                <a:latin typeface="Georgia"/>
                <a:ea typeface="Georgia"/>
                <a:cs typeface="Georgia"/>
                <a:sym typeface="Georgia"/>
              </a:rPr>
              <a:t>Data Mining Algorithms </a:t>
            </a:r>
            <a:endParaRPr lang="en" sz="1600" dirty="0">
              <a:solidFill>
                <a:schemeClr val="dk1"/>
              </a:solidFill>
              <a:latin typeface="Georgia"/>
              <a:ea typeface="Georgia"/>
              <a:cs typeface="Georgia"/>
              <a:sym typeface="Georgia"/>
            </a:endParaRPr>
          </a:p>
          <a:p>
            <a:pPr marL="914400" lvl="1" indent="-342900" rtl="0">
              <a:spcBef>
                <a:spcPts val="600"/>
              </a:spcBef>
              <a:buClr>
                <a:schemeClr val="dk1"/>
              </a:buClr>
              <a:buSzPct val="100000"/>
              <a:buFont typeface="Georgia"/>
              <a:buChar char="➢"/>
            </a:pPr>
            <a:r>
              <a:rPr lang="en" sz="1600" dirty="0" smtClean="0">
                <a:solidFill>
                  <a:schemeClr val="dk1"/>
                </a:solidFill>
                <a:latin typeface="Georgia"/>
                <a:ea typeface="Georgia"/>
                <a:cs typeface="Georgia"/>
                <a:sym typeface="Georgia"/>
              </a:rPr>
              <a:t>Optimal decision tree</a:t>
            </a:r>
            <a:r>
              <a:rPr lang="en" sz="1600" dirty="0" smtClean="0">
                <a:solidFill>
                  <a:schemeClr val="dk1"/>
                </a:solidFill>
                <a:latin typeface="Georgia"/>
                <a:ea typeface="Georgia"/>
                <a:cs typeface="Georgia"/>
                <a:sym typeface="Georgia"/>
              </a:rPr>
              <a:t> </a:t>
            </a:r>
            <a:endParaRPr lang="en" sz="1600" dirty="0">
              <a:solidFill>
                <a:schemeClr val="dk1"/>
              </a:solidFill>
              <a:latin typeface="Georgia"/>
              <a:ea typeface="Georgia"/>
              <a:cs typeface="Georgia"/>
              <a:sym typeface="Georgia"/>
            </a:endParaRPr>
          </a:p>
          <a:p>
            <a:pPr marL="914400" lvl="1" indent="-342900" rtl="0">
              <a:spcBef>
                <a:spcPts val="600"/>
              </a:spcBef>
              <a:buClr>
                <a:schemeClr val="dk1"/>
              </a:buClr>
              <a:buSzPct val="100000"/>
              <a:buFont typeface="Georgia"/>
              <a:buChar char="➢"/>
            </a:pPr>
            <a:r>
              <a:rPr lang="en" sz="1600" dirty="0" smtClean="0">
                <a:solidFill>
                  <a:schemeClr val="dk1"/>
                </a:solidFill>
                <a:latin typeface="Georgia"/>
                <a:ea typeface="Georgia"/>
                <a:cs typeface="Georgia"/>
                <a:sym typeface="Georgia"/>
              </a:rPr>
              <a:t>Tree Visulization </a:t>
            </a:r>
            <a:endParaRPr lang="en" sz="1600" dirty="0">
              <a:solidFill>
                <a:schemeClr val="dk1"/>
              </a:solidFill>
              <a:latin typeface="Georgia"/>
              <a:ea typeface="Georgia"/>
              <a:cs typeface="Georgia"/>
              <a:sym typeface="Georgia"/>
            </a:endParaRPr>
          </a:p>
          <a:p>
            <a:pPr marL="914400" lvl="1" indent="-342900" rtl="0">
              <a:spcBef>
                <a:spcPts val="600"/>
              </a:spcBef>
              <a:buClr>
                <a:schemeClr val="dk1"/>
              </a:buClr>
              <a:buSzPct val="100000"/>
              <a:buFont typeface="Georgia"/>
              <a:buChar char="➢"/>
            </a:pPr>
            <a:r>
              <a:rPr lang="en" sz="1600" dirty="0" smtClean="0">
                <a:solidFill>
                  <a:schemeClr val="dk1"/>
                </a:solidFill>
                <a:latin typeface="Georgia"/>
                <a:ea typeface="Georgia"/>
                <a:cs typeface="Georgia"/>
                <a:sym typeface="Georgia"/>
              </a:rPr>
              <a:t>Node Visulization</a:t>
            </a:r>
          </a:p>
          <a:p>
            <a:pPr marL="914400" lvl="1" indent="-342900">
              <a:spcBef>
                <a:spcPts val="600"/>
              </a:spcBef>
              <a:buClr>
                <a:schemeClr val="dk1"/>
              </a:buClr>
              <a:buSzPct val="100000"/>
              <a:buFont typeface="Georgia"/>
              <a:buChar char="➢"/>
            </a:pPr>
            <a:r>
              <a:rPr lang="en" sz="1600" dirty="0">
                <a:solidFill>
                  <a:schemeClr val="dk1"/>
                </a:solidFill>
                <a:latin typeface="Georgia"/>
                <a:ea typeface="Georgia"/>
                <a:cs typeface="Georgia"/>
                <a:sym typeface="Georgia"/>
              </a:rPr>
              <a:t>Testing Result</a:t>
            </a:r>
            <a:endParaRPr lang="en" sz="1600" dirty="0">
              <a:solidFill>
                <a:schemeClr val="dk1"/>
              </a:solidFill>
              <a:latin typeface="Georgia"/>
              <a:ea typeface="Georgia"/>
              <a:cs typeface="Georgia"/>
              <a:sym typeface="Georgia"/>
            </a:endParaRPr>
          </a:p>
          <a:p>
            <a:pPr marL="914400" lvl="1" indent="-342900" rtl="0">
              <a:spcBef>
                <a:spcPts val="600"/>
              </a:spcBef>
              <a:buClr>
                <a:schemeClr val="dk1"/>
              </a:buClr>
              <a:buSzPct val="100000"/>
              <a:buFont typeface="Georgia"/>
              <a:buChar char="➢"/>
            </a:pPr>
            <a:r>
              <a:rPr lang="en" sz="1600" dirty="0">
                <a:solidFill>
                  <a:schemeClr val="dk1"/>
                </a:solidFill>
                <a:latin typeface="Georgia"/>
                <a:ea typeface="Georgia"/>
                <a:cs typeface="Georgia"/>
                <a:sym typeface="Georgia"/>
              </a:rPr>
              <a:t>Decision </a:t>
            </a:r>
            <a:r>
              <a:rPr lang="en" sz="1600" dirty="0" smtClean="0">
                <a:solidFill>
                  <a:schemeClr val="dk1"/>
                </a:solidFill>
                <a:latin typeface="Georgia"/>
                <a:ea typeface="Georgia"/>
                <a:cs typeface="Georgia"/>
                <a:sym typeface="Georgia"/>
              </a:rPr>
              <a:t>Rules</a:t>
            </a:r>
          </a:p>
          <a:p>
            <a:pPr marL="914400" lvl="1" indent="-342900" rtl="0">
              <a:spcBef>
                <a:spcPts val="600"/>
              </a:spcBef>
              <a:buClr>
                <a:schemeClr val="dk1"/>
              </a:buClr>
              <a:buSzPct val="100000"/>
              <a:buFont typeface="Georgia"/>
              <a:buChar char="➢"/>
            </a:pPr>
            <a:r>
              <a:rPr lang="en" sz="1600" dirty="0" smtClean="0">
                <a:solidFill>
                  <a:schemeClr val="dk1"/>
                </a:solidFill>
                <a:latin typeface="Georgia"/>
                <a:ea typeface="Georgia"/>
                <a:cs typeface="Georgia"/>
                <a:sym typeface="Georgia"/>
              </a:rPr>
              <a:t>Viewing the Main Spliters</a:t>
            </a:r>
          </a:p>
          <a:p>
            <a:pPr marL="457200" lvl="1" indent="-339725" rtl="0">
              <a:spcBef>
                <a:spcPts val="600"/>
              </a:spcBef>
              <a:buClr>
                <a:schemeClr val="dk1"/>
              </a:buClr>
              <a:buSzPct val="100000"/>
              <a:buFont typeface="Wingdings" panose="05000000000000000000" pitchFamily="2" charset="2"/>
              <a:buChar char="v"/>
            </a:pPr>
            <a:r>
              <a:rPr lang="en" sz="1600" dirty="0" smtClean="0">
                <a:solidFill>
                  <a:schemeClr val="dk1"/>
                </a:solidFill>
                <a:latin typeface="Georgia"/>
                <a:ea typeface="Georgia"/>
                <a:cs typeface="Georgia"/>
                <a:sym typeface="Georgia"/>
              </a:rPr>
              <a:t>Evaluation</a:t>
            </a:r>
            <a:endParaRPr lang="en" sz="1600" dirty="0">
              <a:solidFill>
                <a:schemeClr val="dk1"/>
              </a:solidFill>
              <a:latin typeface="Georgia"/>
              <a:ea typeface="Georgia"/>
              <a:cs typeface="Georgia"/>
              <a:sym typeface="Georgia"/>
            </a:endParaRPr>
          </a:p>
          <a:p>
            <a:pPr marL="914400" lvl="1" indent="-342900">
              <a:spcBef>
                <a:spcPts val="600"/>
              </a:spcBef>
              <a:buClr>
                <a:schemeClr val="dk1"/>
              </a:buClr>
              <a:buSzPct val="100000"/>
              <a:buFont typeface="Georgia"/>
              <a:buChar char="➢"/>
            </a:pPr>
            <a:r>
              <a:rPr lang="en" sz="1600" dirty="0" smtClean="0">
                <a:solidFill>
                  <a:schemeClr val="dk1"/>
                </a:solidFill>
                <a:latin typeface="Georgia"/>
                <a:ea typeface="Georgia"/>
                <a:cs typeface="Georgia"/>
                <a:sym typeface="Georgia"/>
              </a:rPr>
              <a:t>Varriable Importance </a:t>
            </a:r>
          </a:p>
          <a:p>
            <a:pPr marL="914400" lvl="1" indent="-342900">
              <a:spcBef>
                <a:spcPts val="600"/>
              </a:spcBef>
              <a:buClr>
                <a:schemeClr val="dk1"/>
              </a:buClr>
              <a:buSzPct val="100000"/>
              <a:buFont typeface="Georgia"/>
              <a:buChar char="➢"/>
            </a:pPr>
            <a:r>
              <a:rPr lang="en" sz="1600" dirty="0" smtClean="0">
                <a:solidFill>
                  <a:schemeClr val="dk1"/>
                </a:solidFill>
                <a:latin typeface="Georgia"/>
                <a:ea typeface="Georgia"/>
                <a:cs typeface="Georgia"/>
                <a:sym typeface="Georgia"/>
              </a:rPr>
              <a:t> Root Competitor Splits </a:t>
            </a:r>
            <a:endParaRPr lang="en" sz="1600" dirty="0">
              <a:solidFill>
                <a:schemeClr val="dk1"/>
              </a:solidFill>
              <a:latin typeface="Georgia"/>
              <a:ea typeface="Georgia"/>
              <a:cs typeface="Georgia"/>
              <a:sym typeface="Georgia"/>
            </a:endParaRPr>
          </a:p>
          <a:p>
            <a:pPr marL="457200" lvl="0" indent="-342900" rtl="0">
              <a:spcBef>
                <a:spcPts val="600"/>
              </a:spcBef>
              <a:buClr>
                <a:schemeClr val="dk1"/>
              </a:buClr>
              <a:buSzPct val="100000"/>
              <a:buFont typeface="Georgia"/>
              <a:buChar char="❖"/>
            </a:pPr>
            <a:r>
              <a:rPr lang="en" sz="1600" dirty="0">
                <a:solidFill>
                  <a:schemeClr val="dk1"/>
                </a:solidFill>
                <a:latin typeface="Georgia"/>
                <a:ea typeface="Georgia"/>
                <a:cs typeface="Georgia"/>
                <a:sym typeface="Georgia"/>
              </a:rPr>
              <a:t>Deployment</a:t>
            </a:r>
          </a:p>
          <a:p>
            <a:pPr marL="457200" lvl="0" indent="-342900" rtl="0">
              <a:spcBef>
                <a:spcPts val="600"/>
              </a:spcBef>
              <a:buClr>
                <a:schemeClr val="dk1"/>
              </a:buClr>
              <a:buSzPct val="100000"/>
              <a:buFont typeface="Georgia"/>
              <a:buChar char="❖"/>
            </a:pPr>
            <a:r>
              <a:rPr lang="en" sz="1600" dirty="0">
                <a:solidFill>
                  <a:schemeClr val="dk1"/>
                </a:solidFill>
                <a:latin typeface="Georgia"/>
                <a:ea typeface="Georgia"/>
                <a:cs typeface="Georgia"/>
                <a:sym typeface="Georgia"/>
              </a:rPr>
              <a:t>References</a:t>
            </a:r>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834" y="0"/>
            <a:ext cx="6339866" cy="5143500"/>
          </a:xfrm>
          <a:prstGeom prst="rect">
            <a:avLst/>
          </a:prstGeom>
          <a:ln w="19050">
            <a:noFill/>
          </a:ln>
        </p:spPr>
      </p:pic>
      <p:sp>
        <p:nvSpPr>
          <p:cNvPr id="3" name="TextBox 2"/>
          <p:cNvSpPr txBox="1"/>
          <p:nvPr/>
        </p:nvSpPr>
        <p:spPr>
          <a:xfrm>
            <a:off x="164124" y="1688123"/>
            <a:ext cx="2606804" cy="1815882"/>
          </a:xfrm>
          <a:prstGeom prst="rect">
            <a:avLst/>
          </a:prstGeom>
          <a:noFill/>
        </p:spPr>
        <p:txBody>
          <a:bodyPr wrap="none" rtlCol="0">
            <a:spAutoFit/>
          </a:bodyPr>
          <a:lstStyle/>
          <a:p>
            <a:pPr marL="285750" indent="-285750">
              <a:buFont typeface="Wingdings" panose="05000000000000000000" pitchFamily="2" charset="2"/>
              <a:buChar char="§"/>
            </a:pPr>
            <a:r>
              <a:rPr lang="en-US" b="1" dirty="0" smtClean="0">
                <a:latin typeface="Georgia" panose="02040502050405020303" pitchFamily="18" charset="0"/>
              </a:rPr>
              <a:t>Check Predictor and</a:t>
            </a:r>
          </a:p>
          <a:p>
            <a:r>
              <a:rPr lang="en-US" b="1" dirty="0" smtClean="0">
                <a:latin typeface="Georgia" panose="02040502050405020303" pitchFamily="18" charset="0"/>
              </a:rPr>
              <a:t>Target attribute </a:t>
            </a:r>
          </a:p>
          <a:p>
            <a:pPr marL="285750" indent="-285750">
              <a:buFont typeface="Wingdings" panose="05000000000000000000" pitchFamily="2" charset="2"/>
              <a:buChar char="§"/>
            </a:pPr>
            <a:r>
              <a:rPr lang="en-US" b="1" dirty="0">
                <a:latin typeface="Georgia" panose="02040502050405020303" pitchFamily="18" charset="0"/>
              </a:rPr>
              <a:t>S</a:t>
            </a:r>
            <a:r>
              <a:rPr lang="en-US" b="1" dirty="0" smtClean="0">
                <a:latin typeface="Georgia" panose="02040502050405020303" pitchFamily="18" charset="0"/>
              </a:rPr>
              <a:t>elect Analysis Method</a:t>
            </a:r>
          </a:p>
          <a:p>
            <a:r>
              <a:rPr lang="en-US" b="1" dirty="0" smtClean="0">
                <a:latin typeface="Georgia" panose="02040502050405020303" pitchFamily="18" charset="0"/>
              </a:rPr>
              <a:t>as CART</a:t>
            </a:r>
          </a:p>
          <a:p>
            <a:pPr marL="285750" indent="-285750">
              <a:buFont typeface="Wingdings" panose="05000000000000000000" pitchFamily="2" charset="2"/>
              <a:buChar char="§"/>
            </a:pPr>
            <a:r>
              <a:rPr lang="en-US" b="1" dirty="0" smtClean="0">
                <a:latin typeface="Georgia" panose="02040502050405020303" pitchFamily="18" charset="0"/>
              </a:rPr>
              <a:t>Our target variable is </a:t>
            </a:r>
          </a:p>
          <a:p>
            <a:r>
              <a:rPr lang="en-US" b="1" dirty="0" smtClean="0">
                <a:latin typeface="Georgia" panose="02040502050405020303" pitchFamily="18" charset="0"/>
              </a:rPr>
              <a:t>categorical, so; select </a:t>
            </a:r>
          </a:p>
          <a:p>
            <a:r>
              <a:rPr lang="en-US" b="1" dirty="0" smtClean="0">
                <a:latin typeface="Georgia" panose="02040502050405020303" pitchFamily="18" charset="0"/>
              </a:rPr>
              <a:t>Analysis Type as </a:t>
            </a:r>
          </a:p>
          <a:p>
            <a:r>
              <a:rPr lang="en-US" b="1" dirty="0" smtClean="0">
                <a:latin typeface="Georgia" panose="02040502050405020303" pitchFamily="18" charset="0"/>
              </a:rPr>
              <a:t>“Classification”.</a:t>
            </a:r>
          </a:p>
        </p:txBody>
      </p:sp>
      <p:sp>
        <p:nvSpPr>
          <p:cNvPr id="4" name="Oval 3"/>
          <p:cNvSpPr/>
          <p:nvPr/>
        </p:nvSpPr>
        <p:spPr>
          <a:xfrm>
            <a:off x="5228493" y="2637691"/>
            <a:ext cx="480646" cy="422031"/>
          </a:xfrm>
          <a:prstGeom prst="ellipse">
            <a:avLst/>
          </a:prstGeom>
          <a:solidFill>
            <a:srgbClr val="FFFF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75939" y="4302368"/>
            <a:ext cx="480646" cy="422031"/>
          </a:xfrm>
          <a:prstGeom prst="ellipse">
            <a:avLst/>
          </a:prstGeom>
          <a:solidFill>
            <a:srgbClr val="FFFF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27078" y="1154721"/>
            <a:ext cx="480646" cy="422031"/>
          </a:xfrm>
          <a:prstGeom prst="ellipse">
            <a:avLst/>
          </a:prstGeom>
          <a:solidFill>
            <a:srgbClr val="FFFF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31723" y="1254369"/>
            <a:ext cx="222738" cy="211016"/>
          </a:xfrm>
          <a:prstGeom prst="ellipse">
            <a:avLst/>
          </a:prstGeom>
          <a:solidFill>
            <a:srgbClr val="FFFF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212" y="0"/>
            <a:ext cx="6327114" cy="5143500"/>
          </a:xfrm>
          <a:prstGeom prst="rect">
            <a:avLst/>
          </a:prstGeom>
        </p:spPr>
      </p:pic>
      <p:sp>
        <p:nvSpPr>
          <p:cNvPr id="3" name="TextBox 2"/>
          <p:cNvSpPr txBox="1"/>
          <p:nvPr/>
        </p:nvSpPr>
        <p:spPr>
          <a:xfrm>
            <a:off x="11724" y="1547446"/>
            <a:ext cx="2646878" cy="738664"/>
          </a:xfrm>
          <a:prstGeom prst="rect">
            <a:avLst/>
          </a:prstGeom>
          <a:noFill/>
        </p:spPr>
        <p:txBody>
          <a:bodyPr wrap="none" rtlCol="0">
            <a:spAutoFit/>
          </a:bodyPr>
          <a:lstStyle/>
          <a:p>
            <a:r>
              <a:rPr lang="en-US" b="1" dirty="0" smtClean="0">
                <a:latin typeface="Georgia" panose="02040502050405020303" pitchFamily="18" charset="0"/>
              </a:rPr>
              <a:t>Here, we are dividing data</a:t>
            </a:r>
          </a:p>
          <a:p>
            <a:pPr marL="342900" indent="-342900">
              <a:buFont typeface="+mj-lt"/>
              <a:buAutoNum type="arabicPeriod"/>
            </a:pPr>
            <a:r>
              <a:rPr lang="en-US" b="1" dirty="0" smtClean="0">
                <a:latin typeface="Georgia" panose="02040502050405020303" pitchFamily="18" charset="0"/>
              </a:rPr>
              <a:t>Training Data (80%)</a:t>
            </a:r>
          </a:p>
          <a:p>
            <a:pPr marL="342900" indent="-342900">
              <a:buFont typeface="+mj-lt"/>
              <a:buAutoNum type="arabicPeriod"/>
            </a:pPr>
            <a:r>
              <a:rPr lang="en-US" b="1" dirty="0" smtClean="0">
                <a:latin typeface="Georgia" panose="02040502050405020303" pitchFamily="18" charset="0"/>
              </a:rPr>
              <a:t>Test Data (20%)</a:t>
            </a:r>
            <a:r>
              <a:rPr lang="en-US" dirty="0" smtClean="0"/>
              <a:t> </a:t>
            </a:r>
            <a:endParaRPr lang="en-US" dirty="0"/>
          </a:p>
        </p:txBody>
      </p:sp>
      <p:sp>
        <p:nvSpPr>
          <p:cNvPr id="4" name="Rectangle 3"/>
          <p:cNvSpPr/>
          <p:nvPr/>
        </p:nvSpPr>
        <p:spPr>
          <a:xfrm>
            <a:off x="5451231" y="1184031"/>
            <a:ext cx="773723" cy="234461"/>
          </a:xfrm>
          <a:prstGeom prst="rect">
            <a:avLst/>
          </a:prstGeom>
          <a:solidFill>
            <a:srgbClr val="FFFF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8" y="1147410"/>
            <a:ext cx="7303475" cy="3996090"/>
          </a:xfrm>
          <a:prstGeom prst="rect">
            <a:avLst/>
          </a:prstGeom>
        </p:spPr>
      </p:pic>
      <p:sp>
        <p:nvSpPr>
          <p:cNvPr id="5" name="TextBox 4"/>
          <p:cNvSpPr txBox="1"/>
          <p:nvPr/>
        </p:nvSpPr>
        <p:spPr>
          <a:xfrm>
            <a:off x="140680" y="750276"/>
            <a:ext cx="3475631" cy="307777"/>
          </a:xfrm>
          <a:prstGeom prst="rect">
            <a:avLst/>
          </a:prstGeom>
          <a:noFill/>
        </p:spPr>
        <p:txBody>
          <a:bodyPr wrap="none" rtlCol="0">
            <a:spAutoFit/>
          </a:bodyPr>
          <a:lstStyle/>
          <a:p>
            <a:pPr marL="285750" indent="-285750">
              <a:buFont typeface="Wingdings" panose="05000000000000000000" pitchFamily="2" charset="2"/>
              <a:buChar char="v"/>
            </a:pPr>
            <a:r>
              <a:rPr lang="en-US" b="1" dirty="0" smtClean="0">
                <a:latin typeface="Georgia" panose="02040502050405020303" pitchFamily="18" charset="0"/>
              </a:rPr>
              <a:t>This is the optimal decision tree.</a:t>
            </a:r>
            <a:endParaRPr lang="en-US" b="1" dirty="0">
              <a:latin typeface="Georgia" panose="02040502050405020303" pitchFamily="18" charset="0"/>
            </a:endParaRPr>
          </a:p>
        </p:txBody>
      </p:sp>
      <p:sp>
        <p:nvSpPr>
          <p:cNvPr id="6" name="Rectangle 5"/>
          <p:cNvSpPr/>
          <p:nvPr/>
        </p:nvSpPr>
        <p:spPr>
          <a:xfrm>
            <a:off x="6729044" y="4267202"/>
            <a:ext cx="609602" cy="211014"/>
          </a:xfrm>
          <a:prstGeom prst="rect">
            <a:avLst/>
          </a:prstGeom>
          <a:solidFill>
            <a:srgbClr val="FFFF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6729044" y="2191491"/>
            <a:ext cx="2157042" cy="984740"/>
          </a:xfrm>
          <a:prstGeom prst="roundRect">
            <a:avLst/>
          </a:prstGeom>
          <a:solidFill>
            <a:schemeClr val="accent4">
              <a:lumMod val="60000"/>
              <a:lumOff val="40000"/>
            </a:schemeClr>
          </a:solidFill>
          <a:ln>
            <a:solidFill>
              <a:srgbClr val="FF0000">
                <a:alpha val="6000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Maximum ROC Test and </a:t>
            </a:r>
            <a:r>
              <a:rPr lang="en-US" b="1" dirty="0" smtClean="0"/>
              <a:t>Minimum </a:t>
            </a:r>
            <a:r>
              <a:rPr lang="en-US" b="1" dirty="0" smtClean="0"/>
              <a:t>classification error</a:t>
            </a:r>
            <a:endParaRPr lang="en-US" b="1" dirty="0"/>
          </a:p>
        </p:txBody>
      </p:sp>
      <p:cxnSp>
        <p:nvCxnSpPr>
          <p:cNvPr id="7" name="Straight Arrow Connector 6"/>
          <p:cNvCxnSpPr>
            <a:stCxn id="2" idx="2"/>
            <a:endCxn id="6" idx="0"/>
          </p:cNvCxnSpPr>
          <p:nvPr/>
        </p:nvCxnSpPr>
        <p:spPr>
          <a:xfrm flipH="1">
            <a:off x="7033845" y="3176231"/>
            <a:ext cx="773720" cy="10909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56858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485" y="1143496"/>
            <a:ext cx="7278564" cy="4000004"/>
          </a:xfrm>
          <a:prstGeom prst="rect">
            <a:avLst/>
          </a:prstGeom>
        </p:spPr>
      </p:pic>
      <p:sp>
        <p:nvSpPr>
          <p:cNvPr id="3" name="TextBox 2"/>
          <p:cNvSpPr txBox="1"/>
          <p:nvPr/>
        </p:nvSpPr>
        <p:spPr>
          <a:xfrm>
            <a:off x="878433" y="812272"/>
            <a:ext cx="4108817" cy="307777"/>
          </a:xfrm>
          <a:prstGeom prst="rect">
            <a:avLst/>
          </a:prstGeom>
          <a:noFill/>
        </p:spPr>
        <p:txBody>
          <a:bodyPr wrap="none" rtlCol="0">
            <a:spAutoFit/>
          </a:bodyPr>
          <a:lstStyle/>
          <a:p>
            <a:pPr marL="285750" indent="-285750">
              <a:buFont typeface="Wingdings" panose="05000000000000000000" pitchFamily="2" charset="2"/>
              <a:buChar char="v"/>
            </a:pPr>
            <a:r>
              <a:rPr lang="en-US" b="1" dirty="0" smtClean="0"/>
              <a:t>Fully grow decision tree with 10 leaf node.</a:t>
            </a:r>
            <a:endParaRPr lang="en-US" b="1"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442" y="1137138"/>
            <a:ext cx="7314221" cy="4006362"/>
          </a:xfrm>
          <a:prstGeom prst="rect">
            <a:avLst/>
          </a:prstGeom>
        </p:spPr>
      </p:pic>
      <p:sp>
        <p:nvSpPr>
          <p:cNvPr id="4" name="TextBox 3"/>
          <p:cNvSpPr txBox="1"/>
          <p:nvPr/>
        </p:nvSpPr>
        <p:spPr>
          <a:xfrm>
            <a:off x="949574" y="808893"/>
            <a:ext cx="5759910" cy="307777"/>
          </a:xfrm>
          <a:prstGeom prst="rect">
            <a:avLst/>
          </a:prstGeom>
          <a:noFill/>
        </p:spPr>
        <p:txBody>
          <a:bodyPr wrap="none" rtlCol="0">
            <a:spAutoFit/>
          </a:bodyPr>
          <a:lstStyle/>
          <a:p>
            <a:pPr marL="285750" indent="-285750">
              <a:buFont typeface="Wingdings" panose="05000000000000000000" pitchFamily="2" charset="2"/>
              <a:buChar char="v"/>
            </a:pPr>
            <a:r>
              <a:rPr lang="en-US" b="1" dirty="0" smtClean="0"/>
              <a:t>There is only two node having maximum amount of instances.</a:t>
            </a:r>
            <a:endParaRPr lang="en-US" b="1" dirty="0"/>
          </a:p>
        </p:txBody>
      </p:sp>
      <p:sp>
        <p:nvSpPr>
          <p:cNvPr id="5" name="Rounded Rectangle 4"/>
          <p:cNvSpPr/>
          <p:nvPr/>
        </p:nvSpPr>
        <p:spPr>
          <a:xfrm>
            <a:off x="5486400" y="2590800"/>
            <a:ext cx="2836985" cy="111369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smtClean="0">
                <a:latin typeface="Georgia" panose="02040502050405020303" pitchFamily="18" charset="0"/>
              </a:rPr>
              <a:t>Terminal Node-1 have maximum classification</a:t>
            </a:r>
            <a:endParaRPr lang="en-US" sz="1600" dirty="0">
              <a:latin typeface="Georgia" panose="02040502050405020303" pitchFamily="18" charset="0"/>
            </a:endParaRPr>
          </a:p>
        </p:txBody>
      </p:sp>
      <p:cxnSp>
        <p:nvCxnSpPr>
          <p:cNvPr id="7" name="Straight Arrow Connector 6"/>
          <p:cNvCxnSpPr>
            <a:stCxn id="5" idx="1"/>
          </p:cNvCxnSpPr>
          <p:nvPr/>
        </p:nvCxnSpPr>
        <p:spPr>
          <a:xfrm flipH="1">
            <a:off x="2450124" y="3147646"/>
            <a:ext cx="3036276" cy="674077"/>
          </a:xfrm>
          <a:prstGeom prst="straightConnector1">
            <a:avLst/>
          </a:prstGeom>
          <a:ln w="28575">
            <a:solidFill>
              <a:srgbClr val="CC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1"/>
          </p:cNvCxnSpPr>
          <p:nvPr/>
        </p:nvCxnSpPr>
        <p:spPr>
          <a:xfrm flipH="1" flipV="1">
            <a:off x="3282462" y="2590800"/>
            <a:ext cx="2203938" cy="556846"/>
          </a:xfrm>
          <a:prstGeom prst="straightConnector1">
            <a:avLst/>
          </a:prstGeom>
          <a:ln w="28575">
            <a:solidFill>
              <a:srgbClr val="CC0000">
                <a:alpha val="60000"/>
              </a:srgb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 y="582735"/>
            <a:ext cx="7472030" cy="4080121"/>
          </a:xfrm>
          <a:prstGeom prst="rect">
            <a:avLst/>
          </a:prstGeom>
        </p:spPr>
      </p:pic>
      <p:sp>
        <p:nvSpPr>
          <p:cNvPr id="5" name="Rounded Rectangle 4"/>
          <p:cNvSpPr/>
          <p:nvPr/>
        </p:nvSpPr>
        <p:spPr>
          <a:xfrm>
            <a:off x="6142893" y="2317991"/>
            <a:ext cx="2836985" cy="111369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smtClean="0">
                <a:latin typeface="Georgia" panose="02040502050405020303" pitchFamily="18" charset="0"/>
              </a:rPr>
              <a:t>Terminal Node-7 have maximum classification</a:t>
            </a:r>
            <a:endParaRPr lang="en-US" sz="1600" dirty="0">
              <a:latin typeface="Georgia" panose="02040502050405020303" pitchFamily="18" charset="0"/>
            </a:endParaRPr>
          </a:p>
        </p:txBody>
      </p:sp>
      <p:cxnSp>
        <p:nvCxnSpPr>
          <p:cNvPr id="6" name="Straight Arrow Connector 5"/>
          <p:cNvCxnSpPr>
            <a:stCxn id="5" idx="1"/>
          </p:cNvCxnSpPr>
          <p:nvPr/>
        </p:nvCxnSpPr>
        <p:spPr>
          <a:xfrm flipH="1">
            <a:off x="5228492" y="2874837"/>
            <a:ext cx="914401" cy="384178"/>
          </a:xfrm>
          <a:prstGeom prst="straightConnector1">
            <a:avLst/>
          </a:prstGeom>
          <a:ln w="28575">
            <a:solidFill>
              <a:srgbClr val="CC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1"/>
          </p:cNvCxnSpPr>
          <p:nvPr/>
        </p:nvCxnSpPr>
        <p:spPr>
          <a:xfrm flipH="1" flipV="1">
            <a:off x="4314092" y="2180492"/>
            <a:ext cx="1828801" cy="694345"/>
          </a:xfrm>
          <a:prstGeom prst="straightConnector1">
            <a:avLst/>
          </a:prstGeom>
          <a:ln w="28575">
            <a:solidFill>
              <a:srgbClr val="CC0000">
                <a:alpha val="60000"/>
              </a:srgb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 y="634123"/>
            <a:ext cx="7291748" cy="4075626"/>
          </a:xfrm>
          <a:prstGeom prst="rect">
            <a:avLst/>
          </a:prstGeom>
        </p:spPr>
      </p:pic>
      <p:sp>
        <p:nvSpPr>
          <p:cNvPr id="5" name="Rounded Rectangle 4"/>
          <p:cNvSpPr/>
          <p:nvPr/>
        </p:nvSpPr>
        <p:spPr>
          <a:xfrm>
            <a:off x="6307015" y="1641231"/>
            <a:ext cx="2836985" cy="111369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smtClean="0">
                <a:latin typeface="Georgia" panose="02040502050405020303" pitchFamily="18" charset="0"/>
              </a:rPr>
              <a:t>Classification percentage for Test Data is almost similar to Learning </a:t>
            </a:r>
            <a:r>
              <a:rPr lang="en-US" sz="1600" dirty="0" smtClean="0">
                <a:latin typeface="Georgia" panose="02040502050405020303" pitchFamily="18" charset="0"/>
              </a:rPr>
              <a:t>Data</a:t>
            </a:r>
          </a:p>
          <a:p>
            <a:pPr algn="ctr"/>
            <a:r>
              <a:rPr lang="en-US" sz="1600" dirty="0" smtClean="0">
                <a:latin typeface="Georgia" panose="02040502050405020303" pitchFamily="18" charset="0"/>
              </a:rPr>
              <a:t>For Node-1</a:t>
            </a:r>
            <a:endParaRPr lang="en-US" sz="1600" dirty="0">
              <a:latin typeface="Georgia" panose="02040502050405020303" pitchFamily="18" charset="0"/>
            </a:endParaRPr>
          </a:p>
        </p:txBody>
      </p:sp>
      <p:cxnSp>
        <p:nvCxnSpPr>
          <p:cNvPr id="6" name="Straight Arrow Connector 5"/>
          <p:cNvCxnSpPr/>
          <p:nvPr/>
        </p:nvCxnSpPr>
        <p:spPr>
          <a:xfrm flipH="1">
            <a:off x="5838092" y="2198077"/>
            <a:ext cx="468923" cy="744415"/>
          </a:xfrm>
          <a:prstGeom prst="straightConnector1">
            <a:avLst/>
          </a:prstGeom>
          <a:ln w="28575">
            <a:solidFill>
              <a:srgbClr val="CC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1"/>
          </p:cNvCxnSpPr>
          <p:nvPr/>
        </p:nvCxnSpPr>
        <p:spPr>
          <a:xfrm flipH="1" flipV="1">
            <a:off x="5838092" y="2028092"/>
            <a:ext cx="468923" cy="169985"/>
          </a:xfrm>
          <a:prstGeom prst="straightConnector1">
            <a:avLst/>
          </a:prstGeom>
          <a:ln w="28575">
            <a:solidFill>
              <a:srgbClr val="CC0000">
                <a:alpha val="6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727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843"/>
            <a:ext cx="6858000" cy="4052454"/>
          </a:xfrm>
          <a:prstGeom prst="rect">
            <a:avLst/>
          </a:prstGeom>
        </p:spPr>
      </p:pic>
      <p:sp>
        <p:nvSpPr>
          <p:cNvPr id="5" name="Rounded Rectangle 4"/>
          <p:cNvSpPr/>
          <p:nvPr/>
        </p:nvSpPr>
        <p:spPr>
          <a:xfrm>
            <a:off x="6307015" y="1641231"/>
            <a:ext cx="2836985" cy="111369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smtClean="0">
                <a:latin typeface="Georgia" panose="02040502050405020303" pitchFamily="18" charset="0"/>
              </a:rPr>
              <a:t>Classification percentage for Test Data is almost similar to Learning </a:t>
            </a:r>
            <a:r>
              <a:rPr lang="en-US" sz="1600" dirty="0" smtClean="0">
                <a:latin typeface="Georgia" panose="02040502050405020303" pitchFamily="18" charset="0"/>
              </a:rPr>
              <a:t>Data</a:t>
            </a:r>
          </a:p>
          <a:p>
            <a:pPr algn="ctr"/>
            <a:r>
              <a:rPr lang="en-US" sz="1600" dirty="0" smtClean="0">
                <a:latin typeface="Georgia" panose="02040502050405020303" pitchFamily="18" charset="0"/>
              </a:rPr>
              <a:t>For Node-7</a:t>
            </a:r>
            <a:endParaRPr lang="en-US" sz="1600" dirty="0">
              <a:latin typeface="Georgia" panose="02040502050405020303" pitchFamily="18" charset="0"/>
            </a:endParaRPr>
          </a:p>
        </p:txBody>
      </p:sp>
      <p:cxnSp>
        <p:nvCxnSpPr>
          <p:cNvPr id="6" name="Straight Arrow Connector 5"/>
          <p:cNvCxnSpPr/>
          <p:nvPr/>
        </p:nvCxnSpPr>
        <p:spPr>
          <a:xfrm flipH="1">
            <a:off x="5486400" y="2198076"/>
            <a:ext cx="820615" cy="650632"/>
          </a:xfrm>
          <a:prstGeom prst="straightConnector1">
            <a:avLst/>
          </a:prstGeom>
          <a:ln w="28575">
            <a:solidFill>
              <a:srgbClr val="CC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5486400" y="1946031"/>
            <a:ext cx="820616" cy="252045"/>
          </a:xfrm>
          <a:prstGeom prst="straightConnector1">
            <a:avLst/>
          </a:prstGeom>
          <a:ln w="28575">
            <a:solidFill>
              <a:srgbClr val="CC0000">
                <a:alpha val="6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795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8585" y="293079"/>
            <a:ext cx="8302273" cy="584775"/>
          </a:xfrm>
          <a:prstGeom prst="rect">
            <a:avLst/>
          </a:prstGeom>
          <a:noFill/>
        </p:spPr>
        <p:txBody>
          <a:bodyPr wrap="none" rtlCol="0">
            <a:spAutoFit/>
          </a:bodyPr>
          <a:lstStyle/>
          <a:p>
            <a:pPr marL="285750" indent="-285750">
              <a:buFont typeface="Wingdings" panose="05000000000000000000" pitchFamily="2" charset="2"/>
              <a:buChar char="v"/>
            </a:pPr>
            <a:r>
              <a:rPr lang="en-US" sz="1600" dirty="0" smtClean="0">
                <a:latin typeface="Georgia" panose="02040502050405020303" pitchFamily="18" charset="0"/>
              </a:rPr>
              <a:t>By analyzing above 4 slide, we can say that only terminal Node-1 and Node-7 are most </a:t>
            </a:r>
          </a:p>
          <a:p>
            <a:r>
              <a:rPr lang="en-US" sz="1600" dirty="0" smtClean="0">
                <a:latin typeface="Georgia" panose="02040502050405020303" pitchFamily="18" charset="0"/>
              </a:rPr>
              <a:t>important nodes for classification.</a:t>
            </a:r>
          </a:p>
        </p:txBody>
      </p:sp>
      <p:sp>
        <p:nvSpPr>
          <p:cNvPr id="5" name="TextBox 4"/>
          <p:cNvSpPr txBox="1"/>
          <p:nvPr/>
        </p:nvSpPr>
        <p:spPr>
          <a:xfrm>
            <a:off x="492368" y="1043357"/>
            <a:ext cx="3575539" cy="3970318"/>
          </a:xfrm>
          <a:prstGeom prst="rect">
            <a:avLst/>
          </a:prstGeom>
          <a:noFill/>
          <a:ln>
            <a:solidFill>
              <a:schemeClr val="tx1">
                <a:lumMod val="50000"/>
                <a:lumOff val="50000"/>
              </a:schemeClr>
            </a:solidFill>
          </a:ln>
        </p:spPr>
        <p:txBody>
          <a:bodyPr wrap="square" rtlCol="0">
            <a:spAutoFit/>
          </a:bodyPr>
          <a:lstStyle/>
          <a:p>
            <a:endParaRPr lang="en-US" dirty="0" smtClean="0">
              <a:latin typeface="Georgia" panose="02040502050405020303" pitchFamily="18" charset="0"/>
            </a:endParaRPr>
          </a:p>
          <a:p>
            <a:r>
              <a:rPr lang="en-US" dirty="0" smtClean="0">
                <a:latin typeface="Georgia" panose="02040502050405020303" pitchFamily="18" charset="0"/>
              </a:rPr>
              <a:t>/*</a:t>
            </a:r>
            <a:r>
              <a:rPr lang="en-US" dirty="0">
                <a:latin typeface="Georgia" panose="02040502050405020303" pitchFamily="18" charset="0"/>
              </a:rPr>
              <a:t>Rules for terminal node 1</a:t>
            </a:r>
            <a:r>
              <a:rPr lang="en-US" dirty="0" smtClean="0">
                <a:latin typeface="Georgia" panose="02040502050405020303" pitchFamily="18" charset="0"/>
              </a:rPr>
              <a:t>*/</a:t>
            </a:r>
            <a:endParaRPr lang="en-US" dirty="0">
              <a:latin typeface="Georgia" panose="02040502050405020303" pitchFamily="18" charset="0"/>
            </a:endParaRPr>
          </a:p>
          <a:p>
            <a:r>
              <a:rPr lang="en-US" dirty="0">
                <a:latin typeface="Georgia" panose="02040502050405020303" pitchFamily="18" charset="0"/>
              </a:rPr>
              <a:t>if</a:t>
            </a:r>
          </a:p>
          <a:p>
            <a:r>
              <a:rPr lang="en-US" dirty="0">
                <a:latin typeface="Georgia" panose="02040502050405020303" pitchFamily="18" charset="0"/>
              </a:rPr>
              <a:t>(</a:t>
            </a:r>
          </a:p>
          <a:p>
            <a:r>
              <a:rPr lang="en-US" dirty="0">
                <a:latin typeface="Georgia" panose="02040502050405020303" pitchFamily="18" charset="0"/>
              </a:rPr>
              <a:t>  (</a:t>
            </a:r>
          </a:p>
          <a:p>
            <a:r>
              <a:rPr lang="en-US" dirty="0">
                <a:latin typeface="Georgia" panose="02040502050405020303" pitchFamily="18" charset="0"/>
              </a:rPr>
              <a:t>       ODOR$ == c ||</a:t>
            </a:r>
          </a:p>
          <a:p>
            <a:r>
              <a:rPr lang="en-US" dirty="0">
                <a:latin typeface="Georgia" panose="02040502050405020303" pitchFamily="18" charset="0"/>
              </a:rPr>
              <a:t>       ODOR$ == f ||</a:t>
            </a:r>
          </a:p>
          <a:p>
            <a:r>
              <a:rPr lang="en-US" dirty="0">
                <a:latin typeface="Georgia" panose="02040502050405020303" pitchFamily="18" charset="0"/>
              </a:rPr>
              <a:t>       ODOR$ == m ||</a:t>
            </a:r>
          </a:p>
          <a:p>
            <a:r>
              <a:rPr lang="en-US" dirty="0">
                <a:latin typeface="Georgia" panose="02040502050405020303" pitchFamily="18" charset="0"/>
              </a:rPr>
              <a:t>       ODOR$ == p ||</a:t>
            </a:r>
          </a:p>
          <a:p>
            <a:r>
              <a:rPr lang="en-US" dirty="0">
                <a:latin typeface="Georgia" panose="02040502050405020303" pitchFamily="18" charset="0"/>
              </a:rPr>
              <a:t>       ODOR$ == s ||</a:t>
            </a:r>
          </a:p>
          <a:p>
            <a:r>
              <a:rPr lang="en-US" dirty="0">
                <a:latin typeface="Georgia" panose="02040502050405020303" pitchFamily="18" charset="0"/>
              </a:rPr>
              <a:t>       ODOR$ == y </a:t>
            </a:r>
          </a:p>
          <a:p>
            <a:r>
              <a:rPr lang="en-US" dirty="0">
                <a:latin typeface="Georgia" panose="02040502050405020303" pitchFamily="18" charset="0"/>
              </a:rPr>
              <a:t>  ) </a:t>
            </a:r>
          </a:p>
          <a:p>
            <a:r>
              <a:rPr lang="en-US" dirty="0" smtClean="0">
                <a:latin typeface="Georgia" panose="02040502050405020303" pitchFamily="18" charset="0"/>
              </a:rPr>
              <a:t>)</a:t>
            </a:r>
          </a:p>
          <a:p>
            <a:r>
              <a:rPr lang="en-US" dirty="0" smtClean="0">
                <a:latin typeface="Georgia" panose="02040502050405020303" pitchFamily="18" charset="0"/>
              </a:rPr>
              <a:t>{</a:t>
            </a:r>
            <a:endParaRPr lang="en-US" dirty="0">
              <a:latin typeface="Georgia" panose="02040502050405020303" pitchFamily="18" charset="0"/>
            </a:endParaRPr>
          </a:p>
          <a:p>
            <a:r>
              <a:rPr lang="en-US" dirty="0">
                <a:latin typeface="Georgia" panose="02040502050405020303" pitchFamily="18" charset="0"/>
              </a:rPr>
              <a:t>    terminalNode = 1;</a:t>
            </a:r>
          </a:p>
          <a:p>
            <a:r>
              <a:rPr lang="en-US" dirty="0">
                <a:latin typeface="Georgia" panose="02040502050405020303" pitchFamily="18" charset="0"/>
              </a:rPr>
              <a:t>    class = p;</a:t>
            </a:r>
          </a:p>
          <a:p>
            <a:r>
              <a:rPr lang="en-US" dirty="0">
                <a:latin typeface="Georgia" panose="02040502050405020303" pitchFamily="18" charset="0"/>
              </a:rPr>
              <a:t>}</a:t>
            </a:r>
          </a:p>
          <a:p>
            <a:endParaRPr lang="en-US" dirty="0">
              <a:latin typeface="Georgia" panose="02040502050405020303" pitchFamily="18" charset="0"/>
            </a:endParaRPr>
          </a:p>
        </p:txBody>
      </p:sp>
      <p:sp>
        <p:nvSpPr>
          <p:cNvPr id="6" name="TextBox 5"/>
          <p:cNvSpPr txBox="1"/>
          <p:nvPr/>
        </p:nvSpPr>
        <p:spPr>
          <a:xfrm>
            <a:off x="4419599" y="1172310"/>
            <a:ext cx="4541628" cy="1046440"/>
          </a:xfrm>
          <a:prstGeom prst="rect">
            <a:avLst/>
          </a:prstGeom>
          <a:noFill/>
        </p:spPr>
        <p:txBody>
          <a:bodyPr wrap="none" rtlCol="0">
            <a:spAutoFit/>
          </a:bodyPr>
          <a:lstStyle/>
          <a:p>
            <a:pPr marL="285750" indent="-285750">
              <a:buFont typeface="Wingdings" panose="05000000000000000000" pitchFamily="2" charset="2"/>
              <a:buChar char="v"/>
            </a:pPr>
            <a:r>
              <a:rPr lang="en-US" sz="1600" dirty="0">
                <a:latin typeface="Georgia" panose="02040502050405020303" pitchFamily="18" charset="0"/>
              </a:rPr>
              <a:t>So most probably, we </a:t>
            </a:r>
            <a:r>
              <a:rPr lang="en-US" sz="1600" dirty="0" smtClean="0">
                <a:latin typeface="Georgia" panose="02040502050405020303" pitchFamily="18" charset="0"/>
              </a:rPr>
              <a:t>require </a:t>
            </a:r>
            <a:r>
              <a:rPr lang="en-US" sz="1600" dirty="0">
                <a:latin typeface="Georgia" panose="02040502050405020303" pitchFamily="18" charset="0"/>
              </a:rPr>
              <a:t>decision </a:t>
            </a:r>
            <a:r>
              <a:rPr lang="en-US" sz="1600" dirty="0" smtClean="0">
                <a:latin typeface="Georgia" panose="02040502050405020303" pitchFamily="18" charset="0"/>
              </a:rPr>
              <a:t>rules</a:t>
            </a:r>
          </a:p>
          <a:p>
            <a:r>
              <a:rPr lang="en-US" sz="1600" dirty="0" smtClean="0">
                <a:latin typeface="Georgia" panose="02040502050405020303" pitchFamily="18" charset="0"/>
              </a:rPr>
              <a:t>for </a:t>
            </a:r>
            <a:r>
              <a:rPr lang="en-US" sz="1600" dirty="0">
                <a:latin typeface="Georgia" panose="02040502050405020303" pitchFamily="18" charset="0"/>
              </a:rPr>
              <a:t>only Node-1 and Node-7 for </a:t>
            </a:r>
            <a:r>
              <a:rPr lang="en-US" sz="1600" dirty="0" smtClean="0">
                <a:latin typeface="Georgia" panose="02040502050405020303" pitchFamily="18" charset="0"/>
              </a:rPr>
              <a:t>mushroom </a:t>
            </a:r>
          </a:p>
          <a:p>
            <a:r>
              <a:rPr lang="en-US" sz="1600" dirty="0" smtClean="0">
                <a:latin typeface="Georgia" panose="02040502050405020303" pitchFamily="18" charset="0"/>
              </a:rPr>
              <a:t>classification</a:t>
            </a:r>
            <a:r>
              <a:rPr lang="en-US" sz="1600" dirty="0">
                <a:latin typeface="Georgia" panose="02040502050405020303" pitchFamily="18" charset="0"/>
              </a:rPr>
              <a:t>.</a:t>
            </a:r>
          </a:p>
          <a:p>
            <a:endParaRPr lang="en-US" dirty="0"/>
          </a:p>
        </p:txBody>
      </p:sp>
    </p:spTree>
    <p:extLst>
      <p:ext uri="{BB962C8B-B14F-4D97-AF65-F5344CB8AC3E}">
        <p14:creationId xmlns:p14="http://schemas.microsoft.com/office/powerpoint/2010/main" val="16131442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861" y="187569"/>
            <a:ext cx="3839513" cy="3754874"/>
          </a:xfrm>
          <a:prstGeom prst="rect">
            <a:avLst/>
          </a:prstGeom>
          <a:noFill/>
          <a:ln>
            <a:solidFill>
              <a:schemeClr val="tx1">
                <a:lumMod val="50000"/>
                <a:lumOff val="50000"/>
              </a:schemeClr>
            </a:solidFill>
          </a:ln>
        </p:spPr>
        <p:txBody>
          <a:bodyPr wrap="none" rtlCol="0">
            <a:spAutoFit/>
          </a:bodyPr>
          <a:lstStyle/>
          <a:p>
            <a:endParaRPr lang="en-US" dirty="0" smtClean="0">
              <a:latin typeface="Georgia" panose="02040502050405020303" pitchFamily="18" charset="0"/>
            </a:endParaRPr>
          </a:p>
          <a:p>
            <a:r>
              <a:rPr lang="en-US" dirty="0" smtClean="0">
                <a:latin typeface="Georgia" panose="02040502050405020303" pitchFamily="18" charset="0"/>
              </a:rPr>
              <a:t>/*</a:t>
            </a:r>
            <a:r>
              <a:rPr lang="en-US" dirty="0">
                <a:latin typeface="Georgia" panose="02040502050405020303" pitchFamily="18" charset="0"/>
              </a:rPr>
              <a:t>Rules for terminal node 7*/</a:t>
            </a:r>
          </a:p>
          <a:p>
            <a:r>
              <a:rPr lang="en-US" dirty="0" smtClean="0">
                <a:latin typeface="Georgia" panose="02040502050405020303" pitchFamily="18" charset="0"/>
              </a:rPr>
              <a:t>if</a:t>
            </a:r>
            <a:endParaRPr lang="en-US" dirty="0">
              <a:latin typeface="Georgia" panose="02040502050405020303" pitchFamily="18" charset="0"/>
            </a:endParaRPr>
          </a:p>
          <a:p>
            <a:r>
              <a:rPr lang="en-US" dirty="0">
                <a:latin typeface="Georgia" panose="02040502050405020303" pitchFamily="18" charset="0"/>
              </a:rPr>
              <a:t>(</a:t>
            </a:r>
          </a:p>
          <a:p>
            <a:r>
              <a:rPr lang="en-US" dirty="0">
                <a:latin typeface="Georgia" panose="02040502050405020303" pitchFamily="18" charset="0"/>
              </a:rPr>
              <a:t>  (</a:t>
            </a:r>
          </a:p>
          <a:p>
            <a:r>
              <a:rPr lang="en-US" dirty="0">
                <a:latin typeface="Georgia" panose="02040502050405020303" pitchFamily="18" charset="0"/>
              </a:rPr>
              <a:t>       STALK_COLOR_BELOW_RING$ == e ||</a:t>
            </a:r>
          </a:p>
          <a:p>
            <a:r>
              <a:rPr lang="en-US" dirty="0">
                <a:latin typeface="Georgia" panose="02040502050405020303" pitchFamily="18" charset="0"/>
              </a:rPr>
              <a:t>       STALK_COLOR_BELOW_RING$ == g ||</a:t>
            </a:r>
          </a:p>
          <a:p>
            <a:r>
              <a:rPr lang="en-US" dirty="0">
                <a:latin typeface="Georgia" panose="02040502050405020303" pitchFamily="18" charset="0"/>
              </a:rPr>
              <a:t>       STALK_COLOR_BELOW_RING$ == o ||</a:t>
            </a:r>
          </a:p>
          <a:p>
            <a:r>
              <a:rPr lang="en-US" dirty="0">
                <a:latin typeface="Georgia" panose="02040502050405020303" pitchFamily="18" charset="0"/>
              </a:rPr>
              <a:t>       STALK_COLOR_BELOW_RING$ == p ||</a:t>
            </a:r>
          </a:p>
          <a:p>
            <a:r>
              <a:rPr lang="en-US" dirty="0">
                <a:latin typeface="Georgia" panose="02040502050405020303" pitchFamily="18" charset="0"/>
              </a:rPr>
              <a:t>       STALK_COLOR_BELOW_RING$ == w </a:t>
            </a:r>
          </a:p>
          <a:p>
            <a:r>
              <a:rPr lang="en-US" dirty="0">
                <a:latin typeface="Georgia" panose="02040502050405020303" pitchFamily="18" charset="0"/>
              </a:rPr>
              <a:t>  ) &amp;&amp;</a:t>
            </a:r>
          </a:p>
          <a:p>
            <a:r>
              <a:rPr lang="en-US" dirty="0">
                <a:latin typeface="Georgia" panose="02040502050405020303" pitchFamily="18" charset="0"/>
              </a:rPr>
              <a:t>  (</a:t>
            </a:r>
          </a:p>
          <a:p>
            <a:r>
              <a:rPr lang="en-US" dirty="0">
                <a:latin typeface="Georgia" panose="02040502050405020303" pitchFamily="18" charset="0"/>
              </a:rPr>
              <a:t>       CAP_SURFACE$ == f ||</a:t>
            </a:r>
          </a:p>
          <a:p>
            <a:r>
              <a:rPr lang="en-US" dirty="0">
                <a:latin typeface="Georgia" panose="02040502050405020303" pitchFamily="18" charset="0"/>
              </a:rPr>
              <a:t>       CAP_SURFACE$ == s ||</a:t>
            </a:r>
          </a:p>
          <a:p>
            <a:r>
              <a:rPr lang="en-US" dirty="0">
                <a:latin typeface="Georgia" panose="02040502050405020303" pitchFamily="18" charset="0"/>
              </a:rPr>
              <a:t>       CAP_SURFACE$ == y </a:t>
            </a:r>
          </a:p>
          <a:p>
            <a:r>
              <a:rPr lang="en-US" dirty="0">
                <a:latin typeface="Georgia" panose="02040502050405020303" pitchFamily="18" charset="0"/>
              </a:rPr>
              <a:t>  </a:t>
            </a:r>
            <a:r>
              <a:rPr lang="en-US" dirty="0" smtClean="0">
                <a:latin typeface="Georgia" panose="02040502050405020303" pitchFamily="18" charset="0"/>
              </a:rPr>
              <a:t>)</a:t>
            </a:r>
          </a:p>
          <a:p>
            <a:endParaRPr lang="en-US" dirty="0">
              <a:latin typeface="Georgia" panose="02040502050405020303" pitchFamily="18" charset="0"/>
            </a:endParaRPr>
          </a:p>
        </p:txBody>
      </p:sp>
      <p:sp>
        <p:nvSpPr>
          <p:cNvPr id="6" name="TextBox 5"/>
          <p:cNvSpPr txBox="1"/>
          <p:nvPr/>
        </p:nvSpPr>
        <p:spPr>
          <a:xfrm>
            <a:off x="4513384" y="187569"/>
            <a:ext cx="3214341" cy="4616648"/>
          </a:xfrm>
          <a:prstGeom prst="rect">
            <a:avLst/>
          </a:prstGeom>
          <a:noFill/>
          <a:ln>
            <a:solidFill>
              <a:schemeClr val="tx1">
                <a:lumMod val="50000"/>
                <a:lumOff val="50000"/>
              </a:schemeClr>
            </a:solidFill>
          </a:ln>
        </p:spPr>
        <p:txBody>
          <a:bodyPr wrap="none" rtlCol="0">
            <a:spAutoFit/>
          </a:bodyPr>
          <a:lstStyle/>
          <a:p>
            <a:r>
              <a:rPr lang="en-US" dirty="0" smtClean="0">
                <a:latin typeface="Georgia" panose="02040502050405020303" pitchFamily="18" charset="0"/>
              </a:rPr>
              <a:t>&amp;&amp;</a:t>
            </a:r>
            <a:endParaRPr lang="en-US" dirty="0">
              <a:latin typeface="Georgia" panose="02040502050405020303" pitchFamily="18" charset="0"/>
            </a:endParaRPr>
          </a:p>
          <a:p>
            <a:r>
              <a:rPr lang="en-US" dirty="0">
                <a:latin typeface="Georgia" panose="02040502050405020303" pitchFamily="18" charset="0"/>
              </a:rPr>
              <a:t>  (</a:t>
            </a:r>
          </a:p>
          <a:p>
            <a:r>
              <a:rPr lang="en-US" dirty="0">
                <a:latin typeface="Georgia" panose="02040502050405020303" pitchFamily="18" charset="0"/>
              </a:rPr>
              <a:t>       SPORE_PRINT_COLOR$ == b ||</a:t>
            </a:r>
          </a:p>
          <a:p>
            <a:r>
              <a:rPr lang="en-US" dirty="0">
                <a:latin typeface="Georgia" panose="02040502050405020303" pitchFamily="18" charset="0"/>
              </a:rPr>
              <a:t>       SPORE_PRINT_COLOR$ == h ||</a:t>
            </a:r>
          </a:p>
          <a:p>
            <a:r>
              <a:rPr lang="en-US" dirty="0">
                <a:latin typeface="Georgia" panose="02040502050405020303" pitchFamily="18" charset="0"/>
              </a:rPr>
              <a:t>       SPORE_PRINT_COLOR$ == k ||</a:t>
            </a:r>
          </a:p>
          <a:p>
            <a:r>
              <a:rPr lang="en-US" dirty="0">
                <a:latin typeface="Georgia" panose="02040502050405020303" pitchFamily="18" charset="0"/>
              </a:rPr>
              <a:t>       SPORE_PRINT_COLOR$ == n ||</a:t>
            </a:r>
          </a:p>
          <a:p>
            <a:r>
              <a:rPr lang="en-US" dirty="0">
                <a:latin typeface="Georgia" panose="02040502050405020303" pitchFamily="18" charset="0"/>
              </a:rPr>
              <a:t>       SPORE_PRINT_COLOR$ == o ||</a:t>
            </a:r>
          </a:p>
          <a:p>
            <a:r>
              <a:rPr lang="en-US" dirty="0">
                <a:latin typeface="Georgia" panose="02040502050405020303" pitchFamily="18" charset="0"/>
              </a:rPr>
              <a:t>       SPORE_PRINT_COLOR$ == u ||</a:t>
            </a:r>
          </a:p>
          <a:p>
            <a:r>
              <a:rPr lang="en-US" dirty="0">
                <a:latin typeface="Georgia" panose="02040502050405020303" pitchFamily="18" charset="0"/>
              </a:rPr>
              <a:t>       SPORE_PRINT_COLOR$ == w ||</a:t>
            </a:r>
          </a:p>
          <a:p>
            <a:r>
              <a:rPr lang="en-US" dirty="0">
                <a:latin typeface="Georgia" panose="02040502050405020303" pitchFamily="18" charset="0"/>
              </a:rPr>
              <a:t>       SPORE_PRINT_COLOR$ == y </a:t>
            </a:r>
          </a:p>
          <a:p>
            <a:r>
              <a:rPr lang="en-US" dirty="0">
                <a:latin typeface="Georgia" panose="02040502050405020303" pitchFamily="18" charset="0"/>
              </a:rPr>
              <a:t>  ) &amp;&amp;</a:t>
            </a:r>
          </a:p>
          <a:p>
            <a:r>
              <a:rPr lang="en-US" dirty="0">
                <a:latin typeface="Georgia" panose="02040502050405020303" pitchFamily="18" charset="0"/>
              </a:rPr>
              <a:t>  (</a:t>
            </a:r>
          </a:p>
          <a:p>
            <a:r>
              <a:rPr lang="en-US" dirty="0">
                <a:latin typeface="Georgia" panose="02040502050405020303" pitchFamily="18" charset="0"/>
              </a:rPr>
              <a:t>       ODOR$ == a ||</a:t>
            </a:r>
          </a:p>
          <a:p>
            <a:r>
              <a:rPr lang="en-US" dirty="0">
                <a:latin typeface="Georgia" panose="02040502050405020303" pitchFamily="18" charset="0"/>
              </a:rPr>
              <a:t>       ODOR$ == l ||</a:t>
            </a:r>
          </a:p>
          <a:p>
            <a:r>
              <a:rPr lang="en-US" dirty="0">
                <a:latin typeface="Georgia" panose="02040502050405020303" pitchFamily="18" charset="0"/>
              </a:rPr>
              <a:t>       ODOR$ == n </a:t>
            </a:r>
          </a:p>
          <a:p>
            <a:r>
              <a:rPr lang="en-US" dirty="0">
                <a:latin typeface="Georgia" panose="02040502050405020303" pitchFamily="18" charset="0"/>
              </a:rPr>
              <a:t>  ) </a:t>
            </a:r>
          </a:p>
          <a:p>
            <a:r>
              <a:rPr lang="en-US" dirty="0">
                <a:latin typeface="Georgia" panose="02040502050405020303" pitchFamily="18" charset="0"/>
              </a:rPr>
              <a:t>)</a:t>
            </a:r>
          </a:p>
          <a:p>
            <a:r>
              <a:rPr lang="en-US" dirty="0">
                <a:latin typeface="Georgia" panose="02040502050405020303" pitchFamily="18" charset="0"/>
              </a:rPr>
              <a:t>{</a:t>
            </a:r>
          </a:p>
          <a:p>
            <a:r>
              <a:rPr lang="en-US" dirty="0">
                <a:latin typeface="Georgia" panose="02040502050405020303" pitchFamily="18" charset="0"/>
              </a:rPr>
              <a:t>    terminalNode = 7;</a:t>
            </a:r>
          </a:p>
          <a:p>
            <a:r>
              <a:rPr lang="en-US" dirty="0">
                <a:latin typeface="Georgia" panose="02040502050405020303" pitchFamily="18" charset="0"/>
              </a:rPr>
              <a:t>    class = e;</a:t>
            </a:r>
          </a:p>
          <a:p>
            <a:r>
              <a:rPr lang="en-US" dirty="0" smtClean="0">
                <a:latin typeface="Georgia" panose="02040502050405020303" pitchFamily="18" charset="0"/>
              </a:rPr>
              <a:t>}</a:t>
            </a:r>
            <a:endParaRPr lang="en-US" dirty="0"/>
          </a:p>
        </p:txBody>
      </p:sp>
      <p:cxnSp>
        <p:nvCxnSpPr>
          <p:cNvPr id="8" name="Straight Arrow Connector 7"/>
          <p:cNvCxnSpPr>
            <a:stCxn id="4" idx="3"/>
          </p:cNvCxnSpPr>
          <p:nvPr/>
        </p:nvCxnSpPr>
        <p:spPr>
          <a:xfrm flipV="1">
            <a:off x="4226374" y="2063262"/>
            <a:ext cx="287010" cy="17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04132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Shape 61"/>
          <p:cNvSpPr txBox="1">
            <a:spLocks noGrp="1"/>
          </p:cNvSpPr>
          <p:nvPr>
            <p:ph type="body" idx="1"/>
          </p:nvPr>
        </p:nvSpPr>
        <p:spPr>
          <a:prstGeom prst="rect">
            <a:avLst/>
          </a:prstGeom>
        </p:spPr>
        <p:txBody>
          <a:bodyPr lIns="91425" tIns="91425" rIns="91425" bIns="91425" anchor="t" anchorCtr="0">
            <a:noAutofit/>
          </a:bodyPr>
          <a:lstStyle/>
          <a:p>
            <a:pPr marL="457200" lvl="0" indent="-342900" algn="just" rtl="0">
              <a:spcBef>
                <a:spcPts val="0"/>
              </a:spcBef>
              <a:buClr>
                <a:schemeClr val="dk1"/>
              </a:buClr>
              <a:buSzPct val="100000"/>
              <a:buFont typeface="Georgia"/>
              <a:buChar char="❖"/>
            </a:pPr>
            <a:r>
              <a:rPr lang="en" sz="1600" dirty="0">
                <a:solidFill>
                  <a:schemeClr val="tx1"/>
                </a:solidFill>
                <a:latin typeface="Georgia" panose="02040502050405020303" pitchFamily="18" charset="0"/>
              </a:rPr>
              <a:t>A large number of mushroom species are favored for eating by North American in pizza and in the fast food. By examining a mushroom, it’s hard to identify in edible or poisonous. It’s required a lot of knowledge about type of mushroom and where its found ?</a:t>
            </a:r>
          </a:p>
          <a:p>
            <a:pPr lvl="0" algn="just" rtl="0">
              <a:spcBef>
                <a:spcPts val="0"/>
              </a:spcBef>
              <a:buNone/>
            </a:pPr>
            <a:endParaRPr sz="1600" dirty="0">
              <a:solidFill>
                <a:schemeClr val="tx1"/>
              </a:solidFill>
              <a:latin typeface="Georgia" panose="02040502050405020303" pitchFamily="18" charset="0"/>
            </a:endParaRPr>
          </a:p>
          <a:p>
            <a:pPr marL="457200" lvl="0" indent="-342900" algn="just" rtl="0">
              <a:spcBef>
                <a:spcPts val="0"/>
              </a:spcBef>
              <a:buClr>
                <a:srgbClr val="000000"/>
              </a:buClr>
              <a:buSzPct val="100000"/>
              <a:buFont typeface="Georgia"/>
              <a:buChar char="❖"/>
            </a:pPr>
            <a:r>
              <a:rPr lang="en" sz="1600" dirty="0">
                <a:solidFill>
                  <a:schemeClr val="tx1"/>
                </a:solidFill>
                <a:latin typeface="Georgia" panose="02040502050405020303" pitchFamily="18" charset="0"/>
              </a:rPr>
              <a:t>According to the toxicology report of the North American Mycological Association (NAMA), over the past 35 years an average 2-3 people per year die of mushroom poisoning and the lack of identification knowledge. So, there is need of analyzing mushroom species to get better and keen identification of mushroom. </a:t>
            </a:r>
          </a:p>
        </p:txBody>
      </p:sp>
      <p:sp>
        <p:nvSpPr>
          <p:cNvPr id="4" name="Flowchart: Preparation 3"/>
          <p:cNvSpPr/>
          <p:nvPr/>
        </p:nvSpPr>
        <p:spPr>
          <a:xfrm>
            <a:off x="1" y="288040"/>
            <a:ext cx="3763108" cy="641347"/>
          </a:xfrm>
          <a:prstGeom prst="flowChartPreparation">
            <a:avLst/>
          </a:prstGeom>
          <a:solidFill>
            <a:schemeClr val="tx1">
              <a:lumMod val="50000"/>
              <a:lumOff val="50000"/>
            </a:schemeClr>
          </a:solidFill>
          <a:ln>
            <a:solidFill>
              <a:schemeClr val="bg1">
                <a:lumMod val="65000"/>
              </a:schemeClr>
            </a:solidFill>
          </a:ln>
          <a:effectLst>
            <a:outerShdw blurRad="50800" dist="38100" dir="8100000" algn="tr" rotWithShape="0">
              <a:prstClr val="black">
                <a:alpha val="40000"/>
              </a:prstClr>
            </a:outerShdw>
            <a:softEdge rad="127000"/>
          </a:effectLst>
          <a:scene3d>
            <a:camera prst="perspectiveLeft"/>
            <a:lightRig rig="balanced" dir="t">
              <a:rot lat="0" lon="0" rev="8700000"/>
            </a:lightRig>
          </a:scene3d>
          <a:sp3d>
            <a:bevelT w="190500" h="38100" prst="artDeco"/>
          </a:sp3d>
        </p:spPr>
        <p:style>
          <a:lnRef idx="0">
            <a:schemeClr val="dk1"/>
          </a:lnRef>
          <a:fillRef idx="3">
            <a:schemeClr val="dk1"/>
          </a:fillRef>
          <a:effectRef idx="3">
            <a:schemeClr val="dk1"/>
          </a:effectRef>
          <a:fontRef idx="minor">
            <a:schemeClr val="lt1"/>
          </a:fontRef>
        </p:style>
        <p:txBody>
          <a:bodyPr rtlCol="0" anchor="ctr"/>
          <a:lstStyle/>
          <a:p>
            <a:pPr algn="ctr"/>
            <a:r>
              <a:rPr lang="en" sz="2400" b="1" dirty="0">
                <a:latin typeface="Georgia" panose="02040502050405020303" pitchFamily="18" charset="0"/>
              </a:rPr>
              <a:t>Introduction</a:t>
            </a:r>
            <a:endParaRPr lang="en-US" sz="2400" b="1" dirty="0">
              <a:ln>
                <a:solidFill>
                  <a:schemeClr val="tx1">
                    <a:lumMod val="50000"/>
                    <a:lumOff val="50000"/>
                    <a:alpha val="28000"/>
                  </a:schemeClr>
                </a:solidFill>
              </a:ln>
              <a:solidFill>
                <a:schemeClr val="bg1"/>
              </a:solidFill>
              <a:latin typeface="Georgia" panose="02040502050405020303" pitchFamily="18" charset="0"/>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174" y="1297926"/>
            <a:ext cx="7044471" cy="3845574"/>
          </a:xfrm>
          <a:prstGeom prst="rect">
            <a:avLst/>
          </a:prstGeom>
          <a:ln>
            <a:solidFill>
              <a:schemeClr val="tx1">
                <a:lumMod val="50000"/>
                <a:lumOff val="50000"/>
              </a:schemeClr>
            </a:solidFill>
          </a:ln>
        </p:spPr>
      </p:pic>
      <p:sp>
        <p:nvSpPr>
          <p:cNvPr id="4" name="TextBox 3"/>
          <p:cNvSpPr txBox="1"/>
          <p:nvPr/>
        </p:nvSpPr>
        <p:spPr>
          <a:xfrm>
            <a:off x="234462" y="316523"/>
            <a:ext cx="7625806" cy="584775"/>
          </a:xfrm>
          <a:prstGeom prst="rect">
            <a:avLst/>
          </a:prstGeom>
          <a:noFill/>
        </p:spPr>
        <p:txBody>
          <a:bodyPr wrap="none" rtlCol="0">
            <a:spAutoFit/>
          </a:bodyPr>
          <a:lstStyle/>
          <a:p>
            <a:r>
              <a:rPr lang="en-US" sz="1600" b="1" dirty="0" smtClean="0">
                <a:latin typeface="Georgia" panose="02040502050405020303" pitchFamily="18" charset="0"/>
              </a:rPr>
              <a:t>Viewing the main Splitters:</a:t>
            </a:r>
          </a:p>
          <a:p>
            <a:pPr marL="285750" indent="-285750">
              <a:buFont typeface="Wingdings" panose="05000000000000000000" pitchFamily="2" charset="2"/>
              <a:buChar char="Ø"/>
            </a:pPr>
            <a:r>
              <a:rPr lang="en-US" sz="1600" dirty="0" smtClean="0">
                <a:latin typeface="Georgia" panose="02040502050405020303" pitchFamily="18" charset="0"/>
              </a:rPr>
              <a:t>Gives information about the attributes that were used at each level of splitting. </a:t>
            </a:r>
            <a:endParaRPr lang="en-US" sz="1600" dirty="0">
              <a:latin typeface="Georgia" panose="02040502050405020303" pitchFamily="18" charset="0"/>
            </a:endParaRPr>
          </a:p>
        </p:txBody>
      </p:sp>
      <p:sp>
        <p:nvSpPr>
          <p:cNvPr id="5" name="Rounded Rectangle 4"/>
          <p:cNvSpPr/>
          <p:nvPr/>
        </p:nvSpPr>
        <p:spPr>
          <a:xfrm>
            <a:off x="363415" y="2825262"/>
            <a:ext cx="1594339" cy="973015"/>
          </a:xfrm>
          <a:prstGeom prst="roundRect">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smtClean="0">
                <a:solidFill>
                  <a:srgbClr val="FFFF00"/>
                </a:solidFill>
              </a:rPr>
              <a:t>Poisonous </a:t>
            </a:r>
          </a:p>
          <a:p>
            <a:pPr algn="ctr"/>
            <a:r>
              <a:rPr lang="en-US" b="1" dirty="0" smtClean="0">
                <a:solidFill>
                  <a:srgbClr val="FFFF00"/>
                </a:solidFill>
              </a:rPr>
              <a:t>Mushroom</a:t>
            </a:r>
            <a:endParaRPr lang="en-US" b="1" dirty="0">
              <a:solidFill>
                <a:srgbClr val="FFFF00"/>
              </a:solidFill>
            </a:endParaRPr>
          </a:p>
        </p:txBody>
      </p:sp>
      <p:sp>
        <p:nvSpPr>
          <p:cNvPr id="8" name="Rounded Rectangle 7"/>
          <p:cNvSpPr/>
          <p:nvPr/>
        </p:nvSpPr>
        <p:spPr>
          <a:xfrm>
            <a:off x="2649415" y="4190798"/>
            <a:ext cx="1594339" cy="973015"/>
          </a:xfrm>
          <a:prstGeom prst="roundRect">
            <a:avLst/>
          </a:prstGeom>
          <a:solidFill>
            <a:schemeClr val="bg2"/>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smtClean="0">
                <a:solidFill>
                  <a:schemeClr val="accent1">
                    <a:lumMod val="75000"/>
                  </a:schemeClr>
                </a:solidFill>
              </a:rPr>
              <a:t>Edible</a:t>
            </a:r>
          </a:p>
          <a:p>
            <a:pPr algn="ctr"/>
            <a:r>
              <a:rPr lang="en-US" b="1" dirty="0" smtClean="0">
                <a:solidFill>
                  <a:schemeClr val="accent1">
                    <a:lumMod val="75000"/>
                  </a:schemeClr>
                </a:solidFill>
              </a:rPr>
              <a:t>Mushroom</a:t>
            </a:r>
            <a:endParaRPr lang="en-US" b="1" dirty="0">
              <a:solidFill>
                <a:schemeClr val="accent1">
                  <a:lumMod val="75000"/>
                </a:schemeClr>
              </a:solidFill>
            </a:endParaRPr>
          </a:p>
        </p:txBody>
      </p:sp>
      <p:cxnSp>
        <p:nvCxnSpPr>
          <p:cNvPr id="9" name="Straight Arrow Connector 8"/>
          <p:cNvCxnSpPr>
            <a:stCxn id="5" idx="3"/>
          </p:cNvCxnSpPr>
          <p:nvPr/>
        </p:nvCxnSpPr>
        <p:spPr>
          <a:xfrm flipV="1">
            <a:off x="1957754" y="2414954"/>
            <a:ext cx="339969" cy="896816"/>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p:cNvCxnSpPr>
            <a:stCxn id="5" idx="3"/>
          </p:cNvCxnSpPr>
          <p:nvPr/>
        </p:nvCxnSpPr>
        <p:spPr>
          <a:xfrm flipV="1">
            <a:off x="1957754" y="3220713"/>
            <a:ext cx="1735015" cy="91057"/>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p:cNvCxnSpPr>
            <a:stCxn id="8" idx="3"/>
          </p:cNvCxnSpPr>
          <p:nvPr/>
        </p:nvCxnSpPr>
        <p:spPr>
          <a:xfrm flipV="1">
            <a:off x="4243754" y="4103077"/>
            <a:ext cx="785446" cy="574229"/>
          </a:xfrm>
          <a:prstGeom prst="straightConnector1">
            <a:avLst/>
          </a:prstGeom>
          <a:ln>
            <a:solidFill>
              <a:schemeClr val="bg2"/>
            </a:solidFill>
            <a:tailEnd type="triangle"/>
          </a:ln>
        </p:spPr>
        <p:style>
          <a:lnRef idx="3">
            <a:schemeClr val="accent5"/>
          </a:lnRef>
          <a:fillRef idx="0">
            <a:schemeClr val="accent5"/>
          </a:fillRef>
          <a:effectRef idx="2">
            <a:schemeClr val="accent5"/>
          </a:effectRef>
          <a:fontRef idx="minor">
            <a:schemeClr val="tx1"/>
          </a:fontRef>
        </p:style>
      </p:cxnSp>
      <p:cxnSp>
        <p:nvCxnSpPr>
          <p:cNvPr id="18" name="Straight Arrow Connector 17"/>
          <p:cNvCxnSpPr>
            <a:stCxn id="8" idx="3"/>
          </p:cNvCxnSpPr>
          <p:nvPr/>
        </p:nvCxnSpPr>
        <p:spPr>
          <a:xfrm>
            <a:off x="4243754" y="4677306"/>
            <a:ext cx="2883877" cy="305002"/>
          </a:xfrm>
          <a:prstGeom prst="straightConnector1">
            <a:avLst/>
          </a:prstGeom>
          <a:ln>
            <a:solidFill>
              <a:schemeClr val="bg2"/>
            </a:solidFill>
            <a:tailEnd type="triangle"/>
          </a:ln>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66801"/>
            <a:ext cx="7133485" cy="4076700"/>
          </a:xfrm>
          <a:prstGeom prst="rect">
            <a:avLst/>
          </a:prstGeom>
        </p:spPr>
      </p:pic>
      <p:sp>
        <p:nvSpPr>
          <p:cNvPr id="4" name="Rectangle 3"/>
          <p:cNvSpPr/>
          <p:nvPr/>
        </p:nvSpPr>
        <p:spPr>
          <a:xfrm>
            <a:off x="1758461" y="4119196"/>
            <a:ext cx="644769" cy="323849"/>
          </a:xfrm>
          <a:prstGeom prst="rect">
            <a:avLst/>
          </a:prstGeom>
          <a:solidFill>
            <a:srgbClr val="FFFF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58461" y="3669323"/>
            <a:ext cx="644769" cy="338423"/>
          </a:xfrm>
          <a:prstGeom prst="rect">
            <a:avLst/>
          </a:prstGeom>
          <a:solidFill>
            <a:srgbClr val="FFFF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25815" y="2536580"/>
            <a:ext cx="644769" cy="323849"/>
          </a:xfrm>
          <a:prstGeom prst="rect">
            <a:avLst/>
          </a:prstGeom>
          <a:solidFill>
            <a:srgbClr val="FFFF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997569" y="3838534"/>
            <a:ext cx="2696308" cy="9679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Classification percentages are all most same for learning and testing data</a:t>
            </a:r>
            <a:endParaRPr lang="en-US" dirty="0"/>
          </a:p>
        </p:txBody>
      </p:sp>
      <p:cxnSp>
        <p:nvCxnSpPr>
          <p:cNvPr id="9" name="Straight Arrow Connector 8"/>
          <p:cNvCxnSpPr>
            <a:endCxn id="5" idx="3"/>
          </p:cNvCxnSpPr>
          <p:nvPr/>
        </p:nvCxnSpPr>
        <p:spPr>
          <a:xfrm flipH="1" flipV="1">
            <a:off x="2403230" y="3838535"/>
            <a:ext cx="1582616" cy="4916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a:endCxn id="4" idx="3"/>
          </p:cNvCxnSpPr>
          <p:nvPr/>
        </p:nvCxnSpPr>
        <p:spPr>
          <a:xfrm flipH="1" flipV="1">
            <a:off x="2403230" y="4281121"/>
            <a:ext cx="1573820" cy="413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 name="Rounded Rectangle 11"/>
          <p:cNvSpPr/>
          <p:nvPr/>
        </p:nvSpPr>
        <p:spPr>
          <a:xfrm>
            <a:off x="6506309" y="2672862"/>
            <a:ext cx="2508738" cy="10892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Target Missing is zero for both data set</a:t>
            </a:r>
          </a:p>
          <a:p>
            <a:pPr algn="ctr"/>
            <a:r>
              <a:rPr lang="en-US" dirty="0" smtClean="0"/>
              <a:t>It shows that accuracy is 100%</a:t>
            </a:r>
            <a:endParaRPr lang="en-US" dirty="0"/>
          </a:p>
        </p:txBody>
      </p:sp>
      <p:cxnSp>
        <p:nvCxnSpPr>
          <p:cNvPr id="14" name="Straight Arrow Connector 13"/>
          <p:cNvCxnSpPr>
            <a:endCxn id="6" idx="3"/>
          </p:cNvCxnSpPr>
          <p:nvPr/>
        </p:nvCxnSpPr>
        <p:spPr>
          <a:xfrm flipH="1" flipV="1">
            <a:off x="4970584" y="2698505"/>
            <a:ext cx="1524001" cy="51361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Flowchart: Preparation 12"/>
          <p:cNvSpPr/>
          <p:nvPr/>
        </p:nvSpPr>
        <p:spPr>
          <a:xfrm>
            <a:off x="-5" y="286222"/>
            <a:ext cx="3229708" cy="641347"/>
          </a:xfrm>
          <a:prstGeom prst="flowChartPreparation">
            <a:avLst/>
          </a:prstGeom>
          <a:solidFill>
            <a:schemeClr val="tx1">
              <a:lumMod val="50000"/>
              <a:lumOff val="50000"/>
            </a:schemeClr>
          </a:solidFill>
          <a:ln>
            <a:solidFill>
              <a:schemeClr val="bg1">
                <a:lumMod val="65000"/>
              </a:schemeClr>
            </a:solidFill>
          </a:ln>
          <a:effectLst>
            <a:outerShdw blurRad="50800" dist="38100" dir="8100000" algn="tr" rotWithShape="0">
              <a:prstClr val="black">
                <a:alpha val="40000"/>
              </a:prstClr>
            </a:outerShdw>
            <a:softEdge rad="127000"/>
          </a:effectLst>
          <a:scene3d>
            <a:camera prst="perspectiveLeft"/>
            <a:lightRig rig="balanced" dir="t">
              <a:rot lat="0" lon="0" rev="8700000"/>
            </a:lightRig>
          </a:scene3d>
          <a:sp3d>
            <a:bevelT w="190500" h="38100" prst="artDeco"/>
          </a:sp3d>
        </p:spPr>
        <p:style>
          <a:lnRef idx="0">
            <a:schemeClr val="dk1"/>
          </a:lnRef>
          <a:fillRef idx="3">
            <a:schemeClr val="dk1"/>
          </a:fillRef>
          <a:effectRef idx="3">
            <a:schemeClr val="dk1"/>
          </a:effectRef>
          <a:fontRef idx="minor">
            <a:schemeClr val="lt1"/>
          </a:fontRef>
        </p:style>
        <p:txBody>
          <a:bodyPr rtlCol="0" anchor="ctr"/>
          <a:lstStyle/>
          <a:p>
            <a:pPr algn="ctr"/>
            <a:r>
              <a:rPr lang="en-US" sz="2400" b="1" dirty="0">
                <a:ln>
                  <a:solidFill>
                    <a:schemeClr val="tx1">
                      <a:lumMod val="50000"/>
                      <a:lumOff val="50000"/>
                      <a:alpha val="28000"/>
                    </a:schemeClr>
                  </a:solidFill>
                </a:ln>
                <a:solidFill>
                  <a:schemeClr val="bg1"/>
                </a:solidFill>
                <a:latin typeface="Georgia" panose="02040502050405020303" pitchFamily="18" charset="0"/>
              </a:rPr>
              <a:t>Evaluation</a:t>
            </a:r>
            <a:endParaRPr lang="en-US" sz="2400" b="1" dirty="0">
              <a:ln>
                <a:solidFill>
                  <a:schemeClr val="tx1">
                    <a:lumMod val="50000"/>
                    <a:lumOff val="50000"/>
                    <a:alpha val="28000"/>
                  </a:schemeClr>
                </a:solidFill>
              </a:ln>
              <a:solidFill>
                <a:schemeClr val="bg1"/>
              </a:solidFill>
              <a:latin typeface="Georgia" panose="02040502050405020303" pitchFamily="18" charset="0"/>
            </a:endParaRP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76300"/>
            <a:ext cx="6857999" cy="4267200"/>
          </a:xfrm>
          <a:prstGeom prst="rect">
            <a:avLst/>
          </a:prstGeom>
        </p:spPr>
      </p:pic>
      <p:sp>
        <p:nvSpPr>
          <p:cNvPr id="3" name="Rounded Rectangle 2"/>
          <p:cNvSpPr/>
          <p:nvPr/>
        </p:nvSpPr>
        <p:spPr>
          <a:xfrm>
            <a:off x="5615352" y="3001105"/>
            <a:ext cx="3423138" cy="11605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a:t>
            </a:r>
            <a:r>
              <a:rPr lang="en-US" dirty="0" smtClean="0"/>
              <a:t>ttribute importance’s score needed for classification.</a:t>
            </a:r>
          </a:p>
          <a:p>
            <a:pPr algn="ctr"/>
            <a:r>
              <a:rPr lang="en-US" dirty="0" smtClean="0"/>
              <a:t>“ODOR” attribute has highest importance score.</a:t>
            </a:r>
            <a:endParaRPr lang="en-US" dirty="0"/>
          </a:p>
        </p:txBody>
      </p:sp>
      <p:cxnSp>
        <p:nvCxnSpPr>
          <p:cNvPr id="5" name="Straight Arrow Connector 4"/>
          <p:cNvCxnSpPr>
            <a:stCxn id="3" idx="1"/>
          </p:cNvCxnSpPr>
          <p:nvPr/>
        </p:nvCxnSpPr>
        <p:spPr>
          <a:xfrm flipH="1" flipV="1">
            <a:off x="4513385" y="2297723"/>
            <a:ext cx="1101967" cy="12836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 name="TextBox 5"/>
          <p:cNvSpPr txBox="1"/>
          <p:nvPr/>
        </p:nvSpPr>
        <p:spPr>
          <a:xfrm>
            <a:off x="140678" y="480647"/>
            <a:ext cx="2999539" cy="307777"/>
          </a:xfrm>
          <a:prstGeom prst="rect">
            <a:avLst/>
          </a:prstGeom>
          <a:noFill/>
        </p:spPr>
        <p:txBody>
          <a:bodyPr wrap="none" rtlCol="0">
            <a:spAutoFit/>
          </a:bodyPr>
          <a:lstStyle/>
          <a:p>
            <a:pPr marL="285750" indent="-285750">
              <a:buFont typeface="Wingdings" panose="05000000000000000000" pitchFamily="2" charset="2"/>
              <a:buChar char="v"/>
            </a:pPr>
            <a:r>
              <a:rPr lang="en-US" b="1" dirty="0" smtClean="0"/>
              <a:t>Viewing variable importance: </a:t>
            </a:r>
            <a:endParaRPr lang="en-US" b="1" dirty="0"/>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110" y="984737"/>
            <a:ext cx="6699890" cy="3667125"/>
          </a:xfrm>
          <a:prstGeom prst="rect">
            <a:avLst/>
          </a:prstGeom>
          <a:ln>
            <a:solidFill>
              <a:schemeClr val="tx1">
                <a:lumMod val="50000"/>
                <a:lumOff val="50000"/>
              </a:schemeClr>
            </a:solidFill>
          </a:ln>
        </p:spPr>
      </p:pic>
      <p:sp>
        <p:nvSpPr>
          <p:cNvPr id="5" name="TextBox 4"/>
          <p:cNvSpPr txBox="1"/>
          <p:nvPr/>
        </p:nvSpPr>
        <p:spPr>
          <a:xfrm>
            <a:off x="187569" y="398585"/>
            <a:ext cx="2422458" cy="307777"/>
          </a:xfrm>
          <a:prstGeom prst="rect">
            <a:avLst/>
          </a:prstGeom>
          <a:noFill/>
        </p:spPr>
        <p:txBody>
          <a:bodyPr wrap="none" rtlCol="0">
            <a:spAutoFit/>
          </a:bodyPr>
          <a:lstStyle/>
          <a:p>
            <a:pPr marL="285750" indent="-285750">
              <a:buFont typeface="Wingdings" panose="05000000000000000000" pitchFamily="2" charset="2"/>
              <a:buChar char="v"/>
            </a:pPr>
            <a:r>
              <a:rPr lang="en-US" b="1" dirty="0" smtClean="0"/>
              <a:t>Root Competitor Splits</a:t>
            </a:r>
            <a:endParaRPr lang="en-US" b="1" dirty="0"/>
          </a:p>
        </p:txBody>
      </p:sp>
      <p:sp>
        <p:nvSpPr>
          <p:cNvPr id="6" name="TextBox 5"/>
          <p:cNvSpPr txBox="1"/>
          <p:nvPr/>
        </p:nvSpPr>
        <p:spPr>
          <a:xfrm>
            <a:off x="175847" y="1500554"/>
            <a:ext cx="2127587" cy="2554545"/>
          </a:xfrm>
          <a:prstGeom prst="rect">
            <a:avLst/>
          </a:prstGeom>
          <a:noFill/>
          <a:ln>
            <a:solidFill>
              <a:schemeClr val="tx1">
                <a:lumMod val="50000"/>
                <a:lumOff val="50000"/>
              </a:schemeClr>
            </a:solidFill>
          </a:ln>
        </p:spPr>
        <p:txBody>
          <a:bodyPr wrap="square" rtlCol="0">
            <a:spAutoFit/>
          </a:bodyPr>
          <a:lstStyle/>
          <a:p>
            <a:pPr marL="285750" indent="-285750">
              <a:buFont typeface="Wingdings" panose="05000000000000000000" pitchFamily="2" charset="2"/>
              <a:buChar char="Ø"/>
            </a:pPr>
            <a:r>
              <a:rPr lang="en-US" sz="1600" dirty="0" smtClean="0">
                <a:latin typeface="Georgia" panose="02040502050405020303" pitchFamily="18" charset="0"/>
              </a:rPr>
              <a:t>Describe a special interest in the performance of variable as splitters in the root.</a:t>
            </a:r>
          </a:p>
          <a:p>
            <a:pPr marL="285750" indent="-285750">
              <a:buFont typeface="Wingdings" panose="05000000000000000000" pitchFamily="2" charset="2"/>
              <a:buChar char="Ø"/>
            </a:pPr>
            <a:r>
              <a:rPr lang="en-US" sz="1600" dirty="0" smtClean="0">
                <a:latin typeface="Georgia" panose="02040502050405020303" pitchFamily="18" charset="0"/>
              </a:rPr>
              <a:t>List of Competitor according to their improvement strength.</a:t>
            </a:r>
            <a:endParaRPr lang="en-US" sz="1600" dirty="0">
              <a:latin typeface="Georgia" panose="02040502050405020303" pitchFamily="18" charset="0"/>
            </a:endParaRPr>
          </a:p>
        </p:txBody>
      </p:sp>
    </p:spTree>
    <p:extLst>
      <p:ext uri="{BB962C8B-B14F-4D97-AF65-F5344CB8AC3E}">
        <p14:creationId xmlns:p14="http://schemas.microsoft.com/office/powerpoint/2010/main" val="23888362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76300"/>
            <a:ext cx="7080738" cy="4267200"/>
          </a:xfrm>
          <a:prstGeom prst="rect">
            <a:avLst/>
          </a:prstGeom>
        </p:spPr>
      </p:pic>
      <p:sp>
        <p:nvSpPr>
          <p:cNvPr id="3" name="TextBox 2"/>
          <p:cNvSpPr txBox="1"/>
          <p:nvPr/>
        </p:nvSpPr>
        <p:spPr>
          <a:xfrm>
            <a:off x="0" y="451293"/>
            <a:ext cx="3366627" cy="307777"/>
          </a:xfrm>
          <a:prstGeom prst="rect">
            <a:avLst/>
          </a:prstGeom>
          <a:noFill/>
        </p:spPr>
        <p:txBody>
          <a:bodyPr wrap="none" rtlCol="0">
            <a:spAutoFit/>
          </a:bodyPr>
          <a:lstStyle/>
          <a:p>
            <a:pPr marL="285750" indent="-285750">
              <a:buFont typeface="Wingdings" panose="05000000000000000000" pitchFamily="2" charset="2"/>
              <a:buChar char="v"/>
            </a:pPr>
            <a:r>
              <a:rPr lang="en-US" b="1" dirty="0" smtClean="0"/>
              <a:t>Viewing Prediction </a:t>
            </a:r>
            <a:r>
              <a:rPr lang="en-US" b="1" dirty="0"/>
              <a:t>S</a:t>
            </a:r>
            <a:r>
              <a:rPr lang="en-US" b="1" dirty="0" smtClean="0"/>
              <a:t>uccess Table</a:t>
            </a:r>
            <a:endParaRPr lang="en-US" b="1" dirty="0"/>
          </a:p>
        </p:txBody>
      </p:sp>
      <p:sp>
        <p:nvSpPr>
          <p:cNvPr id="4" name="Rectangle 3"/>
          <p:cNvSpPr/>
          <p:nvPr/>
        </p:nvSpPr>
        <p:spPr>
          <a:xfrm>
            <a:off x="1242645" y="2473569"/>
            <a:ext cx="644769" cy="338423"/>
          </a:xfrm>
          <a:prstGeom prst="rect">
            <a:avLst/>
          </a:prstGeom>
          <a:solidFill>
            <a:srgbClr val="FFFF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478215" y="2379782"/>
            <a:ext cx="4091354" cy="153572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For Test Data, Prediction success rate is 100% for both class edible(e) and poisonous(p)</a:t>
            </a:r>
            <a:endParaRPr lang="en-US" dirty="0"/>
          </a:p>
        </p:txBody>
      </p:sp>
      <p:cxnSp>
        <p:nvCxnSpPr>
          <p:cNvPr id="7" name="Straight Arrow Connector 6"/>
          <p:cNvCxnSpPr>
            <a:stCxn id="5" idx="1"/>
            <a:endCxn id="4" idx="3"/>
          </p:cNvCxnSpPr>
          <p:nvPr/>
        </p:nvCxnSpPr>
        <p:spPr>
          <a:xfrm flipH="1" flipV="1">
            <a:off x="1887414" y="2642781"/>
            <a:ext cx="2590801" cy="50486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5" name="Flowchart: Preparation 4"/>
          <p:cNvSpPr/>
          <p:nvPr/>
        </p:nvSpPr>
        <p:spPr>
          <a:xfrm>
            <a:off x="-1" y="297946"/>
            <a:ext cx="3516925" cy="641347"/>
          </a:xfrm>
          <a:prstGeom prst="flowChartPreparation">
            <a:avLst/>
          </a:prstGeom>
          <a:solidFill>
            <a:schemeClr val="tx1">
              <a:lumMod val="50000"/>
              <a:lumOff val="50000"/>
            </a:schemeClr>
          </a:solidFill>
          <a:ln>
            <a:solidFill>
              <a:schemeClr val="bg1">
                <a:lumMod val="65000"/>
              </a:schemeClr>
            </a:solidFill>
          </a:ln>
          <a:effectLst>
            <a:outerShdw blurRad="50800" dist="38100" dir="8100000" algn="tr" rotWithShape="0">
              <a:prstClr val="black">
                <a:alpha val="40000"/>
              </a:prstClr>
            </a:outerShdw>
            <a:softEdge rad="127000"/>
          </a:effectLst>
          <a:scene3d>
            <a:camera prst="perspectiveLeft"/>
            <a:lightRig rig="balanced" dir="t">
              <a:rot lat="0" lon="0" rev="8700000"/>
            </a:lightRig>
          </a:scene3d>
          <a:sp3d>
            <a:bevelT w="190500" h="38100" prst="artDeco"/>
          </a:sp3d>
        </p:spPr>
        <p:style>
          <a:lnRef idx="0">
            <a:schemeClr val="dk1"/>
          </a:lnRef>
          <a:fillRef idx="3">
            <a:schemeClr val="dk1"/>
          </a:fillRef>
          <a:effectRef idx="3">
            <a:schemeClr val="dk1"/>
          </a:effectRef>
          <a:fontRef idx="minor">
            <a:schemeClr val="lt1"/>
          </a:fontRef>
        </p:style>
        <p:txBody>
          <a:bodyPr rtlCol="0" anchor="ctr"/>
          <a:lstStyle/>
          <a:p>
            <a:pPr algn="ctr"/>
            <a:r>
              <a:rPr lang="en-US" sz="2400" b="1" dirty="0">
                <a:ln>
                  <a:solidFill>
                    <a:schemeClr val="tx1">
                      <a:lumMod val="50000"/>
                      <a:lumOff val="50000"/>
                      <a:alpha val="28000"/>
                    </a:schemeClr>
                  </a:solidFill>
                </a:ln>
                <a:solidFill>
                  <a:schemeClr val="bg1"/>
                </a:solidFill>
                <a:latin typeface="Georgia" panose="02040502050405020303" pitchFamily="18" charset="0"/>
              </a:rPr>
              <a:t>Deployment</a:t>
            </a:r>
            <a:endParaRPr lang="en-US" sz="2400" b="1" dirty="0">
              <a:ln>
                <a:solidFill>
                  <a:schemeClr val="tx1">
                    <a:lumMod val="50000"/>
                    <a:lumOff val="50000"/>
                    <a:alpha val="28000"/>
                  </a:schemeClr>
                </a:solidFill>
              </a:ln>
              <a:solidFill>
                <a:schemeClr val="bg1"/>
              </a:solidFill>
              <a:latin typeface="Georgia" panose="02040502050405020303" pitchFamily="18" charset="0"/>
            </a:endParaRPr>
          </a:p>
        </p:txBody>
      </p:sp>
      <p:sp>
        <p:nvSpPr>
          <p:cNvPr id="6" name="Text Placeholder 2"/>
          <p:cNvSpPr>
            <a:spLocks noGrp="1"/>
          </p:cNvSpPr>
          <p:nvPr>
            <p:ph type="body" idx="1"/>
          </p:nvPr>
        </p:nvSpPr>
        <p:spPr>
          <a:xfrm>
            <a:off x="457200" y="1200150"/>
            <a:ext cx="8229600" cy="3725699"/>
          </a:xfrm>
        </p:spPr>
        <p:txBody>
          <a:bodyPr>
            <a:normAutofit/>
          </a:bodyPr>
          <a:lstStyle/>
          <a:p>
            <a:pPr marL="0" indent="0">
              <a:buNone/>
            </a:pPr>
            <a:r>
              <a:rPr lang="en-US" sz="1600" dirty="0" smtClean="0">
                <a:solidFill>
                  <a:schemeClr val="tx1"/>
                </a:solidFill>
                <a:latin typeface="Georgia" panose="02040502050405020303" pitchFamily="18" charset="0"/>
              </a:rPr>
              <a:t>Usability:</a:t>
            </a:r>
          </a:p>
          <a:p>
            <a:pPr marL="0" indent="0">
              <a:buNone/>
            </a:pPr>
            <a:endParaRPr lang="en-US" sz="1600" dirty="0" smtClean="0">
              <a:solidFill>
                <a:schemeClr val="tx1"/>
              </a:solidFill>
              <a:latin typeface="Georgia" panose="02040502050405020303" pitchFamily="18" charset="0"/>
            </a:endParaRPr>
          </a:p>
          <a:p>
            <a:pPr>
              <a:buFont typeface="Wingdings" panose="05000000000000000000" pitchFamily="2" charset="2"/>
              <a:buChar char="v"/>
            </a:pPr>
            <a:r>
              <a:rPr lang="en-US" sz="1600" dirty="0" smtClean="0">
                <a:solidFill>
                  <a:schemeClr val="tx1"/>
                </a:solidFill>
                <a:latin typeface="Georgia" panose="02040502050405020303" pitchFamily="18" charset="0"/>
              </a:rPr>
              <a:t>With use of Decision rules, we can develop mobile application for wild life commuters to help them. By using application, one can scan mushroom parts and easily identify whether it is edible or poisonous.</a:t>
            </a:r>
          </a:p>
          <a:p>
            <a:pPr>
              <a:buFont typeface="Wingdings" panose="05000000000000000000" pitchFamily="2" charset="2"/>
              <a:buChar char="v"/>
            </a:pPr>
            <a:endParaRPr lang="en-US" sz="1600" dirty="0">
              <a:solidFill>
                <a:schemeClr val="tx1"/>
              </a:solidFill>
              <a:latin typeface="Georgia" panose="02040502050405020303" pitchFamily="18" charset="0"/>
            </a:endParaRPr>
          </a:p>
          <a:p>
            <a:pPr>
              <a:buFont typeface="Wingdings" panose="05000000000000000000" pitchFamily="2" charset="2"/>
              <a:buChar char="v"/>
            </a:pPr>
            <a:r>
              <a:rPr lang="en-US" sz="1600" dirty="0" smtClean="0">
                <a:solidFill>
                  <a:schemeClr val="tx1"/>
                </a:solidFill>
                <a:latin typeface="Georgia" panose="02040502050405020303" pitchFamily="18" charset="0"/>
              </a:rPr>
              <a:t>We also provide this Data Mining information </a:t>
            </a:r>
            <a:r>
              <a:rPr lang="en-US" sz="1600" dirty="0">
                <a:solidFill>
                  <a:schemeClr val="tx1"/>
                </a:solidFill>
                <a:latin typeface="Georgia" panose="02040502050405020303" pitchFamily="18" charset="0"/>
              </a:rPr>
              <a:t>through website </a:t>
            </a:r>
            <a:r>
              <a:rPr lang="en-US" sz="1600" dirty="0" smtClean="0">
                <a:solidFill>
                  <a:schemeClr val="tx1"/>
                </a:solidFill>
                <a:latin typeface="Georgia" panose="02040502050405020303" pitchFamily="18" charset="0"/>
              </a:rPr>
              <a:t>for farmers to understand mushroom very well.</a:t>
            </a:r>
          </a:p>
          <a:p>
            <a:pPr>
              <a:buFont typeface="Wingdings" panose="05000000000000000000" pitchFamily="2" charset="2"/>
              <a:buChar char="v"/>
            </a:pPr>
            <a:endParaRPr lang="en-US" sz="1600" dirty="0">
              <a:solidFill>
                <a:schemeClr val="tx1"/>
              </a:solidFill>
              <a:latin typeface="Georgia" panose="02040502050405020303" pitchFamily="18" charset="0"/>
            </a:endParaRPr>
          </a:p>
          <a:p>
            <a:pPr>
              <a:buFont typeface="Wingdings" panose="05000000000000000000" pitchFamily="2" charset="2"/>
              <a:buChar char="v"/>
            </a:pPr>
            <a:r>
              <a:rPr lang="en-US" sz="1600" dirty="0" smtClean="0">
                <a:solidFill>
                  <a:schemeClr val="tx1"/>
                </a:solidFill>
                <a:latin typeface="Georgia" panose="02040502050405020303" pitchFamily="18" charset="0"/>
              </a:rPr>
              <a:t>Scientist will use this data set for future analysis.</a:t>
            </a:r>
            <a:endParaRPr lang="en-US" sz="1600" dirty="0">
              <a:solidFill>
                <a:schemeClr val="tx1"/>
              </a:solidFill>
              <a:latin typeface="Georgia" panose="02040502050405020303" pitchFamily="18" charset="0"/>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eparation 2"/>
          <p:cNvSpPr/>
          <p:nvPr/>
        </p:nvSpPr>
        <p:spPr>
          <a:xfrm>
            <a:off x="-1" y="297946"/>
            <a:ext cx="3516925" cy="641347"/>
          </a:xfrm>
          <a:prstGeom prst="flowChartPreparation">
            <a:avLst/>
          </a:prstGeom>
          <a:solidFill>
            <a:schemeClr val="tx1">
              <a:lumMod val="50000"/>
              <a:lumOff val="50000"/>
            </a:schemeClr>
          </a:solidFill>
          <a:ln>
            <a:solidFill>
              <a:schemeClr val="bg1">
                <a:lumMod val="65000"/>
              </a:schemeClr>
            </a:solidFill>
          </a:ln>
          <a:effectLst>
            <a:outerShdw blurRad="50800" dist="38100" dir="8100000" algn="tr" rotWithShape="0">
              <a:prstClr val="black">
                <a:alpha val="40000"/>
              </a:prstClr>
            </a:outerShdw>
            <a:softEdge rad="127000"/>
          </a:effectLst>
          <a:scene3d>
            <a:camera prst="perspectiveLeft"/>
            <a:lightRig rig="balanced" dir="t">
              <a:rot lat="0" lon="0" rev="8700000"/>
            </a:lightRig>
          </a:scene3d>
          <a:sp3d>
            <a:bevelT w="190500" h="38100" prst="artDeco"/>
          </a:sp3d>
        </p:spPr>
        <p:style>
          <a:lnRef idx="0">
            <a:schemeClr val="dk1"/>
          </a:lnRef>
          <a:fillRef idx="3">
            <a:schemeClr val="dk1"/>
          </a:fillRef>
          <a:effectRef idx="3">
            <a:schemeClr val="dk1"/>
          </a:effectRef>
          <a:fontRef idx="minor">
            <a:schemeClr val="lt1"/>
          </a:fontRef>
        </p:style>
        <p:txBody>
          <a:bodyPr rtlCol="0" anchor="ctr"/>
          <a:lstStyle/>
          <a:p>
            <a:pPr algn="ctr"/>
            <a:r>
              <a:rPr lang="en-US" sz="2400" b="1" dirty="0" smtClean="0">
                <a:ln>
                  <a:solidFill>
                    <a:schemeClr val="tx1">
                      <a:lumMod val="50000"/>
                      <a:lumOff val="50000"/>
                      <a:alpha val="28000"/>
                    </a:schemeClr>
                  </a:solidFill>
                </a:ln>
                <a:solidFill>
                  <a:schemeClr val="bg1"/>
                </a:solidFill>
                <a:latin typeface="Georgia" panose="02040502050405020303" pitchFamily="18" charset="0"/>
              </a:rPr>
              <a:t>References </a:t>
            </a:r>
            <a:endParaRPr lang="en-US" sz="2400" b="1" dirty="0">
              <a:ln>
                <a:solidFill>
                  <a:schemeClr val="tx1">
                    <a:lumMod val="50000"/>
                    <a:lumOff val="50000"/>
                    <a:alpha val="28000"/>
                  </a:schemeClr>
                </a:solidFill>
              </a:ln>
              <a:solidFill>
                <a:schemeClr val="bg1"/>
              </a:solidFill>
              <a:latin typeface="Georgia" panose="02040502050405020303" pitchFamily="18" charset="0"/>
            </a:endParaRPr>
          </a:p>
        </p:txBody>
      </p:sp>
      <p:sp>
        <p:nvSpPr>
          <p:cNvPr id="5" name="Text Placeholder 2"/>
          <p:cNvSpPr>
            <a:spLocks noGrp="1"/>
          </p:cNvSpPr>
          <p:nvPr>
            <p:ph type="body" idx="1"/>
          </p:nvPr>
        </p:nvSpPr>
        <p:spPr>
          <a:xfrm>
            <a:off x="457200" y="1200150"/>
            <a:ext cx="8229600" cy="3725699"/>
          </a:xfrm>
        </p:spPr>
        <p:txBody>
          <a:bodyPr>
            <a:normAutofit/>
          </a:bodyPr>
          <a:lstStyle/>
          <a:p>
            <a:pPr>
              <a:buFont typeface="Wingdings" panose="05000000000000000000" pitchFamily="2" charset="2"/>
              <a:buChar char="q"/>
            </a:pPr>
            <a:r>
              <a:rPr lang="en-US" sz="1600" dirty="0">
                <a:solidFill>
                  <a:schemeClr val="tx1"/>
                </a:solidFill>
                <a:latin typeface="Georgia" panose="02040502050405020303" pitchFamily="18" charset="0"/>
              </a:rPr>
              <a:t>Data Source : </a:t>
            </a:r>
            <a:r>
              <a:rPr lang="en-US" sz="1600" dirty="0">
                <a:solidFill>
                  <a:schemeClr val="tx1"/>
                </a:solidFill>
                <a:latin typeface="Georgia" panose="02040502050405020303" pitchFamily="18" charset="0"/>
                <a:hlinkClick r:id="rId2"/>
              </a:rPr>
              <a:t>https://</a:t>
            </a:r>
            <a:r>
              <a:rPr lang="en-US" sz="1600" dirty="0" smtClean="0">
                <a:solidFill>
                  <a:schemeClr val="tx1"/>
                </a:solidFill>
                <a:latin typeface="Georgia" panose="02040502050405020303" pitchFamily="18" charset="0"/>
                <a:hlinkClick r:id="rId2"/>
              </a:rPr>
              <a:t>archive.ics.uci.edu/ml/datasets/Mushroom</a:t>
            </a:r>
            <a:endParaRPr lang="en-US" sz="1600" dirty="0" smtClean="0">
              <a:solidFill>
                <a:schemeClr val="tx1"/>
              </a:solidFill>
              <a:latin typeface="Georgia" panose="02040502050405020303" pitchFamily="18" charset="0"/>
            </a:endParaRPr>
          </a:p>
          <a:p>
            <a:pPr>
              <a:buFont typeface="Wingdings" panose="05000000000000000000" pitchFamily="2" charset="2"/>
              <a:buChar char="q"/>
            </a:pPr>
            <a:endParaRPr lang="en-US" sz="1600" dirty="0">
              <a:solidFill>
                <a:schemeClr val="tx1"/>
              </a:solidFill>
              <a:latin typeface="Georgia" panose="02040502050405020303" pitchFamily="18" charset="0"/>
            </a:endParaRPr>
          </a:p>
          <a:p>
            <a:pPr>
              <a:buFont typeface="Wingdings" panose="05000000000000000000" pitchFamily="2" charset="2"/>
              <a:buChar char="q"/>
            </a:pPr>
            <a:r>
              <a:rPr lang="en-US" sz="1600" dirty="0">
                <a:solidFill>
                  <a:schemeClr val="tx1"/>
                </a:solidFill>
                <a:latin typeface="Georgia" panose="02040502050405020303" pitchFamily="18" charset="0"/>
                <a:hlinkClick r:id="rId3"/>
              </a:rPr>
              <a:t>http://</a:t>
            </a:r>
            <a:r>
              <a:rPr lang="en-US" sz="1600" dirty="0" smtClean="0">
                <a:solidFill>
                  <a:schemeClr val="tx1"/>
                </a:solidFill>
                <a:latin typeface="Georgia" panose="02040502050405020303" pitchFamily="18" charset="0"/>
                <a:hlinkClick r:id="rId3"/>
              </a:rPr>
              <a:t>www.salford-systems.com/products/cart</a:t>
            </a:r>
            <a:endParaRPr lang="en-US" sz="1600" dirty="0" smtClean="0">
              <a:solidFill>
                <a:schemeClr val="tx1"/>
              </a:solidFill>
              <a:latin typeface="Georgia" panose="02040502050405020303" pitchFamily="18" charset="0"/>
            </a:endParaRPr>
          </a:p>
          <a:p>
            <a:pPr>
              <a:buFont typeface="Wingdings" panose="05000000000000000000" pitchFamily="2" charset="2"/>
              <a:buChar char="q"/>
            </a:pPr>
            <a:endParaRPr lang="en-US" sz="1600" dirty="0">
              <a:solidFill>
                <a:schemeClr val="tx1"/>
              </a:solidFill>
              <a:latin typeface="Georgia" panose="02040502050405020303" pitchFamily="18" charset="0"/>
            </a:endParaRPr>
          </a:p>
          <a:p>
            <a:pPr>
              <a:buFont typeface="Wingdings" panose="05000000000000000000" pitchFamily="2" charset="2"/>
              <a:buChar char="q"/>
            </a:pPr>
            <a:r>
              <a:rPr lang="en-US" sz="1600" dirty="0" smtClean="0">
                <a:solidFill>
                  <a:schemeClr val="tx1"/>
                </a:solidFill>
                <a:latin typeface="Georgia" panose="02040502050405020303" pitchFamily="18" charset="0"/>
              </a:rPr>
              <a:t>Lecture Notes and Slides</a:t>
            </a:r>
          </a:p>
          <a:p>
            <a:pPr>
              <a:buFont typeface="Wingdings" panose="05000000000000000000" pitchFamily="2" charset="2"/>
              <a:buChar char="q"/>
            </a:pPr>
            <a:endParaRPr lang="en-US" sz="1600" dirty="0">
              <a:solidFill>
                <a:schemeClr val="tx1"/>
              </a:solidFill>
              <a:latin typeface="Georgia" panose="02040502050405020303" pitchFamily="18" charset="0"/>
            </a:endParaRPr>
          </a:p>
          <a:p>
            <a:pPr>
              <a:buFont typeface="Wingdings" panose="05000000000000000000" pitchFamily="2" charset="2"/>
              <a:buChar char="q"/>
            </a:pPr>
            <a:r>
              <a:rPr lang="en-US" sz="1600" dirty="0">
                <a:solidFill>
                  <a:schemeClr val="tx1"/>
                </a:solidFill>
                <a:latin typeface="Georgia" panose="02040502050405020303" pitchFamily="18" charset="0"/>
              </a:rPr>
              <a:t>Daniel T. Larose, Discovering Knowledge in DATA: An Introduction to DATA</a:t>
            </a:r>
            <a:r>
              <a:rPr lang="en-US" sz="1600" dirty="0">
                <a:solidFill>
                  <a:schemeClr val="tx1"/>
                </a:solidFill>
                <a:latin typeface="Georgia" panose="02040502050405020303" pitchFamily="18" charset="0"/>
              </a:rPr>
              <a:t/>
            </a:r>
            <a:br>
              <a:rPr lang="en-US" sz="1600" dirty="0">
                <a:solidFill>
                  <a:schemeClr val="tx1"/>
                </a:solidFill>
                <a:latin typeface="Georgia" panose="02040502050405020303" pitchFamily="18" charset="0"/>
              </a:rPr>
            </a:br>
            <a:r>
              <a:rPr lang="en-US" sz="1600" dirty="0">
                <a:solidFill>
                  <a:schemeClr val="tx1"/>
                </a:solidFill>
                <a:latin typeface="Georgia" panose="02040502050405020303" pitchFamily="18" charset="0"/>
              </a:rPr>
              <a:t>MINING, John Wiley, 2005</a:t>
            </a:r>
            <a:endParaRPr lang="en-US" sz="16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3159416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342900" algn="just" rtl="0">
              <a:spcBef>
                <a:spcPts val="0"/>
              </a:spcBef>
              <a:buClr>
                <a:schemeClr val="dk1"/>
              </a:buClr>
              <a:buSzPct val="100000"/>
              <a:buFont typeface="Georgia"/>
              <a:buChar char="❖"/>
            </a:pPr>
            <a:r>
              <a:rPr lang="en" sz="1600" dirty="0">
                <a:solidFill>
                  <a:schemeClr val="tx1"/>
                </a:solidFill>
                <a:latin typeface="Georgia" panose="02040502050405020303" pitchFamily="18" charset="0"/>
              </a:rPr>
              <a:t>First, we build classification model to uncover patterns by using characteristics of mushroom’s different parts which are used to classify mushroom in edible and poisonous.</a:t>
            </a:r>
          </a:p>
          <a:p>
            <a:pPr algn="just" rtl="0">
              <a:spcBef>
                <a:spcPts val="0"/>
              </a:spcBef>
              <a:buNone/>
            </a:pPr>
            <a:endParaRPr sz="1600" dirty="0">
              <a:solidFill>
                <a:schemeClr val="tx1"/>
              </a:solidFill>
              <a:latin typeface="Georgia" panose="02040502050405020303" pitchFamily="18" charset="0"/>
            </a:endParaRPr>
          </a:p>
          <a:p>
            <a:pPr marL="457200" lvl="0" indent="-342900" algn="just" rtl="0">
              <a:spcBef>
                <a:spcPts val="0"/>
              </a:spcBef>
              <a:buClr>
                <a:schemeClr val="dk1"/>
              </a:buClr>
              <a:buSzPct val="100000"/>
              <a:buFont typeface="Georgia"/>
              <a:buChar char="❖"/>
            </a:pPr>
            <a:r>
              <a:rPr lang="en" sz="1600" dirty="0">
                <a:solidFill>
                  <a:schemeClr val="tx1"/>
                </a:solidFill>
                <a:latin typeface="Georgia" panose="02040502050405020303" pitchFamily="18" charset="0"/>
              </a:rPr>
              <a:t>Then, we used this classification tree and patterns to validate test data (future data) for accuracy.</a:t>
            </a:r>
          </a:p>
          <a:p>
            <a:pPr algn="just" rtl="0">
              <a:spcBef>
                <a:spcPts val="0"/>
              </a:spcBef>
              <a:buNone/>
            </a:pPr>
            <a:endParaRPr sz="1600" dirty="0">
              <a:solidFill>
                <a:schemeClr val="tx1"/>
              </a:solidFill>
              <a:latin typeface="Georgia" panose="02040502050405020303" pitchFamily="18" charset="0"/>
            </a:endParaRPr>
          </a:p>
          <a:p>
            <a:pPr marL="457200" lvl="0" indent="-342900" algn="just">
              <a:spcBef>
                <a:spcPts val="0"/>
              </a:spcBef>
              <a:buClr>
                <a:schemeClr val="dk1"/>
              </a:buClr>
              <a:buSzPct val="100000"/>
              <a:buFont typeface="Georgia"/>
              <a:buChar char="❖"/>
            </a:pPr>
            <a:r>
              <a:rPr lang="en" sz="1600" dirty="0">
                <a:solidFill>
                  <a:schemeClr val="tx1"/>
                </a:solidFill>
                <a:latin typeface="Georgia" panose="02040502050405020303" pitchFamily="18" charset="0"/>
              </a:rPr>
              <a:t>The CRISP-DM process is used to solve the problem.</a:t>
            </a:r>
          </a:p>
        </p:txBody>
      </p:sp>
      <p:sp>
        <p:nvSpPr>
          <p:cNvPr id="4" name="Flowchart: Preparation 3"/>
          <p:cNvSpPr/>
          <p:nvPr/>
        </p:nvSpPr>
        <p:spPr>
          <a:xfrm>
            <a:off x="0" y="290558"/>
            <a:ext cx="3763108" cy="641347"/>
          </a:xfrm>
          <a:prstGeom prst="flowChartPreparation">
            <a:avLst/>
          </a:prstGeom>
          <a:solidFill>
            <a:schemeClr val="tx1">
              <a:lumMod val="50000"/>
              <a:lumOff val="50000"/>
            </a:schemeClr>
          </a:solidFill>
          <a:ln>
            <a:solidFill>
              <a:schemeClr val="bg1">
                <a:lumMod val="65000"/>
              </a:schemeClr>
            </a:solidFill>
          </a:ln>
          <a:effectLst>
            <a:outerShdw blurRad="50800" dist="38100" dir="8100000" algn="tr" rotWithShape="0">
              <a:prstClr val="black">
                <a:alpha val="40000"/>
              </a:prstClr>
            </a:outerShdw>
            <a:softEdge rad="127000"/>
          </a:effectLst>
          <a:scene3d>
            <a:camera prst="perspectiveLeft"/>
            <a:lightRig rig="balanced" dir="t">
              <a:rot lat="0" lon="0" rev="8700000"/>
            </a:lightRig>
          </a:scene3d>
          <a:sp3d>
            <a:bevelT w="190500" h="38100" prst="artDeco"/>
          </a:sp3d>
        </p:spPr>
        <p:style>
          <a:lnRef idx="0">
            <a:schemeClr val="dk1"/>
          </a:lnRef>
          <a:fillRef idx="3">
            <a:schemeClr val="dk1"/>
          </a:fillRef>
          <a:effectRef idx="3">
            <a:schemeClr val="dk1"/>
          </a:effectRef>
          <a:fontRef idx="minor">
            <a:schemeClr val="lt1"/>
          </a:fontRef>
        </p:style>
        <p:txBody>
          <a:bodyPr rtlCol="0" anchor="ctr"/>
          <a:lstStyle/>
          <a:p>
            <a:pPr algn="ctr"/>
            <a:r>
              <a:rPr lang="en" sz="2400" b="1" dirty="0">
                <a:latin typeface="Georgia" panose="02040502050405020303" pitchFamily="18" charset="0"/>
              </a:rPr>
              <a:t>Method</a:t>
            </a:r>
            <a:endParaRPr lang="en-US" sz="2400" b="1" dirty="0">
              <a:ln>
                <a:solidFill>
                  <a:schemeClr val="tx1">
                    <a:lumMod val="50000"/>
                    <a:lumOff val="50000"/>
                    <a:alpha val="28000"/>
                  </a:schemeClr>
                </a:solidFill>
              </a:ln>
              <a:solidFill>
                <a:schemeClr val="bg1"/>
              </a:solidFill>
              <a:latin typeface="Georgia" panose="02040502050405020303" pitchFamily="18" charset="0"/>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Shape 79"/>
          <p:cNvSpPr txBox="1"/>
          <p:nvPr/>
        </p:nvSpPr>
        <p:spPr>
          <a:xfrm>
            <a:off x="0" y="1168026"/>
            <a:ext cx="5108700" cy="2688866"/>
          </a:xfrm>
          <a:prstGeom prst="rect">
            <a:avLst/>
          </a:prstGeom>
          <a:noFill/>
          <a:ln>
            <a:noFill/>
          </a:ln>
        </p:spPr>
        <p:txBody>
          <a:bodyPr lIns="91425" tIns="91425" rIns="91425" bIns="91425" anchor="t" anchorCtr="0">
            <a:noAutofit/>
          </a:bodyPr>
          <a:lstStyle/>
          <a:p>
            <a:pPr marL="457200" lvl="0" indent="-342900" rtl="0">
              <a:lnSpc>
                <a:spcPct val="100000"/>
              </a:lnSpc>
              <a:spcBef>
                <a:spcPts val="0"/>
              </a:spcBef>
              <a:spcAft>
                <a:spcPts val="1000"/>
              </a:spcAft>
              <a:buClr>
                <a:srgbClr val="000000"/>
              </a:buClr>
              <a:buSzPct val="100000"/>
              <a:buFont typeface="Georgia"/>
              <a:buChar char="★"/>
            </a:pPr>
            <a:r>
              <a:rPr lang="en" sz="1600" dirty="0" smtClean="0">
                <a:latin typeface="Georgia"/>
                <a:ea typeface="Georgia"/>
                <a:cs typeface="Georgia"/>
                <a:sym typeface="Georgia"/>
              </a:rPr>
              <a:t>CRISP-DM (</a:t>
            </a:r>
            <a:r>
              <a:rPr lang="en" sz="1600" b="1" dirty="0">
                <a:latin typeface="Georgia"/>
                <a:ea typeface="Georgia"/>
                <a:cs typeface="Georgia"/>
                <a:sym typeface="Georgia"/>
              </a:rPr>
              <a:t>Cr</a:t>
            </a:r>
            <a:r>
              <a:rPr lang="en" sz="1600" dirty="0">
                <a:latin typeface="Georgia"/>
                <a:ea typeface="Georgia"/>
                <a:cs typeface="Georgia"/>
                <a:sym typeface="Georgia"/>
              </a:rPr>
              <a:t>oss </a:t>
            </a:r>
            <a:r>
              <a:rPr lang="en" sz="1600" b="1" dirty="0">
                <a:latin typeface="Georgia"/>
                <a:ea typeface="Georgia"/>
                <a:cs typeface="Georgia"/>
                <a:sym typeface="Georgia"/>
              </a:rPr>
              <a:t>I</a:t>
            </a:r>
            <a:r>
              <a:rPr lang="en" sz="1600" dirty="0">
                <a:latin typeface="Georgia"/>
                <a:ea typeface="Georgia"/>
                <a:cs typeface="Georgia"/>
                <a:sym typeface="Georgia"/>
              </a:rPr>
              <a:t>ndustry </a:t>
            </a:r>
            <a:r>
              <a:rPr lang="en" sz="1600" b="1" dirty="0">
                <a:latin typeface="Georgia"/>
                <a:ea typeface="Georgia"/>
                <a:cs typeface="Georgia"/>
                <a:sym typeface="Georgia"/>
              </a:rPr>
              <a:t>S</a:t>
            </a:r>
            <a:r>
              <a:rPr lang="en" sz="1600" dirty="0">
                <a:latin typeface="Georgia"/>
                <a:ea typeface="Georgia"/>
                <a:cs typeface="Georgia"/>
                <a:sym typeface="Georgia"/>
              </a:rPr>
              <a:t>tandard </a:t>
            </a:r>
            <a:r>
              <a:rPr lang="en" sz="1600" b="1" dirty="0">
                <a:latin typeface="Georgia"/>
                <a:ea typeface="Georgia"/>
                <a:cs typeface="Georgia"/>
                <a:sym typeface="Georgia"/>
              </a:rPr>
              <a:t>P</a:t>
            </a:r>
            <a:r>
              <a:rPr lang="en" sz="1600" dirty="0" smtClean="0">
                <a:latin typeface="Georgia"/>
                <a:ea typeface="Georgia"/>
                <a:cs typeface="Georgia"/>
                <a:sym typeface="Georgia"/>
              </a:rPr>
              <a:t>rocess </a:t>
            </a:r>
            <a:r>
              <a:rPr lang="en" sz="1600" dirty="0">
                <a:latin typeface="Georgia"/>
                <a:ea typeface="Georgia"/>
                <a:cs typeface="Georgia"/>
                <a:sym typeface="Georgia"/>
              </a:rPr>
              <a:t>for </a:t>
            </a:r>
            <a:r>
              <a:rPr lang="en" sz="1600" b="1" dirty="0">
                <a:latin typeface="Georgia"/>
                <a:ea typeface="Georgia"/>
                <a:cs typeface="Georgia"/>
                <a:sym typeface="Georgia"/>
              </a:rPr>
              <a:t>D</a:t>
            </a:r>
            <a:r>
              <a:rPr lang="en" sz="1600" dirty="0">
                <a:latin typeface="Georgia"/>
                <a:ea typeface="Georgia"/>
                <a:cs typeface="Georgia"/>
                <a:sym typeface="Georgia"/>
              </a:rPr>
              <a:t>ata </a:t>
            </a:r>
            <a:r>
              <a:rPr lang="en" sz="1600" b="1" dirty="0">
                <a:latin typeface="Georgia"/>
                <a:ea typeface="Georgia"/>
                <a:cs typeface="Georgia"/>
                <a:sym typeface="Georgia"/>
              </a:rPr>
              <a:t>M</a:t>
            </a:r>
            <a:r>
              <a:rPr lang="en" sz="1600" dirty="0">
                <a:latin typeface="Georgia"/>
                <a:ea typeface="Georgia"/>
                <a:cs typeface="Georgia"/>
                <a:sym typeface="Georgia"/>
              </a:rPr>
              <a:t>ining) is most popular process for analytics, data mining and data science projects</a:t>
            </a:r>
            <a:r>
              <a:rPr lang="en" sz="1600" dirty="0" smtClean="0">
                <a:latin typeface="Georgia"/>
                <a:ea typeface="Georgia"/>
                <a:cs typeface="Georgia"/>
                <a:sym typeface="Georgia"/>
              </a:rPr>
              <a:t>.</a:t>
            </a:r>
          </a:p>
          <a:p>
            <a:pPr marL="457200" lvl="0" indent="-342900" rtl="0">
              <a:lnSpc>
                <a:spcPct val="100000"/>
              </a:lnSpc>
              <a:spcBef>
                <a:spcPts val="0"/>
              </a:spcBef>
              <a:spcAft>
                <a:spcPts val="1000"/>
              </a:spcAft>
              <a:buClr>
                <a:srgbClr val="000000"/>
              </a:buClr>
              <a:buSzPct val="100000"/>
              <a:buFont typeface="Georgia"/>
              <a:buChar char="★"/>
            </a:pPr>
            <a:endParaRPr lang="en" sz="1600" dirty="0">
              <a:latin typeface="Georgia"/>
              <a:ea typeface="Georgia"/>
              <a:cs typeface="Georgia"/>
              <a:sym typeface="Georgia"/>
            </a:endParaRPr>
          </a:p>
          <a:p>
            <a:pPr marL="457200" lvl="0" indent="-342900" rtl="0">
              <a:spcBef>
                <a:spcPts val="0"/>
              </a:spcBef>
              <a:buClr>
                <a:srgbClr val="000000"/>
              </a:buClr>
              <a:buSzPct val="100000"/>
              <a:buFont typeface="Georgia"/>
              <a:buChar char="★"/>
            </a:pPr>
            <a:r>
              <a:rPr lang="en" sz="1600" dirty="0">
                <a:latin typeface="Georgia"/>
                <a:ea typeface="Georgia"/>
                <a:cs typeface="Georgia"/>
                <a:sym typeface="Georgia"/>
              </a:rPr>
              <a:t>This is an iterative model and next phase depends on results from preceding phase</a:t>
            </a:r>
            <a:r>
              <a:rPr lang="en" sz="1600" dirty="0" smtClean="0">
                <a:latin typeface="Georgia"/>
                <a:ea typeface="Georgia"/>
                <a:cs typeface="Georgia"/>
                <a:sym typeface="Georgia"/>
              </a:rPr>
              <a:t>.</a:t>
            </a:r>
          </a:p>
          <a:p>
            <a:pPr marL="457200" lvl="0" indent="-342900" rtl="0">
              <a:spcBef>
                <a:spcPts val="0"/>
              </a:spcBef>
              <a:buClr>
                <a:srgbClr val="000000"/>
              </a:buClr>
              <a:buSzPct val="100000"/>
              <a:buFont typeface="Georgia"/>
              <a:buChar char="★"/>
            </a:pPr>
            <a:endParaRPr lang="en" sz="1600" dirty="0">
              <a:latin typeface="Georgia"/>
              <a:ea typeface="Georgia"/>
              <a:cs typeface="Georgia"/>
              <a:sym typeface="Georgia"/>
            </a:endParaRPr>
          </a:p>
          <a:p>
            <a:pPr marL="457200" lvl="0" indent="-342900" rtl="0">
              <a:spcBef>
                <a:spcPts val="1000"/>
              </a:spcBef>
              <a:spcAft>
                <a:spcPts val="1000"/>
              </a:spcAft>
              <a:buClr>
                <a:srgbClr val="000000"/>
              </a:buClr>
              <a:buSzPct val="100000"/>
              <a:buFont typeface="Georgia"/>
              <a:buChar char="★"/>
            </a:pPr>
            <a:r>
              <a:rPr lang="en" sz="1600" dirty="0">
                <a:latin typeface="Georgia"/>
                <a:ea typeface="Georgia"/>
                <a:cs typeface="Georgia"/>
                <a:sym typeface="Georgia"/>
              </a:rPr>
              <a:t>There are 6 phases</a:t>
            </a:r>
            <a:r>
              <a:rPr lang="en" sz="1600" dirty="0" smtClean="0">
                <a:latin typeface="Georgia"/>
                <a:ea typeface="Georgia"/>
                <a:cs typeface="Georgia"/>
                <a:sym typeface="Georgia"/>
              </a:rPr>
              <a:t>:</a:t>
            </a:r>
            <a:endParaRPr lang="en" sz="1600" dirty="0">
              <a:latin typeface="Georgia"/>
              <a:ea typeface="Georgia"/>
              <a:cs typeface="Georgia"/>
              <a:sym typeface="Georgia"/>
            </a:endParaRPr>
          </a:p>
        </p:txBody>
      </p:sp>
      <p:pic>
        <p:nvPicPr>
          <p:cNvPr id="80" name="Shape 80"/>
          <p:cNvPicPr preferRelativeResize="0"/>
          <p:nvPr/>
        </p:nvPicPr>
        <p:blipFill>
          <a:blip r:embed="rId3">
            <a:alphaModFix/>
          </a:blip>
          <a:stretch>
            <a:fillRect/>
          </a:stretch>
        </p:blipFill>
        <p:spPr>
          <a:xfrm>
            <a:off x="5176175" y="1168025"/>
            <a:ext cx="3967825" cy="3975600"/>
          </a:xfrm>
          <a:prstGeom prst="rect">
            <a:avLst/>
          </a:prstGeom>
          <a:noFill/>
          <a:ln>
            <a:solidFill>
              <a:schemeClr val="tx1">
                <a:lumMod val="50000"/>
                <a:lumOff val="50000"/>
              </a:schemeClr>
            </a:solidFill>
          </a:ln>
        </p:spPr>
      </p:pic>
      <p:sp>
        <p:nvSpPr>
          <p:cNvPr id="5" name="Flowchart: Preparation 4"/>
          <p:cNvSpPr/>
          <p:nvPr/>
        </p:nvSpPr>
        <p:spPr>
          <a:xfrm>
            <a:off x="0" y="290558"/>
            <a:ext cx="3763108" cy="641347"/>
          </a:xfrm>
          <a:prstGeom prst="flowChartPreparation">
            <a:avLst/>
          </a:prstGeom>
          <a:solidFill>
            <a:schemeClr val="tx1">
              <a:lumMod val="50000"/>
              <a:lumOff val="50000"/>
            </a:schemeClr>
          </a:solidFill>
          <a:ln>
            <a:solidFill>
              <a:schemeClr val="bg1">
                <a:lumMod val="65000"/>
              </a:schemeClr>
            </a:solidFill>
          </a:ln>
          <a:effectLst>
            <a:outerShdw blurRad="50800" dist="38100" dir="8100000" algn="tr" rotWithShape="0">
              <a:prstClr val="black">
                <a:alpha val="40000"/>
              </a:prstClr>
            </a:outerShdw>
            <a:softEdge rad="127000"/>
          </a:effectLst>
          <a:scene3d>
            <a:camera prst="perspectiveLeft"/>
            <a:lightRig rig="balanced" dir="t">
              <a:rot lat="0" lon="0" rev="8700000"/>
            </a:lightRig>
          </a:scene3d>
          <a:sp3d>
            <a:bevelT w="190500" h="38100" prst="artDeco"/>
          </a:sp3d>
        </p:spPr>
        <p:style>
          <a:lnRef idx="0">
            <a:schemeClr val="dk1"/>
          </a:lnRef>
          <a:fillRef idx="3">
            <a:schemeClr val="dk1"/>
          </a:fillRef>
          <a:effectRef idx="3">
            <a:schemeClr val="dk1"/>
          </a:effectRef>
          <a:fontRef idx="minor">
            <a:schemeClr val="lt1"/>
          </a:fontRef>
        </p:style>
        <p:txBody>
          <a:bodyPr rtlCol="0" anchor="ctr"/>
          <a:lstStyle/>
          <a:p>
            <a:pPr algn="ctr"/>
            <a:r>
              <a:rPr lang="en" sz="2400" b="1" dirty="0">
                <a:latin typeface="Georgia" panose="02040502050405020303" pitchFamily="18" charset="0"/>
              </a:rPr>
              <a:t>CRISP-DM</a:t>
            </a:r>
            <a:endParaRPr lang="en-US" sz="2400" b="1" dirty="0">
              <a:ln>
                <a:solidFill>
                  <a:schemeClr val="tx1">
                    <a:lumMod val="50000"/>
                    <a:lumOff val="50000"/>
                    <a:alpha val="28000"/>
                  </a:schemeClr>
                </a:solidFill>
              </a:ln>
              <a:solidFill>
                <a:schemeClr val="bg1"/>
              </a:solidFill>
              <a:latin typeface="Georgia" panose="02040502050405020303" pitchFamily="18"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02"/>
          <p:cNvGrpSpPr>
            <a:grpSpLocks/>
          </p:cNvGrpSpPr>
          <p:nvPr/>
        </p:nvGrpSpPr>
        <p:grpSpPr bwMode="auto">
          <a:xfrm>
            <a:off x="137280" y="300111"/>
            <a:ext cx="8994240" cy="720725"/>
            <a:chOff x="574" y="935"/>
            <a:chExt cx="5045" cy="454"/>
          </a:xfrm>
        </p:grpSpPr>
        <p:sp>
          <p:nvSpPr>
            <p:cNvPr id="5" name="AutoShape 8"/>
            <p:cNvSpPr>
              <a:spLocks noChangeArrowheads="1"/>
            </p:cNvSpPr>
            <p:nvPr/>
          </p:nvSpPr>
          <p:spPr bwMode="auto">
            <a:xfrm>
              <a:off x="574" y="935"/>
              <a:ext cx="994" cy="453"/>
            </a:xfrm>
            <a:prstGeom prst="homePlate">
              <a:avLst>
                <a:gd name="adj" fmla="val 60044"/>
              </a:avLst>
            </a:prstGeom>
            <a:solidFill>
              <a:schemeClr val="bg1">
                <a:lumMod val="65000"/>
              </a:schemeClr>
            </a:solidFill>
            <a:ln w="9525">
              <a:solidFill>
                <a:schemeClr val="tx1"/>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300" dirty="0">
                  <a:solidFill>
                    <a:srgbClr val="003300"/>
                  </a:solidFill>
                  <a:latin typeface="Georgia" panose="02040502050405020303" pitchFamily="18" charset="0"/>
                </a:rPr>
                <a:t>Business</a:t>
              </a:r>
            </a:p>
            <a:p>
              <a:pPr algn="ctr"/>
              <a:r>
                <a:rPr lang="en-US" altLang="ko-KR" sz="1300" dirty="0">
                  <a:solidFill>
                    <a:srgbClr val="003300"/>
                  </a:solidFill>
                  <a:latin typeface="Georgia" panose="02040502050405020303" pitchFamily="18" charset="0"/>
                </a:rPr>
                <a:t>Understanding</a:t>
              </a:r>
            </a:p>
          </p:txBody>
        </p:sp>
        <p:sp>
          <p:nvSpPr>
            <p:cNvPr id="6" name="AutoShape 31"/>
            <p:cNvSpPr>
              <a:spLocks noChangeArrowheads="1"/>
            </p:cNvSpPr>
            <p:nvPr/>
          </p:nvSpPr>
          <p:spPr bwMode="auto">
            <a:xfrm>
              <a:off x="1387" y="935"/>
              <a:ext cx="981" cy="454"/>
            </a:xfrm>
            <a:prstGeom prst="chevron">
              <a:avLst>
                <a:gd name="adj" fmla="val 57434"/>
              </a:avLst>
            </a:prstGeom>
            <a:solidFill>
              <a:schemeClr val="bg1">
                <a:lumMod val="65000"/>
              </a:schemeClr>
            </a:solidFill>
            <a:ln w="9525">
              <a:solidFill>
                <a:schemeClr val="tx1"/>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dirty="0">
                  <a:solidFill>
                    <a:srgbClr val="003300"/>
                  </a:solidFill>
                </a:rPr>
                <a:t>     </a:t>
              </a:r>
              <a:r>
                <a:rPr lang="en-US" altLang="ko-KR" sz="1300" dirty="0">
                  <a:solidFill>
                    <a:srgbClr val="003300"/>
                  </a:solidFill>
                  <a:latin typeface="Georgia" panose="02040502050405020303" pitchFamily="18" charset="0"/>
                </a:rPr>
                <a:t>Data</a:t>
              </a:r>
            </a:p>
            <a:p>
              <a:pPr algn="ctr"/>
              <a:r>
                <a:rPr lang="en-US" altLang="ko-KR" sz="1300" dirty="0">
                  <a:solidFill>
                    <a:srgbClr val="003300"/>
                  </a:solidFill>
                  <a:latin typeface="Georgia" panose="02040502050405020303" pitchFamily="18" charset="0"/>
                </a:rPr>
                <a:t>     Understanding</a:t>
              </a:r>
            </a:p>
          </p:txBody>
        </p:sp>
        <p:sp>
          <p:nvSpPr>
            <p:cNvPr id="7" name="AutoShape 35"/>
            <p:cNvSpPr>
              <a:spLocks noChangeArrowheads="1"/>
            </p:cNvSpPr>
            <p:nvPr/>
          </p:nvSpPr>
          <p:spPr bwMode="auto">
            <a:xfrm>
              <a:off x="2203" y="935"/>
              <a:ext cx="981" cy="454"/>
            </a:xfrm>
            <a:prstGeom prst="chevron">
              <a:avLst>
                <a:gd name="adj" fmla="val 57434"/>
              </a:avLst>
            </a:prstGeom>
            <a:solidFill>
              <a:schemeClr val="bg1">
                <a:lumMod val="65000"/>
              </a:schemeClr>
            </a:solidFill>
            <a:ln w="9525">
              <a:solidFill>
                <a:schemeClr val="tx1"/>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dirty="0">
                  <a:solidFill>
                    <a:srgbClr val="003300"/>
                  </a:solidFill>
                </a:rPr>
                <a:t>     </a:t>
              </a:r>
              <a:r>
                <a:rPr lang="en-US" altLang="ko-KR" sz="1300" dirty="0">
                  <a:solidFill>
                    <a:srgbClr val="003300"/>
                  </a:solidFill>
                  <a:latin typeface="Georgia" panose="02040502050405020303" pitchFamily="18" charset="0"/>
                </a:rPr>
                <a:t>Data</a:t>
              </a:r>
            </a:p>
            <a:p>
              <a:pPr algn="ctr"/>
              <a:r>
                <a:rPr lang="en-US" altLang="ko-KR" sz="1300" dirty="0">
                  <a:solidFill>
                    <a:srgbClr val="003300"/>
                  </a:solidFill>
                  <a:latin typeface="Georgia" panose="02040502050405020303" pitchFamily="18" charset="0"/>
                </a:rPr>
                <a:t>     Preparation</a:t>
              </a:r>
            </a:p>
          </p:txBody>
        </p:sp>
        <p:sp>
          <p:nvSpPr>
            <p:cNvPr id="8" name="AutoShape 36"/>
            <p:cNvSpPr>
              <a:spLocks noChangeArrowheads="1"/>
            </p:cNvSpPr>
            <p:nvPr/>
          </p:nvSpPr>
          <p:spPr bwMode="auto">
            <a:xfrm>
              <a:off x="3013" y="935"/>
              <a:ext cx="980" cy="454"/>
            </a:xfrm>
            <a:prstGeom prst="chevron">
              <a:avLst>
                <a:gd name="adj" fmla="val 57434"/>
              </a:avLst>
            </a:prstGeom>
            <a:solidFill>
              <a:schemeClr val="bg1">
                <a:lumMod val="65000"/>
              </a:schemeClr>
            </a:solidFill>
            <a:ln w="9525">
              <a:solidFill>
                <a:schemeClr val="tx1"/>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dirty="0">
                  <a:solidFill>
                    <a:srgbClr val="003300"/>
                  </a:solidFill>
                </a:rPr>
                <a:t>     </a:t>
              </a:r>
              <a:r>
                <a:rPr lang="en-US" altLang="ko-KR" sz="1300" dirty="0">
                  <a:solidFill>
                    <a:srgbClr val="003300"/>
                  </a:solidFill>
                  <a:latin typeface="Georgia" panose="02040502050405020303" pitchFamily="18" charset="0"/>
                </a:rPr>
                <a:t>Modeling</a:t>
              </a:r>
            </a:p>
          </p:txBody>
        </p:sp>
        <p:sp>
          <p:nvSpPr>
            <p:cNvPr id="9" name="AutoShape 37"/>
            <p:cNvSpPr>
              <a:spLocks noChangeArrowheads="1"/>
            </p:cNvSpPr>
            <p:nvPr/>
          </p:nvSpPr>
          <p:spPr bwMode="auto">
            <a:xfrm>
              <a:off x="4649" y="935"/>
              <a:ext cx="970" cy="454"/>
            </a:xfrm>
            <a:prstGeom prst="chevron">
              <a:avLst>
                <a:gd name="adj" fmla="val 57434"/>
              </a:avLst>
            </a:prstGeom>
            <a:solidFill>
              <a:schemeClr val="bg1">
                <a:lumMod val="65000"/>
              </a:schemeClr>
            </a:solidFill>
            <a:ln w="9525">
              <a:solidFill>
                <a:schemeClr val="tx1"/>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dirty="0">
                  <a:solidFill>
                    <a:srgbClr val="003300"/>
                  </a:solidFill>
                </a:rPr>
                <a:t>     </a:t>
              </a:r>
              <a:r>
                <a:rPr lang="en-US" altLang="ko-KR" sz="1300" dirty="0">
                  <a:solidFill>
                    <a:srgbClr val="003300"/>
                  </a:solidFill>
                  <a:latin typeface="Georgia" panose="02040502050405020303" pitchFamily="18" charset="0"/>
                </a:rPr>
                <a:t>Deployment</a:t>
              </a:r>
            </a:p>
          </p:txBody>
        </p:sp>
        <p:sp>
          <p:nvSpPr>
            <p:cNvPr id="10" name="AutoShape 38"/>
            <p:cNvSpPr>
              <a:spLocks noChangeArrowheads="1"/>
            </p:cNvSpPr>
            <p:nvPr/>
          </p:nvSpPr>
          <p:spPr bwMode="auto">
            <a:xfrm>
              <a:off x="3815" y="935"/>
              <a:ext cx="1004" cy="454"/>
            </a:xfrm>
            <a:prstGeom prst="chevron">
              <a:avLst>
                <a:gd name="adj" fmla="val 57434"/>
              </a:avLst>
            </a:prstGeom>
            <a:solidFill>
              <a:schemeClr val="bg1">
                <a:lumMod val="65000"/>
              </a:schemeClr>
            </a:solidFill>
            <a:ln w="9525">
              <a:solidFill>
                <a:schemeClr val="tx1"/>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dirty="0">
                  <a:solidFill>
                    <a:srgbClr val="003300"/>
                  </a:solidFill>
                </a:rPr>
                <a:t>     </a:t>
              </a:r>
              <a:r>
                <a:rPr lang="en-US" altLang="ko-KR" sz="1300" dirty="0">
                  <a:solidFill>
                    <a:srgbClr val="003300"/>
                  </a:solidFill>
                  <a:latin typeface="Georgia" panose="02040502050405020303" pitchFamily="18" charset="0"/>
                </a:rPr>
                <a:t>Evaluation</a:t>
              </a:r>
            </a:p>
          </p:txBody>
        </p:sp>
      </p:grpSp>
      <p:grpSp>
        <p:nvGrpSpPr>
          <p:cNvPr id="11" name="Group 103"/>
          <p:cNvGrpSpPr>
            <a:grpSpLocks/>
          </p:cNvGrpSpPr>
          <p:nvPr/>
        </p:nvGrpSpPr>
        <p:grpSpPr bwMode="auto">
          <a:xfrm>
            <a:off x="135824" y="1363016"/>
            <a:ext cx="8622238" cy="3074110"/>
            <a:chOff x="518" y="1434"/>
            <a:chExt cx="4715" cy="1591"/>
          </a:xfrm>
          <a:scene3d>
            <a:camera prst="orthographicFront">
              <a:rot lat="0" lon="0" rev="0"/>
            </a:camera>
            <a:lightRig rig="balanced" dir="t">
              <a:rot lat="0" lon="0" rev="8700000"/>
            </a:lightRig>
          </a:scene3d>
        </p:grpSpPr>
        <p:sp>
          <p:nvSpPr>
            <p:cNvPr id="12" name="AutoShape 40"/>
            <p:cNvSpPr>
              <a:spLocks noChangeArrowheads="1"/>
            </p:cNvSpPr>
            <p:nvPr/>
          </p:nvSpPr>
          <p:spPr bwMode="auto">
            <a:xfrm>
              <a:off x="2114" y="2702"/>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smtClean="0">
                  <a:solidFill>
                    <a:schemeClr val="tx1"/>
                  </a:solidFill>
                </a:rPr>
                <a:t>Select Variables</a:t>
              </a:r>
            </a:p>
            <a:p>
              <a:pPr algn="ctr"/>
              <a:r>
                <a:rPr lang="en-US" altLang="ko-KR" sz="1100" dirty="0" smtClean="0">
                  <a:solidFill>
                    <a:schemeClr val="tx1"/>
                  </a:solidFill>
                </a:rPr>
                <a:t>Appropriate to</a:t>
              </a:r>
            </a:p>
            <a:p>
              <a:pPr algn="ctr"/>
              <a:r>
                <a:rPr lang="en-US" altLang="ko-KR" sz="1100" dirty="0" smtClean="0">
                  <a:solidFill>
                    <a:schemeClr val="tx1"/>
                  </a:solidFill>
                </a:rPr>
                <a:t>Analysis</a:t>
              </a:r>
            </a:p>
          </p:txBody>
        </p:sp>
        <p:sp>
          <p:nvSpPr>
            <p:cNvPr id="14" name="AutoShape 74"/>
            <p:cNvSpPr>
              <a:spLocks noChangeArrowheads="1"/>
            </p:cNvSpPr>
            <p:nvPr/>
          </p:nvSpPr>
          <p:spPr bwMode="auto">
            <a:xfrm>
              <a:off x="2114" y="2281"/>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smtClean="0">
                  <a:solidFill>
                    <a:schemeClr val="tx1"/>
                  </a:solidFill>
                </a:rPr>
                <a:t>Transform</a:t>
              </a:r>
              <a:endParaRPr lang="en-US" altLang="ko-KR" sz="1100" dirty="0">
                <a:solidFill>
                  <a:schemeClr val="tx1"/>
                </a:solidFill>
              </a:endParaRPr>
            </a:p>
            <a:p>
              <a:pPr algn="ctr"/>
              <a:r>
                <a:rPr lang="en-US" altLang="ko-KR" sz="1100" dirty="0">
                  <a:solidFill>
                    <a:schemeClr val="tx1"/>
                  </a:solidFill>
                </a:rPr>
                <a:t>Data</a:t>
              </a:r>
            </a:p>
          </p:txBody>
        </p:sp>
        <p:sp>
          <p:nvSpPr>
            <p:cNvPr id="15" name="AutoShape 75"/>
            <p:cNvSpPr>
              <a:spLocks noChangeArrowheads="1"/>
            </p:cNvSpPr>
            <p:nvPr/>
          </p:nvSpPr>
          <p:spPr bwMode="auto">
            <a:xfrm>
              <a:off x="2112" y="1434"/>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rPr>
                <a:t>Clean</a:t>
              </a:r>
            </a:p>
            <a:p>
              <a:pPr algn="ctr"/>
              <a:r>
                <a:rPr lang="en-US" altLang="ko-KR" sz="1100" dirty="0">
                  <a:solidFill>
                    <a:schemeClr val="tx1"/>
                  </a:solidFill>
                </a:rPr>
                <a:t>Data</a:t>
              </a:r>
            </a:p>
          </p:txBody>
        </p:sp>
        <p:sp>
          <p:nvSpPr>
            <p:cNvPr id="16" name="AutoShape 76"/>
            <p:cNvSpPr>
              <a:spLocks noChangeArrowheads="1"/>
            </p:cNvSpPr>
            <p:nvPr/>
          </p:nvSpPr>
          <p:spPr bwMode="auto">
            <a:xfrm>
              <a:off x="2111" y="1861"/>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smtClean="0">
                  <a:solidFill>
                    <a:schemeClr val="tx1"/>
                  </a:solidFill>
                </a:rPr>
                <a:t>Prepare</a:t>
              </a:r>
            </a:p>
            <a:p>
              <a:pPr algn="ctr"/>
              <a:r>
                <a:rPr lang="en-US" altLang="ko-KR" sz="1100" dirty="0" smtClean="0">
                  <a:solidFill>
                    <a:schemeClr val="tx1"/>
                  </a:solidFill>
                </a:rPr>
                <a:t>Data</a:t>
              </a:r>
              <a:endParaRPr lang="en-US" altLang="ko-KR" sz="1100" dirty="0">
                <a:solidFill>
                  <a:schemeClr val="tx1"/>
                </a:solidFill>
              </a:endParaRPr>
            </a:p>
          </p:txBody>
        </p:sp>
        <p:sp>
          <p:nvSpPr>
            <p:cNvPr id="17" name="AutoShape 77"/>
            <p:cNvSpPr>
              <a:spLocks noChangeArrowheads="1"/>
            </p:cNvSpPr>
            <p:nvPr/>
          </p:nvSpPr>
          <p:spPr bwMode="auto">
            <a:xfrm>
              <a:off x="525" y="1434"/>
              <a:ext cx="725" cy="317"/>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smtClean="0">
                  <a:solidFill>
                    <a:schemeClr val="tx1"/>
                  </a:solidFill>
                  <a:latin typeface="Georgia" panose="02040502050405020303" pitchFamily="18" charset="0"/>
                </a:rPr>
                <a:t>Define</a:t>
              </a:r>
              <a:endParaRPr lang="en-US" altLang="ko-KR" sz="1100" dirty="0">
                <a:solidFill>
                  <a:schemeClr val="tx1"/>
                </a:solidFill>
                <a:latin typeface="Georgia" panose="02040502050405020303" pitchFamily="18" charset="0"/>
              </a:endParaRPr>
            </a:p>
            <a:p>
              <a:pPr algn="ctr"/>
              <a:r>
                <a:rPr lang="en-US" altLang="ko-KR" sz="1100" dirty="0">
                  <a:solidFill>
                    <a:schemeClr val="tx1"/>
                  </a:solidFill>
                  <a:latin typeface="Georgia" panose="02040502050405020303" pitchFamily="18" charset="0"/>
                </a:rPr>
                <a:t>Business</a:t>
              </a:r>
            </a:p>
            <a:p>
              <a:pPr algn="ctr"/>
              <a:r>
                <a:rPr lang="en-US" altLang="ko-KR" sz="1100" dirty="0" smtClean="0">
                  <a:solidFill>
                    <a:schemeClr val="tx1"/>
                  </a:solidFill>
                  <a:latin typeface="Georgia" panose="02040502050405020303" pitchFamily="18" charset="0"/>
                </a:rPr>
                <a:t>Objectives</a:t>
              </a:r>
            </a:p>
          </p:txBody>
        </p:sp>
        <p:sp>
          <p:nvSpPr>
            <p:cNvPr id="18" name="AutoShape 78"/>
            <p:cNvSpPr>
              <a:spLocks noChangeArrowheads="1"/>
            </p:cNvSpPr>
            <p:nvPr/>
          </p:nvSpPr>
          <p:spPr bwMode="auto">
            <a:xfrm>
              <a:off x="4507" y="2707"/>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rPr>
                <a:t>Review</a:t>
              </a:r>
            </a:p>
            <a:p>
              <a:pPr algn="ctr"/>
              <a:r>
                <a:rPr lang="en-US" altLang="ko-KR" sz="1100" dirty="0">
                  <a:solidFill>
                    <a:schemeClr val="tx1"/>
                  </a:solidFill>
                </a:rPr>
                <a:t>Project</a:t>
              </a:r>
            </a:p>
          </p:txBody>
        </p:sp>
        <p:sp>
          <p:nvSpPr>
            <p:cNvPr id="19" name="AutoShape 79"/>
            <p:cNvSpPr>
              <a:spLocks noChangeArrowheads="1"/>
            </p:cNvSpPr>
            <p:nvPr/>
          </p:nvSpPr>
          <p:spPr bwMode="auto">
            <a:xfrm>
              <a:off x="4502" y="2287"/>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rPr>
                <a:t>Produce</a:t>
              </a:r>
            </a:p>
            <a:p>
              <a:pPr algn="ctr"/>
              <a:r>
                <a:rPr lang="en-US" altLang="ko-KR" sz="1100" dirty="0">
                  <a:solidFill>
                    <a:schemeClr val="tx1"/>
                  </a:solidFill>
                </a:rPr>
                <a:t>Final</a:t>
              </a:r>
            </a:p>
            <a:p>
              <a:pPr algn="ctr"/>
              <a:r>
                <a:rPr lang="en-US" altLang="ko-KR" sz="1100" dirty="0">
                  <a:solidFill>
                    <a:schemeClr val="tx1"/>
                  </a:solidFill>
                </a:rPr>
                <a:t>Report</a:t>
              </a:r>
            </a:p>
          </p:txBody>
        </p:sp>
        <p:sp>
          <p:nvSpPr>
            <p:cNvPr id="20" name="AutoShape 80"/>
            <p:cNvSpPr>
              <a:spLocks noChangeArrowheads="1"/>
            </p:cNvSpPr>
            <p:nvPr/>
          </p:nvSpPr>
          <p:spPr bwMode="auto">
            <a:xfrm>
              <a:off x="4501" y="1869"/>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rPr>
                <a:t>Plan </a:t>
              </a:r>
              <a:r>
                <a:rPr lang="en-US" altLang="ko-KR" sz="1100" dirty="0" smtClean="0">
                  <a:solidFill>
                    <a:schemeClr val="tx1"/>
                  </a:solidFill>
                </a:rPr>
                <a:t>Monitoring</a:t>
              </a:r>
              <a:endParaRPr lang="en-US" altLang="ko-KR" sz="1100" dirty="0">
                <a:solidFill>
                  <a:schemeClr val="tx1"/>
                </a:solidFill>
              </a:endParaRPr>
            </a:p>
            <a:p>
              <a:pPr algn="ctr"/>
              <a:r>
                <a:rPr lang="en-US" altLang="ko-KR" sz="1100" dirty="0">
                  <a:solidFill>
                    <a:schemeClr val="tx1"/>
                  </a:solidFill>
                </a:rPr>
                <a:t>&amp;</a:t>
              </a:r>
            </a:p>
            <a:p>
              <a:pPr algn="ctr"/>
              <a:r>
                <a:rPr lang="en-US" altLang="ko-KR" sz="1100" dirty="0">
                  <a:solidFill>
                    <a:schemeClr val="tx1"/>
                  </a:solidFill>
                </a:rPr>
                <a:t>Maintenance</a:t>
              </a:r>
            </a:p>
          </p:txBody>
        </p:sp>
        <p:sp>
          <p:nvSpPr>
            <p:cNvPr id="21" name="AutoShape 82"/>
            <p:cNvSpPr>
              <a:spLocks noChangeArrowheads="1"/>
            </p:cNvSpPr>
            <p:nvPr/>
          </p:nvSpPr>
          <p:spPr bwMode="auto">
            <a:xfrm>
              <a:off x="4496" y="1434"/>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rPr>
                <a:t>Plan</a:t>
              </a:r>
            </a:p>
            <a:p>
              <a:pPr algn="ctr"/>
              <a:r>
                <a:rPr lang="en-US" altLang="ko-KR" sz="1100" dirty="0">
                  <a:solidFill>
                    <a:schemeClr val="tx1"/>
                  </a:solidFill>
                </a:rPr>
                <a:t>Deployment</a:t>
              </a:r>
            </a:p>
          </p:txBody>
        </p:sp>
        <p:sp>
          <p:nvSpPr>
            <p:cNvPr id="22" name="AutoShape 83"/>
            <p:cNvSpPr>
              <a:spLocks noChangeArrowheads="1"/>
            </p:cNvSpPr>
            <p:nvPr/>
          </p:nvSpPr>
          <p:spPr bwMode="auto">
            <a:xfrm>
              <a:off x="3696" y="2287"/>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rPr>
                <a:t>Determine</a:t>
              </a:r>
            </a:p>
            <a:p>
              <a:pPr algn="ctr"/>
              <a:r>
                <a:rPr lang="en-US" altLang="ko-KR" sz="1100" dirty="0">
                  <a:solidFill>
                    <a:schemeClr val="tx1"/>
                  </a:solidFill>
                </a:rPr>
                <a:t>Next Steps</a:t>
              </a:r>
            </a:p>
          </p:txBody>
        </p:sp>
        <p:sp>
          <p:nvSpPr>
            <p:cNvPr id="23" name="AutoShape 84"/>
            <p:cNvSpPr>
              <a:spLocks noChangeArrowheads="1"/>
            </p:cNvSpPr>
            <p:nvPr/>
          </p:nvSpPr>
          <p:spPr bwMode="auto">
            <a:xfrm>
              <a:off x="3693" y="1866"/>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rPr>
                <a:t>Review</a:t>
              </a:r>
            </a:p>
            <a:p>
              <a:pPr algn="ctr"/>
              <a:r>
                <a:rPr lang="en-US" altLang="ko-KR" sz="1100" dirty="0">
                  <a:solidFill>
                    <a:schemeClr val="tx1"/>
                  </a:solidFill>
                </a:rPr>
                <a:t>Process</a:t>
              </a:r>
            </a:p>
          </p:txBody>
        </p:sp>
        <p:sp>
          <p:nvSpPr>
            <p:cNvPr id="24" name="AutoShape 85"/>
            <p:cNvSpPr>
              <a:spLocks noChangeArrowheads="1"/>
            </p:cNvSpPr>
            <p:nvPr/>
          </p:nvSpPr>
          <p:spPr bwMode="auto">
            <a:xfrm>
              <a:off x="3691" y="1434"/>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rPr>
                <a:t>Evaluate</a:t>
              </a:r>
            </a:p>
            <a:p>
              <a:pPr algn="ctr"/>
              <a:r>
                <a:rPr lang="en-US" altLang="ko-KR" sz="1100" dirty="0">
                  <a:solidFill>
                    <a:schemeClr val="tx1"/>
                  </a:solidFill>
                </a:rPr>
                <a:t>Results</a:t>
              </a:r>
            </a:p>
          </p:txBody>
        </p:sp>
        <p:sp>
          <p:nvSpPr>
            <p:cNvPr id="25" name="AutoShape 86"/>
            <p:cNvSpPr>
              <a:spLocks noChangeArrowheads="1"/>
            </p:cNvSpPr>
            <p:nvPr/>
          </p:nvSpPr>
          <p:spPr bwMode="auto">
            <a:xfrm>
              <a:off x="2911" y="2707"/>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rPr>
                <a:t>Assess</a:t>
              </a:r>
            </a:p>
            <a:p>
              <a:pPr algn="ctr"/>
              <a:r>
                <a:rPr lang="en-US" altLang="ko-KR" sz="1100" dirty="0">
                  <a:solidFill>
                    <a:schemeClr val="tx1"/>
                  </a:solidFill>
                </a:rPr>
                <a:t>Model</a:t>
              </a:r>
            </a:p>
          </p:txBody>
        </p:sp>
        <p:sp>
          <p:nvSpPr>
            <p:cNvPr id="26" name="AutoShape 87"/>
            <p:cNvSpPr>
              <a:spLocks noChangeArrowheads="1"/>
            </p:cNvSpPr>
            <p:nvPr/>
          </p:nvSpPr>
          <p:spPr bwMode="auto">
            <a:xfrm>
              <a:off x="2908" y="2293"/>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a:solidFill>
                    <a:schemeClr val="tx1"/>
                  </a:solidFill>
                </a:rPr>
                <a:t>Build</a:t>
              </a:r>
            </a:p>
            <a:p>
              <a:pPr algn="ctr"/>
              <a:r>
                <a:rPr lang="en-US" altLang="ko-KR" sz="1100">
                  <a:solidFill>
                    <a:schemeClr val="tx1"/>
                  </a:solidFill>
                </a:rPr>
                <a:t>Model</a:t>
              </a:r>
            </a:p>
          </p:txBody>
        </p:sp>
        <p:sp>
          <p:nvSpPr>
            <p:cNvPr id="27" name="AutoShape 88"/>
            <p:cNvSpPr>
              <a:spLocks noChangeArrowheads="1"/>
            </p:cNvSpPr>
            <p:nvPr/>
          </p:nvSpPr>
          <p:spPr bwMode="auto">
            <a:xfrm>
              <a:off x="2908" y="1866"/>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rPr>
                <a:t>Generate</a:t>
              </a:r>
            </a:p>
            <a:p>
              <a:pPr algn="ctr"/>
              <a:r>
                <a:rPr lang="en-US" altLang="ko-KR" sz="1100" dirty="0">
                  <a:solidFill>
                    <a:schemeClr val="tx1"/>
                  </a:solidFill>
                </a:rPr>
                <a:t>Test Design</a:t>
              </a:r>
            </a:p>
          </p:txBody>
        </p:sp>
        <p:sp>
          <p:nvSpPr>
            <p:cNvPr id="28" name="AutoShape 89"/>
            <p:cNvSpPr>
              <a:spLocks noChangeArrowheads="1"/>
            </p:cNvSpPr>
            <p:nvPr/>
          </p:nvSpPr>
          <p:spPr bwMode="auto">
            <a:xfrm>
              <a:off x="2906" y="1434"/>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rPr>
                <a:t>Select</a:t>
              </a:r>
            </a:p>
            <a:p>
              <a:pPr algn="ctr"/>
              <a:r>
                <a:rPr lang="en-US" altLang="ko-KR" sz="1100" dirty="0">
                  <a:solidFill>
                    <a:schemeClr val="tx1"/>
                  </a:solidFill>
                </a:rPr>
                <a:t>Modeling</a:t>
              </a:r>
            </a:p>
            <a:p>
              <a:pPr algn="ctr"/>
              <a:r>
                <a:rPr lang="en-US" altLang="ko-KR" sz="1100" dirty="0">
                  <a:solidFill>
                    <a:schemeClr val="tx1"/>
                  </a:solidFill>
                </a:rPr>
                <a:t>Technique</a:t>
              </a:r>
            </a:p>
          </p:txBody>
        </p:sp>
        <p:sp>
          <p:nvSpPr>
            <p:cNvPr id="29" name="AutoShape 95"/>
            <p:cNvSpPr>
              <a:spLocks noChangeArrowheads="1"/>
            </p:cNvSpPr>
            <p:nvPr/>
          </p:nvSpPr>
          <p:spPr bwMode="auto">
            <a:xfrm>
              <a:off x="525" y="1861"/>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smtClean="0">
                  <a:solidFill>
                    <a:schemeClr val="tx1"/>
                  </a:solidFill>
                  <a:latin typeface="Georgia" panose="02040502050405020303" pitchFamily="18" charset="0"/>
                </a:rPr>
                <a:t>Define </a:t>
              </a:r>
            </a:p>
            <a:p>
              <a:pPr algn="ctr"/>
              <a:r>
                <a:rPr lang="en-US" altLang="ko-KR" sz="1100" dirty="0" smtClean="0">
                  <a:solidFill>
                    <a:schemeClr val="tx1"/>
                  </a:solidFill>
                  <a:latin typeface="Georgia" panose="02040502050405020303" pitchFamily="18" charset="0"/>
                </a:rPr>
                <a:t>Profound</a:t>
              </a:r>
            </a:p>
            <a:p>
              <a:pPr algn="ctr"/>
              <a:r>
                <a:rPr lang="en-US" altLang="ko-KR" sz="1100" dirty="0" smtClean="0">
                  <a:solidFill>
                    <a:schemeClr val="tx1"/>
                  </a:solidFill>
                  <a:latin typeface="Georgia" panose="02040502050405020303" pitchFamily="18" charset="0"/>
                </a:rPr>
                <a:t>Question</a:t>
              </a:r>
              <a:r>
                <a:rPr lang="en-US" altLang="ko-KR" sz="1100" dirty="0" smtClean="0">
                  <a:solidFill>
                    <a:schemeClr val="tx1"/>
                  </a:solidFill>
                </a:rPr>
                <a:t> </a:t>
              </a:r>
              <a:endParaRPr lang="en-US" altLang="ko-KR" sz="1100" dirty="0">
                <a:solidFill>
                  <a:schemeClr val="tx1"/>
                </a:solidFill>
              </a:endParaRPr>
            </a:p>
          </p:txBody>
        </p:sp>
        <p:sp>
          <p:nvSpPr>
            <p:cNvPr id="31" name="AutoShape 97"/>
            <p:cNvSpPr>
              <a:spLocks noChangeArrowheads="1"/>
            </p:cNvSpPr>
            <p:nvPr/>
          </p:nvSpPr>
          <p:spPr bwMode="auto">
            <a:xfrm>
              <a:off x="1315" y="1861"/>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latin typeface="Georgia" panose="02040502050405020303" pitchFamily="18" charset="0"/>
                </a:rPr>
                <a:t>Describe</a:t>
              </a:r>
            </a:p>
            <a:p>
              <a:pPr algn="ctr"/>
              <a:r>
                <a:rPr lang="en-US" altLang="ko-KR" sz="1100" dirty="0">
                  <a:solidFill>
                    <a:schemeClr val="tx1"/>
                  </a:solidFill>
                  <a:latin typeface="Georgia" panose="02040502050405020303" pitchFamily="18" charset="0"/>
                </a:rPr>
                <a:t>Data</a:t>
              </a:r>
            </a:p>
          </p:txBody>
        </p:sp>
        <p:sp>
          <p:nvSpPr>
            <p:cNvPr id="32" name="AutoShape 98"/>
            <p:cNvSpPr>
              <a:spLocks noChangeArrowheads="1"/>
            </p:cNvSpPr>
            <p:nvPr/>
          </p:nvSpPr>
          <p:spPr bwMode="auto">
            <a:xfrm>
              <a:off x="1316" y="1434"/>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latin typeface="Georgia" panose="02040502050405020303" pitchFamily="18" charset="0"/>
                </a:rPr>
                <a:t>Collect</a:t>
              </a:r>
            </a:p>
            <a:p>
              <a:pPr algn="ctr"/>
              <a:r>
                <a:rPr lang="en-US" altLang="ko-KR" sz="1100" dirty="0">
                  <a:solidFill>
                    <a:schemeClr val="tx1"/>
                  </a:solidFill>
                  <a:latin typeface="Georgia" panose="02040502050405020303" pitchFamily="18" charset="0"/>
                </a:rPr>
                <a:t>Initial</a:t>
              </a:r>
            </a:p>
            <a:p>
              <a:pPr algn="ctr"/>
              <a:r>
                <a:rPr lang="en-US" altLang="ko-KR" sz="1100" dirty="0">
                  <a:solidFill>
                    <a:schemeClr val="tx1"/>
                  </a:solidFill>
                  <a:latin typeface="Georgia" panose="02040502050405020303" pitchFamily="18" charset="0"/>
                </a:rPr>
                <a:t>Data</a:t>
              </a:r>
            </a:p>
          </p:txBody>
        </p:sp>
        <p:sp>
          <p:nvSpPr>
            <p:cNvPr id="33" name="AutoShape 99"/>
            <p:cNvSpPr>
              <a:spLocks noChangeArrowheads="1"/>
            </p:cNvSpPr>
            <p:nvPr/>
          </p:nvSpPr>
          <p:spPr bwMode="auto">
            <a:xfrm>
              <a:off x="525" y="2280"/>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latin typeface="Georgia" panose="02040502050405020303" pitchFamily="18" charset="0"/>
                </a:rPr>
                <a:t>Determine</a:t>
              </a:r>
            </a:p>
            <a:p>
              <a:pPr algn="ctr"/>
              <a:r>
                <a:rPr lang="en-US" altLang="ko-KR" sz="1100" dirty="0">
                  <a:solidFill>
                    <a:schemeClr val="tx1"/>
                  </a:solidFill>
                  <a:latin typeface="Georgia" panose="02040502050405020303" pitchFamily="18" charset="0"/>
                </a:rPr>
                <a:t>Data Mining</a:t>
              </a:r>
            </a:p>
            <a:p>
              <a:pPr algn="ctr"/>
              <a:r>
                <a:rPr lang="en-US" altLang="ko-KR" sz="1100" dirty="0">
                  <a:solidFill>
                    <a:schemeClr val="tx1"/>
                  </a:solidFill>
                  <a:latin typeface="Georgia" panose="02040502050405020303" pitchFamily="18" charset="0"/>
                </a:rPr>
                <a:t>Goals</a:t>
              </a:r>
            </a:p>
          </p:txBody>
        </p:sp>
        <p:sp>
          <p:nvSpPr>
            <p:cNvPr id="34" name="AutoShape 100"/>
            <p:cNvSpPr>
              <a:spLocks noChangeArrowheads="1"/>
            </p:cNvSpPr>
            <p:nvPr/>
          </p:nvSpPr>
          <p:spPr bwMode="auto">
            <a:xfrm>
              <a:off x="1314" y="2280"/>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a:solidFill>
                    <a:schemeClr val="tx1"/>
                  </a:solidFill>
                  <a:latin typeface="Georgia" panose="02040502050405020303" pitchFamily="18" charset="0"/>
                </a:rPr>
                <a:t>Verify</a:t>
              </a:r>
            </a:p>
            <a:p>
              <a:pPr algn="ctr"/>
              <a:r>
                <a:rPr lang="en-US" altLang="ko-KR" sz="1100" dirty="0">
                  <a:solidFill>
                    <a:schemeClr val="tx1"/>
                  </a:solidFill>
                  <a:latin typeface="Georgia" panose="02040502050405020303" pitchFamily="18" charset="0"/>
                </a:rPr>
                <a:t>Data</a:t>
              </a:r>
            </a:p>
            <a:p>
              <a:pPr algn="ctr"/>
              <a:r>
                <a:rPr lang="en-US" altLang="ko-KR" sz="1100" dirty="0">
                  <a:solidFill>
                    <a:schemeClr val="tx1"/>
                  </a:solidFill>
                  <a:latin typeface="Georgia" panose="02040502050405020303" pitchFamily="18" charset="0"/>
                </a:rPr>
                <a:t>Quality</a:t>
              </a:r>
            </a:p>
          </p:txBody>
        </p:sp>
        <p:sp>
          <p:nvSpPr>
            <p:cNvPr id="35" name="AutoShape 101"/>
            <p:cNvSpPr>
              <a:spLocks noChangeArrowheads="1"/>
            </p:cNvSpPr>
            <p:nvPr/>
          </p:nvSpPr>
          <p:spPr bwMode="auto">
            <a:xfrm>
              <a:off x="518" y="2697"/>
              <a:ext cx="726" cy="318"/>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p3d>
              <a:bevelT w="190500" h="38100"/>
            </a:sp3d>
            <a:extLst/>
          </p:spPr>
          <p:txBody>
            <a:bodyPr wrap="none" anchor="ctr"/>
            <a:lstStyle/>
            <a:p>
              <a:pPr algn="ctr"/>
              <a:r>
                <a:rPr lang="en-US" altLang="ko-KR" sz="1100" dirty="0" smtClean="0">
                  <a:solidFill>
                    <a:schemeClr val="tx1"/>
                  </a:solidFill>
                  <a:latin typeface="Georgia" panose="02040502050405020303" pitchFamily="18" charset="0"/>
                </a:rPr>
                <a:t>Prepare </a:t>
              </a:r>
            </a:p>
            <a:p>
              <a:pPr algn="ctr"/>
              <a:r>
                <a:rPr lang="en-US" altLang="ko-KR" sz="1100" dirty="0" smtClean="0">
                  <a:solidFill>
                    <a:schemeClr val="tx1"/>
                  </a:solidFill>
                  <a:latin typeface="Georgia" panose="02040502050405020303" pitchFamily="18" charset="0"/>
                </a:rPr>
                <a:t>Initial </a:t>
              </a:r>
            </a:p>
            <a:p>
              <a:pPr algn="ctr"/>
              <a:r>
                <a:rPr lang="en-US" altLang="ko-KR" sz="1100" dirty="0" smtClean="0">
                  <a:solidFill>
                    <a:schemeClr val="tx1"/>
                  </a:solidFill>
                  <a:latin typeface="Georgia" panose="02040502050405020303" pitchFamily="18" charset="0"/>
                </a:rPr>
                <a:t>Strategy </a:t>
              </a:r>
              <a:endParaRPr lang="en-US" altLang="ko-KR" sz="1100" dirty="0">
                <a:solidFill>
                  <a:schemeClr val="tx1"/>
                </a:solidFill>
                <a:latin typeface="Georgia" panose="02040502050405020303" pitchFamily="18" charset="0"/>
              </a:endParaRPr>
            </a:p>
          </p:txBody>
        </p:sp>
      </p:grpSp>
      <p:sp>
        <p:nvSpPr>
          <p:cNvPr id="36" name="AutoShape 96"/>
          <p:cNvSpPr>
            <a:spLocks noChangeArrowheads="1"/>
          </p:cNvSpPr>
          <p:nvPr/>
        </p:nvSpPr>
        <p:spPr bwMode="auto">
          <a:xfrm>
            <a:off x="1592910" y="3808459"/>
            <a:ext cx="1327624" cy="614436"/>
          </a:xfrm>
          <a:prstGeom prst="flowChartProcess">
            <a:avLst/>
          </a:prstGeom>
          <a:solidFill>
            <a:srgbClr val="CCFF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lstStyle/>
          <a:p>
            <a:pPr algn="ctr"/>
            <a:r>
              <a:rPr lang="en-US" altLang="ko-KR" sz="1100" dirty="0" smtClean="0">
                <a:solidFill>
                  <a:schemeClr val="tx1"/>
                </a:solidFill>
                <a:latin typeface="Georgia" panose="02040502050405020303" pitchFamily="18" charset="0"/>
              </a:rPr>
              <a:t>Exploratory</a:t>
            </a:r>
          </a:p>
          <a:p>
            <a:pPr algn="ctr"/>
            <a:r>
              <a:rPr lang="en-US" altLang="ko-KR" sz="1100" dirty="0" smtClean="0">
                <a:solidFill>
                  <a:schemeClr val="tx1"/>
                </a:solidFill>
                <a:latin typeface="Georgia" panose="02040502050405020303" pitchFamily="18" charset="0"/>
              </a:rPr>
              <a:t>Data</a:t>
            </a:r>
          </a:p>
          <a:p>
            <a:pPr algn="ctr"/>
            <a:r>
              <a:rPr lang="en-US" altLang="ko-KR" sz="1100" dirty="0" smtClean="0">
                <a:solidFill>
                  <a:schemeClr val="tx1"/>
                </a:solidFill>
                <a:latin typeface="Georgia" panose="02040502050405020303" pitchFamily="18" charset="0"/>
              </a:rPr>
              <a:t>Analysis</a:t>
            </a:r>
            <a:r>
              <a:rPr lang="en-US" altLang="ko-KR" sz="1100" dirty="0" smtClean="0">
                <a:solidFill>
                  <a:schemeClr val="tx1"/>
                </a:solidFill>
              </a:rPr>
              <a:t> </a:t>
            </a:r>
            <a:endParaRPr lang="en-US" altLang="ko-KR" sz="1100" dirty="0">
              <a:solidFill>
                <a:schemeClr val="tx1"/>
              </a:solidFill>
            </a:endParaRPr>
          </a:p>
        </p:txBody>
      </p:sp>
      <p:cxnSp>
        <p:nvCxnSpPr>
          <p:cNvPr id="38" name="Straight Arrow Connector 37"/>
          <p:cNvCxnSpPr>
            <a:stCxn id="5" idx="2"/>
            <a:endCxn id="17" idx="0"/>
          </p:cNvCxnSpPr>
          <p:nvPr/>
        </p:nvCxnSpPr>
        <p:spPr>
          <a:xfrm>
            <a:off x="807433" y="1019249"/>
            <a:ext cx="4090" cy="3437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6" idx="2"/>
            <a:endCxn id="32" idx="0"/>
          </p:cNvCxnSpPr>
          <p:nvPr/>
        </p:nvCxnSpPr>
        <p:spPr>
          <a:xfrm>
            <a:off x="2254193" y="1020836"/>
            <a:ext cx="4732" cy="3421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7" idx="2"/>
            <a:endCxn id="15" idx="0"/>
          </p:cNvCxnSpPr>
          <p:nvPr/>
        </p:nvCxnSpPr>
        <p:spPr>
          <a:xfrm>
            <a:off x="3708960" y="1020836"/>
            <a:ext cx="5596" cy="3421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8" idx="2"/>
            <a:endCxn id="28" idx="0"/>
          </p:cNvCxnSpPr>
          <p:nvPr/>
        </p:nvCxnSpPr>
        <p:spPr>
          <a:xfrm>
            <a:off x="5152139" y="1020836"/>
            <a:ext cx="14391" cy="3421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a:stCxn id="9" idx="2"/>
            <a:endCxn id="21" idx="0"/>
          </p:cNvCxnSpPr>
          <p:nvPr/>
        </p:nvCxnSpPr>
        <p:spPr>
          <a:xfrm>
            <a:off x="8059890" y="1020836"/>
            <a:ext cx="14245" cy="3421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10" idx="2"/>
            <a:endCxn id="24" idx="0"/>
          </p:cNvCxnSpPr>
          <p:nvPr/>
        </p:nvCxnSpPr>
        <p:spPr>
          <a:xfrm flipH="1">
            <a:off x="6602046" y="1020836"/>
            <a:ext cx="1294" cy="3421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Connector 42"/>
          <p:cNvCxnSpPr>
            <a:stCxn id="17" idx="2"/>
            <a:endCxn id="29" idx="0"/>
          </p:cNvCxnSpPr>
          <p:nvPr/>
        </p:nvCxnSpPr>
        <p:spPr>
          <a:xfrm>
            <a:off x="811523" y="1975519"/>
            <a:ext cx="914" cy="212541"/>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p:cNvCxnSpPr>
            <a:stCxn id="29" idx="2"/>
            <a:endCxn id="33" idx="0"/>
          </p:cNvCxnSpPr>
          <p:nvPr/>
        </p:nvCxnSpPr>
        <p:spPr>
          <a:xfrm>
            <a:off x="812437" y="2802496"/>
            <a:ext cx="0" cy="195150"/>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a:endCxn id="35" idx="0"/>
          </p:cNvCxnSpPr>
          <p:nvPr/>
        </p:nvCxnSpPr>
        <p:spPr>
          <a:xfrm>
            <a:off x="799636" y="3625608"/>
            <a:ext cx="0" cy="177761"/>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a:stCxn id="32" idx="2"/>
            <a:endCxn id="31" idx="0"/>
          </p:cNvCxnSpPr>
          <p:nvPr/>
        </p:nvCxnSpPr>
        <p:spPr>
          <a:xfrm flipH="1">
            <a:off x="2257096" y="1977452"/>
            <a:ext cx="1829" cy="210608"/>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a:stCxn id="31" idx="2"/>
            <a:endCxn id="34" idx="0"/>
          </p:cNvCxnSpPr>
          <p:nvPr/>
        </p:nvCxnSpPr>
        <p:spPr>
          <a:xfrm flipH="1">
            <a:off x="2255267" y="2802496"/>
            <a:ext cx="1829" cy="19515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a:stCxn id="34" idx="2"/>
            <a:endCxn id="36" idx="0"/>
          </p:cNvCxnSpPr>
          <p:nvPr/>
        </p:nvCxnSpPr>
        <p:spPr>
          <a:xfrm>
            <a:off x="2255267" y="3612082"/>
            <a:ext cx="1455" cy="196377"/>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a:stCxn id="15" idx="2"/>
            <a:endCxn id="16" idx="0"/>
          </p:cNvCxnSpPr>
          <p:nvPr/>
        </p:nvCxnSpPr>
        <p:spPr>
          <a:xfrm flipH="1">
            <a:off x="3712727" y="1977452"/>
            <a:ext cx="1829" cy="210608"/>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a:stCxn id="16" idx="2"/>
            <a:endCxn id="14" idx="0"/>
          </p:cNvCxnSpPr>
          <p:nvPr/>
        </p:nvCxnSpPr>
        <p:spPr>
          <a:xfrm>
            <a:off x="3712727" y="2802496"/>
            <a:ext cx="5486" cy="197083"/>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14" idx="2"/>
            <a:endCxn id="12" idx="0"/>
          </p:cNvCxnSpPr>
          <p:nvPr/>
        </p:nvCxnSpPr>
        <p:spPr>
          <a:xfrm>
            <a:off x="3718213" y="3614015"/>
            <a:ext cx="0" cy="199015"/>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p:cNvCxnSpPr>
            <a:stCxn id="28" idx="2"/>
            <a:endCxn id="27" idx="0"/>
          </p:cNvCxnSpPr>
          <p:nvPr/>
        </p:nvCxnSpPr>
        <p:spPr>
          <a:xfrm>
            <a:off x="5166530" y="1977452"/>
            <a:ext cx="3657" cy="220269"/>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a:stCxn id="27" idx="2"/>
            <a:endCxn id="26" idx="0"/>
          </p:cNvCxnSpPr>
          <p:nvPr/>
        </p:nvCxnSpPr>
        <p:spPr>
          <a:xfrm>
            <a:off x="5170187" y="2812157"/>
            <a:ext cx="0" cy="210608"/>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a:stCxn id="26" idx="2"/>
            <a:endCxn id="25" idx="0"/>
          </p:cNvCxnSpPr>
          <p:nvPr/>
        </p:nvCxnSpPr>
        <p:spPr>
          <a:xfrm>
            <a:off x="5170187" y="3637201"/>
            <a:ext cx="5486" cy="185489"/>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a:stCxn id="24" idx="2"/>
            <a:endCxn id="23" idx="0"/>
          </p:cNvCxnSpPr>
          <p:nvPr/>
        </p:nvCxnSpPr>
        <p:spPr>
          <a:xfrm>
            <a:off x="6602046" y="1977452"/>
            <a:ext cx="3657" cy="220269"/>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a:stCxn id="23" idx="2"/>
            <a:endCxn id="22" idx="0"/>
          </p:cNvCxnSpPr>
          <p:nvPr/>
        </p:nvCxnSpPr>
        <p:spPr>
          <a:xfrm>
            <a:off x="6605703" y="2812157"/>
            <a:ext cx="5486" cy="199015"/>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a:stCxn id="21" idx="2"/>
            <a:endCxn id="20" idx="0"/>
          </p:cNvCxnSpPr>
          <p:nvPr/>
        </p:nvCxnSpPr>
        <p:spPr>
          <a:xfrm>
            <a:off x="8074135" y="1977452"/>
            <a:ext cx="9144" cy="226065"/>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p:cNvCxnSpPr>
            <a:stCxn id="20" idx="2"/>
            <a:endCxn id="19" idx="0"/>
          </p:cNvCxnSpPr>
          <p:nvPr/>
        </p:nvCxnSpPr>
        <p:spPr>
          <a:xfrm>
            <a:off x="8083278" y="2817953"/>
            <a:ext cx="1829" cy="193219"/>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p:cNvCxnSpPr>
            <a:stCxn id="19" idx="2"/>
            <a:endCxn id="18" idx="0"/>
          </p:cNvCxnSpPr>
          <p:nvPr/>
        </p:nvCxnSpPr>
        <p:spPr>
          <a:xfrm>
            <a:off x="8085107" y="3625608"/>
            <a:ext cx="9144" cy="19708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97319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a:spLocks noGrp="1"/>
          </p:cNvSpPr>
          <p:nvPr>
            <p:ph type="body" idx="1"/>
          </p:nvPr>
        </p:nvSpPr>
        <p:spPr>
          <a:prstGeom prst="rect">
            <a:avLst/>
          </a:prstGeom>
        </p:spPr>
        <p:txBody>
          <a:bodyPr lIns="91425" tIns="91425" rIns="91425" bIns="91425" anchor="t" anchorCtr="0">
            <a:noAutofit/>
          </a:bodyPr>
          <a:lstStyle/>
          <a:p>
            <a:pPr marL="457200" lvl="0" rtl="0">
              <a:spcBef>
                <a:spcPts val="0"/>
              </a:spcBef>
              <a:buClr>
                <a:srgbClr val="000000"/>
              </a:buClr>
              <a:buSzPct val="61111"/>
              <a:buFont typeface="Arial"/>
              <a:buNone/>
            </a:pPr>
            <a:r>
              <a:rPr lang="en" sz="1600" b="1" dirty="0">
                <a:solidFill>
                  <a:schemeClr val="tx1"/>
                </a:solidFill>
                <a:latin typeface="Georgia" panose="02040502050405020303" pitchFamily="18" charset="0"/>
              </a:rPr>
              <a:t>What is Profound question ?</a:t>
            </a:r>
          </a:p>
          <a:p>
            <a:pPr marL="457200" lvl="0" indent="-342900" rtl="0">
              <a:spcBef>
                <a:spcPts val="0"/>
              </a:spcBef>
              <a:buClr>
                <a:schemeClr val="dk1"/>
              </a:buClr>
              <a:buSzPct val="100000"/>
              <a:buFont typeface="Georgia"/>
              <a:buChar char="❖"/>
            </a:pPr>
            <a:r>
              <a:rPr lang="en" sz="1600" dirty="0">
                <a:solidFill>
                  <a:schemeClr val="tx1"/>
                </a:solidFill>
                <a:latin typeface="Georgia" panose="02040502050405020303" pitchFamily="18" charset="0"/>
              </a:rPr>
              <a:t>Can a modeler classify the given mushroom in edible or poisonous ? </a:t>
            </a:r>
          </a:p>
          <a:p>
            <a:pPr marL="457200" rtl="0">
              <a:spcBef>
                <a:spcPts val="0"/>
              </a:spcBef>
              <a:buNone/>
            </a:pPr>
            <a:endParaRPr lang="en" sz="1600" dirty="0">
              <a:solidFill>
                <a:schemeClr val="tx1"/>
              </a:solidFill>
              <a:latin typeface="Georgia" panose="02040502050405020303" pitchFamily="18" charset="0"/>
            </a:endParaRPr>
          </a:p>
          <a:p>
            <a:pPr marL="457200" rtl="0">
              <a:spcBef>
                <a:spcPts val="0"/>
              </a:spcBef>
              <a:buNone/>
            </a:pPr>
            <a:r>
              <a:rPr lang="en" sz="1600" b="1" dirty="0" smtClean="0">
                <a:solidFill>
                  <a:schemeClr val="tx1"/>
                </a:solidFill>
                <a:latin typeface="Georgia" panose="02040502050405020303" pitchFamily="18" charset="0"/>
              </a:rPr>
              <a:t>Goal</a:t>
            </a:r>
            <a:endParaRPr lang="en" sz="1600" b="1" dirty="0">
              <a:solidFill>
                <a:schemeClr val="tx1"/>
              </a:solidFill>
              <a:latin typeface="Georgia" panose="02040502050405020303" pitchFamily="18" charset="0"/>
            </a:endParaRPr>
          </a:p>
          <a:p>
            <a:pPr marL="457200" lvl="0" indent="-342900" rtl="0">
              <a:spcBef>
                <a:spcPts val="0"/>
              </a:spcBef>
              <a:buClr>
                <a:srgbClr val="000000"/>
              </a:buClr>
              <a:buSzPct val="100000"/>
              <a:buFont typeface="Georgia"/>
              <a:buChar char="❖"/>
            </a:pPr>
            <a:r>
              <a:rPr lang="en" sz="1600" dirty="0">
                <a:solidFill>
                  <a:schemeClr val="tx1"/>
                </a:solidFill>
                <a:latin typeface="Georgia" panose="02040502050405020303" pitchFamily="18" charset="0"/>
              </a:rPr>
              <a:t>To build classification tree using data mining technique and derive decision rules for proper identification of mushroom in edible and poisonous.</a:t>
            </a:r>
          </a:p>
          <a:p>
            <a:pPr rtl="0">
              <a:spcBef>
                <a:spcPts val="0"/>
              </a:spcBef>
              <a:buNone/>
            </a:pPr>
            <a:endParaRPr lang="en" sz="1600" dirty="0">
              <a:solidFill>
                <a:schemeClr val="tx1"/>
              </a:solidFill>
              <a:latin typeface="Georgia" panose="02040502050405020303" pitchFamily="18" charset="0"/>
            </a:endParaRPr>
          </a:p>
          <a:p>
            <a:pPr marL="457200" rtl="0">
              <a:spcBef>
                <a:spcPts val="0"/>
              </a:spcBef>
              <a:buNone/>
            </a:pPr>
            <a:r>
              <a:rPr lang="en" sz="1600" b="1" dirty="0" smtClean="0">
                <a:solidFill>
                  <a:schemeClr val="tx1"/>
                </a:solidFill>
                <a:latin typeface="Georgia" panose="02040502050405020303" pitchFamily="18" charset="0"/>
              </a:rPr>
              <a:t>Result</a:t>
            </a:r>
            <a:endParaRPr lang="en" sz="1600" b="1" dirty="0">
              <a:solidFill>
                <a:schemeClr val="tx1"/>
              </a:solidFill>
              <a:latin typeface="Georgia" panose="02040502050405020303" pitchFamily="18" charset="0"/>
            </a:endParaRPr>
          </a:p>
          <a:p>
            <a:pPr marL="457200" lvl="0" indent="-342900">
              <a:spcBef>
                <a:spcPts val="0"/>
              </a:spcBef>
              <a:buClr>
                <a:srgbClr val="000000"/>
              </a:buClr>
              <a:buSzPct val="100000"/>
              <a:buFont typeface="Georgia"/>
              <a:buChar char="❖"/>
            </a:pPr>
            <a:r>
              <a:rPr lang="en" sz="1600" dirty="0">
                <a:solidFill>
                  <a:schemeClr val="tx1"/>
                </a:solidFill>
                <a:latin typeface="Georgia" panose="02040502050405020303" pitchFamily="18" charset="0"/>
              </a:rPr>
              <a:t>By having decision rules, </a:t>
            </a:r>
            <a:r>
              <a:rPr lang="en" sz="1600" dirty="0" smtClean="0">
                <a:solidFill>
                  <a:schemeClr val="tx1"/>
                </a:solidFill>
                <a:latin typeface="Georgia" panose="02040502050405020303" pitchFamily="18" charset="0"/>
              </a:rPr>
              <a:t>we</a:t>
            </a:r>
            <a:r>
              <a:rPr lang="en" sz="1600" dirty="0" smtClean="0">
                <a:solidFill>
                  <a:schemeClr val="tx1"/>
                </a:solidFill>
                <a:latin typeface="Georgia" panose="02040502050405020303" pitchFamily="18" charset="0"/>
              </a:rPr>
              <a:t> </a:t>
            </a:r>
            <a:r>
              <a:rPr lang="en" sz="1600" dirty="0">
                <a:solidFill>
                  <a:schemeClr val="tx1"/>
                </a:solidFill>
                <a:latin typeface="Georgia" panose="02040502050405020303" pitchFamily="18" charset="0"/>
              </a:rPr>
              <a:t>can identify mushroom </a:t>
            </a:r>
            <a:r>
              <a:rPr lang="en" sz="1600" dirty="0" smtClean="0">
                <a:solidFill>
                  <a:schemeClr val="tx1"/>
                </a:solidFill>
                <a:latin typeface="Georgia" panose="02040502050405020303" pitchFamily="18" charset="0"/>
              </a:rPr>
              <a:t>properly.</a:t>
            </a:r>
            <a:endParaRPr lang="en" sz="1600" dirty="0">
              <a:solidFill>
                <a:schemeClr val="tx1"/>
              </a:solidFill>
              <a:latin typeface="Georgia" panose="02040502050405020303" pitchFamily="18" charset="0"/>
            </a:endParaRPr>
          </a:p>
        </p:txBody>
      </p:sp>
      <p:sp>
        <p:nvSpPr>
          <p:cNvPr id="4" name="Flowchart: Preparation 3"/>
          <p:cNvSpPr/>
          <p:nvPr/>
        </p:nvSpPr>
        <p:spPr>
          <a:xfrm>
            <a:off x="-1" y="290558"/>
            <a:ext cx="5802923" cy="641347"/>
          </a:xfrm>
          <a:prstGeom prst="flowChartPreparation">
            <a:avLst/>
          </a:prstGeom>
          <a:solidFill>
            <a:schemeClr val="tx1">
              <a:lumMod val="50000"/>
              <a:lumOff val="50000"/>
            </a:schemeClr>
          </a:solidFill>
          <a:ln>
            <a:solidFill>
              <a:schemeClr val="bg1">
                <a:lumMod val="65000"/>
              </a:schemeClr>
            </a:solidFill>
          </a:ln>
          <a:effectLst>
            <a:outerShdw blurRad="50800" dist="38100" dir="8100000" algn="tr" rotWithShape="0">
              <a:prstClr val="black">
                <a:alpha val="40000"/>
              </a:prstClr>
            </a:outerShdw>
            <a:softEdge rad="127000"/>
          </a:effectLst>
          <a:scene3d>
            <a:camera prst="perspectiveLeft"/>
            <a:lightRig rig="balanced" dir="t">
              <a:rot lat="0" lon="0" rev="8700000"/>
            </a:lightRig>
          </a:scene3d>
          <a:sp3d>
            <a:bevelT w="190500" h="38100" prst="artDeco"/>
          </a:sp3d>
        </p:spPr>
        <p:style>
          <a:lnRef idx="0">
            <a:schemeClr val="dk1"/>
          </a:lnRef>
          <a:fillRef idx="3">
            <a:schemeClr val="dk1"/>
          </a:fillRef>
          <a:effectRef idx="3">
            <a:schemeClr val="dk1"/>
          </a:effectRef>
          <a:fontRef idx="minor">
            <a:schemeClr val="lt1"/>
          </a:fontRef>
        </p:style>
        <p:txBody>
          <a:bodyPr rtlCol="0" anchor="ctr"/>
          <a:lstStyle/>
          <a:p>
            <a:pPr algn="ctr"/>
            <a:r>
              <a:rPr lang="en" sz="2400" dirty="0">
                <a:latin typeface="Georgia" panose="02040502050405020303" pitchFamily="18" charset="0"/>
              </a:rPr>
              <a:t>Business Understanding</a:t>
            </a:r>
            <a:r>
              <a:rPr lang="en" sz="2400" dirty="0" smtClean="0">
                <a:latin typeface="Georgia" panose="02040502050405020303" pitchFamily="18" charset="0"/>
              </a:rPr>
              <a:t> </a:t>
            </a:r>
            <a:endParaRPr lang="en-US" sz="2400" b="1" dirty="0">
              <a:ln>
                <a:solidFill>
                  <a:schemeClr val="tx1">
                    <a:lumMod val="50000"/>
                    <a:lumOff val="50000"/>
                    <a:alpha val="28000"/>
                  </a:schemeClr>
                </a:solidFill>
              </a:ln>
              <a:solidFill>
                <a:schemeClr val="bg1"/>
              </a:solidFill>
              <a:latin typeface="Georgia" panose="02040502050405020303" pitchFamily="18" charset="0"/>
            </a:endParaRPr>
          </a:p>
        </p:txBody>
      </p:sp>
    </p:spTree>
    <p:extLst>
      <p:ext uri="{BB962C8B-B14F-4D97-AF65-F5344CB8AC3E}">
        <p14:creationId xmlns:p14="http://schemas.microsoft.com/office/powerpoint/2010/main" val="423106502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a:spLocks noGrp="1"/>
          </p:cNvSpPr>
          <p:nvPr>
            <p:ph type="body" idx="1"/>
          </p:nvPr>
        </p:nvSpPr>
        <p:spPr>
          <a:prstGeom prst="rect">
            <a:avLst/>
          </a:prstGeom>
        </p:spPr>
        <p:txBody>
          <a:bodyPr lIns="91425" tIns="91425" rIns="91425" bIns="91425" anchor="t" anchorCtr="0">
            <a:noAutofit/>
          </a:bodyPr>
          <a:lstStyle/>
          <a:p>
            <a:pPr marL="457200" indent="-457200">
              <a:buFont typeface="Wingdings" panose="05000000000000000000" pitchFamily="2" charset="2"/>
              <a:buChar char="v"/>
            </a:pPr>
            <a:r>
              <a:rPr lang="en-US" sz="1600" dirty="0">
                <a:solidFill>
                  <a:schemeClr val="tx1"/>
                </a:solidFill>
                <a:latin typeface="Georgia" panose="02040502050405020303" pitchFamily="18" charset="0"/>
              </a:rPr>
              <a:t>This data is collected from UCI Machine Learning Repository</a:t>
            </a:r>
            <a:r>
              <a:rPr lang="en-US" sz="1600" dirty="0" smtClean="0">
                <a:solidFill>
                  <a:schemeClr val="tx1"/>
                </a:solidFill>
                <a:latin typeface="Georgia" panose="02040502050405020303" pitchFamily="18" charset="0"/>
              </a:rPr>
              <a:t>.</a:t>
            </a:r>
          </a:p>
          <a:p>
            <a:pPr marL="0" indent="0">
              <a:buNone/>
            </a:pPr>
            <a:r>
              <a:rPr lang="en-US" sz="1600" dirty="0" smtClean="0">
                <a:solidFill>
                  <a:schemeClr val="tx1"/>
                </a:solidFill>
                <a:latin typeface="Georgia" panose="02040502050405020303" pitchFamily="18" charset="0"/>
              </a:rPr>
              <a:t>         Data Source: </a:t>
            </a:r>
            <a:r>
              <a:rPr lang="en-US" sz="1600" dirty="0">
                <a:solidFill>
                  <a:srgbClr val="FF0000"/>
                </a:solidFill>
                <a:latin typeface="Georgia" panose="02040502050405020303" pitchFamily="18" charset="0"/>
                <a:hlinkClick r:id="rId3"/>
              </a:rPr>
              <a:t>https://archive.ics.uci.edu/ml/datasets/Mushroom</a:t>
            </a:r>
            <a:endParaRPr lang="en-US" sz="1600" dirty="0">
              <a:solidFill>
                <a:srgbClr val="FF0000"/>
              </a:solidFill>
              <a:latin typeface="Georgia" panose="02040502050405020303" pitchFamily="18" charset="0"/>
            </a:endParaRPr>
          </a:p>
          <a:p>
            <a:pPr marL="0" indent="0">
              <a:buNone/>
            </a:pPr>
            <a:endParaRPr lang="en-US" sz="1600" dirty="0">
              <a:solidFill>
                <a:schemeClr val="tx1"/>
              </a:solidFill>
              <a:latin typeface="Georgia" panose="02040502050405020303" pitchFamily="18" charset="0"/>
            </a:endParaRPr>
          </a:p>
          <a:p>
            <a:pPr marL="457200" indent="-457200">
              <a:buFont typeface="Wingdings" panose="05000000000000000000" pitchFamily="2" charset="2"/>
              <a:buChar char="v"/>
            </a:pPr>
            <a:r>
              <a:rPr lang="en-US" sz="1600" dirty="0">
                <a:solidFill>
                  <a:schemeClr val="tx1"/>
                </a:solidFill>
                <a:latin typeface="Georgia" panose="02040502050405020303" pitchFamily="18" charset="0"/>
              </a:rPr>
              <a:t>This Data set includes description of 23 species of gilled mushroom. Each mushroom is identified as edible and poisonous.</a:t>
            </a:r>
          </a:p>
          <a:p>
            <a:endParaRPr lang="en-US" sz="1600" dirty="0">
              <a:solidFill>
                <a:schemeClr val="tx1"/>
              </a:solidFill>
              <a:latin typeface="Georgia" panose="02040502050405020303" pitchFamily="18" charset="0"/>
            </a:endParaRPr>
          </a:p>
          <a:p>
            <a:pPr marL="457200" indent="-457200">
              <a:buFont typeface="Wingdings" panose="05000000000000000000" pitchFamily="2" charset="2"/>
              <a:buChar char="v"/>
            </a:pPr>
            <a:r>
              <a:rPr lang="en-US" sz="1600" dirty="0">
                <a:solidFill>
                  <a:schemeClr val="tx1"/>
                </a:solidFill>
                <a:latin typeface="Georgia" panose="02040502050405020303" pitchFamily="18" charset="0"/>
              </a:rPr>
              <a:t>It consist </a:t>
            </a:r>
            <a:r>
              <a:rPr lang="en-US" sz="1600" b="1" dirty="0">
                <a:solidFill>
                  <a:schemeClr val="tx1"/>
                </a:solidFill>
                <a:latin typeface="Georgia" panose="02040502050405020303" pitchFamily="18" charset="0"/>
              </a:rPr>
              <a:t>22 attributes</a:t>
            </a:r>
            <a:r>
              <a:rPr lang="en-US" sz="1600" dirty="0">
                <a:solidFill>
                  <a:schemeClr val="tx1"/>
                </a:solidFill>
                <a:latin typeface="Georgia" panose="02040502050405020303" pitchFamily="18" charset="0"/>
              </a:rPr>
              <a:t>(Characteristics of Mushroom’s different parts) that are categorical variables and total </a:t>
            </a:r>
            <a:r>
              <a:rPr lang="en-US" sz="1600" b="1" dirty="0">
                <a:solidFill>
                  <a:schemeClr val="tx1"/>
                </a:solidFill>
                <a:latin typeface="Georgia" panose="02040502050405020303" pitchFamily="18" charset="0"/>
              </a:rPr>
              <a:t>8124 instances</a:t>
            </a:r>
            <a:r>
              <a:rPr lang="en-US" sz="1600" dirty="0">
                <a:solidFill>
                  <a:schemeClr val="tx1"/>
                </a:solidFill>
                <a:latin typeface="Georgia" panose="02040502050405020303" pitchFamily="18" charset="0"/>
              </a:rPr>
              <a:t>(rows</a:t>
            </a:r>
            <a:r>
              <a:rPr lang="en-US" sz="1600" dirty="0" smtClean="0">
                <a:solidFill>
                  <a:schemeClr val="tx1"/>
                </a:solidFill>
                <a:latin typeface="Georgia" panose="02040502050405020303" pitchFamily="18" charset="0"/>
              </a:rPr>
              <a:t>).</a:t>
            </a:r>
          </a:p>
          <a:p>
            <a:pPr marL="457200" indent="-457200">
              <a:buFont typeface="Wingdings" panose="05000000000000000000" pitchFamily="2" charset="2"/>
              <a:buChar char="v"/>
            </a:pPr>
            <a:endParaRPr lang="en-US" sz="1600" dirty="0">
              <a:solidFill>
                <a:schemeClr val="tx1"/>
              </a:solidFill>
              <a:latin typeface="Georgia" panose="02040502050405020303" pitchFamily="18" charset="0"/>
            </a:endParaRPr>
          </a:p>
          <a:p>
            <a:pPr marL="457200" indent="-457200">
              <a:buFont typeface="Wingdings" panose="05000000000000000000" pitchFamily="2" charset="2"/>
              <a:buChar char="v"/>
            </a:pPr>
            <a:r>
              <a:rPr lang="en-US" sz="1600" dirty="0" smtClean="0">
                <a:solidFill>
                  <a:schemeClr val="tx1"/>
                </a:solidFill>
                <a:latin typeface="Georgia" panose="02040502050405020303" pitchFamily="18" charset="0"/>
              </a:rPr>
              <a:t>It consist 1 </a:t>
            </a:r>
            <a:r>
              <a:rPr lang="en-US" sz="1600" dirty="0">
                <a:solidFill>
                  <a:schemeClr val="tx1"/>
                </a:solidFill>
                <a:latin typeface="Georgia" panose="02040502050405020303" pitchFamily="18" charset="0"/>
              </a:rPr>
              <a:t>t</a:t>
            </a:r>
            <a:r>
              <a:rPr lang="en-US" sz="1600" dirty="0" smtClean="0">
                <a:solidFill>
                  <a:schemeClr val="tx1"/>
                </a:solidFill>
                <a:latin typeface="Georgia" panose="02040502050405020303" pitchFamily="18" charset="0"/>
              </a:rPr>
              <a:t>arget attribute. Target attribute classify mushroom into </a:t>
            </a:r>
            <a:r>
              <a:rPr lang="en-US" sz="1600" b="1" dirty="0" smtClean="0">
                <a:solidFill>
                  <a:schemeClr val="tx1"/>
                </a:solidFill>
                <a:latin typeface="Georgia" panose="02040502050405020303" pitchFamily="18" charset="0"/>
              </a:rPr>
              <a:t>edible(e) and poisonous(p).</a:t>
            </a:r>
            <a:endParaRPr lang="en-US" sz="1600" b="1" dirty="0">
              <a:solidFill>
                <a:schemeClr val="tx1"/>
              </a:solidFill>
              <a:latin typeface="Georgia" panose="02040502050405020303" pitchFamily="18" charset="0"/>
            </a:endParaRPr>
          </a:p>
          <a:p>
            <a:pPr>
              <a:spcBef>
                <a:spcPts val="0"/>
              </a:spcBef>
              <a:buNone/>
            </a:pPr>
            <a:endParaRPr lang="en-US" sz="1800" dirty="0" smtClean="0">
              <a:solidFill>
                <a:schemeClr val="tx1"/>
              </a:solidFill>
            </a:endParaRPr>
          </a:p>
          <a:p>
            <a:pPr>
              <a:spcBef>
                <a:spcPts val="0"/>
              </a:spcBef>
              <a:buNone/>
            </a:pPr>
            <a:endParaRPr sz="1800" dirty="0">
              <a:solidFill>
                <a:schemeClr val="tx1"/>
              </a:solidFill>
            </a:endParaRPr>
          </a:p>
        </p:txBody>
      </p:sp>
      <p:sp>
        <p:nvSpPr>
          <p:cNvPr id="4" name="Flowchart: Preparation 3"/>
          <p:cNvSpPr/>
          <p:nvPr/>
        </p:nvSpPr>
        <p:spPr>
          <a:xfrm>
            <a:off x="0" y="290558"/>
            <a:ext cx="4958862" cy="641347"/>
          </a:xfrm>
          <a:prstGeom prst="flowChartPreparation">
            <a:avLst/>
          </a:prstGeom>
          <a:solidFill>
            <a:schemeClr val="tx1">
              <a:lumMod val="50000"/>
              <a:lumOff val="50000"/>
            </a:schemeClr>
          </a:solidFill>
          <a:ln>
            <a:solidFill>
              <a:schemeClr val="bg1">
                <a:lumMod val="65000"/>
              </a:schemeClr>
            </a:solidFill>
          </a:ln>
          <a:effectLst>
            <a:outerShdw blurRad="50800" dist="38100" dir="8100000" algn="tr" rotWithShape="0">
              <a:prstClr val="black">
                <a:alpha val="40000"/>
              </a:prstClr>
            </a:outerShdw>
            <a:softEdge rad="127000"/>
          </a:effectLst>
          <a:scene3d>
            <a:camera prst="perspectiveLeft"/>
            <a:lightRig rig="balanced" dir="t">
              <a:rot lat="0" lon="0" rev="8700000"/>
            </a:lightRig>
          </a:scene3d>
          <a:sp3d>
            <a:bevelT w="190500" h="38100" prst="artDeco"/>
          </a:sp3d>
        </p:spPr>
        <p:style>
          <a:lnRef idx="0">
            <a:schemeClr val="dk1"/>
          </a:lnRef>
          <a:fillRef idx="3">
            <a:schemeClr val="dk1"/>
          </a:fillRef>
          <a:effectRef idx="3">
            <a:schemeClr val="dk1"/>
          </a:effectRef>
          <a:fontRef idx="minor">
            <a:schemeClr val="lt1"/>
          </a:fontRef>
        </p:style>
        <p:txBody>
          <a:bodyPr rtlCol="0" anchor="ctr"/>
          <a:lstStyle/>
          <a:p>
            <a:pPr algn="ctr"/>
            <a:r>
              <a:rPr lang="en" sz="2400" dirty="0">
                <a:latin typeface="Georgia" panose="02040502050405020303" pitchFamily="18" charset="0"/>
              </a:rPr>
              <a:t>Data Understanding </a:t>
            </a:r>
            <a:endParaRPr lang="en-US" sz="2400" b="1" dirty="0">
              <a:ln>
                <a:solidFill>
                  <a:schemeClr val="tx1">
                    <a:lumMod val="50000"/>
                    <a:lumOff val="50000"/>
                    <a:alpha val="28000"/>
                  </a:schemeClr>
                </a:solidFill>
              </a:ln>
              <a:solidFill>
                <a:schemeClr val="bg1"/>
              </a:solidFill>
              <a:latin typeface="Georgia" panose="02040502050405020303" pitchFamily="18" charset="0"/>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Georgia" panose="02040502050405020303" pitchFamily="18" charset="0"/>
              </a:rPr>
              <a:t>Attribute description…</a:t>
            </a:r>
            <a:endParaRPr lang="en-US" sz="2000" b="1" dirty="0">
              <a:latin typeface="Georgia" panose="02040502050405020303" pitchFamily="18" charset="0"/>
            </a:endParaRPr>
          </a:p>
        </p:txBody>
      </p:sp>
      <p:sp>
        <p:nvSpPr>
          <p:cNvPr id="3" name="Text Placeholder 2"/>
          <p:cNvSpPr>
            <a:spLocks noGrp="1"/>
          </p:cNvSpPr>
          <p:nvPr>
            <p:ph type="body" idx="1"/>
          </p:nvPr>
        </p:nvSpPr>
        <p:spPr>
          <a:xfrm>
            <a:off x="457200" y="1097991"/>
            <a:ext cx="5030965" cy="3916045"/>
          </a:xfrm>
        </p:spPr>
        <p:txBody>
          <a:bodyPr>
            <a:noAutofit/>
          </a:bodyPr>
          <a:lstStyle/>
          <a:p>
            <a:r>
              <a:rPr lang="en-US" sz="1200" dirty="0">
                <a:solidFill>
                  <a:schemeClr val="tx1"/>
                </a:solidFill>
                <a:latin typeface="Georgia" panose="02040502050405020303" pitchFamily="18" charset="0"/>
              </a:rPr>
              <a:t>1. </a:t>
            </a:r>
            <a:r>
              <a:rPr lang="en-US" sz="1200" b="1" dirty="0">
                <a:solidFill>
                  <a:schemeClr val="tx1"/>
                </a:solidFill>
                <a:latin typeface="Georgia" panose="02040502050405020303" pitchFamily="18" charset="0"/>
              </a:rPr>
              <a:t>cap-shape:</a:t>
            </a:r>
            <a:r>
              <a:rPr lang="en-US" sz="1200" dirty="0">
                <a:solidFill>
                  <a:schemeClr val="tx1"/>
                </a:solidFill>
                <a:latin typeface="Georgia" panose="02040502050405020303" pitchFamily="18" charset="0"/>
              </a:rPr>
              <a:t> bell=b, conical=c, convex=x, flat=f, knobbed=k, sunken=s</a:t>
            </a:r>
          </a:p>
          <a:p>
            <a:pPr marL="0" indent="0">
              <a:buNone/>
            </a:pPr>
            <a:endParaRPr lang="en-US" sz="1200" dirty="0">
              <a:solidFill>
                <a:schemeClr val="tx1"/>
              </a:solidFill>
              <a:latin typeface="Georgia" panose="02040502050405020303" pitchFamily="18" charset="0"/>
            </a:endParaRPr>
          </a:p>
          <a:p>
            <a:r>
              <a:rPr lang="en-US" sz="1200" dirty="0">
                <a:solidFill>
                  <a:schemeClr val="tx1"/>
                </a:solidFill>
                <a:latin typeface="Georgia" panose="02040502050405020303" pitchFamily="18" charset="0"/>
              </a:rPr>
              <a:t>2. </a:t>
            </a:r>
            <a:r>
              <a:rPr lang="en-US" sz="1200" b="1" dirty="0">
                <a:solidFill>
                  <a:schemeClr val="tx1"/>
                </a:solidFill>
                <a:latin typeface="Georgia" panose="02040502050405020303" pitchFamily="18" charset="0"/>
              </a:rPr>
              <a:t>cap-surface:</a:t>
            </a:r>
            <a:r>
              <a:rPr lang="en-US" sz="1200" dirty="0">
                <a:solidFill>
                  <a:schemeClr val="tx1"/>
                </a:solidFill>
                <a:latin typeface="Georgia" panose="02040502050405020303" pitchFamily="18" charset="0"/>
              </a:rPr>
              <a:t> fibrous=f, grooves=g, scaly=y, smooth=s</a:t>
            </a:r>
          </a:p>
          <a:p>
            <a:pPr marL="0" indent="0">
              <a:buNone/>
            </a:pPr>
            <a:r>
              <a:rPr lang="en-US" sz="1200" dirty="0">
                <a:solidFill>
                  <a:schemeClr val="tx1"/>
                </a:solidFill>
                <a:latin typeface="Georgia" panose="02040502050405020303" pitchFamily="18" charset="0"/>
              </a:rPr>
              <a:t> </a:t>
            </a:r>
          </a:p>
          <a:p>
            <a:r>
              <a:rPr lang="en-US" sz="1200" dirty="0">
                <a:solidFill>
                  <a:schemeClr val="tx1"/>
                </a:solidFill>
                <a:latin typeface="Georgia" panose="02040502050405020303" pitchFamily="18" charset="0"/>
              </a:rPr>
              <a:t>3. </a:t>
            </a:r>
            <a:r>
              <a:rPr lang="en-US" sz="1200" b="1" dirty="0">
                <a:solidFill>
                  <a:schemeClr val="tx1"/>
                </a:solidFill>
                <a:latin typeface="Georgia" panose="02040502050405020303" pitchFamily="18" charset="0"/>
              </a:rPr>
              <a:t>cap-color: </a:t>
            </a:r>
            <a:r>
              <a:rPr lang="en-US" sz="1200" dirty="0">
                <a:solidFill>
                  <a:schemeClr val="tx1"/>
                </a:solidFill>
                <a:latin typeface="Georgia" panose="02040502050405020303" pitchFamily="18" charset="0"/>
              </a:rPr>
              <a:t>brown=n, buff=b, cinnamon=c, gray=g, green=r, pink=p, purple=u, red=e, white=w, yellow=y</a:t>
            </a:r>
          </a:p>
          <a:p>
            <a:pPr marL="0" indent="0">
              <a:buNone/>
            </a:pPr>
            <a:r>
              <a:rPr lang="en-US" sz="1200" dirty="0">
                <a:solidFill>
                  <a:schemeClr val="tx1"/>
                </a:solidFill>
                <a:latin typeface="Georgia" panose="02040502050405020303" pitchFamily="18" charset="0"/>
              </a:rPr>
              <a:t> </a:t>
            </a:r>
          </a:p>
          <a:p>
            <a:r>
              <a:rPr lang="en-US" sz="1200" dirty="0">
                <a:solidFill>
                  <a:schemeClr val="tx1"/>
                </a:solidFill>
                <a:latin typeface="Georgia" panose="02040502050405020303" pitchFamily="18" charset="0"/>
              </a:rPr>
              <a:t>4. </a:t>
            </a:r>
            <a:r>
              <a:rPr lang="en-US" sz="1200" b="1" dirty="0">
                <a:solidFill>
                  <a:schemeClr val="tx1"/>
                </a:solidFill>
                <a:latin typeface="Georgia" panose="02040502050405020303" pitchFamily="18" charset="0"/>
              </a:rPr>
              <a:t>bruises?:</a:t>
            </a:r>
            <a:r>
              <a:rPr lang="en-US" sz="1200" dirty="0">
                <a:solidFill>
                  <a:schemeClr val="tx1"/>
                </a:solidFill>
                <a:latin typeface="Georgia" panose="02040502050405020303" pitchFamily="18" charset="0"/>
              </a:rPr>
              <a:t> bruises=t, </a:t>
            </a:r>
            <a:r>
              <a:rPr lang="en-US" sz="1200" dirty="0" smtClean="0">
                <a:solidFill>
                  <a:schemeClr val="tx1"/>
                </a:solidFill>
                <a:latin typeface="Georgia" panose="02040502050405020303" pitchFamily="18" charset="0"/>
              </a:rPr>
              <a:t>no=f</a:t>
            </a:r>
          </a:p>
          <a:p>
            <a:endParaRPr lang="en-US" sz="1200" dirty="0">
              <a:solidFill>
                <a:schemeClr val="tx1"/>
              </a:solidFill>
              <a:latin typeface="Georgia" panose="02040502050405020303" pitchFamily="18" charset="0"/>
            </a:endParaRPr>
          </a:p>
          <a:p>
            <a:r>
              <a:rPr lang="en-US" sz="1200" dirty="0">
                <a:solidFill>
                  <a:schemeClr val="tx1"/>
                </a:solidFill>
                <a:latin typeface="Georgia" panose="02040502050405020303" pitchFamily="18" charset="0"/>
              </a:rPr>
              <a:t>5. </a:t>
            </a:r>
            <a:r>
              <a:rPr lang="en-US" sz="1200" b="1" dirty="0">
                <a:solidFill>
                  <a:schemeClr val="tx1"/>
                </a:solidFill>
                <a:latin typeface="Georgia" panose="02040502050405020303" pitchFamily="18" charset="0"/>
              </a:rPr>
              <a:t>odor:</a:t>
            </a:r>
            <a:r>
              <a:rPr lang="en-US" sz="1200" dirty="0">
                <a:solidFill>
                  <a:schemeClr val="tx1"/>
                </a:solidFill>
                <a:latin typeface="Georgia" panose="02040502050405020303" pitchFamily="18" charset="0"/>
              </a:rPr>
              <a:t> almond=a, anise=l, creosote=c, fishy=y, foul=f, musty=m, none=n, pungent=p, spicy=s</a:t>
            </a:r>
          </a:p>
          <a:p>
            <a:endParaRPr lang="en-US" sz="1200" dirty="0" smtClean="0">
              <a:solidFill>
                <a:schemeClr val="tx1"/>
              </a:solidFill>
              <a:latin typeface="Georgia" panose="02040502050405020303" pitchFamily="18" charset="0"/>
            </a:endParaRPr>
          </a:p>
          <a:p>
            <a:r>
              <a:rPr lang="en-US" sz="1200" dirty="0">
                <a:solidFill>
                  <a:schemeClr val="tx1"/>
                </a:solidFill>
                <a:latin typeface="Georgia" panose="02040502050405020303" pitchFamily="18" charset="0"/>
              </a:rPr>
              <a:t>6. </a:t>
            </a:r>
            <a:r>
              <a:rPr lang="en-US" sz="1200" b="1" dirty="0">
                <a:solidFill>
                  <a:schemeClr val="tx1"/>
                </a:solidFill>
                <a:latin typeface="Georgia" panose="02040502050405020303" pitchFamily="18" charset="0"/>
              </a:rPr>
              <a:t>gill-attachment:</a:t>
            </a:r>
            <a:r>
              <a:rPr lang="en-US" sz="1200" dirty="0">
                <a:solidFill>
                  <a:schemeClr val="tx1"/>
                </a:solidFill>
                <a:latin typeface="Georgia" panose="02040502050405020303" pitchFamily="18" charset="0"/>
              </a:rPr>
              <a:t> attached=a, descending=d, free=f, notched=n</a:t>
            </a:r>
          </a:p>
          <a:p>
            <a:endParaRPr lang="en-US" sz="1200" dirty="0" smtClean="0">
              <a:solidFill>
                <a:schemeClr val="tx1"/>
              </a:solidFill>
              <a:latin typeface="Georgia" panose="02040502050405020303" pitchFamily="18" charset="0"/>
            </a:endParaRPr>
          </a:p>
          <a:p>
            <a:r>
              <a:rPr lang="en-US" sz="1200" dirty="0">
                <a:solidFill>
                  <a:schemeClr val="tx1"/>
                </a:solidFill>
                <a:latin typeface="Georgia" panose="02040502050405020303" pitchFamily="18" charset="0"/>
              </a:rPr>
              <a:t>7. </a:t>
            </a:r>
            <a:r>
              <a:rPr lang="en-US" sz="1200" b="1" dirty="0">
                <a:solidFill>
                  <a:schemeClr val="tx1"/>
                </a:solidFill>
                <a:latin typeface="Georgia" panose="02040502050405020303" pitchFamily="18" charset="0"/>
              </a:rPr>
              <a:t>gill-spacing:</a:t>
            </a:r>
            <a:r>
              <a:rPr lang="en-US" sz="1200" dirty="0">
                <a:solidFill>
                  <a:schemeClr val="tx1"/>
                </a:solidFill>
                <a:latin typeface="Georgia" panose="02040502050405020303" pitchFamily="18" charset="0"/>
              </a:rPr>
              <a:t> close=c, crowded=w, distant=d</a:t>
            </a:r>
          </a:p>
          <a:p>
            <a:endParaRPr lang="en-US" sz="1100" dirty="0">
              <a:solidFill>
                <a:schemeClr val="tx1"/>
              </a:solidFill>
            </a:endParaRPr>
          </a:p>
          <a:p>
            <a:pPr marL="0" indent="0">
              <a:buNone/>
            </a:pPr>
            <a:r>
              <a:rPr lang="en-US" sz="1200" dirty="0">
                <a:solidFill>
                  <a:schemeClr val="tx1"/>
                </a:solidFill>
              </a:rPr>
              <a:t> </a:t>
            </a:r>
          </a:p>
          <a:p>
            <a:endParaRPr lang="en-US" sz="1200" dirty="0">
              <a:solidFill>
                <a:schemeClr val="tx1"/>
              </a:solidFill>
            </a:endParaRPr>
          </a:p>
        </p:txBody>
      </p:sp>
      <p:pic>
        <p:nvPicPr>
          <p:cNvPr id="4" name="Picture 3" descr="C:\Users\Dhruvit\Desktop\Mushroom\1.jpg"/>
          <p:cNvPicPr/>
          <p:nvPr/>
        </p:nvPicPr>
        <p:blipFill>
          <a:blip r:embed="rId2">
            <a:extLst>
              <a:ext uri="{28A0092B-C50C-407E-A947-70E740481C1C}">
                <a14:useLocalDpi xmlns:a14="http://schemas.microsoft.com/office/drawing/2010/main" val="0"/>
              </a:ext>
            </a:extLst>
          </a:blip>
          <a:srcRect/>
          <a:stretch>
            <a:fillRect/>
          </a:stretch>
        </p:blipFill>
        <p:spPr bwMode="auto">
          <a:xfrm>
            <a:off x="5488165" y="1086824"/>
            <a:ext cx="3655835" cy="4052817"/>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788482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3441</TotalTime>
  <Words>1574</Words>
  <Application>Microsoft Office PowerPoint</Application>
  <PresentationFormat>On-screen Show (16:9)</PresentationFormat>
  <Paragraphs>352</Paragraphs>
  <Slides>36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Century Gothic</vt:lpstr>
      <vt:lpstr>Georgia</vt:lpstr>
      <vt:lpstr>Wingdings</vt:lpstr>
      <vt:lpstr>Wingdings 3</vt:lpstr>
      <vt:lpstr>Slice</vt:lpstr>
      <vt:lpstr>Project Title : Mushroom CLASSIFICATION</vt:lpstr>
      <vt:lpstr>Roadmap</vt:lpstr>
      <vt:lpstr>PowerPoint Presentation</vt:lpstr>
      <vt:lpstr>PowerPoint Presentation</vt:lpstr>
      <vt:lpstr>PowerPoint Presentation</vt:lpstr>
      <vt:lpstr>PowerPoint Presentation</vt:lpstr>
      <vt:lpstr>PowerPoint Presentation</vt:lpstr>
      <vt:lpstr>PowerPoint Presentation</vt:lpstr>
      <vt:lpstr>Attribute description…</vt:lpstr>
      <vt:lpstr>Cont’d…</vt:lpstr>
      <vt:lpstr>Cont’d…</vt:lpstr>
      <vt:lpstr>PowerPoint Presentation</vt:lpstr>
      <vt:lpstr>Data with missing values…</vt:lpstr>
      <vt:lpstr>Predefine Logical rules…</vt:lpstr>
      <vt:lpstr>Data transformation</vt:lpstr>
      <vt:lpstr>Sample Data</vt:lpstr>
      <vt:lpstr>PowerPoint Presentation</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Mushroom Identification</dc:title>
  <cp:lastModifiedBy>Dhruvit Patel</cp:lastModifiedBy>
  <cp:revision>92</cp:revision>
  <dcterms:modified xsi:type="dcterms:W3CDTF">2015-05-08T05:33:54Z</dcterms:modified>
</cp:coreProperties>
</file>