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93" r:id="rId4"/>
    <p:sldId id="258" r:id="rId5"/>
    <p:sldId id="291" r:id="rId6"/>
    <p:sldId id="292" r:id="rId7"/>
    <p:sldId id="294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4-06-10T08:14:15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14604 11263 0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9a72bab3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9a72bab3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9a72bab3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9a72bab3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9a72bab3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9a72bab3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16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202000"/>
            <a:ext cx="3528300" cy="23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545500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hruvkushvaha1234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56529" y="869396"/>
            <a:ext cx="5553728" cy="23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Spotify Software Clone using Linked list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5360517" y="494170"/>
            <a:ext cx="3528301" cy="3581002"/>
            <a:chOff x="3854700" y="249750"/>
            <a:chExt cx="500425" cy="481125"/>
          </a:xfrm>
        </p:grpSpPr>
        <p:sp>
          <p:nvSpPr>
            <p:cNvPr id="58" name="Google Shape;58;p15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288C7DF2-BF4E-2916-7319-1D436A7D3F0A}"/>
              </a:ext>
            </a:extLst>
          </p:cNvPr>
          <p:cNvSpPr txBox="1">
            <a:spLocks/>
          </p:cNvSpPr>
          <p:nvPr/>
        </p:nvSpPr>
        <p:spPr>
          <a:xfrm>
            <a:off x="300018" y="4468577"/>
            <a:ext cx="4112493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2000" dirty="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Presented by – Dhruv Kushvaha</a:t>
            </a:r>
            <a:endParaRPr lang="en-IN" sz="2000" dirty="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42E0D6-1F97-8B55-752B-A24C2DFE2A9C}"/>
                  </a:ext>
                </a:extLst>
              </p14:cNvPr>
              <p14:cNvContentPartPr/>
              <p14:nvPr/>
            </p14:nvContentPartPr>
            <p14:xfrm>
              <a:off x="5257440" y="40546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42E0D6-1F97-8B55-752B-A24C2DFE2A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8080" y="4045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3"/>
    </mc:Choice>
    <mc:Fallback xmlns="">
      <p:transition spd="slow" advTm="57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4294967295"/>
          </p:nvPr>
        </p:nvSpPr>
        <p:spPr>
          <a:xfrm>
            <a:off x="790974" y="906032"/>
            <a:ext cx="3254658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Dhruv Kushvaha</a:t>
            </a:r>
            <a:endParaRPr sz="2800" dirty="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2221861" y="2917389"/>
            <a:ext cx="502928" cy="502915"/>
            <a:chOff x="-60987050" y="2671400"/>
            <a:chExt cx="315850" cy="318825"/>
          </a:xfrm>
        </p:grpSpPr>
        <p:sp>
          <p:nvSpPr>
            <p:cNvPr id="83" name="Google Shape;83;p16"/>
            <p:cNvSpPr/>
            <p:nvPr/>
          </p:nvSpPr>
          <p:spPr>
            <a:xfrm>
              <a:off x="-60987050" y="2671400"/>
              <a:ext cx="315850" cy="318825"/>
            </a:xfrm>
            <a:custGeom>
              <a:avLst/>
              <a:gdLst/>
              <a:ahLst/>
              <a:cxnLst/>
              <a:rect l="l" t="t" r="r" b="b"/>
              <a:pathLst>
                <a:path w="12634" h="12753" extrusionOk="0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-60839775" y="27310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4322410" y="2917386"/>
            <a:ext cx="502905" cy="502922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6419245" y="2967683"/>
            <a:ext cx="502928" cy="402328"/>
            <a:chOff x="-62882850" y="1999375"/>
            <a:chExt cx="315850" cy="250500"/>
          </a:xfrm>
        </p:grpSpPr>
        <p:sp>
          <p:nvSpPr>
            <p:cNvPr id="87" name="Google Shape;87;p16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1B25E4-4DA2-19F5-A92B-B1BD2A5D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7795" y="1668294"/>
            <a:ext cx="1424648" cy="1424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8CC5E-E74C-8690-25B2-81F2D13E939F}"/>
              </a:ext>
            </a:extLst>
          </p:cNvPr>
          <p:cNvSpPr txBox="1">
            <a:spLocks/>
          </p:cNvSpPr>
          <p:nvPr/>
        </p:nvSpPr>
        <p:spPr>
          <a:xfrm>
            <a:off x="4045632" y="1135532"/>
            <a:ext cx="4747162" cy="24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-US" sz="2400" dirty="0"/>
              <a:t>Pursuing </a:t>
            </a:r>
            <a:r>
              <a:rPr lang="en-US" sz="2400" dirty="0" err="1"/>
              <a:t>Bsc</a:t>
            </a:r>
            <a:r>
              <a:rPr lang="en-US" sz="2400" dirty="0"/>
              <a:t>. Computer Science</a:t>
            </a:r>
          </a:p>
          <a:p>
            <a:pPr algn="l"/>
            <a:r>
              <a:rPr lang="en-US" sz="2400" dirty="0"/>
              <a:t>Python relevant skills : </a:t>
            </a:r>
          </a:p>
          <a:p>
            <a:pPr algn="l"/>
            <a:endParaRPr lang="en-US" sz="2400" dirty="0"/>
          </a:p>
          <a:p>
            <a:pPr marL="4572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Data structure and algorithm </a:t>
            </a:r>
          </a:p>
          <a:p>
            <a:pPr marL="4572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Machine learning and data science libraries</a:t>
            </a:r>
          </a:p>
          <a:p>
            <a:pPr marL="4572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Flask and Django (learning based) </a:t>
            </a:r>
            <a:endParaRPr lang="en-IN" sz="2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1338-51B6-A333-8F1F-484C695C8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08" y="1116939"/>
            <a:ext cx="7889383" cy="2359200"/>
          </a:xfrm>
        </p:spPr>
        <p:txBody>
          <a:bodyPr/>
          <a:lstStyle/>
          <a:p>
            <a:pPr algn="ctr"/>
            <a:r>
              <a:rPr lang="en-US" sz="3600" dirty="0"/>
              <a:t>Let’s  See the </a:t>
            </a:r>
            <a:br>
              <a:rPr lang="en-US" sz="3600" dirty="0"/>
            </a:br>
            <a:r>
              <a:rPr lang="en-US" sz="3600" dirty="0"/>
              <a:t>     Implementation …….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555156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Linked list ?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4575B-117A-802E-F0AA-A061C216A26C}"/>
              </a:ext>
            </a:extLst>
          </p:cNvPr>
          <p:cNvGrpSpPr/>
          <p:nvPr/>
        </p:nvGrpSpPr>
        <p:grpSpPr>
          <a:xfrm>
            <a:off x="6866872" y="3269041"/>
            <a:ext cx="1819936" cy="967371"/>
            <a:chOff x="6866872" y="3269041"/>
            <a:chExt cx="1819936" cy="967371"/>
          </a:xfrm>
        </p:grpSpPr>
        <p:sp>
          <p:nvSpPr>
            <p:cNvPr id="96" name="Google Shape;96;p17"/>
            <p:cNvSpPr/>
            <p:nvPr/>
          </p:nvSpPr>
          <p:spPr>
            <a:xfrm>
              <a:off x="6866872" y="3269041"/>
              <a:ext cx="1819936" cy="967371"/>
            </a:xfrm>
            <a:custGeom>
              <a:avLst/>
              <a:gdLst/>
              <a:ahLst/>
              <a:cxnLst/>
              <a:rect l="l" t="t" r="r" b="b"/>
              <a:pathLst>
                <a:path w="33147" h="17619" extrusionOk="0">
                  <a:moveTo>
                    <a:pt x="0" y="0"/>
                  </a:moveTo>
                  <a:lnTo>
                    <a:pt x="6657" y="8809"/>
                  </a:lnTo>
                  <a:lnTo>
                    <a:pt x="0" y="17619"/>
                  </a:lnTo>
                  <a:lnTo>
                    <a:pt x="26488" y="17619"/>
                  </a:lnTo>
                  <a:lnTo>
                    <a:pt x="33146" y="8809"/>
                  </a:lnTo>
                  <a:lnTo>
                    <a:pt x="26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461354" y="3506051"/>
              <a:ext cx="558485" cy="508658"/>
            </a:xfrm>
            <a:custGeom>
              <a:avLst/>
              <a:gdLst/>
              <a:ahLst/>
              <a:cxnLst/>
              <a:rect l="l" t="t" r="r" b="b"/>
              <a:pathLst>
                <a:path w="6501" h="5921" extrusionOk="0">
                  <a:moveTo>
                    <a:pt x="3250" y="0"/>
                  </a:moveTo>
                  <a:cubicBezTo>
                    <a:pt x="2493" y="0"/>
                    <a:pt x="1735" y="289"/>
                    <a:pt x="1157" y="867"/>
                  </a:cubicBezTo>
                  <a:cubicBezTo>
                    <a:pt x="1" y="2024"/>
                    <a:pt x="1" y="3897"/>
                    <a:pt x="1157" y="5053"/>
                  </a:cubicBezTo>
                  <a:cubicBezTo>
                    <a:pt x="1735" y="5631"/>
                    <a:pt x="2493" y="5920"/>
                    <a:pt x="3250" y="5920"/>
                  </a:cubicBezTo>
                  <a:cubicBezTo>
                    <a:pt x="4008" y="5920"/>
                    <a:pt x="4766" y="5631"/>
                    <a:pt x="5344" y="5053"/>
                  </a:cubicBezTo>
                  <a:cubicBezTo>
                    <a:pt x="6500" y="3897"/>
                    <a:pt x="6500" y="2024"/>
                    <a:pt x="5344" y="867"/>
                  </a:cubicBezTo>
                  <a:cubicBezTo>
                    <a:pt x="4766" y="289"/>
                    <a:pt x="4008" y="0"/>
                    <a:pt x="325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5th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DFD4B0-E0BE-D1C6-3B6C-6F5B686C0747}"/>
              </a:ext>
            </a:extLst>
          </p:cNvPr>
          <p:cNvGrpSpPr/>
          <p:nvPr/>
        </p:nvGrpSpPr>
        <p:grpSpPr>
          <a:xfrm>
            <a:off x="5314974" y="3269041"/>
            <a:ext cx="2063504" cy="967371"/>
            <a:chOff x="5314973" y="3269041"/>
            <a:chExt cx="2034537" cy="967371"/>
          </a:xfrm>
        </p:grpSpPr>
        <p:sp>
          <p:nvSpPr>
            <p:cNvPr id="102" name="Google Shape;102;p17"/>
            <p:cNvSpPr/>
            <p:nvPr/>
          </p:nvSpPr>
          <p:spPr>
            <a:xfrm>
              <a:off x="5314973" y="3269041"/>
              <a:ext cx="1819936" cy="967371"/>
            </a:xfrm>
            <a:custGeom>
              <a:avLst/>
              <a:gdLst/>
              <a:ahLst/>
              <a:cxnLst/>
              <a:rect l="l" t="t" r="r" b="b"/>
              <a:pathLst>
                <a:path w="33147" h="17619" extrusionOk="0">
                  <a:moveTo>
                    <a:pt x="1" y="0"/>
                  </a:moveTo>
                  <a:lnTo>
                    <a:pt x="6658" y="8809"/>
                  </a:lnTo>
                  <a:lnTo>
                    <a:pt x="1" y="17619"/>
                  </a:lnTo>
                  <a:lnTo>
                    <a:pt x="26489" y="17619"/>
                  </a:lnTo>
                  <a:lnTo>
                    <a:pt x="33147" y="8809"/>
                  </a:lnTo>
                  <a:lnTo>
                    <a:pt x="26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978504" y="3506008"/>
              <a:ext cx="558485" cy="508744"/>
            </a:xfrm>
            <a:custGeom>
              <a:avLst/>
              <a:gdLst/>
              <a:ahLst/>
              <a:cxnLst/>
              <a:rect l="l" t="t" r="r" b="b"/>
              <a:pathLst>
                <a:path w="6501" h="5922" extrusionOk="0">
                  <a:moveTo>
                    <a:pt x="3251" y="0"/>
                  </a:moveTo>
                  <a:cubicBezTo>
                    <a:pt x="2493" y="0"/>
                    <a:pt x="1735" y="289"/>
                    <a:pt x="1157" y="867"/>
                  </a:cubicBezTo>
                  <a:cubicBezTo>
                    <a:pt x="1" y="2024"/>
                    <a:pt x="1" y="3898"/>
                    <a:pt x="1157" y="5054"/>
                  </a:cubicBezTo>
                  <a:cubicBezTo>
                    <a:pt x="1735" y="5632"/>
                    <a:pt x="2493" y="5921"/>
                    <a:pt x="3251" y="5921"/>
                  </a:cubicBezTo>
                  <a:cubicBezTo>
                    <a:pt x="4008" y="5921"/>
                    <a:pt x="4766" y="5632"/>
                    <a:pt x="5344" y="5054"/>
                  </a:cubicBezTo>
                  <a:cubicBezTo>
                    <a:pt x="6500" y="3898"/>
                    <a:pt x="6500" y="2024"/>
                    <a:pt x="5344" y="867"/>
                  </a:cubicBezTo>
                  <a:cubicBezTo>
                    <a:pt x="4766" y="289"/>
                    <a:pt x="4008" y="0"/>
                    <a:pt x="3251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4th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791024" y="3628825"/>
              <a:ext cx="558486" cy="26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A6353E-7D3F-BCFF-D54C-3867374A695F}"/>
              </a:ext>
            </a:extLst>
          </p:cNvPr>
          <p:cNvGrpSpPr/>
          <p:nvPr/>
        </p:nvGrpSpPr>
        <p:grpSpPr>
          <a:xfrm>
            <a:off x="3763074" y="3269041"/>
            <a:ext cx="2105662" cy="967371"/>
            <a:chOff x="3768674" y="3269041"/>
            <a:chExt cx="2105662" cy="967371"/>
          </a:xfrm>
        </p:grpSpPr>
        <p:sp>
          <p:nvSpPr>
            <p:cNvPr id="100" name="Google Shape;100;p17"/>
            <p:cNvSpPr/>
            <p:nvPr/>
          </p:nvSpPr>
          <p:spPr>
            <a:xfrm>
              <a:off x="3768674" y="3269041"/>
              <a:ext cx="1819936" cy="967371"/>
            </a:xfrm>
            <a:custGeom>
              <a:avLst/>
              <a:gdLst/>
              <a:ahLst/>
              <a:cxnLst/>
              <a:rect l="l" t="t" r="r" b="b"/>
              <a:pathLst>
                <a:path w="33147" h="17619" extrusionOk="0">
                  <a:moveTo>
                    <a:pt x="0" y="0"/>
                  </a:moveTo>
                  <a:lnTo>
                    <a:pt x="6658" y="8809"/>
                  </a:lnTo>
                  <a:lnTo>
                    <a:pt x="0" y="17619"/>
                  </a:lnTo>
                  <a:lnTo>
                    <a:pt x="26488" y="17619"/>
                  </a:lnTo>
                  <a:lnTo>
                    <a:pt x="33146" y="8809"/>
                  </a:lnTo>
                  <a:lnTo>
                    <a:pt x="26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38045" y="3506008"/>
              <a:ext cx="558399" cy="508744"/>
            </a:xfrm>
            <a:custGeom>
              <a:avLst/>
              <a:gdLst/>
              <a:ahLst/>
              <a:cxnLst/>
              <a:rect l="l" t="t" r="r" b="b"/>
              <a:pathLst>
                <a:path w="6500" h="5922" extrusionOk="0">
                  <a:moveTo>
                    <a:pt x="3250" y="0"/>
                  </a:moveTo>
                  <a:cubicBezTo>
                    <a:pt x="2492" y="0"/>
                    <a:pt x="1735" y="289"/>
                    <a:pt x="1156" y="867"/>
                  </a:cubicBezTo>
                  <a:cubicBezTo>
                    <a:pt x="0" y="2024"/>
                    <a:pt x="0" y="3898"/>
                    <a:pt x="1156" y="5054"/>
                  </a:cubicBezTo>
                  <a:cubicBezTo>
                    <a:pt x="1735" y="5632"/>
                    <a:pt x="2492" y="5921"/>
                    <a:pt x="3250" y="5921"/>
                  </a:cubicBezTo>
                  <a:cubicBezTo>
                    <a:pt x="4008" y="5921"/>
                    <a:pt x="4765" y="5632"/>
                    <a:pt x="5343" y="5054"/>
                  </a:cubicBezTo>
                  <a:cubicBezTo>
                    <a:pt x="6499" y="3898"/>
                    <a:pt x="6499" y="2024"/>
                    <a:pt x="5343" y="867"/>
                  </a:cubicBezTo>
                  <a:cubicBezTo>
                    <a:pt x="4765" y="289"/>
                    <a:pt x="4008" y="0"/>
                    <a:pt x="325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3rd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112650" y="3621175"/>
              <a:ext cx="761686" cy="26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2115237" y="1243927"/>
            <a:ext cx="4913525" cy="12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700" dirty="0">
                <a:solidFill>
                  <a:schemeClr val="accent6"/>
                </a:solidFill>
                <a:latin typeface="Fira Sans Condensed Medium" panose="020B0603050000020004" pitchFamily="34" charset="0"/>
                <a:cs typeface="Arial" panose="020B0604020202020204" pitchFamily="34" charset="0"/>
              </a:rPr>
              <a:t>A linked list is a data structure programming to organize and store a collection of elements. Linked lists use a series of nodes, where each node contains two parts. </a:t>
            </a:r>
            <a:endParaRPr sz="1700" dirty="0">
              <a:solidFill>
                <a:schemeClr val="accent6"/>
              </a:solidFill>
              <a:latin typeface="Fira Sans Condensed Medium" panose="020B0603050000020004" pitchFamily="34" charset="0"/>
              <a:ea typeface="Fira Sans Condensed Medium"/>
              <a:cs typeface="Arial" panose="020B0604020202020204" pitchFamily="34" charset="0"/>
              <a:sym typeface="Fira Sans Condensed Mediu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ED215-C11C-6D72-7119-28AFF8219DAC}"/>
              </a:ext>
            </a:extLst>
          </p:cNvPr>
          <p:cNvGrpSpPr/>
          <p:nvPr/>
        </p:nvGrpSpPr>
        <p:grpSpPr>
          <a:xfrm>
            <a:off x="2226783" y="3276689"/>
            <a:ext cx="2040809" cy="967371"/>
            <a:chOff x="2210966" y="3269041"/>
            <a:chExt cx="2040809" cy="967371"/>
          </a:xfrm>
        </p:grpSpPr>
        <p:sp>
          <p:nvSpPr>
            <p:cNvPr id="107" name="Google Shape;107;p17"/>
            <p:cNvSpPr/>
            <p:nvPr/>
          </p:nvSpPr>
          <p:spPr>
            <a:xfrm>
              <a:off x="3562675" y="3628825"/>
              <a:ext cx="689100" cy="26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98;p17">
              <a:extLst>
                <a:ext uri="{FF2B5EF4-FFF2-40B4-BE49-F238E27FC236}">
                  <a16:creationId xmlns:a16="http://schemas.microsoft.com/office/drawing/2014/main" id="{5A6C5F23-D9C3-4417-80C5-A06665201FA3}"/>
                </a:ext>
              </a:extLst>
            </p:cNvPr>
            <p:cNvSpPr/>
            <p:nvPr/>
          </p:nvSpPr>
          <p:spPr>
            <a:xfrm>
              <a:off x="2210966" y="3269041"/>
              <a:ext cx="1819936" cy="967371"/>
            </a:xfrm>
            <a:custGeom>
              <a:avLst/>
              <a:gdLst/>
              <a:ahLst/>
              <a:cxnLst/>
              <a:rect l="l" t="t" r="r" b="b"/>
              <a:pathLst>
                <a:path w="33147" h="17619" extrusionOk="0">
                  <a:moveTo>
                    <a:pt x="1" y="0"/>
                  </a:moveTo>
                  <a:lnTo>
                    <a:pt x="6658" y="8809"/>
                  </a:lnTo>
                  <a:lnTo>
                    <a:pt x="1" y="17619"/>
                  </a:lnTo>
                  <a:lnTo>
                    <a:pt x="26489" y="17619"/>
                  </a:lnTo>
                  <a:lnTo>
                    <a:pt x="33147" y="8809"/>
                  </a:lnTo>
                  <a:lnTo>
                    <a:pt x="26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9;p17">
              <a:extLst>
                <a:ext uri="{FF2B5EF4-FFF2-40B4-BE49-F238E27FC236}">
                  <a16:creationId xmlns:a16="http://schemas.microsoft.com/office/drawing/2014/main" id="{6AD6B8A9-C408-D512-8BEE-8FF3D09394E7}"/>
                </a:ext>
              </a:extLst>
            </p:cNvPr>
            <p:cNvSpPr/>
            <p:nvPr/>
          </p:nvSpPr>
          <p:spPr>
            <a:xfrm>
              <a:off x="2843076" y="3506008"/>
              <a:ext cx="558399" cy="508744"/>
            </a:xfrm>
            <a:custGeom>
              <a:avLst/>
              <a:gdLst/>
              <a:ahLst/>
              <a:cxnLst/>
              <a:rect l="l" t="t" r="r" b="b"/>
              <a:pathLst>
                <a:path w="6500" h="5922" extrusionOk="0">
                  <a:moveTo>
                    <a:pt x="3250" y="0"/>
                  </a:moveTo>
                  <a:cubicBezTo>
                    <a:pt x="2492" y="0"/>
                    <a:pt x="1735" y="289"/>
                    <a:pt x="1156" y="867"/>
                  </a:cubicBezTo>
                  <a:cubicBezTo>
                    <a:pt x="0" y="2024"/>
                    <a:pt x="0" y="3898"/>
                    <a:pt x="1156" y="5054"/>
                  </a:cubicBezTo>
                  <a:cubicBezTo>
                    <a:pt x="1735" y="5632"/>
                    <a:pt x="2492" y="5921"/>
                    <a:pt x="3250" y="5921"/>
                  </a:cubicBezTo>
                  <a:cubicBezTo>
                    <a:pt x="4008" y="5921"/>
                    <a:pt x="4765" y="5632"/>
                    <a:pt x="5343" y="5054"/>
                  </a:cubicBezTo>
                  <a:cubicBezTo>
                    <a:pt x="6500" y="3898"/>
                    <a:pt x="6500" y="2024"/>
                    <a:pt x="5343" y="867"/>
                  </a:cubicBezTo>
                  <a:cubicBezTo>
                    <a:pt x="4765" y="289"/>
                    <a:pt x="4008" y="0"/>
                    <a:pt x="325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2nd</a:t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7700B-C477-4043-F105-0A44C1051375}"/>
              </a:ext>
            </a:extLst>
          </p:cNvPr>
          <p:cNvGrpSpPr/>
          <p:nvPr/>
        </p:nvGrpSpPr>
        <p:grpSpPr>
          <a:xfrm>
            <a:off x="659305" y="3269041"/>
            <a:ext cx="2023170" cy="967371"/>
            <a:chOff x="659305" y="3269041"/>
            <a:chExt cx="2023170" cy="967371"/>
          </a:xfrm>
        </p:grpSpPr>
        <p:sp>
          <p:nvSpPr>
            <p:cNvPr id="94" name="Google Shape;94;p17"/>
            <p:cNvSpPr/>
            <p:nvPr/>
          </p:nvSpPr>
          <p:spPr>
            <a:xfrm>
              <a:off x="659305" y="3269041"/>
              <a:ext cx="1820046" cy="967371"/>
            </a:xfrm>
            <a:custGeom>
              <a:avLst/>
              <a:gdLst/>
              <a:ahLst/>
              <a:cxnLst/>
              <a:rect l="l" t="t" r="r" b="b"/>
              <a:pathLst>
                <a:path w="33149" h="17619" extrusionOk="0">
                  <a:moveTo>
                    <a:pt x="1" y="0"/>
                  </a:moveTo>
                  <a:lnTo>
                    <a:pt x="6659" y="8809"/>
                  </a:lnTo>
                  <a:lnTo>
                    <a:pt x="1" y="17619"/>
                  </a:lnTo>
                  <a:lnTo>
                    <a:pt x="26490" y="17619"/>
                  </a:lnTo>
                  <a:lnTo>
                    <a:pt x="33148" y="8809"/>
                  </a:lnTo>
                  <a:lnTo>
                    <a:pt x="26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288173" y="3506008"/>
              <a:ext cx="558399" cy="508744"/>
            </a:xfrm>
            <a:custGeom>
              <a:avLst/>
              <a:gdLst/>
              <a:ahLst/>
              <a:cxnLst/>
              <a:rect l="l" t="t" r="r" b="b"/>
              <a:pathLst>
                <a:path w="6500" h="5922" extrusionOk="0">
                  <a:moveTo>
                    <a:pt x="3250" y="0"/>
                  </a:moveTo>
                  <a:cubicBezTo>
                    <a:pt x="2492" y="0"/>
                    <a:pt x="1735" y="289"/>
                    <a:pt x="1157" y="867"/>
                  </a:cubicBezTo>
                  <a:cubicBezTo>
                    <a:pt x="0" y="2024"/>
                    <a:pt x="0" y="3898"/>
                    <a:pt x="1157" y="5054"/>
                  </a:cubicBezTo>
                  <a:cubicBezTo>
                    <a:pt x="1735" y="5632"/>
                    <a:pt x="2492" y="5921"/>
                    <a:pt x="3250" y="5921"/>
                  </a:cubicBezTo>
                  <a:cubicBezTo>
                    <a:pt x="4008" y="5921"/>
                    <a:pt x="4765" y="5632"/>
                    <a:pt x="5343" y="5054"/>
                  </a:cubicBezTo>
                  <a:cubicBezTo>
                    <a:pt x="6500" y="3898"/>
                    <a:pt x="6500" y="2024"/>
                    <a:pt x="5343" y="867"/>
                  </a:cubicBezTo>
                  <a:cubicBezTo>
                    <a:pt x="4765" y="289"/>
                    <a:pt x="4008" y="0"/>
                    <a:pt x="3250" y="0"/>
                  </a:cubicBezTo>
                  <a:close/>
                </a:path>
              </a:pathLst>
            </a:custGeom>
            <a:solidFill>
              <a:srgbClr val="F6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1st</a:t>
              </a:r>
              <a:endParaRPr sz="17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927375" y="3621175"/>
              <a:ext cx="755100" cy="26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Doubly Linked list 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2444791" y="865550"/>
            <a:ext cx="4441297" cy="13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6"/>
              </a:solidFill>
              <a:latin typeface="Fira Sans Condensed Medium" panose="020B06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  <a:p>
            <a:pPr lvl="0" algn="ctr"/>
            <a:r>
              <a:rPr lang="en-US" sz="1700" dirty="0">
                <a:solidFill>
                  <a:schemeClr val="accent6"/>
                </a:solidFill>
                <a:latin typeface="Fira Sans Condensed Medium" panose="020B0603050000020004" pitchFamily="34" charset="0"/>
              </a:rPr>
              <a:t>A doubly linked list is linked list in which each node has pointers to both the next and the previous node. It Provides more flexibility. </a:t>
            </a:r>
            <a:endParaRPr sz="1700" dirty="0">
              <a:solidFill>
                <a:schemeClr val="accent6"/>
              </a:solidFill>
              <a:latin typeface="Fira Sans Condensed Medium" panose="020B0603050000020004" pitchFamily="34" charset="0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" name="Google Shape;639;p33">
            <a:extLst>
              <a:ext uri="{FF2B5EF4-FFF2-40B4-BE49-F238E27FC236}">
                <a16:creationId xmlns:a16="http://schemas.microsoft.com/office/drawing/2014/main" id="{0957E436-B4B5-9143-601F-9DDDBD22A21C}"/>
              </a:ext>
            </a:extLst>
          </p:cNvPr>
          <p:cNvSpPr/>
          <p:nvPr/>
        </p:nvSpPr>
        <p:spPr>
          <a:xfrm>
            <a:off x="691261" y="3316782"/>
            <a:ext cx="1538951" cy="1417944"/>
          </a:xfrm>
          <a:custGeom>
            <a:avLst/>
            <a:gdLst/>
            <a:ahLst/>
            <a:cxnLst/>
            <a:rect l="l" t="t" r="r" b="b"/>
            <a:pathLst>
              <a:path w="67940" h="58817" extrusionOk="0">
                <a:moveTo>
                  <a:pt x="16985" y="0"/>
                </a:moveTo>
                <a:lnTo>
                  <a:pt x="0" y="29426"/>
                </a:lnTo>
                <a:lnTo>
                  <a:pt x="16985" y="58816"/>
                </a:lnTo>
                <a:lnTo>
                  <a:pt x="50955" y="58816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0" name="Google Shape;640;p33">
            <a:extLst>
              <a:ext uri="{FF2B5EF4-FFF2-40B4-BE49-F238E27FC236}">
                <a16:creationId xmlns:a16="http://schemas.microsoft.com/office/drawing/2014/main" id="{03CFF21C-62E4-E666-9AA6-0130B0D27816}"/>
              </a:ext>
            </a:extLst>
          </p:cNvPr>
          <p:cNvSpPr/>
          <p:nvPr/>
        </p:nvSpPr>
        <p:spPr>
          <a:xfrm>
            <a:off x="2250799" y="2386606"/>
            <a:ext cx="1538973" cy="1417944"/>
          </a:xfrm>
          <a:custGeom>
            <a:avLst/>
            <a:gdLst/>
            <a:ahLst/>
            <a:cxnLst/>
            <a:rect l="l" t="t" r="r" b="b"/>
            <a:pathLst>
              <a:path w="67941" h="58817" extrusionOk="0">
                <a:moveTo>
                  <a:pt x="16950" y="0"/>
                </a:moveTo>
                <a:lnTo>
                  <a:pt x="1" y="29426"/>
                </a:lnTo>
                <a:lnTo>
                  <a:pt x="16950" y="58816"/>
                </a:lnTo>
                <a:lnTo>
                  <a:pt x="50956" y="58816"/>
                </a:lnTo>
                <a:lnTo>
                  <a:pt x="67940" y="29426"/>
                </a:lnTo>
                <a:lnTo>
                  <a:pt x="5095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41;p33">
            <a:extLst>
              <a:ext uri="{FF2B5EF4-FFF2-40B4-BE49-F238E27FC236}">
                <a16:creationId xmlns:a16="http://schemas.microsoft.com/office/drawing/2014/main" id="{10CFD1F5-CCA5-A21C-40D4-3BC0A52F48BD}"/>
              </a:ext>
            </a:extLst>
          </p:cNvPr>
          <p:cNvSpPr/>
          <p:nvPr/>
        </p:nvSpPr>
        <p:spPr>
          <a:xfrm>
            <a:off x="3810430" y="3280491"/>
            <a:ext cx="1538951" cy="1418812"/>
          </a:xfrm>
          <a:custGeom>
            <a:avLst/>
            <a:gdLst/>
            <a:ahLst/>
            <a:cxnLst/>
            <a:rect l="l" t="t" r="r" b="b"/>
            <a:pathLst>
              <a:path w="67940" h="58853" extrusionOk="0">
                <a:moveTo>
                  <a:pt x="16985" y="0"/>
                </a:moveTo>
                <a:lnTo>
                  <a:pt x="0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42;p33">
            <a:extLst>
              <a:ext uri="{FF2B5EF4-FFF2-40B4-BE49-F238E27FC236}">
                <a16:creationId xmlns:a16="http://schemas.microsoft.com/office/drawing/2014/main" id="{A2D0A521-BC9C-275D-1CC5-AEA3A796E1FC}"/>
              </a:ext>
            </a:extLst>
          </p:cNvPr>
          <p:cNvSpPr/>
          <p:nvPr/>
        </p:nvSpPr>
        <p:spPr>
          <a:xfrm>
            <a:off x="5378421" y="2344076"/>
            <a:ext cx="1538951" cy="1417944"/>
          </a:xfrm>
          <a:custGeom>
            <a:avLst/>
            <a:gdLst/>
            <a:ahLst/>
            <a:cxnLst/>
            <a:rect l="l" t="t" r="r" b="b"/>
            <a:pathLst>
              <a:path w="67940" h="58817" extrusionOk="0">
                <a:moveTo>
                  <a:pt x="16985" y="1"/>
                </a:moveTo>
                <a:lnTo>
                  <a:pt x="0" y="29391"/>
                </a:lnTo>
                <a:lnTo>
                  <a:pt x="16985" y="58817"/>
                </a:lnTo>
                <a:lnTo>
                  <a:pt x="50955" y="58817"/>
                </a:lnTo>
                <a:lnTo>
                  <a:pt x="67940" y="29391"/>
                </a:lnTo>
                <a:lnTo>
                  <a:pt x="5095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43;p33">
            <a:extLst>
              <a:ext uri="{FF2B5EF4-FFF2-40B4-BE49-F238E27FC236}">
                <a16:creationId xmlns:a16="http://schemas.microsoft.com/office/drawing/2014/main" id="{7686EE89-8120-3AEF-FEFD-FE48E51A47B8}"/>
              </a:ext>
            </a:extLst>
          </p:cNvPr>
          <p:cNvSpPr/>
          <p:nvPr/>
        </p:nvSpPr>
        <p:spPr>
          <a:xfrm>
            <a:off x="6967095" y="3218262"/>
            <a:ext cx="1538973" cy="1418812"/>
          </a:xfrm>
          <a:custGeom>
            <a:avLst/>
            <a:gdLst/>
            <a:ahLst/>
            <a:cxnLst/>
            <a:rect l="l" t="t" r="r" b="b"/>
            <a:pathLst>
              <a:path w="67941" h="58853" extrusionOk="0">
                <a:moveTo>
                  <a:pt x="16985" y="0"/>
                </a:moveTo>
                <a:lnTo>
                  <a:pt x="1" y="29426"/>
                </a:lnTo>
                <a:lnTo>
                  <a:pt x="16985" y="58852"/>
                </a:lnTo>
                <a:lnTo>
                  <a:pt x="50955" y="58852"/>
                </a:lnTo>
                <a:lnTo>
                  <a:pt x="67940" y="29426"/>
                </a:lnTo>
                <a:lnTo>
                  <a:pt x="50955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5;p33">
            <a:extLst>
              <a:ext uri="{FF2B5EF4-FFF2-40B4-BE49-F238E27FC236}">
                <a16:creationId xmlns:a16="http://schemas.microsoft.com/office/drawing/2014/main" id="{94B4DA5E-67FE-C0F3-2D91-9F02D200E645}"/>
              </a:ext>
            </a:extLst>
          </p:cNvPr>
          <p:cNvSpPr txBox="1"/>
          <p:nvPr/>
        </p:nvSpPr>
        <p:spPr>
          <a:xfrm>
            <a:off x="627451" y="3762020"/>
            <a:ext cx="1538939" cy="38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1st</a:t>
            </a:r>
            <a:endParaRPr lang="en-IN" sz="2400" dirty="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" name="Google Shape;647;p33">
            <a:extLst>
              <a:ext uri="{FF2B5EF4-FFF2-40B4-BE49-F238E27FC236}">
                <a16:creationId xmlns:a16="http://schemas.microsoft.com/office/drawing/2014/main" id="{D3523157-6467-6AC0-F944-3869A6D5E2D5}"/>
              </a:ext>
            </a:extLst>
          </p:cNvPr>
          <p:cNvSpPr txBox="1"/>
          <p:nvPr/>
        </p:nvSpPr>
        <p:spPr>
          <a:xfrm>
            <a:off x="2250652" y="2754724"/>
            <a:ext cx="1538939" cy="4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2nd</a:t>
            </a:r>
            <a:endParaRPr sz="2400" dirty="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" name="Google Shape;649;p33">
            <a:extLst>
              <a:ext uri="{FF2B5EF4-FFF2-40B4-BE49-F238E27FC236}">
                <a16:creationId xmlns:a16="http://schemas.microsoft.com/office/drawing/2014/main" id="{81441FCC-82CD-165F-4E9D-96958CCD65B1}"/>
              </a:ext>
            </a:extLst>
          </p:cNvPr>
          <p:cNvSpPr txBox="1"/>
          <p:nvPr/>
        </p:nvSpPr>
        <p:spPr>
          <a:xfrm>
            <a:off x="3793446" y="3725397"/>
            <a:ext cx="1517906" cy="38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3rd</a:t>
            </a:r>
            <a:endParaRPr sz="2400" dirty="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" name="Google Shape;651;p33">
            <a:extLst>
              <a:ext uri="{FF2B5EF4-FFF2-40B4-BE49-F238E27FC236}">
                <a16:creationId xmlns:a16="http://schemas.microsoft.com/office/drawing/2014/main" id="{607A8B3A-3F0B-78EB-D5FD-2F3149DCC7F1}"/>
              </a:ext>
            </a:extLst>
          </p:cNvPr>
          <p:cNvSpPr txBox="1"/>
          <p:nvPr/>
        </p:nvSpPr>
        <p:spPr>
          <a:xfrm>
            <a:off x="5378139" y="2712870"/>
            <a:ext cx="1538939" cy="38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4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4th</a:t>
            </a:r>
            <a:endParaRPr sz="2400" dirty="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" name="Google Shape;653;p33">
            <a:extLst>
              <a:ext uri="{FF2B5EF4-FFF2-40B4-BE49-F238E27FC236}">
                <a16:creationId xmlns:a16="http://schemas.microsoft.com/office/drawing/2014/main" id="{E8C62856-9723-74D3-2198-EFADC87C2521}"/>
              </a:ext>
            </a:extLst>
          </p:cNvPr>
          <p:cNvSpPr txBox="1"/>
          <p:nvPr/>
        </p:nvSpPr>
        <p:spPr>
          <a:xfrm>
            <a:off x="6948062" y="3681393"/>
            <a:ext cx="1538939" cy="4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8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5th</a:t>
            </a:r>
            <a:endParaRPr sz="2400" dirty="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389106-D75B-F94C-48C1-C50FA765F48B}"/>
              </a:ext>
            </a:extLst>
          </p:cNvPr>
          <p:cNvSpPr/>
          <p:nvPr/>
        </p:nvSpPr>
        <p:spPr>
          <a:xfrm rot="19669850">
            <a:off x="1857452" y="3298240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2E17609-98D8-7ED7-1289-DFC65B56A3B2}"/>
              </a:ext>
            </a:extLst>
          </p:cNvPr>
          <p:cNvSpPr/>
          <p:nvPr/>
        </p:nvSpPr>
        <p:spPr>
          <a:xfrm rot="8653009">
            <a:off x="2114173" y="3567145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A92A6F9-B1C3-07B5-1482-001FAC7F73FF}"/>
              </a:ext>
            </a:extLst>
          </p:cNvPr>
          <p:cNvSpPr/>
          <p:nvPr/>
        </p:nvSpPr>
        <p:spPr>
          <a:xfrm rot="12831396">
            <a:off x="3665594" y="3231043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6487E5-4E49-C69D-ABE3-2C52774AF1C2}"/>
              </a:ext>
            </a:extLst>
          </p:cNvPr>
          <p:cNvSpPr/>
          <p:nvPr/>
        </p:nvSpPr>
        <p:spPr>
          <a:xfrm rot="19669850">
            <a:off x="4975023" y="3262256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0D34A6A-CC6F-9841-9CDF-4944F0037626}"/>
              </a:ext>
            </a:extLst>
          </p:cNvPr>
          <p:cNvSpPr/>
          <p:nvPr/>
        </p:nvSpPr>
        <p:spPr>
          <a:xfrm rot="2159166">
            <a:off x="3375412" y="3517367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EE190B3-45D6-830A-5B1E-27EAD9BFBE53}"/>
              </a:ext>
            </a:extLst>
          </p:cNvPr>
          <p:cNvSpPr/>
          <p:nvPr/>
        </p:nvSpPr>
        <p:spPr>
          <a:xfrm rot="12831396">
            <a:off x="6807187" y="3174240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7FA2FD4-07A3-0E77-4311-64A74C95D130}"/>
              </a:ext>
            </a:extLst>
          </p:cNvPr>
          <p:cNvSpPr/>
          <p:nvPr/>
        </p:nvSpPr>
        <p:spPr>
          <a:xfrm rot="1920527">
            <a:off x="6562856" y="3451034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33B430A-9DD9-910D-50C6-867A85B22DDE}"/>
              </a:ext>
            </a:extLst>
          </p:cNvPr>
          <p:cNvSpPr/>
          <p:nvPr/>
        </p:nvSpPr>
        <p:spPr>
          <a:xfrm rot="8653009">
            <a:off x="5201193" y="3539426"/>
            <a:ext cx="540462" cy="331927"/>
          </a:xfrm>
          <a:prstGeom prst="rightArrow">
            <a:avLst>
              <a:gd name="adj1" fmla="val 50000"/>
              <a:gd name="adj2" fmla="val 5961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3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1BC2-EF7C-3D39-AF27-A8103FEA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6" y="542742"/>
            <a:ext cx="7723500" cy="481200"/>
          </a:xfrm>
        </p:spPr>
        <p:txBody>
          <a:bodyPr/>
          <a:lstStyle/>
          <a:p>
            <a:pPr algn="ctr"/>
            <a:r>
              <a:rPr lang="en-US" dirty="0"/>
              <a:t>Abstract Data Types (ADTs)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EDC2B-12D5-AB59-AD1C-87BA3846B2EE}"/>
              </a:ext>
            </a:extLst>
          </p:cNvPr>
          <p:cNvSpPr/>
          <p:nvPr/>
        </p:nvSpPr>
        <p:spPr>
          <a:xfrm>
            <a:off x="2505741" y="1563391"/>
            <a:ext cx="1754372" cy="4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Song</a:t>
            </a:r>
            <a:endParaRPr lang="en-IN" sz="1800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45989-435F-51FD-412B-A4E4ABFB8E82}"/>
              </a:ext>
            </a:extLst>
          </p:cNvPr>
          <p:cNvSpPr/>
          <p:nvPr/>
        </p:nvSpPr>
        <p:spPr>
          <a:xfrm>
            <a:off x="2505741" y="2229697"/>
            <a:ext cx="1754372" cy="143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name,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artist,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address,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next,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ira Sans Condensed Medium" panose="020B0603050000020004" pitchFamily="34" charset="0"/>
              </a:rPr>
              <a:t>prev</a:t>
            </a:r>
            <a:endParaRPr lang="en-US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6EDCD-0168-9C4C-B04F-790AA88488CA}"/>
              </a:ext>
            </a:extLst>
          </p:cNvPr>
          <p:cNvSpPr/>
          <p:nvPr/>
        </p:nvSpPr>
        <p:spPr>
          <a:xfrm>
            <a:off x="2505741" y="3828126"/>
            <a:ext cx="1754372" cy="553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--</a:t>
            </a:r>
            <a:endParaRPr lang="en-IN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9ED74-62C2-2ADC-A9C6-CFB815C124D6}"/>
              </a:ext>
            </a:extLst>
          </p:cNvPr>
          <p:cNvSpPr/>
          <p:nvPr/>
        </p:nvSpPr>
        <p:spPr>
          <a:xfrm>
            <a:off x="4883888" y="1563391"/>
            <a:ext cx="1754372" cy="4812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Playlist</a:t>
            </a:r>
            <a:endParaRPr lang="en-IN" sz="1800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6160F-B063-8D60-CC0B-ECEF0B77F67E}"/>
              </a:ext>
            </a:extLst>
          </p:cNvPr>
          <p:cNvSpPr/>
          <p:nvPr/>
        </p:nvSpPr>
        <p:spPr>
          <a:xfrm>
            <a:off x="4883888" y="2196989"/>
            <a:ext cx="1754372" cy="7265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start,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last,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Fira Sans Condensed Medium" panose="020B0603050000020004" pitchFamily="34" charset="0"/>
              </a:rPr>
              <a:t>cur_song</a:t>
            </a:r>
            <a:endParaRPr lang="en-IN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34E79-408A-3AC7-3D15-4C5D4D06F404}"/>
              </a:ext>
            </a:extLst>
          </p:cNvPr>
          <p:cNvSpPr/>
          <p:nvPr/>
        </p:nvSpPr>
        <p:spPr>
          <a:xfrm>
            <a:off x="4883888" y="3061772"/>
            <a:ext cx="1754372" cy="14389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Fira Sans Condensed Medium" panose="020B0603050000020004" pitchFamily="34" charset="0"/>
              </a:rPr>
              <a:t>addSong</a:t>
            </a:r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()</a:t>
            </a:r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,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next(),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back(),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traverse(),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  <a:latin typeface="Fira Sans Condensed Medium" panose="020B0603050000020004" pitchFamily="34" charset="0"/>
              </a:rPr>
              <a:t>deleteSong</a:t>
            </a:r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(),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  <a:latin typeface="Fira Sans Condensed Medium" panose="020B0603050000020004" pitchFamily="34" charset="0"/>
              </a:rPr>
              <a:t>findSong</a:t>
            </a:r>
            <a:r>
              <a:rPr lang="en-IN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()</a:t>
            </a:r>
            <a:endParaRPr lang="en-US" dirty="0">
              <a:solidFill>
                <a:schemeClr val="tx1"/>
              </a:solidFill>
              <a:latin typeface="Fira Sans Condensed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644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0AE-9750-6533-19C4-E0F421872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649" y="1051909"/>
            <a:ext cx="5124918" cy="2359200"/>
          </a:xfrm>
        </p:spPr>
        <p:txBody>
          <a:bodyPr/>
          <a:lstStyle/>
          <a:p>
            <a:pPr algn="ctr"/>
            <a:r>
              <a:rPr lang="en-US" dirty="0"/>
              <a:t>Thank U!</a:t>
            </a:r>
            <a:br>
              <a:rPr lang="en-US" dirty="0"/>
            </a:br>
            <a:r>
              <a:rPr lang="en-US" sz="2800" dirty="0"/>
              <a:t>for your time and consideration</a:t>
            </a:r>
            <a:endParaRPr lang="en-IN" dirty="0"/>
          </a:p>
        </p:txBody>
      </p:sp>
      <p:sp>
        <p:nvSpPr>
          <p:cNvPr id="3" name="Google Shape;79;p16">
            <a:extLst>
              <a:ext uri="{FF2B5EF4-FFF2-40B4-BE49-F238E27FC236}">
                <a16:creationId xmlns:a16="http://schemas.microsoft.com/office/drawing/2014/main" id="{DD9711AB-C467-84AA-1EA8-AE785F2AD2D9}"/>
              </a:ext>
            </a:extLst>
          </p:cNvPr>
          <p:cNvSpPr txBox="1">
            <a:spLocks/>
          </p:cNvSpPr>
          <p:nvPr/>
        </p:nvSpPr>
        <p:spPr>
          <a:xfrm>
            <a:off x="-263507" y="4408768"/>
            <a:ext cx="554788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2000" dirty="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Gmail:  </a:t>
            </a:r>
            <a:r>
              <a:rPr lang="en-US" sz="2000" dirty="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dhruvkushvaha1234@gmail.com</a:t>
            </a:r>
            <a:r>
              <a:rPr lang="en-US" sz="2000" dirty="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599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lue Chain Analysis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CBBECF"/>
      </a:accent1>
      <a:accent2>
        <a:srgbClr val="8A7A99"/>
      </a:accent2>
      <a:accent3>
        <a:srgbClr val="A1CCCA"/>
      </a:accent3>
      <a:accent4>
        <a:srgbClr val="61898A"/>
      </a:accent4>
      <a:accent5>
        <a:srgbClr val="A8D3AD"/>
      </a:accent5>
      <a:accent6>
        <a:srgbClr val="6E8F7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178</Words>
  <Application>Microsoft Office PowerPoint</Application>
  <PresentationFormat>On-screen Show (16:9)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Fira Sans Condensed Medium</vt:lpstr>
      <vt:lpstr>Arial</vt:lpstr>
      <vt:lpstr>Fira Sans Extra Condensed Medium</vt:lpstr>
      <vt:lpstr>Roboto</vt:lpstr>
      <vt:lpstr>Wingdings</vt:lpstr>
      <vt:lpstr>Value Chain Analysis Infographics by Slidesgo</vt:lpstr>
      <vt:lpstr>Spotify Software Clone using Linked list</vt:lpstr>
      <vt:lpstr>PowerPoint Presentation</vt:lpstr>
      <vt:lpstr>Let’s  See the       Implementation …….  </vt:lpstr>
      <vt:lpstr>What is Linked list ?</vt:lpstr>
      <vt:lpstr>Doubly Linked list </vt:lpstr>
      <vt:lpstr>Abstract Data Types (ADTs) </vt:lpstr>
      <vt:lpstr>Thank U! for your time and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 list</dc:title>
  <dc:creator>khushbu kushvaha</dc:creator>
  <cp:lastModifiedBy>khushbu kushvaha</cp:lastModifiedBy>
  <cp:revision>52</cp:revision>
  <dcterms:modified xsi:type="dcterms:W3CDTF">2024-06-10T12:20:38Z</dcterms:modified>
</cp:coreProperties>
</file>