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Baskerville Display PT" charset="1" panose="02030602080406020203"/>
      <p:regular r:id="rId14"/>
    </p:embeddedFont>
    <p:embeddedFont>
      <p:font typeface="Baskerville Display PT Bold" charset="1" panose="02030702080406020203"/>
      <p:regular r:id="rId15"/>
    </p:embeddedFont>
    <p:embeddedFont>
      <p:font typeface="Baskerville Display PT Italics" charset="1" panose="02030602080406090203"/>
      <p:regular r:id="rId16"/>
    </p:embeddedFont>
    <p:embeddedFont>
      <p:font typeface="Baskerville Display PT Bold Italics" charset="1" panose="02030702080406090203"/>
      <p:regular r:id="rId17"/>
    </p:embeddedFont>
    <p:embeddedFont>
      <p:font typeface="Inter" charset="1" panose="020B0502030000000004"/>
      <p:regular r:id="rId18"/>
    </p:embeddedFont>
    <p:embeddedFont>
      <p:font typeface="Inter Bold" charset="1" panose="020B0802030000000004"/>
      <p:regular r:id="rId19"/>
    </p:embeddedFont>
    <p:embeddedFont>
      <p:font typeface="Inter Italics" charset="1" panose="020B0502030000000004"/>
      <p:regular r:id="rId20"/>
    </p:embeddedFont>
    <p:embeddedFont>
      <p:font typeface="Inter Bold Italics" charset="1" panose="020B0802030000000004"/>
      <p:regular r:id="rId21"/>
    </p:embeddedFont>
    <p:embeddedFont>
      <p:font typeface="Inter Thin" charset="1" panose="020B0A02050000000004"/>
      <p:regular r:id="rId22"/>
    </p:embeddedFont>
    <p:embeddedFont>
      <p:font typeface="Inter Thin Italics" charset="1" panose="020B0A02050000000004"/>
      <p:regular r:id="rId23"/>
    </p:embeddedFont>
    <p:embeddedFont>
      <p:font typeface="Inter Extra-Light" charset="1" panose="02000503000000020004"/>
      <p:regular r:id="rId24"/>
    </p:embeddedFont>
    <p:embeddedFont>
      <p:font typeface="Inter Light" charset="1" panose="02000503000000020004"/>
      <p:regular r:id="rId25"/>
    </p:embeddedFont>
    <p:embeddedFont>
      <p:font typeface="Inter Medium" charset="1" panose="02000503000000020004"/>
      <p:regular r:id="rId26"/>
    </p:embeddedFont>
    <p:embeddedFont>
      <p:font typeface="Inter Semi-Bold" charset="1" panose="02000503000000020004"/>
      <p:regular r:id="rId27"/>
    </p:embeddedFont>
    <p:embeddedFont>
      <p:font typeface="Inter Ultra-Bold" charset="1" panose="02000503000000020004"/>
      <p:regular r:id="rId28"/>
    </p:embeddedFont>
    <p:embeddedFont>
      <p:font typeface="Inter Heavy" charset="1" panose="020005030000000200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5725" y="1028700"/>
            <a:ext cx="9041857" cy="5086044"/>
          </a:xfrm>
          <a:custGeom>
            <a:avLst/>
            <a:gdLst/>
            <a:ahLst/>
            <a:cxnLst/>
            <a:rect r="r" b="b" t="t" l="l"/>
            <a:pathLst>
              <a:path h="5086044" w="9041857">
                <a:moveTo>
                  <a:pt x="0" y="0"/>
                </a:moveTo>
                <a:lnTo>
                  <a:pt x="9041856" y="0"/>
                </a:lnTo>
                <a:lnTo>
                  <a:pt x="9041856" y="5086044"/>
                </a:lnTo>
                <a:lnTo>
                  <a:pt x="0" y="5086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34318" y="6331547"/>
            <a:ext cx="9824669" cy="239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504C44"/>
                </a:solidFill>
                <a:latin typeface="Baskerville Display PT"/>
              </a:rPr>
              <a:t>CUSTOMER SEGMENTATION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49996" y="9021594"/>
            <a:ext cx="6593314" cy="41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504C44"/>
                </a:solidFill>
                <a:latin typeface="Inter"/>
              </a:rPr>
              <a:t>COMPANY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3327" y="1652744"/>
            <a:ext cx="1026766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CUSTOMER SEGMENT 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3327" y="3310255"/>
            <a:ext cx="14848050" cy="322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Customers of this segment have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high annual income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low spending scores 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Formed by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46% female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54% male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The a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verage age of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41 years</a:t>
            </a:r>
          </a:p>
          <a:p>
            <a:pPr algn="l"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We will call this segment the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savers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37877" y="4668989"/>
            <a:ext cx="5117426" cy="85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41"/>
              </a:lnSpc>
            </a:pPr>
            <a:r>
              <a:rPr lang="en-US" sz="5029" spc="1005">
                <a:solidFill>
                  <a:srgbClr val="504C44"/>
                </a:solidFill>
                <a:latin typeface="Baskerville Display PT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09426" y="6040112"/>
            <a:ext cx="3574328" cy="69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3"/>
              </a:lnSpc>
            </a:pPr>
            <a:r>
              <a:rPr lang="en-US" sz="4059">
                <a:solidFill>
                  <a:srgbClr val="504C44"/>
                </a:solidFill>
                <a:latin typeface="Baskerville Display PT Bold"/>
              </a:rPr>
              <a:t>Dhruv Padariya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16461" y="4271616"/>
            <a:ext cx="9017468" cy="318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4"/>
              </a:lnSpc>
            </a:pPr>
            <a:r>
              <a:rPr lang="en-US" sz="2303">
                <a:solidFill>
                  <a:srgbClr val="504C44"/>
                </a:solidFill>
                <a:latin typeface="Inter"/>
              </a:rPr>
              <a:t>• Customer segmentation is done to divide customers into         different groups having similar characteristics</a:t>
            </a:r>
          </a:p>
          <a:p>
            <a:pPr>
              <a:lnSpc>
                <a:spcPts val="3224"/>
              </a:lnSpc>
            </a:pPr>
            <a:r>
              <a:rPr lang="en-US" sz="2303">
                <a:solidFill>
                  <a:srgbClr val="504C44"/>
                </a:solidFill>
                <a:latin typeface="Inter"/>
              </a:rPr>
              <a:t>• By doing so we can identify the most and least profitable customers</a:t>
            </a:r>
          </a:p>
          <a:p>
            <a:pPr>
              <a:lnSpc>
                <a:spcPts val="3224"/>
              </a:lnSpc>
            </a:pPr>
            <a:r>
              <a:rPr lang="en-US" sz="2303">
                <a:solidFill>
                  <a:srgbClr val="504C44"/>
                </a:solidFill>
                <a:latin typeface="Inter"/>
              </a:rPr>
              <a:t>• Build loyal relationships with customers</a:t>
            </a:r>
          </a:p>
          <a:p>
            <a:pPr>
              <a:lnSpc>
                <a:spcPts val="3224"/>
              </a:lnSpc>
            </a:pPr>
            <a:r>
              <a:rPr lang="en-US" sz="2303">
                <a:solidFill>
                  <a:srgbClr val="504C44"/>
                </a:solidFill>
                <a:latin typeface="Inter"/>
              </a:rPr>
              <a:t>• Maximize the use of resources</a:t>
            </a:r>
          </a:p>
          <a:p>
            <a:pPr>
              <a:lnSpc>
                <a:spcPts val="3224"/>
              </a:lnSpc>
            </a:pPr>
            <a:r>
              <a:rPr lang="en-US" sz="2303">
                <a:solidFill>
                  <a:srgbClr val="504C44"/>
                </a:solidFill>
                <a:latin typeface="Inter"/>
              </a:rPr>
              <a:t>• Improve products to meet customer requirements</a:t>
            </a:r>
          </a:p>
          <a:p>
            <a:pPr>
              <a:lnSpc>
                <a:spcPts val="322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452317" y="3058684"/>
            <a:ext cx="60003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INTRODUCTION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530987"/>
            <a:ext cx="6383091" cy="5225027"/>
            <a:chOff x="0" y="0"/>
            <a:chExt cx="8510787" cy="696670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14636" t="0" r="14636" b="0"/>
            <a:stretch>
              <a:fillRect/>
            </a:stretch>
          </p:blipFill>
          <p:spPr>
            <a:xfrm flipH="false" flipV="false">
              <a:off x="0" y="0"/>
              <a:ext cx="8510787" cy="6966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89861" y="1028700"/>
            <a:ext cx="11397298" cy="8229600"/>
            <a:chOff x="0" y="0"/>
            <a:chExt cx="300175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01757" cy="2167467"/>
            </a:xfrm>
            <a:custGeom>
              <a:avLst/>
              <a:gdLst/>
              <a:ahLst/>
              <a:cxnLst/>
              <a:rect r="r" b="b" t="t" l="l"/>
              <a:pathLst>
                <a:path h="2167467" w="300175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76181" y="3223716"/>
            <a:ext cx="4621958" cy="3839568"/>
            <a:chOff x="0" y="0"/>
            <a:chExt cx="6162611" cy="511942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16247" t="0" r="16247" b="0"/>
            <a:stretch>
              <a:fillRect/>
            </a:stretch>
          </p:blipFill>
          <p:spPr>
            <a:xfrm flipH="false" flipV="false">
              <a:off x="0" y="0"/>
              <a:ext cx="6162611" cy="5119424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3251785" y="2992640"/>
            <a:ext cx="436309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OBJECTIVES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51785" y="4299195"/>
            <a:ext cx="8124396" cy="3144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7"/>
              </a:lnSpc>
            </a:pPr>
            <a:r>
              <a:rPr lang="en-US" sz="2234">
                <a:solidFill>
                  <a:srgbClr val="504C44"/>
                </a:solidFill>
                <a:latin typeface="Glacial Indifference"/>
              </a:rPr>
              <a:t>•To divide customers into different groups based on their </a:t>
            </a:r>
            <a:r>
              <a:rPr lang="en-US" sz="2234">
                <a:solidFill>
                  <a:srgbClr val="504C44"/>
                </a:solidFill>
                <a:latin typeface="Glacial Indifference Bold"/>
              </a:rPr>
              <a:t>annual income</a:t>
            </a:r>
            <a:r>
              <a:rPr lang="en-US" sz="2234">
                <a:solidFill>
                  <a:srgbClr val="504C44"/>
                </a:solidFill>
                <a:latin typeface="Glacial Indifference"/>
              </a:rPr>
              <a:t>, </a:t>
            </a:r>
            <a:r>
              <a:rPr lang="en-US" sz="2234">
                <a:solidFill>
                  <a:srgbClr val="504C44"/>
                </a:solidFill>
                <a:latin typeface="Glacial Indifference Bold"/>
              </a:rPr>
              <a:t>spending score</a:t>
            </a:r>
            <a:r>
              <a:rPr lang="en-US" sz="2234">
                <a:solidFill>
                  <a:srgbClr val="504C44"/>
                </a:solidFill>
                <a:latin typeface="Glacial Indifference"/>
              </a:rPr>
              <a:t>, </a:t>
            </a:r>
            <a:r>
              <a:rPr lang="en-US" sz="2234">
                <a:solidFill>
                  <a:srgbClr val="504C44"/>
                </a:solidFill>
                <a:latin typeface="Glacial Indifference Bold"/>
              </a:rPr>
              <a:t>age group </a:t>
            </a:r>
            <a:r>
              <a:rPr lang="en-US" sz="2234">
                <a:solidFill>
                  <a:srgbClr val="504C44"/>
                </a:solidFill>
                <a:latin typeface="Glacial Indifference"/>
              </a:rPr>
              <a:t>they belong to, and </a:t>
            </a:r>
            <a:r>
              <a:rPr lang="en-US" sz="2234">
                <a:solidFill>
                  <a:srgbClr val="504C44"/>
                </a:solidFill>
                <a:latin typeface="Glacial Indifference Bold"/>
              </a:rPr>
              <a:t>spending behavior.</a:t>
            </a:r>
          </a:p>
          <a:p>
            <a:pPr>
              <a:lnSpc>
                <a:spcPts val="3127"/>
              </a:lnSpc>
            </a:pPr>
            <a:r>
              <a:rPr lang="en-US" sz="2234">
                <a:solidFill>
                  <a:srgbClr val="504C44"/>
                </a:solidFill>
                <a:latin typeface="Glacial Indifference"/>
              </a:rPr>
              <a:t>•So that we customize marketing strategies uniquely for different segments which will increase the effectiveness of marketing.</a:t>
            </a:r>
          </a:p>
          <a:p>
            <a:pPr>
              <a:lnSpc>
                <a:spcPts val="3127"/>
              </a:lnSpc>
            </a:pPr>
            <a:r>
              <a:rPr lang="en-US" sz="2234">
                <a:solidFill>
                  <a:srgbClr val="504C44"/>
                </a:solidFill>
                <a:latin typeface="Glacial Indifference"/>
              </a:rPr>
              <a:t>•And to offer services and products based on their segment characteristics.</a:t>
            </a:r>
          </a:p>
          <a:p>
            <a:pPr>
              <a:lnSpc>
                <a:spcPts val="312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8775"/>
            <a:ext cx="60003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0882" y="1378861"/>
            <a:ext cx="7807517" cy="860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1. Data Preprocessing:</a:t>
            </a:r>
          </a:p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Clean and structure the mall customer data, handling missing values and outliers to ensure accurate analysis.</a:t>
            </a:r>
          </a:p>
          <a:p>
            <a:pPr>
              <a:lnSpc>
                <a:spcPts val="3258"/>
              </a:lnSpc>
            </a:pPr>
          </a:p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2. Exploratory Analysis:</a:t>
            </a:r>
          </a:p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Use Python to visualize and summarize the data, gaining insights into customer demographics, spending patterns, and behaviors.</a:t>
            </a:r>
          </a:p>
          <a:p>
            <a:pPr>
              <a:lnSpc>
                <a:spcPts val="3258"/>
              </a:lnSpc>
            </a:pPr>
          </a:p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3. Feature Selection:</a:t>
            </a:r>
          </a:p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Choose relevant attributes for segmentation, considering factors like age, income, and purchase history.</a:t>
            </a:r>
          </a:p>
          <a:p>
            <a:pPr>
              <a:lnSpc>
                <a:spcPts val="3258"/>
              </a:lnSpc>
            </a:pPr>
          </a:p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4. Scaling Features:</a:t>
            </a:r>
          </a:p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Normalize or scale selected features to ensure fair contribution to the clustering process.</a:t>
            </a:r>
          </a:p>
          <a:p>
            <a:pPr>
              <a:lnSpc>
                <a:spcPts val="3258"/>
              </a:lnSpc>
            </a:pPr>
          </a:p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5. K-Means Clustering:</a:t>
            </a:r>
          </a:p>
          <a:p>
            <a:pPr>
              <a:lnSpc>
                <a:spcPts val="3258"/>
              </a:lnSpc>
            </a:pPr>
            <a:r>
              <a:rPr lang="en-US" sz="2327">
                <a:solidFill>
                  <a:srgbClr val="504C44"/>
                </a:solidFill>
                <a:latin typeface="Inter"/>
              </a:rPr>
              <a:t>Implement K-means using sci-kit-learn, grouping customers into distinct clusters based on similarities.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84263" y="1378861"/>
            <a:ext cx="8906766" cy="8179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6. Optimal Cluster Count:</a:t>
            </a:r>
          </a:p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Utilize the elbow method in Python to determine the optimal number of clusters (K) for the data.</a:t>
            </a:r>
          </a:p>
          <a:p>
            <a:pPr algn="just">
              <a:lnSpc>
                <a:spcPts val="3262"/>
              </a:lnSpc>
            </a:pPr>
          </a:p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7. Cluster Evaluation:</a:t>
            </a:r>
          </a:p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Assess cluster quality using metrics like silhouette score to ensure meaningful segmentations.</a:t>
            </a:r>
          </a:p>
          <a:p>
            <a:pPr algn="just">
              <a:lnSpc>
                <a:spcPts val="3262"/>
              </a:lnSpc>
            </a:pPr>
          </a:p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8. Cluster Visualization:</a:t>
            </a:r>
          </a:p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Visualize clusters and centroids using plots for easy interpretation.</a:t>
            </a:r>
          </a:p>
          <a:p>
            <a:pPr algn="just">
              <a:lnSpc>
                <a:spcPts val="3262"/>
              </a:lnSpc>
            </a:pPr>
          </a:p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9. Customer Profiling:</a:t>
            </a:r>
          </a:p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Analyze attributes within each cluster to create detailed customer profiles.</a:t>
            </a:r>
          </a:p>
          <a:p>
            <a:pPr algn="just">
              <a:lnSpc>
                <a:spcPts val="3262"/>
              </a:lnSpc>
            </a:pPr>
          </a:p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10. Strategy Formulation:</a:t>
            </a:r>
          </a:p>
          <a:p>
            <a:pPr algn="just">
              <a:lnSpc>
                <a:spcPts val="3262"/>
              </a:lnSpc>
            </a:pPr>
            <a:r>
              <a:rPr lang="en-US" sz="2330">
                <a:solidFill>
                  <a:srgbClr val="504C44"/>
                </a:solidFill>
                <a:latin typeface="Inter"/>
              </a:rPr>
              <a:t>Develop tailored strategies for each segment based on customer profiles and behaviors.</a:t>
            </a:r>
          </a:p>
          <a:p>
            <a:pPr algn="just">
              <a:lnSpc>
                <a:spcPts val="326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0094" y="1385587"/>
            <a:ext cx="778805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POTENTIAL SEGMENTS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0094" y="4755031"/>
            <a:ext cx="67479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BD59"/>
                </a:solidFill>
                <a:latin typeface="Inter"/>
              </a:rPr>
              <a:t>High Annual Income, High Spending Score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90094" y="4072406"/>
            <a:ext cx="202914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BD59"/>
                </a:solidFill>
                <a:latin typeface="Inter Bold"/>
              </a:rPr>
              <a:t>Cluster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0094" y="6120281"/>
            <a:ext cx="67479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BF63"/>
                </a:solidFill>
                <a:latin typeface="Inter"/>
              </a:rPr>
              <a:t>Low Annual Income, Low Spending Score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90094" y="5437656"/>
            <a:ext cx="202914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BF63"/>
                </a:solidFill>
                <a:latin typeface="Inter Bold"/>
              </a:rPr>
              <a:t>Cluster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0094" y="7553962"/>
            <a:ext cx="67479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5757"/>
                </a:solidFill>
                <a:latin typeface="Inter"/>
              </a:rPr>
              <a:t>Low Annual Income, High Spending Score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0094" y="6871337"/>
            <a:ext cx="202914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5757"/>
                </a:solidFill>
                <a:latin typeface="Inter Bold"/>
              </a:rPr>
              <a:t>Cluster 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90094" y="8890637"/>
            <a:ext cx="67479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8C52FF"/>
                </a:solidFill>
                <a:latin typeface="Inter"/>
              </a:rPr>
              <a:t>High Annual Income, Low Spending Score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90094" y="8236587"/>
            <a:ext cx="202914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8C52FF"/>
                </a:solidFill>
                <a:latin typeface="Inter Bold"/>
              </a:rPr>
              <a:t>Cluster 4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144000" y="2503187"/>
            <a:ext cx="8266536" cy="7112505"/>
            <a:chOff x="0" y="0"/>
            <a:chExt cx="11022047" cy="9483340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/>
            <a:srcRect l="3509" t="0" r="3509" b="0"/>
            <a:stretch>
              <a:fillRect/>
            </a:stretch>
          </p:blipFill>
          <p:spPr>
            <a:xfrm flipH="false" flipV="false">
              <a:off x="0" y="0"/>
              <a:ext cx="11022047" cy="9483340"/>
            </a:xfrm>
            <a:prstGeom prst="rect">
              <a:avLst/>
            </a:prstGeom>
          </p:spPr>
        </p:pic>
      </p:grpSp>
      <p:sp>
        <p:nvSpPr>
          <p:cNvPr name="TextBox 13" id="13"/>
          <p:cNvSpPr txBox="true"/>
          <p:nvPr/>
        </p:nvSpPr>
        <p:spPr>
          <a:xfrm rot="0">
            <a:off x="2090094" y="3418356"/>
            <a:ext cx="67479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97B2"/>
                </a:solidFill>
                <a:latin typeface="Inter"/>
              </a:rPr>
              <a:t>Moderate Annual Income, Moderate Spending Score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90094" y="2734221"/>
            <a:ext cx="202914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97B2"/>
                </a:solidFill>
                <a:latin typeface="Inter Bold"/>
              </a:rPr>
              <a:t>Cluster 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3327" y="1652744"/>
            <a:ext cx="1026766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CUSTOMER SEGMENT 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3327" y="3310255"/>
            <a:ext cx="14848050" cy="451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Customers of this segment have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moderate annual income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moderate spending scores 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Formed by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60% female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40% male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The a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verage age of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42 years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We will call this segment the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mediocre’s</a:t>
            </a:r>
          </a:p>
          <a:p>
            <a:pPr>
              <a:lnSpc>
                <a:spcPts val="5126"/>
              </a:lnSpc>
            </a:pPr>
          </a:p>
          <a:p>
            <a:pPr algn="ctr">
              <a:lnSpc>
                <a:spcPts val="512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3327" y="1652744"/>
            <a:ext cx="1026766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CUSTOMER SEGMENT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3327" y="3310255"/>
            <a:ext cx="14848050" cy="322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Customers of this segment have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high annual income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high spending scores </a:t>
            </a:r>
          </a:p>
          <a:p>
            <a:pPr algn="just"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Formed by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53% female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47% male</a:t>
            </a:r>
          </a:p>
          <a:p>
            <a:pPr algn="just"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The a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verage age of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32 years</a:t>
            </a:r>
          </a:p>
          <a:p>
            <a:pPr algn="just"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We will call this segment the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affluent group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3327" y="1652744"/>
            <a:ext cx="1026766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CUSTOMER SEGMENT 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3327" y="3310255"/>
            <a:ext cx="14848050" cy="322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Customers of this segment have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low annual income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low spending scores 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Formed by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60% female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40% male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The a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verage age of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45 years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We will call this segment the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cheapskates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3327" y="1652744"/>
            <a:ext cx="1026766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CUSTOMER SEGMENT 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3327" y="3310255"/>
            <a:ext cx="14848050" cy="3869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Customers of this segment have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low annual income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high spending scores 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Formed by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60% female 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and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40% male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The a</a:t>
            </a:r>
            <a:r>
              <a:rPr lang="en-US" sz="3662">
                <a:solidFill>
                  <a:srgbClr val="504C44"/>
                </a:solidFill>
                <a:latin typeface="Inter"/>
              </a:rPr>
              <a:t>verage age of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25 years</a:t>
            </a:r>
          </a:p>
          <a:p>
            <a:pPr marL="790655" indent="-395328" lvl="1">
              <a:lnSpc>
                <a:spcPts val="5126"/>
              </a:lnSpc>
              <a:buFont typeface="Arial"/>
              <a:buChar char="•"/>
            </a:pPr>
            <a:r>
              <a:rPr lang="en-US" sz="3662">
                <a:solidFill>
                  <a:srgbClr val="504C44"/>
                </a:solidFill>
                <a:latin typeface="Inter"/>
              </a:rPr>
              <a:t>We will call this segment the </a:t>
            </a:r>
            <a:r>
              <a:rPr lang="en-US" sz="3662">
                <a:solidFill>
                  <a:srgbClr val="504C44"/>
                </a:solidFill>
                <a:latin typeface="Inter Bold"/>
              </a:rPr>
              <a:t>big-hearted group</a:t>
            </a:r>
          </a:p>
          <a:p>
            <a:pPr algn="ctr">
              <a:lnSpc>
                <a:spcPts val="512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DAFroY91hzY</dc:identifier>
  <dcterms:modified xsi:type="dcterms:W3CDTF">2011-08-01T06:04:30Z</dcterms:modified>
  <cp:revision>1</cp:revision>
  <dc:title>Customer segmentation Report</dc:title>
</cp:coreProperties>
</file>