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6" r:id="rId2"/>
    <p:sldId id="258" r:id="rId3"/>
    <p:sldId id="257" r:id="rId4"/>
    <p:sldId id="261" r:id="rId5"/>
    <p:sldId id="296" r:id="rId6"/>
    <p:sldId id="297" r:id="rId7"/>
    <p:sldId id="298" r:id="rId8"/>
    <p:sldId id="299" r:id="rId9"/>
    <p:sldId id="277" r:id="rId10"/>
  </p:sldIdLst>
  <p:sldSz cx="9144000" cy="5143500" type="screen16x9"/>
  <p:notesSz cx="6858000" cy="9144000"/>
  <p:embeddedFontLst>
    <p:embeddedFont>
      <p:font typeface="Nunito Light" pitchFamily="2" charset="0"/>
      <p:regular r:id="rId12"/>
      <p: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Sora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8D7C35-2429-4467-9608-CF07B092B411}">
  <a:tblStyle styleId="{9F8D7C35-2429-4467-9608-CF07B092B4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CE5730-06E4-4DFE-A8A9-3452B2B103D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>
          <a:extLst>
            <a:ext uri="{FF2B5EF4-FFF2-40B4-BE49-F238E27FC236}">
              <a16:creationId xmlns:a16="http://schemas.microsoft.com/office/drawing/2014/main" id="{D99082E2-1B92-2AD1-1C4A-4F73E5E3D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6_332:notes">
            <a:extLst>
              <a:ext uri="{FF2B5EF4-FFF2-40B4-BE49-F238E27FC236}">
                <a16:creationId xmlns:a16="http://schemas.microsoft.com/office/drawing/2014/main" id="{10D1FF37-0E60-D2ED-9160-586E2FFD99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6_332:notes">
            <a:extLst>
              <a:ext uri="{FF2B5EF4-FFF2-40B4-BE49-F238E27FC236}">
                <a16:creationId xmlns:a16="http://schemas.microsoft.com/office/drawing/2014/main" id="{A68F3F66-3BD6-55E3-4DC0-16DEEFC0B3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07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>
          <a:extLst>
            <a:ext uri="{FF2B5EF4-FFF2-40B4-BE49-F238E27FC236}">
              <a16:creationId xmlns:a16="http://schemas.microsoft.com/office/drawing/2014/main" id="{E7A7B61D-BE10-692D-2192-A52C24DFD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6_332:notes">
            <a:extLst>
              <a:ext uri="{FF2B5EF4-FFF2-40B4-BE49-F238E27FC236}">
                <a16:creationId xmlns:a16="http://schemas.microsoft.com/office/drawing/2014/main" id="{6E920235-F994-A3A7-4831-E58DB961B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6_332:notes">
            <a:extLst>
              <a:ext uri="{FF2B5EF4-FFF2-40B4-BE49-F238E27FC236}">
                <a16:creationId xmlns:a16="http://schemas.microsoft.com/office/drawing/2014/main" id="{DAF0151C-A248-EE36-A874-9CF1C117FD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35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>
          <a:extLst>
            <a:ext uri="{FF2B5EF4-FFF2-40B4-BE49-F238E27FC236}">
              <a16:creationId xmlns:a16="http://schemas.microsoft.com/office/drawing/2014/main" id="{F7FCF7CE-8B40-0896-E9CA-F791B572D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6_332:notes">
            <a:extLst>
              <a:ext uri="{FF2B5EF4-FFF2-40B4-BE49-F238E27FC236}">
                <a16:creationId xmlns:a16="http://schemas.microsoft.com/office/drawing/2014/main" id="{C503698B-3BC8-8E14-B72A-ECDD3B3A0A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6_332:notes">
            <a:extLst>
              <a:ext uri="{FF2B5EF4-FFF2-40B4-BE49-F238E27FC236}">
                <a16:creationId xmlns:a16="http://schemas.microsoft.com/office/drawing/2014/main" id="{E7AD5F04-B588-5A67-2BD8-87CD098873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888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>
          <a:extLst>
            <a:ext uri="{FF2B5EF4-FFF2-40B4-BE49-F238E27FC236}">
              <a16:creationId xmlns:a16="http://schemas.microsoft.com/office/drawing/2014/main" id="{580B445A-175E-8ABF-E3D3-1BABF4B5D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6_332:notes">
            <a:extLst>
              <a:ext uri="{FF2B5EF4-FFF2-40B4-BE49-F238E27FC236}">
                <a16:creationId xmlns:a16="http://schemas.microsoft.com/office/drawing/2014/main" id="{A451889D-688E-B336-628F-AA72F1AB5E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6_332:notes">
            <a:extLst>
              <a:ext uri="{FF2B5EF4-FFF2-40B4-BE49-F238E27FC236}">
                <a16:creationId xmlns:a16="http://schemas.microsoft.com/office/drawing/2014/main" id="{DE61D3D1-1546-1378-4CA6-AD558FE939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504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287fa921f8d_1_4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287fa921f8d_1_4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5" r:id="rId10"/>
    <p:sldLayoutId id="21474836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Java API Deprecation Transpiler</a:t>
            </a:r>
            <a:endParaRPr sz="4500" b="0" dirty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</a:t>
            </a:r>
            <a:br>
              <a:rPr lang="en" dirty="0"/>
            </a:br>
            <a:r>
              <a:rPr lang="en" dirty="0"/>
              <a:t>Dhruv Patel (23BCE506)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Jenil Gadhiya (23BCE508)</a:t>
            </a:r>
            <a:endParaRPr dirty="0"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5148240" y="1213448"/>
            <a:ext cx="3374953" cy="2676564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72" name="Google Shape;1072;p26"/>
          <p:cNvSpPr txBox="1">
            <a:spLocks noGrp="1"/>
          </p:cNvSpPr>
          <p:nvPr>
            <p:ph type="title"/>
          </p:nvPr>
        </p:nvSpPr>
        <p:spPr>
          <a:xfrm>
            <a:off x="978266" y="1389157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73" name="Google Shape;1073;p26"/>
          <p:cNvSpPr txBox="1">
            <a:spLocks noGrp="1"/>
          </p:cNvSpPr>
          <p:nvPr>
            <p:ph type="title" idx="2"/>
          </p:nvPr>
        </p:nvSpPr>
        <p:spPr>
          <a:xfrm>
            <a:off x="3805062" y="2917810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4" name="Google Shape;1074;p26"/>
          <p:cNvSpPr txBox="1">
            <a:spLocks noGrp="1"/>
          </p:cNvSpPr>
          <p:nvPr>
            <p:ph type="title" idx="3"/>
          </p:nvPr>
        </p:nvSpPr>
        <p:spPr>
          <a:xfrm>
            <a:off x="3805062" y="1373639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76" name="Google Shape;1076;p26"/>
          <p:cNvSpPr txBox="1">
            <a:spLocks noGrp="1"/>
          </p:cNvSpPr>
          <p:nvPr>
            <p:ph type="title" idx="5"/>
          </p:nvPr>
        </p:nvSpPr>
        <p:spPr>
          <a:xfrm>
            <a:off x="978266" y="2917810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78" name="Google Shape;1078;p26"/>
          <p:cNvSpPr txBox="1">
            <a:spLocks noGrp="1"/>
          </p:cNvSpPr>
          <p:nvPr>
            <p:ph type="subTitle" idx="1"/>
          </p:nvPr>
        </p:nvSpPr>
        <p:spPr>
          <a:xfrm>
            <a:off x="978266" y="1836750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</a:t>
            </a:r>
            <a:endParaRPr dirty="0"/>
          </a:p>
        </p:txBody>
      </p:sp>
      <p:sp>
        <p:nvSpPr>
          <p:cNvPr id="1079" name="Google Shape;1079;p26"/>
          <p:cNvSpPr txBox="1">
            <a:spLocks noGrp="1"/>
          </p:cNvSpPr>
          <p:nvPr>
            <p:ph type="subTitle" idx="7"/>
          </p:nvPr>
        </p:nvSpPr>
        <p:spPr>
          <a:xfrm>
            <a:off x="3805062" y="1821232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Working</a:t>
            </a:r>
            <a:endParaRPr dirty="0"/>
          </a:p>
        </p:txBody>
      </p:sp>
      <p:sp>
        <p:nvSpPr>
          <p:cNvPr id="1080" name="Google Shape;1080;p26"/>
          <p:cNvSpPr txBox="1">
            <a:spLocks noGrp="1"/>
          </p:cNvSpPr>
          <p:nvPr>
            <p:ph type="subTitle" idx="8"/>
          </p:nvPr>
        </p:nvSpPr>
        <p:spPr>
          <a:xfrm>
            <a:off x="978266" y="3365403"/>
            <a:ext cx="1994596" cy="734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not other mechanism</a:t>
            </a:r>
            <a:endParaRPr dirty="0"/>
          </a:p>
        </p:txBody>
      </p:sp>
      <p:sp>
        <p:nvSpPr>
          <p:cNvPr id="1081" name="Google Shape;1081;p26"/>
          <p:cNvSpPr txBox="1">
            <a:spLocks noGrp="1"/>
          </p:cNvSpPr>
          <p:nvPr>
            <p:ph type="subTitle" idx="9"/>
          </p:nvPr>
        </p:nvSpPr>
        <p:spPr>
          <a:xfrm>
            <a:off x="3805062" y="3365370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Limitations</a:t>
            </a:r>
            <a:endParaRPr dirty="0"/>
          </a:p>
        </p:txBody>
      </p:sp>
      <p:grpSp>
        <p:nvGrpSpPr>
          <p:cNvPr id="1084" name="Google Shape;1084;p26"/>
          <p:cNvGrpSpPr/>
          <p:nvPr/>
        </p:nvGrpSpPr>
        <p:grpSpPr>
          <a:xfrm>
            <a:off x="6444695" y="1114373"/>
            <a:ext cx="1986215" cy="3269968"/>
            <a:chOff x="6934075" y="1778325"/>
            <a:chExt cx="689275" cy="1134775"/>
          </a:xfrm>
        </p:grpSpPr>
        <p:sp>
          <p:nvSpPr>
            <p:cNvPr id="1085" name="Google Shape;1085;p26"/>
            <p:cNvSpPr/>
            <p:nvPr/>
          </p:nvSpPr>
          <p:spPr>
            <a:xfrm>
              <a:off x="7486500" y="2665625"/>
              <a:ext cx="136850" cy="66125"/>
            </a:xfrm>
            <a:custGeom>
              <a:avLst/>
              <a:gdLst/>
              <a:ahLst/>
              <a:cxnLst/>
              <a:rect l="l" t="t" r="r" b="b"/>
              <a:pathLst>
                <a:path w="5474" h="2645" extrusionOk="0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7313500" y="2548975"/>
              <a:ext cx="85375" cy="41525"/>
            </a:xfrm>
            <a:custGeom>
              <a:avLst/>
              <a:gdLst/>
              <a:ahLst/>
              <a:cxnLst/>
              <a:rect l="l" t="t" r="r" b="b"/>
              <a:pathLst>
                <a:path w="3415" h="1661" extrusionOk="0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7252725" y="2143825"/>
              <a:ext cx="207600" cy="156800"/>
            </a:xfrm>
            <a:custGeom>
              <a:avLst/>
              <a:gdLst/>
              <a:ahLst/>
              <a:cxnLst/>
              <a:rect l="l" t="t" r="r" b="b"/>
              <a:pathLst>
                <a:path w="8304" h="627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7564200" y="1778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6975825" y="2325875"/>
              <a:ext cx="51500" cy="51275"/>
            </a:xfrm>
            <a:custGeom>
              <a:avLst/>
              <a:gdLst/>
              <a:ahLst/>
              <a:cxnLst/>
              <a:rect l="l" t="t" r="r" b="b"/>
              <a:pathLst>
                <a:path w="2060" h="2051" extrusionOk="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992525" y="193092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6934075" y="2211075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6935000" y="2456875"/>
              <a:ext cx="344900" cy="344675"/>
            </a:xfrm>
            <a:custGeom>
              <a:avLst/>
              <a:gdLst/>
              <a:ahLst/>
              <a:cxnLst/>
              <a:rect l="l" t="t" r="r" b="b"/>
              <a:pathLst>
                <a:path w="13796" h="13787" extrusionOk="0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7073000" y="2596525"/>
              <a:ext cx="406100" cy="280875"/>
            </a:xfrm>
            <a:custGeom>
              <a:avLst/>
              <a:gdLst/>
              <a:ahLst/>
              <a:cxnLst/>
              <a:rect l="l" t="t" r="r" b="b"/>
              <a:pathLst>
                <a:path w="16244" h="11235" extrusionOk="0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7071375" y="2595125"/>
              <a:ext cx="409350" cy="283650"/>
            </a:xfrm>
            <a:custGeom>
              <a:avLst/>
              <a:gdLst/>
              <a:ahLst/>
              <a:cxnLst/>
              <a:rect l="l" t="t" r="r" b="b"/>
              <a:pathLst>
                <a:path w="16374" h="11346" extrusionOk="0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7102675" y="2623425"/>
              <a:ext cx="346750" cy="227075"/>
            </a:xfrm>
            <a:custGeom>
              <a:avLst/>
              <a:gdLst/>
              <a:ahLst/>
              <a:cxnLst/>
              <a:rect l="l" t="t" r="r" b="b"/>
              <a:pathLst>
                <a:path w="13870" h="9083" extrusionOk="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7271525" y="2605800"/>
              <a:ext cx="9050" cy="9075"/>
            </a:xfrm>
            <a:custGeom>
              <a:avLst/>
              <a:gdLst/>
              <a:ahLst/>
              <a:cxnLst/>
              <a:rect l="l" t="t" r="r" b="b"/>
              <a:pathLst>
                <a:path w="362" h="363" extrusionOk="0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7006425" y="2875275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7005050" y="2873900"/>
              <a:ext cx="542000" cy="39200"/>
            </a:xfrm>
            <a:custGeom>
              <a:avLst/>
              <a:gdLst/>
              <a:ahLst/>
              <a:cxnLst/>
              <a:rect l="l" t="t" r="r" b="b"/>
              <a:pathLst>
                <a:path w="21680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7010150" y="2901725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7224425" y="2877600"/>
              <a:ext cx="103000" cy="11400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7223050" y="2875975"/>
              <a:ext cx="106000" cy="14400"/>
            </a:xfrm>
            <a:custGeom>
              <a:avLst/>
              <a:gdLst/>
              <a:ahLst/>
              <a:cxnLst/>
              <a:rect l="l" t="t" r="r" b="b"/>
              <a:pathLst>
                <a:path w="4240" h="576" extrusionOk="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171800" y="2666550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7184075" y="2654025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182700" y="2652400"/>
              <a:ext cx="188800" cy="162150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7212850" y="2737750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211225" y="2736375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7226750" y="2742400"/>
              <a:ext cx="99525" cy="7200"/>
            </a:xfrm>
            <a:custGeom>
              <a:avLst/>
              <a:gdLst/>
              <a:ahLst/>
              <a:cxnLst/>
              <a:rect l="l" t="t" r="r" b="b"/>
              <a:pathLst>
                <a:path w="3981" h="288" extrusionOk="0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7234875" y="27644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7233475" y="2763025"/>
              <a:ext cx="86775" cy="13025"/>
            </a:xfrm>
            <a:custGeom>
              <a:avLst/>
              <a:gdLst/>
              <a:ahLst/>
              <a:cxnLst/>
              <a:rect l="l" t="t" r="r" b="b"/>
              <a:pathLst>
                <a:path w="3471" h="521" extrusionOk="0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25180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72610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269900" y="2766975"/>
              <a:ext cx="4650" cy="4900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278950" y="27669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2879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29725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249950" y="2672575"/>
              <a:ext cx="53825" cy="53850"/>
            </a:xfrm>
            <a:custGeom>
              <a:avLst/>
              <a:gdLst/>
              <a:ahLst/>
              <a:cxnLst/>
              <a:rect l="l" t="t" r="r" b="b"/>
              <a:pathLst>
                <a:path w="2153" h="2154" extrusionOk="0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248550" y="2671200"/>
              <a:ext cx="56625" cy="56600"/>
            </a:xfrm>
            <a:custGeom>
              <a:avLst/>
              <a:gdLst/>
              <a:ahLst/>
              <a:cxnLst/>
              <a:rect l="l" t="t" r="r" b="b"/>
              <a:pathLst>
                <a:path w="2265" h="2264" extrusionOk="0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65025" y="2701100"/>
              <a:ext cx="23900" cy="12100"/>
            </a:xfrm>
            <a:custGeom>
              <a:avLst/>
              <a:gdLst/>
              <a:ahLst/>
              <a:cxnLst/>
              <a:rect l="l" t="t" r="r" b="b"/>
              <a:pathLst>
                <a:path w="956" h="484" extrusionOk="0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263400" y="2699725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7270125" y="268580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268725" y="26844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257150" y="2782525"/>
              <a:ext cx="39675" cy="1230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7255525" y="2781125"/>
              <a:ext cx="42675" cy="15100"/>
            </a:xfrm>
            <a:custGeom>
              <a:avLst/>
              <a:gdLst/>
              <a:ahLst/>
              <a:cxnLst/>
              <a:rect l="l" t="t" r="r" b="b"/>
              <a:pathLst>
                <a:path w="1707" h="604" extrusionOk="0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7359875" y="1832850"/>
              <a:ext cx="241000" cy="240000"/>
            </a:xfrm>
            <a:custGeom>
              <a:avLst/>
              <a:gdLst/>
              <a:ahLst/>
              <a:cxnLst/>
              <a:rect l="l" t="t" r="r" b="b"/>
              <a:pathLst>
                <a:path w="9640" h="9600" extrusionOk="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7358250" y="1831425"/>
              <a:ext cx="243775" cy="242850"/>
            </a:xfrm>
            <a:custGeom>
              <a:avLst/>
              <a:gdLst/>
              <a:ahLst/>
              <a:cxnLst/>
              <a:rect l="l" t="t" r="r" b="b"/>
              <a:pathLst>
                <a:path w="9751" h="9714" extrusionOk="0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7084600" y="1809400"/>
              <a:ext cx="406325" cy="280875"/>
            </a:xfrm>
            <a:custGeom>
              <a:avLst/>
              <a:gdLst/>
              <a:ahLst/>
              <a:cxnLst/>
              <a:rect l="l" t="t" r="r" b="b"/>
              <a:pathLst>
                <a:path w="16253" h="11235" extrusionOk="0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7083200" y="1808000"/>
              <a:ext cx="409125" cy="283900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7114275" y="1836525"/>
              <a:ext cx="346975" cy="226850"/>
            </a:xfrm>
            <a:custGeom>
              <a:avLst/>
              <a:gdLst/>
              <a:ahLst/>
              <a:cxnLst/>
              <a:rect l="l" t="t" r="r" b="b"/>
              <a:pathLst>
                <a:path w="13879" h="9074" extrusionOk="0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7112875" y="1834900"/>
              <a:ext cx="349775" cy="229850"/>
            </a:xfrm>
            <a:custGeom>
              <a:avLst/>
              <a:gdLst/>
              <a:ahLst/>
              <a:cxnLst/>
              <a:rect l="l" t="t" r="r" b="b"/>
              <a:pathLst>
                <a:path w="13991" h="9194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7459600" y="1907275"/>
              <a:ext cx="3050" cy="76075"/>
            </a:xfrm>
            <a:custGeom>
              <a:avLst/>
              <a:gdLst/>
              <a:ahLst/>
              <a:cxnLst/>
              <a:rect l="l" t="t" r="r" b="b"/>
              <a:pathLst>
                <a:path w="122" h="3043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283100" y="1818675"/>
              <a:ext cx="9325" cy="9075"/>
            </a:xfrm>
            <a:custGeom>
              <a:avLst/>
              <a:gdLst/>
              <a:ahLst/>
              <a:cxnLst/>
              <a:rect l="l" t="t" r="r" b="b"/>
              <a:pathLst>
                <a:path w="373" h="363" extrusionOk="0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7018025" y="2088150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7016650" y="2086775"/>
              <a:ext cx="542225" cy="39200"/>
            </a:xfrm>
            <a:custGeom>
              <a:avLst/>
              <a:gdLst/>
              <a:ahLst/>
              <a:cxnLst/>
              <a:rect l="l" t="t" r="r" b="b"/>
              <a:pathLst>
                <a:path w="21689" h="1568" extrusionOk="0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7021750" y="2114600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7236275" y="2090475"/>
              <a:ext cx="102975" cy="11400"/>
            </a:xfrm>
            <a:custGeom>
              <a:avLst/>
              <a:gdLst/>
              <a:ahLst/>
              <a:cxnLst/>
              <a:rect l="l" t="t" r="r" b="b"/>
              <a:pathLst>
                <a:path w="4119" h="456" extrusionOk="0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7234875" y="2089075"/>
              <a:ext cx="105775" cy="14175"/>
            </a:xfrm>
            <a:custGeom>
              <a:avLst/>
              <a:gdLst/>
              <a:ahLst/>
              <a:cxnLst/>
              <a:rect l="l" t="t" r="r" b="b"/>
              <a:pathLst>
                <a:path w="4231" h="567" extrusionOk="0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7183625" y="1879425"/>
              <a:ext cx="185775" cy="159125"/>
            </a:xfrm>
            <a:custGeom>
              <a:avLst/>
              <a:gdLst/>
              <a:ahLst/>
              <a:cxnLst/>
              <a:rect l="l" t="t" r="r" b="b"/>
              <a:pathLst>
                <a:path w="7431" h="6365" extrusionOk="0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7195900" y="1866900"/>
              <a:ext cx="185800" cy="159125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7194525" y="1865525"/>
              <a:ext cx="188800" cy="161900"/>
            </a:xfrm>
            <a:custGeom>
              <a:avLst/>
              <a:gdLst/>
              <a:ahLst/>
              <a:cxnLst/>
              <a:rect l="l" t="t" r="r" b="b"/>
              <a:pathLst>
                <a:path w="7552" h="6476" extrusionOk="0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7224425" y="1950625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7223050" y="1949250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7238350" y="1955275"/>
              <a:ext cx="99750" cy="7200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7246700" y="19775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7245300" y="1976150"/>
              <a:ext cx="86775" cy="12775"/>
            </a:xfrm>
            <a:custGeom>
              <a:avLst/>
              <a:gdLst/>
              <a:ahLst/>
              <a:cxnLst/>
              <a:rect l="l" t="t" r="r" b="b"/>
              <a:pathLst>
                <a:path w="3471" h="511" extrusionOk="0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7263625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7272900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7281500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7290775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7299800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7309075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7261775" y="1885700"/>
              <a:ext cx="53825" cy="53600"/>
            </a:xfrm>
            <a:custGeom>
              <a:avLst/>
              <a:gdLst/>
              <a:ahLst/>
              <a:cxnLst/>
              <a:rect l="l" t="t" r="r" b="b"/>
              <a:pathLst>
                <a:path w="2153" h="2144" extrusionOk="0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7260375" y="1884075"/>
              <a:ext cx="56625" cy="56850"/>
            </a:xfrm>
            <a:custGeom>
              <a:avLst/>
              <a:gdLst/>
              <a:ahLst/>
              <a:cxnLst/>
              <a:rect l="l" t="t" r="r" b="b"/>
              <a:pathLst>
                <a:path w="2265" h="2274" extrusionOk="0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7276625" y="1914000"/>
              <a:ext cx="23900" cy="12075"/>
            </a:xfrm>
            <a:custGeom>
              <a:avLst/>
              <a:gdLst/>
              <a:ahLst/>
              <a:cxnLst/>
              <a:rect l="l" t="t" r="r" b="b"/>
              <a:pathLst>
                <a:path w="956" h="483" extrusionOk="0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7275225" y="1912600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7281950" y="18989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7280550" y="1897525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7268725" y="1995400"/>
              <a:ext cx="39700" cy="12300"/>
            </a:xfrm>
            <a:custGeom>
              <a:avLst/>
              <a:gdLst/>
              <a:ahLst/>
              <a:cxnLst/>
              <a:rect l="l" t="t" r="r" b="b"/>
              <a:pathLst>
                <a:path w="1588" h="492" extrusionOk="0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7267350" y="1994000"/>
              <a:ext cx="42450" cy="15325"/>
            </a:xfrm>
            <a:custGeom>
              <a:avLst/>
              <a:gdLst/>
              <a:ahLst/>
              <a:cxnLst/>
              <a:rect l="l" t="t" r="r" b="b"/>
              <a:pathLst>
                <a:path w="1698" h="613" extrusionOk="0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284275" y="2327500"/>
              <a:ext cx="305000" cy="222425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7301425" y="2310575"/>
              <a:ext cx="305000" cy="37575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7299800" y="2309175"/>
              <a:ext cx="308025" cy="4037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75537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75762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7531500" y="2321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7301200" y="2348125"/>
              <a:ext cx="305000" cy="183475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7299800" y="2346750"/>
              <a:ext cx="308025" cy="186250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7510150" y="2385250"/>
              <a:ext cx="67525" cy="103925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7508775" y="2383625"/>
              <a:ext cx="70300" cy="10717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7511775" y="2387100"/>
              <a:ext cx="65200" cy="100900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7510150" y="2385700"/>
              <a:ext cx="68450" cy="103700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7510625" y="2386875"/>
              <a:ext cx="64950" cy="102300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7509000" y="2385325"/>
              <a:ext cx="68200" cy="105475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7340175" y="2391050"/>
              <a:ext cx="143350" cy="3025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7340175" y="2412375"/>
              <a:ext cx="52200" cy="3050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7409750" y="2412375"/>
              <a:ext cx="62875" cy="3050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7340175" y="2477075"/>
              <a:ext cx="93025" cy="2825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7340175" y="2434875"/>
              <a:ext cx="144500" cy="2800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7340175" y="2456200"/>
              <a:ext cx="47800" cy="2825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7398850" y="2456200"/>
              <a:ext cx="84675" cy="2825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7414375" y="2425125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7106150" y="2233800"/>
              <a:ext cx="232650" cy="16562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7104525" y="2232175"/>
              <a:ext cx="235675" cy="168850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7119150" y="2221275"/>
              <a:ext cx="232625" cy="27850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7117750" y="2219650"/>
              <a:ext cx="235425" cy="30875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7143950" y="22291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7160650" y="2229150"/>
              <a:ext cx="11625" cy="1140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7127275" y="2229150"/>
              <a:ext cx="11600" cy="1140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7118925" y="2249100"/>
              <a:ext cx="232625" cy="136625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117525" y="2247725"/>
              <a:ext cx="235650" cy="139625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7224200" y="2280875"/>
              <a:ext cx="98600" cy="2825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7224200" y="2296650"/>
              <a:ext cx="36450" cy="3050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7271525" y="2296650"/>
              <a:ext cx="43850" cy="3050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7224200" y="2344900"/>
              <a:ext cx="64275" cy="2800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7224200" y="2313350"/>
              <a:ext cx="99525" cy="2800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7224200" y="2329125"/>
              <a:ext cx="33425" cy="3025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264100" y="2329125"/>
              <a:ext cx="58700" cy="3025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7136550" y="2273925"/>
              <a:ext cx="70525" cy="705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7135150" y="2272525"/>
              <a:ext cx="73300" cy="73550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7133525" y="2274375"/>
              <a:ext cx="70525" cy="70550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7132125" y="2273000"/>
              <a:ext cx="73325" cy="73525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7288225" y="2174500"/>
              <a:ext cx="117825" cy="104850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7293325" y="2173275"/>
              <a:ext cx="107625" cy="107625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296575" y="2169100"/>
              <a:ext cx="112725" cy="104825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7299125" y="2167700"/>
              <a:ext cx="107850" cy="107650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7335750" y="2167700"/>
              <a:ext cx="34125" cy="107650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7303050" y="2203425"/>
              <a:ext cx="99050" cy="2800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7303050" y="2238675"/>
              <a:ext cx="99050" cy="3025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</a:t>
            </a:r>
            <a:endParaRPr dirty="0"/>
          </a:p>
        </p:txBody>
      </p:sp>
      <p:sp>
        <p:nvSpPr>
          <p:cNvPr id="1031" name="Google Shape;1031;p25"/>
          <p:cNvSpPr txBox="1">
            <a:spLocks noGrp="1"/>
          </p:cNvSpPr>
          <p:nvPr>
            <p:ph type="body" idx="1"/>
          </p:nvPr>
        </p:nvSpPr>
        <p:spPr>
          <a:xfrm>
            <a:off x="720000" y="1215749"/>
            <a:ext cx="7886528" cy="2709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500" dirty="0"/>
              <a:t>To design and implement an intelligent tool that automates the process of modernizing Java code by: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sz="1500" b="1" dirty="0"/>
              <a:t>      1. Detecting</a:t>
            </a:r>
            <a:r>
              <a:rPr lang="en-US" sz="1500" dirty="0"/>
              <a:t> the usage of deprecated APIs.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sz="1500" b="1" dirty="0"/>
              <a:t>      2. Replacing</a:t>
            </a:r>
            <a:r>
              <a:rPr lang="en-US" sz="1500" dirty="0"/>
              <a:t> them with their modern, recommended equivalents.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sz="1500" b="1" dirty="0"/>
              <a:t>      3. Ensuring</a:t>
            </a:r>
            <a:r>
              <a:rPr lang="en-US" sz="1500" dirty="0"/>
              <a:t> the newly generated code is syntactically correct and functional.</a:t>
            </a:r>
          </a:p>
          <a:p>
            <a:pPr marL="152400" indent="0" algn="just">
              <a:lnSpc>
                <a:spcPct val="150000"/>
              </a:lnSpc>
              <a:buNone/>
            </a:pPr>
            <a:endParaRPr lang="en-US" sz="1500" dirty="0"/>
          </a:p>
          <a:p>
            <a:pPr algn="just">
              <a:lnSpc>
                <a:spcPct val="150000"/>
              </a:lnSpc>
            </a:pPr>
            <a:r>
              <a:rPr lang="en-US" sz="1500" b="1" dirty="0"/>
              <a:t>In short: A smart, automated "search and replace" for code.</a:t>
            </a:r>
            <a:endParaRPr lang="en-US" sz="15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  <p:grpSp>
        <p:nvGrpSpPr>
          <p:cNvPr id="1035" name="Google Shape;1035;p25"/>
          <p:cNvGrpSpPr/>
          <p:nvPr/>
        </p:nvGrpSpPr>
        <p:grpSpPr>
          <a:xfrm>
            <a:off x="7190985" y="712950"/>
            <a:ext cx="1239906" cy="584116"/>
            <a:chOff x="6947135" y="2460525"/>
            <a:chExt cx="1239906" cy="584116"/>
          </a:xfrm>
        </p:grpSpPr>
        <p:sp>
          <p:nvSpPr>
            <p:cNvPr id="1036" name="Google Shape;1036;p25"/>
            <p:cNvSpPr/>
            <p:nvPr/>
          </p:nvSpPr>
          <p:spPr>
            <a:xfrm>
              <a:off x="7878097" y="2638928"/>
              <a:ext cx="304483" cy="39265"/>
            </a:xfrm>
            <a:custGeom>
              <a:avLst/>
              <a:gdLst/>
              <a:ahLst/>
              <a:cxnLst/>
              <a:rect l="l" t="t" r="r" b="b"/>
              <a:pathLst>
                <a:path w="3823" h="493" extrusionOk="0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7872920" y="2634468"/>
              <a:ext cx="314120" cy="48106"/>
            </a:xfrm>
            <a:custGeom>
              <a:avLst/>
              <a:gdLst/>
              <a:ahLst/>
              <a:cxnLst/>
              <a:rect l="l" t="t" r="r" b="b"/>
              <a:pathLst>
                <a:path w="3944" h="604" extrusionOk="0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7878097" y="2725342"/>
              <a:ext cx="174423" cy="25247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7872920" y="2720165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7878097" y="2797818"/>
              <a:ext cx="174423" cy="25168"/>
            </a:xfrm>
            <a:custGeom>
              <a:avLst/>
              <a:gdLst/>
              <a:ahLst/>
              <a:cxnLst/>
              <a:rect l="l" t="t" r="r" b="b"/>
              <a:pathLst>
                <a:path w="2190" h="316" extrusionOk="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7872920" y="2793358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6985603" y="2857631"/>
              <a:ext cx="295563" cy="127910"/>
            </a:xfrm>
            <a:custGeom>
              <a:avLst/>
              <a:gdLst/>
              <a:ahLst/>
              <a:cxnLst/>
              <a:rect l="l" t="t" r="r" b="b"/>
              <a:pathLst>
                <a:path w="3711" h="1606" extrusionOk="0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6980426" y="2853330"/>
              <a:ext cx="305916" cy="136591"/>
            </a:xfrm>
            <a:custGeom>
              <a:avLst/>
              <a:gdLst/>
              <a:ahLst/>
              <a:cxnLst/>
              <a:rect l="l" t="t" r="r" b="b"/>
              <a:pathLst>
                <a:path w="3841" h="1715" extrusionOk="0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6951595" y="2965470"/>
              <a:ext cx="48822" cy="48106"/>
            </a:xfrm>
            <a:custGeom>
              <a:avLst/>
              <a:gdLst/>
              <a:ahLst/>
              <a:cxnLst/>
              <a:rect l="l" t="t" r="r" b="b"/>
              <a:pathLst>
                <a:path w="613" h="604" extrusionOk="0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6947135" y="2961487"/>
              <a:ext cx="57743" cy="57265"/>
            </a:xfrm>
            <a:custGeom>
              <a:avLst/>
              <a:gdLst/>
              <a:ahLst/>
              <a:cxnLst/>
              <a:rect l="l" t="t" r="r" b="b"/>
              <a:pathLst>
                <a:path w="725" h="719" extrusionOk="0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7264836" y="2488002"/>
              <a:ext cx="591922" cy="551701"/>
            </a:xfrm>
            <a:custGeom>
              <a:avLst/>
              <a:gdLst/>
              <a:ahLst/>
              <a:cxnLst/>
              <a:rect l="l" t="t" r="r" b="b"/>
              <a:pathLst>
                <a:path w="7432" h="6927" extrusionOk="0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7259659" y="2483223"/>
              <a:ext cx="589692" cy="561418"/>
            </a:xfrm>
            <a:custGeom>
              <a:avLst/>
              <a:gdLst/>
              <a:ahLst/>
              <a:cxnLst/>
              <a:rect l="l" t="t" r="r" b="b"/>
              <a:pathLst>
                <a:path w="7404" h="7049" extrusionOk="0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7219757" y="2465303"/>
              <a:ext cx="627364" cy="552019"/>
            </a:xfrm>
            <a:custGeom>
              <a:avLst/>
              <a:gdLst/>
              <a:ahLst/>
              <a:cxnLst/>
              <a:rect l="l" t="t" r="r" b="b"/>
              <a:pathLst>
                <a:path w="7877" h="6931" extrusionOk="0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7232341" y="2460525"/>
              <a:ext cx="601479" cy="561179"/>
            </a:xfrm>
            <a:custGeom>
              <a:avLst/>
              <a:gdLst/>
              <a:ahLst/>
              <a:cxnLst/>
              <a:rect l="l" t="t" r="r" b="b"/>
              <a:pathLst>
                <a:path w="7552" h="7046" extrusionOk="0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7615828" y="2510541"/>
              <a:ext cx="134520" cy="135158"/>
            </a:xfrm>
            <a:custGeom>
              <a:avLst/>
              <a:gdLst/>
              <a:ahLst/>
              <a:cxnLst/>
              <a:rect l="l" t="t" r="r" b="b"/>
              <a:pathLst>
                <a:path w="1689" h="1697" extrusionOk="0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7397842" y="2601973"/>
              <a:ext cx="261634" cy="300102"/>
            </a:xfrm>
            <a:custGeom>
              <a:avLst/>
              <a:gdLst/>
              <a:ahLst/>
              <a:cxnLst/>
              <a:rect l="l" t="t" r="r" b="b"/>
              <a:pathLst>
                <a:path w="3285" h="3768" extrusionOk="0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7393461" y="2597592"/>
              <a:ext cx="271191" cy="308863"/>
            </a:xfrm>
            <a:custGeom>
              <a:avLst/>
              <a:gdLst/>
              <a:ahLst/>
              <a:cxnLst/>
              <a:rect l="l" t="t" r="r" b="b"/>
              <a:pathLst>
                <a:path w="3405" h="3878" extrusionOk="0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7448814" y="2585725"/>
              <a:ext cx="159688" cy="31858"/>
            </a:xfrm>
            <a:custGeom>
              <a:avLst/>
              <a:gdLst/>
              <a:ahLst/>
              <a:cxnLst/>
              <a:rect l="l" t="t" r="r" b="b"/>
              <a:pathLst>
                <a:path w="2005" h="400" extrusionOk="0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7443637" y="2580549"/>
              <a:ext cx="169325" cy="41495"/>
            </a:xfrm>
            <a:custGeom>
              <a:avLst/>
              <a:gdLst/>
              <a:ahLst/>
              <a:cxnLst/>
              <a:rect l="l" t="t" r="r" b="b"/>
              <a:pathLst>
                <a:path w="2126" h="521" extrusionOk="0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7500583" y="2556894"/>
              <a:ext cx="55433" cy="55513"/>
            </a:xfrm>
            <a:custGeom>
              <a:avLst/>
              <a:gdLst/>
              <a:ahLst/>
              <a:cxnLst/>
              <a:rect l="l" t="t" r="r" b="b"/>
              <a:pathLst>
                <a:path w="696" h="69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7496123" y="2552514"/>
              <a:ext cx="65070" cy="65070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7516830" y="2570195"/>
              <a:ext cx="22938" cy="22301"/>
            </a:xfrm>
            <a:custGeom>
              <a:avLst/>
              <a:gdLst/>
              <a:ahLst/>
              <a:cxnLst/>
              <a:rect l="l" t="t" r="r" b="b"/>
              <a:pathLst>
                <a:path w="288" h="280" extrusionOk="0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7512370" y="2565018"/>
              <a:ext cx="31858" cy="31858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7442204" y="26766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7496840" y="2655175"/>
              <a:ext cx="68096" cy="9717"/>
            </a:xfrm>
            <a:custGeom>
              <a:avLst/>
              <a:gdLst/>
              <a:ahLst/>
              <a:cxnLst/>
              <a:rect l="l" t="t" r="r" b="b"/>
              <a:pathLst>
                <a:path w="855" h="122" extrusionOk="0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7496840" y="2727572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7496840" y="2802199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7442204" y="2698741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7442204" y="2753456"/>
              <a:ext cx="178086" cy="8920"/>
            </a:xfrm>
            <a:custGeom>
              <a:avLst/>
              <a:gdLst/>
              <a:ahLst/>
              <a:cxnLst/>
              <a:rect l="l" t="t" r="r" b="b"/>
              <a:pathLst>
                <a:path w="2236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7442204" y="2775598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7442204" y="28288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</a:t>
            </a:r>
            <a:endParaRPr dirty="0"/>
          </a:p>
        </p:txBody>
      </p:sp>
      <p:grpSp>
        <p:nvGrpSpPr>
          <p:cNvPr id="1515" name="Google Shape;1515;p29"/>
          <p:cNvGrpSpPr/>
          <p:nvPr/>
        </p:nvGrpSpPr>
        <p:grpSpPr>
          <a:xfrm>
            <a:off x="7476463" y="467792"/>
            <a:ext cx="1058095" cy="822258"/>
            <a:chOff x="781983" y="2939892"/>
            <a:chExt cx="1298848" cy="1015848"/>
          </a:xfrm>
        </p:grpSpPr>
        <p:sp>
          <p:nvSpPr>
            <p:cNvPr id="1516" name="Google Shape;1516;p29"/>
            <p:cNvSpPr/>
            <p:nvPr/>
          </p:nvSpPr>
          <p:spPr>
            <a:xfrm>
              <a:off x="786411" y="3238660"/>
              <a:ext cx="998615" cy="71184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781983" y="3234151"/>
              <a:ext cx="1008276" cy="721589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842445" y="3184880"/>
              <a:ext cx="998615" cy="120359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837937" y="3180371"/>
              <a:ext cx="1007632" cy="129295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950731" y="3219982"/>
              <a:ext cx="45648" cy="46372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1022465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879077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841721" y="3305160"/>
              <a:ext cx="999340" cy="587061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837212" y="3299927"/>
              <a:ext cx="1008356" cy="596802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1256989" y="3442589"/>
              <a:ext cx="458571" cy="9017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1256989" y="3510538"/>
              <a:ext cx="167375" cy="9741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1479518" y="3510538"/>
              <a:ext cx="200947" cy="9741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1256989" y="3717365"/>
              <a:ext cx="297314" cy="909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1256989" y="3582191"/>
              <a:ext cx="462355" cy="9822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1256989" y="3650140"/>
              <a:ext cx="153125" cy="9822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1444416" y="3650140"/>
              <a:ext cx="271149" cy="9822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912650" y="3420127"/>
              <a:ext cx="298844" cy="298844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908141" y="3415699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899929" y="3422381"/>
              <a:ext cx="298119" cy="298039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895501" y="3417148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1098627" y="3444038"/>
              <a:ext cx="74791" cy="74791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1094118" y="3438805"/>
              <a:ext cx="83728" cy="84452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9"/>
            <p:cNvSpPr/>
            <p:nvPr/>
          </p:nvSpPr>
          <p:spPr>
            <a:xfrm>
              <a:off x="1539981" y="2967184"/>
              <a:ext cx="514684" cy="462677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1560913" y="2962354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1555680" y="2944642"/>
              <a:ext cx="525150" cy="463079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1581846" y="2939892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1655753" y="3061621"/>
              <a:ext cx="306331" cy="193540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1650520" y="3057193"/>
              <a:ext cx="315992" cy="202476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FEFD89A-1C52-1655-0828-F2810E866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114" y="1465725"/>
            <a:ext cx="7774707" cy="2801912"/>
          </a:xfrm>
        </p:spPr>
        <p:txBody>
          <a:bodyPr/>
          <a:lstStyle/>
          <a:p>
            <a:r>
              <a:rPr lang="en-IN" sz="1300" b="1" dirty="0"/>
              <a:t>Phase 1: Analysis &amp; Detection</a:t>
            </a:r>
          </a:p>
          <a:p>
            <a:endParaRPr lang="en-IN" sz="1300" b="1" dirty="0"/>
          </a:p>
          <a:p>
            <a:r>
              <a:rPr lang="en-IN" sz="1300" b="1" dirty="0"/>
              <a:t>Input: </a:t>
            </a:r>
            <a:r>
              <a:rPr lang="en-IN" sz="1300" dirty="0"/>
              <a:t>Java file(OldCode.java)</a:t>
            </a:r>
          </a:p>
          <a:p>
            <a:endParaRPr lang="en-IN" sz="1300" dirty="0"/>
          </a:p>
          <a:p>
            <a:r>
              <a:rPr lang="en-IN" sz="1300" b="1" dirty="0"/>
              <a:t>Processing: </a:t>
            </a:r>
            <a:br>
              <a:rPr lang="en-IN" sz="1300" b="1" dirty="0"/>
            </a:br>
            <a:r>
              <a:rPr lang="en-IN" sz="1300" dirty="0"/>
              <a:t>1. Lexical Analysis</a:t>
            </a:r>
            <a:br>
              <a:rPr lang="en-IN" sz="1300" dirty="0"/>
            </a:br>
            <a:r>
              <a:rPr lang="en-IN" sz="1300" dirty="0"/>
              <a:t>2. Parsing (AST </a:t>
            </a:r>
            <a:r>
              <a:rPr lang="en-IN" sz="1300" dirty="0" err="1"/>
              <a:t>contruction</a:t>
            </a:r>
            <a:r>
              <a:rPr lang="en-IN" sz="1300" dirty="0"/>
              <a:t>)</a:t>
            </a:r>
            <a:br>
              <a:rPr lang="en-IN" sz="1300" dirty="0"/>
            </a:br>
            <a:r>
              <a:rPr lang="en-IN" sz="1300" dirty="0"/>
              <a:t>3. Semantic Analysis</a:t>
            </a:r>
          </a:p>
          <a:p>
            <a:endParaRPr lang="en-IN" sz="1300" b="1" dirty="0"/>
          </a:p>
          <a:p>
            <a:r>
              <a:rPr lang="en-IN" sz="1300" b="1" dirty="0"/>
              <a:t>Output:</a:t>
            </a:r>
            <a:r>
              <a:rPr lang="en-IN" sz="1300" dirty="0"/>
              <a:t> Abstract Syntax Tree (AST) </a:t>
            </a:r>
            <a:endParaRPr lang="en-IN" sz="1300" b="1" dirty="0"/>
          </a:p>
          <a:p>
            <a:endParaRPr lang="en-IN" sz="13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>
          <a:extLst>
            <a:ext uri="{FF2B5EF4-FFF2-40B4-BE49-F238E27FC236}">
              <a16:creationId xmlns:a16="http://schemas.microsoft.com/office/drawing/2014/main" id="{ECF24215-C5E4-9834-FFBD-4F7576CBF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9">
            <a:extLst>
              <a:ext uri="{FF2B5EF4-FFF2-40B4-BE49-F238E27FC236}">
                <a16:creationId xmlns:a16="http://schemas.microsoft.com/office/drawing/2014/main" id="{D3C55AF1-414C-5509-BFA8-EFD44EB5AA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</a:t>
            </a:r>
            <a:endParaRPr dirty="0"/>
          </a:p>
        </p:txBody>
      </p:sp>
      <p:grpSp>
        <p:nvGrpSpPr>
          <p:cNvPr id="1515" name="Google Shape;1515;p29">
            <a:extLst>
              <a:ext uri="{FF2B5EF4-FFF2-40B4-BE49-F238E27FC236}">
                <a16:creationId xmlns:a16="http://schemas.microsoft.com/office/drawing/2014/main" id="{01EEC149-3630-55CE-6B02-85030760121D}"/>
              </a:ext>
            </a:extLst>
          </p:cNvPr>
          <p:cNvGrpSpPr/>
          <p:nvPr/>
        </p:nvGrpSpPr>
        <p:grpSpPr>
          <a:xfrm>
            <a:off x="7476463" y="467792"/>
            <a:ext cx="1058095" cy="822258"/>
            <a:chOff x="781983" y="2939892"/>
            <a:chExt cx="1298848" cy="1015848"/>
          </a:xfrm>
        </p:grpSpPr>
        <p:sp>
          <p:nvSpPr>
            <p:cNvPr id="1516" name="Google Shape;1516;p29">
              <a:extLst>
                <a:ext uri="{FF2B5EF4-FFF2-40B4-BE49-F238E27FC236}">
                  <a16:creationId xmlns:a16="http://schemas.microsoft.com/office/drawing/2014/main" id="{92A792EA-ABE0-287A-6FE7-09E062E8BDA2}"/>
                </a:ext>
              </a:extLst>
            </p:cNvPr>
            <p:cNvSpPr/>
            <p:nvPr/>
          </p:nvSpPr>
          <p:spPr>
            <a:xfrm>
              <a:off x="786411" y="3238660"/>
              <a:ext cx="998615" cy="71184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9">
              <a:extLst>
                <a:ext uri="{FF2B5EF4-FFF2-40B4-BE49-F238E27FC236}">
                  <a16:creationId xmlns:a16="http://schemas.microsoft.com/office/drawing/2014/main" id="{356D4EB7-571D-D8AD-DCFB-CEB8B73315FC}"/>
                </a:ext>
              </a:extLst>
            </p:cNvPr>
            <p:cNvSpPr/>
            <p:nvPr/>
          </p:nvSpPr>
          <p:spPr>
            <a:xfrm>
              <a:off x="781983" y="3234151"/>
              <a:ext cx="1008276" cy="721589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9">
              <a:extLst>
                <a:ext uri="{FF2B5EF4-FFF2-40B4-BE49-F238E27FC236}">
                  <a16:creationId xmlns:a16="http://schemas.microsoft.com/office/drawing/2014/main" id="{5951303C-1857-522C-7AB7-3E097EB55399}"/>
                </a:ext>
              </a:extLst>
            </p:cNvPr>
            <p:cNvSpPr/>
            <p:nvPr/>
          </p:nvSpPr>
          <p:spPr>
            <a:xfrm>
              <a:off x="842445" y="3184880"/>
              <a:ext cx="998615" cy="120359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9">
              <a:extLst>
                <a:ext uri="{FF2B5EF4-FFF2-40B4-BE49-F238E27FC236}">
                  <a16:creationId xmlns:a16="http://schemas.microsoft.com/office/drawing/2014/main" id="{CED75909-8830-2316-7C71-9C20EE3FF909}"/>
                </a:ext>
              </a:extLst>
            </p:cNvPr>
            <p:cNvSpPr/>
            <p:nvPr/>
          </p:nvSpPr>
          <p:spPr>
            <a:xfrm>
              <a:off x="837937" y="3180371"/>
              <a:ext cx="1007632" cy="129295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9">
              <a:extLst>
                <a:ext uri="{FF2B5EF4-FFF2-40B4-BE49-F238E27FC236}">
                  <a16:creationId xmlns:a16="http://schemas.microsoft.com/office/drawing/2014/main" id="{C0398E16-793D-36C6-DB8D-CC0F04620D72}"/>
                </a:ext>
              </a:extLst>
            </p:cNvPr>
            <p:cNvSpPr/>
            <p:nvPr/>
          </p:nvSpPr>
          <p:spPr>
            <a:xfrm>
              <a:off x="950731" y="3219982"/>
              <a:ext cx="45648" cy="46372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9">
              <a:extLst>
                <a:ext uri="{FF2B5EF4-FFF2-40B4-BE49-F238E27FC236}">
                  <a16:creationId xmlns:a16="http://schemas.microsoft.com/office/drawing/2014/main" id="{459382DE-6B83-0353-47E2-432988E4D029}"/>
                </a:ext>
              </a:extLst>
            </p:cNvPr>
            <p:cNvSpPr/>
            <p:nvPr/>
          </p:nvSpPr>
          <p:spPr>
            <a:xfrm>
              <a:off x="1022465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9">
              <a:extLst>
                <a:ext uri="{FF2B5EF4-FFF2-40B4-BE49-F238E27FC236}">
                  <a16:creationId xmlns:a16="http://schemas.microsoft.com/office/drawing/2014/main" id="{FF44F572-6D21-964B-C172-CC7D6DE1C97E}"/>
                </a:ext>
              </a:extLst>
            </p:cNvPr>
            <p:cNvSpPr/>
            <p:nvPr/>
          </p:nvSpPr>
          <p:spPr>
            <a:xfrm>
              <a:off x="879077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9">
              <a:extLst>
                <a:ext uri="{FF2B5EF4-FFF2-40B4-BE49-F238E27FC236}">
                  <a16:creationId xmlns:a16="http://schemas.microsoft.com/office/drawing/2014/main" id="{C5BECB5E-2131-9E48-24AB-6C572EC12E64}"/>
                </a:ext>
              </a:extLst>
            </p:cNvPr>
            <p:cNvSpPr/>
            <p:nvPr/>
          </p:nvSpPr>
          <p:spPr>
            <a:xfrm>
              <a:off x="841721" y="3305160"/>
              <a:ext cx="999340" cy="587061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9">
              <a:extLst>
                <a:ext uri="{FF2B5EF4-FFF2-40B4-BE49-F238E27FC236}">
                  <a16:creationId xmlns:a16="http://schemas.microsoft.com/office/drawing/2014/main" id="{9A6E64C3-8238-9B88-639A-31D5BF417654}"/>
                </a:ext>
              </a:extLst>
            </p:cNvPr>
            <p:cNvSpPr/>
            <p:nvPr/>
          </p:nvSpPr>
          <p:spPr>
            <a:xfrm>
              <a:off x="837212" y="3299927"/>
              <a:ext cx="1008356" cy="596802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9">
              <a:extLst>
                <a:ext uri="{FF2B5EF4-FFF2-40B4-BE49-F238E27FC236}">
                  <a16:creationId xmlns:a16="http://schemas.microsoft.com/office/drawing/2014/main" id="{657C821C-E311-6537-EEF6-D72F419B6E16}"/>
                </a:ext>
              </a:extLst>
            </p:cNvPr>
            <p:cNvSpPr/>
            <p:nvPr/>
          </p:nvSpPr>
          <p:spPr>
            <a:xfrm>
              <a:off x="1256989" y="3442589"/>
              <a:ext cx="458571" cy="9017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9">
              <a:extLst>
                <a:ext uri="{FF2B5EF4-FFF2-40B4-BE49-F238E27FC236}">
                  <a16:creationId xmlns:a16="http://schemas.microsoft.com/office/drawing/2014/main" id="{3A18AAFD-282F-9EAC-6077-0D5C8AA3871E}"/>
                </a:ext>
              </a:extLst>
            </p:cNvPr>
            <p:cNvSpPr/>
            <p:nvPr/>
          </p:nvSpPr>
          <p:spPr>
            <a:xfrm>
              <a:off x="1256989" y="3510538"/>
              <a:ext cx="167375" cy="9741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9">
              <a:extLst>
                <a:ext uri="{FF2B5EF4-FFF2-40B4-BE49-F238E27FC236}">
                  <a16:creationId xmlns:a16="http://schemas.microsoft.com/office/drawing/2014/main" id="{B46500AC-C363-1174-3A18-7639A1AAFE9A}"/>
                </a:ext>
              </a:extLst>
            </p:cNvPr>
            <p:cNvSpPr/>
            <p:nvPr/>
          </p:nvSpPr>
          <p:spPr>
            <a:xfrm>
              <a:off x="1479518" y="3510538"/>
              <a:ext cx="200947" cy="9741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9">
              <a:extLst>
                <a:ext uri="{FF2B5EF4-FFF2-40B4-BE49-F238E27FC236}">
                  <a16:creationId xmlns:a16="http://schemas.microsoft.com/office/drawing/2014/main" id="{92937C3F-9C7C-EAB6-FBA5-3A27F8C4A4C8}"/>
                </a:ext>
              </a:extLst>
            </p:cNvPr>
            <p:cNvSpPr/>
            <p:nvPr/>
          </p:nvSpPr>
          <p:spPr>
            <a:xfrm>
              <a:off x="1256989" y="3717365"/>
              <a:ext cx="297314" cy="909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9">
              <a:extLst>
                <a:ext uri="{FF2B5EF4-FFF2-40B4-BE49-F238E27FC236}">
                  <a16:creationId xmlns:a16="http://schemas.microsoft.com/office/drawing/2014/main" id="{8382F2E4-B836-454E-8F51-84D4EC49C1D9}"/>
                </a:ext>
              </a:extLst>
            </p:cNvPr>
            <p:cNvSpPr/>
            <p:nvPr/>
          </p:nvSpPr>
          <p:spPr>
            <a:xfrm>
              <a:off x="1256989" y="3582191"/>
              <a:ext cx="462355" cy="9822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9">
              <a:extLst>
                <a:ext uri="{FF2B5EF4-FFF2-40B4-BE49-F238E27FC236}">
                  <a16:creationId xmlns:a16="http://schemas.microsoft.com/office/drawing/2014/main" id="{4E7C261B-F486-DBAA-76F9-D78F2EE303C3}"/>
                </a:ext>
              </a:extLst>
            </p:cNvPr>
            <p:cNvSpPr/>
            <p:nvPr/>
          </p:nvSpPr>
          <p:spPr>
            <a:xfrm>
              <a:off x="1256989" y="3650140"/>
              <a:ext cx="153125" cy="9822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9">
              <a:extLst>
                <a:ext uri="{FF2B5EF4-FFF2-40B4-BE49-F238E27FC236}">
                  <a16:creationId xmlns:a16="http://schemas.microsoft.com/office/drawing/2014/main" id="{AED34E29-63EF-0EC8-43E2-89FFB1ACDE45}"/>
                </a:ext>
              </a:extLst>
            </p:cNvPr>
            <p:cNvSpPr/>
            <p:nvPr/>
          </p:nvSpPr>
          <p:spPr>
            <a:xfrm>
              <a:off x="1444416" y="3650140"/>
              <a:ext cx="271149" cy="9822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9">
              <a:extLst>
                <a:ext uri="{FF2B5EF4-FFF2-40B4-BE49-F238E27FC236}">
                  <a16:creationId xmlns:a16="http://schemas.microsoft.com/office/drawing/2014/main" id="{9C357F37-6282-FE0A-BCC1-27BB4DC54680}"/>
                </a:ext>
              </a:extLst>
            </p:cNvPr>
            <p:cNvSpPr/>
            <p:nvPr/>
          </p:nvSpPr>
          <p:spPr>
            <a:xfrm>
              <a:off x="912650" y="3420127"/>
              <a:ext cx="298844" cy="298844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9">
              <a:extLst>
                <a:ext uri="{FF2B5EF4-FFF2-40B4-BE49-F238E27FC236}">
                  <a16:creationId xmlns:a16="http://schemas.microsoft.com/office/drawing/2014/main" id="{C2D72AED-1F53-9139-E6D6-AD359F39161C}"/>
                </a:ext>
              </a:extLst>
            </p:cNvPr>
            <p:cNvSpPr/>
            <p:nvPr/>
          </p:nvSpPr>
          <p:spPr>
            <a:xfrm>
              <a:off x="908141" y="3415699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9">
              <a:extLst>
                <a:ext uri="{FF2B5EF4-FFF2-40B4-BE49-F238E27FC236}">
                  <a16:creationId xmlns:a16="http://schemas.microsoft.com/office/drawing/2014/main" id="{5E8EBEAE-4199-6771-8B9E-BCF55C969933}"/>
                </a:ext>
              </a:extLst>
            </p:cNvPr>
            <p:cNvSpPr/>
            <p:nvPr/>
          </p:nvSpPr>
          <p:spPr>
            <a:xfrm>
              <a:off x="899929" y="3422381"/>
              <a:ext cx="298119" cy="298039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9">
              <a:extLst>
                <a:ext uri="{FF2B5EF4-FFF2-40B4-BE49-F238E27FC236}">
                  <a16:creationId xmlns:a16="http://schemas.microsoft.com/office/drawing/2014/main" id="{ABB6CCFB-9AAF-CAFD-5215-3F96E525FF16}"/>
                </a:ext>
              </a:extLst>
            </p:cNvPr>
            <p:cNvSpPr/>
            <p:nvPr/>
          </p:nvSpPr>
          <p:spPr>
            <a:xfrm>
              <a:off x="895501" y="3417148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9">
              <a:extLst>
                <a:ext uri="{FF2B5EF4-FFF2-40B4-BE49-F238E27FC236}">
                  <a16:creationId xmlns:a16="http://schemas.microsoft.com/office/drawing/2014/main" id="{D5EE0C5E-4B71-CAF1-42FD-DA4624014822}"/>
                </a:ext>
              </a:extLst>
            </p:cNvPr>
            <p:cNvSpPr/>
            <p:nvPr/>
          </p:nvSpPr>
          <p:spPr>
            <a:xfrm>
              <a:off x="1098627" y="3444038"/>
              <a:ext cx="74791" cy="74791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9">
              <a:extLst>
                <a:ext uri="{FF2B5EF4-FFF2-40B4-BE49-F238E27FC236}">
                  <a16:creationId xmlns:a16="http://schemas.microsoft.com/office/drawing/2014/main" id="{E23875D1-6C7A-25B4-7333-7B991DF6FCF3}"/>
                </a:ext>
              </a:extLst>
            </p:cNvPr>
            <p:cNvSpPr/>
            <p:nvPr/>
          </p:nvSpPr>
          <p:spPr>
            <a:xfrm>
              <a:off x="1094118" y="3438805"/>
              <a:ext cx="83728" cy="84452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9">
              <a:extLst>
                <a:ext uri="{FF2B5EF4-FFF2-40B4-BE49-F238E27FC236}">
                  <a16:creationId xmlns:a16="http://schemas.microsoft.com/office/drawing/2014/main" id="{482DB3F1-A726-1CEE-B86D-A6BBB42CB242}"/>
                </a:ext>
              </a:extLst>
            </p:cNvPr>
            <p:cNvSpPr/>
            <p:nvPr/>
          </p:nvSpPr>
          <p:spPr>
            <a:xfrm>
              <a:off x="1539981" y="2967184"/>
              <a:ext cx="514684" cy="462677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9">
              <a:extLst>
                <a:ext uri="{FF2B5EF4-FFF2-40B4-BE49-F238E27FC236}">
                  <a16:creationId xmlns:a16="http://schemas.microsoft.com/office/drawing/2014/main" id="{F08CA078-4B00-D298-6F1A-609853ADC60F}"/>
                </a:ext>
              </a:extLst>
            </p:cNvPr>
            <p:cNvSpPr/>
            <p:nvPr/>
          </p:nvSpPr>
          <p:spPr>
            <a:xfrm>
              <a:off x="1560913" y="2962354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9">
              <a:extLst>
                <a:ext uri="{FF2B5EF4-FFF2-40B4-BE49-F238E27FC236}">
                  <a16:creationId xmlns:a16="http://schemas.microsoft.com/office/drawing/2014/main" id="{94017D39-ED10-965C-8323-CD2069BE1F93}"/>
                </a:ext>
              </a:extLst>
            </p:cNvPr>
            <p:cNvSpPr/>
            <p:nvPr/>
          </p:nvSpPr>
          <p:spPr>
            <a:xfrm>
              <a:off x="1555680" y="2944642"/>
              <a:ext cx="525150" cy="463079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9">
              <a:extLst>
                <a:ext uri="{FF2B5EF4-FFF2-40B4-BE49-F238E27FC236}">
                  <a16:creationId xmlns:a16="http://schemas.microsoft.com/office/drawing/2014/main" id="{03303F2E-CDCD-157F-CBD3-3A5CEBAB36EF}"/>
                </a:ext>
              </a:extLst>
            </p:cNvPr>
            <p:cNvSpPr/>
            <p:nvPr/>
          </p:nvSpPr>
          <p:spPr>
            <a:xfrm>
              <a:off x="1581846" y="2939892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9">
              <a:extLst>
                <a:ext uri="{FF2B5EF4-FFF2-40B4-BE49-F238E27FC236}">
                  <a16:creationId xmlns:a16="http://schemas.microsoft.com/office/drawing/2014/main" id="{F0209733-404C-E839-FACA-4DEDECE8DC24}"/>
                </a:ext>
              </a:extLst>
            </p:cNvPr>
            <p:cNvSpPr/>
            <p:nvPr/>
          </p:nvSpPr>
          <p:spPr>
            <a:xfrm>
              <a:off x="1655753" y="3061621"/>
              <a:ext cx="306331" cy="193540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9">
              <a:extLst>
                <a:ext uri="{FF2B5EF4-FFF2-40B4-BE49-F238E27FC236}">
                  <a16:creationId xmlns:a16="http://schemas.microsoft.com/office/drawing/2014/main" id="{26621725-365D-E4E1-A213-A660307D27EA}"/>
                </a:ext>
              </a:extLst>
            </p:cNvPr>
            <p:cNvSpPr/>
            <p:nvPr/>
          </p:nvSpPr>
          <p:spPr>
            <a:xfrm>
              <a:off x="1650520" y="3057193"/>
              <a:ext cx="315992" cy="202476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700E14D-5A43-1B40-6C42-A5286E144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114" y="1465725"/>
            <a:ext cx="7774707" cy="2801912"/>
          </a:xfrm>
        </p:spPr>
        <p:txBody>
          <a:bodyPr/>
          <a:lstStyle/>
          <a:p>
            <a:r>
              <a:rPr lang="en-IN" sz="1300" b="1" dirty="0"/>
              <a:t>Phase 2: Transformation</a:t>
            </a:r>
          </a:p>
          <a:p>
            <a:endParaRPr lang="en-IN" sz="1300" b="1" dirty="0"/>
          </a:p>
          <a:p>
            <a:r>
              <a:rPr lang="en-IN" sz="1300" b="1" dirty="0"/>
              <a:t>Input: </a:t>
            </a:r>
            <a:r>
              <a:rPr lang="en-IN" sz="1300" dirty="0"/>
              <a:t>AST from phase 1</a:t>
            </a:r>
          </a:p>
          <a:p>
            <a:endParaRPr lang="en-IN" sz="1300" dirty="0"/>
          </a:p>
          <a:p>
            <a:r>
              <a:rPr lang="en-IN" sz="1300" b="1" dirty="0"/>
              <a:t>Processing: </a:t>
            </a:r>
            <a:br>
              <a:rPr lang="en-IN" sz="1300" b="1" dirty="0"/>
            </a:br>
            <a:r>
              <a:rPr lang="en-IN" sz="1300" dirty="0"/>
              <a:t>1. AST node replacement</a:t>
            </a:r>
            <a:br>
              <a:rPr lang="en-IN" sz="1300" dirty="0"/>
            </a:br>
            <a:r>
              <a:rPr lang="en-IN" sz="1300" dirty="0"/>
              <a:t>2. It doesn’t just replace the text, it also replaces entire node</a:t>
            </a:r>
            <a:br>
              <a:rPr lang="en-IN" sz="1300" dirty="0"/>
            </a:br>
            <a:r>
              <a:rPr lang="en-IN" sz="1300" dirty="0"/>
              <a:t>3. Example: vector to </a:t>
            </a:r>
            <a:r>
              <a:rPr lang="en-IN" sz="1300" dirty="0" err="1"/>
              <a:t>arraylist</a:t>
            </a:r>
            <a:endParaRPr lang="en-IN" sz="1300" dirty="0"/>
          </a:p>
          <a:p>
            <a:endParaRPr lang="en-IN" sz="1300" b="1" dirty="0"/>
          </a:p>
          <a:p>
            <a:r>
              <a:rPr lang="en-IN" sz="1300" b="1" dirty="0"/>
              <a:t>Output:</a:t>
            </a:r>
            <a:r>
              <a:rPr lang="en-IN" sz="1300" dirty="0"/>
              <a:t> </a:t>
            </a:r>
            <a:r>
              <a:rPr lang="en-US" sz="1300" dirty="0"/>
              <a:t>A modified AST in memory, now representing the modernized code</a:t>
            </a:r>
            <a:endParaRPr lang="en-IN" sz="1300" b="1" dirty="0"/>
          </a:p>
          <a:p>
            <a:endParaRPr lang="en-IN" sz="1300" b="1" dirty="0"/>
          </a:p>
        </p:txBody>
      </p:sp>
    </p:spTree>
    <p:extLst>
      <p:ext uri="{BB962C8B-B14F-4D97-AF65-F5344CB8AC3E}">
        <p14:creationId xmlns:p14="http://schemas.microsoft.com/office/powerpoint/2010/main" val="169332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>
          <a:extLst>
            <a:ext uri="{FF2B5EF4-FFF2-40B4-BE49-F238E27FC236}">
              <a16:creationId xmlns:a16="http://schemas.microsoft.com/office/drawing/2014/main" id="{D2329D7C-2B5F-3C8A-227B-A1C36055B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9">
            <a:extLst>
              <a:ext uri="{FF2B5EF4-FFF2-40B4-BE49-F238E27FC236}">
                <a16:creationId xmlns:a16="http://schemas.microsoft.com/office/drawing/2014/main" id="{19779F30-DF77-5CF3-A2DB-4B75033781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</a:t>
            </a:r>
            <a:endParaRPr dirty="0"/>
          </a:p>
        </p:txBody>
      </p:sp>
      <p:grpSp>
        <p:nvGrpSpPr>
          <p:cNvPr id="1515" name="Google Shape;1515;p29">
            <a:extLst>
              <a:ext uri="{FF2B5EF4-FFF2-40B4-BE49-F238E27FC236}">
                <a16:creationId xmlns:a16="http://schemas.microsoft.com/office/drawing/2014/main" id="{1E57AAAC-DABA-A8EE-1796-5A66437D4E43}"/>
              </a:ext>
            </a:extLst>
          </p:cNvPr>
          <p:cNvGrpSpPr/>
          <p:nvPr/>
        </p:nvGrpSpPr>
        <p:grpSpPr>
          <a:xfrm>
            <a:off x="7476463" y="467792"/>
            <a:ext cx="1058095" cy="822258"/>
            <a:chOff x="781983" y="2939892"/>
            <a:chExt cx="1298848" cy="1015848"/>
          </a:xfrm>
        </p:grpSpPr>
        <p:sp>
          <p:nvSpPr>
            <p:cNvPr id="1516" name="Google Shape;1516;p29">
              <a:extLst>
                <a:ext uri="{FF2B5EF4-FFF2-40B4-BE49-F238E27FC236}">
                  <a16:creationId xmlns:a16="http://schemas.microsoft.com/office/drawing/2014/main" id="{10F4A5F5-C2C4-3AD7-5284-4710F65DF9EF}"/>
                </a:ext>
              </a:extLst>
            </p:cNvPr>
            <p:cNvSpPr/>
            <p:nvPr/>
          </p:nvSpPr>
          <p:spPr>
            <a:xfrm>
              <a:off x="786411" y="3238660"/>
              <a:ext cx="998615" cy="71184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9">
              <a:extLst>
                <a:ext uri="{FF2B5EF4-FFF2-40B4-BE49-F238E27FC236}">
                  <a16:creationId xmlns:a16="http://schemas.microsoft.com/office/drawing/2014/main" id="{B3A97F88-3EC4-4078-443C-CA17FCFF0152}"/>
                </a:ext>
              </a:extLst>
            </p:cNvPr>
            <p:cNvSpPr/>
            <p:nvPr/>
          </p:nvSpPr>
          <p:spPr>
            <a:xfrm>
              <a:off x="781983" y="3234151"/>
              <a:ext cx="1008276" cy="721589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9">
              <a:extLst>
                <a:ext uri="{FF2B5EF4-FFF2-40B4-BE49-F238E27FC236}">
                  <a16:creationId xmlns:a16="http://schemas.microsoft.com/office/drawing/2014/main" id="{1AAA5BAC-F944-1694-138E-5C63AF29F322}"/>
                </a:ext>
              </a:extLst>
            </p:cNvPr>
            <p:cNvSpPr/>
            <p:nvPr/>
          </p:nvSpPr>
          <p:spPr>
            <a:xfrm>
              <a:off x="842445" y="3184880"/>
              <a:ext cx="998615" cy="120359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9">
              <a:extLst>
                <a:ext uri="{FF2B5EF4-FFF2-40B4-BE49-F238E27FC236}">
                  <a16:creationId xmlns:a16="http://schemas.microsoft.com/office/drawing/2014/main" id="{AA92E97D-9640-D3CA-F43F-779F99E2E14D}"/>
                </a:ext>
              </a:extLst>
            </p:cNvPr>
            <p:cNvSpPr/>
            <p:nvPr/>
          </p:nvSpPr>
          <p:spPr>
            <a:xfrm>
              <a:off x="837937" y="3180371"/>
              <a:ext cx="1007632" cy="129295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9">
              <a:extLst>
                <a:ext uri="{FF2B5EF4-FFF2-40B4-BE49-F238E27FC236}">
                  <a16:creationId xmlns:a16="http://schemas.microsoft.com/office/drawing/2014/main" id="{F1F912E5-2502-A7A7-F395-28E1A857E475}"/>
                </a:ext>
              </a:extLst>
            </p:cNvPr>
            <p:cNvSpPr/>
            <p:nvPr/>
          </p:nvSpPr>
          <p:spPr>
            <a:xfrm>
              <a:off x="950731" y="3219982"/>
              <a:ext cx="45648" cy="46372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9">
              <a:extLst>
                <a:ext uri="{FF2B5EF4-FFF2-40B4-BE49-F238E27FC236}">
                  <a16:creationId xmlns:a16="http://schemas.microsoft.com/office/drawing/2014/main" id="{4649314F-C8D1-234F-9A9C-AADE0E592554}"/>
                </a:ext>
              </a:extLst>
            </p:cNvPr>
            <p:cNvSpPr/>
            <p:nvPr/>
          </p:nvSpPr>
          <p:spPr>
            <a:xfrm>
              <a:off x="1022465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9">
              <a:extLst>
                <a:ext uri="{FF2B5EF4-FFF2-40B4-BE49-F238E27FC236}">
                  <a16:creationId xmlns:a16="http://schemas.microsoft.com/office/drawing/2014/main" id="{44566BA5-2E1C-8F25-1BC0-E4B05EF67108}"/>
                </a:ext>
              </a:extLst>
            </p:cNvPr>
            <p:cNvSpPr/>
            <p:nvPr/>
          </p:nvSpPr>
          <p:spPr>
            <a:xfrm>
              <a:off x="879077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9">
              <a:extLst>
                <a:ext uri="{FF2B5EF4-FFF2-40B4-BE49-F238E27FC236}">
                  <a16:creationId xmlns:a16="http://schemas.microsoft.com/office/drawing/2014/main" id="{661C8005-196D-676E-744F-48666B91E36E}"/>
                </a:ext>
              </a:extLst>
            </p:cNvPr>
            <p:cNvSpPr/>
            <p:nvPr/>
          </p:nvSpPr>
          <p:spPr>
            <a:xfrm>
              <a:off x="841721" y="3305160"/>
              <a:ext cx="999340" cy="587061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9">
              <a:extLst>
                <a:ext uri="{FF2B5EF4-FFF2-40B4-BE49-F238E27FC236}">
                  <a16:creationId xmlns:a16="http://schemas.microsoft.com/office/drawing/2014/main" id="{166A6FD7-95B8-0041-2E34-7F976ABA2A3F}"/>
                </a:ext>
              </a:extLst>
            </p:cNvPr>
            <p:cNvSpPr/>
            <p:nvPr/>
          </p:nvSpPr>
          <p:spPr>
            <a:xfrm>
              <a:off x="837212" y="3299927"/>
              <a:ext cx="1008356" cy="596802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9">
              <a:extLst>
                <a:ext uri="{FF2B5EF4-FFF2-40B4-BE49-F238E27FC236}">
                  <a16:creationId xmlns:a16="http://schemas.microsoft.com/office/drawing/2014/main" id="{0DDA12A0-3A18-5392-DAEA-475CDAD764EA}"/>
                </a:ext>
              </a:extLst>
            </p:cNvPr>
            <p:cNvSpPr/>
            <p:nvPr/>
          </p:nvSpPr>
          <p:spPr>
            <a:xfrm>
              <a:off x="1256989" y="3442589"/>
              <a:ext cx="458571" cy="9017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9">
              <a:extLst>
                <a:ext uri="{FF2B5EF4-FFF2-40B4-BE49-F238E27FC236}">
                  <a16:creationId xmlns:a16="http://schemas.microsoft.com/office/drawing/2014/main" id="{B4452BED-9BC0-8362-0EF3-B70682469282}"/>
                </a:ext>
              </a:extLst>
            </p:cNvPr>
            <p:cNvSpPr/>
            <p:nvPr/>
          </p:nvSpPr>
          <p:spPr>
            <a:xfrm>
              <a:off x="1256989" y="3510538"/>
              <a:ext cx="167375" cy="9741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9">
              <a:extLst>
                <a:ext uri="{FF2B5EF4-FFF2-40B4-BE49-F238E27FC236}">
                  <a16:creationId xmlns:a16="http://schemas.microsoft.com/office/drawing/2014/main" id="{7A3025BF-D3E0-32B9-D2B0-FDBCCAC6DBDA}"/>
                </a:ext>
              </a:extLst>
            </p:cNvPr>
            <p:cNvSpPr/>
            <p:nvPr/>
          </p:nvSpPr>
          <p:spPr>
            <a:xfrm>
              <a:off x="1479518" y="3510538"/>
              <a:ext cx="200947" cy="9741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9">
              <a:extLst>
                <a:ext uri="{FF2B5EF4-FFF2-40B4-BE49-F238E27FC236}">
                  <a16:creationId xmlns:a16="http://schemas.microsoft.com/office/drawing/2014/main" id="{C9AD8DC0-2A0E-3838-4FA3-12882C0EDDAA}"/>
                </a:ext>
              </a:extLst>
            </p:cNvPr>
            <p:cNvSpPr/>
            <p:nvPr/>
          </p:nvSpPr>
          <p:spPr>
            <a:xfrm>
              <a:off x="1256989" y="3717365"/>
              <a:ext cx="297314" cy="909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9">
              <a:extLst>
                <a:ext uri="{FF2B5EF4-FFF2-40B4-BE49-F238E27FC236}">
                  <a16:creationId xmlns:a16="http://schemas.microsoft.com/office/drawing/2014/main" id="{E5FB75A4-9E72-E7EC-3DD4-76977428EA88}"/>
                </a:ext>
              </a:extLst>
            </p:cNvPr>
            <p:cNvSpPr/>
            <p:nvPr/>
          </p:nvSpPr>
          <p:spPr>
            <a:xfrm>
              <a:off x="1256989" y="3582191"/>
              <a:ext cx="462355" cy="9822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9">
              <a:extLst>
                <a:ext uri="{FF2B5EF4-FFF2-40B4-BE49-F238E27FC236}">
                  <a16:creationId xmlns:a16="http://schemas.microsoft.com/office/drawing/2014/main" id="{9134A80D-A59F-A2C6-D7B6-A9C590F88B7E}"/>
                </a:ext>
              </a:extLst>
            </p:cNvPr>
            <p:cNvSpPr/>
            <p:nvPr/>
          </p:nvSpPr>
          <p:spPr>
            <a:xfrm>
              <a:off x="1256989" y="3650140"/>
              <a:ext cx="153125" cy="9822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9">
              <a:extLst>
                <a:ext uri="{FF2B5EF4-FFF2-40B4-BE49-F238E27FC236}">
                  <a16:creationId xmlns:a16="http://schemas.microsoft.com/office/drawing/2014/main" id="{3C1397EC-D618-4E72-161E-A832861E7137}"/>
                </a:ext>
              </a:extLst>
            </p:cNvPr>
            <p:cNvSpPr/>
            <p:nvPr/>
          </p:nvSpPr>
          <p:spPr>
            <a:xfrm>
              <a:off x="1444416" y="3650140"/>
              <a:ext cx="271149" cy="9822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9">
              <a:extLst>
                <a:ext uri="{FF2B5EF4-FFF2-40B4-BE49-F238E27FC236}">
                  <a16:creationId xmlns:a16="http://schemas.microsoft.com/office/drawing/2014/main" id="{A9040078-D991-9083-1DE1-EDE7186EDBC9}"/>
                </a:ext>
              </a:extLst>
            </p:cNvPr>
            <p:cNvSpPr/>
            <p:nvPr/>
          </p:nvSpPr>
          <p:spPr>
            <a:xfrm>
              <a:off x="912650" y="3420127"/>
              <a:ext cx="298844" cy="298844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9">
              <a:extLst>
                <a:ext uri="{FF2B5EF4-FFF2-40B4-BE49-F238E27FC236}">
                  <a16:creationId xmlns:a16="http://schemas.microsoft.com/office/drawing/2014/main" id="{23222FD2-1E81-1B92-5068-E7D0A7397E55}"/>
                </a:ext>
              </a:extLst>
            </p:cNvPr>
            <p:cNvSpPr/>
            <p:nvPr/>
          </p:nvSpPr>
          <p:spPr>
            <a:xfrm>
              <a:off x="908141" y="3415699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9">
              <a:extLst>
                <a:ext uri="{FF2B5EF4-FFF2-40B4-BE49-F238E27FC236}">
                  <a16:creationId xmlns:a16="http://schemas.microsoft.com/office/drawing/2014/main" id="{47112914-A6FF-7353-5ECE-1E6B1DD90C30}"/>
                </a:ext>
              </a:extLst>
            </p:cNvPr>
            <p:cNvSpPr/>
            <p:nvPr/>
          </p:nvSpPr>
          <p:spPr>
            <a:xfrm>
              <a:off x="899929" y="3422381"/>
              <a:ext cx="298119" cy="298039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9">
              <a:extLst>
                <a:ext uri="{FF2B5EF4-FFF2-40B4-BE49-F238E27FC236}">
                  <a16:creationId xmlns:a16="http://schemas.microsoft.com/office/drawing/2014/main" id="{B98DB3E9-B63C-4318-7959-F4B982761387}"/>
                </a:ext>
              </a:extLst>
            </p:cNvPr>
            <p:cNvSpPr/>
            <p:nvPr/>
          </p:nvSpPr>
          <p:spPr>
            <a:xfrm>
              <a:off x="895501" y="3417148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9">
              <a:extLst>
                <a:ext uri="{FF2B5EF4-FFF2-40B4-BE49-F238E27FC236}">
                  <a16:creationId xmlns:a16="http://schemas.microsoft.com/office/drawing/2014/main" id="{D3A83637-B28E-7643-623D-27755884F798}"/>
                </a:ext>
              </a:extLst>
            </p:cNvPr>
            <p:cNvSpPr/>
            <p:nvPr/>
          </p:nvSpPr>
          <p:spPr>
            <a:xfrm>
              <a:off x="1098627" y="3444038"/>
              <a:ext cx="74791" cy="74791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9">
              <a:extLst>
                <a:ext uri="{FF2B5EF4-FFF2-40B4-BE49-F238E27FC236}">
                  <a16:creationId xmlns:a16="http://schemas.microsoft.com/office/drawing/2014/main" id="{44A6D320-9813-4D79-062C-7B7984743D4C}"/>
                </a:ext>
              </a:extLst>
            </p:cNvPr>
            <p:cNvSpPr/>
            <p:nvPr/>
          </p:nvSpPr>
          <p:spPr>
            <a:xfrm>
              <a:off x="1094118" y="3438805"/>
              <a:ext cx="83728" cy="84452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9">
              <a:extLst>
                <a:ext uri="{FF2B5EF4-FFF2-40B4-BE49-F238E27FC236}">
                  <a16:creationId xmlns:a16="http://schemas.microsoft.com/office/drawing/2014/main" id="{DF84FBCE-85D5-21C2-D227-D2CA9728FC4B}"/>
                </a:ext>
              </a:extLst>
            </p:cNvPr>
            <p:cNvSpPr/>
            <p:nvPr/>
          </p:nvSpPr>
          <p:spPr>
            <a:xfrm>
              <a:off x="1539981" y="2967184"/>
              <a:ext cx="514684" cy="462677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9">
              <a:extLst>
                <a:ext uri="{FF2B5EF4-FFF2-40B4-BE49-F238E27FC236}">
                  <a16:creationId xmlns:a16="http://schemas.microsoft.com/office/drawing/2014/main" id="{7A528190-3269-B4C5-2C7E-9785AEFFD3D5}"/>
                </a:ext>
              </a:extLst>
            </p:cNvPr>
            <p:cNvSpPr/>
            <p:nvPr/>
          </p:nvSpPr>
          <p:spPr>
            <a:xfrm>
              <a:off x="1560913" y="2962354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9">
              <a:extLst>
                <a:ext uri="{FF2B5EF4-FFF2-40B4-BE49-F238E27FC236}">
                  <a16:creationId xmlns:a16="http://schemas.microsoft.com/office/drawing/2014/main" id="{09B35E7B-E573-925F-F45F-11E82BFA03B3}"/>
                </a:ext>
              </a:extLst>
            </p:cNvPr>
            <p:cNvSpPr/>
            <p:nvPr/>
          </p:nvSpPr>
          <p:spPr>
            <a:xfrm>
              <a:off x="1555680" y="2944642"/>
              <a:ext cx="525150" cy="463079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9">
              <a:extLst>
                <a:ext uri="{FF2B5EF4-FFF2-40B4-BE49-F238E27FC236}">
                  <a16:creationId xmlns:a16="http://schemas.microsoft.com/office/drawing/2014/main" id="{595B0FAC-7E62-9773-AD8A-47429324C26A}"/>
                </a:ext>
              </a:extLst>
            </p:cNvPr>
            <p:cNvSpPr/>
            <p:nvPr/>
          </p:nvSpPr>
          <p:spPr>
            <a:xfrm>
              <a:off x="1581846" y="2939892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9">
              <a:extLst>
                <a:ext uri="{FF2B5EF4-FFF2-40B4-BE49-F238E27FC236}">
                  <a16:creationId xmlns:a16="http://schemas.microsoft.com/office/drawing/2014/main" id="{D0778DA7-4587-B8B6-30AE-8B1BF8D49FF8}"/>
                </a:ext>
              </a:extLst>
            </p:cNvPr>
            <p:cNvSpPr/>
            <p:nvPr/>
          </p:nvSpPr>
          <p:spPr>
            <a:xfrm>
              <a:off x="1655753" y="3061621"/>
              <a:ext cx="306331" cy="193540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9">
              <a:extLst>
                <a:ext uri="{FF2B5EF4-FFF2-40B4-BE49-F238E27FC236}">
                  <a16:creationId xmlns:a16="http://schemas.microsoft.com/office/drawing/2014/main" id="{8AE83CDC-A449-C956-261F-6B653F4DB7B1}"/>
                </a:ext>
              </a:extLst>
            </p:cNvPr>
            <p:cNvSpPr/>
            <p:nvPr/>
          </p:nvSpPr>
          <p:spPr>
            <a:xfrm>
              <a:off x="1650520" y="3057193"/>
              <a:ext cx="315992" cy="202476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323CA5F-1D31-A35E-67B3-636D3E696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114" y="1465725"/>
            <a:ext cx="7774707" cy="2801912"/>
          </a:xfrm>
        </p:spPr>
        <p:txBody>
          <a:bodyPr/>
          <a:lstStyle/>
          <a:p>
            <a:r>
              <a:rPr lang="en-IN" sz="1300" b="1" dirty="0"/>
              <a:t>Phase 3: Generation &amp; Verification</a:t>
            </a:r>
          </a:p>
          <a:p>
            <a:endParaRPr lang="en-IN" sz="1300" b="1" dirty="0"/>
          </a:p>
          <a:p>
            <a:r>
              <a:rPr lang="en-IN" sz="1300" b="1" dirty="0"/>
              <a:t>Input: </a:t>
            </a:r>
            <a:r>
              <a:rPr lang="en-IN" sz="1300" dirty="0"/>
              <a:t>Modified AST</a:t>
            </a:r>
          </a:p>
          <a:p>
            <a:endParaRPr lang="en-IN" sz="1300" dirty="0"/>
          </a:p>
          <a:p>
            <a:r>
              <a:rPr lang="en-IN" sz="1300" b="1" dirty="0"/>
              <a:t>Processing: </a:t>
            </a:r>
            <a:br>
              <a:rPr lang="en-IN" sz="1300" b="1" dirty="0"/>
            </a:br>
            <a:r>
              <a:rPr lang="en-IN" sz="1300" dirty="0"/>
              <a:t>1. converting tree like structure into well formatted human readable java code</a:t>
            </a:r>
            <a:br>
              <a:rPr lang="en-IN" sz="1300" dirty="0"/>
            </a:br>
            <a:r>
              <a:rPr lang="en-IN" sz="1300" dirty="0"/>
              <a:t>2. </a:t>
            </a:r>
            <a:r>
              <a:rPr lang="en-US" sz="1300" dirty="0"/>
              <a:t>Java code is compiled and executed to verify that our transformations resulted in a valid, working program.</a:t>
            </a:r>
          </a:p>
          <a:p>
            <a:endParaRPr lang="en-IN" sz="1300" b="1" dirty="0"/>
          </a:p>
          <a:p>
            <a:r>
              <a:rPr lang="en-IN" sz="1300" b="1" dirty="0"/>
              <a:t>Output:</a:t>
            </a:r>
            <a:r>
              <a:rPr lang="en-IN" sz="1300" dirty="0"/>
              <a:t> </a:t>
            </a:r>
            <a:r>
              <a:rPr lang="en-US" sz="1300" dirty="0"/>
              <a:t>A new, modernized .java file and compiling it</a:t>
            </a:r>
            <a:endParaRPr lang="en-IN" sz="1300" b="1" dirty="0"/>
          </a:p>
          <a:p>
            <a:endParaRPr lang="en-IN" sz="1300" b="1" dirty="0"/>
          </a:p>
        </p:txBody>
      </p:sp>
    </p:spTree>
    <p:extLst>
      <p:ext uri="{BB962C8B-B14F-4D97-AF65-F5344CB8AC3E}">
        <p14:creationId xmlns:p14="http://schemas.microsoft.com/office/powerpoint/2010/main" val="1343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>
          <a:extLst>
            <a:ext uri="{FF2B5EF4-FFF2-40B4-BE49-F238E27FC236}">
              <a16:creationId xmlns:a16="http://schemas.microsoft.com/office/drawing/2014/main" id="{270D4FC9-9072-F8D1-900B-18B3DC71A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9">
            <a:extLst>
              <a:ext uri="{FF2B5EF4-FFF2-40B4-BE49-F238E27FC236}">
                <a16:creationId xmlns:a16="http://schemas.microsoft.com/office/drawing/2014/main" id="{2073BC3B-2562-1773-DE53-361D648BC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not a shell script?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8AA533-ED8E-C97A-5505-3FDFC8BDD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68279"/>
              </p:ext>
            </p:extLst>
          </p:nvPr>
        </p:nvGraphicFramePr>
        <p:xfrm>
          <a:off x="1069960" y="1594450"/>
          <a:ext cx="6981788" cy="2506362"/>
        </p:xfrm>
        <a:graphic>
          <a:graphicData uri="http://schemas.openxmlformats.org/drawingml/2006/table">
            <a:tbl>
              <a:tblPr firstRow="1" bandRow="1">
                <a:tableStyleId>{9F8D7C35-2429-4467-9608-CF07B092B411}</a:tableStyleId>
              </a:tblPr>
              <a:tblGrid>
                <a:gridCol w="3490894">
                  <a:extLst>
                    <a:ext uri="{9D8B030D-6E8A-4147-A177-3AD203B41FA5}">
                      <a16:colId xmlns:a16="http://schemas.microsoft.com/office/drawing/2014/main" val="823524154"/>
                    </a:ext>
                  </a:extLst>
                </a:gridCol>
                <a:gridCol w="3490894">
                  <a:extLst>
                    <a:ext uri="{9D8B030D-6E8A-4147-A177-3AD203B41FA5}">
                      <a16:colId xmlns:a16="http://schemas.microsoft.com/office/drawing/2014/main" val="403625422"/>
                    </a:ext>
                  </a:extLst>
                </a:gridCol>
              </a:tblGrid>
              <a:tr h="533424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Shell 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Our 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805753"/>
                  </a:ext>
                </a:extLst>
              </a:tr>
              <a:tr h="657646">
                <a:tc>
                  <a:txBody>
                    <a:bodyPr/>
                    <a:lstStyle/>
                    <a:p>
                      <a:r>
                        <a:rPr lang="en-IN" sz="1200" dirty="0"/>
                        <a:t>It utilizes simple textual pattern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Understands the </a:t>
                      </a:r>
                      <a:r>
                        <a:rPr lang="en-US" sz="1200" b="1" dirty="0"/>
                        <a:t>structure and meaning (semantics)</a:t>
                      </a:r>
                      <a:r>
                        <a:rPr lang="en-US" sz="1200" dirty="0"/>
                        <a:t> of the Java code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62157"/>
                  </a:ext>
                </a:extLst>
              </a:tr>
              <a:tr h="657646">
                <a:tc>
                  <a:txBody>
                    <a:bodyPr/>
                    <a:lstStyle/>
                    <a:p>
                      <a:r>
                        <a:rPr lang="en-US" sz="1200" dirty="0"/>
                        <a:t>Replaces text anywhere (comments, strings, variable names)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Only modifies actual code constructs (e.g., method calls, type declarations)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704"/>
                  </a:ext>
                </a:extLst>
              </a:tr>
              <a:tr h="657646">
                <a:tc>
                  <a:txBody>
                    <a:bodyPr/>
                    <a:lstStyle/>
                    <a:p>
                      <a:r>
                        <a:rPr lang="en-US" sz="1200" dirty="0"/>
                        <a:t>Struggles with multi-line changes or adding imports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easily construct and insert new, complex code blocks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86036"/>
                  </a:ext>
                </a:extLst>
              </a:tr>
            </a:tbl>
          </a:graphicData>
        </a:graphic>
      </p:graphicFrame>
      <p:grpSp>
        <p:nvGrpSpPr>
          <p:cNvPr id="4" name="Google Shape;1598;p30">
            <a:extLst>
              <a:ext uri="{FF2B5EF4-FFF2-40B4-BE49-F238E27FC236}">
                <a16:creationId xmlns:a16="http://schemas.microsoft.com/office/drawing/2014/main" id="{3D61A75A-B3A7-2760-3D49-920B0A1C5B76}"/>
              </a:ext>
            </a:extLst>
          </p:cNvPr>
          <p:cNvGrpSpPr/>
          <p:nvPr/>
        </p:nvGrpSpPr>
        <p:grpSpPr>
          <a:xfrm>
            <a:off x="7657227" y="541674"/>
            <a:ext cx="835933" cy="735693"/>
            <a:chOff x="6544194" y="2365864"/>
            <a:chExt cx="529544" cy="478038"/>
          </a:xfrm>
        </p:grpSpPr>
        <p:sp>
          <p:nvSpPr>
            <p:cNvPr id="5" name="Google Shape;1599;p30">
              <a:extLst>
                <a:ext uri="{FF2B5EF4-FFF2-40B4-BE49-F238E27FC236}">
                  <a16:creationId xmlns:a16="http://schemas.microsoft.com/office/drawing/2014/main" id="{8F6A5F54-405F-B66B-CF00-666A94E9AA41}"/>
                </a:ext>
              </a:extLst>
            </p:cNvPr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00;p30">
              <a:extLst>
                <a:ext uri="{FF2B5EF4-FFF2-40B4-BE49-F238E27FC236}">
                  <a16:creationId xmlns:a16="http://schemas.microsoft.com/office/drawing/2014/main" id="{4D7E59A3-38A1-8C7E-7309-45A7FCEDE881}"/>
                </a:ext>
              </a:extLst>
            </p:cNvPr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01;p30">
              <a:extLst>
                <a:ext uri="{FF2B5EF4-FFF2-40B4-BE49-F238E27FC236}">
                  <a16:creationId xmlns:a16="http://schemas.microsoft.com/office/drawing/2014/main" id="{802CF364-5C0B-31E4-91E0-9DDDB663064E}"/>
                </a:ext>
              </a:extLst>
            </p:cNvPr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2;p30">
              <a:extLst>
                <a:ext uri="{FF2B5EF4-FFF2-40B4-BE49-F238E27FC236}">
                  <a16:creationId xmlns:a16="http://schemas.microsoft.com/office/drawing/2014/main" id="{F25C8611-30E4-D43C-6F62-8D783A717D53}"/>
                </a:ext>
              </a:extLst>
            </p:cNvPr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3;p30">
              <a:extLst>
                <a:ext uri="{FF2B5EF4-FFF2-40B4-BE49-F238E27FC236}">
                  <a16:creationId xmlns:a16="http://schemas.microsoft.com/office/drawing/2014/main" id="{55F92781-D275-62A6-24B1-F1F5A651FB2B}"/>
                </a:ext>
              </a:extLst>
            </p:cNvPr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04;p30">
              <a:extLst>
                <a:ext uri="{FF2B5EF4-FFF2-40B4-BE49-F238E27FC236}">
                  <a16:creationId xmlns:a16="http://schemas.microsoft.com/office/drawing/2014/main" id="{6FC3BBF9-B7F7-D0B1-E3DC-9C523B11AF7E}"/>
                </a:ext>
              </a:extLst>
            </p:cNvPr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05;p30">
              <a:extLst>
                <a:ext uri="{FF2B5EF4-FFF2-40B4-BE49-F238E27FC236}">
                  <a16:creationId xmlns:a16="http://schemas.microsoft.com/office/drawing/2014/main" id="{8E7D77C5-D561-2B4F-D38C-473B357D7696}"/>
                </a:ext>
              </a:extLst>
            </p:cNvPr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06;p30">
              <a:extLst>
                <a:ext uri="{FF2B5EF4-FFF2-40B4-BE49-F238E27FC236}">
                  <a16:creationId xmlns:a16="http://schemas.microsoft.com/office/drawing/2014/main" id="{EFFFF975-062E-67E6-1B53-6FA838720D87}"/>
                </a:ext>
              </a:extLst>
            </p:cNvPr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07;p30">
              <a:extLst>
                <a:ext uri="{FF2B5EF4-FFF2-40B4-BE49-F238E27FC236}">
                  <a16:creationId xmlns:a16="http://schemas.microsoft.com/office/drawing/2014/main" id="{DA3570AE-DDCE-ACB6-478B-55481C9310DD}"/>
                </a:ext>
              </a:extLst>
            </p:cNvPr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08;p30">
              <a:extLst>
                <a:ext uri="{FF2B5EF4-FFF2-40B4-BE49-F238E27FC236}">
                  <a16:creationId xmlns:a16="http://schemas.microsoft.com/office/drawing/2014/main" id="{3B17F7F8-D97B-BE05-7D93-83669062FA4A}"/>
                </a:ext>
              </a:extLst>
            </p:cNvPr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949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>
          <a:extLst>
            <a:ext uri="{FF2B5EF4-FFF2-40B4-BE49-F238E27FC236}">
              <a16:creationId xmlns:a16="http://schemas.microsoft.com/office/drawing/2014/main" id="{BC2D9EB9-3BD5-A44A-8EA3-224756F7B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9">
            <a:extLst>
              <a:ext uri="{FF2B5EF4-FFF2-40B4-BE49-F238E27FC236}">
                <a16:creationId xmlns:a16="http://schemas.microsoft.com/office/drawing/2014/main" id="{A5067006-5623-C798-3405-D313CF95F9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</a:t>
            </a:r>
            <a:endParaRPr dirty="0"/>
          </a:p>
        </p:txBody>
      </p:sp>
      <p:grpSp>
        <p:nvGrpSpPr>
          <p:cNvPr id="4" name="Google Shape;1598;p30">
            <a:extLst>
              <a:ext uri="{FF2B5EF4-FFF2-40B4-BE49-F238E27FC236}">
                <a16:creationId xmlns:a16="http://schemas.microsoft.com/office/drawing/2014/main" id="{4761B2B4-75E0-F673-4C4C-CC1DE9A8538A}"/>
              </a:ext>
            </a:extLst>
          </p:cNvPr>
          <p:cNvGrpSpPr/>
          <p:nvPr/>
        </p:nvGrpSpPr>
        <p:grpSpPr>
          <a:xfrm>
            <a:off x="7657227" y="541674"/>
            <a:ext cx="835933" cy="735693"/>
            <a:chOff x="6544194" y="2365864"/>
            <a:chExt cx="529544" cy="478038"/>
          </a:xfrm>
        </p:grpSpPr>
        <p:sp>
          <p:nvSpPr>
            <p:cNvPr id="5" name="Google Shape;1599;p30">
              <a:extLst>
                <a:ext uri="{FF2B5EF4-FFF2-40B4-BE49-F238E27FC236}">
                  <a16:creationId xmlns:a16="http://schemas.microsoft.com/office/drawing/2014/main" id="{E632A470-787E-0DA9-07EE-5C050DF111A7}"/>
                </a:ext>
              </a:extLst>
            </p:cNvPr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00;p30">
              <a:extLst>
                <a:ext uri="{FF2B5EF4-FFF2-40B4-BE49-F238E27FC236}">
                  <a16:creationId xmlns:a16="http://schemas.microsoft.com/office/drawing/2014/main" id="{389DD516-4574-9006-3088-F39DEADA008A}"/>
                </a:ext>
              </a:extLst>
            </p:cNvPr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01;p30">
              <a:extLst>
                <a:ext uri="{FF2B5EF4-FFF2-40B4-BE49-F238E27FC236}">
                  <a16:creationId xmlns:a16="http://schemas.microsoft.com/office/drawing/2014/main" id="{231EC9EB-0325-9F15-BBB0-F148BEEC5E5D}"/>
                </a:ext>
              </a:extLst>
            </p:cNvPr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2;p30">
              <a:extLst>
                <a:ext uri="{FF2B5EF4-FFF2-40B4-BE49-F238E27FC236}">
                  <a16:creationId xmlns:a16="http://schemas.microsoft.com/office/drawing/2014/main" id="{05720DC6-6EDD-4D32-FC5A-66C8A4F3AA83}"/>
                </a:ext>
              </a:extLst>
            </p:cNvPr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3;p30">
              <a:extLst>
                <a:ext uri="{FF2B5EF4-FFF2-40B4-BE49-F238E27FC236}">
                  <a16:creationId xmlns:a16="http://schemas.microsoft.com/office/drawing/2014/main" id="{134E7FF3-61AF-9757-78D7-EAD48FC341A3}"/>
                </a:ext>
              </a:extLst>
            </p:cNvPr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04;p30">
              <a:extLst>
                <a:ext uri="{FF2B5EF4-FFF2-40B4-BE49-F238E27FC236}">
                  <a16:creationId xmlns:a16="http://schemas.microsoft.com/office/drawing/2014/main" id="{FA36C51D-3B56-5CE6-4F81-7FE33441EEED}"/>
                </a:ext>
              </a:extLst>
            </p:cNvPr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05;p30">
              <a:extLst>
                <a:ext uri="{FF2B5EF4-FFF2-40B4-BE49-F238E27FC236}">
                  <a16:creationId xmlns:a16="http://schemas.microsoft.com/office/drawing/2014/main" id="{80F6AD71-1785-5EAC-537D-78E47ED621C6}"/>
                </a:ext>
              </a:extLst>
            </p:cNvPr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06;p30">
              <a:extLst>
                <a:ext uri="{FF2B5EF4-FFF2-40B4-BE49-F238E27FC236}">
                  <a16:creationId xmlns:a16="http://schemas.microsoft.com/office/drawing/2014/main" id="{8C187951-6C45-8006-BE09-082467BC0E87}"/>
                </a:ext>
              </a:extLst>
            </p:cNvPr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07;p30">
              <a:extLst>
                <a:ext uri="{FF2B5EF4-FFF2-40B4-BE49-F238E27FC236}">
                  <a16:creationId xmlns:a16="http://schemas.microsoft.com/office/drawing/2014/main" id="{13414860-0623-A1EA-20CA-16362E5202C3}"/>
                </a:ext>
              </a:extLst>
            </p:cNvPr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08;p30">
              <a:extLst>
                <a:ext uri="{FF2B5EF4-FFF2-40B4-BE49-F238E27FC236}">
                  <a16:creationId xmlns:a16="http://schemas.microsoft.com/office/drawing/2014/main" id="{B8318FE7-41F7-2D66-B17A-3825D35AC90A}"/>
                </a:ext>
              </a:extLst>
            </p:cNvPr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E67617-B71A-2440-6D6B-C9EEB2663990}"/>
              </a:ext>
            </a:extLst>
          </p:cNvPr>
          <p:cNvSpPr txBox="1"/>
          <p:nvPr/>
        </p:nvSpPr>
        <p:spPr>
          <a:xfrm>
            <a:off x="720000" y="1598456"/>
            <a:ext cx="75235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tool is only as smart as the rules in </a:t>
            </a:r>
            <a:r>
              <a:rPr lang="en-US" dirty="0" err="1"/>
              <a:t>rules.json</a:t>
            </a:r>
            <a:r>
              <a:rPr lang="en-US" dirty="0"/>
              <a:t>. It currently handles a specific set of deprecations.</a:t>
            </a:r>
          </a:p>
          <a:p>
            <a:endParaRPr lang="en-US" dirty="0"/>
          </a:p>
          <a:p>
            <a:r>
              <a:rPr lang="en-US" dirty="0"/>
              <a:t>- Current implementation is not modifying original code and it still stays the same and uses same API deprecated code.</a:t>
            </a:r>
          </a:p>
          <a:p>
            <a:endParaRPr lang="en-US" dirty="0"/>
          </a:p>
          <a:p>
            <a:r>
              <a:rPr lang="en-US" dirty="0"/>
              <a:t>- Currently operates on a file-by-file basis. It doesn't analyze relationships across an entire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39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p45"/>
          <p:cNvSpPr txBox="1">
            <a:spLocks noGrp="1"/>
          </p:cNvSpPr>
          <p:nvPr>
            <p:ph type="title"/>
          </p:nvPr>
        </p:nvSpPr>
        <p:spPr>
          <a:xfrm>
            <a:off x="3417307" y="2248618"/>
            <a:ext cx="2309386" cy="64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On-screen Show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Nunito Light</vt:lpstr>
      <vt:lpstr>Open Sans</vt:lpstr>
      <vt:lpstr>Arial</vt:lpstr>
      <vt:lpstr>Sora</vt:lpstr>
      <vt:lpstr>Software Engineering Business Plan by Slidesgo</vt:lpstr>
      <vt:lpstr>Java API Deprecation Transpiler</vt:lpstr>
      <vt:lpstr>Table of contents</vt:lpstr>
      <vt:lpstr>Project Objective</vt:lpstr>
      <vt:lpstr>Working</vt:lpstr>
      <vt:lpstr>Working</vt:lpstr>
      <vt:lpstr>Working</vt:lpstr>
      <vt:lpstr>Why not a shell script?</vt:lpstr>
      <vt:lpstr>Limitations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242600</dc:creator>
  <cp:lastModifiedBy>dhruv patel</cp:lastModifiedBy>
  <cp:revision>1</cp:revision>
  <dcterms:modified xsi:type="dcterms:W3CDTF">2025-10-14T16:54:39Z</dcterms:modified>
</cp:coreProperties>
</file>