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68" r:id="rId2"/>
    <p:sldId id="256" r:id="rId3"/>
    <p:sldId id="258" r:id="rId4"/>
    <p:sldId id="260" r:id="rId5"/>
    <p:sldId id="261" r:id="rId6"/>
    <p:sldId id="262" r:id="rId7"/>
    <p:sldId id="263" r:id="rId8"/>
    <p:sldId id="264" r:id="rId9"/>
    <p:sldId id="265" r:id="rId10"/>
    <p:sldId id="266" r:id="rId11"/>
  </p:sldIdLst>
  <p:sldSz cx="14630400" cy="8229600"/>
  <p:notesSz cx="8229600" cy="14630400"/>
  <p:embeddedFontLst>
    <p:embeddedFont>
      <p:font typeface="Arial Black" panose="020B0A04020102020204" pitchFamily="34" charset="0"/>
      <p:bold r:id="rId13"/>
    </p:embeddedFont>
    <p:embeddedFont>
      <p:font typeface="Bahnschrift SemiBold" panose="020B0502040204020203" pitchFamily="34" charset="0"/>
      <p:bold r:id="rId14"/>
    </p:embeddedFont>
    <p:embeddedFont>
      <p:font typeface="Source Sans Pro" panose="020B0503030403020204" pitchFamily="34"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31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75" d="100"/>
          <a:sy n="75" d="100"/>
        </p:scale>
        <p:origin x="37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6971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CB9D6-2000-0646-74B7-21BD1DD4FC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0861E4-8231-994B-2342-10F375E799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554663-E812-A7F7-1D81-C5E9CB63E59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313D03-F113-4270-B757-FC8642902240}"/>
              </a:ext>
            </a:extLst>
          </p:cNvPr>
          <p:cNvSpPr>
            <a:spLocks noGrp="1"/>
          </p:cNvSpPr>
          <p:nvPr>
            <p:ph type="sldNum" sz="quarter" idx="10"/>
          </p:nvPr>
        </p:nvSpPr>
        <p:spPr/>
        <p:txBody>
          <a:bodyPr/>
          <a:lstStyle/>
          <a:p>
            <a:fld id="{F7021451-1387-4CA6-816F-3879F97B5CBC}" type="slidenum">
              <a:rPr lang="en-US"/>
              <a:t>10</a:t>
            </a:fld>
            <a:endParaRPr lang="en-US" dirty="0"/>
          </a:p>
        </p:txBody>
      </p:sp>
    </p:spTree>
    <p:extLst>
      <p:ext uri="{BB962C8B-B14F-4D97-AF65-F5344CB8AC3E}">
        <p14:creationId xmlns:p14="http://schemas.microsoft.com/office/powerpoint/2010/main" val="4144006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379358-17C3-972D-6410-38A0DBEB90D9}"/>
              </a:ext>
            </a:extLst>
          </p:cNvPr>
          <p:cNvPicPr>
            <a:picLocks noChangeAspect="1"/>
          </p:cNvPicPr>
          <p:nvPr/>
        </p:nvPicPr>
        <p:blipFill>
          <a:blip r:embed="rId2"/>
          <a:stretch>
            <a:fillRect/>
          </a:stretch>
        </p:blipFill>
        <p:spPr>
          <a:xfrm>
            <a:off x="-72737" y="-42191"/>
            <a:ext cx="14703137" cy="8313981"/>
          </a:xfrm>
          <a:prstGeom prst="rect">
            <a:avLst/>
          </a:prstGeom>
        </p:spPr>
      </p:pic>
      <p:pic>
        <p:nvPicPr>
          <p:cNvPr id="10" name="Picture 9">
            <a:extLst>
              <a:ext uri="{FF2B5EF4-FFF2-40B4-BE49-F238E27FC236}">
                <a16:creationId xmlns:a16="http://schemas.microsoft.com/office/drawing/2014/main" id="{1880FEF6-BC10-05A9-9D3A-42DEDB542FBC}"/>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12866914" y="19528"/>
            <a:ext cx="1763486" cy="337787"/>
          </a:xfrm>
          <a:prstGeom prst="rect">
            <a:avLst/>
          </a:prstGeom>
        </p:spPr>
      </p:pic>
      <p:sp>
        <p:nvSpPr>
          <p:cNvPr id="7" name="TextBox 6">
            <a:extLst>
              <a:ext uri="{FF2B5EF4-FFF2-40B4-BE49-F238E27FC236}">
                <a16:creationId xmlns:a16="http://schemas.microsoft.com/office/drawing/2014/main" id="{A5938387-4E99-AA38-401B-1797328B3E05}"/>
              </a:ext>
            </a:extLst>
          </p:cNvPr>
          <p:cNvSpPr txBox="1"/>
          <p:nvPr/>
        </p:nvSpPr>
        <p:spPr>
          <a:xfrm>
            <a:off x="5649685" y="722795"/>
            <a:ext cx="8258852" cy="1261884"/>
          </a:xfrm>
          <a:prstGeom prst="rect">
            <a:avLst/>
          </a:prstGeom>
          <a:noFill/>
        </p:spPr>
        <p:txBody>
          <a:bodyPr wrap="square" rtlCol="0">
            <a:spAutoFit/>
          </a:bodyPr>
          <a:lstStyle/>
          <a:p>
            <a:r>
              <a:rPr lang="en-US" sz="3800" dirty="0" err="1">
                <a:solidFill>
                  <a:schemeClr val="bg1"/>
                </a:solidFill>
                <a:latin typeface="Arial Black" panose="020B0A04020102020204" pitchFamily="34" charset="0"/>
              </a:rPr>
              <a:t>BlockiFy</a:t>
            </a:r>
            <a:r>
              <a:rPr lang="en-US" sz="3800" dirty="0">
                <a:solidFill>
                  <a:schemeClr val="bg1"/>
                </a:solidFill>
                <a:latin typeface="Arial Black" panose="020B0A04020102020204" pitchFamily="34" charset="0"/>
              </a:rPr>
              <a:t>: Crypto Currency </a:t>
            </a:r>
            <a:r>
              <a:rPr lang="en-US" sz="3800" dirty="0" err="1">
                <a:solidFill>
                  <a:schemeClr val="bg1"/>
                </a:solidFill>
                <a:latin typeface="Arial Black" panose="020B0A04020102020204" pitchFamily="34" charset="0"/>
              </a:rPr>
              <a:t>MarketPlace</a:t>
            </a:r>
            <a:endParaRPr lang="en-IN" sz="3800" dirty="0">
              <a:solidFill>
                <a:schemeClr val="bg1"/>
              </a:solidFill>
              <a:latin typeface="Arial Black" panose="020B0A04020102020204" pitchFamily="34" charset="0"/>
            </a:endParaRPr>
          </a:p>
        </p:txBody>
      </p:sp>
      <p:sp>
        <p:nvSpPr>
          <p:cNvPr id="12" name="Rectangle: Diagonal Corners Rounded 11">
            <a:extLst>
              <a:ext uri="{FF2B5EF4-FFF2-40B4-BE49-F238E27FC236}">
                <a16:creationId xmlns:a16="http://schemas.microsoft.com/office/drawing/2014/main" id="{3F4FB9F8-959F-4C59-14BF-C1EC5E58BE12}"/>
              </a:ext>
            </a:extLst>
          </p:cNvPr>
          <p:cNvSpPr/>
          <p:nvPr/>
        </p:nvSpPr>
        <p:spPr>
          <a:xfrm>
            <a:off x="5649685" y="4231204"/>
            <a:ext cx="8543744" cy="3648188"/>
          </a:xfrm>
          <a:prstGeom prst="round2DiagRect">
            <a:avLst/>
          </a:prstGeom>
          <a:solidFill>
            <a:srgbClr val="EEEFF5"/>
          </a:solidFill>
          <a:ln>
            <a:solidFill>
              <a:schemeClr val="tx1">
                <a:lumMod val="95000"/>
                <a:lumOff val="5000"/>
              </a:schemeClr>
            </a:solidFill>
          </a:ln>
          <a:effectLst>
            <a:glow rad="101600">
              <a:schemeClr val="tx1">
                <a:lumMod val="95000"/>
                <a:lumOff val="5000"/>
                <a:alpha val="60000"/>
              </a:schemeClr>
            </a:glow>
            <a:outerShdw blurRad="50800" dist="38100" dir="8100000" algn="tr" rotWithShape="0">
              <a:prstClr val="black">
                <a:alpha val="40000"/>
              </a:prstClr>
            </a:outerShdw>
          </a:effectLst>
          <a:scene3d>
            <a:camera prst="orthographicFront">
              <a:rot lat="0" lon="0" rev="0"/>
            </a:camera>
            <a:lightRig rig="contrasting" dir="t">
              <a:rot lat="0" lon="0" rev="1500000"/>
            </a:lightRig>
          </a:scene3d>
          <a:sp3d prstMaterial="metal">
            <a:bevelT w="88900" h="88900"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Diagonal Corners Rounded 1">
            <a:extLst>
              <a:ext uri="{FF2B5EF4-FFF2-40B4-BE49-F238E27FC236}">
                <a16:creationId xmlns:a16="http://schemas.microsoft.com/office/drawing/2014/main" id="{07CCE3C5-9D21-711B-6BFB-1261FE179A70}"/>
              </a:ext>
            </a:extLst>
          </p:cNvPr>
          <p:cNvSpPr/>
          <p:nvPr/>
        </p:nvSpPr>
        <p:spPr>
          <a:xfrm>
            <a:off x="6030082" y="4596684"/>
            <a:ext cx="1866899" cy="441312"/>
          </a:xfrm>
          <a:prstGeom prst="round2DiagRect">
            <a:avLst/>
          </a:prstGeom>
          <a:solidFill>
            <a:srgbClr val="E1E1EA"/>
          </a:solidFill>
          <a:ln>
            <a:solidFill>
              <a:schemeClr val="tx1">
                <a:lumMod val="95000"/>
                <a:lumOff val="5000"/>
              </a:schemeClr>
            </a:solidFill>
          </a:ln>
          <a:effectLst>
            <a:glow rad="101600">
              <a:schemeClr val="tx1">
                <a:lumMod val="95000"/>
                <a:lumOff val="5000"/>
                <a:alpha val="6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9A6A8283-FC7E-2230-50CD-4E24CDBBFFCE}"/>
              </a:ext>
            </a:extLst>
          </p:cNvPr>
          <p:cNvSpPr txBox="1"/>
          <p:nvPr/>
        </p:nvSpPr>
        <p:spPr>
          <a:xfrm>
            <a:off x="6163953" y="4632674"/>
            <a:ext cx="1599156" cy="369332"/>
          </a:xfrm>
          <a:prstGeom prst="rect">
            <a:avLst/>
          </a:prstGeom>
          <a:solidFill>
            <a:srgbClr val="EEEFF5"/>
          </a:solidFill>
        </p:spPr>
        <p:txBody>
          <a:bodyPr wrap="none" rtlCol="0">
            <a:spAutoFit/>
          </a:bodyPr>
          <a:lstStyle/>
          <a:p>
            <a:r>
              <a:rPr lang="en-US" b="1" dirty="0">
                <a:solidFill>
                  <a:schemeClr val="tx1">
                    <a:lumMod val="95000"/>
                    <a:lumOff val="5000"/>
                  </a:schemeClr>
                </a:solidFill>
              </a:rPr>
              <a:t>PREPARED BY:-</a:t>
            </a:r>
            <a:endParaRPr lang="en-IN" b="1" dirty="0">
              <a:solidFill>
                <a:schemeClr val="tx1">
                  <a:lumMod val="95000"/>
                  <a:lumOff val="5000"/>
                </a:schemeClr>
              </a:solidFill>
            </a:endParaRPr>
          </a:p>
        </p:txBody>
      </p:sp>
      <p:sp>
        <p:nvSpPr>
          <p:cNvPr id="13" name="Rectangle 12">
            <a:extLst>
              <a:ext uri="{FF2B5EF4-FFF2-40B4-BE49-F238E27FC236}">
                <a16:creationId xmlns:a16="http://schemas.microsoft.com/office/drawing/2014/main" id="{643F41AC-B1F2-2137-77A0-E8186858D414}"/>
              </a:ext>
            </a:extLst>
          </p:cNvPr>
          <p:cNvSpPr/>
          <p:nvPr/>
        </p:nvSpPr>
        <p:spPr>
          <a:xfrm>
            <a:off x="-72737" y="-42191"/>
            <a:ext cx="5226627" cy="8313981"/>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943FCC3D-E2DF-C1D9-336E-2A0227B005EC}"/>
              </a:ext>
            </a:extLst>
          </p:cNvPr>
          <p:cNvSpPr txBox="1"/>
          <p:nvPr/>
        </p:nvSpPr>
        <p:spPr>
          <a:xfrm>
            <a:off x="6030082" y="5403476"/>
            <a:ext cx="5592534" cy="1938992"/>
          </a:xfrm>
          <a:prstGeom prst="rect">
            <a:avLst/>
          </a:prstGeom>
          <a:noFill/>
        </p:spPr>
        <p:txBody>
          <a:bodyPr wrap="square" rtlCol="0">
            <a:spAutoFit/>
          </a:bodyPr>
          <a:lstStyle/>
          <a:p>
            <a:r>
              <a:rPr lang="en-US" sz="2400" dirty="0">
                <a:latin typeface="Bahnschrift SemiBold" panose="020B0502040204020203" pitchFamily="34" charset="0"/>
              </a:rPr>
              <a:t>Name:- Zala </a:t>
            </a:r>
            <a:r>
              <a:rPr lang="en-US" sz="2400" dirty="0" err="1">
                <a:latin typeface="Bahnschrift SemiBold" panose="020B0502040204020203" pitchFamily="34" charset="0"/>
              </a:rPr>
              <a:t>DhruvrajSinh</a:t>
            </a:r>
            <a:r>
              <a:rPr lang="en-US" sz="2400" dirty="0">
                <a:latin typeface="Bahnschrift SemiBold" panose="020B0502040204020203" pitchFamily="34" charset="0"/>
              </a:rPr>
              <a:t> </a:t>
            </a:r>
            <a:r>
              <a:rPr lang="en-US" sz="2400" dirty="0" err="1">
                <a:latin typeface="Bahnschrift SemiBold" panose="020B0502040204020203" pitchFamily="34" charset="0"/>
              </a:rPr>
              <a:t>Kripalsinh</a:t>
            </a:r>
            <a:endParaRPr lang="en-US" sz="2400" dirty="0">
              <a:latin typeface="Bahnschrift SemiBold" panose="020B0502040204020203" pitchFamily="34" charset="0"/>
            </a:endParaRPr>
          </a:p>
          <a:p>
            <a:r>
              <a:rPr lang="en-US" sz="2400" dirty="0">
                <a:latin typeface="Bahnschrift SemiBold" panose="020B0502040204020203" pitchFamily="34" charset="0"/>
              </a:rPr>
              <a:t>Enrollment no:- </a:t>
            </a:r>
            <a:r>
              <a:rPr lang="en-US" sz="2400" dirty="0">
                <a:solidFill>
                  <a:schemeClr val="tx1"/>
                </a:solidFill>
                <a:latin typeface="Bahnschrift SemiBold" panose="020B0502040204020203" pitchFamily="34" charset="0"/>
              </a:rPr>
              <a:t>23002170510045</a:t>
            </a:r>
          </a:p>
          <a:p>
            <a:r>
              <a:rPr lang="en-US" sz="2400" dirty="0">
                <a:latin typeface="Bahnschrift SemiBold" panose="020B0502040204020203" pitchFamily="34" charset="0"/>
              </a:rPr>
              <a:t>Roll no:- 43</a:t>
            </a:r>
          </a:p>
          <a:p>
            <a:r>
              <a:rPr lang="en-US" sz="2400" dirty="0">
                <a:latin typeface="Bahnschrift SemiBold" panose="020B0502040204020203" pitchFamily="34" charset="0"/>
              </a:rPr>
              <a:t>Batch:- A2</a:t>
            </a:r>
          </a:p>
          <a:p>
            <a:r>
              <a:rPr lang="en-US" sz="2400" dirty="0">
                <a:latin typeface="Bahnschrift SemiBold" panose="020B0502040204020203" pitchFamily="34" charset="0"/>
              </a:rPr>
              <a:t>Branch:- AIDS</a:t>
            </a:r>
            <a:endParaRPr lang="en-IN" sz="2400" dirty="0">
              <a:latin typeface="Bahnschrift SemiBold" panose="020B0502040204020203" pitchFamily="34" charset="0"/>
            </a:endParaRPr>
          </a:p>
        </p:txBody>
      </p:sp>
      <p:pic>
        <p:nvPicPr>
          <p:cNvPr id="8" name="Picture 7">
            <a:extLst>
              <a:ext uri="{FF2B5EF4-FFF2-40B4-BE49-F238E27FC236}">
                <a16:creationId xmlns:a16="http://schemas.microsoft.com/office/drawing/2014/main" id="{5A861323-B1D0-6140-512E-FDBCA4BA41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58" y="69012"/>
            <a:ext cx="474724" cy="497045"/>
          </a:xfrm>
          <a:prstGeom prst="rect">
            <a:avLst/>
          </a:prstGeom>
        </p:spPr>
      </p:pic>
    </p:spTree>
    <p:extLst>
      <p:ext uri="{BB962C8B-B14F-4D97-AF65-F5344CB8AC3E}">
        <p14:creationId xmlns:p14="http://schemas.microsoft.com/office/powerpoint/2010/main" val="42081062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ED2486-C881-3AF1-1270-71905845C628}"/>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88EBDD27-058B-200A-F7FD-DB87D023882C}"/>
              </a:ext>
            </a:extLst>
          </p:cNvPr>
          <p:cNvPicPr>
            <a:picLocks noChangeAspect="1"/>
          </p:cNvPicPr>
          <p:nvPr/>
        </p:nvPicPr>
        <p:blipFill>
          <a:blip r:embed="rId3"/>
          <a:stretch>
            <a:fillRect/>
          </a:stretch>
        </p:blipFill>
        <p:spPr>
          <a:xfrm>
            <a:off x="0" y="0"/>
            <a:ext cx="14630400" cy="8229600"/>
          </a:xfrm>
          <a:prstGeom prst="rect">
            <a:avLst/>
          </a:prstGeom>
        </p:spPr>
      </p:pic>
      <p:sp>
        <p:nvSpPr>
          <p:cNvPr id="2" name="Text 0">
            <a:extLst>
              <a:ext uri="{FF2B5EF4-FFF2-40B4-BE49-F238E27FC236}">
                <a16:creationId xmlns:a16="http://schemas.microsoft.com/office/drawing/2014/main" id="{9AADD301-B998-C09D-5297-CA0FA1B180A8}"/>
              </a:ext>
            </a:extLst>
          </p:cNvPr>
          <p:cNvSpPr/>
          <p:nvPr/>
        </p:nvSpPr>
        <p:spPr>
          <a:xfrm>
            <a:off x="728782" y="1485186"/>
            <a:ext cx="4732377" cy="591503"/>
          </a:xfrm>
          <a:prstGeom prst="rect">
            <a:avLst/>
          </a:prstGeom>
          <a:noFill/>
          <a:ln/>
        </p:spPr>
        <p:txBody>
          <a:bodyPr wrap="none" lIns="0" tIns="0" rIns="0" bIns="0" rtlCol="0" anchor="t"/>
          <a:lstStyle/>
          <a:p>
            <a:pPr marL="0" indent="0">
              <a:lnSpc>
                <a:spcPts val="4650"/>
              </a:lnSpc>
              <a:buNone/>
            </a:pPr>
            <a:r>
              <a:rPr lang="en-US" sz="3700" b="1" kern="0" spc="-37" dirty="0">
                <a:solidFill>
                  <a:srgbClr val="FFFFFF"/>
                </a:solidFill>
                <a:latin typeface="Arial Black" panose="020B0A04020102020204" pitchFamily="34" charset="0"/>
                <a:ea typeface="Montserrat Bold" pitchFamily="34" charset="-122"/>
                <a:cs typeface="Montserrat Bold" pitchFamily="34" charset="-120"/>
              </a:rPr>
              <a:t>Thank You</a:t>
            </a:r>
            <a:endParaRPr lang="en-US" sz="3700" dirty="0">
              <a:latin typeface="Arial Black" panose="020B0A04020102020204" pitchFamily="34" charset="0"/>
            </a:endParaRPr>
          </a:p>
        </p:txBody>
      </p:sp>
      <p:sp>
        <p:nvSpPr>
          <p:cNvPr id="6" name="Text 1">
            <a:extLst>
              <a:ext uri="{FF2B5EF4-FFF2-40B4-BE49-F238E27FC236}">
                <a16:creationId xmlns:a16="http://schemas.microsoft.com/office/drawing/2014/main" id="{1C7FC9FC-A309-0DA5-86FA-3BD4AAEA2150}"/>
              </a:ext>
            </a:extLst>
          </p:cNvPr>
          <p:cNvSpPr/>
          <p:nvPr/>
        </p:nvSpPr>
        <p:spPr>
          <a:xfrm>
            <a:off x="728782" y="3084520"/>
            <a:ext cx="11397410" cy="3068392"/>
          </a:xfrm>
          <a:prstGeom prst="rect">
            <a:avLst/>
          </a:prstGeom>
          <a:noFill/>
          <a:ln/>
        </p:spPr>
        <p:txBody>
          <a:bodyPr wrap="square" lIns="0" tIns="0" rIns="0" bIns="0" rtlCol="0" anchor="t"/>
          <a:lstStyle/>
          <a:p>
            <a:pPr marL="0" indent="0">
              <a:lnSpc>
                <a:spcPts val="2450"/>
              </a:lnSpc>
              <a:buNone/>
            </a:pPr>
            <a:r>
              <a:rPr lang="en-US" sz="2100" dirty="0">
                <a:solidFill>
                  <a:srgbClr val="E2E6E9"/>
                </a:solidFill>
                <a:latin typeface="Source Sans Pro" pitchFamily="34" charset="0"/>
                <a:ea typeface="Source Sans Pro" pitchFamily="34" charset="-122"/>
                <a:cs typeface="Source Sans Pro" pitchFamily="34" charset="-120"/>
              </a:rPr>
              <a:t>Thank you for your time and attention! </a:t>
            </a:r>
            <a:r>
              <a:rPr lang="en-US" sz="2100" dirty="0" err="1">
                <a:solidFill>
                  <a:srgbClr val="E2E6E9"/>
                </a:solidFill>
                <a:latin typeface="Source Sans Pro" pitchFamily="34" charset="0"/>
                <a:ea typeface="Source Sans Pro" pitchFamily="34" charset="-122"/>
                <a:cs typeface="Source Sans Pro" pitchFamily="34" charset="-120"/>
              </a:rPr>
              <a:t>BlockiFy</a:t>
            </a:r>
            <a:r>
              <a:rPr lang="en-US" sz="2100" dirty="0">
                <a:solidFill>
                  <a:srgbClr val="E2E6E9"/>
                </a:solidFill>
                <a:latin typeface="Source Sans Pro" pitchFamily="34" charset="0"/>
                <a:ea typeface="Source Sans Pro" pitchFamily="34" charset="-122"/>
                <a:cs typeface="Source Sans Pro" pitchFamily="34" charset="-120"/>
              </a:rPr>
              <a:t> is a step towards a simple and engaging cryptocurrency marketplace. Your feedback and suggestions are always welcome to help improve and expand its functionalities.</a:t>
            </a:r>
            <a:endParaRPr lang="en-US" sz="2100" dirty="0"/>
          </a:p>
        </p:txBody>
      </p:sp>
      <p:pic>
        <p:nvPicPr>
          <p:cNvPr id="8" name="Picture 7">
            <a:extLst>
              <a:ext uri="{FF2B5EF4-FFF2-40B4-BE49-F238E27FC236}">
                <a16:creationId xmlns:a16="http://schemas.microsoft.com/office/drawing/2014/main" id="{689EB634-B065-E025-5C25-57B3A4927D90}"/>
              </a:ext>
            </a:extLst>
          </p:cNvPr>
          <p:cNvPicPr>
            <a:picLocks noChangeAspect="1"/>
          </p:cNvPicPr>
          <p:nvPr/>
        </p:nvPicPr>
        <p:blipFill rotWithShape="1">
          <a:blip r:embed="rId4">
            <a:extLst>
              <a:ext uri="{28A0092B-C50C-407E-A947-70E740481C1C}">
                <a14:useLocalDpi xmlns:a14="http://schemas.microsoft.com/office/drawing/2010/main" val="0"/>
              </a:ext>
            </a:extLst>
          </a:blip>
          <a:srcRect l="25791" t="16832" b="13861"/>
          <a:stretch/>
        </p:blipFill>
        <p:spPr>
          <a:xfrm>
            <a:off x="12866914" y="19528"/>
            <a:ext cx="1763486" cy="337787"/>
          </a:xfrm>
          <a:prstGeom prst="rect">
            <a:avLst/>
          </a:prstGeom>
        </p:spPr>
      </p:pic>
      <p:pic>
        <p:nvPicPr>
          <p:cNvPr id="9" name="Picture 8">
            <a:extLst>
              <a:ext uri="{FF2B5EF4-FFF2-40B4-BE49-F238E27FC236}">
                <a16:creationId xmlns:a16="http://schemas.microsoft.com/office/drawing/2014/main" id="{D0DF76C1-AC16-505D-D5D2-EFB8FA36BD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58" y="69012"/>
            <a:ext cx="474724" cy="497045"/>
          </a:xfrm>
          <a:prstGeom prst="rect">
            <a:avLst/>
          </a:prstGeom>
        </p:spPr>
      </p:pic>
    </p:spTree>
    <p:extLst>
      <p:ext uri="{BB962C8B-B14F-4D97-AF65-F5344CB8AC3E}">
        <p14:creationId xmlns:p14="http://schemas.microsoft.com/office/powerpoint/2010/main" val="1726217146"/>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06ACC1A-3C6E-FA20-F558-4F2CC8D4341D}"/>
              </a:ext>
            </a:extLst>
          </p:cNvPr>
          <p:cNvPicPr>
            <a:picLocks noChangeAspect="1"/>
          </p:cNvPicPr>
          <p:nvPr/>
        </p:nvPicPr>
        <p:blipFill>
          <a:blip r:embed="rId3"/>
          <a:stretch>
            <a:fillRect/>
          </a:stretch>
        </p:blipFill>
        <p:spPr>
          <a:xfrm>
            <a:off x="0" y="0"/>
            <a:ext cx="14630400" cy="8229600"/>
          </a:xfrm>
          <a:prstGeom prst="rect">
            <a:avLst/>
          </a:prstGeom>
        </p:spPr>
      </p:pic>
      <p:pic>
        <p:nvPicPr>
          <p:cNvPr id="2" name="Image 0" descr="preencoded.png"/>
          <p:cNvPicPr>
            <a:picLocks noChangeAspect="1"/>
          </p:cNvPicPr>
          <p:nvPr/>
        </p:nvPicPr>
        <p:blipFill>
          <a:blip r:embed="rId4"/>
          <a:stretch>
            <a:fillRect/>
          </a:stretch>
        </p:blipFill>
        <p:spPr>
          <a:xfrm>
            <a:off x="0" y="0"/>
            <a:ext cx="5486400" cy="8229600"/>
          </a:xfrm>
          <a:prstGeom prst="rect">
            <a:avLst/>
          </a:prstGeom>
        </p:spPr>
      </p:pic>
      <p:sp>
        <p:nvSpPr>
          <p:cNvPr id="3" name="Text 0"/>
          <p:cNvSpPr/>
          <p:nvPr/>
        </p:nvSpPr>
        <p:spPr>
          <a:xfrm>
            <a:off x="6350198" y="1715712"/>
            <a:ext cx="7416403" cy="1402556"/>
          </a:xfrm>
          <a:prstGeom prst="rect">
            <a:avLst/>
          </a:prstGeom>
          <a:noFill/>
          <a:ln/>
        </p:spPr>
        <p:txBody>
          <a:bodyPr wrap="square" lIns="0" tIns="0" rIns="0" bIns="0" rtlCol="0" anchor="t"/>
          <a:lstStyle/>
          <a:p>
            <a:pPr marL="0" indent="0">
              <a:lnSpc>
                <a:spcPts val="5500"/>
              </a:lnSpc>
              <a:buNone/>
            </a:pPr>
            <a:r>
              <a:rPr lang="en-US" sz="4400" b="1" kern="0" spc="-44" dirty="0">
                <a:solidFill>
                  <a:srgbClr val="FFFFFF"/>
                </a:solidFill>
                <a:latin typeface="Arial Black" panose="020B0A04020102020204" pitchFamily="34" charset="0"/>
                <a:ea typeface="Montserrat Bold" pitchFamily="34" charset="-122"/>
                <a:cs typeface="Montserrat Bold" pitchFamily="34" charset="-120"/>
              </a:rPr>
              <a:t>BlockiFy:Crypto Currency Marketplace</a:t>
            </a:r>
            <a:endParaRPr lang="en-US" sz="4400" dirty="0">
              <a:latin typeface="Arial Black" panose="020B0A04020102020204" pitchFamily="34" charset="0"/>
            </a:endParaRPr>
          </a:p>
        </p:txBody>
      </p:sp>
      <p:sp>
        <p:nvSpPr>
          <p:cNvPr id="4" name="Text 1"/>
          <p:cNvSpPr/>
          <p:nvPr/>
        </p:nvSpPr>
        <p:spPr>
          <a:xfrm>
            <a:off x="6350198" y="3634368"/>
            <a:ext cx="7416403" cy="2953929"/>
          </a:xfrm>
          <a:prstGeom prst="rect">
            <a:avLst/>
          </a:prstGeom>
          <a:noFill/>
          <a:ln/>
        </p:spPr>
        <p:txBody>
          <a:bodyPr wrap="square" lIns="0" tIns="0" rIns="0" bIns="0" rtlCol="0" anchor="t"/>
          <a:lstStyle/>
          <a:p>
            <a:pPr marL="0" indent="0">
              <a:lnSpc>
                <a:spcPts val="2900"/>
              </a:lnSpc>
              <a:buNone/>
            </a:pPr>
            <a:r>
              <a:rPr lang="en-US" sz="2000" dirty="0" err="1">
                <a:solidFill>
                  <a:srgbClr val="E2E6E9"/>
                </a:solidFill>
                <a:latin typeface="Source Sans Pro" pitchFamily="34" charset="0"/>
                <a:ea typeface="Source Sans Pro" pitchFamily="34" charset="-122"/>
                <a:cs typeface="Source Sans Pro" pitchFamily="34" charset="-120"/>
              </a:rPr>
              <a:t>BlockiFy</a:t>
            </a:r>
            <a:r>
              <a:rPr lang="en-US" sz="2000" dirty="0">
                <a:solidFill>
                  <a:srgbClr val="E2E6E9"/>
                </a:solidFill>
                <a:latin typeface="Source Sans Pro" pitchFamily="34" charset="0"/>
                <a:ea typeface="Source Sans Pro" pitchFamily="34" charset="-122"/>
                <a:cs typeface="Source Sans Pro" pitchFamily="34" charset="-120"/>
              </a:rPr>
              <a:t>: Crypto Currency Marketplace is a web-based platform designed for users to explore, track, and trade digital assets. Built using HTML, CSS, and JavaScript, it offers market updates, a trending section, and a user-friendly interface. </a:t>
            </a:r>
            <a:r>
              <a:rPr lang="en-US" sz="2000" dirty="0" err="1">
                <a:solidFill>
                  <a:srgbClr val="E2E6E9"/>
                </a:solidFill>
                <a:latin typeface="Source Sans Pro" pitchFamily="34" charset="0"/>
                <a:ea typeface="Source Sans Pro" pitchFamily="34" charset="-122"/>
                <a:cs typeface="Source Sans Pro" pitchFamily="34" charset="-120"/>
              </a:rPr>
              <a:t>BlockiFy</a:t>
            </a:r>
            <a:r>
              <a:rPr lang="en-US" sz="2000" dirty="0">
                <a:solidFill>
                  <a:srgbClr val="E2E6E9"/>
                </a:solidFill>
                <a:latin typeface="Source Sans Pro" pitchFamily="34" charset="0"/>
                <a:ea typeface="Source Sans Pro" pitchFamily="34" charset="-122"/>
                <a:cs typeface="Source Sans Pro" pitchFamily="34" charset="-120"/>
              </a:rPr>
              <a:t> simplifies cryptocurrency trading by providing easy navigation, wallet integration, and essential market insights, making it an ideal platform for both beginners and experienced traders.</a:t>
            </a:r>
            <a:endParaRPr lang="en-US" sz="2000" dirty="0"/>
          </a:p>
        </p:txBody>
      </p:sp>
      <p:pic>
        <p:nvPicPr>
          <p:cNvPr id="10" name="Picture 9">
            <a:extLst>
              <a:ext uri="{FF2B5EF4-FFF2-40B4-BE49-F238E27FC236}">
                <a16:creationId xmlns:a16="http://schemas.microsoft.com/office/drawing/2014/main" id="{7558DD04-7B91-0802-BB8A-F8FB750D76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58" y="69012"/>
            <a:ext cx="474724" cy="497045"/>
          </a:xfrm>
          <a:prstGeom prst="rect">
            <a:avLst/>
          </a:prstGeom>
        </p:spPr>
      </p:pic>
      <p:pic>
        <p:nvPicPr>
          <p:cNvPr id="11" name="Picture 10">
            <a:extLst>
              <a:ext uri="{FF2B5EF4-FFF2-40B4-BE49-F238E27FC236}">
                <a16:creationId xmlns:a16="http://schemas.microsoft.com/office/drawing/2014/main" id="{9235E410-F796-E743-F695-F06D68DBCB57}"/>
              </a:ext>
            </a:extLst>
          </p:cNvPr>
          <p:cNvPicPr>
            <a:picLocks noChangeAspect="1"/>
          </p:cNvPicPr>
          <p:nvPr/>
        </p:nvPicPr>
        <p:blipFill rotWithShape="1">
          <a:blip r:embed="rId6">
            <a:extLst>
              <a:ext uri="{28A0092B-C50C-407E-A947-70E740481C1C}">
                <a14:useLocalDpi xmlns:a14="http://schemas.microsoft.com/office/drawing/2010/main" val="0"/>
              </a:ext>
            </a:extLst>
          </a:blip>
          <a:srcRect l="25791" t="16832" b="13861"/>
          <a:stretch/>
        </p:blipFill>
        <p:spPr>
          <a:xfrm>
            <a:off x="12866914" y="19528"/>
            <a:ext cx="1763486" cy="337787"/>
          </a:xfrm>
          <a:prstGeom prst="rect">
            <a:avLst/>
          </a:prstGeom>
        </p:spPr>
      </p:pic>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AB4F189D-94B6-F846-8B17-5694EE810403}"/>
              </a:ext>
            </a:extLst>
          </p:cNvPr>
          <p:cNvPicPr>
            <a:picLocks noChangeAspect="1"/>
          </p:cNvPicPr>
          <p:nvPr/>
        </p:nvPicPr>
        <p:blipFill>
          <a:blip r:embed="rId3"/>
          <a:stretch>
            <a:fillRect/>
          </a:stretch>
        </p:blipFill>
        <p:spPr>
          <a:xfrm>
            <a:off x="0" y="0"/>
            <a:ext cx="14630400" cy="8229600"/>
          </a:xfrm>
          <a:prstGeom prst="rect">
            <a:avLst/>
          </a:prstGeom>
        </p:spPr>
      </p:pic>
      <p:pic>
        <p:nvPicPr>
          <p:cNvPr id="2" name="Image 0" descr="preencoded.png"/>
          <p:cNvPicPr>
            <a:picLocks noChangeAspect="1"/>
          </p:cNvPicPr>
          <p:nvPr/>
        </p:nvPicPr>
        <p:blipFill>
          <a:blip r:embed="rId4"/>
          <a:stretch>
            <a:fillRect/>
          </a:stretch>
        </p:blipFill>
        <p:spPr>
          <a:xfrm>
            <a:off x="0" y="0"/>
            <a:ext cx="5486400" cy="8229600"/>
          </a:xfrm>
          <a:prstGeom prst="rect">
            <a:avLst/>
          </a:prstGeom>
        </p:spPr>
      </p:pic>
      <p:sp>
        <p:nvSpPr>
          <p:cNvPr id="3" name="Text 0"/>
          <p:cNvSpPr/>
          <p:nvPr/>
        </p:nvSpPr>
        <p:spPr>
          <a:xfrm>
            <a:off x="6262926" y="696278"/>
            <a:ext cx="7590949" cy="1260396"/>
          </a:xfrm>
          <a:prstGeom prst="rect">
            <a:avLst/>
          </a:prstGeom>
          <a:noFill/>
          <a:ln/>
        </p:spPr>
        <p:txBody>
          <a:bodyPr wrap="square" lIns="0" tIns="0" rIns="0" bIns="0" rtlCol="0" anchor="t"/>
          <a:lstStyle/>
          <a:p>
            <a:pPr marL="0" indent="0">
              <a:lnSpc>
                <a:spcPts val="4950"/>
              </a:lnSpc>
              <a:buNone/>
            </a:pPr>
            <a:r>
              <a:rPr lang="en-US" sz="3950" b="1" kern="0" spc="-40" dirty="0">
                <a:solidFill>
                  <a:srgbClr val="FFFFFF"/>
                </a:solidFill>
                <a:latin typeface="Arial Black" panose="020B0A04020102020204" pitchFamily="34" charset="0"/>
                <a:ea typeface="Montserrat Bold" pitchFamily="34" charset="-122"/>
                <a:cs typeface="Montserrat Bold" pitchFamily="34" charset="-120"/>
              </a:rPr>
              <a:t>Overview Of The Project</a:t>
            </a:r>
            <a:endParaRPr lang="en-US" sz="3950" dirty="0">
              <a:latin typeface="Arial Black" panose="020B0A04020102020204" pitchFamily="34" charset="0"/>
            </a:endParaRPr>
          </a:p>
        </p:txBody>
      </p:sp>
      <p:sp>
        <p:nvSpPr>
          <p:cNvPr id="4" name="Shape 1"/>
          <p:cNvSpPr/>
          <p:nvPr/>
        </p:nvSpPr>
        <p:spPr>
          <a:xfrm>
            <a:off x="6262926" y="2539008"/>
            <a:ext cx="499229" cy="499229"/>
          </a:xfrm>
          <a:prstGeom prst="roundRect">
            <a:avLst>
              <a:gd name="adj" fmla="val 6667"/>
            </a:avLst>
          </a:prstGeom>
          <a:solidFill>
            <a:srgbClr val="303132"/>
          </a:solidFill>
          <a:ln/>
        </p:spPr>
      </p:sp>
      <p:sp>
        <p:nvSpPr>
          <p:cNvPr id="5" name="Text 2"/>
          <p:cNvSpPr/>
          <p:nvPr/>
        </p:nvSpPr>
        <p:spPr>
          <a:xfrm>
            <a:off x="6454735" y="2637353"/>
            <a:ext cx="115610" cy="302538"/>
          </a:xfrm>
          <a:prstGeom prst="rect">
            <a:avLst/>
          </a:prstGeom>
          <a:noFill/>
          <a:ln/>
        </p:spPr>
        <p:txBody>
          <a:bodyPr wrap="none" lIns="0" tIns="0" rIns="0" bIns="0" rtlCol="0" anchor="t"/>
          <a:lstStyle/>
          <a:p>
            <a:pPr marL="0" indent="0" algn="ctr">
              <a:lnSpc>
                <a:spcPts val="2350"/>
              </a:lnSpc>
              <a:buNone/>
            </a:pPr>
            <a:r>
              <a:rPr lang="en-US" sz="2350" b="1" kern="0" spc="-24" dirty="0">
                <a:solidFill>
                  <a:srgbClr val="E2E6E9"/>
                </a:solidFill>
                <a:latin typeface="Arial Black" panose="020B0A04020102020204" pitchFamily="34" charset="0"/>
                <a:ea typeface="Montserrat Bold" pitchFamily="34" charset="-122"/>
                <a:cs typeface="Montserrat Bold" pitchFamily="34" charset="-120"/>
              </a:rPr>
              <a:t>1</a:t>
            </a:r>
            <a:endParaRPr lang="en-US" sz="2350" dirty="0">
              <a:latin typeface="Arial Black" panose="020B0A04020102020204" pitchFamily="34" charset="0"/>
            </a:endParaRPr>
          </a:p>
        </p:txBody>
      </p:sp>
      <p:sp>
        <p:nvSpPr>
          <p:cNvPr id="6" name="Text 3"/>
          <p:cNvSpPr/>
          <p:nvPr/>
        </p:nvSpPr>
        <p:spPr>
          <a:xfrm>
            <a:off x="6983969" y="2539008"/>
            <a:ext cx="2408992" cy="630317"/>
          </a:xfrm>
          <a:prstGeom prst="rect">
            <a:avLst/>
          </a:prstGeom>
          <a:noFill/>
          <a:ln/>
        </p:spPr>
        <p:txBody>
          <a:bodyPr wrap="square" lIns="0" tIns="0" rIns="0" bIns="0" rtlCol="0" anchor="t"/>
          <a:lstStyle/>
          <a:p>
            <a:pPr marL="0" indent="0">
              <a:lnSpc>
                <a:spcPts val="2450"/>
              </a:lnSpc>
              <a:buNone/>
            </a:pPr>
            <a:r>
              <a:rPr lang="en-US" sz="1950" b="1" kern="0" spc="-20" dirty="0">
                <a:solidFill>
                  <a:srgbClr val="E2E6E9"/>
                </a:solidFill>
                <a:latin typeface="Arial Black" panose="020B0A04020102020204" pitchFamily="34" charset="0"/>
                <a:ea typeface="Montserrat Bold" pitchFamily="34" charset="-122"/>
                <a:cs typeface="Montserrat Bold" pitchFamily="34" charset="-120"/>
              </a:rPr>
              <a:t>Crypto Market Display</a:t>
            </a:r>
            <a:endParaRPr lang="en-US" sz="1950" dirty="0">
              <a:latin typeface="Arial Black" panose="020B0A04020102020204" pitchFamily="34" charset="0"/>
            </a:endParaRPr>
          </a:p>
        </p:txBody>
      </p:sp>
      <p:sp>
        <p:nvSpPr>
          <p:cNvPr id="7" name="Text 4"/>
          <p:cNvSpPr/>
          <p:nvPr/>
        </p:nvSpPr>
        <p:spPr>
          <a:xfrm>
            <a:off x="6983968" y="3302437"/>
            <a:ext cx="2963585" cy="1331595"/>
          </a:xfrm>
          <a:prstGeom prst="rect">
            <a:avLst/>
          </a:prstGeom>
          <a:noFill/>
          <a:ln/>
        </p:spPr>
        <p:txBody>
          <a:bodyPr wrap="square" lIns="0" tIns="0" rIns="0" bIns="0" rtlCol="0" anchor="t"/>
          <a:lstStyle/>
          <a:p>
            <a:pPr marL="285750" indent="-285750">
              <a:lnSpc>
                <a:spcPts val="2600"/>
              </a:lnSpc>
              <a:buFont typeface="Arial" panose="020B0604020202020204" pitchFamily="34" charset="0"/>
              <a:buChar char="•"/>
            </a:pPr>
            <a:r>
              <a:rPr lang="en-US" dirty="0">
                <a:solidFill>
                  <a:srgbClr val="E2E6E9"/>
                </a:solidFill>
                <a:latin typeface="Source Sans Pro" pitchFamily="34" charset="0"/>
                <a:ea typeface="Source Sans Pro" pitchFamily="34" charset="-122"/>
                <a:cs typeface="Source Sans Pro" pitchFamily="34" charset="-120"/>
              </a:rPr>
              <a:t>Shows various cryptocurrencies with prices and trends.</a:t>
            </a:r>
            <a:endParaRPr lang="en-US" dirty="0"/>
          </a:p>
        </p:txBody>
      </p:sp>
      <p:sp>
        <p:nvSpPr>
          <p:cNvPr id="8" name="Shape 5"/>
          <p:cNvSpPr/>
          <p:nvPr/>
        </p:nvSpPr>
        <p:spPr>
          <a:xfrm>
            <a:off x="10169366" y="2539008"/>
            <a:ext cx="499229" cy="499229"/>
          </a:xfrm>
          <a:prstGeom prst="roundRect">
            <a:avLst>
              <a:gd name="adj" fmla="val 6667"/>
            </a:avLst>
          </a:prstGeom>
          <a:solidFill>
            <a:srgbClr val="303132"/>
          </a:solidFill>
          <a:ln/>
        </p:spPr>
      </p:sp>
      <p:sp>
        <p:nvSpPr>
          <p:cNvPr id="9" name="Text 6"/>
          <p:cNvSpPr/>
          <p:nvPr/>
        </p:nvSpPr>
        <p:spPr>
          <a:xfrm>
            <a:off x="10331172" y="2637353"/>
            <a:ext cx="175498" cy="302538"/>
          </a:xfrm>
          <a:prstGeom prst="rect">
            <a:avLst/>
          </a:prstGeom>
          <a:noFill/>
          <a:ln/>
        </p:spPr>
        <p:txBody>
          <a:bodyPr wrap="none" lIns="0" tIns="0" rIns="0" bIns="0" rtlCol="0" anchor="t"/>
          <a:lstStyle/>
          <a:p>
            <a:pPr marL="0" indent="0" algn="ctr">
              <a:lnSpc>
                <a:spcPts val="2350"/>
              </a:lnSpc>
              <a:buNone/>
            </a:pPr>
            <a:r>
              <a:rPr lang="en-US" sz="2350" b="1" kern="0" spc="-24" dirty="0">
                <a:solidFill>
                  <a:srgbClr val="E2E6E9"/>
                </a:solidFill>
                <a:latin typeface="Arial Black" panose="020B0A04020102020204" pitchFamily="34" charset="0"/>
                <a:ea typeface="Montserrat Bold" pitchFamily="34" charset="-122"/>
                <a:cs typeface="Montserrat Bold" pitchFamily="34" charset="-120"/>
              </a:rPr>
              <a:t>2</a:t>
            </a:r>
            <a:endParaRPr lang="en-US" sz="2350" dirty="0">
              <a:latin typeface="Arial Black" panose="020B0A04020102020204" pitchFamily="34" charset="0"/>
            </a:endParaRPr>
          </a:p>
        </p:txBody>
      </p:sp>
      <p:sp>
        <p:nvSpPr>
          <p:cNvPr id="10" name="Text 7"/>
          <p:cNvSpPr/>
          <p:nvPr/>
        </p:nvSpPr>
        <p:spPr>
          <a:xfrm>
            <a:off x="10890409" y="2539008"/>
            <a:ext cx="2963585" cy="630317"/>
          </a:xfrm>
          <a:prstGeom prst="rect">
            <a:avLst/>
          </a:prstGeom>
          <a:noFill/>
          <a:ln/>
        </p:spPr>
        <p:txBody>
          <a:bodyPr wrap="square" lIns="0" tIns="0" rIns="0" bIns="0" rtlCol="0" anchor="t"/>
          <a:lstStyle/>
          <a:p>
            <a:pPr marL="0" indent="0">
              <a:lnSpc>
                <a:spcPts val="2450"/>
              </a:lnSpc>
              <a:buNone/>
            </a:pPr>
            <a:r>
              <a:rPr lang="en-US" sz="1950" b="1" kern="0" spc="-20" dirty="0">
                <a:solidFill>
                  <a:srgbClr val="E2E6E9"/>
                </a:solidFill>
                <a:latin typeface="Arial Black" panose="020B0A04020102020204" pitchFamily="34" charset="0"/>
                <a:ea typeface="Montserrat Bold" pitchFamily="34" charset="-122"/>
                <a:cs typeface="Montserrat Bold" pitchFamily="34" charset="-120"/>
              </a:rPr>
              <a:t>User-Friendly Interface</a:t>
            </a:r>
            <a:endParaRPr lang="en-US" sz="1950" dirty="0">
              <a:latin typeface="Arial Black" panose="020B0A04020102020204" pitchFamily="34" charset="0"/>
            </a:endParaRPr>
          </a:p>
        </p:txBody>
      </p:sp>
      <p:sp>
        <p:nvSpPr>
          <p:cNvPr id="11" name="Text 8"/>
          <p:cNvSpPr/>
          <p:nvPr/>
        </p:nvSpPr>
        <p:spPr>
          <a:xfrm>
            <a:off x="10890409" y="3302437"/>
            <a:ext cx="2963585" cy="1331595"/>
          </a:xfrm>
          <a:prstGeom prst="rect">
            <a:avLst/>
          </a:prstGeom>
          <a:noFill/>
          <a:ln/>
        </p:spPr>
        <p:txBody>
          <a:bodyPr wrap="square" lIns="0" tIns="0" rIns="0" bIns="0" rtlCol="0" anchor="t"/>
          <a:lstStyle/>
          <a:p>
            <a:pPr marL="285750" indent="-285750">
              <a:lnSpc>
                <a:spcPts val="2600"/>
              </a:lnSpc>
              <a:buFont typeface="Arial" panose="020B0604020202020204" pitchFamily="34" charset="0"/>
              <a:buChar char="•"/>
            </a:pPr>
            <a:r>
              <a:rPr lang="en-US" dirty="0">
                <a:solidFill>
                  <a:srgbClr val="E2E6E9"/>
                </a:solidFill>
                <a:latin typeface="Source Sans Pro" pitchFamily="34" charset="0"/>
                <a:ea typeface="Source Sans Pro" pitchFamily="34" charset="-122"/>
                <a:cs typeface="Source Sans Pro" pitchFamily="34" charset="-120"/>
              </a:rPr>
              <a:t>Simple navigation with sections like Trending, Market, How It Works, etc.</a:t>
            </a:r>
            <a:endParaRPr lang="en-US" dirty="0"/>
          </a:p>
        </p:txBody>
      </p:sp>
      <p:sp>
        <p:nvSpPr>
          <p:cNvPr id="12" name="Shape 9"/>
          <p:cNvSpPr/>
          <p:nvPr/>
        </p:nvSpPr>
        <p:spPr>
          <a:xfrm>
            <a:off x="6262926" y="5105400"/>
            <a:ext cx="499229" cy="499229"/>
          </a:xfrm>
          <a:prstGeom prst="roundRect">
            <a:avLst>
              <a:gd name="adj" fmla="val 6667"/>
            </a:avLst>
          </a:prstGeom>
          <a:solidFill>
            <a:srgbClr val="303132"/>
          </a:solidFill>
          <a:ln/>
        </p:spPr>
      </p:sp>
      <p:sp>
        <p:nvSpPr>
          <p:cNvPr id="13" name="Text 10"/>
          <p:cNvSpPr/>
          <p:nvPr/>
        </p:nvSpPr>
        <p:spPr>
          <a:xfrm>
            <a:off x="6424493" y="5203746"/>
            <a:ext cx="176093" cy="302538"/>
          </a:xfrm>
          <a:prstGeom prst="rect">
            <a:avLst/>
          </a:prstGeom>
          <a:noFill/>
          <a:ln/>
        </p:spPr>
        <p:txBody>
          <a:bodyPr wrap="none" lIns="0" tIns="0" rIns="0" bIns="0" rtlCol="0" anchor="t"/>
          <a:lstStyle/>
          <a:p>
            <a:pPr marL="0" indent="0" algn="ctr">
              <a:lnSpc>
                <a:spcPts val="2350"/>
              </a:lnSpc>
              <a:buNone/>
            </a:pPr>
            <a:r>
              <a:rPr lang="en-US" sz="2350" b="1" kern="0" spc="-24" dirty="0">
                <a:solidFill>
                  <a:srgbClr val="E2E6E9"/>
                </a:solidFill>
                <a:latin typeface="Arial Black" panose="020B0A04020102020204" pitchFamily="34" charset="0"/>
                <a:ea typeface="Montserrat Bold" pitchFamily="34" charset="-122"/>
                <a:cs typeface="Montserrat Bold" pitchFamily="34" charset="-120"/>
              </a:rPr>
              <a:t>3</a:t>
            </a:r>
            <a:endParaRPr lang="en-US" sz="2350" dirty="0">
              <a:latin typeface="Arial Black" panose="020B0A04020102020204" pitchFamily="34" charset="0"/>
            </a:endParaRPr>
          </a:p>
        </p:txBody>
      </p:sp>
      <p:sp>
        <p:nvSpPr>
          <p:cNvPr id="14" name="Text 11"/>
          <p:cNvSpPr/>
          <p:nvPr/>
        </p:nvSpPr>
        <p:spPr>
          <a:xfrm>
            <a:off x="6965871" y="5105399"/>
            <a:ext cx="3130034" cy="499229"/>
          </a:xfrm>
          <a:prstGeom prst="rect">
            <a:avLst/>
          </a:prstGeom>
          <a:noFill/>
          <a:ln/>
        </p:spPr>
        <p:txBody>
          <a:bodyPr wrap="none" lIns="0" tIns="0" rIns="0" bIns="0" rtlCol="0" anchor="t"/>
          <a:lstStyle/>
          <a:p>
            <a:pPr marL="0" indent="0">
              <a:lnSpc>
                <a:spcPts val="2450"/>
              </a:lnSpc>
              <a:buNone/>
            </a:pPr>
            <a:r>
              <a:rPr lang="en-US" sz="1950" b="1" kern="0" spc="-20" dirty="0">
                <a:solidFill>
                  <a:srgbClr val="E2E6E9"/>
                </a:solidFill>
                <a:latin typeface="Arial Black" panose="020B0A04020102020204" pitchFamily="34" charset="0"/>
                <a:ea typeface="Montserrat Bold" pitchFamily="34" charset="-122"/>
                <a:cs typeface="Montserrat Bold" pitchFamily="34" charset="-120"/>
              </a:rPr>
              <a:t>Crypto Market</a:t>
            </a:r>
          </a:p>
          <a:p>
            <a:pPr marL="0" indent="0">
              <a:lnSpc>
                <a:spcPts val="2450"/>
              </a:lnSpc>
              <a:buNone/>
            </a:pPr>
            <a:r>
              <a:rPr lang="en-US" sz="1950" b="1" kern="0" spc="-20" dirty="0">
                <a:solidFill>
                  <a:srgbClr val="E2E6E9"/>
                </a:solidFill>
                <a:latin typeface="Arial Black" panose="020B0A04020102020204" pitchFamily="34" charset="0"/>
                <a:ea typeface="Montserrat Bold" pitchFamily="34" charset="-122"/>
                <a:cs typeface="Montserrat Bold" pitchFamily="34" charset="-120"/>
              </a:rPr>
              <a:t>Insights</a:t>
            </a:r>
            <a:endParaRPr lang="en-US" sz="1950" dirty="0">
              <a:latin typeface="Arial Black" panose="020B0A04020102020204" pitchFamily="34" charset="0"/>
            </a:endParaRPr>
          </a:p>
        </p:txBody>
      </p:sp>
      <p:sp>
        <p:nvSpPr>
          <p:cNvPr id="15" name="Text 12"/>
          <p:cNvSpPr/>
          <p:nvPr/>
        </p:nvSpPr>
        <p:spPr>
          <a:xfrm>
            <a:off x="6983969" y="5735717"/>
            <a:ext cx="2963585" cy="1331595"/>
          </a:xfrm>
          <a:prstGeom prst="rect">
            <a:avLst/>
          </a:prstGeom>
          <a:noFill/>
          <a:ln/>
        </p:spPr>
        <p:txBody>
          <a:bodyPr wrap="square" lIns="0" tIns="0" rIns="0" bIns="0" rtlCol="0" anchor="t"/>
          <a:lstStyle/>
          <a:p>
            <a:pPr marL="285750" indent="-285750">
              <a:lnSpc>
                <a:spcPts val="2600"/>
              </a:lnSpc>
              <a:buFont typeface="Arial" panose="020B0604020202020204" pitchFamily="34" charset="0"/>
              <a:buChar char="•"/>
            </a:pPr>
            <a:r>
              <a:rPr lang="en-US" dirty="0">
                <a:solidFill>
                  <a:srgbClr val="E2E6E9"/>
                </a:solidFill>
                <a:latin typeface="Source Sans Pro" pitchFamily="34" charset="0"/>
                <a:ea typeface="Source Sans Pro" pitchFamily="34" charset="-122"/>
                <a:cs typeface="Source Sans Pro" pitchFamily="34" charset="-120"/>
              </a:rPr>
              <a:t>Displays pre-set cryptocurrency prices and trends.</a:t>
            </a:r>
            <a:endParaRPr lang="en-US" dirty="0"/>
          </a:p>
        </p:txBody>
      </p:sp>
      <p:sp>
        <p:nvSpPr>
          <p:cNvPr id="16" name="Shape 13"/>
          <p:cNvSpPr/>
          <p:nvPr/>
        </p:nvSpPr>
        <p:spPr>
          <a:xfrm>
            <a:off x="10169366" y="5105400"/>
            <a:ext cx="499229" cy="499229"/>
          </a:xfrm>
          <a:prstGeom prst="roundRect">
            <a:avLst>
              <a:gd name="adj" fmla="val 6667"/>
            </a:avLst>
          </a:prstGeom>
          <a:solidFill>
            <a:srgbClr val="303132"/>
          </a:solidFill>
          <a:ln/>
        </p:spPr>
      </p:sp>
      <p:sp>
        <p:nvSpPr>
          <p:cNvPr id="17" name="Text 14"/>
          <p:cNvSpPr/>
          <p:nvPr/>
        </p:nvSpPr>
        <p:spPr>
          <a:xfrm>
            <a:off x="10316289" y="5203746"/>
            <a:ext cx="205383" cy="302538"/>
          </a:xfrm>
          <a:prstGeom prst="rect">
            <a:avLst/>
          </a:prstGeom>
          <a:noFill/>
          <a:ln/>
        </p:spPr>
        <p:txBody>
          <a:bodyPr wrap="none" lIns="0" tIns="0" rIns="0" bIns="0" rtlCol="0" anchor="t"/>
          <a:lstStyle/>
          <a:p>
            <a:pPr marL="0" indent="0" algn="ctr">
              <a:lnSpc>
                <a:spcPts val="2350"/>
              </a:lnSpc>
              <a:buNone/>
            </a:pPr>
            <a:r>
              <a:rPr lang="en-US" sz="2350" b="1" kern="0" spc="-24" dirty="0">
                <a:solidFill>
                  <a:srgbClr val="E2E6E9"/>
                </a:solidFill>
                <a:latin typeface="Arial Black" panose="020B0A04020102020204" pitchFamily="34" charset="0"/>
                <a:ea typeface="Montserrat Bold" pitchFamily="34" charset="-122"/>
                <a:cs typeface="Montserrat Bold" pitchFamily="34" charset="-120"/>
              </a:rPr>
              <a:t>4</a:t>
            </a:r>
            <a:endParaRPr lang="en-US" sz="2350" dirty="0">
              <a:latin typeface="Arial Black" panose="020B0A04020102020204" pitchFamily="34" charset="0"/>
            </a:endParaRPr>
          </a:p>
        </p:txBody>
      </p:sp>
      <p:sp>
        <p:nvSpPr>
          <p:cNvPr id="18" name="Text 15"/>
          <p:cNvSpPr/>
          <p:nvPr/>
        </p:nvSpPr>
        <p:spPr>
          <a:xfrm>
            <a:off x="10890409" y="5105400"/>
            <a:ext cx="2963585" cy="630317"/>
          </a:xfrm>
          <a:prstGeom prst="rect">
            <a:avLst/>
          </a:prstGeom>
          <a:noFill/>
          <a:ln/>
        </p:spPr>
        <p:txBody>
          <a:bodyPr wrap="square" lIns="0" tIns="0" rIns="0" bIns="0" rtlCol="0" anchor="t"/>
          <a:lstStyle/>
          <a:p>
            <a:pPr marL="0" indent="0">
              <a:lnSpc>
                <a:spcPts val="2450"/>
              </a:lnSpc>
              <a:buNone/>
            </a:pPr>
            <a:r>
              <a:rPr lang="en-US" sz="1950" b="1" kern="0" spc="-20" dirty="0">
                <a:solidFill>
                  <a:srgbClr val="E2E6E9"/>
                </a:solidFill>
                <a:latin typeface="Arial Black" panose="020B0A04020102020204" pitchFamily="34" charset="0"/>
                <a:ea typeface="Montserrat Bold" pitchFamily="34" charset="-122"/>
                <a:cs typeface="Montserrat Bold" pitchFamily="34" charset="-120"/>
              </a:rPr>
              <a:t>Interactive Features &amp; Responsiveness</a:t>
            </a:r>
            <a:endParaRPr lang="en-US" sz="1950" dirty="0">
              <a:latin typeface="Arial Black" panose="020B0A04020102020204" pitchFamily="34" charset="0"/>
            </a:endParaRPr>
          </a:p>
        </p:txBody>
      </p:sp>
      <p:sp>
        <p:nvSpPr>
          <p:cNvPr id="19" name="Text 16"/>
          <p:cNvSpPr/>
          <p:nvPr/>
        </p:nvSpPr>
        <p:spPr>
          <a:xfrm>
            <a:off x="10890409" y="5868829"/>
            <a:ext cx="2963585" cy="1664494"/>
          </a:xfrm>
          <a:prstGeom prst="rect">
            <a:avLst/>
          </a:prstGeom>
          <a:noFill/>
          <a:ln/>
        </p:spPr>
        <p:txBody>
          <a:bodyPr wrap="square" lIns="0" tIns="0" rIns="0" bIns="0" rtlCol="0" anchor="t"/>
          <a:lstStyle/>
          <a:p>
            <a:pPr marL="285750" indent="-285750">
              <a:lnSpc>
                <a:spcPts val="2600"/>
              </a:lnSpc>
              <a:buFont typeface="Arial" panose="020B0604020202020204" pitchFamily="34" charset="0"/>
              <a:buChar char="•"/>
            </a:pPr>
            <a:r>
              <a:rPr lang="en-US" dirty="0">
                <a:solidFill>
                  <a:srgbClr val="E2E6E9"/>
                </a:solidFill>
                <a:latin typeface="Source Sans Pro" pitchFamily="34" charset="0"/>
                <a:ea typeface="Source Sans Pro" pitchFamily="34" charset="-122"/>
                <a:cs typeface="Source Sans Pro" pitchFamily="34" charset="-120"/>
              </a:rPr>
              <a:t>Features like navbar toggling, responsive effects, and add-to-favorites.</a:t>
            </a:r>
            <a:endParaRPr lang="en-US" dirty="0"/>
          </a:p>
        </p:txBody>
      </p:sp>
      <p:pic>
        <p:nvPicPr>
          <p:cNvPr id="21" name="Picture 20">
            <a:extLst>
              <a:ext uri="{FF2B5EF4-FFF2-40B4-BE49-F238E27FC236}">
                <a16:creationId xmlns:a16="http://schemas.microsoft.com/office/drawing/2014/main" id="{9D2BD95E-764B-301F-99C5-BD28EA2C8F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58" y="69012"/>
            <a:ext cx="474724" cy="497045"/>
          </a:xfrm>
          <a:prstGeom prst="rect">
            <a:avLst/>
          </a:prstGeom>
        </p:spPr>
      </p:pic>
      <p:pic>
        <p:nvPicPr>
          <p:cNvPr id="22" name="Picture 21">
            <a:extLst>
              <a:ext uri="{FF2B5EF4-FFF2-40B4-BE49-F238E27FC236}">
                <a16:creationId xmlns:a16="http://schemas.microsoft.com/office/drawing/2014/main" id="{914574CE-9EDA-80F5-A707-6877EF135A0C}"/>
              </a:ext>
            </a:extLst>
          </p:cNvPr>
          <p:cNvPicPr>
            <a:picLocks noChangeAspect="1"/>
          </p:cNvPicPr>
          <p:nvPr/>
        </p:nvPicPr>
        <p:blipFill rotWithShape="1">
          <a:blip r:embed="rId6">
            <a:extLst>
              <a:ext uri="{28A0092B-C50C-407E-A947-70E740481C1C}">
                <a14:useLocalDpi xmlns:a14="http://schemas.microsoft.com/office/drawing/2010/main" val="0"/>
              </a:ext>
            </a:extLst>
          </a:blip>
          <a:srcRect l="25791" t="16832" b="13861"/>
          <a:stretch/>
        </p:blipFill>
        <p:spPr>
          <a:xfrm>
            <a:off x="12866914" y="19528"/>
            <a:ext cx="1763486" cy="337787"/>
          </a:xfrm>
          <a:prstGeom prst="rect">
            <a:avLst/>
          </a:prstGeom>
        </p:spPr>
      </p:pic>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0DA21CCA-92F5-5FC5-4CA5-4CD77B987AA8}"/>
              </a:ext>
            </a:extLst>
          </p:cNvPr>
          <p:cNvPicPr>
            <a:picLocks noChangeAspect="1"/>
          </p:cNvPicPr>
          <p:nvPr/>
        </p:nvPicPr>
        <p:blipFill>
          <a:blip r:embed="rId3"/>
          <a:stretch>
            <a:fillRect/>
          </a:stretch>
        </p:blipFill>
        <p:spPr>
          <a:xfrm>
            <a:off x="0" y="0"/>
            <a:ext cx="14630400" cy="8229600"/>
          </a:xfrm>
          <a:prstGeom prst="rect">
            <a:avLst/>
          </a:prstGeom>
        </p:spPr>
      </p:pic>
      <p:sp>
        <p:nvSpPr>
          <p:cNvPr id="2" name="Text 0"/>
          <p:cNvSpPr/>
          <p:nvPr/>
        </p:nvSpPr>
        <p:spPr>
          <a:xfrm>
            <a:off x="863798" y="856774"/>
            <a:ext cx="5609749" cy="701278"/>
          </a:xfrm>
          <a:prstGeom prst="rect">
            <a:avLst/>
          </a:prstGeom>
          <a:noFill/>
          <a:ln/>
        </p:spPr>
        <p:txBody>
          <a:bodyPr wrap="none" lIns="0" tIns="0" rIns="0" bIns="0" rtlCol="0" anchor="t"/>
          <a:lstStyle/>
          <a:p>
            <a:pPr marL="0" indent="0">
              <a:lnSpc>
                <a:spcPts val="5500"/>
              </a:lnSpc>
              <a:buNone/>
            </a:pPr>
            <a:r>
              <a:rPr lang="en-US" sz="4400" b="1" kern="0" spc="-44" dirty="0">
                <a:solidFill>
                  <a:srgbClr val="FFFFFF"/>
                </a:solidFill>
                <a:latin typeface="Arial Black" panose="020B0A04020102020204" pitchFamily="34" charset="0"/>
                <a:ea typeface="Montserrat Bold" pitchFamily="34" charset="-122"/>
                <a:cs typeface="Montserrat Bold" pitchFamily="34" charset="-120"/>
              </a:rPr>
              <a:t>HTML</a:t>
            </a:r>
            <a:endParaRPr lang="en-US" sz="4400" dirty="0">
              <a:latin typeface="Arial Black" panose="020B0A04020102020204" pitchFamily="34" charset="0"/>
            </a:endParaRPr>
          </a:p>
        </p:txBody>
      </p:sp>
      <p:pic>
        <p:nvPicPr>
          <p:cNvPr id="3" name="Image 0" descr="preencoded.png"/>
          <p:cNvPicPr>
            <a:picLocks noChangeAspect="1"/>
          </p:cNvPicPr>
          <p:nvPr/>
        </p:nvPicPr>
        <p:blipFill>
          <a:blip r:embed="rId4"/>
          <a:stretch>
            <a:fillRect/>
          </a:stretch>
        </p:blipFill>
        <p:spPr>
          <a:xfrm>
            <a:off x="3024902" y="2051685"/>
            <a:ext cx="2128957" cy="1732598"/>
          </a:xfrm>
          <a:prstGeom prst="rect">
            <a:avLst/>
          </a:prstGeom>
        </p:spPr>
      </p:pic>
      <p:sp>
        <p:nvSpPr>
          <p:cNvPr id="4" name="Text 1"/>
          <p:cNvSpPr/>
          <p:nvPr/>
        </p:nvSpPr>
        <p:spPr>
          <a:xfrm>
            <a:off x="4030385" y="2909530"/>
            <a:ext cx="117872" cy="462677"/>
          </a:xfrm>
          <a:prstGeom prst="rect">
            <a:avLst/>
          </a:prstGeom>
          <a:noFill/>
          <a:ln/>
        </p:spPr>
        <p:txBody>
          <a:bodyPr wrap="none" lIns="0" tIns="0" rIns="0" bIns="0" rtlCol="0" anchor="t"/>
          <a:lstStyle/>
          <a:p>
            <a:pPr marL="0" indent="0" algn="ctr">
              <a:lnSpc>
                <a:spcPts val="3600"/>
              </a:lnSpc>
              <a:buNone/>
            </a:pPr>
            <a:r>
              <a:rPr lang="en-US" sz="2400" b="1" kern="0" spc="-24" dirty="0">
                <a:solidFill>
                  <a:srgbClr val="E2E6E9"/>
                </a:solidFill>
                <a:latin typeface="Arial Black" panose="020B0A04020102020204" pitchFamily="34" charset="0"/>
                <a:ea typeface="Montserrat Bold" pitchFamily="34" charset="-122"/>
                <a:cs typeface="Montserrat Bold" pitchFamily="34" charset="-120"/>
              </a:rPr>
              <a:t>1</a:t>
            </a:r>
            <a:endParaRPr lang="en-US" sz="2400" dirty="0">
              <a:latin typeface="Arial Black" panose="020B0A04020102020204" pitchFamily="34" charset="0"/>
            </a:endParaRPr>
          </a:p>
        </p:txBody>
      </p:sp>
      <p:sp>
        <p:nvSpPr>
          <p:cNvPr id="5" name="Text 2"/>
          <p:cNvSpPr/>
          <p:nvPr/>
        </p:nvSpPr>
        <p:spPr>
          <a:xfrm>
            <a:off x="5400675" y="2298502"/>
            <a:ext cx="2804874" cy="350639"/>
          </a:xfrm>
          <a:prstGeom prst="rect">
            <a:avLst/>
          </a:prstGeom>
          <a:noFill/>
          <a:ln/>
        </p:spPr>
        <p:txBody>
          <a:bodyPr wrap="none" lIns="0" tIns="0" rIns="0" bIns="0" rtlCol="0" anchor="t"/>
          <a:lstStyle/>
          <a:p>
            <a:pPr marL="0" indent="0" algn="l">
              <a:lnSpc>
                <a:spcPts val="2750"/>
              </a:lnSpc>
              <a:buNone/>
            </a:pPr>
            <a:r>
              <a:rPr lang="en-US" sz="2200" b="1" kern="0" spc="-22" dirty="0">
                <a:solidFill>
                  <a:srgbClr val="E2E6E9"/>
                </a:solidFill>
                <a:latin typeface="Arial Black" panose="020B0A04020102020204" pitchFamily="34" charset="0"/>
                <a:ea typeface="Montserrat Bold" pitchFamily="34" charset="-122"/>
                <a:cs typeface="Montserrat Bold" pitchFamily="34" charset="-120"/>
              </a:rPr>
              <a:t>Page Structure &amp; Sections</a:t>
            </a:r>
            <a:endParaRPr lang="en-US" sz="2200" dirty="0">
              <a:latin typeface="Arial Black" panose="020B0A04020102020204" pitchFamily="34" charset="0"/>
            </a:endParaRPr>
          </a:p>
        </p:txBody>
      </p:sp>
      <p:sp>
        <p:nvSpPr>
          <p:cNvPr id="6" name="Text 3"/>
          <p:cNvSpPr/>
          <p:nvPr/>
        </p:nvSpPr>
        <p:spPr>
          <a:xfrm>
            <a:off x="5400675" y="2797135"/>
            <a:ext cx="8119110" cy="740331"/>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Defines sections like Homepage, Trending, Market, and Blog using  HTML.</a:t>
            </a:r>
            <a:endParaRPr lang="en-US" sz="1900" dirty="0"/>
          </a:p>
        </p:txBody>
      </p:sp>
      <p:sp>
        <p:nvSpPr>
          <p:cNvPr id="7" name="Shape 4"/>
          <p:cNvSpPr/>
          <p:nvPr/>
        </p:nvSpPr>
        <p:spPr>
          <a:xfrm>
            <a:off x="5215533" y="3799880"/>
            <a:ext cx="8489394" cy="15240"/>
          </a:xfrm>
          <a:prstGeom prst="roundRect">
            <a:avLst>
              <a:gd name="adj" fmla="val 242945"/>
            </a:avLst>
          </a:prstGeom>
          <a:solidFill>
            <a:srgbClr val="494A4B"/>
          </a:solidFill>
          <a:ln/>
        </p:spPr>
      </p:sp>
      <p:pic>
        <p:nvPicPr>
          <p:cNvPr id="8" name="Image 1" descr="preencoded.png"/>
          <p:cNvPicPr>
            <a:picLocks noChangeAspect="1"/>
          </p:cNvPicPr>
          <p:nvPr/>
        </p:nvPicPr>
        <p:blipFill>
          <a:blip r:embed="rId5"/>
          <a:stretch>
            <a:fillRect/>
          </a:stretch>
        </p:blipFill>
        <p:spPr>
          <a:xfrm>
            <a:off x="1960483" y="3845957"/>
            <a:ext cx="4257913" cy="1732598"/>
          </a:xfrm>
          <a:prstGeom prst="rect">
            <a:avLst/>
          </a:prstGeom>
        </p:spPr>
      </p:pic>
      <p:sp>
        <p:nvSpPr>
          <p:cNvPr id="9" name="Text 5"/>
          <p:cNvSpPr/>
          <p:nvPr/>
        </p:nvSpPr>
        <p:spPr>
          <a:xfrm>
            <a:off x="3999905" y="4480917"/>
            <a:ext cx="178951" cy="462677"/>
          </a:xfrm>
          <a:prstGeom prst="rect">
            <a:avLst/>
          </a:prstGeom>
          <a:noFill/>
          <a:ln/>
        </p:spPr>
        <p:txBody>
          <a:bodyPr wrap="none" lIns="0" tIns="0" rIns="0" bIns="0" rtlCol="0" anchor="t"/>
          <a:lstStyle/>
          <a:p>
            <a:pPr marL="0" indent="0" algn="ctr">
              <a:lnSpc>
                <a:spcPts val="3600"/>
              </a:lnSpc>
              <a:buNone/>
            </a:pPr>
            <a:r>
              <a:rPr lang="en-US" sz="2400" b="1" kern="0" spc="-24" dirty="0">
                <a:solidFill>
                  <a:srgbClr val="E2E6E9"/>
                </a:solidFill>
                <a:latin typeface="Arial Black" panose="020B0A04020102020204" pitchFamily="34" charset="0"/>
                <a:ea typeface="Montserrat Bold" pitchFamily="34" charset="-122"/>
                <a:cs typeface="Montserrat Bold" pitchFamily="34" charset="-120"/>
              </a:rPr>
              <a:t>2</a:t>
            </a:r>
            <a:endParaRPr lang="en-US" sz="2400" dirty="0">
              <a:latin typeface="Arial Black" panose="020B0A04020102020204" pitchFamily="34" charset="0"/>
            </a:endParaRPr>
          </a:p>
        </p:txBody>
      </p:sp>
      <p:sp>
        <p:nvSpPr>
          <p:cNvPr id="10" name="Text 6"/>
          <p:cNvSpPr/>
          <p:nvPr/>
        </p:nvSpPr>
        <p:spPr>
          <a:xfrm>
            <a:off x="6465213" y="4092773"/>
            <a:ext cx="2804874" cy="350639"/>
          </a:xfrm>
          <a:prstGeom prst="rect">
            <a:avLst/>
          </a:prstGeom>
          <a:noFill/>
          <a:ln/>
        </p:spPr>
        <p:txBody>
          <a:bodyPr wrap="none" lIns="0" tIns="0" rIns="0" bIns="0" rtlCol="0" anchor="t"/>
          <a:lstStyle/>
          <a:p>
            <a:pPr marL="0" indent="0" algn="l">
              <a:lnSpc>
                <a:spcPts val="2750"/>
              </a:lnSpc>
              <a:buNone/>
            </a:pPr>
            <a:r>
              <a:rPr lang="en-US" sz="2200" b="1" kern="0" spc="-22" dirty="0">
                <a:solidFill>
                  <a:srgbClr val="E2E6E9"/>
                </a:solidFill>
                <a:latin typeface="Arial Black" panose="020B0A04020102020204" pitchFamily="34" charset="0"/>
                <a:ea typeface="Montserrat Bold" pitchFamily="34" charset="-122"/>
                <a:cs typeface="Montserrat Bold" pitchFamily="34" charset="-120"/>
              </a:rPr>
              <a:t>Data Representation</a:t>
            </a:r>
            <a:endParaRPr lang="en-US" sz="2200" dirty="0">
              <a:latin typeface="Arial Black" panose="020B0A04020102020204" pitchFamily="34" charset="0"/>
            </a:endParaRPr>
          </a:p>
        </p:txBody>
      </p:sp>
      <p:sp>
        <p:nvSpPr>
          <p:cNvPr id="11" name="Text 7"/>
          <p:cNvSpPr/>
          <p:nvPr/>
        </p:nvSpPr>
        <p:spPr>
          <a:xfrm>
            <a:off x="6465213" y="4591407"/>
            <a:ext cx="7054572" cy="740331"/>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Uses tables, lists, and cards to display cryptocurrency prices and trends in the marketplace.</a:t>
            </a:r>
            <a:endParaRPr lang="en-US" sz="1900" dirty="0"/>
          </a:p>
        </p:txBody>
      </p:sp>
      <p:sp>
        <p:nvSpPr>
          <p:cNvPr id="12" name="Shape 8"/>
          <p:cNvSpPr/>
          <p:nvPr/>
        </p:nvSpPr>
        <p:spPr>
          <a:xfrm>
            <a:off x="6280071" y="5594152"/>
            <a:ext cx="7424857" cy="15240"/>
          </a:xfrm>
          <a:prstGeom prst="roundRect">
            <a:avLst>
              <a:gd name="adj" fmla="val 242945"/>
            </a:avLst>
          </a:prstGeom>
          <a:solidFill>
            <a:srgbClr val="494A4B"/>
          </a:solidFill>
          <a:ln/>
        </p:spPr>
      </p:sp>
      <p:pic>
        <p:nvPicPr>
          <p:cNvPr id="13" name="Image 2" descr="preencoded.png"/>
          <p:cNvPicPr>
            <a:picLocks noChangeAspect="1"/>
          </p:cNvPicPr>
          <p:nvPr/>
        </p:nvPicPr>
        <p:blipFill>
          <a:blip r:embed="rId6"/>
          <a:stretch>
            <a:fillRect/>
          </a:stretch>
        </p:blipFill>
        <p:spPr>
          <a:xfrm>
            <a:off x="895945" y="5640229"/>
            <a:ext cx="6386870" cy="1732598"/>
          </a:xfrm>
          <a:prstGeom prst="rect">
            <a:avLst/>
          </a:prstGeom>
        </p:spPr>
      </p:pic>
      <p:sp>
        <p:nvSpPr>
          <p:cNvPr id="14" name="Text 9"/>
          <p:cNvSpPr/>
          <p:nvPr/>
        </p:nvSpPr>
        <p:spPr>
          <a:xfrm>
            <a:off x="3999548" y="6275189"/>
            <a:ext cx="179546" cy="462677"/>
          </a:xfrm>
          <a:prstGeom prst="rect">
            <a:avLst/>
          </a:prstGeom>
          <a:noFill/>
          <a:ln/>
        </p:spPr>
        <p:txBody>
          <a:bodyPr wrap="none" lIns="0" tIns="0" rIns="0" bIns="0" rtlCol="0" anchor="t"/>
          <a:lstStyle/>
          <a:p>
            <a:pPr marL="0" indent="0" algn="ctr">
              <a:lnSpc>
                <a:spcPts val="3600"/>
              </a:lnSpc>
              <a:buNone/>
            </a:pPr>
            <a:r>
              <a:rPr lang="en-US" sz="2400" b="1" kern="0" spc="-24" dirty="0">
                <a:solidFill>
                  <a:srgbClr val="E2E6E9"/>
                </a:solidFill>
                <a:latin typeface="Arial Black" panose="020B0A04020102020204" pitchFamily="34" charset="0"/>
                <a:ea typeface="Montserrat Bold" pitchFamily="34" charset="-122"/>
                <a:cs typeface="Montserrat Bold" pitchFamily="34" charset="-120"/>
              </a:rPr>
              <a:t>3</a:t>
            </a:r>
            <a:endParaRPr lang="en-US" sz="2400" dirty="0">
              <a:latin typeface="Arial Black" panose="020B0A04020102020204" pitchFamily="34" charset="0"/>
            </a:endParaRPr>
          </a:p>
        </p:txBody>
      </p:sp>
      <p:sp>
        <p:nvSpPr>
          <p:cNvPr id="15" name="Text 10"/>
          <p:cNvSpPr/>
          <p:nvPr/>
        </p:nvSpPr>
        <p:spPr>
          <a:xfrm>
            <a:off x="7529632" y="5887045"/>
            <a:ext cx="2804874" cy="350639"/>
          </a:xfrm>
          <a:prstGeom prst="rect">
            <a:avLst/>
          </a:prstGeom>
          <a:noFill/>
          <a:ln/>
        </p:spPr>
        <p:txBody>
          <a:bodyPr wrap="none" lIns="0" tIns="0" rIns="0" bIns="0" rtlCol="0" anchor="t"/>
          <a:lstStyle/>
          <a:p>
            <a:pPr marL="0" indent="0" algn="l">
              <a:lnSpc>
                <a:spcPts val="2750"/>
              </a:lnSpc>
              <a:buNone/>
            </a:pPr>
            <a:r>
              <a:rPr lang="en-US" sz="2200" b="1" kern="0" spc="-22" dirty="0">
                <a:solidFill>
                  <a:srgbClr val="E2E6E9"/>
                </a:solidFill>
                <a:latin typeface="Arial Black" panose="020B0A04020102020204" pitchFamily="34" charset="0"/>
                <a:ea typeface="Montserrat Bold" pitchFamily="34" charset="-122"/>
                <a:cs typeface="Montserrat Bold" pitchFamily="34" charset="-120"/>
              </a:rPr>
              <a:t>Navigation &amp; Linking</a:t>
            </a:r>
            <a:endParaRPr lang="en-US" sz="2200" dirty="0">
              <a:latin typeface="Arial Black" panose="020B0A04020102020204" pitchFamily="34" charset="0"/>
            </a:endParaRPr>
          </a:p>
        </p:txBody>
      </p:sp>
      <p:sp>
        <p:nvSpPr>
          <p:cNvPr id="16" name="Text 11"/>
          <p:cNvSpPr/>
          <p:nvPr/>
        </p:nvSpPr>
        <p:spPr>
          <a:xfrm>
            <a:off x="7529632" y="6385679"/>
            <a:ext cx="5990153" cy="740331"/>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Implements a navbar with internal links for smooth scrolling and easy access to sections.</a:t>
            </a:r>
            <a:endParaRPr lang="en-US" sz="1900" dirty="0"/>
          </a:p>
        </p:txBody>
      </p:sp>
      <p:pic>
        <p:nvPicPr>
          <p:cNvPr id="18" name="Picture 17">
            <a:extLst>
              <a:ext uri="{FF2B5EF4-FFF2-40B4-BE49-F238E27FC236}">
                <a16:creationId xmlns:a16="http://schemas.microsoft.com/office/drawing/2014/main" id="{0A14CD03-7D64-25FF-D31A-1194983F57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158" y="69012"/>
            <a:ext cx="474724" cy="497045"/>
          </a:xfrm>
          <a:prstGeom prst="rect">
            <a:avLst/>
          </a:prstGeom>
        </p:spPr>
      </p:pic>
      <p:pic>
        <p:nvPicPr>
          <p:cNvPr id="19" name="Picture 18">
            <a:extLst>
              <a:ext uri="{FF2B5EF4-FFF2-40B4-BE49-F238E27FC236}">
                <a16:creationId xmlns:a16="http://schemas.microsoft.com/office/drawing/2014/main" id="{47593372-DC08-BF14-F074-E8E741F49222}"/>
              </a:ext>
            </a:extLst>
          </p:cNvPr>
          <p:cNvPicPr>
            <a:picLocks noChangeAspect="1"/>
          </p:cNvPicPr>
          <p:nvPr/>
        </p:nvPicPr>
        <p:blipFill rotWithShape="1">
          <a:blip r:embed="rId8">
            <a:extLst>
              <a:ext uri="{28A0092B-C50C-407E-A947-70E740481C1C}">
                <a14:useLocalDpi xmlns:a14="http://schemas.microsoft.com/office/drawing/2010/main" val="0"/>
              </a:ext>
            </a:extLst>
          </a:blip>
          <a:srcRect l="25791" t="16832" b="13861"/>
          <a:stretch/>
        </p:blipFill>
        <p:spPr>
          <a:xfrm>
            <a:off x="12866914" y="19528"/>
            <a:ext cx="1763486" cy="337787"/>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FD1863B-704A-4718-70A1-79200B0531A2}"/>
              </a:ext>
            </a:extLst>
          </p:cNvPr>
          <p:cNvPicPr>
            <a:picLocks noChangeAspect="1"/>
          </p:cNvPicPr>
          <p:nvPr/>
        </p:nvPicPr>
        <p:blipFill>
          <a:blip r:embed="rId3"/>
          <a:stretch>
            <a:fillRect/>
          </a:stretch>
        </p:blipFill>
        <p:spPr>
          <a:xfrm>
            <a:off x="0" y="0"/>
            <a:ext cx="14630400" cy="8229600"/>
          </a:xfrm>
          <a:prstGeom prst="rect">
            <a:avLst/>
          </a:prstGeom>
        </p:spPr>
      </p:pic>
      <p:sp>
        <p:nvSpPr>
          <p:cNvPr id="2" name="Text 0"/>
          <p:cNvSpPr/>
          <p:nvPr/>
        </p:nvSpPr>
        <p:spPr>
          <a:xfrm>
            <a:off x="863798" y="1165265"/>
            <a:ext cx="5609749" cy="701278"/>
          </a:xfrm>
          <a:prstGeom prst="rect">
            <a:avLst/>
          </a:prstGeom>
          <a:noFill/>
          <a:ln/>
        </p:spPr>
        <p:txBody>
          <a:bodyPr wrap="none" lIns="0" tIns="0" rIns="0" bIns="0" rtlCol="0" anchor="t"/>
          <a:lstStyle/>
          <a:p>
            <a:pPr marL="0" indent="0">
              <a:lnSpc>
                <a:spcPts val="5500"/>
              </a:lnSpc>
              <a:buNone/>
            </a:pPr>
            <a:r>
              <a:rPr lang="en-US" sz="4400" b="1" kern="0" spc="-44" dirty="0">
                <a:solidFill>
                  <a:srgbClr val="FFFFFF"/>
                </a:solidFill>
                <a:latin typeface="Arial Black" panose="020B0A04020102020204" pitchFamily="34" charset="0"/>
                <a:ea typeface="Montserrat Bold" pitchFamily="34" charset="-122"/>
                <a:cs typeface="Montserrat Bold" pitchFamily="34" charset="-120"/>
              </a:rPr>
              <a:t>CSS</a:t>
            </a:r>
            <a:endParaRPr lang="en-US" sz="4400" dirty="0">
              <a:latin typeface="Arial Black" panose="020B0A04020102020204" pitchFamily="34" charset="0"/>
            </a:endParaRPr>
          </a:p>
        </p:txBody>
      </p:sp>
      <p:sp>
        <p:nvSpPr>
          <p:cNvPr id="3" name="Shape 1"/>
          <p:cNvSpPr/>
          <p:nvPr/>
        </p:nvSpPr>
        <p:spPr>
          <a:xfrm>
            <a:off x="863798" y="2360176"/>
            <a:ext cx="2150388" cy="1362432"/>
          </a:xfrm>
          <a:prstGeom prst="roundRect">
            <a:avLst>
              <a:gd name="adj" fmla="val 2718"/>
            </a:avLst>
          </a:prstGeom>
          <a:solidFill>
            <a:srgbClr val="303132"/>
          </a:solidFill>
          <a:ln/>
        </p:spPr>
      </p:sp>
      <p:sp>
        <p:nvSpPr>
          <p:cNvPr id="4" name="Text 2"/>
          <p:cNvSpPr/>
          <p:nvPr/>
        </p:nvSpPr>
        <p:spPr>
          <a:xfrm>
            <a:off x="1110615" y="2809994"/>
            <a:ext cx="117872" cy="462677"/>
          </a:xfrm>
          <a:prstGeom prst="rect">
            <a:avLst/>
          </a:prstGeom>
          <a:noFill/>
          <a:ln/>
        </p:spPr>
        <p:txBody>
          <a:bodyPr wrap="none" lIns="0" tIns="0" rIns="0" bIns="0" rtlCol="0" anchor="t"/>
          <a:lstStyle/>
          <a:p>
            <a:pPr marL="0" indent="0" algn="ctr">
              <a:lnSpc>
                <a:spcPts val="3600"/>
              </a:lnSpc>
              <a:buNone/>
            </a:pPr>
            <a:r>
              <a:rPr lang="en-US" sz="2400" b="1" kern="0" spc="-24" dirty="0">
                <a:solidFill>
                  <a:srgbClr val="E2E6E9"/>
                </a:solidFill>
                <a:latin typeface="Arial Black" panose="020B0A04020102020204" pitchFamily="34" charset="0"/>
                <a:ea typeface="Montserrat Bold" pitchFamily="34" charset="-122"/>
                <a:cs typeface="Montserrat Bold" pitchFamily="34" charset="-120"/>
              </a:rPr>
              <a:t>1</a:t>
            </a:r>
            <a:endParaRPr lang="en-US" sz="2400" dirty="0">
              <a:latin typeface="Arial Black" panose="020B0A04020102020204" pitchFamily="34" charset="0"/>
            </a:endParaRPr>
          </a:p>
        </p:txBody>
      </p:sp>
      <p:sp>
        <p:nvSpPr>
          <p:cNvPr id="5" name="Text 3"/>
          <p:cNvSpPr/>
          <p:nvPr/>
        </p:nvSpPr>
        <p:spPr>
          <a:xfrm>
            <a:off x="3261003" y="2606993"/>
            <a:ext cx="2804874" cy="350639"/>
          </a:xfrm>
          <a:prstGeom prst="rect">
            <a:avLst/>
          </a:prstGeom>
          <a:noFill/>
          <a:ln/>
        </p:spPr>
        <p:txBody>
          <a:bodyPr wrap="none" lIns="0" tIns="0" rIns="0" bIns="0" rtlCol="0" anchor="t"/>
          <a:lstStyle/>
          <a:p>
            <a:pPr marL="0" indent="0" algn="l">
              <a:lnSpc>
                <a:spcPts val="2750"/>
              </a:lnSpc>
              <a:buNone/>
            </a:pPr>
            <a:r>
              <a:rPr lang="en-US" sz="2200" b="1" kern="0" spc="-22" dirty="0">
                <a:solidFill>
                  <a:srgbClr val="E2E6E9"/>
                </a:solidFill>
                <a:latin typeface="Arial Black" panose="020B0A04020102020204" pitchFamily="34" charset="0"/>
                <a:ea typeface="Montserrat Bold" pitchFamily="34" charset="-122"/>
                <a:cs typeface="Montserrat Bold" pitchFamily="34" charset="-120"/>
              </a:rPr>
              <a:t>Visual Design &amp; Theme</a:t>
            </a:r>
            <a:endParaRPr lang="en-US" sz="2200" dirty="0">
              <a:latin typeface="Arial Black" panose="020B0A04020102020204" pitchFamily="34" charset="0"/>
            </a:endParaRPr>
          </a:p>
        </p:txBody>
      </p:sp>
      <p:sp>
        <p:nvSpPr>
          <p:cNvPr id="6" name="Text 4"/>
          <p:cNvSpPr/>
          <p:nvPr/>
        </p:nvSpPr>
        <p:spPr>
          <a:xfrm>
            <a:off x="3261003" y="3105626"/>
            <a:ext cx="7200900" cy="370165"/>
          </a:xfrm>
          <a:prstGeom prst="rect">
            <a:avLst/>
          </a:prstGeom>
          <a:noFill/>
          <a:ln/>
        </p:spPr>
        <p:txBody>
          <a:bodyPr wrap="none" lIns="0" tIns="0" rIns="0" bIns="0" rtlCol="0" anchor="t"/>
          <a:lstStyle/>
          <a:p>
            <a:pPr marL="0" indent="0" algn="l">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Creates a dark-themed UI with gradients, custom colors, and typography.</a:t>
            </a:r>
            <a:endParaRPr lang="en-US" sz="1900" dirty="0"/>
          </a:p>
        </p:txBody>
      </p:sp>
      <p:sp>
        <p:nvSpPr>
          <p:cNvPr id="7" name="Shape 5"/>
          <p:cNvSpPr/>
          <p:nvPr/>
        </p:nvSpPr>
        <p:spPr>
          <a:xfrm>
            <a:off x="3137535" y="3707368"/>
            <a:ext cx="10505718" cy="15240"/>
          </a:xfrm>
          <a:prstGeom prst="roundRect">
            <a:avLst>
              <a:gd name="adj" fmla="val 242945"/>
            </a:avLst>
          </a:prstGeom>
          <a:solidFill>
            <a:srgbClr val="494A4B"/>
          </a:solidFill>
          <a:ln/>
        </p:spPr>
      </p:sp>
      <p:sp>
        <p:nvSpPr>
          <p:cNvPr id="8" name="Shape 6"/>
          <p:cNvSpPr/>
          <p:nvPr/>
        </p:nvSpPr>
        <p:spPr>
          <a:xfrm>
            <a:off x="863798" y="3845957"/>
            <a:ext cx="4300895" cy="1362432"/>
          </a:xfrm>
          <a:prstGeom prst="roundRect">
            <a:avLst>
              <a:gd name="adj" fmla="val 2718"/>
            </a:avLst>
          </a:prstGeom>
          <a:solidFill>
            <a:srgbClr val="303132"/>
          </a:solidFill>
          <a:ln/>
        </p:spPr>
      </p:sp>
      <p:sp>
        <p:nvSpPr>
          <p:cNvPr id="9" name="Text 7"/>
          <p:cNvSpPr/>
          <p:nvPr/>
        </p:nvSpPr>
        <p:spPr>
          <a:xfrm>
            <a:off x="1110615" y="4295775"/>
            <a:ext cx="178951" cy="462677"/>
          </a:xfrm>
          <a:prstGeom prst="rect">
            <a:avLst/>
          </a:prstGeom>
          <a:noFill/>
          <a:ln/>
        </p:spPr>
        <p:txBody>
          <a:bodyPr wrap="none" lIns="0" tIns="0" rIns="0" bIns="0" rtlCol="0" anchor="t"/>
          <a:lstStyle/>
          <a:p>
            <a:pPr marL="0" indent="0" algn="ctr">
              <a:lnSpc>
                <a:spcPts val="3600"/>
              </a:lnSpc>
              <a:buNone/>
            </a:pPr>
            <a:r>
              <a:rPr lang="en-US" sz="2400" b="1" kern="0" spc="-24" dirty="0">
                <a:solidFill>
                  <a:srgbClr val="E2E6E9"/>
                </a:solidFill>
                <a:latin typeface="Arial Black" panose="020B0A04020102020204" pitchFamily="34" charset="0"/>
                <a:ea typeface="Montserrat Bold" pitchFamily="34" charset="-122"/>
                <a:cs typeface="Montserrat Bold" pitchFamily="34" charset="-120"/>
              </a:rPr>
              <a:t>2</a:t>
            </a:r>
            <a:endParaRPr lang="en-US" sz="2400" dirty="0">
              <a:latin typeface="Arial Black" panose="020B0A04020102020204" pitchFamily="34" charset="0"/>
            </a:endParaRPr>
          </a:p>
        </p:txBody>
      </p:sp>
      <p:sp>
        <p:nvSpPr>
          <p:cNvPr id="10" name="Text 8"/>
          <p:cNvSpPr/>
          <p:nvPr/>
        </p:nvSpPr>
        <p:spPr>
          <a:xfrm>
            <a:off x="5411510" y="4092773"/>
            <a:ext cx="2804874" cy="350639"/>
          </a:xfrm>
          <a:prstGeom prst="rect">
            <a:avLst/>
          </a:prstGeom>
          <a:noFill/>
          <a:ln/>
        </p:spPr>
        <p:txBody>
          <a:bodyPr wrap="none" lIns="0" tIns="0" rIns="0" bIns="0" rtlCol="0" anchor="t"/>
          <a:lstStyle/>
          <a:p>
            <a:pPr marL="0" indent="0" algn="l">
              <a:lnSpc>
                <a:spcPts val="2750"/>
              </a:lnSpc>
              <a:buNone/>
            </a:pPr>
            <a:r>
              <a:rPr lang="en-US" sz="2200" b="1" kern="0" spc="-22" dirty="0">
                <a:solidFill>
                  <a:srgbClr val="E2E6E9"/>
                </a:solidFill>
                <a:latin typeface="Arial Black" panose="020B0A04020102020204" pitchFamily="34" charset="0"/>
                <a:ea typeface="Montserrat Bold" pitchFamily="34" charset="-122"/>
                <a:cs typeface="Montserrat Bold" pitchFamily="34" charset="-120"/>
              </a:rPr>
              <a:t>Responsive Layout</a:t>
            </a:r>
            <a:endParaRPr lang="en-US" sz="2200" dirty="0">
              <a:latin typeface="Arial Black" panose="020B0A04020102020204" pitchFamily="34" charset="0"/>
            </a:endParaRPr>
          </a:p>
        </p:txBody>
      </p:sp>
      <p:sp>
        <p:nvSpPr>
          <p:cNvPr id="11" name="Text 9"/>
          <p:cNvSpPr/>
          <p:nvPr/>
        </p:nvSpPr>
        <p:spPr>
          <a:xfrm>
            <a:off x="5411510" y="4591407"/>
            <a:ext cx="6838712" cy="370165"/>
          </a:xfrm>
          <a:prstGeom prst="rect">
            <a:avLst/>
          </a:prstGeom>
          <a:noFill/>
          <a:ln/>
        </p:spPr>
        <p:txBody>
          <a:bodyPr wrap="none" lIns="0" tIns="0" rIns="0" bIns="0" rtlCol="0" anchor="t"/>
          <a:lstStyle/>
          <a:p>
            <a:pPr marL="0" indent="0" algn="l">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Uses media queries and flexible grids to adjust content across devices.</a:t>
            </a:r>
            <a:endParaRPr lang="en-US" sz="1900" dirty="0"/>
          </a:p>
        </p:txBody>
      </p:sp>
      <p:sp>
        <p:nvSpPr>
          <p:cNvPr id="12" name="Shape 10"/>
          <p:cNvSpPr/>
          <p:nvPr/>
        </p:nvSpPr>
        <p:spPr>
          <a:xfrm>
            <a:off x="5288042" y="5193149"/>
            <a:ext cx="8355211" cy="15240"/>
          </a:xfrm>
          <a:prstGeom prst="roundRect">
            <a:avLst>
              <a:gd name="adj" fmla="val 242945"/>
            </a:avLst>
          </a:prstGeom>
          <a:solidFill>
            <a:srgbClr val="494A4B"/>
          </a:solidFill>
          <a:ln/>
        </p:spPr>
      </p:sp>
      <p:sp>
        <p:nvSpPr>
          <p:cNvPr id="13" name="Shape 11"/>
          <p:cNvSpPr/>
          <p:nvPr/>
        </p:nvSpPr>
        <p:spPr>
          <a:xfrm>
            <a:off x="863798" y="5331738"/>
            <a:ext cx="6451402" cy="1732598"/>
          </a:xfrm>
          <a:prstGeom prst="roundRect">
            <a:avLst>
              <a:gd name="adj" fmla="val 2137"/>
            </a:avLst>
          </a:prstGeom>
          <a:solidFill>
            <a:srgbClr val="303132"/>
          </a:solidFill>
          <a:ln/>
        </p:spPr>
      </p:sp>
      <p:sp>
        <p:nvSpPr>
          <p:cNvPr id="14" name="Text 12"/>
          <p:cNvSpPr/>
          <p:nvPr/>
        </p:nvSpPr>
        <p:spPr>
          <a:xfrm>
            <a:off x="1110615" y="5966698"/>
            <a:ext cx="179546" cy="462677"/>
          </a:xfrm>
          <a:prstGeom prst="rect">
            <a:avLst/>
          </a:prstGeom>
          <a:noFill/>
          <a:ln/>
        </p:spPr>
        <p:txBody>
          <a:bodyPr wrap="none" lIns="0" tIns="0" rIns="0" bIns="0" rtlCol="0" anchor="t"/>
          <a:lstStyle/>
          <a:p>
            <a:pPr marL="0" indent="0" algn="ctr">
              <a:lnSpc>
                <a:spcPts val="3600"/>
              </a:lnSpc>
              <a:buNone/>
            </a:pPr>
            <a:r>
              <a:rPr lang="en-US" sz="2400" b="1" kern="0" spc="-24" dirty="0">
                <a:solidFill>
                  <a:srgbClr val="E2E6E9"/>
                </a:solidFill>
                <a:latin typeface="Arial Black" panose="020B0A04020102020204" pitchFamily="34" charset="0"/>
                <a:ea typeface="Montserrat Bold" pitchFamily="34" charset="-122"/>
                <a:cs typeface="Montserrat Bold" pitchFamily="34" charset="-120"/>
              </a:rPr>
              <a:t>3</a:t>
            </a:r>
            <a:endParaRPr lang="en-US" sz="2400" dirty="0">
              <a:latin typeface="Arial Black" panose="020B0A04020102020204" pitchFamily="34" charset="0"/>
            </a:endParaRPr>
          </a:p>
        </p:txBody>
      </p:sp>
      <p:sp>
        <p:nvSpPr>
          <p:cNvPr id="15" name="Text 13"/>
          <p:cNvSpPr/>
          <p:nvPr/>
        </p:nvSpPr>
        <p:spPr>
          <a:xfrm>
            <a:off x="7562017" y="5578554"/>
            <a:ext cx="2804874" cy="350639"/>
          </a:xfrm>
          <a:prstGeom prst="rect">
            <a:avLst/>
          </a:prstGeom>
          <a:noFill/>
          <a:ln/>
        </p:spPr>
        <p:txBody>
          <a:bodyPr wrap="none" lIns="0" tIns="0" rIns="0" bIns="0" rtlCol="0" anchor="t"/>
          <a:lstStyle/>
          <a:p>
            <a:pPr marL="0" indent="0" algn="l">
              <a:lnSpc>
                <a:spcPts val="2750"/>
              </a:lnSpc>
              <a:buNone/>
            </a:pPr>
            <a:r>
              <a:rPr lang="en-US" sz="2200" b="1" kern="0" spc="-22" dirty="0">
                <a:solidFill>
                  <a:srgbClr val="E2E6E9"/>
                </a:solidFill>
                <a:latin typeface="Arial Black" panose="020B0A04020102020204" pitchFamily="34" charset="0"/>
                <a:ea typeface="Montserrat Bold" pitchFamily="34" charset="-122"/>
                <a:cs typeface="Montserrat Bold" pitchFamily="34" charset="-120"/>
              </a:rPr>
              <a:t>Animations &amp; Transitions</a:t>
            </a:r>
            <a:endParaRPr lang="en-US" sz="2200" dirty="0">
              <a:latin typeface="Arial Black" panose="020B0A04020102020204" pitchFamily="34" charset="0"/>
            </a:endParaRPr>
          </a:p>
        </p:txBody>
      </p:sp>
      <p:sp>
        <p:nvSpPr>
          <p:cNvPr id="16" name="Text 14"/>
          <p:cNvSpPr/>
          <p:nvPr/>
        </p:nvSpPr>
        <p:spPr>
          <a:xfrm>
            <a:off x="7562017" y="6077188"/>
            <a:ext cx="5957768" cy="740331"/>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Adds hover effects, scrolling animations, and smooth transitions for a dynamic UI.</a:t>
            </a:r>
            <a:endParaRPr lang="en-US" sz="1900" dirty="0"/>
          </a:p>
        </p:txBody>
      </p:sp>
      <p:pic>
        <p:nvPicPr>
          <p:cNvPr id="18" name="Picture 17">
            <a:extLst>
              <a:ext uri="{FF2B5EF4-FFF2-40B4-BE49-F238E27FC236}">
                <a16:creationId xmlns:a16="http://schemas.microsoft.com/office/drawing/2014/main" id="{AAE02A9C-D53F-EE60-6A4C-01ECBAEF86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58" y="69012"/>
            <a:ext cx="474724" cy="497045"/>
          </a:xfrm>
          <a:prstGeom prst="rect">
            <a:avLst/>
          </a:prstGeom>
        </p:spPr>
      </p:pic>
      <p:pic>
        <p:nvPicPr>
          <p:cNvPr id="19" name="Picture 18">
            <a:extLst>
              <a:ext uri="{FF2B5EF4-FFF2-40B4-BE49-F238E27FC236}">
                <a16:creationId xmlns:a16="http://schemas.microsoft.com/office/drawing/2014/main" id="{E6670E24-37E0-B897-8665-6978553796D5}"/>
              </a:ext>
            </a:extLst>
          </p:cNvPr>
          <p:cNvPicPr>
            <a:picLocks noChangeAspect="1"/>
          </p:cNvPicPr>
          <p:nvPr/>
        </p:nvPicPr>
        <p:blipFill rotWithShape="1">
          <a:blip r:embed="rId5">
            <a:extLst>
              <a:ext uri="{28A0092B-C50C-407E-A947-70E740481C1C}">
                <a14:useLocalDpi xmlns:a14="http://schemas.microsoft.com/office/drawing/2010/main" val="0"/>
              </a:ext>
            </a:extLst>
          </a:blip>
          <a:srcRect l="25791" t="16832" b="13861"/>
          <a:stretch/>
        </p:blipFill>
        <p:spPr>
          <a:xfrm>
            <a:off x="12866914" y="19528"/>
            <a:ext cx="1763486" cy="337787"/>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15BA728-CAD3-D10F-A70A-B40C22525DC6}"/>
              </a:ext>
            </a:extLst>
          </p:cNvPr>
          <p:cNvPicPr>
            <a:picLocks noChangeAspect="1"/>
          </p:cNvPicPr>
          <p:nvPr/>
        </p:nvPicPr>
        <p:blipFill>
          <a:blip r:embed="rId3"/>
          <a:stretch>
            <a:fillRect/>
          </a:stretch>
        </p:blipFill>
        <p:spPr>
          <a:xfrm>
            <a:off x="0" y="0"/>
            <a:ext cx="14630400" cy="8229600"/>
          </a:xfrm>
          <a:prstGeom prst="rect">
            <a:avLst/>
          </a:prstGeom>
        </p:spPr>
      </p:pic>
      <p:pic>
        <p:nvPicPr>
          <p:cNvPr id="2" name="Image 0" descr="preencoded.png"/>
          <p:cNvPicPr>
            <a:picLocks noChangeAspect="1"/>
          </p:cNvPicPr>
          <p:nvPr/>
        </p:nvPicPr>
        <p:blipFill>
          <a:blip r:embed="rId4"/>
          <a:stretch>
            <a:fillRect/>
          </a:stretch>
        </p:blipFill>
        <p:spPr>
          <a:xfrm>
            <a:off x="0" y="0"/>
            <a:ext cx="14630400" cy="3034784"/>
          </a:xfrm>
          <a:prstGeom prst="rect">
            <a:avLst/>
          </a:prstGeom>
        </p:spPr>
      </p:pic>
      <p:sp>
        <p:nvSpPr>
          <p:cNvPr id="3" name="Text 0"/>
          <p:cNvSpPr/>
          <p:nvPr/>
        </p:nvSpPr>
        <p:spPr>
          <a:xfrm>
            <a:off x="849749" y="3702368"/>
            <a:ext cx="5517833" cy="689610"/>
          </a:xfrm>
          <a:prstGeom prst="rect">
            <a:avLst/>
          </a:prstGeom>
          <a:noFill/>
          <a:ln/>
        </p:spPr>
        <p:txBody>
          <a:bodyPr wrap="none" lIns="0" tIns="0" rIns="0" bIns="0" rtlCol="0" anchor="t"/>
          <a:lstStyle/>
          <a:p>
            <a:pPr marL="0" indent="0">
              <a:lnSpc>
                <a:spcPts val="5400"/>
              </a:lnSpc>
              <a:buNone/>
            </a:pPr>
            <a:r>
              <a:rPr lang="en-US" sz="4300" b="1" kern="0" spc="-43" dirty="0">
                <a:solidFill>
                  <a:srgbClr val="FFFFFF"/>
                </a:solidFill>
                <a:latin typeface="Arial Black" panose="020B0A04020102020204" pitchFamily="34" charset="0"/>
                <a:ea typeface="Montserrat Bold" pitchFamily="34" charset="-122"/>
                <a:cs typeface="Montserrat Bold" pitchFamily="34" charset="-120"/>
              </a:rPr>
              <a:t>Java Script</a:t>
            </a:r>
            <a:endParaRPr lang="en-US" sz="4300" dirty="0">
              <a:latin typeface="Arial Black" panose="020B0A04020102020204" pitchFamily="34" charset="0"/>
            </a:endParaRPr>
          </a:p>
        </p:txBody>
      </p:sp>
      <p:sp>
        <p:nvSpPr>
          <p:cNvPr id="4" name="Text 1"/>
          <p:cNvSpPr/>
          <p:nvPr/>
        </p:nvSpPr>
        <p:spPr>
          <a:xfrm>
            <a:off x="849749" y="4877395"/>
            <a:ext cx="4067532" cy="801172"/>
          </a:xfrm>
          <a:prstGeom prst="rect">
            <a:avLst/>
          </a:prstGeom>
          <a:noFill/>
          <a:ln/>
        </p:spPr>
        <p:txBody>
          <a:bodyPr wrap="none" lIns="0" tIns="0" rIns="0" bIns="0" rtlCol="0" anchor="t"/>
          <a:lstStyle/>
          <a:p>
            <a:pPr marL="0" indent="0" algn="ctr">
              <a:lnSpc>
                <a:spcPts val="6300"/>
              </a:lnSpc>
              <a:buNone/>
            </a:pPr>
            <a:r>
              <a:rPr lang="en-US" sz="6300" b="1" kern="0" spc="-63" dirty="0">
                <a:solidFill>
                  <a:srgbClr val="E2E6E9"/>
                </a:solidFill>
                <a:latin typeface="Arial Black" panose="020B0A04020102020204" pitchFamily="34" charset="0"/>
                <a:ea typeface="Montserrat Bold" pitchFamily="34" charset="-122"/>
                <a:cs typeface="Montserrat Bold" pitchFamily="34" charset="-120"/>
              </a:rPr>
              <a:t>1</a:t>
            </a:r>
            <a:endParaRPr lang="en-US" sz="6300" dirty="0">
              <a:latin typeface="Arial Black" panose="020B0A04020102020204" pitchFamily="34" charset="0"/>
            </a:endParaRPr>
          </a:p>
        </p:txBody>
      </p:sp>
      <p:sp>
        <p:nvSpPr>
          <p:cNvPr id="5" name="Text 2"/>
          <p:cNvSpPr/>
          <p:nvPr/>
        </p:nvSpPr>
        <p:spPr>
          <a:xfrm>
            <a:off x="1503998" y="5981938"/>
            <a:ext cx="2758916" cy="344805"/>
          </a:xfrm>
          <a:prstGeom prst="rect">
            <a:avLst/>
          </a:prstGeom>
          <a:noFill/>
          <a:ln/>
        </p:spPr>
        <p:txBody>
          <a:bodyPr wrap="none" lIns="0" tIns="0" rIns="0" bIns="0" rtlCol="0" anchor="t"/>
          <a:lstStyle/>
          <a:p>
            <a:pPr marL="0" indent="0" algn="ctr">
              <a:lnSpc>
                <a:spcPts val="2700"/>
              </a:lnSpc>
              <a:buNone/>
            </a:pPr>
            <a:r>
              <a:rPr lang="en-US" sz="2150" b="1" kern="0" spc="-22" dirty="0">
                <a:solidFill>
                  <a:srgbClr val="E2E6E9"/>
                </a:solidFill>
                <a:latin typeface="Arial Black" panose="020B0A04020102020204" pitchFamily="34" charset="0"/>
                <a:ea typeface="Montserrat Bold" pitchFamily="34" charset="-122"/>
                <a:cs typeface="Montserrat Bold" pitchFamily="34" charset="-120"/>
              </a:rPr>
              <a:t>Navbar &amp; Menu Toggle</a:t>
            </a:r>
            <a:endParaRPr lang="en-US" sz="2150" dirty="0">
              <a:latin typeface="Arial Black" panose="020B0A04020102020204" pitchFamily="34" charset="0"/>
            </a:endParaRPr>
          </a:p>
        </p:txBody>
      </p:sp>
      <p:sp>
        <p:nvSpPr>
          <p:cNvPr id="6" name="Text 3"/>
          <p:cNvSpPr/>
          <p:nvPr/>
        </p:nvSpPr>
        <p:spPr>
          <a:xfrm>
            <a:off x="849749" y="6472357"/>
            <a:ext cx="4067532" cy="728186"/>
          </a:xfrm>
          <a:prstGeom prst="rect">
            <a:avLst/>
          </a:prstGeom>
          <a:noFill/>
          <a:ln/>
        </p:spPr>
        <p:txBody>
          <a:bodyPr wrap="square" lIns="0" tIns="0" rIns="0" bIns="0" rtlCol="0" anchor="t"/>
          <a:lstStyle/>
          <a:p>
            <a:pPr marL="0" indent="0" algn="ctr">
              <a:lnSpc>
                <a:spcPts val="2850"/>
              </a:lnSpc>
              <a:buNone/>
            </a:pPr>
            <a:r>
              <a:rPr lang="en-US" sz="1900" dirty="0">
                <a:solidFill>
                  <a:srgbClr val="E2E6E9"/>
                </a:solidFill>
                <a:latin typeface="Source Sans Pro" pitchFamily="34" charset="0"/>
                <a:ea typeface="Source Sans Pro" pitchFamily="34" charset="-122"/>
                <a:cs typeface="Source Sans Pro" pitchFamily="34" charset="-120"/>
              </a:rPr>
              <a:t>Implements mobile-friendly navigation with a toggle button.</a:t>
            </a:r>
            <a:endParaRPr lang="en-US" sz="1900" dirty="0"/>
          </a:p>
        </p:txBody>
      </p:sp>
      <p:sp>
        <p:nvSpPr>
          <p:cNvPr id="7" name="Text 4"/>
          <p:cNvSpPr/>
          <p:nvPr/>
        </p:nvSpPr>
        <p:spPr>
          <a:xfrm>
            <a:off x="5281374" y="4877395"/>
            <a:ext cx="4067532" cy="801172"/>
          </a:xfrm>
          <a:prstGeom prst="rect">
            <a:avLst/>
          </a:prstGeom>
          <a:noFill/>
          <a:ln/>
        </p:spPr>
        <p:txBody>
          <a:bodyPr wrap="none" lIns="0" tIns="0" rIns="0" bIns="0" rtlCol="0" anchor="t"/>
          <a:lstStyle/>
          <a:p>
            <a:pPr marL="0" indent="0" algn="ctr">
              <a:lnSpc>
                <a:spcPts val="6300"/>
              </a:lnSpc>
              <a:buNone/>
            </a:pPr>
            <a:r>
              <a:rPr lang="en-US" sz="6300" b="1" kern="0" spc="-63" dirty="0">
                <a:solidFill>
                  <a:srgbClr val="E2E6E9"/>
                </a:solidFill>
                <a:latin typeface="Arial Black" panose="020B0A04020102020204" pitchFamily="34" charset="0"/>
                <a:ea typeface="Montserrat Bold" pitchFamily="34" charset="-122"/>
                <a:cs typeface="Montserrat Bold" pitchFamily="34" charset="-120"/>
              </a:rPr>
              <a:t>2</a:t>
            </a:r>
            <a:endParaRPr lang="en-US" sz="6300" dirty="0">
              <a:latin typeface="Arial Black" panose="020B0A04020102020204" pitchFamily="34" charset="0"/>
            </a:endParaRPr>
          </a:p>
        </p:txBody>
      </p:sp>
      <p:sp>
        <p:nvSpPr>
          <p:cNvPr id="8" name="Text 5"/>
          <p:cNvSpPr/>
          <p:nvPr/>
        </p:nvSpPr>
        <p:spPr>
          <a:xfrm>
            <a:off x="5935623" y="5981938"/>
            <a:ext cx="2758916" cy="344805"/>
          </a:xfrm>
          <a:prstGeom prst="rect">
            <a:avLst/>
          </a:prstGeom>
          <a:noFill/>
          <a:ln/>
        </p:spPr>
        <p:txBody>
          <a:bodyPr wrap="none" lIns="0" tIns="0" rIns="0" bIns="0" rtlCol="0" anchor="t"/>
          <a:lstStyle/>
          <a:p>
            <a:pPr marL="0" indent="0" algn="ctr">
              <a:lnSpc>
                <a:spcPts val="2700"/>
              </a:lnSpc>
              <a:buNone/>
            </a:pPr>
            <a:r>
              <a:rPr lang="en-US" sz="2150" b="1" kern="0" spc="-22" dirty="0">
                <a:solidFill>
                  <a:srgbClr val="E2E6E9"/>
                </a:solidFill>
                <a:latin typeface="Arial Black" panose="020B0A04020102020204" pitchFamily="34" charset="0"/>
                <a:ea typeface="Montserrat Bold" pitchFamily="34" charset="-122"/>
                <a:cs typeface="Montserrat Bold" pitchFamily="34" charset="-120"/>
              </a:rPr>
              <a:t>Scroll &amp; Visibility Effects</a:t>
            </a:r>
            <a:endParaRPr lang="en-US" sz="2150" dirty="0">
              <a:latin typeface="Arial Black" panose="020B0A04020102020204" pitchFamily="34" charset="0"/>
            </a:endParaRPr>
          </a:p>
        </p:txBody>
      </p:sp>
      <p:sp>
        <p:nvSpPr>
          <p:cNvPr id="9" name="Text 6"/>
          <p:cNvSpPr/>
          <p:nvPr/>
        </p:nvSpPr>
        <p:spPr>
          <a:xfrm>
            <a:off x="5281374" y="6472357"/>
            <a:ext cx="4067532" cy="1092279"/>
          </a:xfrm>
          <a:prstGeom prst="rect">
            <a:avLst/>
          </a:prstGeom>
          <a:noFill/>
          <a:ln/>
        </p:spPr>
        <p:txBody>
          <a:bodyPr wrap="square" lIns="0" tIns="0" rIns="0" bIns="0" rtlCol="0" anchor="t"/>
          <a:lstStyle/>
          <a:p>
            <a:pPr marL="0" indent="0" algn="ctr">
              <a:lnSpc>
                <a:spcPts val="2850"/>
              </a:lnSpc>
              <a:buNone/>
            </a:pPr>
            <a:r>
              <a:rPr lang="en-US" sz="1900" dirty="0">
                <a:solidFill>
                  <a:srgbClr val="E2E6E9"/>
                </a:solidFill>
                <a:latin typeface="Source Sans Pro" pitchFamily="34" charset="0"/>
                <a:ea typeface="Source Sans Pro" pitchFamily="34" charset="-122"/>
                <a:cs typeface="Source Sans Pro" pitchFamily="34" charset="-120"/>
              </a:rPr>
              <a:t>Adds scroll animations to reveal sections dynamically.</a:t>
            </a:r>
            <a:endParaRPr lang="en-US" sz="1900" dirty="0"/>
          </a:p>
        </p:txBody>
      </p:sp>
      <p:sp>
        <p:nvSpPr>
          <p:cNvPr id="10" name="Text 7"/>
          <p:cNvSpPr/>
          <p:nvPr/>
        </p:nvSpPr>
        <p:spPr>
          <a:xfrm>
            <a:off x="9713000" y="4877395"/>
            <a:ext cx="4067651" cy="801172"/>
          </a:xfrm>
          <a:prstGeom prst="rect">
            <a:avLst/>
          </a:prstGeom>
          <a:noFill/>
          <a:ln/>
        </p:spPr>
        <p:txBody>
          <a:bodyPr wrap="none" lIns="0" tIns="0" rIns="0" bIns="0" rtlCol="0" anchor="t"/>
          <a:lstStyle/>
          <a:p>
            <a:pPr marL="0" indent="0" algn="ctr">
              <a:lnSpc>
                <a:spcPts val="6300"/>
              </a:lnSpc>
              <a:buNone/>
            </a:pPr>
            <a:r>
              <a:rPr lang="en-US" sz="6300" b="1" kern="0" spc="-63" dirty="0">
                <a:solidFill>
                  <a:srgbClr val="E2E6E9"/>
                </a:solidFill>
                <a:latin typeface="Arial Black" panose="020B0A04020102020204" pitchFamily="34" charset="0"/>
                <a:ea typeface="Montserrat Bold" pitchFamily="34" charset="-122"/>
                <a:cs typeface="Montserrat Bold" pitchFamily="34" charset="-120"/>
              </a:rPr>
              <a:t>3</a:t>
            </a:r>
            <a:endParaRPr lang="en-US" sz="6300" dirty="0">
              <a:latin typeface="Arial Black" panose="020B0A04020102020204" pitchFamily="34" charset="0"/>
            </a:endParaRPr>
          </a:p>
        </p:txBody>
      </p:sp>
      <p:sp>
        <p:nvSpPr>
          <p:cNvPr id="11" name="Text 8"/>
          <p:cNvSpPr/>
          <p:nvPr/>
        </p:nvSpPr>
        <p:spPr>
          <a:xfrm>
            <a:off x="10367367" y="5981938"/>
            <a:ext cx="2758916" cy="344805"/>
          </a:xfrm>
          <a:prstGeom prst="rect">
            <a:avLst/>
          </a:prstGeom>
          <a:noFill/>
          <a:ln/>
        </p:spPr>
        <p:txBody>
          <a:bodyPr wrap="none" lIns="0" tIns="0" rIns="0" bIns="0" rtlCol="0" anchor="t"/>
          <a:lstStyle/>
          <a:p>
            <a:pPr marL="0" indent="0" algn="ctr">
              <a:lnSpc>
                <a:spcPts val="2700"/>
              </a:lnSpc>
              <a:buNone/>
            </a:pPr>
            <a:r>
              <a:rPr lang="en-US" sz="2150" b="1" kern="0" spc="-22" dirty="0">
                <a:solidFill>
                  <a:srgbClr val="E2E6E9"/>
                </a:solidFill>
                <a:latin typeface="Arial Black" panose="020B0A04020102020204" pitchFamily="34" charset="0"/>
                <a:ea typeface="Montserrat Bold" pitchFamily="34" charset="-122"/>
                <a:cs typeface="Montserrat Bold" pitchFamily="34" charset="-120"/>
              </a:rPr>
              <a:t>User Interaction Features</a:t>
            </a:r>
            <a:endParaRPr lang="en-US" sz="2150" dirty="0">
              <a:latin typeface="Arial Black" panose="020B0A04020102020204" pitchFamily="34" charset="0"/>
            </a:endParaRPr>
          </a:p>
        </p:txBody>
      </p:sp>
      <p:sp>
        <p:nvSpPr>
          <p:cNvPr id="12" name="Text 9"/>
          <p:cNvSpPr/>
          <p:nvPr/>
        </p:nvSpPr>
        <p:spPr>
          <a:xfrm>
            <a:off x="9713000" y="6472357"/>
            <a:ext cx="4067651" cy="728186"/>
          </a:xfrm>
          <a:prstGeom prst="rect">
            <a:avLst/>
          </a:prstGeom>
          <a:noFill/>
          <a:ln/>
        </p:spPr>
        <p:txBody>
          <a:bodyPr wrap="square" lIns="0" tIns="0" rIns="0" bIns="0" rtlCol="0" anchor="t"/>
          <a:lstStyle/>
          <a:p>
            <a:pPr marL="0" indent="0" algn="ctr">
              <a:lnSpc>
                <a:spcPts val="2850"/>
              </a:lnSpc>
              <a:buNone/>
            </a:pPr>
            <a:r>
              <a:rPr lang="en-US" sz="1900" dirty="0">
                <a:solidFill>
                  <a:srgbClr val="E2E6E9"/>
                </a:solidFill>
                <a:latin typeface="Source Sans Pro" pitchFamily="34" charset="0"/>
                <a:ea typeface="Source Sans Pro" pitchFamily="34" charset="-122"/>
                <a:cs typeface="Source Sans Pro" pitchFamily="34" charset="-120"/>
              </a:rPr>
              <a:t>Handles favorite button toggle and active states for better engagement.</a:t>
            </a:r>
            <a:endParaRPr lang="en-US" sz="1900" dirty="0"/>
          </a:p>
        </p:txBody>
      </p:sp>
      <p:pic>
        <p:nvPicPr>
          <p:cNvPr id="14" name="Picture 13">
            <a:extLst>
              <a:ext uri="{FF2B5EF4-FFF2-40B4-BE49-F238E27FC236}">
                <a16:creationId xmlns:a16="http://schemas.microsoft.com/office/drawing/2014/main" id="{D68FCB95-BB50-1E43-C80D-34F82F5A50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58" y="69012"/>
            <a:ext cx="474724" cy="497045"/>
          </a:xfrm>
          <a:prstGeom prst="rect">
            <a:avLst/>
          </a:prstGeom>
        </p:spPr>
      </p:pic>
      <p:pic>
        <p:nvPicPr>
          <p:cNvPr id="15" name="Picture 14">
            <a:extLst>
              <a:ext uri="{FF2B5EF4-FFF2-40B4-BE49-F238E27FC236}">
                <a16:creationId xmlns:a16="http://schemas.microsoft.com/office/drawing/2014/main" id="{D6D1E006-AF14-8F4A-115B-AB9F908E96A8}"/>
              </a:ext>
            </a:extLst>
          </p:cNvPr>
          <p:cNvPicPr>
            <a:picLocks noChangeAspect="1"/>
          </p:cNvPicPr>
          <p:nvPr/>
        </p:nvPicPr>
        <p:blipFill rotWithShape="1">
          <a:blip r:embed="rId6">
            <a:extLst>
              <a:ext uri="{28A0092B-C50C-407E-A947-70E740481C1C}">
                <a14:useLocalDpi xmlns:a14="http://schemas.microsoft.com/office/drawing/2010/main" val="0"/>
              </a:ext>
            </a:extLst>
          </a:blip>
          <a:srcRect l="25791" t="16832" b="13861"/>
          <a:stretch/>
        </p:blipFill>
        <p:spPr>
          <a:xfrm>
            <a:off x="12866914" y="19528"/>
            <a:ext cx="1763486" cy="337787"/>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92C1081-14DB-60AA-9B5A-53B715DC1A7E}"/>
              </a:ext>
            </a:extLst>
          </p:cNvPr>
          <p:cNvPicPr>
            <a:picLocks noChangeAspect="1"/>
          </p:cNvPicPr>
          <p:nvPr/>
        </p:nvPicPr>
        <p:blipFill>
          <a:blip r:embed="rId3"/>
          <a:stretch>
            <a:fillRect/>
          </a:stretch>
        </p:blipFill>
        <p:spPr>
          <a:xfrm>
            <a:off x="0" y="-415636"/>
            <a:ext cx="14630400" cy="8645236"/>
          </a:xfrm>
          <a:prstGeom prst="rect">
            <a:avLst/>
          </a:prstGeom>
        </p:spPr>
      </p:pic>
      <p:pic>
        <p:nvPicPr>
          <p:cNvPr id="2" name="Image 0" descr="preencoded.png"/>
          <p:cNvPicPr>
            <a:picLocks noChangeAspect="1"/>
          </p:cNvPicPr>
          <p:nvPr/>
        </p:nvPicPr>
        <p:blipFill>
          <a:blip r:embed="rId4"/>
          <a:stretch>
            <a:fillRect/>
          </a:stretch>
        </p:blipFill>
        <p:spPr>
          <a:xfrm>
            <a:off x="0" y="0"/>
            <a:ext cx="5486400" cy="8229600"/>
          </a:xfrm>
          <a:prstGeom prst="rect">
            <a:avLst/>
          </a:prstGeom>
        </p:spPr>
      </p:pic>
      <p:sp>
        <p:nvSpPr>
          <p:cNvPr id="3" name="Text 0"/>
          <p:cNvSpPr/>
          <p:nvPr/>
        </p:nvSpPr>
        <p:spPr>
          <a:xfrm>
            <a:off x="6350198" y="1177528"/>
            <a:ext cx="5609749" cy="701278"/>
          </a:xfrm>
          <a:prstGeom prst="rect">
            <a:avLst/>
          </a:prstGeom>
          <a:noFill/>
          <a:ln/>
        </p:spPr>
        <p:txBody>
          <a:bodyPr wrap="none" lIns="0" tIns="0" rIns="0" bIns="0" rtlCol="0" anchor="t"/>
          <a:lstStyle/>
          <a:p>
            <a:pPr marL="0" indent="0">
              <a:lnSpc>
                <a:spcPts val="5500"/>
              </a:lnSpc>
              <a:buNone/>
            </a:pPr>
            <a:r>
              <a:rPr lang="en-US" sz="4400" b="1" kern="0" spc="-44" dirty="0">
                <a:solidFill>
                  <a:srgbClr val="FFFFFF"/>
                </a:solidFill>
                <a:latin typeface="Arial Black" panose="020B0A04020102020204" pitchFamily="34" charset="0"/>
                <a:ea typeface="Montserrat Bold" pitchFamily="34" charset="-122"/>
                <a:cs typeface="Montserrat Bold" pitchFamily="34" charset="-120"/>
              </a:rPr>
              <a:t>Merits</a:t>
            </a:r>
            <a:endParaRPr lang="en-US" sz="4400" dirty="0">
              <a:latin typeface="Arial Black" panose="020B0A04020102020204" pitchFamily="34" charset="0"/>
            </a:endParaRPr>
          </a:p>
        </p:txBody>
      </p:sp>
      <p:sp>
        <p:nvSpPr>
          <p:cNvPr id="4" name="Shape 1"/>
          <p:cNvSpPr/>
          <p:nvPr/>
        </p:nvSpPr>
        <p:spPr>
          <a:xfrm>
            <a:off x="6350198" y="2248972"/>
            <a:ext cx="3584853" cy="2823567"/>
          </a:xfrm>
          <a:prstGeom prst="roundRect">
            <a:avLst>
              <a:gd name="adj" fmla="val 1311"/>
            </a:avLst>
          </a:prstGeom>
          <a:solidFill>
            <a:srgbClr val="303132"/>
          </a:solidFill>
          <a:ln/>
        </p:spPr>
      </p:sp>
      <p:sp>
        <p:nvSpPr>
          <p:cNvPr id="6" name="Text 3"/>
          <p:cNvSpPr/>
          <p:nvPr/>
        </p:nvSpPr>
        <p:spPr>
          <a:xfrm>
            <a:off x="6597014" y="3357292"/>
            <a:ext cx="3091220" cy="1110496"/>
          </a:xfrm>
          <a:prstGeom prst="rect">
            <a:avLst/>
          </a:prstGeom>
          <a:noFill/>
          <a:ln/>
        </p:spPr>
        <p:txBody>
          <a:bodyPr wrap="square" lIns="0" tIns="0" rIns="0" bIns="0" rtlCol="0" anchor="t"/>
          <a:lstStyle/>
          <a:p>
            <a:pPr marL="342900" indent="-342900">
              <a:lnSpc>
                <a:spcPts val="2900"/>
              </a:lnSpc>
              <a:buFont typeface="Arial" panose="020B0604020202020204" pitchFamily="34" charset="0"/>
              <a:buChar char="•"/>
            </a:pPr>
            <a:r>
              <a:rPr lang="en-US" sz="1900" dirty="0">
                <a:solidFill>
                  <a:srgbClr val="E2E6E9"/>
                </a:solidFill>
                <a:latin typeface="Source Sans Pro" pitchFamily="34" charset="0"/>
                <a:ea typeface="Source Sans Pro" pitchFamily="34" charset="-122"/>
                <a:cs typeface="Source Sans Pro" pitchFamily="34" charset="-120"/>
              </a:rPr>
              <a:t>Simple navigation with well-structured sections like Trending, Market, and Blog.</a:t>
            </a:r>
            <a:endParaRPr lang="en-US" sz="1900" dirty="0"/>
          </a:p>
        </p:txBody>
      </p:sp>
      <p:sp>
        <p:nvSpPr>
          <p:cNvPr id="7" name="Shape 4"/>
          <p:cNvSpPr/>
          <p:nvPr/>
        </p:nvSpPr>
        <p:spPr>
          <a:xfrm>
            <a:off x="10181868" y="2248972"/>
            <a:ext cx="3584853" cy="2823567"/>
          </a:xfrm>
          <a:prstGeom prst="roundRect">
            <a:avLst>
              <a:gd name="adj" fmla="val 1311"/>
            </a:avLst>
          </a:prstGeom>
          <a:solidFill>
            <a:srgbClr val="303132"/>
          </a:solidFill>
          <a:ln/>
        </p:spPr>
      </p:sp>
      <p:sp>
        <p:nvSpPr>
          <p:cNvPr id="8" name="Text 5"/>
          <p:cNvSpPr/>
          <p:nvPr/>
        </p:nvSpPr>
        <p:spPr>
          <a:xfrm>
            <a:off x="10428684" y="2495788"/>
            <a:ext cx="3091220" cy="701278"/>
          </a:xfrm>
          <a:prstGeom prst="rect">
            <a:avLst/>
          </a:prstGeom>
          <a:noFill/>
          <a:ln/>
        </p:spPr>
        <p:txBody>
          <a:bodyPr wrap="square" lIns="0" tIns="0" rIns="0" bIns="0" rtlCol="0" anchor="t"/>
          <a:lstStyle/>
          <a:p>
            <a:pPr marL="0" indent="0">
              <a:lnSpc>
                <a:spcPts val="2750"/>
              </a:lnSpc>
              <a:buNone/>
            </a:pPr>
            <a:r>
              <a:rPr lang="en-US" sz="2200" b="1" kern="0" spc="-22" dirty="0">
                <a:solidFill>
                  <a:srgbClr val="E2E6E9"/>
                </a:solidFill>
                <a:latin typeface="Arial Black" panose="020B0A04020102020204" pitchFamily="34" charset="0"/>
                <a:ea typeface="Montserrat Bold" pitchFamily="34" charset="-122"/>
                <a:cs typeface="Montserrat Bold" pitchFamily="34" charset="-120"/>
              </a:rPr>
              <a:t>Responsive</a:t>
            </a:r>
          </a:p>
          <a:p>
            <a:pPr marL="0" indent="0">
              <a:lnSpc>
                <a:spcPts val="2750"/>
              </a:lnSpc>
              <a:buNone/>
            </a:pPr>
            <a:r>
              <a:rPr lang="en-US" sz="2200" b="1" kern="0" spc="-22" dirty="0">
                <a:solidFill>
                  <a:srgbClr val="E2E6E9"/>
                </a:solidFill>
                <a:latin typeface="Arial Black" panose="020B0A04020102020204" pitchFamily="34" charset="0"/>
                <a:ea typeface="Montserrat Bold" pitchFamily="34" charset="-122"/>
                <a:cs typeface="Montserrat Bold" pitchFamily="34" charset="-120"/>
              </a:rPr>
              <a:t>Design</a:t>
            </a:r>
            <a:endParaRPr lang="en-US" sz="2200" dirty="0">
              <a:latin typeface="Arial Black" panose="020B0A04020102020204" pitchFamily="34" charset="0"/>
            </a:endParaRPr>
          </a:p>
        </p:txBody>
      </p:sp>
      <p:sp>
        <p:nvSpPr>
          <p:cNvPr id="9" name="Text 6"/>
          <p:cNvSpPr/>
          <p:nvPr/>
        </p:nvSpPr>
        <p:spPr>
          <a:xfrm>
            <a:off x="10428684" y="3345061"/>
            <a:ext cx="3091220" cy="1480661"/>
          </a:xfrm>
          <a:prstGeom prst="rect">
            <a:avLst/>
          </a:prstGeom>
          <a:noFill/>
          <a:ln/>
        </p:spPr>
        <p:txBody>
          <a:bodyPr wrap="square" lIns="0" tIns="0" rIns="0" bIns="0" rtlCol="0" anchor="t"/>
          <a:lstStyle/>
          <a:p>
            <a:pPr marL="342900" indent="-342900">
              <a:lnSpc>
                <a:spcPts val="2900"/>
              </a:lnSpc>
              <a:buFont typeface="Arial" panose="020B0604020202020204" pitchFamily="34" charset="0"/>
              <a:buChar char="•"/>
            </a:pPr>
            <a:r>
              <a:rPr lang="en-US" sz="1900" dirty="0">
                <a:solidFill>
                  <a:srgbClr val="E2E6E9"/>
                </a:solidFill>
                <a:latin typeface="Source Sans Pro" pitchFamily="34" charset="0"/>
                <a:ea typeface="Source Sans Pro" pitchFamily="34" charset="-122"/>
                <a:cs typeface="Source Sans Pro" pitchFamily="34" charset="-120"/>
              </a:rPr>
              <a:t>Adapts seamlessly to different screen sizes for a smooth experience.</a:t>
            </a:r>
            <a:endParaRPr lang="en-US" sz="1900" dirty="0"/>
          </a:p>
        </p:txBody>
      </p:sp>
      <p:sp>
        <p:nvSpPr>
          <p:cNvPr id="10" name="Shape 7"/>
          <p:cNvSpPr/>
          <p:nvPr/>
        </p:nvSpPr>
        <p:spPr>
          <a:xfrm>
            <a:off x="6350198" y="5319355"/>
            <a:ext cx="7416403" cy="1732598"/>
          </a:xfrm>
          <a:prstGeom prst="roundRect">
            <a:avLst>
              <a:gd name="adj" fmla="val 2137"/>
            </a:avLst>
          </a:prstGeom>
          <a:solidFill>
            <a:srgbClr val="303132"/>
          </a:solidFill>
          <a:ln/>
        </p:spPr>
      </p:sp>
      <p:sp>
        <p:nvSpPr>
          <p:cNvPr id="11" name="Text 8"/>
          <p:cNvSpPr/>
          <p:nvPr/>
        </p:nvSpPr>
        <p:spPr>
          <a:xfrm>
            <a:off x="6597015" y="5566172"/>
            <a:ext cx="3503771" cy="350639"/>
          </a:xfrm>
          <a:prstGeom prst="rect">
            <a:avLst/>
          </a:prstGeom>
          <a:noFill/>
          <a:ln/>
        </p:spPr>
        <p:txBody>
          <a:bodyPr wrap="none" lIns="0" tIns="0" rIns="0" bIns="0" rtlCol="0" anchor="t"/>
          <a:lstStyle/>
          <a:p>
            <a:pPr marL="0" indent="0">
              <a:lnSpc>
                <a:spcPts val="2750"/>
              </a:lnSpc>
              <a:buNone/>
            </a:pPr>
            <a:r>
              <a:rPr lang="en-US" sz="2200" b="1" kern="0" spc="-22" dirty="0">
                <a:solidFill>
                  <a:srgbClr val="E2E6E9"/>
                </a:solidFill>
                <a:latin typeface="Arial Black" panose="020B0A04020102020204" pitchFamily="34" charset="0"/>
                <a:ea typeface="Montserrat Bold" pitchFamily="34" charset="-122"/>
                <a:cs typeface="Montserrat Bold" pitchFamily="34" charset="-120"/>
              </a:rPr>
              <a:t>Interactive Features</a:t>
            </a:r>
            <a:endParaRPr lang="en-US" sz="2200" dirty="0">
              <a:latin typeface="Arial Black" panose="020B0A04020102020204" pitchFamily="34" charset="0"/>
            </a:endParaRPr>
          </a:p>
        </p:txBody>
      </p:sp>
      <p:sp>
        <p:nvSpPr>
          <p:cNvPr id="12" name="Text 9"/>
          <p:cNvSpPr/>
          <p:nvPr/>
        </p:nvSpPr>
        <p:spPr>
          <a:xfrm>
            <a:off x="6597015" y="6064806"/>
            <a:ext cx="6922770" cy="740331"/>
          </a:xfrm>
          <a:prstGeom prst="rect">
            <a:avLst/>
          </a:prstGeom>
          <a:noFill/>
          <a:ln/>
        </p:spPr>
        <p:txBody>
          <a:bodyPr wrap="square" lIns="0" tIns="0" rIns="0" bIns="0" rtlCol="0" anchor="t"/>
          <a:lstStyle/>
          <a:p>
            <a:pPr marL="342900" indent="-342900">
              <a:lnSpc>
                <a:spcPts val="2900"/>
              </a:lnSpc>
              <a:buFont typeface="Arial" panose="020B0604020202020204" pitchFamily="34" charset="0"/>
              <a:buChar char="•"/>
            </a:pPr>
            <a:r>
              <a:rPr lang="en-US" sz="1900" dirty="0">
                <a:solidFill>
                  <a:srgbClr val="E2E6E9"/>
                </a:solidFill>
                <a:latin typeface="Source Sans Pro" pitchFamily="34" charset="0"/>
                <a:ea typeface="Source Sans Pro" pitchFamily="34" charset="-122"/>
                <a:cs typeface="Source Sans Pro" pitchFamily="34" charset="-120"/>
              </a:rPr>
              <a:t>Includes navbar toggling, scroll animations, and favorites functionality to enhance user engagement.</a:t>
            </a:r>
            <a:endParaRPr lang="en-US" sz="1900" dirty="0"/>
          </a:p>
        </p:txBody>
      </p:sp>
      <p:pic>
        <p:nvPicPr>
          <p:cNvPr id="14" name="Picture 13">
            <a:extLst>
              <a:ext uri="{FF2B5EF4-FFF2-40B4-BE49-F238E27FC236}">
                <a16:creationId xmlns:a16="http://schemas.microsoft.com/office/drawing/2014/main" id="{C63CEB91-7871-92CF-5248-1757821D4E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58" y="69012"/>
            <a:ext cx="474724" cy="497045"/>
          </a:xfrm>
          <a:prstGeom prst="rect">
            <a:avLst/>
          </a:prstGeom>
        </p:spPr>
      </p:pic>
      <p:pic>
        <p:nvPicPr>
          <p:cNvPr id="15" name="Picture 14">
            <a:extLst>
              <a:ext uri="{FF2B5EF4-FFF2-40B4-BE49-F238E27FC236}">
                <a16:creationId xmlns:a16="http://schemas.microsoft.com/office/drawing/2014/main" id="{F55EFCD3-4956-EC7E-8EFD-8C2639B3DE1F}"/>
              </a:ext>
            </a:extLst>
          </p:cNvPr>
          <p:cNvPicPr>
            <a:picLocks noChangeAspect="1"/>
          </p:cNvPicPr>
          <p:nvPr/>
        </p:nvPicPr>
        <p:blipFill rotWithShape="1">
          <a:blip r:embed="rId6">
            <a:extLst>
              <a:ext uri="{28A0092B-C50C-407E-A947-70E740481C1C}">
                <a14:useLocalDpi xmlns:a14="http://schemas.microsoft.com/office/drawing/2010/main" val="0"/>
              </a:ext>
            </a:extLst>
          </a:blip>
          <a:srcRect l="25791" t="16832" b="13861"/>
          <a:stretch/>
        </p:blipFill>
        <p:spPr>
          <a:xfrm>
            <a:off x="12866914" y="19528"/>
            <a:ext cx="1763486" cy="337787"/>
          </a:xfrm>
          <a:prstGeom prst="rect">
            <a:avLst/>
          </a:prstGeom>
        </p:spPr>
      </p:pic>
      <p:sp>
        <p:nvSpPr>
          <p:cNvPr id="16" name="Text 5">
            <a:extLst>
              <a:ext uri="{FF2B5EF4-FFF2-40B4-BE49-F238E27FC236}">
                <a16:creationId xmlns:a16="http://schemas.microsoft.com/office/drawing/2014/main" id="{912FE8ED-1E7F-D5F5-FED1-37417AE9A8F2}"/>
              </a:ext>
            </a:extLst>
          </p:cNvPr>
          <p:cNvSpPr/>
          <p:nvPr/>
        </p:nvSpPr>
        <p:spPr>
          <a:xfrm>
            <a:off x="6597015" y="2446815"/>
            <a:ext cx="3091220" cy="701278"/>
          </a:xfrm>
          <a:prstGeom prst="rect">
            <a:avLst/>
          </a:prstGeom>
          <a:noFill/>
          <a:ln/>
        </p:spPr>
        <p:txBody>
          <a:bodyPr wrap="square" lIns="0" tIns="0" rIns="0" bIns="0" rtlCol="0" anchor="t"/>
          <a:lstStyle/>
          <a:p>
            <a:pPr marL="0" indent="0">
              <a:lnSpc>
                <a:spcPts val="2750"/>
              </a:lnSpc>
              <a:buNone/>
            </a:pPr>
            <a:r>
              <a:rPr lang="en-US" sz="2200" b="1" kern="0" spc="-22" dirty="0">
                <a:solidFill>
                  <a:srgbClr val="E2E6E9"/>
                </a:solidFill>
                <a:latin typeface="Arial Black" panose="020B0A04020102020204" pitchFamily="34" charset="0"/>
                <a:ea typeface="Montserrat Bold" pitchFamily="34" charset="-122"/>
                <a:cs typeface="Montserrat Bold" pitchFamily="34" charset="-120"/>
              </a:rPr>
              <a:t>User-Friendly Interface</a:t>
            </a:r>
            <a:endParaRPr lang="en-US" sz="2200" dirty="0">
              <a:latin typeface="Arial Black" panose="020B0A040201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BB37697-BD17-B1C4-4D04-A059CD18A647}"/>
              </a:ext>
            </a:extLst>
          </p:cNvPr>
          <p:cNvPicPr>
            <a:picLocks noChangeAspect="1"/>
          </p:cNvPicPr>
          <p:nvPr/>
        </p:nvPicPr>
        <p:blipFill>
          <a:blip r:embed="rId3"/>
          <a:stretch>
            <a:fillRect/>
          </a:stretch>
        </p:blipFill>
        <p:spPr>
          <a:xfrm>
            <a:off x="0" y="0"/>
            <a:ext cx="14630400" cy="8229600"/>
          </a:xfrm>
          <a:prstGeom prst="rect">
            <a:avLst/>
          </a:prstGeom>
        </p:spPr>
      </p:pic>
      <p:pic>
        <p:nvPicPr>
          <p:cNvPr id="2" name="Image 0" descr="preencoded.png"/>
          <p:cNvPicPr>
            <a:picLocks noChangeAspect="1"/>
          </p:cNvPicPr>
          <p:nvPr/>
        </p:nvPicPr>
        <p:blipFill>
          <a:blip r:embed="rId4"/>
          <a:stretch>
            <a:fillRect/>
          </a:stretch>
        </p:blipFill>
        <p:spPr>
          <a:xfrm>
            <a:off x="9144000" y="0"/>
            <a:ext cx="5486400" cy="8229719"/>
          </a:xfrm>
          <a:prstGeom prst="rect">
            <a:avLst/>
          </a:prstGeom>
        </p:spPr>
      </p:pic>
      <p:sp>
        <p:nvSpPr>
          <p:cNvPr id="3" name="Text 0"/>
          <p:cNvSpPr/>
          <p:nvPr/>
        </p:nvSpPr>
        <p:spPr>
          <a:xfrm>
            <a:off x="838200" y="658654"/>
            <a:ext cx="5443418" cy="680442"/>
          </a:xfrm>
          <a:prstGeom prst="rect">
            <a:avLst/>
          </a:prstGeom>
          <a:noFill/>
          <a:ln/>
        </p:spPr>
        <p:txBody>
          <a:bodyPr wrap="none" lIns="0" tIns="0" rIns="0" bIns="0" rtlCol="0" anchor="t"/>
          <a:lstStyle/>
          <a:p>
            <a:pPr marL="0" indent="0">
              <a:lnSpc>
                <a:spcPts val="5350"/>
              </a:lnSpc>
              <a:buNone/>
            </a:pPr>
            <a:r>
              <a:rPr lang="en-US" sz="4250" b="1" kern="0" spc="-43" dirty="0">
                <a:solidFill>
                  <a:srgbClr val="FFFFFF"/>
                </a:solidFill>
                <a:latin typeface="Arial Black" panose="020B0A04020102020204" pitchFamily="34" charset="0"/>
                <a:ea typeface="Montserrat Bold" pitchFamily="34" charset="-122"/>
                <a:cs typeface="Montserrat Bold" pitchFamily="34" charset="-120"/>
              </a:rPr>
              <a:t>Demerits</a:t>
            </a:r>
            <a:endParaRPr lang="en-US" sz="4250" dirty="0">
              <a:latin typeface="Arial Black" panose="020B0A04020102020204" pitchFamily="34" charset="0"/>
            </a:endParaRPr>
          </a:p>
        </p:txBody>
      </p:sp>
      <p:pic>
        <p:nvPicPr>
          <p:cNvPr id="4" name="Image 1" descr="preencoded.png"/>
          <p:cNvPicPr>
            <a:picLocks noChangeAspect="1"/>
          </p:cNvPicPr>
          <p:nvPr/>
        </p:nvPicPr>
        <p:blipFill>
          <a:blip r:embed="rId5"/>
          <a:stretch>
            <a:fillRect/>
          </a:stretch>
        </p:blipFill>
        <p:spPr>
          <a:xfrm>
            <a:off x="838200" y="1698308"/>
            <a:ext cx="1197531" cy="1916073"/>
          </a:xfrm>
          <a:prstGeom prst="rect">
            <a:avLst/>
          </a:prstGeom>
        </p:spPr>
      </p:pic>
      <p:sp>
        <p:nvSpPr>
          <p:cNvPr id="5" name="Text 1"/>
          <p:cNvSpPr/>
          <p:nvPr/>
        </p:nvSpPr>
        <p:spPr>
          <a:xfrm>
            <a:off x="2394942" y="1937742"/>
            <a:ext cx="2721650" cy="340162"/>
          </a:xfrm>
          <a:prstGeom prst="rect">
            <a:avLst/>
          </a:prstGeom>
          <a:noFill/>
          <a:ln/>
        </p:spPr>
        <p:txBody>
          <a:bodyPr wrap="none" lIns="0" tIns="0" rIns="0" bIns="0" rtlCol="0" anchor="t"/>
          <a:lstStyle/>
          <a:p>
            <a:pPr marL="0" indent="0" algn="l">
              <a:lnSpc>
                <a:spcPts val="2650"/>
              </a:lnSpc>
              <a:buNone/>
            </a:pPr>
            <a:r>
              <a:rPr lang="en-US" sz="2100" b="1" kern="0" spc="-21" dirty="0">
                <a:solidFill>
                  <a:srgbClr val="E2E6E9"/>
                </a:solidFill>
                <a:latin typeface="Arial Black" panose="020B0A04020102020204" pitchFamily="34" charset="0"/>
                <a:ea typeface="Montserrat Bold" pitchFamily="34" charset="-122"/>
                <a:cs typeface="Montserrat Bold" pitchFamily="34" charset="-120"/>
              </a:rPr>
              <a:t>No Real-Time Data</a:t>
            </a:r>
            <a:endParaRPr lang="en-US" sz="2100" dirty="0">
              <a:latin typeface="Arial Black" panose="020B0A04020102020204" pitchFamily="34" charset="0"/>
            </a:endParaRPr>
          </a:p>
        </p:txBody>
      </p:sp>
      <p:sp>
        <p:nvSpPr>
          <p:cNvPr id="6" name="Text 2"/>
          <p:cNvSpPr/>
          <p:nvPr/>
        </p:nvSpPr>
        <p:spPr>
          <a:xfrm>
            <a:off x="2394942" y="2421493"/>
            <a:ext cx="5910858" cy="718661"/>
          </a:xfrm>
          <a:prstGeom prst="rect">
            <a:avLst/>
          </a:prstGeom>
          <a:noFill/>
          <a:ln/>
        </p:spPr>
        <p:txBody>
          <a:bodyPr wrap="square" lIns="0" tIns="0" rIns="0" bIns="0" rtlCol="0" anchor="t"/>
          <a:lstStyle/>
          <a:p>
            <a:pPr marL="0" indent="0" algn="l">
              <a:lnSpc>
                <a:spcPts val="2800"/>
              </a:lnSpc>
              <a:buNone/>
            </a:pPr>
            <a:r>
              <a:rPr lang="en-US" sz="1850" dirty="0">
                <a:solidFill>
                  <a:srgbClr val="E2E6E9"/>
                </a:solidFill>
                <a:latin typeface="Source Sans Pro" pitchFamily="34" charset="0"/>
                <a:ea typeface="Source Sans Pro" pitchFamily="34" charset="-122"/>
                <a:cs typeface="Source Sans Pro" pitchFamily="34" charset="-120"/>
              </a:rPr>
              <a:t>Displays static cryptocurrency prices instead of live market updates.</a:t>
            </a:r>
            <a:endParaRPr lang="en-US" sz="1850" dirty="0"/>
          </a:p>
        </p:txBody>
      </p:sp>
      <p:pic>
        <p:nvPicPr>
          <p:cNvPr id="7" name="Image 2" descr="preencoded.png"/>
          <p:cNvPicPr>
            <a:picLocks noChangeAspect="1"/>
          </p:cNvPicPr>
          <p:nvPr/>
        </p:nvPicPr>
        <p:blipFill>
          <a:blip r:embed="rId6"/>
          <a:stretch>
            <a:fillRect/>
          </a:stretch>
        </p:blipFill>
        <p:spPr>
          <a:xfrm>
            <a:off x="838200" y="3614380"/>
            <a:ext cx="1197531" cy="2040612"/>
          </a:xfrm>
          <a:prstGeom prst="rect">
            <a:avLst/>
          </a:prstGeom>
        </p:spPr>
      </p:pic>
      <p:sp>
        <p:nvSpPr>
          <p:cNvPr id="8" name="Text 3"/>
          <p:cNvSpPr/>
          <p:nvPr/>
        </p:nvSpPr>
        <p:spPr>
          <a:xfrm>
            <a:off x="2394942" y="3853815"/>
            <a:ext cx="2721650" cy="340162"/>
          </a:xfrm>
          <a:prstGeom prst="rect">
            <a:avLst/>
          </a:prstGeom>
          <a:noFill/>
          <a:ln/>
        </p:spPr>
        <p:txBody>
          <a:bodyPr wrap="none" lIns="0" tIns="0" rIns="0" bIns="0" rtlCol="0" anchor="t"/>
          <a:lstStyle/>
          <a:p>
            <a:pPr marL="0" indent="0" algn="l">
              <a:lnSpc>
                <a:spcPts val="2650"/>
              </a:lnSpc>
              <a:buNone/>
            </a:pPr>
            <a:r>
              <a:rPr lang="en-US" sz="2100" b="1" kern="0" spc="-21" dirty="0">
                <a:solidFill>
                  <a:srgbClr val="E2E6E9"/>
                </a:solidFill>
                <a:latin typeface="Arial Black" panose="020B0A04020102020204" pitchFamily="34" charset="0"/>
                <a:ea typeface="Montserrat Bold" pitchFamily="34" charset="-122"/>
                <a:cs typeface="Montserrat Bold" pitchFamily="34" charset="-120"/>
              </a:rPr>
              <a:t>No Backend Integration</a:t>
            </a:r>
            <a:endParaRPr lang="en-US" sz="2100" dirty="0">
              <a:latin typeface="Arial Black" panose="020B0A04020102020204" pitchFamily="34" charset="0"/>
            </a:endParaRPr>
          </a:p>
        </p:txBody>
      </p:sp>
      <p:sp>
        <p:nvSpPr>
          <p:cNvPr id="9" name="Text 4"/>
          <p:cNvSpPr/>
          <p:nvPr/>
        </p:nvSpPr>
        <p:spPr>
          <a:xfrm>
            <a:off x="2394942" y="4337566"/>
            <a:ext cx="5910858" cy="1077992"/>
          </a:xfrm>
          <a:prstGeom prst="rect">
            <a:avLst/>
          </a:prstGeom>
          <a:noFill/>
          <a:ln/>
        </p:spPr>
        <p:txBody>
          <a:bodyPr wrap="square" lIns="0" tIns="0" rIns="0" bIns="0" rtlCol="0" anchor="t"/>
          <a:lstStyle/>
          <a:p>
            <a:pPr marL="0" indent="0" algn="l">
              <a:lnSpc>
                <a:spcPts val="2800"/>
              </a:lnSpc>
              <a:buNone/>
            </a:pPr>
            <a:r>
              <a:rPr lang="en-US" sz="1850" dirty="0">
                <a:solidFill>
                  <a:srgbClr val="E2E6E9"/>
                </a:solidFill>
                <a:latin typeface="Source Sans Pro" pitchFamily="34" charset="0"/>
                <a:ea typeface="Source Sans Pro" pitchFamily="34" charset="-122"/>
                <a:cs typeface="Source Sans Pro" pitchFamily="34" charset="-120"/>
              </a:rPr>
              <a:t>Lacks user authentication and transaction processing features.</a:t>
            </a:r>
            <a:endParaRPr lang="en-US" sz="1850" dirty="0"/>
          </a:p>
        </p:txBody>
      </p:sp>
      <p:pic>
        <p:nvPicPr>
          <p:cNvPr id="10" name="Image 3" descr="preencoded.png"/>
          <p:cNvPicPr>
            <a:picLocks noChangeAspect="1"/>
          </p:cNvPicPr>
          <p:nvPr/>
        </p:nvPicPr>
        <p:blipFill>
          <a:blip r:embed="rId7"/>
          <a:stretch>
            <a:fillRect/>
          </a:stretch>
        </p:blipFill>
        <p:spPr>
          <a:xfrm>
            <a:off x="838200" y="5654993"/>
            <a:ext cx="1197531" cy="1916073"/>
          </a:xfrm>
          <a:prstGeom prst="rect">
            <a:avLst/>
          </a:prstGeom>
        </p:spPr>
      </p:pic>
      <p:sp>
        <p:nvSpPr>
          <p:cNvPr id="11" name="Text 5"/>
          <p:cNvSpPr/>
          <p:nvPr/>
        </p:nvSpPr>
        <p:spPr>
          <a:xfrm>
            <a:off x="2394942" y="5894427"/>
            <a:ext cx="2721650" cy="340162"/>
          </a:xfrm>
          <a:prstGeom prst="rect">
            <a:avLst/>
          </a:prstGeom>
          <a:noFill/>
          <a:ln/>
        </p:spPr>
        <p:txBody>
          <a:bodyPr wrap="none" lIns="0" tIns="0" rIns="0" bIns="0" rtlCol="0" anchor="t"/>
          <a:lstStyle/>
          <a:p>
            <a:pPr marL="0" indent="0" algn="l">
              <a:lnSpc>
                <a:spcPts val="2650"/>
              </a:lnSpc>
              <a:buNone/>
            </a:pPr>
            <a:r>
              <a:rPr lang="en-US" sz="2100" b="1" kern="0" spc="-21" dirty="0">
                <a:solidFill>
                  <a:srgbClr val="E2E6E9"/>
                </a:solidFill>
                <a:latin typeface="Arial Black" panose="020B0A04020102020204" pitchFamily="34" charset="0"/>
                <a:ea typeface="Montserrat Bold" pitchFamily="34" charset="-122"/>
                <a:cs typeface="Montserrat Bold" pitchFamily="34" charset="-120"/>
              </a:rPr>
              <a:t>Limited Functionality</a:t>
            </a:r>
            <a:endParaRPr lang="en-US" sz="2100" dirty="0">
              <a:latin typeface="Arial Black" panose="020B0A04020102020204" pitchFamily="34" charset="0"/>
            </a:endParaRPr>
          </a:p>
        </p:txBody>
      </p:sp>
      <p:sp>
        <p:nvSpPr>
          <p:cNvPr id="12" name="Text 6"/>
          <p:cNvSpPr/>
          <p:nvPr/>
        </p:nvSpPr>
        <p:spPr>
          <a:xfrm>
            <a:off x="2394942" y="6378178"/>
            <a:ext cx="5910858" cy="718661"/>
          </a:xfrm>
          <a:prstGeom prst="rect">
            <a:avLst/>
          </a:prstGeom>
          <a:noFill/>
          <a:ln/>
        </p:spPr>
        <p:txBody>
          <a:bodyPr wrap="square" lIns="0" tIns="0" rIns="0" bIns="0" rtlCol="0" anchor="t"/>
          <a:lstStyle/>
          <a:p>
            <a:pPr marL="0" indent="0" algn="l">
              <a:lnSpc>
                <a:spcPts val="2800"/>
              </a:lnSpc>
              <a:buNone/>
            </a:pPr>
            <a:r>
              <a:rPr lang="en-US" sz="1850" dirty="0">
                <a:solidFill>
                  <a:srgbClr val="E2E6E9"/>
                </a:solidFill>
                <a:latin typeface="Source Sans Pro" pitchFamily="34" charset="0"/>
                <a:ea typeface="Source Sans Pro" pitchFamily="34" charset="-122"/>
                <a:cs typeface="Source Sans Pro" pitchFamily="34" charset="-120"/>
              </a:rPr>
              <a:t>Doesn't support wallet integration or actual crypto trading.</a:t>
            </a:r>
          </a:p>
        </p:txBody>
      </p:sp>
      <p:pic>
        <p:nvPicPr>
          <p:cNvPr id="14" name="Picture 13">
            <a:extLst>
              <a:ext uri="{FF2B5EF4-FFF2-40B4-BE49-F238E27FC236}">
                <a16:creationId xmlns:a16="http://schemas.microsoft.com/office/drawing/2014/main" id="{0C79B50C-6299-F0AE-9D8A-E1E8E8BF40D6}"/>
              </a:ext>
            </a:extLst>
          </p:cNvPr>
          <p:cNvPicPr>
            <a:picLocks noChangeAspect="1"/>
          </p:cNvPicPr>
          <p:nvPr/>
        </p:nvPicPr>
        <p:blipFill rotWithShape="1">
          <a:blip r:embed="rId8">
            <a:extLst>
              <a:ext uri="{28A0092B-C50C-407E-A947-70E740481C1C}">
                <a14:useLocalDpi xmlns:a14="http://schemas.microsoft.com/office/drawing/2010/main" val="0"/>
              </a:ext>
            </a:extLst>
          </a:blip>
          <a:srcRect l="25791" t="16832" b="13861"/>
          <a:stretch/>
        </p:blipFill>
        <p:spPr>
          <a:xfrm>
            <a:off x="12866914" y="19528"/>
            <a:ext cx="1763486" cy="337787"/>
          </a:xfrm>
          <a:prstGeom prst="rect">
            <a:avLst/>
          </a:prstGeom>
        </p:spPr>
      </p:pic>
      <p:pic>
        <p:nvPicPr>
          <p:cNvPr id="15" name="Picture 14">
            <a:extLst>
              <a:ext uri="{FF2B5EF4-FFF2-40B4-BE49-F238E27FC236}">
                <a16:creationId xmlns:a16="http://schemas.microsoft.com/office/drawing/2014/main" id="{982C2B0C-BC1B-F0C0-C7EE-B778D9F82D3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158" y="69012"/>
            <a:ext cx="474724" cy="4970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18A7F37-4C59-DB57-444D-2A2C05C93C65}"/>
              </a:ext>
            </a:extLst>
          </p:cNvPr>
          <p:cNvPicPr>
            <a:picLocks noChangeAspect="1"/>
          </p:cNvPicPr>
          <p:nvPr/>
        </p:nvPicPr>
        <p:blipFill>
          <a:blip r:embed="rId3"/>
          <a:stretch>
            <a:fillRect/>
          </a:stretch>
        </p:blipFill>
        <p:spPr>
          <a:xfrm>
            <a:off x="0" y="0"/>
            <a:ext cx="14630400" cy="8229600"/>
          </a:xfrm>
          <a:prstGeom prst="rect">
            <a:avLst/>
          </a:prstGeom>
        </p:spPr>
      </p:pic>
      <p:sp>
        <p:nvSpPr>
          <p:cNvPr id="2" name="Text 0"/>
          <p:cNvSpPr/>
          <p:nvPr/>
        </p:nvSpPr>
        <p:spPr>
          <a:xfrm>
            <a:off x="728782" y="1485186"/>
            <a:ext cx="4732377" cy="591503"/>
          </a:xfrm>
          <a:prstGeom prst="rect">
            <a:avLst/>
          </a:prstGeom>
          <a:noFill/>
          <a:ln/>
        </p:spPr>
        <p:txBody>
          <a:bodyPr wrap="none" lIns="0" tIns="0" rIns="0" bIns="0" rtlCol="0" anchor="t"/>
          <a:lstStyle/>
          <a:p>
            <a:pPr marL="0" indent="0">
              <a:lnSpc>
                <a:spcPts val="4650"/>
              </a:lnSpc>
              <a:buNone/>
            </a:pPr>
            <a:r>
              <a:rPr lang="en-US" sz="3700" b="1" kern="0" spc="-37" dirty="0">
                <a:solidFill>
                  <a:srgbClr val="FFFFFF"/>
                </a:solidFill>
                <a:latin typeface="Arial Black" panose="020B0A04020102020204" pitchFamily="34" charset="0"/>
                <a:ea typeface="Montserrat Bold" pitchFamily="34" charset="-122"/>
                <a:cs typeface="Montserrat Bold" pitchFamily="34" charset="-120"/>
              </a:rPr>
              <a:t>Future Scope</a:t>
            </a:r>
            <a:endParaRPr lang="en-US" sz="3700" dirty="0">
              <a:latin typeface="Arial Black" panose="020B0A04020102020204" pitchFamily="34" charset="0"/>
            </a:endParaRPr>
          </a:p>
        </p:txBody>
      </p:sp>
      <p:sp>
        <p:nvSpPr>
          <p:cNvPr id="6" name="Text 1"/>
          <p:cNvSpPr/>
          <p:nvPr/>
        </p:nvSpPr>
        <p:spPr>
          <a:xfrm>
            <a:off x="728782" y="3406638"/>
            <a:ext cx="13172837" cy="1249204"/>
          </a:xfrm>
          <a:prstGeom prst="rect">
            <a:avLst/>
          </a:prstGeom>
          <a:noFill/>
          <a:ln/>
        </p:spPr>
        <p:txBody>
          <a:bodyPr wrap="square" lIns="0" tIns="0" rIns="0" bIns="0" rtlCol="0" anchor="t"/>
          <a:lstStyle/>
          <a:p>
            <a:pPr marL="0" indent="0">
              <a:lnSpc>
                <a:spcPts val="2450"/>
              </a:lnSpc>
              <a:buNone/>
            </a:pPr>
            <a:r>
              <a:rPr lang="en-US" sz="2000" dirty="0">
                <a:solidFill>
                  <a:srgbClr val="E2E6E9"/>
                </a:solidFill>
                <a:latin typeface="Source Sans Pro" pitchFamily="34" charset="0"/>
                <a:ea typeface="Source Sans Pro" pitchFamily="34" charset="-122"/>
                <a:cs typeface="Source Sans Pro" pitchFamily="34" charset="-120"/>
              </a:rPr>
              <a:t>In the future, </a:t>
            </a:r>
            <a:r>
              <a:rPr lang="en-US" sz="2000" dirty="0" err="1">
                <a:solidFill>
                  <a:srgbClr val="E2E6E9"/>
                </a:solidFill>
                <a:latin typeface="Source Sans Pro" pitchFamily="34" charset="0"/>
                <a:ea typeface="Source Sans Pro" pitchFamily="34" charset="-122"/>
                <a:cs typeface="Source Sans Pro" pitchFamily="34" charset="-120"/>
              </a:rPr>
              <a:t>BlockiFy</a:t>
            </a:r>
            <a:r>
              <a:rPr lang="en-US" sz="2000" dirty="0">
                <a:solidFill>
                  <a:srgbClr val="E2E6E9"/>
                </a:solidFill>
                <a:latin typeface="Source Sans Pro" pitchFamily="34" charset="0"/>
                <a:ea typeface="Source Sans Pro" pitchFamily="34" charset="-122"/>
                <a:cs typeface="Source Sans Pro" pitchFamily="34" charset="-120"/>
              </a:rPr>
              <a:t> can be enhanced by integrating real-time cryptocurrency data using APIs, allowing users to track live market prices. Adding user authentication will enable secure logins and personalized experiences. Further improvements include wallet integration for actual crypto transactions and expanding features like buying, selling, and portfolio management, making </a:t>
            </a:r>
            <a:r>
              <a:rPr lang="en-US" sz="2000" dirty="0" err="1">
                <a:solidFill>
                  <a:srgbClr val="E2E6E9"/>
                </a:solidFill>
                <a:latin typeface="Source Sans Pro" pitchFamily="34" charset="0"/>
                <a:ea typeface="Source Sans Pro" pitchFamily="34" charset="-122"/>
                <a:cs typeface="Source Sans Pro" pitchFamily="34" charset="-120"/>
              </a:rPr>
              <a:t>BlockiFy</a:t>
            </a:r>
            <a:r>
              <a:rPr lang="en-US" sz="2000" dirty="0">
                <a:solidFill>
                  <a:srgbClr val="E2E6E9"/>
                </a:solidFill>
                <a:latin typeface="Source Sans Pro" pitchFamily="34" charset="0"/>
                <a:ea typeface="Source Sans Pro" pitchFamily="34" charset="-122"/>
                <a:cs typeface="Source Sans Pro" pitchFamily="34" charset="-120"/>
              </a:rPr>
              <a:t> a fully functional crypto marketplace.</a:t>
            </a:r>
            <a:endParaRPr lang="en-US" sz="2000" dirty="0"/>
          </a:p>
        </p:txBody>
      </p:sp>
      <p:pic>
        <p:nvPicPr>
          <p:cNvPr id="8" name="Picture 7">
            <a:extLst>
              <a:ext uri="{FF2B5EF4-FFF2-40B4-BE49-F238E27FC236}">
                <a16:creationId xmlns:a16="http://schemas.microsoft.com/office/drawing/2014/main" id="{9DD6F895-8582-F70C-3614-FE32E4A9152E}"/>
              </a:ext>
            </a:extLst>
          </p:cNvPr>
          <p:cNvPicPr>
            <a:picLocks noChangeAspect="1"/>
          </p:cNvPicPr>
          <p:nvPr/>
        </p:nvPicPr>
        <p:blipFill rotWithShape="1">
          <a:blip r:embed="rId4">
            <a:extLst>
              <a:ext uri="{28A0092B-C50C-407E-A947-70E740481C1C}">
                <a14:useLocalDpi xmlns:a14="http://schemas.microsoft.com/office/drawing/2010/main" val="0"/>
              </a:ext>
            </a:extLst>
          </a:blip>
          <a:srcRect l="25791" t="16832" b="13861"/>
          <a:stretch/>
        </p:blipFill>
        <p:spPr>
          <a:xfrm>
            <a:off x="12866914" y="19528"/>
            <a:ext cx="1763486" cy="337787"/>
          </a:xfrm>
          <a:prstGeom prst="rect">
            <a:avLst/>
          </a:prstGeom>
        </p:spPr>
      </p:pic>
      <p:pic>
        <p:nvPicPr>
          <p:cNvPr id="9" name="Picture 8">
            <a:extLst>
              <a:ext uri="{FF2B5EF4-FFF2-40B4-BE49-F238E27FC236}">
                <a16:creationId xmlns:a16="http://schemas.microsoft.com/office/drawing/2014/main" id="{DA3FFD6D-0C44-17DA-4708-EA0FAC62EF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58" y="69012"/>
            <a:ext cx="474724" cy="49704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516</Words>
  <Application>Microsoft Office PowerPoint</Application>
  <PresentationFormat>Custom</PresentationFormat>
  <Paragraphs>81</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Source Sans Pro</vt:lpstr>
      <vt:lpstr>Arial Black</vt:lpstr>
      <vt:lpstr>Arial</vt:lpstr>
      <vt:lpstr>Bahnschrift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DHRUVRAJSINH ZALA</cp:lastModifiedBy>
  <cp:revision>11</cp:revision>
  <dcterms:created xsi:type="dcterms:W3CDTF">2025-01-23T09:52:10Z</dcterms:created>
  <dcterms:modified xsi:type="dcterms:W3CDTF">2025-02-21T17:24:35Z</dcterms:modified>
</cp:coreProperties>
</file>