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43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0" r:id="rId13"/>
    <p:sldId id="359" r:id="rId14"/>
    <p:sldId id="361" r:id="rId15"/>
    <p:sldId id="362" r:id="rId16"/>
    <p:sldId id="363" r:id="rId17"/>
    <p:sldId id="364" r:id="rId18"/>
    <p:sldId id="34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CC00FF"/>
    <a:srgbClr val="B3423F"/>
    <a:srgbClr val="CD7371"/>
    <a:srgbClr val="144DEC"/>
    <a:srgbClr val="3FFF9F"/>
    <a:srgbClr val="00FF80"/>
    <a:srgbClr val="D67F00"/>
    <a:srgbClr val="674F83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9" autoAdjust="0"/>
    <p:restoredTop sz="59503" autoAdjust="0"/>
  </p:normalViewPr>
  <p:slideViewPr>
    <p:cSldViewPr snapToGrid="0" snapToObjects="1">
      <p:cViewPr varScale="1">
        <p:scale>
          <a:sx n="114" d="100"/>
          <a:sy n="114" d="100"/>
        </p:scale>
        <p:origin x="133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ACC99-8CE5-4A7E-9BC0-AF4AB48DDEB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172F-EBA9-4204-ADAB-144FD56B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29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287A-E187-49CE-B554-DC1BC19FB0F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E7B6B-518B-45D8-8786-8D82CBC5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AC85C-942A-40BE-AC6B-93C6EE3AC9AC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© 2015</a:t>
            </a: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 defTabSz="914400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 defTabSz="914400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7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64812AD5-AFAB-4621-BA20-7AB0216165DA}" type="datetimeFigureOut">
              <a:rPr lang="en-US">
                <a:solidFill>
                  <a:prstClr val="black"/>
                </a:solidFill>
                <a:latin typeface="Calibri"/>
              </a:rPr>
              <a:pPr defTabSz="914400"/>
              <a:t>11/8/2019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C904844D-5179-448F-BEFA-401DE2A02C64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23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64812AD5-AFAB-4621-BA20-7AB0216165DA}" type="datetimeFigureOut">
              <a:rPr lang="en-US">
                <a:solidFill>
                  <a:prstClr val="black"/>
                </a:solidFill>
                <a:latin typeface="Calibri"/>
              </a:rPr>
              <a:pPr defTabSz="914400"/>
              <a:t>11/8/2019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C904844D-5179-448F-BEFA-401DE2A02C64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19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339830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2050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7" y="18001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49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64812AD5-AFAB-4621-BA20-7AB0216165DA}" type="datetimeFigureOut">
              <a:rPr lang="en-US">
                <a:solidFill>
                  <a:prstClr val="black"/>
                </a:solidFill>
                <a:latin typeface="Calibri"/>
              </a:rPr>
              <a:pPr defTabSz="914400"/>
              <a:t>11/8/2019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C904844D-5179-448F-BEFA-401DE2A02C64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25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64812AD5-AFAB-4621-BA20-7AB0216165DA}" type="datetimeFigureOut">
              <a:rPr lang="en-US">
                <a:solidFill>
                  <a:prstClr val="black"/>
                </a:solidFill>
                <a:latin typeface="Calibri"/>
              </a:rPr>
              <a:pPr defTabSz="914400"/>
              <a:t>11/8/2019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C904844D-5179-448F-BEFA-401DE2A02C64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2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64812AD5-AFAB-4621-BA20-7AB0216165DA}" type="datetimeFigureOut">
              <a:rPr lang="en-US">
                <a:solidFill>
                  <a:prstClr val="black"/>
                </a:solidFill>
                <a:latin typeface="Calibri"/>
              </a:rPr>
              <a:pPr defTabSz="914400"/>
              <a:t>11/8/2019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C904844D-5179-448F-BEFA-401DE2A02C64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78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64812AD5-AFAB-4621-BA20-7AB0216165DA}" type="datetimeFigureOut">
              <a:rPr lang="en-US">
                <a:solidFill>
                  <a:prstClr val="black"/>
                </a:solidFill>
                <a:latin typeface="Calibri"/>
              </a:rPr>
              <a:pPr defTabSz="914400"/>
              <a:t>11/8/2019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C904844D-5179-448F-BEFA-401DE2A02C64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6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64812AD5-AFAB-4621-BA20-7AB0216165DA}" type="datetimeFigureOut">
              <a:rPr lang="en-US">
                <a:solidFill>
                  <a:prstClr val="black"/>
                </a:solidFill>
                <a:latin typeface="Calibri"/>
              </a:rPr>
              <a:pPr defTabSz="914400"/>
              <a:t>11/8/2019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C904844D-5179-448F-BEFA-401DE2A02C64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8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64812AD5-AFAB-4621-BA20-7AB0216165DA}" type="datetimeFigureOut">
              <a:rPr lang="en-US">
                <a:solidFill>
                  <a:prstClr val="black"/>
                </a:solidFill>
                <a:latin typeface="Calibri"/>
              </a:rPr>
              <a:pPr defTabSz="914400"/>
              <a:t>11/8/2019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C904844D-5179-448F-BEFA-401DE2A02C64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30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523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 descr="Bottom.Left.Ima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631679"/>
            <a:ext cx="893095" cy="143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25525" y="6634261"/>
            <a:ext cx="7966076" cy="138014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 defTabSz="914400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21220" y="6591582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Clarity in Payments   </a:t>
            </a:r>
            <a:r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© 2015</a:t>
            </a: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				                           www.clear2pay.com             </a:t>
            </a:r>
            <a:fld id="{66B4B59A-474F-43C0-B54F-0C2C10E2B031}" type="slidenum"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pPr defTabSz="914400">
                <a:defRPr/>
              </a:pPr>
              <a:t>‹#›</a:t>
            </a:fld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3609" y="116632"/>
            <a:ext cx="7966076" cy="890257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 defTabSz="914400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066" y="173843"/>
            <a:ext cx="7386927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0" name="Picture 9" descr="Header.Botto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98" y="1012478"/>
            <a:ext cx="3572375" cy="9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8" y="108543"/>
            <a:ext cx="889477" cy="8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8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sm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vn-mec.clear2pay.com/svn/repos/rd/core/OPF/trunk/doc/Technical/working%20documents/technical%20notes/Approach%20-%20Business%20Service%20Pattern.doc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C2P India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857436"/>
          </a:xfrm>
        </p:spPr>
        <p:txBody>
          <a:bodyPr>
            <a:normAutofit/>
          </a:bodyPr>
          <a:lstStyle/>
          <a:p>
            <a:r>
              <a:rPr lang="en-US" sz="2000" dirty="0"/>
              <a:t>OPF Business Service Pattern</a:t>
            </a:r>
            <a:endParaRPr lang="en-IN" dirty="0">
              <a:latin typeface="Helvetica"/>
              <a:cs typeface="Helvetica"/>
            </a:endParaRPr>
          </a:p>
        </p:txBody>
      </p:sp>
      <p:sp>
        <p:nvSpPr>
          <p:cNvPr id="2" name="AutoShape 2" descr="data:image/jpeg;base64,/9j/4AAQSkZJRgABAQAAAQABAAD/2wCEAAkGBxQSEhUUEhQUFRUUFRQUFRcUGBQVFBUVFRQYFxcVFBcYHCggGBonHBcVITEhJSkrLi8uFx8zODMsNygtLisBCgoKDg0OGxAQGiwkHyUtLSwsLSwsLywsLC8sLywsLCwsLCwsLCwsLCwvLCwsLCwsLCwsLCwsLCw0LCwsLCwsLP/AABEIAOQA3QMBIgACEQEDEQH/xAAcAAEAAgMBAQEAAAAAAAAAAAAABAUBAgYDBwj/xABAEAABAwIEAwYDBAgGAgMAAAABAAIRAyEEEjFBBVFhBhMicYGRMqGxYsHR4QcUIzNCUpLxU3KCorLwQ1QVFhf/xAAaAQACAwEBAAAAAAAAAAAAAAAAAgEDBAUG/8QALREAAgIBBAEDAgYCAwAAAAAAAAECEQMEEiExIhNBUQVhMpGx0fDxcaEjgcH/2gAMAwEAAhEDEQA/APuKIiACIiACIiACIiACIiAPi/6ZeCFmKZiGCRiG5XAD/wAtPe2stj+k81wLaJB8QI5SCPqv0nxLAfrVHL3lSnmu11MtDmidswIuJFx/EVyGJ/RXSe6XYrEu6vyOPvlH0V89Xklp/Til1X3r9OuOy7QY8GPVxy5nwuevddf75Pj67z9EPCO9xTq7hLcO20/4lSQD6NDvcdFf/wD5JR/9it7M/Bdh2X7P08DR7mmS6XF7nOjM5x3MdAB6Ll4sElK5HpfqH1jDPBKGF8vjprj3/Yt1w36XeNdxgu6aSH4kmmI/wxHeSeUEN/1ea7lcj2w7Cs4hVbUqV6rMjcrWtDC0CZJEiZO99gungcFkTn0jyORNxaifAF3X6IODd/je9cAWYdua/wDiPkMjyh59BzXUN/Q7Qm+JrRvDaYMdDFlecJ7DswVI/qtSr32bPmcR440puaIbl+/2W/Va2HpNY+X/ACzNi08t6cujr0UDgfEhiaDKwEZwbci0lp+YKnrkxakrRsaoIiKQCIiACIiACIiACIiACIiACIiACIiACwQsogCjo1K+GOR1N1ajPhfTg1GjYPZv5jkptLi1NwmKg6GnVn/ip6j1cdTbMvaI2kE+wuqGnBcSSX3/ALQ/fsR8Rxikxpcc8AT8FQeklsLlMVxmrVdOZzBeGsJaAOpGp6q27TY9lSjkY6SXNJEOFhe8jnC5rMAuJ9S1GWUlCMrX2/tmzTwiuWvzLfhnE6rHSXucNw4l0jpOi6b/AOVp5Q7xweVOo6/KWtIXD0caxus+y6PgnHaAZldVDTJjPLRGupsrPpuecfCUuPv/AGLqIRfKRZt4vTIJaKpjlRr+3wKq4jxPE1po4bD1WZhDq1Yd22mDYlonM50aQr/D4llQSx7Xjm0hw+S9V2qcl3+X8ZktL2IfB+HNw1FlFlwwRJ1JJkuPmST6qYiJ0klSFCIikAiIgAiIgAiIgAiIgAiIgAiIgAi88RXaxpc9wa0ak2C5biPad7h+xpvyT8RhrndQDcD2VGfUQwry7+B4Y3Lo6XE41lP4nX5C59lz3E+1jae4b0+J/wDSNFzuNxT3aGAeWp8yqhvDX1DDGOceg+pXFyfUsmV1Hhfbs1x08Y8stcR2tLzbMernQPRosvOjxUuN9+SzguxVQmaj2sHIS933BX+D7M0Wa5nn7Rj5CEqxyfL/ANkuSXRGoVRuAfOFcYZzDs32C3bg6Y0Y32WzmDYAeitUaK27MuwrDqxh/wBI/BRqvB6DtabfSW/RZqU37Oj3UZ/ftMgh3qFLa+COfk8KvZlmtJ76R5gz+B+a0B4hh/heMQ3+V13fPxbcytqnHalM/tKJjmJH5FTMHx2hUtnyk7P8Pz0PuiMkn4uiXfvya4DtvTJyYljqDxrMlv0zDfUR1XUUazXgOY4OadC0gg+RCo8dgadYRUYHDadR1BFwuXxPDq2Be12EqHK4mab7t0/i2IvrY9Vqhq5w/Hyvn3K3jUuj6OioOD9pW1CKdZvc1jYAmWPN/wB27fTQwfNX66GPJHIt0XaKZRcXTCIicgIiIAIiIAIiIAIiIAKv4zxZuHbJDnOPwsbcnz5Dr9VvxLiLaIuRmOgtMbmOQXJkl8l5kumfXksGs1ixeMe/0LsWLdy+jx4xxapUFNwvJHwzDZB069eqYUOLYDZJiBqohpBwEnw6O1tBIbEXLuivcPiRTY0NYYiDJ8Xr+C48o75bpM1J0qSNcJwQa1b/AGRp6ndWjGBohoAA2Fgt1qStMMUca8UVSk5djMmZYhalM2QbErVFq5K2SCViVhYKWwBVbjeDUqmrcp5tt8tCrErVKyUc/Tw+Jwt6T+8p7sN7eWo9CrBnFWYhtvDUbcsOpEXyndT1T8W4ax0OaMrp1bZK3xXsMuWV/FSSC0tzB0AjUQXa9CNQVa9neO18PU/V8WHOaAMlUCco0bmP8TeuoOtriMKQEGtLi0eF7SQbcxobbqz4iA5zXbZLcoJRp8jwpyg/59yZrc6aOuY4ESCCDuLhZXI8K4q2gXGq492cscmkuAk8hf5dF1wXd0+dZobkY8kHB0ERFeIEREAEREAFHx+IyMJETHhBtdSFxnHeNNdXyMdIaI3iQ4h0c7hZdXqPQx7vcsxQ3yoicSc+peobkZZGgnlZOHguytbc3HSRY35L3w9LvTIMQBrca7j3Xq3F5Jp0gGtEgkSDm3IXAjUrySfDNr48Uat4c4VZFM5Q0NbPPVx5CVZUcKZBdteOvVRHY57W+F0mLZhIJ6wrSgXFozgB0DNGk7xK0xUJO0VStKjZebl6ErUq1iHnKzKELBSWMYcVoskrCVgFqsrUlKSCtSVklakpWwMLze2Z6rclakpWMVuMokiI6WW+CbFFtO+Zgtm1Ldo5r1xT3gty5YOszPovDEuIIdcxsdPldUN7L+GWLyo8m8MGJc9riQ0MLHc5eDFuiteyuIrUmso1nMcymCxrhZ2VtmzzgCPxUXg3EmvdUbly1I13cACRJGsXUWrjAxuuggnyWmGp9BRcfcR497aZ9ARVXZrHitQaQZIseYsCJ9CD6q1Xocc98VL5MMlToIiJyAiIgDmeNY57qo7t5a2nmByn4nEQZ2MXEc59OfqcOZkcYl7Zc2P5hePVSeJYgU8TUZMHMXR/m8U/NbUagLp0/m8hMn2Xls2aU8rUu7ao6UYJRTRIwXD3904ggPeIEj4W/itMNwuqIBDRG8grc8Yz5RSMN5wLjaJXrh61V1VozeH+IQLgC99tlK9KVQV8fAvmuWS8JgA0y4yduQ/E9VMJQrUlbIxUVSKW7BK1JWStSobBGFo4rLitCkbJEoUWCUpIJWqFYJUNgYKwhXnKRsYySsIsEpbJMOUZ9EwRM8p18p3UheOInKcpgxY6pJJPgZOivGHfTf3jQ0OG5vI5EDUL3HCu9czMJpulxjRrgJyHpMwfJbnNku68awPopPBsa0O7ubuEgHmNY5pcSjvUX0NJva2QaOCqUK2J7qqQyqGiBq0hthP8JEwI2K6/geLL6YDjL2ABx3NrOPnB9QVyNfFAZj1JJPMmVedjHB7alQXlwbPPLOnSXFbtBqJSz7V1z/hfxlObGlC32dGiIu+Ygq/jHFBh2tJaXFzg0AWtuSeg+7zVguZ7S1CKoDh4cgg7Zszs3yDVl1mZ4cTkizFDdKjlsoqVHfrHhc57nsfsCXF2U/Z+i9KTg6k+c2Z8MaACQN3EnbZTcXSFRsT5KTwHwMAdaMzj7x9wXAhU3b7+TbLxRB4Tg3Q0NDiAIkggLo8FhckkmXHXkByCiO4sS2WM8g43PmBp7qRw3EueyXgAyR4Zi3mrNPDHF8O2LklJ9qiUSsItSVpbKQVqSskrzJSNjAlYWCiUkFaotSUrYAlYRakpRjJK0RYKVkmCVhYKxKSyQStUWClA83NN4325fkqruw2syoc3gMkAEmOasTUfngAZbXvI/JejXHNEHSeYtr1SNeSkiy+KNK3B+9qwZ7p4NQOgjceA8jffks8A4u/DCq19J2UVopgGA1k5XQI6ZupJ01VjWxJFFoaYJ8M8gNSOsR7qvfVaNfxWlZlgd4+H3+ZVtc/xHcNdIkaG4WVA4E4mgzMIPiif5Q85f9sKevR4574KXykzDJU2gub7cvApMggPL4ZOhsSQTtMe8LpFx/btpqmnRGwLy7qZDR/y+So1risMtw+G96o5/D133FRpaR8/JbYnGOD2MvD2yeZ3A+/+yrMfisTRp91VhzQQadTUti0TrEWg+hV7h6TsSQ6m1oFJrKcuN5y3NpjRed9JJS2e5v39WSMO7w842Gp6BXuFp5WAHWJPmdVHwWBFMS4yeegHkvVmLY4Oyua7J8UGYtN1fp8bgvLsqyS3PgiVuLtbXFHKbwC6bBzgSGxzgKwlcc/G03Uajy8Cs6r3rRuMhho9ld47iLiykKUB1cgAm4aIlxjcplkuyHEs3FQeE401qTahABdmsNLOI+5bYbCOaZNWo+1w6I8xAsqbgWFqPw7ctUs+LKGga5jd063Q5OwSVF3i65Y2QxzzIEN1g7r1KoncRe7D0XzDnVWNcRaRJB94XtxHGnve7zPa0NDnGm0ucSdBYHKOqXeg2lsStVU4Os5zn0w6oWlkte9rmOa7SJIE7FaM4g4YYkn9o2aXUvnKPxUbiaLglaKor4lzXMpF77MDnua0ve4nYQDA1utBi3gVADUc3unua57XNc1wabSQJ5pXImi6K1JVK91UUBW7wyGtdltlItY8z1W+L7xtPve8OYAOLYGSDtH3pbJotHLVV2NxpzMaC5oczO4taXOg6AQDHmtMPWcX5AahY5p8T2lrmuHUgSlbJosWVA6YIMGDGxGyyVU8GomXnO61V4ibOsLu6/gs4SsXPh9RzXhx8Fg0ibAWv5pWyaLIugjkfrt/3yUHiNbLLgYyiQeRUttZpJAIJFiNwvDEUCdIvqDyVc7Y8TzZi3Po0nOtmzTym0qLhzUqVWtjIx1RrM7t8zgBA5nZWmGoh1IUqjcuVwIII8QkH05FbcbGd9F9P/wO7yI8JIc1wAjW7fmtPowct8uuOCvfKtqO4psgADQAD2WyicKxZq0WVCMpcLjkQYMdJBUteng04pro574fIXKcfeW1nZhY5S08wGgH5yurVF2vw2agXAwWFsG5iSBpyvf8lk1+J5ML29rktwSUZ8nO4lrKjcrtCtezdUUjiGuPwuYR1BBg/RV9FtZt6jRkicw0/svDGtcG943eoAY3DQIH+4lefxyyRk017G2Si0X1OqXyXEkyddgdgNgsswRNOqylAL2tbckAAzm0GsSo2DdHqrvA0coM6uMnpsB7AI07c3bDJ4npSpBrAwfCGhvpEKnp8IeKTWZgHUnl1JwkwCZAdbqrolaErW0mUJkXDGtP7QUo+wXEk+osvPguFdRotY6JbmnLJF3E7jqpqFLXuTZSU+FPFCnTluZlUPNzEBxNra3UvF4V/eCrSIDoyuDpyuEyNLgqaSiWkTZHwxq37wMA2DC4+5MKC7hx77PI7skPI37wAgHy39FZkrCVkkPF4V2cVKZAcAWkOnK5vIxotXtqvY9r+7GZjmtylxuQRckaeimErCVkkCphHHD91bNkDd4kRvC2xVAuolgiS0C+kiFKJWCoAg1cI7wOYQHsblMyWuEXB31XrRNSfGGAR/CXEz6qRKJSSBhcO+m90ZSxznP3zAkactgtKmHqPLc+QBrg6WzmMbX0VgQtClYxpSoAHNvdasjOROosNpGw5T9Vu22Y87+uh+5U3F3uy+GZc4CRt1SOXkkMlw2XNYA6m31HLyR1doUGu8hwBu6G2GpJbJCxwzA16lZjKkU2uMxq4gXIHtqnUMs5bYr7EXBK2dt2cB7okiJcS3q2Bf3lWi0pMygAbCFuvV4YenjUfhHNk7k2FVdqHEYapljMcoAO8vE+sSrVV3H6TnUXZRmc0tcBpIDhm/2yl1F+lKu6YQ/ErOGZw+o3M6lWczP8THAOpukQZYd+oULh76jGNw7xE1nOL9R4ssDpeZ9FdHFQYjReVd7XAgjXfccivLPOqqzpemW2D4aKd3HM72A8h+K9qGLY+cjpymD+XMdVBONzta3m0Fx5nSB7E+oWMM0MNrfmtEZwjxFcFbi3yyyJWqxKBWWVmVqShKwlJQK0JWSVqFDZIWCUJWpSEhakoStUpIWChK1StkhJWCVgpbGo2Wj1kFJQBGFUElu41UfE0jqDyIkbj6hWDmNF7TChCpLhI0vH09ErUbsZWR6PfVcQ6s0ilLWt0zEQwA5ZsJgxvBVhw9j6Vem5ri4ue1r3PucjnAO9YlBiQBopPDy6pUYGtnxsLuQaHSZ9AVdjzOWRbXzYkoVF2dqiIvVnNCIiAOR7V8Ccf2tJ+Ul3iBFr6GdjP1CoqPD6zWOcSKgF/CQSI1018l9IrUw5padCIK+XYvhQfWqOJdTc1xY7IYksJbmnyC4f1DTYoPdXD/U2YMknwerOIMLWQdiAecOI+5TqGIm2qg0eF020zT8TgTINpaSL+exVhwrAkOk2DduZ29Fy5QuScGaVKl5Fq+q1oBcQJIF7XOgW8qv4hSFQgfyOB9VvRqZLE+EkDyn7lo3q6KdvFkxakrJK0KZsgI4oStCUpIK1JWSVqUtkmFgoViUrZIK1WVrKRsYFakrJK83O/D30SkmtSoBckDz6rLnJXwYcIO8fVa1GbckSXBK7IWLxgb8R6rNJ5qmllaS5zbDpJueQAj3WBhQ8tLxIF7b7b7KaWDYxtbYcksYxUee2S22+CI7guIdUDRUaMxgDWPQX0Xd8H4UKDYkuO7iIJMCT7+31puyHifUlv7sMDTzz5p/4j3XUrv8A07Tw2erXPsYc83e2wiIuoZwiIgAuI7U0BTqlxBh3iBAMciPOfqu3WlWmHAhwBB1BWbVadZ4bSzHk2Oz5jhcWXE+FwA0JU6ljC2+wueo3Cm9oOz1Vvio1AGTBBFx6xoqVlClTDmvxVNr+TjJB8oXnMmjyY5UuDessZIsa1QNOZptUl9+ZMH6Lbvg4QdxBXP0MQMR+zY4CqxxywfDUB1y89AfTqpmGL2gtqiCDbqOiqyRnHyGi4vhnR03SAoeG4m182IgkSdDG/RelExSE6kaf5v7rzpYdrZjdXbuEV7SXKwVGfULLgS0fEBqBzHlyXtmlF2RVGSsFCtZUEgrCLBKRskwVo98arFV8aCSTAH48gF6hvNRRJDpYoOc5sEFoBvvP/R7r3tYnY29o+8rHcBtxqTr5qNiHQRyj6f3SzddDRV9nvUxXJR6zgC3c1Bmd5AkN+QKguwdaq45TlZz6c1YUuHOLxL2tblFzc+EQ1jfS5J3UrHKrb5fQOS9jFXEQL38lEo1u8cIJB5Fe9bgNQvHd1QS4wNSPaLLruA8B7nxVC19TmNB5CFfp9BPLL/0SedRR79ncIWUyXCC4zpBgC0/M+qtURemxY1jgoL2OfKTk7YREVgoREQAREQBhzQQQbg2PkVwPbvgVPwuMjMcrHC+U65X9NY9fXv1G4jhBVpuYd9OhGhWfU4fUg679h8c9rPmfD+zNEQ4lzjYg5iLjcZYVziaTnlpe4Oy6S24tGoMn1XoYZLTYtsRuD1UariV5ieXbwzoqNkjEPa8ZHGASLja4MqO+q5pIOxhQv1ppMZhPLdRa7HuvTcCRYgmLbX9QP7Kq5T46Y1KJdjEr1o1ARAVVw+jUM548wHfeAplE5HGSIjbn1QnKMvIGk1wTStVgOm4Qq1srBK1KFeb6gG6VuhkgawC1fieS8qVEkajeyrK9GuXQMt+eZv1EexVaU5dDvai2y5xmcbNc0gc3bDy1KzUw4eIn6x8rqtoPDbF85dZsJ3P09l74fFtPwkFG5xdBSZatLoALpA0AaGgR5KJi8Z3d3QR019AvSliJ1VjwnBNq1QSJFMyT9rUN89/7rTiXrSUV7lcvBWXvCsCKbQT8TgJ6fZCnoi9TjxxxxUY9HNlJydsIiJyAiIgAiIgAiIgAiIgCvx3B6VV2ctGeILtyNgea53iXZKo+1OoGj7V/mIXZIsuXRYcr3SjyWRyziqTPnNfgX6k0PqjMXGA4AlgJ/m3HspeFIIkb3Nouu4rUg4FrgCDYg6Fc1xLhT6V6bHVG7BsFzfMb+i52s0UoK8fKNGLKnw+ytr1AFWYjFtb8RiehP0U+tgapE5D7tHvJsoFLs9X/AH1Sm5zRo1ha552sJXKjp8mWXMXX+DS8kYrsRVYxz2U5piXElzWN6zmNlT//AGn7B/q/JSOPjF1gGupVaVIfDTyPgxu4x4j9FTN4HU5O/oetHpxhxyV7my2wXFH13hjGS46DO2fTNAJ6Kwqnuv3re7Ol/Fba4lUeG7PVJBBeCLiGPkEbhdgOG169MU6tN7nAWqObkJH2pN/NK8ccnir/AOk/2J3OPJFw1cag2Vg10hVeG4HiaLsjmSNiHN091Y08LVaQO7e4nZsGOpMwB5qlYcsJbXF/kO5xkrsiY2sxh8QkO1GUkk7RA1XqexFQkOpvDAbw6Z9QN11HC+DhpD6gBeNBqG+u56q3Xa02guH/AC/kY8man4nOcP7NBv7w5j/3Qe+sq9wmFZSaGU2hrRsOZ1J5nqvZFvw6bFh/AqKZ5JS7YREV4gREQAREQAREQAREQAREQAREQAREQAREQAREQAREQAREQAREQAREQAREQAREQAREQB/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The root tag is a dashed lowercase version of the POJI name, with </a:t>
            </a:r>
            <a:r>
              <a:rPr lang="en-US" dirty="0" err="1"/>
              <a:t>config</a:t>
            </a:r>
            <a:r>
              <a:rPr lang="en-US" dirty="0"/>
              <a:t> as suffix. </a:t>
            </a:r>
            <a:endParaRPr lang="en-IN" dirty="0"/>
          </a:p>
          <a:p>
            <a:pPr lvl="1"/>
            <a:r>
              <a:rPr lang="en-US" dirty="0"/>
              <a:t>For example, for the Duplicate Check Service configuration file, the root tag should be:</a:t>
            </a:r>
            <a:endParaRPr lang="en-IN" dirty="0"/>
          </a:p>
          <a:p>
            <a:pPr lvl="2"/>
            <a:r>
              <a:rPr lang="en-US" dirty="0"/>
              <a:t>&lt;duplicate-check-</a:t>
            </a:r>
            <a:r>
              <a:rPr lang="en-US" dirty="0" err="1"/>
              <a:t>config</a:t>
            </a:r>
            <a:r>
              <a:rPr lang="en-US" dirty="0"/>
              <a:t>&gt;</a:t>
            </a:r>
            <a:endParaRPr lang="en-IN" dirty="0"/>
          </a:p>
          <a:p>
            <a:pPr lvl="0"/>
            <a:r>
              <a:rPr lang="en-US" dirty="0"/>
              <a:t>The POJO is listed inside a “/</a:t>
            </a:r>
            <a:r>
              <a:rPr lang="en-US" dirty="0" err="1"/>
              <a:t>service@id</a:t>
            </a:r>
            <a:r>
              <a:rPr lang="en-US" dirty="0"/>
              <a:t>/</a:t>
            </a:r>
            <a:r>
              <a:rPr lang="en-US" dirty="0" err="1"/>
              <a:t>classname</a:t>
            </a:r>
            <a:r>
              <a:rPr lang="en-US" dirty="0"/>
              <a:t>” path. This is mandatory for the </a:t>
            </a:r>
            <a:r>
              <a:rPr lang="en-US" dirty="0" err="1"/>
              <a:t>ServiceBeanHelper</a:t>
            </a:r>
            <a:r>
              <a:rPr lang="en-US" dirty="0"/>
              <a:t> to behave correctly and be able to load the service implementation transparently from </a:t>
            </a:r>
            <a:r>
              <a:rPr lang="en-US" dirty="0" err="1"/>
              <a:t>java:comp</a:t>
            </a:r>
            <a:r>
              <a:rPr lang="en-US" dirty="0"/>
              <a:t>/</a:t>
            </a:r>
            <a:r>
              <a:rPr lang="en-US" dirty="0" err="1"/>
              <a:t>env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The </a:t>
            </a:r>
            <a:r>
              <a:rPr lang="en-US" dirty="0" err="1"/>
              <a:t>classname</a:t>
            </a:r>
            <a:r>
              <a:rPr lang="en-US" dirty="0"/>
              <a:t> of the POJO implementation must have a meaningful name. </a:t>
            </a:r>
            <a:endParaRPr lang="en-IN" dirty="0"/>
          </a:p>
          <a:p>
            <a:pPr lvl="1"/>
            <a:r>
              <a:rPr lang="en-US" dirty="0"/>
              <a:t>For example, </a:t>
            </a:r>
            <a:r>
              <a:rPr lang="en-US" dirty="0" err="1"/>
              <a:t>BatchPaymentReject</a:t>
            </a:r>
            <a:r>
              <a:rPr lang="en-US" dirty="0"/>
              <a:t> or </a:t>
            </a:r>
            <a:r>
              <a:rPr lang="en-US" dirty="0" err="1"/>
              <a:t>IndividualPaymentReject</a:t>
            </a:r>
            <a:r>
              <a:rPr lang="en-US" dirty="0"/>
              <a:t>.</a:t>
            </a:r>
            <a:endParaRPr lang="en-IN" dirty="0"/>
          </a:p>
          <a:p>
            <a:pPr lvl="1"/>
            <a:r>
              <a:rPr lang="en-US" dirty="0"/>
              <a:t>The following names are to be avoided: </a:t>
            </a:r>
            <a:endParaRPr lang="en-IN" dirty="0"/>
          </a:p>
          <a:p>
            <a:pPr lvl="2"/>
            <a:r>
              <a:rPr lang="en-US" strike="sngStrike" dirty="0" err="1"/>
              <a:t>BasePaymentReject</a:t>
            </a:r>
            <a:r>
              <a:rPr lang="en-US" dirty="0"/>
              <a:t>, </a:t>
            </a:r>
            <a:r>
              <a:rPr lang="en-US" strike="sngStrike" dirty="0" err="1"/>
              <a:t>RiskPaymentReject</a:t>
            </a:r>
            <a:r>
              <a:rPr lang="en-US" dirty="0"/>
              <a:t>, </a:t>
            </a:r>
            <a:r>
              <a:rPr lang="en-US" strike="sngStrike" dirty="0" err="1"/>
              <a:t>SimplePaymentReject</a:t>
            </a:r>
            <a:r>
              <a:rPr lang="en-US" dirty="0"/>
              <a:t>, </a:t>
            </a:r>
            <a:r>
              <a:rPr lang="en-US" strike="sngStrike" dirty="0" err="1"/>
              <a:t>DefaultPaymentReject</a:t>
            </a:r>
            <a:endParaRPr lang="en-IN" dirty="0"/>
          </a:p>
          <a:p>
            <a:pPr lvl="1"/>
            <a:r>
              <a:rPr lang="en-US" dirty="0"/>
              <a:t>If no good name can be found, the use of the prefix “Standard” is recommended.</a:t>
            </a:r>
            <a:endParaRPr lang="en-IN" dirty="0"/>
          </a:p>
          <a:p>
            <a:pPr lvl="0"/>
            <a:r>
              <a:rPr lang="en-US" dirty="0"/>
              <a:t>The “service-id” value that appears in /</a:t>
            </a:r>
            <a:r>
              <a:rPr lang="en-US" dirty="0" err="1"/>
              <a:t>service@id</a:t>
            </a:r>
            <a:r>
              <a:rPr lang="en-US" dirty="0"/>
              <a:t> must reflect the purpose of the class. If the class has been correctly name, the </a:t>
            </a:r>
            <a:r>
              <a:rPr lang="en-US" dirty="0" err="1"/>
              <a:t>classname</a:t>
            </a:r>
            <a:r>
              <a:rPr lang="en-US" dirty="0"/>
              <a:t> can be reused in dashed lowercase.</a:t>
            </a:r>
            <a:endParaRPr lang="en-IN" dirty="0"/>
          </a:p>
          <a:p>
            <a:pPr lvl="1"/>
            <a:r>
              <a:rPr lang="en-US" dirty="0"/>
              <a:t>For example, batch-payment-reject or individual-payment-reject </a:t>
            </a:r>
            <a:endParaRPr lang="en-IN" dirty="0"/>
          </a:p>
          <a:p>
            <a:pPr lvl="1"/>
            <a:r>
              <a:rPr lang="en-US" dirty="0"/>
              <a:t>Avoid:</a:t>
            </a:r>
            <a:endParaRPr lang="en-IN" dirty="0"/>
          </a:p>
          <a:p>
            <a:pPr lvl="2"/>
            <a:r>
              <a:rPr lang="en-US" strike="sngStrike" dirty="0"/>
              <a:t>default</a:t>
            </a:r>
            <a:r>
              <a:rPr lang="en-US" dirty="0"/>
              <a:t>, </a:t>
            </a:r>
            <a:r>
              <a:rPr lang="en-US" strike="sngStrike" dirty="0"/>
              <a:t>payment-reject</a:t>
            </a:r>
            <a:endParaRPr lang="en-IN" dirty="0"/>
          </a:p>
          <a:p>
            <a:pPr lvl="0"/>
            <a:r>
              <a:rPr lang="en-US" dirty="0"/>
              <a:t>The configuration node following the </a:t>
            </a:r>
            <a:r>
              <a:rPr lang="en-US" dirty="0" err="1"/>
              <a:t>classname</a:t>
            </a:r>
            <a:r>
              <a:rPr lang="en-US" dirty="0"/>
              <a:t> declaration must reflect the purpose of the class. If no good-name can be found, a dashed lowercase version of the </a:t>
            </a:r>
            <a:r>
              <a:rPr lang="en-US" dirty="0" err="1"/>
              <a:t>classname</a:t>
            </a:r>
            <a:r>
              <a:rPr lang="en-US" dirty="0"/>
              <a:t> can be used, i.e.</a:t>
            </a:r>
            <a:endParaRPr lang="en-IN" dirty="0"/>
          </a:p>
          <a:p>
            <a:pPr lvl="1"/>
            <a:r>
              <a:rPr lang="en-US" dirty="0"/>
              <a:t>&lt;standard-payment-reject id=”</a:t>
            </a:r>
            <a:r>
              <a:rPr lang="en-US" dirty="0" err="1"/>
              <a:t>config</a:t>
            </a:r>
            <a:r>
              <a:rPr lang="en-US" dirty="0"/>
              <a:t>”&gt;</a:t>
            </a:r>
            <a:endParaRPr lang="en-IN" dirty="0"/>
          </a:p>
          <a:p>
            <a:r>
              <a:rPr lang="en-US" dirty="0"/>
              <a:t>This node must contain an “id” attribute so that it can be overridden by other implementations. The recommended id attribute for this type of nodes is “</a:t>
            </a:r>
            <a:r>
              <a:rPr lang="en-US" dirty="0" err="1"/>
              <a:t>config</a:t>
            </a:r>
            <a:r>
              <a:rPr lang="en-US" dirty="0"/>
              <a:t>”.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257943" cy="785794"/>
          </a:xfrm>
        </p:spPr>
        <p:txBody>
          <a:bodyPr>
            <a:norm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config</a:t>
            </a:r>
            <a:r>
              <a:rPr lang="en-US" dirty="0"/>
              <a:t> guidelines</a:t>
            </a:r>
          </a:p>
        </p:txBody>
      </p:sp>
    </p:spTree>
    <p:extLst>
      <p:ext uri="{BB962C8B-B14F-4D97-AF65-F5344CB8AC3E}">
        <p14:creationId xmlns:p14="http://schemas.microsoft.com/office/powerpoint/2010/main" val="389640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257943" cy="785794"/>
          </a:xfrm>
        </p:spPr>
        <p:txBody>
          <a:bodyPr>
            <a:norm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config</a:t>
            </a:r>
            <a:r>
              <a:rPr lang="en-US" dirty="0"/>
              <a:t> guidelines (2)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1" y="1781969"/>
            <a:ext cx="6089650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83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A dedicated sub-configuration object is being instantiated. It contains all the configuration details of the current POJO.</a:t>
            </a:r>
            <a:endParaRPr lang="en-IN" dirty="0"/>
          </a:p>
          <a:p>
            <a:pPr lvl="0"/>
            <a:r>
              <a:rPr lang="en-US" dirty="0"/>
              <a:t>The new method </a:t>
            </a:r>
            <a:r>
              <a:rPr lang="en-US" i="1" dirty="0" err="1"/>
              <a:t>loadConfigurable</a:t>
            </a:r>
            <a:r>
              <a:rPr lang="en-US" dirty="0"/>
              <a:t> is being used to load SPI implementation. There is no need to call various methods in-line and add a “.” at the end of the configuration path prefix. This replaces calls to</a:t>
            </a:r>
            <a:endParaRPr lang="en-IN" dirty="0"/>
          </a:p>
          <a:p>
            <a:pPr lvl="1"/>
            <a:r>
              <a:rPr lang="en-US" strike="sngStrike" dirty="0" err="1"/>
              <a:t>ConfigurationFactory.getInstance</a:t>
            </a:r>
            <a:r>
              <a:rPr lang="en-US" strike="sngStrike" dirty="0"/>
              <a:t>().</a:t>
            </a:r>
            <a:r>
              <a:rPr lang="en-US" strike="sngStrike" dirty="0" err="1"/>
              <a:t>createConfigurable</a:t>
            </a:r>
            <a:r>
              <a:rPr lang="en-US" strike="sngStrike" dirty="0"/>
              <a:t>(</a:t>
            </a:r>
            <a:r>
              <a:rPr lang="en-US" strike="sngStrike" dirty="0" err="1"/>
              <a:t>subconfig</a:t>
            </a:r>
            <a:r>
              <a:rPr lang="en-US" strike="sngStrike" dirty="0"/>
              <a:t>, “</a:t>
            </a:r>
            <a:r>
              <a:rPr lang="en-US" sz="1600" dirty="0"/>
              <a:t>r-interchange-handler</a:t>
            </a:r>
            <a:r>
              <a:rPr lang="en-US" strike="sngStrike" dirty="0"/>
              <a:t>.”)</a:t>
            </a:r>
            <a:r>
              <a:rPr lang="en-US" dirty="0"/>
              <a:t>;</a:t>
            </a:r>
            <a:endParaRPr lang="en-IN" dirty="0"/>
          </a:p>
          <a:p>
            <a:pPr lvl="0"/>
            <a:r>
              <a:rPr lang="en-US" dirty="0"/>
              <a:t>Calls to business methods defined in the POJI interface are immediately delegated to a </a:t>
            </a:r>
            <a:r>
              <a:rPr lang="en-US" dirty="0" err="1"/>
              <a:t>PaymentTransactionVisitor</a:t>
            </a:r>
            <a:r>
              <a:rPr lang="en-US" dirty="0"/>
              <a:t> implementation.</a:t>
            </a:r>
            <a:endParaRPr lang="en-IN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PaymentTransactionVisitor</a:t>
            </a:r>
            <a:r>
              <a:rPr lang="en-US" dirty="0"/>
              <a:t> class takes care of navigating the payment tree. This allows a </a:t>
            </a:r>
            <a:r>
              <a:rPr lang="en-US" dirty="0" err="1"/>
              <a:t>StopPayment</a:t>
            </a:r>
            <a:r>
              <a:rPr lang="en-US" dirty="0"/>
              <a:t> implementation that is focused on transactions to be used transparently in transaction flows, </a:t>
            </a:r>
            <a:r>
              <a:rPr lang="en-US" dirty="0" err="1"/>
              <a:t>opic</a:t>
            </a:r>
            <a:r>
              <a:rPr lang="en-US" dirty="0"/>
              <a:t> flows, instruction flows and interchange flows. See </a:t>
            </a:r>
            <a:r>
              <a:rPr lang="en-US" dirty="0" err="1"/>
              <a:t>Appendice</a:t>
            </a:r>
            <a:r>
              <a:rPr lang="en-US" dirty="0"/>
              <a:t> A for more details.</a:t>
            </a:r>
            <a:endParaRPr lang="en-IN" dirty="0"/>
          </a:p>
          <a:p>
            <a:pPr lvl="1"/>
            <a:r>
              <a:rPr lang="en-US" dirty="0" err="1"/>
              <a:t>PaymentTransactionVisitor</a:t>
            </a:r>
            <a:r>
              <a:rPr lang="en-US" dirty="0"/>
              <a:t> is abstract and requires subclasses to define their own implementation of “</a:t>
            </a:r>
            <a:r>
              <a:rPr lang="en-US" dirty="0" err="1"/>
              <a:t>visitTransaction</a:t>
            </a:r>
            <a:r>
              <a:rPr lang="en-US" dirty="0"/>
              <a:t>”. This method is applied to every transaction in the flow.</a:t>
            </a:r>
            <a:endParaRPr lang="en-IN" dirty="0"/>
          </a:p>
          <a:p>
            <a:pPr lvl="1"/>
            <a:r>
              <a:rPr lang="en-US" dirty="0"/>
              <a:t>One </a:t>
            </a:r>
            <a:r>
              <a:rPr lang="en-US" dirty="0" err="1"/>
              <a:t>PaymentTransactionVisitor</a:t>
            </a:r>
            <a:r>
              <a:rPr lang="en-US" dirty="0"/>
              <a:t> must be implemented per business method in the POJI interface.</a:t>
            </a:r>
            <a:endParaRPr lang="en-IN" dirty="0"/>
          </a:p>
          <a:p>
            <a:pPr lvl="0"/>
            <a:r>
              <a:rPr lang="en-US" dirty="0" err="1"/>
              <a:t>GenericIssue</a:t>
            </a:r>
            <a:r>
              <a:rPr lang="en-US" dirty="0"/>
              <a:t> message should preferably contain the display id of the transaction instead of its primary key.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257943" cy="785794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POJO implementation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49021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257943" cy="785794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POJO implementation guidelines(2)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089025"/>
            <a:ext cx="63627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7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SPI must be an interface. The use of abstract classes to define contracts is heavily discouraged.</a:t>
            </a:r>
            <a:endParaRPr lang="en-IN" dirty="0"/>
          </a:p>
          <a:p>
            <a:pPr lvl="0"/>
            <a:r>
              <a:rPr lang="en-US" dirty="0"/>
              <a:t>The interface must extend Configurable as it is loaded through the Configuration framework and will be injected with a </a:t>
            </a:r>
            <a:r>
              <a:rPr lang="en-US" dirty="0" err="1"/>
              <a:t>subconfig</a:t>
            </a:r>
            <a:r>
              <a:rPr lang="en-US" dirty="0"/>
              <a:t> object upon successful instantiation.</a:t>
            </a:r>
            <a:endParaRPr lang="en-IN" dirty="0"/>
          </a:p>
          <a:p>
            <a:pPr lvl="0"/>
            <a:r>
              <a:rPr lang="en-US" dirty="0"/>
              <a:t>The </a:t>
            </a:r>
            <a:r>
              <a:rPr lang="en-US" dirty="0" err="1"/>
              <a:t>StandardPaymentReject’s</a:t>
            </a:r>
            <a:r>
              <a:rPr lang="en-US" dirty="0"/>
              <a:t> configure method does not make use of the </a:t>
            </a:r>
            <a:r>
              <a:rPr lang="en-US" dirty="0" err="1"/>
              <a:t>AbstractFactory</a:t>
            </a:r>
            <a:r>
              <a:rPr lang="en-US" dirty="0"/>
              <a:t> or any other pattern framework. It uses the </a:t>
            </a:r>
            <a:r>
              <a:rPr lang="en-US" dirty="0" err="1"/>
              <a:t>subconfig</a:t>
            </a:r>
            <a:r>
              <a:rPr lang="en-US" dirty="0"/>
              <a:t> object and the </a:t>
            </a:r>
            <a:r>
              <a:rPr lang="en-US" i="1" dirty="0" err="1"/>
              <a:t>loadConfigurable</a:t>
            </a:r>
            <a:r>
              <a:rPr lang="en-US" dirty="0"/>
              <a:t> method directly.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257943" cy="785794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Provider Interface (SPI) guidelines</a:t>
            </a:r>
          </a:p>
        </p:txBody>
      </p:sp>
    </p:spTree>
    <p:extLst>
      <p:ext uri="{BB962C8B-B14F-4D97-AF65-F5344CB8AC3E}">
        <p14:creationId xmlns:p14="http://schemas.microsoft.com/office/powerpoint/2010/main" val="421495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835471" cy="785794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Provider Interface (SPI) guidelines(2)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82" y="1120140"/>
            <a:ext cx="635635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82" y="2186700"/>
            <a:ext cx="6332537" cy="18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81" y="4315778"/>
            <a:ext cx="6332537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37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The name of the tag that defines the SPI element is a dashed lowercase version of the SPI interface name.</a:t>
            </a:r>
            <a:endParaRPr lang="en-IN" dirty="0"/>
          </a:p>
          <a:p>
            <a:pPr lvl="0"/>
            <a:r>
              <a:rPr lang="en-US" dirty="0"/>
              <a:t>The </a:t>
            </a:r>
            <a:r>
              <a:rPr lang="en-US" dirty="0" err="1"/>
              <a:t>classname</a:t>
            </a:r>
            <a:r>
              <a:rPr lang="en-US" dirty="0"/>
              <a:t> of the SPI implementation must have a meaningful name. </a:t>
            </a:r>
            <a:endParaRPr lang="en-IN" dirty="0"/>
          </a:p>
          <a:p>
            <a:pPr lvl="0"/>
            <a:r>
              <a:rPr lang="en-US" dirty="0"/>
              <a:t>The “id” value that appears in SPI must be the same as the tag name.</a:t>
            </a:r>
            <a:endParaRPr lang="en-IN" dirty="0"/>
          </a:p>
          <a:p>
            <a:pPr lvl="0"/>
            <a:r>
              <a:rPr lang="en-US" dirty="0"/>
              <a:t>The configuration node following the </a:t>
            </a:r>
            <a:r>
              <a:rPr lang="en-US" dirty="0" err="1"/>
              <a:t>classname</a:t>
            </a:r>
            <a:r>
              <a:rPr lang="en-US" dirty="0"/>
              <a:t> declaration must reflect the purpose of the class. If no good name can be found, a dashed lowercase version of the </a:t>
            </a:r>
            <a:r>
              <a:rPr lang="en-US" dirty="0" err="1"/>
              <a:t>classname</a:t>
            </a:r>
            <a:r>
              <a:rPr lang="en-US" dirty="0"/>
              <a:t> can be used, i.e.</a:t>
            </a:r>
            <a:endParaRPr lang="en-IN" dirty="0"/>
          </a:p>
          <a:p>
            <a:pPr marL="457200" lvl="1" indent="0">
              <a:buNone/>
            </a:pPr>
            <a:r>
              <a:rPr lang="en-US" sz="2800" dirty="0"/>
              <a:t>&lt;</a:t>
            </a:r>
            <a:r>
              <a:rPr lang="en-US" dirty="0"/>
              <a:t> r-interchange-handler</a:t>
            </a:r>
            <a:r>
              <a:rPr lang="en-US" sz="2800" dirty="0"/>
              <a:t> id=”</a:t>
            </a:r>
            <a:r>
              <a:rPr lang="en-US" sz="2800" dirty="0" err="1"/>
              <a:t>config</a:t>
            </a:r>
            <a:r>
              <a:rPr lang="en-US" sz="2800" dirty="0"/>
              <a:t>”&gt;</a:t>
            </a:r>
            <a:endParaRPr lang="en-IN" sz="2800" dirty="0"/>
          </a:p>
          <a:p>
            <a:r>
              <a:rPr lang="en-US" dirty="0"/>
              <a:t>This node must contain an “id” attribute so that it can be overridden by other implementations. The recommended id attribute for this type of nodes is “</a:t>
            </a:r>
            <a:r>
              <a:rPr lang="en-US" dirty="0" err="1"/>
              <a:t>config</a:t>
            </a:r>
            <a:r>
              <a:rPr lang="en-US" dirty="0"/>
              <a:t>”.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888811" cy="785794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Provider Interface (SPI) guidelines(3)</a:t>
            </a:r>
          </a:p>
        </p:txBody>
      </p:sp>
    </p:spTree>
    <p:extLst>
      <p:ext uri="{BB962C8B-B14F-4D97-AF65-F5344CB8AC3E}">
        <p14:creationId xmlns:p14="http://schemas.microsoft.com/office/powerpoint/2010/main" val="181582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>
                <a:hlinkClick r:id="rId2"/>
              </a:rPr>
              <a:t>https://svn-mec.clear2pay.com/svn/repos/rd/core/OPF/trunk/doc/Technical/working%20documents/technical%20notes/Approach%20-%20Business%20Service%20Pattern.docx</a:t>
            </a:r>
            <a:endParaRPr lang="en-IN" dirty="0"/>
          </a:p>
          <a:p>
            <a:pPr lvl="0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888811" cy="785794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3874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116" y="2114013"/>
            <a:ext cx="2362200" cy="26673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 anchorCtr="0"/>
          <a:lstStyle/>
          <a:p>
            <a:pPr>
              <a:spcAft>
                <a:spcPts val="600"/>
              </a:spcAft>
            </a:pPr>
            <a:r>
              <a:rPr lang="en-GB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EMEA – Headquarters</a:t>
            </a:r>
          </a:p>
          <a:p>
            <a:r>
              <a:rPr lang="en-GB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Brussels, Belgium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info@clear2pay.com</a:t>
            </a:r>
          </a:p>
          <a:p>
            <a:endParaRPr lang="en-GB" sz="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APAC</a:t>
            </a:r>
          </a:p>
          <a:p>
            <a:r>
              <a:rPr lang="en-GB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Sydney, Australia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info.apac@clear2pay.com</a:t>
            </a:r>
          </a:p>
          <a:p>
            <a:endParaRPr lang="en-GB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Americas</a:t>
            </a:r>
          </a:p>
          <a:p>
            <a:r>
              <a:rPr lang="en-GB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Atlanta, USA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info.americas@clear2pay.com</a:t>
            </a:r>
          </a:p>
          <a:p>
            <a:endParaRPr lang="en-GB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www.clear2pay.com</a:t>
            </a:r>
          </a:p>
          <a:p>
            <a:endParaRPr lang="en-GB" sz="1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4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OPF Business Service Pattern Overview</a:t>
            </a:r>
          </a:p>
          <a:p>
            <a:pPr lvl="0"/>
            <a:r>
              <a:rPr lang="en-IN" dirty="0"/>
              <a:t>OPF Business Service Pattern Guidelines</a:t>
            </a:r>
          </a:p>
          <a:p>
            <a:pPr lvl="1"/>
            <a:r>
              <a:rPr lang="en-IN" dirty="0"/>
              <a:t>EJB remote interface guidelines</a:t>
            </a:r>
          </a:p>
          <a:p>
            <a:pPr lvl="1"/>
            <a:r>
              <a:rPr lang="en-IN" dirty="0"/>
              <a:t>EJB Bean guidelines</a:t>
            </a:r>
          </a:p>
          <a:p>
            <a:pPr lvl="1"/>
            <a:r>
              <a:rPr lang="en-IN" dirty="0"/>
              <a:t>Service POJO guidelines</a:t>
            </a:r>
          </a:p>
          <a:p>
            <a:pPr lvl="1"/>
            <a:r>
              <a:rPr lang="en-IN" dirty="0"/>
              <a:t>Service </a:t>
            </a:r>
            <a:r>
              <a:rPr lang="en-IN" dirty="0" err="1"/>
              <a:t>config</a:t>
            </a:r>
            <a:r>
              <a:rPr lang="en-IN" dirty="0"/>
              <a:t> guidelines</a:t>
            </a:r>
          </a:p>
          <a:p>
            <a:pPr lvl="1"/>
            <a:r>
              <a:rPr lang="en-IN" dirty="0"/>
              <a:t>Service POJO implementation guidelines</a:t>
            </a:r>
          </a:p>
          <a:p>
            <a:pPr lvl="1"/>
            <a:r>
              <a:rPr lang="en-IN" dirty="0"/>
              <a:t>Service Provider Interface (SPI) guidelines</a:t>
            </a:r>
          </a:p>
          <a:p>
            <a:pPr lvl="0"/>
            <a:r>
              <a:rPr lang="en-IN" dirty="0"/>
              <a:t>References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257943" cy="7857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198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OPF Business Service pattern comes into picture when a new EJB service is to be implemented</a:t>
            </a:r>
          </a:p>
          <a:p>
            <a:r>
              <a:rPr lang="en-US" dirty="0"/>
              <a:t>The pattern is a set of guidelines including naming convention as well as design recommendations</a:t>
            </a:r>
          </a:p>
          <a:p>
            <a:r>
              <a:rPr lang="en-US" dirty="0"/>
              <a:t>Objective of the pattern is to development configurable, extendable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257943" cy="78579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OPF Business Service Pattern</a:t>
            </a:r>
          </a:p>
        </p:txBody>
      </p:sp>
    </p:spTree>
    <p:extLst>
      <p:ext uri="{BB962C8B-B14F-4D97-AF65-F5344CB8AC3E}">
        <p14:creationId xmlns:p14="http://schemas.microsoft.com/office/powerpoint/2010/main" val="132928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The remote interface should end with “Service”</a:t>
            </a:r>
            <a:endParaRPr lang="en-IN" dirty="0"/>
          </a:p>
          <a:p>
            <a:pPr lvl="0"/>
            <a:r>
              <a:rPr lang="en-US" dirty="0"/>
              <a:t>The methods should return a </a:t>
            </a:r>
            <a:r>
              <a:rPr lang="en-US" dirty="0" err="1"/>
              <a:t>GenericIssueLog</a:t>
            </a:r>
            <a:endParaRPr lang="en-IN" dirty="0"/>
          </a:p>
          <a:p>
            <a:pPr lvl="0"/>
            <a:r>
              <a:rPr lang="en-US" dirty="0"/>
              <a:t>An </a:t>
            </a:r>
            <a:r>
              <a:rPr lang="en-US" dirty="0" err="1"/>
              <a:t>entityKey</a:t>
            </a:r>
            <a:r>
              <a:rPr lang="en-US" dirty="0"/>
              <a:t> (Long), </a:t>
            </a:r>
            <a:r>
              <a:rPr lang="en-US" dirty="0" err="1"/>
              <a:t>className</a:t>
            </a:r>
            <a:r>
              <a:rPr lang="en-US" dirty="0"/>
              <a:t> (String) and </a:t>
            </a:r>
            <a:r>
              <a:rPr lang="en-US" dirty="0" err="1"/>
              <a:t>flowContext</a:t>
            </a:r>
            <a:r>
              <a:rPr lang="en-US" dirty="0"/>
              <a:t> (</a:t>
            </a:r>
            <a:r>
              <a:rPr lang="en-US" dirty="0" err="1"/>
              <a:t>FlowContext</a:t>
            </a:r>
            <a:r>
              <a:rPr lang="en-US" dirty="0"/>
              <a:t>) are to be provided as parameters.</a:t>
            </a:r>
            <a:endParaRPr lang="en-IN" dirty="0"/>
          </a:p>
          <a:p>
            <a:pPr lvl="0"/>
            <a:r>
              <a:rPr lang="en-US" dirty="0"/>
              <a:t>Additional parameters may be passed as well if needed</a:t>
            </a:r>
            <a:endParaRPr lang="en-IN" dirty="0"/>
          </a:p>
          <a:p>
            <a:pPr lvl="0"/>
            <a:r>
              <a:rPr lang="en-US" dirty="0"/>
              <a:t>For methods that operate on payment entities, the name of the payment entity should be included in the method name. So instead of just having a method called </a:t>
            </a:r>
            <a:r>
              <a:rPr lang="en-US" i="1" dirty="0"/>
              <a:t>reject(…)</a:t>
            </a:r>
            <a:r>
              <a:rPr lang="en-US" dirty="0"/>
              <a:t> the method should be called </a:t>
            </a:r>
            <a:r>
              <a:rPr lang="en-US" i="1" dirty="0" err="1"/>
              <a:t>rejectTransactions</a:t>
            </a:r>
            <a:r>
              <a:rPr lang="en-US" i="1" dirty="0"/>
              <a:t>(…)</a:t>
            </a:r>
            <a:r>
              <a:rPr lang="en-US" dirty="0"/>
              <a:t> if it operates on transactions</a:t>
            </a:r>
            <a:r>
              <a:rPr lang="en-US" i="1" dirty="0"/>
              <a:t>, </a:t>
            </a:r>
            <a:r>
              <a:rPr lang="en-US" i="1" dirty="0" err="1"/>
              <a:t>rejectInstructions</a:t>
            </a:r>
            <a:r>
              <a:rPr lang="en-US" i="1" dirty="0"/>
              <a:t>(…)</a:t>
            </a:r>
            <a:r>
              <a:rPr lang="en-US" dirty="0"/>
              <a:t> if it operates on instructions etc… Note that combinations are allowed, for example in some service you could find method names like </a:t>
            </a:r>
            <a:r>
              <a:rPr lang="en-US" i="1" dirty="0" err="1"/>
              <a:t>checkInstructionsAndTransactions</a:t>
            </a:r>
            <a:r>
              <a:rPr lang="en-US" i="1" dirty="0"/>
              <a:t>(…)  </a:t>
            </a:r>
            <a:r>
              <a:rPr lang="en-US" dirty="0"/>
              <a:t>indicating that this method operates on both instructions as transactions.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257943" cy="785794"/>
          </a:xfrm>
        </p:spPr>
        <p:txBody>
          <a:bodyPr>
            <a:normAutofit/>
          </a:bodyPr>
          <a:lstStyle/>
          <a:p>
            <a:r>
              <a:rPr lang="en-US" dirty="0"/>
              <a:t>EJB remote interface guidelines</a:t>
            </a:r>
          </a:p>
        </p:txBody>
      </p:sp>
    </p:spTree>
    <p:extLst>
      <p:ext uri="{BB962C8B-B14F-4D97-AF65-F5344CB8AC3E}">
        <p14:creationId xmlns:p14="http://schemas.microsoft.com/office/powerpoint/2010/main" val="274376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257943" cy="785794"/>
          </a:xfrm>
        </p:spPr>
        <p:txBody>
          <a:bodyPr>
            <a:normAutofit/>
          </a:bodyPr>
          <a:lstStyle/>
          <a:p>
            <a:r>
              <a:rPr lang="en-US" dirty="0"/>
              <a:t>EJB remote interface guidelines (2)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1"/>
            <a:ext cx="8258388" cy="251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29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The class name ends with “</a:t>
            </a:r>
            <a:r>
              <a:rPr lang="en-US" dirty="0" err="1"/>
              <a:t>ServiceBean</a:t>
            </a:r>
            <a:r>
              <a:rPr lang="en-US" dirty="0"/>
              <a:t>”.</a:t>
            </a:r>
            <a:endParaRPr lang="en-IN" dirty="0"/>
          </a:p>
          <a:p>
            <a:pPr lvl="0"/>
            <a:r>
              <a:rPr lang="en-US" dirty="0"/>
              <a:t>A typed instance field is used to keep a reference to the POJO implementation.</a:t>
            </a:r>
            <a:endParaRPr lang="en-IN" dirty="0"/>
          </a:p>
          <a:p>
            <a:pPr lvl="0"/>
            <a:r>
              <a:rPr lang="en-US" dirty="0"/>
              <a:t>The POJO implementation is loaded by making a call to the </a:t>
            </a:r>
            <a:r>
              <a:rPr lang="en-US" dirty="0" err="1"/>
              <a:t>ServiceBeanHelper</a:t>
            </a:r>
            <a:r>
              <a:rPr lang="en-US" dirty="0"/>
              <a:t> class inside the </a:t>
            </a:r>
            <a:r>
              <a:rPr lang="en-US" dirty="0" err="1"/>
              <a:t>setSessionContext</a:t>
            </a:r>
            <a:r>
              <a:rPr lang="en-US" dirty="0"/>
              <a:t>() method.  </a:t>
            </a:r>
            <a:r>
              <a:rPr lang="en-US" dirty="0" err="1"/>
              <a:t>ServiceBeanHelper</a:t>
            </a:r>
            <a:r>
              <a:rPr lang="en-US" dirty="0"/>
              <a:t> has the following behavior:</a:t>
            </a:r>
            <a:endParaRPr lang="en-IN" dirty="0"/>
          </a:p>
          <a:p>
            <a:pPr lvl="2"/>
            <a:r>
              <a:rPr lang="en-US" dirty="0"/>
              <a:t>It loads the value for the property “</a:t>
            </a:r>
            <a:r>
              <a:rPr lang="en-US" dirty="0" err="1"/>
              <a:t>config</a:t>
            </a:r>
            <a:r>
              <a:rPr lang="en-US" dirty="0"/>
              <a:t>-file” from the </a:t>
            </a:r>
            <a:r>
              <a:rPr lang="en-US" dirty="0" err="1"/>
              <a:t>java:comp</a:t>
            </a:r>
            <a:r>
              <a:rPr lang="en-US" dirty="0"/>
              <a:t>/</a:t>
            </a:r>
            <a:r>
              <a:rPr lang="en-US" dirty="0" err="1"/>
              <a:t>env</a:t>
            </a:r>
            <a:r>
              <a:rPr lang="en-US" dirty="0"/>
              <a:t> context.</a:t>
            </a:r>
            <a:endParaRPr lang="en-IN" dirty="0"/>
          </a:p>
          <a:p>
            <a:pPr lvl="2"/>
            <a:r>
              <a:rPr lang="en-US" dirty="0"/>
              <a:t>It loads the value for the property “service-id” from the </a:t>
            </a:r>
            <a:r>
              <a:rPr lang="en-US" dirty="0" err="1"/>
              <a:t>java:comp</a:t>
            </a:r>
            <a:r>
              <a:rPr lang="en-US" dirty="0"/>
              <a:t>/</a:t>
            </a:r>
            <a:r>
              <a:rPr lang="en-US" dirty="0" err="1"/>
              <a:t>env</a:t>
            </a:r>
            <a:r>
              <a:rPr lang="en-US" dirty="0"/>
              <a:t> context.</a:t>
            </a:r>
            <a:endParaRPr lang="en-IN" dirty="0"/>
          </a:p>
          <a:p>
            <a:pPr lvl="2"/>
            <a:r>
              <a:rPr lang="en-US" dirty="0"/>
              <a:t>It uses the </a:t>
            </a:r>
            <a:r>
              <a:rPr lang="en-US" dirty="0" err="1"/>
              <a:t>ConfigurationFactory</a:t>
            </a:r>
            <a:r>
              <a:rPr lang="en-US" dirty="0"/>
              <a:t> to load a configurable object</a:t>
            </a:r>
            <a:endParaRPr lang="en-IN" dirty="0"/>
          </a:p>
          <a:p>
            <a:pPr lvl="2"/>
            <a:r>
              <a:rPr lang="en-US" i="1" dirty="0"/>
              <a:t>It wraps in inside a dynamic proxy for auto-management of the Flow Context (see approach document for Flow Context and Agreement-aware flows)</a:t>
            </a:r>
            <a:endParaRPr lang="en-IN" dirty="0"/>
          </a:p>
          <a:p>
            <a:pPr lvl="0"/>
            <a:r>
              <a:rPr lang="en-US" dirty="0"/>
              <a:t>The business method takes care of converting payment parameters to Long and Class.</a:t>
            </a:r>
            <a:endParaRPr lang="en-IN" dirty="0"/>
          </a:p>
          <a:p>
            <a:pPr lvl="0"/>
            <a:r>
              <a:rPr lang="en-US" dirty="0"/>
              <a:t>The business method registers the new </a:t>
            </a:r>
            <a:r>
              <a:rPr lang="en-US" dirty="0" err="1"/>
              <a:t>FlowContext</a:t>
            </a:r>
            <a:r>
              <a:rPr lang="en-US" dirty="0"/>
              <a:t> within the OPF Framework</a:t>
            </a:r>
            <a:endParaRPr lang="en-IN" dirty="0"/>
          </a:p>
          <a:p>
            <a:pPr lvl="0"/>
            <a:r>
              <a:rPr lang="en-US" dirty="0"/>
              <a:t>The POJO implementation is called</a:t>
            </a:r>
            <a:endParaRPr lang="en-IN" dirty="0"/>
          </a:p>
          <a:p>
            <a:pPr lvl="0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257943" cy="785794"/>
          </a:xfrm>
        </p:spPr>
        <p:txBody>
          <a:bodyPr>
            <a:normAutofit/>
          </a:bodyPr>
          <a:lstStyle/>
          <a:p>
            <a:r>
              <a:rPr lang="en-US" dirty="0"/>
              <a:t>EJB Bean guidelines</a:t>
            </a:r>
          </a:p>
        </p:txBody>
      </p:sp>
    </p:spTree>
    <p:extLst>
      <p:ext uri="{BB962C8B-B14F-4D97-AF65-F5344CB8AC3E}">
        <p14:creationId xmlns:p14="http://schemas.microsoft.com/office/powerpoint/2010/main" val="151252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257943" cy="785794"/>
          </a:xfrm>
        </p:spPr>
        <p:txBody>
          <a:bodyPr>
            <a:normAutofit/>
          </a:bodyPr>
          <a:lstStyle/>
          <a:p>
            <a:r>
              <a:rPr lang="en-US" dirty="0"/>
              <a:t>EJB Bean guidelines (2)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" y="1229588"/>
            <a:ext cx="7780020" cy="528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11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257943" cy="785794"/>
          </a:xfrm>
        </p:spPr>
        <p:txBody>
          <a:bodyPr>
            <a:normAutofit/>
          </a:bodyPr>
          <a:lstStyle/>
          <a:p>
            <a:r>
              <a:rPr lang="en-US" dirty="0"/>
              <a:t>EJB Bean guidelines (3)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1169082"/>
            <a:ext cx="8229600" cy="531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69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02" name="AutoShape 6" descr="data:image/jpeg;base64,/9j/4AAQSkZJRgABAQAAAQABAAD/2wCEAAkGBhMSERQSEhQWFBQWGB4YGBgYGBkaFxsWGhgWHR8dHR4dHSYpHSUvGRYdJy8sJyctLCwsIR8xPTwqNiYvLzUBCQoKDgwNGg8PGjUkHyQvKS8sLC8wLDQ1MDU0LDUsLCoqMCw0LSwyNDIsLC8sLCwsLCopKSksNCw0LCksLCksLP/AABEIAMgAyAMBIgACEQEDEQH/xAAcAAEAAgIDAQAAAAAAAAAAAAAABgcEBQEDCAL/xAA/EAACAQIEAwYEBAMHAwUAAAABAgMAEQQFBiESMWEHE0FRcZEiYoGxFDJSwSRyoSM1Q3OCssKis+ElMzRCY//EABoBAQADAQEBAAAAAAAAAAAAAAADBAUCAQb/xAAtEQACAgEEAAUDBAIDAAAAAAAAAQIDEQQSITETIkFhsQVRoRRx0fAjwYGR4f/aAAwDAQACEQMRAD8AvGlKUApSlAKUpQClKUApSlAK6cXi0iRpJGCIouzHYACmLxaRI0kjBEUXZjsABVDa+18+PfgS6YZD8K+Ln9TfsPD1qxRRK6WF0QXXKqOX2SGftpf8ZxLHfCD4eH/EYX/P0PkPL+lrZfmEc8ayxMHRhcEV5aqT6G1zJl8h2LwORxpfl8y9be+wrQv0UXH/AB9r8lCnWNS8/T/B6GpWPl+YRzxrLEwdGFwRWRWO1g1hSlKAUpSgFKUoBSlKAUpSgFKUoBSlKAUpSgFKUoBXTi8WkSNJIwRFF2Y7AAUxeLSJGkkYIii7MdgAKobX2vnx78CXTDIfhXxc/qb9h4etWKKJXSwuiC65VRy+xr7Xz49+BLphkPwr4uf1N+w8PWojQCtphsuAHxbk/wBK366lFbY9Hz99/O6Zq6Vnx5QzPwg7c79K2mMyNSgCbMvLr61S1H1CnT2Kub5f4/ckhBzjuR2aG1zJl8h2LwORxpfl8y9be+wq/svzCOeNZYmDowuCK8tuhBIIsRzFSbQ2uZMvkOxeByONL8vmXrb32FNTplat8O/kt6bU+H5ZdfB6GpWPl+YRzxrLEwdGFwRWRWK1g2BSlKAUpSgFKUoBSlKAUpSgFKUoBSlKAV04vFpEjSSMERRdmOwAFMXi0iRpJGCIouzHYACqG19r58e/Al0wyH4V8XP6m/YeHrViiiV0uOiC65VRy+xr7Xz49+BLphkPwr4uf1N+w8PWoiBQCttgsFw7n832r6CqpRW2PR8/ffzul2MFguHc/m+1ZEklqSSWrEZr7mp+uEZvM3ukfazENxA71ucJiw48j4itFX3HIVNxsayvqH0+Orh9pLp/6f8AeC7Rc6n7GyzTKxKLjZx/XoajLoQSCLEcxUuwmLDjyPiKx80ysSi42cf16GsPQ66ekn+n1HCX4/8ADRnBTW6I0NrmTL5DsXgcjjS/L5l6299hV/ZfmEc8ayxMHRhcEV5bdCCQRYjmKk2htcyZfIdi8DkcaX5fMvW3vsK3NTplat8O/k702p8Pyy6+D0NSsfL8wjnjWWJg6MLgisisVrBsClKUApSlAKUpQClKUApSlAK6cXi0iRpJGCIouzHYACmLxaRI0kjBEUXZjsABVDa+18+PfgS6YZD8K+Ln9TfsPD1qxRRK6XsQXXKqOX2Nfa+fHvwJdMMh+FfFz+pv2Hh61EaUrehCMI7YmHObnLdI2eWQrbi5n7Vmsdq0UE5Q3FbrD4gOLj6jyqxBrGDNvg1Ld6GKzX51xWTNDfcVjV41gRaa4FKUrw9PqOUqbjYipBCxKgkWPlWFgMBb4m5+A8qysViljXib/wAk18d9X1FeptVdSy1xn7+yNXTVyhHMv+jAz3CoV4yeFhy69Kjtd+NxrStxN9B4AV0Vv6DTz09ChY8v49jiySlLKJPobXMmXyHYvA5HGl+XzL1t77Cr+y/MI541liYOjC4Iry1Un0NrmTL5DsXgcjjS/L5l6299hTVaXxPNHv5LWm1Ozyy6+D0NSsfL8wjnjWWJg6MLgisisVrBsClKUApSlAKUpQCunF4tIkaSRgiKLsx2AApi8WkSNJIwRFF2Y7AAVQ2vtfPj34EumGQ/Cvi5/U37Dw9asUUSul7EF1yqjl9jX2vnx78CXTDIfhXxc/qb9h4etRGiqSQACSSAANySdgAPE3qaYTspxRj73ESQ4Vf/ANW3+tuR+tbea6YpdGNiy6TfZC6VL27NpXB/DYjDYlhe6RvZ9vIHnWmxelMXFE80sDxxowVi44dyQBYHci5G42r2NsJdM5lTOPaNTX3BOUNxXxSpSJrPDN7h8QHFx9R5V8zQ33FaeCcobit1h8QHFx9R5VMnuKFlbreV0YlbXAYC3xNz8B5VgQZhGJdxt+rwv51uMVi1jXiY7eHX0r5v6xqrk1p6k/N6/f2X+/4NLS1LG+RzicSEFz6ADmT5Co5mKzOxaSN1A8CrAKL28R57etdc+ZO0gkvYqQVsSLWN9iPTnWfi9VzSRtEQio3gq228h9d/Xepfp/079KlJrMn37eyJp2KfBpqUpWyVxSlKAk+htcyZfIdi8DkcaX5fMvW3vsKv7L8wjnjWWJg6MLgivLVSfQ2uZMvkOxeByONL8vmXrb32FUNVpfE80e/kvabU7PLLr4PQ1Kx8vzCOeNZYmDowuCKyKxWsGwKUpQCunF4tIkaSRgiKLsx2AApi8WkSNJIwRFF2Y7AAVQ2vtfPj34EumGQ/Cvi5/U37Dw9asUUSul7EF1yqjl9jX2vnx78CXTDIfhXxc/qb9h4etRGlK3oQjCO2Jhzm5y3SLS7FdOqxlxjgEqe7iuORtdm9mAH+qofr/PnxeNlLn4YnaONfBVVrEjqStz9PKrK7FscrYF4hbijlNx42cBgfe4/0mot2g9m88c8uJw6GWKRi5VQS6Mxu23Mi5J28+lUIWJamW/v0L84N6eOz/kr2OQqwZSVZTcMDYgjkQRyNWrqPUhxunxK1u87xEk/nVxv0uLH61VANZkebSrA2GDf2LuJGWw3cAC9+fJR7Vctq3uL9UynVbsUk/VGJSuCa32G0RjHAJiEYYXHeukZI/lYg/wBKklJR7ZHGMpdI0Vcq5HI862edaWxWEscRCyKxsG2Kk+VwSL9DWDg8FJK4SJGkc8lUEn2FFJNZTPHFp4aOmvppCQASSBy6VvU0DmBF/wALJbrwj7kVooImdgqKXY8lUEsfQDc14pRlynnB04Sj2j5pWzxumMXCneS4eVE8WKGw9fL61qya6TT6OXFrs5pW0w2lcZInGmGmZeYIRtx023+la9cGzOIiCrlgliCCGJtYg7g3NeKSfqe7Wu0dIYHka+qnXavnIxGMXDQi6wfBZRctK1rgAcyLAet61I7Ocw4Qfw7b7gFkDH6cVRxtTipS4ySSqak1HnBG6VlYrKZogWkhkjAbhu6Mo4rXtcjnbesWpU89ELWOyT6G1zJl8h2LwORxpfl8y9be+wq/svzCOeNZYmDowuCK8tVJ9Da5ky+Q7F4HI40vy+ZetvfYVR1Wl8TzR7+S9ptTs8suvg9DUrHy/MI541liYOjC4IpWK1g2Cqe2mbF8catthD+XhvYyfP18hy5n0rCvUuYZfHPG0Uqh0YWINUDrnQ0mXyDcvA5PA9uXyt1t77mtjR3xcfD6fyZOspknv7XwRilKVomebrSWq5cBP3sYDAizoTYMvrY2PkbGr305rPC41QYZBx23jawkH08fpcV52ky+RYlmKMInJVXt8JYXuAfPY+1Y37bj1qpdpoXc9Mt06mVPD6PSGodEYTGA97GA5/xE+Fx9fH63qltaaEmy9gWbvIXNlkAtvz4WFzY2672NbXSPatPh2VMUxmg5EneRB5g82t5HerX1fgUxGAnU2KmIsDz3UcQI+oqnGVummoy5TLko16mDlHsrDsXyiOXEzSyAM0KoUB/U5f4h6cH9RUIzycyYmd2bjLSP8V73HEbG/la1ulq6MHBJI4SJWZ22CoCWN+YsOnOt7Powwf8Ay8RDhja/ASZJR6ol7e9aGFCxyb7xwUMudajFdepYvZcv4zKpcPN8SK7RC+9lKIw9i+3oKptHdDsSrDYkEgg+O4q8uyPDxJg5BFI0qmZiWMfd78KCwHE223Pb0qj8W95HPmxPuTUGnf8AlsS64JdRxXD78l7dmWIL5UjSMzG8gJJJawdxzPSquw3aA2HUJgIY8NHa1yO8mYebueZ6cqszss/uhPWX/uPVDR8h6Vxp4RlZZlev8kuonKNcMfYvLsy1xLj++hxAUugDBgLBkNwQR0NvW/SonqjGQZVjJI8JhkMps/eS/GEDbhY02AA8yb+1dfYs/wDHOPOI/wC5ax+2L+8j/lJ/yryNcVqXBdNdCVjenU/VPsz9J9q2KOKijxLK8cjhD8IBUsbAgjwuRfpWw7bsoC/h8WosxYxMRzJtxIfpwt7iquwj2kQ+TKfYirn7a1/gI+k6/wCySupwjXfBxWM5OIWOyialzg0XYxlYP4rFEB5Eskd+fEQzMfr8I9/Oq0xmMeeQyzMXkY3Zm53/AGt4DwqW9mutFwEzrLfuZbcRG/Cy3s1vEfEQfp5VZWcaHwGZqZoyodt+9hI3PzDkfrvXsrfBubmuHjDEa/GpSg+VnKK4z/VJxWUYeOR+KaPEWa5+JkEUlmPn+YC/nULqQ6w0RNl7qJCHjfZZFBAJHgRvwm3hc+POxqPVaqUduYdMrXOW7E+0KUqRaL0XLmEpVSUiQjvJLcvlXzYj25nr3KSgt0uiOEHN4RJOxiXFd+6x74X/ABeK/CGttw/Nyv0tfwrmrbyrK4sNEsMKhEUWAH3PmetK+fvtVs3JLBvU1+HBRbMusfMMvjnjaKVQ6MLEGsilQJ4JuzzzrnQ0mXyDcvA5PA9uXyt1t77moxXqXMMvjnjaKVQ6MLEGqB1zoaTL5BuXgcnge3L5W6299zW1pdV4nll38mPqdNs80evgk2GyM4nTacIu8UjyqP5ZJA3/AEM1VjVhaZ7VFwOEiw6YcyspYuWkCD4muOGytfmeduQ5326cbJkmLYy8WIwbk7oqBkJ87AMB9CPSu63OuUt0eG20eWRhZGLjJZSWSCBSbAAknYAbkk7AAeJvXoPU2PGDylg5HGIREB5uU4bD+vtUCynNsly899D32LnH5Sy24T0uFA9dzUX1drObMJFaUBEW/BGpJVb8zfbiO3Ow+lc2Qd81xhL7nUJKiD5y39ixOzzLRhsolxcQBndHbi5kBOIKB0Fr+tU8zkksSSSbkk3JJ5knxNTXQnaU2AQwSxmWAkkcJAdCedgdmBPgSPGuM01HlJbvIMvdnJvaR+CIf6UZr+lhXtanCyWY5z0zmbhZXHEsY7RPOxkf+nnrK/8AxqjQas3TPa8kERSaAk8RKiEIqKlhZQCR4g1D8VLlxkUomLVLnjBeIm1tuDbz538KUxlCybkuxc4zhBRfRbXZZ/dCesv/AHHqho+Q9KtTIe1PBYTDrh4sPiCi3/M0ZJ4iSb2I8TVfZscJ8H4RZ1AvxCZkby4eHhHre/SmnjKM5trt/wAnuolGVcUn0S7sXH8e/wDlH7rXR2xf3kf8pP8AlTRmrsDgD3gixLysnCxLR8HgTwjY8x410a01Pgsc7TCLEpPwhVu0fd7Xtcbnx8DXijL9RvxxjAzH9PszyRTBreRB5uo92FXN22H+Bj/z1/2SVVuncZg4mEmJSd3RwyCNkCWWxHFxbk3HgeVTHVPaRgcfEsU0GJVVcOCjRg3AYeN/BjXt0ZO2LS4RzS4qqSb5ZDYNOl8vkxob/wBucRFLeBVDxXv5uBa1YWV5tNhpO8gkaN/NTzHkRyYdDUr0nrTC4XCTYSeGSVJpWZrcO0ZRFHiLt8HQdaxYsuycNxti8Q0fPuu5If0Ljb2A9al3vMlNcenH9/JxsXDg/wB+Se62zH8TkKzyABnETW8nLLy/r9KpapVrTXH40RwxR9zhovyJtckCwLW5WHIC/M86x9F6LlzCUqpKRIR3kluXyr5sR7cz14oj4Nbc+PX9jq5+NYlDn0Gi9Fy5hKVUlIkI7yS3L5V82I9uZ6+gMqyuLDRLDCoRFFgB9z5nrTKsqiw0SwwqERRYAfc+Z61l1lajUO5+xp0UKpe4pSlViwKUpQCsfMMvjnjaKVQ6MLEGsilE8Ds88650NJl8g3LwOTwPbl8rdbe+5qMV6lzDL4542ilUOjCxBqgdc6Gky+Qbl4HJ4Hty+Vutvfc1taXVeJ5Zd/Jj6nTbPNHr4IxSlKvlEm2l9PYaPBPmWNUyoG4IoQbcTA2ux/m28gATv4afPtQ4fERhYsDHhXDX443JutjdSOEeJBv0qTabeLH5UcuMiRYiJ+OPjNg9yT/yK9NjUb1DobE4KMST92FZuEBXuSbE3tbltVSDTse9854/YuTTVa2LjHJ99nuXRz4+KKZA6Hiup5GymtVn8Cpi8SiCyrNIqgcgqyMAPYVvOy9wMzhJIA+Ln/KaytW6DxKyYrFkw913kkm0gLcLOxG1udjXTmo3Yb9F8nKg5U8L1I9pfDLJjMPG4DI0qqwPIgnlWz1XlscWbPBGgWISxqFHKxEdx/U1qNPY5YcVBK/5UlVm/lDC59qsjO9ByYrMhjYpImwzukjPxjYLw3HXZfPxryyeyzMnxhiqG+vCXOURPtOyqLD48xwoI07tDwjlc3vWb2X5VDMcY00Kz91EHRW/V8ewt52ArX9pebR4jMJHiIZFCpxDcEqNyPqa3fY+xvjgrBXMICEkD4v7S3PrauJblpue8Ikjtep465PnUmT4eTLPxn4Q4CYSBVjJPxgkA2DKpOxJ/KDsfCtNkaYP8Me94eP/AO1/zDd+Xl8PBw25ni5VKdSxMmVyDM5YpsVx/wBgVKmRR8O1wBte5PSqur2lb4NZ9f72eXSUJp49DgVzSpFovRcuYSlVJSJCO8kty+VfNiPbmetqUlBbpdFSMXN4Q0XouXMJSqkpEhHeSW5fKvmxHtzPX0BlWVRYaJYYVCIosAPufM9aZVlUWGiWGFQiKLAD7nzPWsusHUah3P2NyihVL3FKUqsWBSlKAUpSgFKUoBWPmGXxzxtFKodGFiDWRSieB2eedc6Gky+Qbl4HJ4Hty+Vutvfc1GK9S5hl8c8bRSqHRhYg1QOudDSZfINy8Dk8D25fK3W3vua2tLqvE8su/kx9Tptnmj18EXIrhYwOQA9BX1Sr5RycEVwEHkK+qUAr4MQvewv52r7pQZFcFb865pQHAW1c0qRaL0XLmEpVSUiQjvJLcvlXzYj25nrzKSit0jqMXN4Q0XouXMJSqkpEhHeSW5fKvmxHtzPX0BlWVRYaJYYVCIosAPufM9aZVlUWGiWGFQiKLAD7nzPWsusHUah3P2NyihVL3FKUqsWBSlKAUpSgFKUoBSlKAUpSgFY+YZfHPG0Uqh0YWINZFKJ4HZ551zoaTL5BuXgcnge3L5W6299zUYr1LmGXxzxtFKodGFiDVA650NJl8g3LwOTwPbl8rdbe+5ra0uq8Tyy7+TH1Om2eaPXwRilKVfKIpSlAKUqRaL0XLmEpVSUiQjvJLcvlXzYj25nrzKSgt0ujqEHN4Q0XouXMJSqkpEhHeSW5fKvmxHtzPX0BlWVRYaJYYVCIosAPufM9aZVlUWGiWGFQiKLAD7nzPWsusHUah3P2NyihVL3FKUqsWBSlKAUpSgFKUoBSlKAUpSgFKUoBSlKAVj5hl8c8bRSqHRhYg1kUongdnnnXOhpMvkG5eByeB7cvlbrb33NRivUuYZfHPG0Uqh0YWINUDrnQ0mXyDcvA5PA9uXyt1t77mtrS6rxPLLv5MfU6bZ5o9fBGKUqRaL0XLmEpVSUiQjvJLcvlXzYj25nrdlJQW6XRThBzeENF6LlzCUqpKRIR3kluXyr5sR7cz19AZVlUWGiWGFQiKLAD7nzPWmVZVFholhhUIiiwA+58z1rLrB1Godz9jcooVS9xSlKrFgUpSgFKUoBSlKAUpSgFKUoBSlKAUpSgFKUoBSlKAVj5hl8c8bRSqHRhYg0pRPA7Kgl7GJvxgjV/4U/F3u3EFv8Alt4t15ePSrcyrKosNEsMKhEUWAH3PmetKVPbfO1JSfRDXTCvLijLpSlQEwpSlAKUpQClKUApSlAKUpQH/9k="/>
          <p:cNvSpPr>
            <a:spLocks noChangeAspect="1" noChangeArrowheads="1"/>
          </p:cNvSpPr>
          <p:nvPr/>
        </p:nvSpPr>
        <p:spPr bwMode="auto">
          <a:xfrm>
            <a:off x="63500" y="-1571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14" name="AutoShape 6" descr="data:image/jpeg;base64,/9j/4AAQSkZJRgABAQAAAQABAAD/2wCEAAkGBhQPEBUUEhQWFBAUFRYWFhgWGBgbFhQZFBUYGBkaFxUXHCYgFxokHBUXIC8gIycqLCwtFx4yNTAqNSYrLikBCQoKDgwOGg8PGi8kHyQqLCkqLCwqKiwvLCwsNCwsLCwsLCwsKiwsLCwqLCwpKSwsLCwsKSwsLCwsLCwsKSwsKf/AABEIAMIBBAMBIgACEQEDEQH/xAAcAAEAAgMBAQEAAAAAAAAAAAAABgcEBQgDAQL/xABNEAACAgEBBQUDBgoHBAsBAAABAgADEQQFBhIhMQcTQVFhInGBFDJSdJGhFyM0NUJisbKzwRVUcoKTo9KSotHwJCUzQ0RTVWNzwuEW/8QAGQEBAAMBAQAAAAAAAAAAAAAAAAECAwQF/8QAKREAAgIBAwMDBAMBAAAAAAAAAAECEQMSITEEE0EyUfAiM2GRgbHBQv/aAAwDAQACEQMRAD8AriIie4cYiIgCIiAIiIAiIgCIiAIiIAiIgCIiAIiIAiIgCIiAIiIAiIgCIiAIiIAiIgCIiAIiIAiIgCIiAIiIAiIgCIiAIiIAiIgCIiAIiIAiIgCIiAIiIAiIgCIiAIiIAiIgCIiAIiIAiIgCIiAIiIAiIgCIiAIiIAiIgCIiAIiIAiIgCIiAIiIAiIgCIiAIiIBZfZX2eUa+l9Rqcuoc1rWCVHsgEsxHM/OAAz4T37QuyYUIdRoVY1qM2VZLFQP0kJ5kDxHXxE1PZj2gjZzmm78lsbPF41MQBxY8VIAyPDGR45vmq0OoZSGUgEEHIIPMEEdRODLPJjnfg2ioyicoaLSm61K1+dY6oM9MuwUftl7U9jWgFHAyu1mOdvGwbPmFzwgemD8Zrd6+zLg1tOr0i+z8oqa6pR838YpLoPLxK+HUeMs2RmzWk4smEKuyjdy+zNNRrtTVqGLVaR+AhTwm0sTw8+qrwrk458wJte0rsy02m0janSg1morxrxFlZWYLkcRJDAkePnJNuN+ctrf/AD1fuNNn2iaCzUbOuqqUvbYa1VR4k2p9g8ST0Ah5Zdxb+w0rSc67N2bZqbVqpQva5wqj+fkB1JPSXdsHsa0lVAGpU3Xke0wZ1VSfBApHIeZ5n06Tbbhbh17LqycPqnH4yzy8eBPJR955nwA2m8281OzqDbcfRVHzrG8FUfz8Iy55TemAjBJWygN/d1xs3WtSjFqyq2IT84K2Rg46kEEZ8eUjs2m8u8Nm0NS99uAzYAUdEUfNUe7z8SSZq53RulfJg6vYmPZfuxTtHVWV6gMUWkuOFipyHQdR6MZZ34GdnfQs/wAVpB+wv8vt+rt/Erl4zh6jJKM6TN4RTRBvwNbO+hb/AIrTyu7FdAw5d8h8xZn7mBmBtftrXTai2k6Ut3Vjpxd6BxcDEZxwcukzt3O2PS6uwV2I2ndiApYhqyT0BcY4fiMesrWdK9yfo4IpvH2I21KX0lnfAc+7cBbP7rD2WPpylZ21FGKsCrKSCCMEEciCD0M61lRdt266rwaxBgswrtx4kg8DH15FSf7M0wZ23pkVnBJWiuN2NAmo1unqsya7LURsHBwxwcHwl2fga2d9C3/FaU3uP+ctJ9Yr/eE6cEdTOUWqYxpNbkH/AANbO+hb/itPh7Gdn/Rt/wAVp9337Tv6L1C09x3vFWH4u84cZZhjHCfo/fNFp+3pCw49I4XxK2BiPgVGftmaWdq1f7LPQtj12r2FUsCdPfYjeAsAdftABH3yr95N1dRs6zg1CYznhYc0cDxVv5HmPKdI7D27VrqFuobirb4FSOqsPAiY29u7qbQ0llLgZIJRvFHA9lh8eR9CRJh1EoupESgmtjmCbndjdK/aVvBQvIY43bklYP0j5+QHMzU9yeLhx7eeHHrnGPtnTm6W7qbP0ldKAZAy58Xcj2mPx5D0AE6s2XtrbkzhHUyI7H7ENLWAdQ9l7+IB4E+AX2v96bxey3Zo/wDCr8WsP/3m53g3hp0FBuvbhQHAAGWZj0VR4nl9xlc39vS8XsaRivm1gB+wKcfbOJd7JurNXpiSfU9kmzXHKgofNLLB+1iJWnaXuFRstampssY2sw4H4TgKMkhgB4kDp4yY7O7c9M5xdTbV6ghwPfjB+wSFdrW81eu1dZocWU10jBGccTks3I9DgKMek2xLKp1K6Ky01sQeIidxiIiIAiIgGVs7ZV2pbgoqe18ZwiliB5nHQS0uzbaG0NAwo1Gk1DaRj7J7tiaCT1HmnmPDqPEHZdhllfyK1Rw98LiXH6XCUXgJ9OTY+MsmcGfNu4NG0IeT7NXt3eXT6FOLUWqgOcDqzY+ig5mfveDbaaLTWX2H2UUkDpxN+io9ScCcy7Z2zbrL2uubisc/BR4Ko8FHgJlhw9zd8Fpz0lg7kdpFNW0NXZeDXTq3DhsZ7sqSFDY8CrcyPES5NLq0tQPWyujDKspBUj0I6zk2Tjsr3xbRapabHxpbjwsGPso5+a4+jzwD6H0nRmwJrVEpCfhl7bT1hpqZ1re1lHJKxlnPgB5e89JRG9WyNrbRuN12luwMhEC5WtfJRnJ9T1M6AicmPL290jWUdRyVYhUkEEMDggjBBHUEHoZ+ZNO122ptqP3WCQiC0jobBnPTxC8IPqJC56sXqSZytU6LH7C/y+36u38SuXjKO7C/y+36u38SuXjPO6n7h0Y/Scv74/nHV/WLf3zNPJxvNuBr7tbqHTTOyPfYynKYIZyQebeUzN3OxjVXWKdViikEFgGDWMPJQuQufMnl5GdqyQUd2Y6W2W3uZqmt2fpnfm7U1kk9SeEcz7+s1HazWDsm/Ph3ZHv71P8AiZLNPp1rRUQcKKAqgdAFGAB8BKy7bt5FWhNIpzZYwssH0UX5ufUtz9ymefjWrIq9zoltErPcf85aT6xX+8J06JzFuP8AnLSfWK/3hOnRNur9SKYuCi+3H84V/V0/fsldy9O0Ls0u2nqlurtrRVqVMOGzkMxzyHT2pH9D2D2Fvx2pQJ492jFj7ixAH3zbHmhGCTZSUG2bDsG4u51Oc933lfD5cXAeLHw4Pulpma/YWwqtDQtNC8Na+fMsT1Zj4kyG9pfaNXpan0+ncPqnBUlTkUgjBJP08dB4dT68cry5PpNV9MdyolvU7SDj/szq+L04Tfn9k6gE5HBxOl9x96E2jo0sBHeqAtq+KuBz5eR6j0PpOjqo7JlMT5Ir247Nss0tNiAmuqxjZj9EOoAY+gIIz+tKSnWzoGBBAIPIg9CD5iQDeXsb0upy+nJ01p54UZqJ/sfo/wB0gekrgzqK0yJnBt2iiIkh3m3D1ezud1eas4Fqe1Wfeeqn+0BI9O5NNWjBquRERLAREQBERAJ/2Y7h2a3i1Hf2aetG4Aajix2wCRxeCgEeefhLG/By3/qOv/xv/wAle9mXaPXs6t6NQrd0zl1dBkqSACGXxHsjmPWWJs3tV0eptWqnvntc4VRUft9AOpPhODL3dTrg2hpojO/PZfYdM1qavUahqVL8F7ceQBluA+DY9Ocp6dbkZlN78dj1iu12hAetssac4ZD1Pd55MvkvUdBmTgz/APMmJw8oqyZuxdkPrNRXRV8+xuEZ6DxJPoACT7p6bG3ev1l3c0VlrBniHQIAcEuT80A8ucu/s77OF2YDbaRZqnGMj5ta+KpnqT4t6Y9/RlyqC/JnGLZ56HstNdar/SGtGBj2LOFf7q88D0zPS3syLKR/SOu5jHO3I+Ixzkt2rtIaaprWR3VBlhWvE2PEhc88deUhjdtWz8f98fTu+v34nBGWWW6N2orkpzevdx9nap6LCGIwysOjq3MHHgeoI8wZqJvd9N5ztLVtfw8C4CIvUhV6ZPmSSfjNFPTjdK+TmfOxY/YX+X2/V2/iVy8ZR3YX+X2/V2/iVy8Z53U/cOjH6TzS9WJAYEjqAQSPePCek55//pW2dty+5fm/KbVsUfpobDxD3+I9QJ0BpdUtqK6EMjqGUjoQwyDM8mJwr8loysr/AH97VTobH09NLfKAB7dgwi8QyGVer/cPf0lKa3WvfY1lrF7HOWZupP8Az4S9O1nc75bpu+rXOo04J5dXr6svqR84fEeMoSd3TadNrnyY5Lvc3e4/5y0n1iv94Tp0TmLcf85aT6xX+8J06Jh1fqRfFwaLbm+2k0Ngr1F3d2FQwHC55EkZyqkdQZhU9qGzXOBqlH9pbFH2suJWvbj+ca/q6fv2Su5bH00ZRTIlkadHWVGoS5AyMtlbDkVIZWHoRyMgO+PZDRqEZ9Ioo1AyQo5VWehX9AnzHLzEh3Yvt16tb8nyTTcrnh8A6LxBh5EgEHz5eUvWYSUsM6TLqpo5KvoatmRwVdSVYHqCDgg+uZn7B3iv0Fot078DdCOquPJ18R/yMSSdsOgWrajlRjva0sP9ogqft4M/GQmelFqcb9znezLv3d7a9PcAuqU0WfSGWqP2e0vxB98sLRa6u9A9TrZWejIQQfiJydNvu1vTfs64WUMQMjjQn2LB5MP59ROafSp7xNFkfk6etqV1KsAykYIIyCD1BB6iUP2p7hrs+xbqBjTWkjh/8p+vCP1SMkeWCPKXns/WC+qu1fm2Irj3OoYftkY7WKA+yb8jmvdsPQi1B+wn7ZzYZuM0jSatHO0RE9U5hERAEREAyNnbOs1Nq1UqXtc4VR4/8AOpJ6ToTcLcKvZdWTh9U4/GWeX6ieSj7+p8AI52GbNq+S23YBvNprJ8VQKpAHkCST64HlJxvNvNTs6g23Hl0VR86xvBVH8/CefnySlLQjeEUlbPXbm36tEitc2ON1RFHznZiAAo8euT5CbGc2bQ3rt2htCq69sKLa+Ff0KkFinA/aT4zpOY5cXbSstGWohG41CjaW1iAAe/r+9GY/eSZK9sbWr0lLXWkipSvEQM8IZguSPIE85EtxdUjbS2qAwJ7+s/BVZT9jAiZnataF2TqMnGe7A9SbV5D7JMleRJ/j/AnSsldVodQykMrAEEHIIPMEHxEqPtP7MeHi1ejTlza6pR08S6AeHmvxHjNN2bdpJ0LCjUEtpGPI9TQT4jzTzHh1HiDetVodQykMrAEEHIIPMEEdRJalgkRtNHJUSX9quzKtPtOxaQFVlR2UdFdwSQB4Z5Nj9aRCelGWpJnO1TosfsL/L7fq7fxK5eMo7sL/L7fq7fxK5eM87qfuHRj9Jy/vj+cdX9Yt/fMsrsU3s40bRWH2ky9OfFc+2nwJ4h6E+UrXfH846v6xb++ZhbJ2m+lvrurOLK2DD1x1B9CMg+hnbKGvHRinUrOrJzz2obp/INYSgxp78vX5Kc+2nwJyPRh5S+dibWTWaeu+s+xYoYeY8wfUHIPumq393YG0dE9QH41fbqPk6jkM+TDK/GcGGfbnv/ACbzWpFC7j/nLSfWK/3hOnROZNylI2npARgjUVgg9QQ3MGdNia9X6kVxcFFduJ/6xr+rp/EsleqMnA5n0nWVukRzlkVj5kA/tnyvSIpyqKD6KB+yIdTpilQeO3dlTdj+491d3yy9DWoQrUrDDMX5FuE8wuMgZ659Jb8+EgDJ6Sud/e1erTo1OkcWakgguvNKfM8XRn8gOQ8fI4vVmkW2give1fao1G1LeE5WoLVn1QEt/vMw+Ewdodn+uoQO2ndkZQ3FWOMAEZ5heann4iYG72zzq9ZTUeZttQN4nBbLE/DJnUqideTJ2UooyjHXbZyXZSynDKQfIgg/YZud29zdTtCwLVWwQn2rGBFaDxJY9T6DmZ0y1QPUA+8T9Ymb6t1si3aPDQaMUVJUvza0VB7kUKP2SIdsO0lq2W6E+1cyVqPcwcn4BPvEku3N4aNDWbNRYqL4A/OY+Sr1Y+6c+79b5vtTUcZBWlMrUn0QerN+scDPuA8JngxuUtXgtOSSojcRE9M5xERAEREA2ewd5tRoHLaa01luTDAKtjpxKwIPvn523vDfrrO81FhsYDAzgBR5KqgAfCe+xd079aM090SWKhWtrVyVGThGYMRjxx4Ge9O5lpuWpnpBZLbOJbUsVVpQsxbuicdMDMpcLvyTTo0EklPaLtBKe5XUuKwOEcl4wPIWEcQ+2RuJLSfKITM3ZW2rtJaLaLGrtHiPEHqGB5MD5GZm3979VtDhGptLqvMKAqqD58KgAn1MwdlbKs1Vy01AGx84BIA9lSxyTyAwDMvau69+mrW1wjUs3AHqsSxOLGeEshODjzkPTe/JO9Gpkg2Pv7rdHV3VN5WrnhSqtw5+jxg8PuHKR+JLSezITo9dTqWtdnsYu7ElmY5LE+JJnlEzth7IbWaiuhCA1jYBOcLgEknHgACZPCB+9hbw36Cw2aZ+7dl4CeFWypIOMMCOoE3n4V9pf1n/AC6f9Ei1enLuEX2mZgq48STgfbN3rdxtVSljFa2FIJtFd1TvWAcEsisWAB68uUpJQv6qJTfg02s1bXWPZYeKyxizHAGWY5JwOQ5zxiJcg32xd+tZoqu609xSviLcPCjYJ64LqSOnSZ/4V9pf1n/Lp/0SKV1liAOpIA95OBMvbeyzpNRZQzB2qYoWXPCSOuM8+vL4SjhBvdIm2ff6at+U/KQwGo7zveIKoHHnOeEDh68+mJv/AMK20v6z/l0/6JEp9C56dZZwi+ULaJZ+FbaX9Z/y6f8ARPj9qm0iMfKSPdXUPvCTWba3dGjHDZfWdSCoehQ5aviGfafh4MjlkAnrGh3TvuqFv4uups8DXWpX3nD14A5BbHTI5SmnHV0v0Tcjx2lvPqtUMX6i2xfos54f9kcvumsiJolXBU9NPqWqYPWzI68wykhgfQjmJI9H2mbRq6ap2H64R/vZSfvmi2ZsyzU2CupeJyGbmQAAilmJJ5AAAmeuzdjtfXfYGCpp6xY2c8+JwiqMeJJ8fKVkovklX4JQnbJtEfp1H31D+RExtZ2rbRtGO/4B/wC2iKf9rBI+2RGJHagvCGp+57avWvcxe12sc9Wdix+0zxiZ+h2O11N9oICadUZs5y3eOEUD15k/CX4IMCIiSBERAEREAk24n4uzUX/1fSXuD+s690n32TI3Crrrq119ue6r03dnh5MxvcLwqfAsFK58OLPhI/o9rvTTdUoXh1ARXJHtYrfjAU55ZOM+6fKdrOmms04A7u2xLGODxE1ghRnOMe0T0mbi3f8ABKdEubZaa+rZy9zVRbqdRcmaU4cU1lRzGTxEe1hjzOOc89u6rRpRqKwNK2cLpV06s1tfC/N7tSwHFlQcrk5J6ASP1b0XI2lZCqto14asDzcsSwJ5kliD05T87X26NQMDTaen2uImpGDMefUsxwOfQYErodlrRuOzqtBbqLbWNdVWlsBcDJQ3laQ2MjOA7H4TZjZCDUrslQ60i436i1yvHatVRYGtV5InADjqSWGemJDdLtd6qLqVC8F/d8Zx7WKmLAA55DJ5+4TOTfG9bNPaODvdMndq/DkumCAtmThgFJXw5GJRbbZCao3WztZTrqtYp0tFNFOme2pkXFtbKQKw1pObC2cHPXwnsNhU3XaG4oqaX5GNRqeEAKfkzMr8vN2Cr6lpqRtTUbQB02moppRvxj10AViwp4u1jcwM8lzgeUyt5duirRU7PqZXNa/9IsQ5Vm42sFSN+kisxJI5EgeUindIm0etgWpKLK9NTZrdoO9iK6BqqKzYUrSur5uSQeZHICbK6tKNqa6ytURdHo7B+LUKvetUtWQo5DL2N9kjGn32urpqrCUlqQUS0oe9FZbiNfFnkpyQSADgkZ5mYtu81r/Ks8OdYwa04OeVneYXnyGffyAjQ/nz2GpGTuDpBZtLTg/NR+8b+zSpsP7k3qX0PpNoajRm06hgBebwo/Famz2hV3ZI4i2AeLw6SK7A242itNiIjko9ZFgJXhcYbkCPDI6+JnttLeey6ruVSqijiDGuhOBWYdC5JLMR4ZOBLSi3L9EJpImGydlJTtGnQV6emwqEbV221ixjlRZYF4uVaAMFGBkkzV7Or0w0mt1dtKMp1KJp0xgZy78AI5qmCnFjmVUjlmYlvaLqDZ3gSlbGXFjKhDWkVmtWc8XMqDkAYGcHBwJo7NrOdMmn5CpLHsGM8RZ1C+0c88BeXLxMqoS8/gltE0TQpdrtlfiq6rLKkvuFSBEKq7up4ByB4K+fvmt34ZKGaoItluoI1VmoIzxi0l0WjPzaxxEE9WIOcAYmrG91wvFwCB10/wAnXkcKndd1lRnk3CTz8z0mJrNtvdRTS4UjT8QrbB4+FjngLZ5qD05cpKi7TIbVG22dXXpNCuqapLr7rnrpFo4q61qALuU6OxLAAHkOskGj0qNrtmOtFKWaqoPdXwDuwFsJ7xEPJGKISCOkimy96noo7hqaL6g5sQXIW7tyMEqQw5HAyDkTfbNtvra3aOsYAtpnFHtJl3tTu61rrU5VVViegwBIkmSmRzeXbp1l72FK0y7nNaBS3ExOXI+c2PEzdgV7U0QAzXrNBpjy6130VHJI+hYOL3H9kOU4x6fym+1297vU9dVGn0yWjFvcIVawA54WZmJC5/RGBLuPFFU/c2Gutr2ZVQi0U26i2lL7nvTvABbkpWinkoC4JPUkz96mxNnDT1Jp6b9TdXXdc1ycY/H80qrQ8kAXGSOZJmr1O973ULVbTRY6VipbmQm5UHIANxYyB0JGRPenfu5Ur/FUNfSgrqvavNyKvzcEnhJXwJUkSullrRKENez9TtU0VVd1RV7HEgYq9/d192GPPgyXHDNJo+K3Z15VUR9brdPp1VFCoBWC5CqOg4mSabZG9D6cXKyV3pqOE2LcCwZkYsGyGBzkk9Z4rvBYKqa14VXT2tchA58bFTlsnBxwjHKFB/18/Y1E42PRSuuu06aah9Ho67TfZbWHstNSEE8bfMzYOSrjkDNJolo02yl1FtSWai3Uv3SuuRitACW861LE8HQtw55Ag4ut38us77FdNQvVxYK0I4mtxx2EliS5AIyeQDNgDJmp1e2XtqoqYLwacMEAB58b8bFufMk+7lCg/IbRMdp7GoOstssqVatNoqb76qxwJZc6LhAF+YpZ1zjwB854bU1zf0LxNVTT8q1KhBTWK+KqhWOSRzYcZ5E56es01e+tvyjUXOlVnyleG2t1JrIGOHADAjHCMc5ibY3lt1aIlnDw1s7Lwrw/P4RjA5BVVFVQAMAQoPa/nxi0aqIibFBERAEREAREQBERAEREA+EZn2IgCIiAIiIAiIgCIiAJ8An2IAiIgCIiAIiIAiIgCIiAIiIAiIgCIiAIiIAiIgCIiAIiIAiIgCIiAIiIAiIgCIiAIiIAiIgCIiAIiIAiIgCIiAIiIAiIgCIiAIiIAiIgCIiAIiIAiIgCIiAIiIAiIgCIiAIiIAiIgCIiAIiIAiI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63501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8301" y="1180107"/>
            <a:ext cx="796525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Activities (Week 1)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Onboard Stakeholders (Operations, Core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Accumulate existing training material for each discipline (BA, Dev/TA, DM, QA)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Derive Servers &amp; Trainee Workstation configuration with recommended S/W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Assessments Criteria (Practical, Hand-On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Approaches discussed: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Impart Trainings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Media creation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interface does not contain the word “Service”.</a:t>
            </a:r>
            <a:endParaRPr lang="en-IN" dirty="0"/>
          </a:p>
          <a:p>
            <a:pPr lvl="0"/>
            <a:r>
              <a:rPr lang="en-US" dirty="0"/>
              <a:t>It extends Configurable (it may extend additional interfaces as well) .</a:t>
            </a:r>
            <a:endParaRPr lang="en-IN" dirty="0"/>
          </a:p>
          <a:p>
            <a:pPr lvl="0"/>
            <a:r>
              <a:rPr lang="en-US" dirty="0"/>
              <a:t>It uses a Long and a Class as parameter.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257943" cy="785794"/>
          </a:xfrm>
        </p:spPr>
        <p:txBody>
          <a:bodyPr>
            <a:normAutofit/>
          </a:bodyPr>
          <a:lstStyle/>
          <a:p>
            <a:r>
              <a:rPr lang="en-US" dirty="0"/>
              <a:t>Service POJO guidelines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9" y="3455232"/>
            <a:ext cx="6081713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337909"/>
      </p:ext>
    </p:extLst>
  </p:cSld>
  <p:clrMapOvr>
    <a:masterClrMapping/>
  </p:clrMapOvr>
</p:sld>
</file>

<file path=ppt/theme/theme1.xml><?xml version="1.0" encoding="utf-8"?>
<a:theme xmlns:a="http://schemas.openxmlformats.org/drawingml/2006/main" name="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8563</TotalTime>
  <Words>2159</Words>
  <Application>Microsoft Office PowerPoint</Application>
  <PresentationFormat>On-screen Show (4:3)</PresentationFormat>
  <Paragraphs>401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</vt:lpstr>
      <vt:lpstr>Tahoma</vt:lpstr>
      <vt:lpstr>Wingdings</vt:lpstr>
      <vt:lpstr>Clear2Pay Template2010</vt:lpstr>
      <vt:lpstr>C2P India</vt:lpstr>
      <vt:lpstr>Agenda</vt:lpstr>
      <vt:lpstr>Introduction to OPF Business Service Pattern</vt:lpstr>
      <vt:lpstr>EJB remote interface guidelines</vt:lpstr>
      <vt:lpstr>EJB remote interface guidelines (2)</vt:lpstr>
      <vt:lpstr>EJB Bean guidelines</vt:lpstr>
      <vt:lpstr>EJB Bean guidelines (2)</vt:lpstr>
      <vt:lpstr>EJB Bean guidelines (3)</vt:lpstr>
      <vt:lpstr>Service POJO guidelines</vt:lpstr>
      <vt:lpstr>Service config guidelines</vt:lpstr>
      <vt:lpstr>Service config guidelines (2)</vt:lpstr>
      <vt:lpstr>Service POJO implementation guidelines</vt:lpstr>
      <vt:lpstr>Service POJO implementation guidelines(2)</vt:lpstr>
      <vt:lpstr>Service Provider Interface (SPI) guidelines</vt:lpstr>
      <vt:lpstr>Service Provider Interface (SPI) guidelines(2)</vt:lpstr>
      <vt:lpstr>Service Provider Interface (SPI) guidelines(3)</vt:lpstr>
      <vt:lpstr>References</vt:lpstr>
      <vt:lpstr>PowerPoint Presentation</vt:lpstr>
    </vt:vector>
  </TitlesOfParts>
  <Company>Clear2Pay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C2P India</dc:title>
  <dc:creator>Manoj.Kumar@clear2pay.com</dc:creator>
  <cp:lastModifiedBy>Dudnik, Piotr</cp:lastModifiedBy>
  <cp:revision>644</cp:revision>
  <dcterms:created xsi:type="dcterms:W3CDTF">2013-10-30T12:33:48Z</dcterms:created>
  <dcterms:modified xsi:type="dcterms:W3CDTF">2019-11-08T08:47:04Z</dcterms:modified>
</cp:coreProperties>
</file>