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6"/>
  </p:sldMasterIdLst>
  <p:notesMasterIdLst>
    <p:notesMasterId r:id="rId39"/>
  </p:notesMasterIdLst>
  <p:handoutMasterIdLst>
    <p:handoutMasterId r:id="rId40"/>
  </p:handoutMasterIdLst>
  <p:sldIdLst>
    <p:sldId id="455" r:id="rId7"/>
    <p:sldId id="466" r:id="rId8"/>
    <p:sldId id="467" r:id="rId9"/>
    <p:sldId id="788" r:id="rId10"/>
    <p:sldId id="468" r:id="rId11"/>
    <p:sldId id="469" r:id="rId12"/>
    <p:sldId id="787" r:id="rId13"/>
    <p:sldId id="783" r:id="rId14"/>
    <p:sldId id="789" r:id="rId15"/>
    <p:sldId id="561" r:id="rId16"/>
    <p:sldId id="791" r:id="rId17"/>
    <p:sldId id="793" r:id="rId18"/>
    <p:sldId id="790" r:id="rId19"/>
    <p:sldId id="471" r:id="rId20"/>
    <p:sldId id="795" r:id="rId21"/>
    <p:sldId id="474" r:id="rId22"/>
    <p:sldId id="560" r:id="rId23"/>
    <p:sldId id="550" r:id="rId24"/>
    <p:sldId id="554" r:id="rId25"/>
    <p:sldId id="792" r:id="rId26"/>
    <p:sldId id="794" r:id="rId27"/>
    <p:sldId id="797" r:id="rId28"/>
    <p:sldId id="796" r:id="rId29"/>
    <p:sldId id="798" r:id="rId30"/>
    <p:sldId id="799" r:id="rId31"/>
    <p:sldId id="472" r:id="rId32"/>
    <p:sldId id="800" r:id="rId33"/>
    <p:sldId id="803" r:id="rId34"/>
    <p:sldId id="804" r:id="rId35"/>
    <p:sldId id="801" r:id="rId36"/>
    <p:sldId id="805" r:id="rId37"/>
    <p:sldId id="465" r:id="rId38"/>
  </p:sldIdLst>
  <p:sldSz cx="9144000" cy="5143500" type="screen16x9"/>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337">
          <p15:clr>
            <a:srgbClr val="A4A3A4"/>
          </p15:clr>
        </p15:guide>
        <p15:guide id="10" orient="horz" pos="2653">
          <p15:clr>
            <a:srgbClr val="A4A3A4"/>
          </p15:clr>
        </p15:guide>
        <p15:guide id="11" orient="horz" pos="467">
          <p15:clr>
            <a:srgbClr val="A4A3A4"/>
          </p15:clr>
        </p15:guide>
        <p15:guide id="12" orient="horz" pos="3064">
          <p15:clr>
            <a:srgbClr val="A4A3A4"/>
          </p15:clr>
        </p15:guide>
        <p15:guide id="13" orient="horz" pos="845">
          <p15:clr>
            <a:srgbClr val="A4A3A4"/>
          </p15:clr>
        </p15:guide>
        <p15:guide id="14" orient="horz" pos="1492">
          <p15:clr>
            <a:srgbClr val="A4A3A4"/>
          </p15:clr>
        </p15:guide>
        <p15:guide id="15" orient="horz" pos="2339">
          <p15:clr>
            <a:srgbClr val="A4A3A4"/>
          </p15:clr>
        </p15:guide>
        <p15:guide id="16" orient="horz" pos="2848">
          <p15:clr>
            <a:srgbClr val="A4A3A4"/>
          </p15:clr>
        </p15:guide>
        <p15:guide id="17" orient="horz" pos="3239">
          <p15:clr>
            <a:srgbClr val="A4A3A4"/>
          </p15:clr>
        </p15:guide>
        <p15:guide id="18" orient="horz" pos="3149">
          <p15:clr>
            <a:srgbClr val="A4A3A4"/>
          </p15:clr>
        </p15:guide>
        <p15:guide id="19" orient="horz" pos="1037">
          <p15:clr>
            <a:srgbClr val="A4A3A4"/>
          </p15:clr>
        </p15:guide>
        <p15:guide id="20" pos="5759">
          <p15:clr>
            <a:srgbClr val="A4A3A4"/>
          </p15:clr>
        </p15:guide>
        <p15:guide id="21">
          <p15:clr>
            <a:srgbClr val="A4A3A4"/>
          </p15:clr>
        </p15:guide>
        <p15:guide id="22" pos="2880">
          <p15:clr>
            <a:srgbClr val="A4A3A4"/>
          </p15:clr>
        </p15:guide>
        <p15:guide id="23" pos="3312">
          <p15:clr>
            <a:srgbClr val="A4A3A4"/>
          </p15:clr>
        </p15:guide>
        <p15:guide id="24" pos="246">
          <p15:clr>
            <a:srgbClr val="A4A3A4"/>
          </p15:clr>
        </p15:guide>
        <p15:guide id="25" pos="5513">
          <p15:clr>
            <a:srgbClr val="A4A3A4"/>
          </p15:clr>
        </p15:guide>
        <p15:guide id="26" pos="4182">
          <p15:clr>
            <a:srgbClr val="A4A3A4"/>
          </p15:clr>
        </p15:guide>
        <p15:guide id="27" pos="1518">
          <p15:clr>
            <a:srgbClr val="A4A3A4"/>
          </p15:clr>
        </p15:guide>
        <p15:guide id="28" pos="37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F0066"/>
    <a:srgbClr val="981D97"/>
    <a:srgbClr val="8C8D8D"/>
    <a:srgbClr val="F1F2F2"/>
    <a:srgbClr val="898989"/>
    <a:srgbClr val="FFFFFF"/>
    <a:srgbClr val="88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5268" autoAdjust="0"/>
  </p:normalViewPr>
  <p:slideViewPr>
    <p:cSldViewPr snapToGrid="0" snapToObjects="1" showGuides="1">
      <p:cViewPr varScale="1">
        <p:scale>
          <a:sx n="112" d="100"/>
          <a:sy n="112" d="100"/>
        </p:scale>
        <p:origin x="130" y="120"/>
      </p:cViewPr>
      <p:guideLst>
        <p:guide orient="horz" pos="2889"/>
        <p:guide orient="horz" pos="696"/>
        <p:guide orient="horz" pos="926"/>
        <p:guide orient="horz" pos="2657"/>
        <p:guide orient="horz" pos="232"/>
        <p:guide orient="horz" pos="487"/>
        <p:guide pos="241"/>
        <p:guide orient="horz"/>
        <p:guide orient="horz" pos="1337"/>
        <p:guide orient="horz" pos="2653"/>
        <p:guide orient="horz" pos="467"/>
        <p:guide orient="horz" pos="3064"/>
        <p:guide orient="horz" pos="845"/>
        <p:guide orient="horz" pos="1492"/>
        <p:guide orient="horz" pos="2339"/>
        <p:guide orient="horz" pos="2848"/>
        <p:guide orient="horz" pos="3239"/>
        <p:guide orient="horz" pos="3149"/>
        <p:guide orient="horz" pos="1037"/>
        <p:guide pos="5759"/>
        <p:guide/>
        <p:guide pos="2880"/>
        <p:guide pos="3312"/>
        <p:guide pos="246"/>
        <p:guide pos="5513"/>
        <p:guide pos="4182"/>
        <p:guide pos="1518"/>
        <p:guide pos="3708"/>
      </p:guideLst>
    </p:cSldViewPr>
  </p:slideViewPr>
  <p:outlineViewPr>
    <p:cViewPr>
      <p:scale>
        <a:sx n="33" d="100"/>
        <a:sy n="33" d="100"/>
      </p:scale>
      <p:origin x="0" y="-4507"/>
    </p:cViewPr>
  </p:outlineViewPr>
  <p:notesTextViewPr>
    <p:cViewPr>
      <p:scale>
        <a:sx n="1" d="1"/>
        <a:sy n="1" d="1"/>
      </p:scale>
      <p:origin x="0" y="0"/>
    </p:cViewPr>
  </p:notesTextViewPr>
  <p:sorterViewPr>
    <p:cViewPr>
      <p:scale>
        <a:sx n="100" d="100"/>
        <a:sy n="100" d="100"/>
      </p:scale>
      <p:origin x="0" y="-1858"/>
    </p:cViewPr>
  </p:sorterViewPr>
  <p:notesViewPr>
    <p:cSldViewPr snapToGrid="0" snapToObjects="1" showGuides="1">
      <p:cViewPr varScale="1">
        <p:scale>
          <a:sx n="65" d="100"/>
          <a:sy n="65" d="100"/>
        </p:scale>
        <p:origin x="315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993E57-F06E-2343-8505-8306C931B374}" type="datetimeFigureOut">
              <a:rPr lang="en-US" smtClean="0"/>
              <a:pPr/>
              <a:t>6/16/2019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dirty="0"/>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71FE8-551B-41D8-8E66-7D01683EE4D2}" type="datetimeFigureOut">
              <a:rPr lang="fi-FI" smtClean="0"/>
              <a:pPr/>
              <a:t>16.6.2019</a:t>
            </a:fld>
            <a:endParaRPr lang="fi-FI"/>
          </a:p>
        </p:txBody>
      </p:sp>
      <p:sp>
        <p:nvSpPr>
          <p:cNvPr id="4" name="Dian kuvan paikkamerkki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l-PL" dirty="0"/>
          </a:p>
        </p:txBody>
      </p:sp>
      <p:sp>
        <p:nvSpPr>
          <p:cNvPr id="4" name="Slide Number Placeholder 3"/>
          <p:cNvSpPr>
            <a:spLocks noGrp="1"/>
          </p:cNvSpPr>
          <p:nvPr>
            <p:ph type="sldNum" sz="quarter" idx="10"/>
          </p:nvPr>
        </p:nvSpPr>
        <p:spPr/>
        <p:txBody>
          <a:bodyPr/>
          <a:lstStyle/>
          <a:p>
            <a:fld id="{B33460CC-417A-7043-9941-CBA1464B2631}" type="slidenum">
              <a:rPr lang="en-US" smtClean="0"/>
              <a:pPr/>
              <a:t>1</a:t>
            </a:fld>
            <a:endParaRPr lang="en-US" dirty="0"/>
          </a:p>
        </p:txBody>
      </p:sp>
    </p:spTree>
    <p:extLst>
      <p:ext uri="{BB962C8B-B14F-4D97-AF65-F5344CB8AC3E}">
        <p14:creationId xmlns:p14="http://schemas.microsoft.com/office/powerpoint/2010/main" val="4259242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65BE45-5FCE-418C-8A7C-9AF791EA8C88}" type="slidenum">
              <a:rPr lang="fi-FI" smtClean="0"/>
              <a:pPr/>
              <a:t>2</a:t>
            </a:fld>
            <a:endParaRPr lang="fi-FI"/>
          </a:p>
        </p:txBody>
      </p:sp>
    </p:spTree>
    <p:extLst>
      <p:ext uri="{BB962C8B-B14F-4D97-AF65-F5344CB8AC3E}">
        <p14:creationId xmlns:p14="http://schemas.microsoft.com/office/powerpoint/2010/main" val="82440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65BE45-5FCE-418C-8A7C-9AF791EA8C88}" type="slidenum">
              <a:rPr lang="fi-FI" smtClean="0"/>
              <a:pPr/>
              <a:t>8</a:t>
            </a:fld>
            <a:endParaRPr lang="fi-FI"/>
          </a:p>
        </p:txBody>
      </p:sp>
    </p:spTree>
    <p:extLst>
      <p:ext uri="{BB962C8B-B14F-4D97-AF65-F5344CB8AC3E}">
        <p14:creationId xmlns:p14="http://schemas.microsoft.com/office/powerpoint/2010/main" val="240196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65BE45-5FCE-418C-8A7C-9AF791EA8C88}" type="slidenum">
              <a:rPr lang="fi-FI" smtClean="0"/>
              <a:pPr/>
              <a:t>9</a:t>
            </a:fld>
            <a:endParaRPr lang="fi-FI"/>
          </a:p>
        </p:txBody>
      </p:sp>
    </p:spTree>
    <p:extLst>
      <p:ext uri="{BB962C8B-B14F-4D97-AF65-F5344CB8AC3E}">
        <p14:creationId xmlns:p14="http://schemas.microsoft.com/office/powerpoint/2010/main" val="353270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65BE45-5FCE-418C-8A7C-9AF791EA8C88}" type="slidenum">
              <a:rPr lang="fi-FI" smtClean="0"/>
              <a:pPr/>
              <a:t>20</a:t>
            </a:fld>
            <a:endParaRPr lang="fi-FI"/>
          </a:p>
        </p:txBody>
      </p:sp>
    </p:spTree>
    <p:extLst>
      <p:ext uri="{BB962C8B-B14F-4D97-AF65-F5344CB8AC3E}">
        <p14:creationId xmlns:p14="http://schemas.microsoft.com/office/powerpoint/2010/main" val="37251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65BE45-5FCE-418C-8A7C-9AF791EA8C88}" type="slidenum">
              <a:rPr lang="fi-FI" smtClean="0"/>
              <a:pPr/>
              <a:t>21</a:t>
            </a:fld>
            <a:endParaRPr lang="fi-FI"/>
          </a:p>
        </p:txBody>
      </p:sp>
    </p:spTree>
    <p:extLst>
      <p:ext uri="{BB962C8B-B14F-4D97-AF65-F5344CB8AC3E}">
        <p14:creationId xmlns:p14="http://schemas.microsoft.com/office/powerpoint/2010/main" val="426700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solidFill>
                <a:srgbClr val="000000"/>
              </a:solidFill>
              <a:latin typeface="Calibri"/>
              <a:sym typeface="Calibri"/>
            </a:endParaRPr>
          </a:p>
        </p:txBody>
      </p:sp>
      <p:sp>
        <p:nvSpPr>
          <p:cNvPr id="4" name="Slide Number Placeholder 3"/>
          <p:cNvSpPr>
            <a:spLocks noGrp="1"/>
          </p:cNvSpPr>
          <p:nvPr>
            <p:ph type="sldNum" sz="quarter" idx="10"/>
          </p:nvPr>
        </p:nvSpPr>
        <p:spPr/>
        <p:txBody>
          <a:bodyPr/>
          <a:lstStyle/>
          <a:p>
            <a:fld id="{A6DAC85C-942A-40BE-AC6B-93C6EE3AC9AC}" type="slidenum">
              <a:rPr lang="en-GB" smtClean="0"/>
              <a:pPr/>
              <a:t>32</a:t>
            </a:fld>
            <a:endParaRPr lang="en-GB" dirty="0"/>
          </a:p>
        </p:txBody>
      </p:sp>
    </p:spTree>
    <p:extLst>
      <p:ext uri="{BB962C8B-B14F-4D97-AF65-F5344CB8AC3E}">
        <p14:creationId xmlns:p14="http://schemas.microsoft.com/office/powerpoint/2010/main" val="2373286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0513"/>
            <a:ext cx="2833200" cy="216000"/>
          </a:xfrm>
        </p:spPr>
        <p:txBody>
          <a:bodyPr>
            <a:normAutofit/>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Tree>
    <p:extLst>
      <p:ext uri="{BB962C8B-B14F-4D97-AF65-F5344CB8AC3E}">
        <p14:creationId xmlns:p14="http://schemas.microsoft.com/office/powerpoint/2010/main" val="40056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6" name="Slide Number Placeholder 5"/>
          <p:cNvSpPr>
            <a:spLocks noGrp="1"/>
          </p:cNvSpPr>
          <p:nvPr>
            <p:ph type="sldNum" sz="quarter" idx="12"/>
          </p:nvPr>
        </p:nvSpPr>
        <p:spPr>
          <a:xfrm>
            <a:off x="8288339" y="4896618"/>
            <a:ext cx="468000" cy="135000"/>
          </a:xfrm>
        </p:spPr>
        <p:txBody>
          <a:bodyPr/>
          <a:lstStyle/>
          <a:p>
            <a:fld id="{C60C2248-B95D-984B-A0F4-42B9A4652AA7}" type="slidenum">
              <a:rPr lang="en-US" smtClean="0"/>
              <a:pPr/>
              <a:t>‹#›</a:t>
            </a:fld>
            <a:endParaRPr lang="en-US" dirty="0"/>
          </a:p>
        </p:txBody>
      </p:sp>
      <p:sp>
        <p:nvSpPr>
          <p:cNvPr id="7" name="Content Placeholder 6"/>
          <p:cNvSpPr>
            <a:spLocks noGrp="1"/>
          </p:cNvSpPr>
          <p:nvPr>
            <p:ph sz="quarter" idx="13"/>
          </p:nvPr>
        </p:nvSpPr>
        <p:spPr>
          <a:xfrm>
            <a:off x="390527" y="1242147"/>
            <a:ext cx="8353233" cy="3383432"/>
          </a:xfrm>
        </p:spPr>
        <p:txBody>
          <a:bodyPr/>
          <a:lstStyle/>
          <a:p>
            <a:pPr lvl="0"/>
            <a:r>
              <a:rPr lang="pl-PL"/>
              <a:t>Edytuj style wzorca tekstu</a:t>
            </a:r>
          </a:p>
          <a:p>
            <a:pPr lvl="1"/>
            <a:r>
              <a:rPr lang="pl-PL"/>
              <a:t>Drugi poziom</a:t>
            </a:r>
          </a:p>
          <a:p>
            <a:pPr lvl="2"/>
            <a:r>
              <a:rPr lang="pl-PL"/>
              <a:t>Trzeci poziom</a:t>
            </a:r>
          </a:p>
        </p:txBody>
      </p:sp>
      <p:sp>
        <p:nvSpPr>
          <p:cNvPr id="8" name="TextBox 1">
            <a:extLst>
              <a:ext uri="{FF2B5EF4-FFF2-40B4-BE49-F238E27FC236}">
                <a16:creationId xmlns:a16="http://schemas.microsoft.com/office/drawing/2014/main" id="{EF916DCA-69FC-4648-90A3-51923F2421C6}"/>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8555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741760"/>
            <a:ext cx="8361362" cy="512040"/>
          </a:xfrm>
        </p:spPr>
        <p:txBody>
          <a:bodyPr>
            <a:normAutofit/>
          </a:bodyPr>
          <a:lstStyle>
            <a:lvl1pPr marL="0" indent="0">
              <a:lnSpc>
                <a:spcPct val="90000"/>
              </a:lnSpc>
              <a:buFontTx/>
              <a:buNone/>
              <a:defRPr sz="1600" b="0">
                <a:solidFill>
                  <a:schemeClr val="tx1"/>
                </a:solidFill>
              </a:defRPr>
            </a:lvl1pPr>
          </a:lstStyle>
          <a:p>
            <a:pPr lvl="0"/>
            <a:r>
              <a:rPr lang="pl-PL"/>
              <a:t>Edytuj style wzorca tekstu</a:t>
            </a:r>
          </a:p>
        </p:txBody>
      </p:sp>
      <p:sp>
        <p:nvSpPr>
          <p:cNvPr id="2" name="Title 1"/>
          <p:cNvSpPr>
            <a:spLocks noGrp="1"/>
          </p:cNvSpPr>
          <p:nvPr>
            <p:ph type="title"/>
          </p:nvPr>
        </p:nvSpPr>
        <p:spPr>
          <a:xfrm>
            <a:off x="382588" y="383309"/>
            <a:ext cx="8361170" cy="360000"/>
          </a:xfrm>
        </p:spPr>
        <p:txBody>
          <a:bodyPr/>
          <a:lstStyle/>
          <a:p>
            <a:r>
              <a:rPr lang="pl-PL"/>
              <a:t>Kliknij, aby edytować styl</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7" name="Content Placeholder 6"/>
          <p:cNvSpPr>
            <a:spLocks noGrp="1"/>
          </p:cNvSpPr>
          <p:nvPr>
            <p:ph sz="quarter" idx="14"/>
          </p:nvPr>
        </p:nvSpPr>
        <p:spPr>
          <a:xfrm>
            <a:off x="390527" y="1374774"/>
            <a:ext cx="8353233" cy="3250805"/>
          </a:xfrm>
        </p:spPr>
        <p:txBody>
          <a:bodyPr/>
          <a:lstStyle/>
          <a:p>
            <a:pPr lvl="0"/>
            <a:r>
              <a:rPr lang="pl-PL"/>
              <a:t>Edytuj style wzorca tekstu</a:t>
            </a:r>
          </a:p>
          <a:p>
            <a:pPr lvl="1"/>
            <a:r>
              <a:rPr lang="pl-PL"/>
              <a:t>Drugi poziom</a:t>
            </a:r>
          </a:p>
          <a:p>
            <a:pPr lvl="2"/>
            <a:r>
              <a:rPr lang="pl-PL"/>
              <a:t>Trzeci poziom</a:t>
            </a:r>
          </a:p>
        </p:txBody>
      </p:sp>
      <p:sp>
        <p:nvSpPr>
          <p:cNvPr id="9" name="TextBox 1">
            <a:extLst>
              <a:ext uri="{FF2B5EF4-FFF2-40B4-BE49-F238E27FC236}">
                <a16:creationId xmlns:a16="http://schemas.microsoft.com/office/drawing/2014/main" id="{90C16280-E41A-462F-9313-25D4AB0E5D1F}"/>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2837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8" name="Content Placeholder 7"/>
          <p:cNvSpPr>
            <a:spLocks noGrp="1"/>
          </p:cNvSpPr>
          <p:nvPr>
            <p:ph sz="quarter" idx="13"/>
          </p:nvPr>
        </p:nvSpPr>
        <p:spPr>
          <a:xfrm>
            <a:off x="388313" y="1235868"/>
            <a:ext cx="4097192" cy="3380185"/>
          </a:xfrm>
        </p:spPr>
        <p:txBody>
          <a:bodyPr/>
          <a:lstStyle/>
          <a:p>
            <a:pPr lvl="0"/>
            <a:r>
              <a:rPr lang="pl-PL"/>
              <a:t>Edytuj style wzorca tekstu</a:t>
            </a:r>
          </a:p>
          <a:p>
            <a:pPr lvl="1"/>
            <a:r>
              <a:rPr lang="pl-PL"/>
              <a:t>Drugi poziom</a:t>
            </a:r>
          </a:p>
          <a:p>
            <a:pPr lvl="2"/>
            <a:r>
              <a:rPr lang="pl-PL"/>
              <a:t>Trzeci poziom</a:t>
            </a:r>
          </a:p>
        </p:txBody>
      </p:sp>
      <p:sp>
        <p:nvSpPr>
          <p:cNvPr id="9" name="Content Placeholder 7"/>
          <p:cNvSpPr>
            <a:spLocks noGrp="1"/>
          </p:cNvSpPr>
          <p:nvPr>
            <p:ph sz="quarter" idx="14"/>
          </p:nvPr>
        </p:nvSpPr>
        <p:spPr>
          <a:xfrm>
            <a:off x="4633577" y="1235868"/>
            <a:ext cx="4096800" cy="3380185"/>
          </a:xfrm>
        </p:spPr>
        <p:txBody>
          <a:bodyPr/>
          <a:lstStyle/>
          <a:p>
            <a:pPr lvl="0"/>
            <a:r>
              <a:rPr lang="pl-PL"/>
              <a:t>Edytuj style wzorca tekstu</a:t>
            </a:r>
          </a:p>
          <a:p>
            <a:pPr lvl="1"/>
            <a:r>
              <a:rPr lang="pl-PL"/>
              <a:t>Drugi poziom</a:t>
            </a:r>
          </a:p>
          <a:p>
            <a:pPr lvl="2"/>
            <a:r>
              <a:rPr lang="pl-PL"/>
              <a:t>Trzeci poziom</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
        <p:nvSpPr>
          <p:cNvPr id="7" name="TextBox 1">
            <a:extLst>
              <a:ext uri="{FF2B5EF4-FFF2-40B4-BE49-F238E27FC236}">
                <a16:creationId xmlns:a16="http://schemas.microsoft.com/office/drawing/2014/main" id="{DCD6957B-76EA-480B-92F8-3E0936966BF1}"/>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46284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pl-PL"/>
              <a:t>Kliknij, aby edytować styl</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dirty="0"/>
          </a:p>
        </p:txBody>
      </p:sp>
      <p:sp>
        <p:nvSpPr>
          <p:cNvPr id="8" name="Content Placeholder 7"/>
          <p:cNvSpPr>
            <a:spLocks noGrp="1"/>
          </p:cNvSpPr>
          <p:nvPr>
            <p:ph sz="quarter" idx="13"/>
          </p:nvPr>
        </p:nvSpPr>
        <p:spPr>
          <a:xfrm>
            <a:off x="388313" y="1371600"/>
            <a:ext cx="4097192" cy="3253979"/>
          </a:xfrm>
        </p:spPr>
        <p:txBody>
          <a:bodyPr/>
          <a:lstStyle/>
          <a:p>
            <a:pPr lvl="0"/>
            <a:r>
              <a:rPr lang="pl-PL"/>
              <a:t>Edytuj style wzorca tekstu</a:t>
            </a:r>
          </a:p>
          <a:p>
            <a:pPr lvl="1"/>
            <a:r>
              <a:rPr lang="pl-PL"/>
              <a:t>Drugi poziom</a:t>
            </a:r>
          </a:p>
          <a:p>
            <a:pPr lvl="2"/>
            <a:r>
              <a:rPr lang="pl-PL"/>
              <a:t>Trzeci poziom</a:t>
            </a:r>
          </a:p>
        </p:txBody>
      </p:sp>
      <p:sp>
        <p:nvSpPr>
          <p:cNvPr id="9" name="Content Placeholder 7"/>
          <p:cNvSpPr>
            <a:spLocks noGrp="1"/>
          </p:cNvSpPr>
          <p:nvPr>
            <p:ph sz="quarter" idx="14"/>
          </p:nvPr>
        </p:nvSpPr>
        <p:spPr>
          <a:xfrm>
            <a:off x="4633577" y="1371600"/>
            <a:ext cx="4096800" cy="3253979"/>
          </a:xfrm>
        </p:spPr>
        <p:txBody>
          <a:bodyPr/>
          <a:lstStyle/>
          <a:p>
            <a:pPr lvl="0"/>
            <a:r>
              <a:rPr lang="pl-PL"/>
              <a:t>Edytuj style wzorca tekstu</a:t>
            </a:r>
          </a:p>
          <a:p>
            <a:pPr lvl="1"/>
            <a:r>
              <a:rPr lang="pl-PL"/>
              <a:t>Drugi poziom</a:t>
            </a:r>
          </a:p>
          <a:p>
            <a:pPr lvl="2"/>
            <a:r>
              <a:rPr lang="pl-PL"/>
              <a:t>Trzeci poziom</a:t>
            </a:r>
          </a:p>
        </p:txBody>
      </p:sp>
      <p:sp>
        <p:nvSpPr>
          <p:cNvPr id="6" name="Text Placeholder 5"/>
          <p:cNvSpPr>
            <a:spLocks noGrp="1"/>
          </p:cNvSpPr>
          <p:nvPr>
            <p:ph type="body" sz="quarter" idx="15"/>
          </p:nvPr>
        </p:nvSpPr>
        <p:spPr>
          <a:xfrm>
            <a:off x="382396" y="741760"/>
            <a:ext cx="8361362" cy="513000"/>
          </a:xfrm>
        </p:spPr>
        <p:txBody>
          <a:bodyPr>
            <a:normAutofit/>
          </a:bodyPr>
          <a:lstStyle>
            <a:lvl1pPr marL="0" indent="0">
              <a:lnSpc>
                <a:spcPct val="90000"/>
              </a:lnSpc>
              <a:buFontTx/>
              <a:buNone/>
              <a:defRPr sz="1600" b="0">
                <a:solidFill>
                  <a:schemeClr val="tx1"/>
                </a:solidFill>
              </a:defRPr>
            </a:lvl1pPr>
          </a:lstStyle>
          <a:p>
            <a:pPr lvl="0"/>
            <a:r>
              <a:rPr lang="pl-PL"/>
              <a:t>Edytuj style wzorca tekstu</a:t>
            </a:r>
          </a:p>
        </p:txBody>
      </p:sp>
      <p:sp>
        <p:nvSpPr>
          <p:cNvPr id="10" name="TextBox 1">
            <a:extLst>
              <a:ext uri="{FF2B5EF4-FFF2-40B4-BE49-F238E27FC236}">
                <a16:creationId xmlns:a16="http://schemas.microsoft.com/office/drawing/2014/main" id="{A32D11E0-79AE-45A8-BA65-540CE01C311B}"/>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6749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783000"/>
          </a:xfrm>
        </p:spPr>
        <p:txBody>
          <a:bodyPr/>
          <a:lstStyle/>
          <a:p>
            <a:r>
              <a:rPr lang="pl-PL"/>
              <a:t>Kliknij, aby edytować styl</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
        <p:nvSpPr>
          <p:cNvPr id="4" name="TextBox 1">
            <a:extLst>
              <a:ext uri="{FF2B5EF4-FFF2-40B4-BE49-F238E27FC236}">
                <a16:creationId xmlns:a16="http://schemas.microsoft.com/office/drawing/2014/main" id="{C19C24E1-69EF-4239-B614-896B73C684E3}"/>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9063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pl-PL"/>
              <a:t>Kliknij, aby edytować styl</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
        <p:nvSpPr>
          <p:cNvPr id="7" name="Text Placeholder 5"/>
          <p:cNvSpPr>
            <a:spLocks noGrp="1"/>
          </p:cNvSpPr>
          <p:nvPr>
            <p:ph type="body" sz="quarter" idx="15"/>
          </p:nvPr>
        </p:nvSpPr>
        <p:spPr>
          <a:xfrm>
            <a:off x="382396" y="745403"/>
            <a:ext cx="8361362" cy="513000"/>
          </a:xfrm>
        </p:spPr>
        <p:txBody>
          <a:bodyPr>
            <a:normAutofit/>
          </a:bodyPr>
          <a:lstStyle>
            <a:lvl1pPr marL="0" indent="0">
              <a:lnSpc>
                <a:spcPct val="90000"/>
              </a:lnSpc>
              <a:buFontTx/>
              <a:buNone/>
              <a:defRPr sz="1600" b="0">
                <a:solidFill>
                  <a:schemeClr val="tx1"/>
                </a:solidFill>
              </a:defRPr>
            </a:lvl1pPr>
          </a:lstStyle>
          <a:p>
            <a:pPr lvl="0"/>
            <a:r>
              <a:rPr lang="pl-PL"/>
              <a:t>Edytuj style wzorca tekstu</a:t>
            </a:r>
          </a:p>
        </p:txBody>
      </p:sp>
      <p:sp>
        <p:nvSpPr>
          <p:cNvPr id="6" name="TextBox 1">
            <a:extLst>
              <a:ext uri="{FF2B5EF4-FFF2-40B4-BE49-F238E27FC236}">
                <a16:creationId xmlns:a16="http://schemas.microsoft.com/office/drawing/2014/main" id="{63E21425-A7DF-49C0-A221-1C0DAD6FB128}"/>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77279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dirty="0"/>
          </a:p>
        </p:txBody>
      </p:sp>
      <p:sp>
        <p:nvSpPr>
          <p:cNvPr id="3" name="TextBox 1">
            <a:extLst>
              <a:ext uri="{FF2B5EF4-FFF2-40B4-BE49-F238E27FC236}">
                <a16:creationId xmlns:a16="http://schemas.microsoft.com/office/drawing/2014/main" id="{3D9153BC-DDF6-4156-95CB-86AA6E6DF4D3}"/>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2509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grpSp>
        <p:nvGrpSpPr>
          <p:cNvPr id="7" name="Ryhmä 1"/>
          <p:cNvGrpSpPr/>
          <p:nvPr userDrawn="1"/>
        </p:nvGrpSpPr>
        <p:grpSpPr>
          <a:xfrm>
            <a:off x="856145" y="817343"/>
            <a:ext cx="7460544" cy="35964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914401"/>
            <a:ext cx="7219254" cy="2914281"/>
          </a:xfrm>
        </p:spPr>
        <p:txBody>
          <a:bodyPr anchor="ctr">
            <a:noAutofit/>
          </a:bodyPr>
          <a:lstStyle>
            <a:lvl1pPr marL="0" indent="0" algn="ctr">
              <a:lnSpc>
                <a:spcPct val="100000"/>
              </a:lnSpc>
              <a:spcBef>
                <a:spcPts val="0"/>
              </a:spcBef>
              <a:buFontTx/>
              <a:buNone/>
              <a:defRPr sz="34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
        <p:nvSpPr>
          <p:cNvPr id="10" name="TextBox 1">
            <a:extLst>
              <a:ext uri="{FF2B5EF4-FFF2-40B4-BE49-F238E27FC236}">
                <a16:creationId xmlns:a16="http://schemas.microsoft.com/office/drawing/2014/main" id="{F790BDEE-EE24-44C0-8567-77CC44AA40AF}"/>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99078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ed quote dark teal">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grpSp>
        <p:nvGrpSpPr>
          <p:cNvPr id="7" name="Ryhmä 1"/>
          <p:cNvGrpSpPr/>
          <p:nvPr userDrawn="1"/>
        </p:nvGrpSpPr>
        <p:grpSpPr>
          <a:xfrm>
            <a:off x="856145" y="817344"/>
            <a:ext cx="7460544" cy="3573479"/>
            <a:chOff x="856145" y="813567"/>
            <a:chExt cx="7460544" cy="3596279"/>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chemeClr val="bg2">
                  <a:alpha val="7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550"/>
              <a:ext cx="185933" cy="141296"/>
            </a:xfrm>
            <a:prstGeom prst="ellipse">
              <a:avLst/>
            </a:pr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914401"/>
            <a:ext cx="7219254" cy="2914281"/>
          </a:xfrm>
        </p:spPr>
        <p:txBody>
          <a:bodyPr anchor="ctr">
            <a:noAutofit/>
          </a:bodyPr>
          <a:lstStyle>
            <a:lvl1pPr marL="0" indent="0" algn="ctr">
              <a:lnSpc>
                <a:spcPct val="100000"/>
              </a:lnSpc>
              <a:spcBef>
                <a:spcPts val="0"/>
              </a:spcBef>
              <a:buFontTx/>
              <a:buNone/>
              <a:defRPr sz="3400">
                <a:solidFill>
                  <a:schemeClr val="bg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
        <p:nvSpPr>
          <p:cNvPr id="10" name="TextBox 1">
            <a:extLst>
              <a:ext uri="{FF2B5EF4-FFF2-40B4-BE49-F238E27FC236}">
                <a16:creationId xmlns:a16="http://schemas.microsoft.com/office/drawing/2014/main" id="{0032D926-BAD3-46EB-9DCB-73DE8DD7D723}"/>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98461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ghlighted quote sky blue">
    <p:spTree>
      <p:nvGrpSpPr>
        <p:cNvPr id="1" name=""/>
        <p:cNvGrpSpPr/>
        <p:nvPr/>
      </p:nvGrpSpPr>
      <p:grpSpPr>
        <a:xfrm>
          <a:off x="0" y="0"/>
          <a:ext cx="0" cy="0"/>
          <a:chOff x="0" y="0"/>
          <a:chExt cx="0" cy="0"/>
        </a:xfrm>
      </p:grpSpPr>
      <p:grpSp>
        <p:nvGrpSpPr>
          <p:cNvPr id="2" name="Ryhmä 1"/>
          <p:cNvGrpSpPr/>
          <p:nvPr userDrawn="1"/>
        </p:nvGrpSpPr>
        <p:grpSpPr>
          <a:xfrm>
            <a:off x="856145" y="813568"/>
            <a:ext cx="7460544" cy="3595245"/>
            <a:chOff x="856145" y="813567"/>
            <a:chExt cx="7460544" cy="3595246"/>
          </a:xfrm>
        </p:grpSpPr>
        <p:sp>
          <p:nvSpPr>
            <p:cNvPr id="12"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chemeClr val="accent2">
                  <a:alpha val="7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13" name="Oval 7"/>
            <p:cNvSpPr>
              <a:spLocks noChangeArrowheads="1"/>
            </p:cNvSpPr>
            <p:nvPr/>
          </p:nvSpPr>
          <p:spPr bwMode="auto">
            <a:xfrm>
              <a:off x="6391864" y="4268413"/>
              <a:ext cx="185933" cy="140400"/>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fi-FI"/>
            </a:p>
          </p:txBody>
        </p:sp>
      </p:grpSp>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sp>
        <p:nvSpPr>
          <p:cNvPr id="6" name="Text Placeholder 7"/>
          <p:cNvSpPr>
            <a:spLocks noGrp="1"/>
          </p:cNvSpPr>
          <p:nvPr userDrawn="1">
            <p:ph type="body" sz="quarter" idx="12" hasCustomPrompt="1"/>
          </p:nvPr>
        </p:nvSpPr>
        <p:spPr>
          <a:xfrm>
            <a:off x="971600" y="914401"/>
            <a:ext cx="7219254" cy="2914281"/>
          </a:xfrm>
        </p:spPr>
        <p:txBody>
          <a:bodyPr anchor="ctr">
            <a:noAutofit/>
          </a:bodyPr>
          <a:lstStyle>
            <a:lvl1pPr marL="0" indent="0" algn="ctr">
              <a:lnSpc>
                <a:spcPct val="100000"/>
              </a:lnSpc>
              <a:spcBef>
                <a:spcPts val="0"/>
              </a:spcBef>
              <a:buFontTx/>
              <a:buNone/>
              <a:defRPr sz="3400">
                <a:solidFill>
                  <a:schemeClr val="accent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
        <p:nvSpPr>
          <p:cNvPr id="7" name="TextBox 1">
            <a:extLst>
              <a:ext uri="{FF2B5EF4-FFF2-40B4-BE49-F238E27FC236}">
                <a16:creationId xmlns:a16="http://schemas.microsoft.com/office/drawing/2014/main" id="{8251B8EA-A8D1-496B-8BD1-6902B04D244A}"/>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7790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teal">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Tree>
    <p:extLst>
      <p:ext uri="{BB962C8B-B14F-4D97-AF65-F5344CB8AC3E}">
        <p14:creationId xmlns:p14="http://schemas.microsoft.com/office/powerpoint/2010/main" val="280192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5" name="Content Placeholder 2"/>
          <p:cNvSpPr>
            <a:spLocks noGrp="1"/>
          </p:cNvSpPr>
          <p:nvPr>
            <p:ph idx="1"/>
          </p:nvPr>
        </p:nvSpPr>
        <p:spPr>
          <a:xfrm>
            <a:off x="392112" y="1241824"/>
            <a:ext cx="4068000" cy="3383756"/>
          </a:xfrm>
          <a:prstGeom prst="rect">
            <a:avLst/>
          </a:prstGeom>
        </p:spPr>
        <p:txBody>
          <a:bodyPr/>
          <a:lstStyle/>
          <a:p>
            <a:pPr lvl="0"/>
            <a:r>
              <a:rPr lang="pl-PL"/>
              <a:t>Edytuj style wzorca tekstu</a:t>
            </a:r>
          </a:p>
          <a:p>
            <a:pPr lvl="1"/>
            <a:r>
              <a:rPr lang="pl-PL"/>
              <a:t>Drugi poziom</a:t>
            </a:r>
          </a:p>
          <a:p>
            <a:pPr lvl="2"/>
            <a:r>
              <a:rPr lang="pl-PL"/>
              <a:t>Trzeci poziom</a:t>
            </a:r>
          </a:p>
        </p:txBody>
      </p:sp>
      <p:sp>
        <p:nvSpPr>
          <p:cNvPr id="14" name="Picture Placeholder 12"/>
          <p:cNvSpPr>
            <a:spLocks noGrp="1"/>
          </p:cNvSpPr>
          <p:nvPr>
            <p:ph type="pic" sz="quarter" idx="13" hasCustomPrompt="1"/>
          </p:nvPr>
        </p:nvSpPr>
        <p:spPr>
          <a:xfrm>
            <a:off x="4691008" y="1241823"/>
            <a:ext cx="4052750" cy="3383756"/>
          </a:xfrm>
          <a:prstGeom prst="rect">
            <a:avLst/>
          </a:prstGeom>
          <a:solidFill>
            <a:schemeClr val="accent6">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
        <p:nvSpPr>
          <p:cNvPr id="6" name="TextBox 1">
            <a:extLst>
              <a:ext uri="{FF2B5EF4-FFF2-40B4-BE49-F238E27FC236}">
                <a16:creationId xmlns:a16="http://schemas.microsoft.com/office/drawing/2014/main" id="{6CFAC5FA-1858-4C3B-8D31-B0F828981A41}"/>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57693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flipV="1">
            <a:off x="2820" y="0"/>
            <a:ext cx="9138359" cy="51435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4900" y="2133128"/>
            <a:ext cx="3814200" cy="877245"/>
          </a:xfrm>
          <a:prstGeom prst="rect">
            <a:avLst/>
          </a:prstGeom>
        </p:spPr>
      </p:pic>
      <p:sp>
        <p:nvSpPr>
          <p:cNvPr id="6" name="TextBox 1">
            <a:extLst>
              <a:ext uri="{FF2B5EF4-FFF2-40B4-BE49-F238E27FC236}">
                <a16:creationId xmlns:a16="http://schemas.microsoft.com/office/drawing/2014/main" id="{574BFAB8-6D3C-44FC-BCF6-AF90637562D8}"/>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95561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solidFill>
          <a:schemeClr val="accent1"/>
        </a:solid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44169"/>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
        <p:nvSpPr>
          <p:cNvPr id="8" name="TextBox 1">
            <a:extLst>
              <a:ext uri="{FF2B5EF4-FFF2-40B4-BE49-F238E27FC236}">
                <a16:creationId xmlns:a16="http://schemas.microsoft.com/office/drawing/2014/main" id="{42C865E7-401F-4C53-B224-E067C2FDA4BC}"/>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39049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3" descr="12.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3135" t="-52" r="134" b="3339"/>
          <a:stretch/>
        </p:blipFill>
        <p:spPr>
          <a:xfrm>
            <a:off x="229510" y="172144"/>
            <a:ext cx="7084161" cy="3586319"/>
          </a:xfrm>
          <a:prstGeom prst="rect">
            <a:avLst/>
          </a:prstGeom>
        </p:spPr>
      </p:pic>
      <p:sp>
        <p:nvSpPr>
          <p:cNvPr id="8" name="Rectangle 7"/>
          <p:cNvSpPr>
            <a:spLocks noChangeAspect="1"/>
          </p:cNvSpPr>
          <p:nvPr userDrawn="1"/>
        </p:nvSpPr>
        <p:spPr bwMode="auto">
          <a:xfrm>
            <a:off x="7388362" y="3814236"/>
            <a:ext cx="1532652" cy="1157815"/>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257175" indent="-257175" algn="ctr" defTabSz="685800" rtl="0" eaLnBrk="1" latinLnBrk="0" hangingPunct="1"/>
            <a:endParaRPr lang="en-GB" sz="1200" kern="1200" noProof="0">
              <a:solidFill>
                <a:srgbClr val="FFFFFF"/>
              </a:solidFill>
              <a:latin typeface="Tahoma" pitchFamily="34" charset="0"/>
              <a:ea typeface="Tahoma" pitchFamily="34" charset="0"/>
              <a:cs typeface="Tahoma" pitchFamily="34" charset="0"/>
            </a:endParaRPr>
          </a:p>
        </p:txBody>
      </p:sp>
      <p:sp>
        <p:nvSpPr>
          <p:cNvPr id="9" name="Rectangle 8"/>
          <p:cNvSpPr>
            <a:spLocks noChangeAspect="1"/>
          </p:cNvSpPr>
          <p:nvPr userDrawn="1"/>
        </p:nvSpPr>
        <p:spPr bwMode="auto">
          <a:xfrm>
            <a:off x="7388363" y="2599258"/>
            <a:ext cx="1532652" cy="1157815"/>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257175" indent="-257175" algn="ctr" defTabSz="685800" rtl="0" eaLnBrk="1" latinLnBrk="0" hangingPunct="1"/>
            <a:endParaRPr lang="en-GB" sz="1200" kern="1200" noProof="0">
              <a:solidFill>
                <a:srgbClr val="FFFFFF"/>
              </a:solidFill>
              <a:latin typeface="Tahoma" pitchFamily="34" charset="0"/>
              <a:ea typeface="Tahoma" pitchFamily="34" charset="0"/>
              <a:cs typeface="Tahoma" pitchFamily="34" charset="0"/>
            </a:endParaRPr>
          </a:p>
        </p:txBody>
      </p:sp>
      <p:sp>
        <p:nvSpPr>
          <p:cNvPr id="12" name="Rectangle 11"/>
          <p:cNvSpPr>
            <a:spLocks noChangeAspect="1"/>
          </p:cNvSpPr>
          <p:nvPr userDrawn="1"/>
        </p:nvSpPr>
        <p:spPr bwMode="auto">
          <a:xfrm>
            <a:off x="7388363" y="172143"/>
            <a:ext cx="1532652" cy="1157815"/>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257175" indent="-257175" algn="ctr" defTabSz="685800" rtl="0" eaLnBrk="1" latinLnBrk="0" hangingPunct="1"/>
            <a:endParaRPr lang="en-GB" sz="1200" kern="1200" noProof="0">
              <a:solidFill>
                <a:srgbClr val="FFFFFF"/>
              </a:solidFill>
              <a:latin typeface="Tahoma" pitchFamily="34" charset="0"/>
              <a:ea typeface="Tahoma" pitchFamily="34" charset="0"/>
              <a:cs typeface="Tahoma" pitchFamily="34" charset="0"/>
            </a:endParaRPr>
          </a:p>
        </p:txBody>
      </p:sp>
      <p:sp>
        <p:nvSpPr>
          <p:cNvPr id="13" name="Rectangle 12"/>
          <p:cNvSpPr>
            <a:spLocks noChangeAspect="1"/>
          </p:cNvSpPr>
          <p:nvPr userDrawn="1"/>
        </p:nvSpPr>
        <p:spPr bwMode="auto">
          <a:xfrm>
            <a:off x="7388363" y="1384280"/>
            <a:ext cx="1532652" cy="1157815"/>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257175" indent="-257175" algn="ctr" defTabSz="685800" rtl="0" eaLnBrk="1" latinLnBrk="0" hangingPunct="1"/>
            <a:endParaRPr lang="en-GB" sz="1200" kern="1200" noProof="0">
              <a:solidFill>
                <a:srgbClr val="FFFFFF"/>
              </a:solidFill>
              <a:latin typeface="Tahoma" pitchFamily="34" charset="0"/>
              <a:ea typeface="Tahoma" pitchFamily="34" charset="0"/>
              <a:cs typeface="Tahoma" pitchFamily="34" charset="0"/>
            </a:endParaRPr>
          </a:p>
        </p:txBody>
      </p:sp>
      <p:sp>
        <p:nvSpPr>
          <p:cNvPr id="7" name="Rectangle 8"/>
          <p:cNvSpPr>
            <a:spLocks noChangeArrowheads="1"/>
          </p:cNvSpPr>
          <p:nvPr userDrawn="1"/>
        </p:nvSpPr>
        <p:spPr bwMode="auto">
          <a:xfrm>
            <a:off x="1848870" y="3813750"/>
            <a:ext cx="5464800" cy="1158300"/>
          </a:xfrm>
          <a:prstGeom prst="rect">
            <a:avLst/>
          </a:prstGeom>
          <a:gradFill flip="none" rotWithShape="1">
            <a:gsLst>
              <a:gs pos="12000">
                <a:srgbClr val="878787"/>
              </a:gs>
              <a:gs pos="70000">
                <a:srgbClr val="C8C8C8"/>
              </a:gs>
            </a:gsLst>
            <a:path path="circle">
              <a:fillToRect l="100000" t="100000"/>
            </a:path>
            <a:tileRect r="-100000" b="-100000"/>
          </a:gradFill>
          <a:ln w="9525">
            <a:noFill/>
            <a:miter lim="800000"/>
            <a:headEnd/>
            <a:tailEnd/>
          </a:ln>
          <a:effectLst/>
        </p:spPr>
        <p:txBody>
          <a:bodyPr wrap="none" anchor="t"/>
          <a:lstStyle/>
          <a:p>
            <a:pPr>
              <a:defRPr/>
            </a:pPr>
            <a:endParaRPr lang="en-GB" sz="1350" noProof="0">
              <a:latin typeface="Tahoma" pitchFamily="34" charset="0"/>
              <a:ea typeface="Tahoma" pitchFamily="34" charset="0"/>
              <a:cs typeface="Tahoma" pitchFamily="34" charset="0"/>
            </a:endParaRPr>
          </a:p>
        </p:txBody>
      </p:sp>
      <p:sp>
        <p:nvSpPr>
          <p:cNvPr id="11" name="Text Box 6"/>
          <p:cNvSpPr txBox="1">
            <a:spLocks noChangeArrowheads="1"/>
          </p:cNvSpPr>
          <p:nvPr userDrawn="1"/>
        </p:nvSpPr>
        <p:spPr bwMode="auto">
          <a:xfrm>
            <a:off x="7498242" y="4974124"/>
            <a:ext cx="1493358" cy="184666"/>
          </a:xfrm>
          <a:prstGeom prst="rect">
            <a:avLst/>
          </a:prstGeom>
          <a:noFill/>
          <a:ln w="9525">
            <a:noFill/>
            <a:miter lim="800000"/>
            <a:headEnd/>
            <a:tailEnd/>
          </a:ln>
          <a:effectLst/>
        </p:spPr>
        <p:txBody>
          <a:bodyPr wrap="square">
            <a:spAutoFit/>
          </a:bodyPr>
          <a:lstStyle/>
          <a:p>
            <a:pPr algn="r">
              <a:defRPr/>
            </a:pPr>
            <a:r>
              <a:rPr lang="en-GB" sz="600" b="0" noProof="0" dirty="0">
                <a:solidFill>
                  <a:schemeClr val="tx1">
                    <a:lumMod val="50000"/>
                    <a:lumOff val="50000"/>
                  </a:schemeClr>
                </a:solidFill>
                <a:latin typeface="Tahoma" pitchFamily="34" charset="0"/>
                <a:cs typeface="Tahoma" pitchFamily="34" charset="0"/>
              </a:rPr>
              <a:t>Clarity in Payments   © 2014</a:t>
            </a:r>
          </a:p>
        </p:txBody>
      </p:sp>
      <p:sp>
        <p:nvSpPr>
          <p:cNvPr id="3" name="Subtitle 2"/>
          <p:cNvSpPr>
            <a:spLocks noGrp="1"/>
          </p:cNvSpPr>
          <p:nvPr>
            <p:ph type="subTitle" idx="1"/>
          </p:nvPr>
        </p:nvSpPr>
        <p:spPr>
          <a:xfrm>
            <a:off x="1892846" y="4407954"/>
            <a:ext cx="5415458" cy="540060"/>
          </a:xfrm>
        </p:spPr>
        <p:txBody>
          <a:bodyPr anchor="t" anchorCtr="0"/>
          <a:lstStyle>
            <a:lvl1pPr marL="0" indent="0" algn="l">
              <a:buNone/>
              <a:defRPr sz="1800" cap="none" baseline="0">
                <a:solidFill>
                  <a:srgbClr val="FFFFFF"/>
                </a:solidFill>
                <a:latin typeface="Tahoma" pitchFamily="34" charset="0"/>
                <a:cs typeface="Tahom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edit Master subtitle style</a:t>
            </a:r>
          </a:p>
        </p:txBody>
      </p:sp>
      <p:sp>
        <p:nvSpPr>
          <p:cNvPr id="2" name="Title 1"/>
          <p:cNvSpPr>
            <a:spLocks noGrp="1"/>
          </p:cNvSpPr>
          <p:nvPr>
            <p:ph type="ctrTitle"/>
          </p:nvPr>
        </p:nvSpPr>
        <p:spPr>
          <a:xfrm>
            <a:off x="1892846" y="3813889"/>
            <a:ext cx="5415458" cy="648071"/>
          </a:xfrm>
        </p:spPr>
        <p:txBody>
          <a:bodyPr anchor="b" anchorCtr="0">
            <a:noAutofit/>
          </a:bodyPr>
          <a:lstStyle>
            <a:lvl1pPr>
              <a:defRPr sz="1950" cap="none" baseline="0">
                <a:solidFill>
                  <a:schemeClr val="tx1"/>
                </a:solidFill>
              </a:defRPr>
            </a:lvl1pPr>
          </a:lstStyle>
          <a:p>
            <a:r>
              <a:rPr lang="en-GB" noProof="0" dirty="0"/>
              <a:t>Click to edit Master title style</a:t>
            </a:r>
          </a:p>
        </p:txBody>
      </p:sp>
      <p:pic>
        <p:nvPicPr>
          <p:cNvPr id="15" name="Picture 14" descr="C2P_FIS_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388" y="3813888"/>
            <a:ext cx="1548000" cy="1161000"/>
          </a:xfrm>
          <a:prstGeom prst="rect">
            <a:avLst/>
          </a:prstGeom>
        </p:spPr>
      </p:pic>
      <p:sp>
        <p:nvSpPr>
          <p:cNvPr id="14" name="TextBox 1">
            <a:extLst>
              <a:ext uri="{FF2B5EF4-FFF2-40B4-BE49-F238E27FC236}">
                <a16:creationId xmlns:a16="http://schemas.microsoft.com/office/drawing/2014/main" id="{C7ADB59D-47D3-414A-9E97-127BFDC8EC59}"/>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5536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ja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Tree>
    <p:extLst>
      <p:ext uri="{BB962C8B-B14F-4D97-AF65-F5344CB8AC3E}">
        <p14:creationId xmlns:p14="http://schemas.microsoft.com/office/powerpoint/2010/main" val="27672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geometric">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2414" cy="5143500"/>
          </a:xfrm>
          <a:prstGeom prst="rect">
            <a:avLst/>
          </a:prstGeom>
        </p:spPr>
      </p:pic>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Tree>
    <p:extLst>
      <p:ext uri="{BB962C8B-B14F-4D97-AF65-F5344CB8AC3E}">
        <p14:creationId xmlns:p14="http://schemas.microsoft.com/office/powerpoint/2010/main" val="220625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507208"/>
            <a:ext cx="6012000" cy="1374764"/>
          </a:xfrm>
        </p:spPr>
        <p:txBody>
          <a:bodyPr anchor="b" anchorCtr="0">
            <a:noAutofit/>
          </a:bodyPr>
          <a:lstStyle>
            <a:lvl1pPr>
              <a:defRPr sz="5000" spc="-100" baseline="0">
                <a:solidFill>
                  <a:schemeClr val="tx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1982429"/>
            <a:ext cx="6012000" cy="807207"/>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3297488"/>
            <a:ext cx="2833200" cy="216000"/>
          </a:xfrm>
        </p:spPr>
        <p:txBody>
          <a:bodyPr/>
          <a:lstStyle>
            <a:lvl1pPr marL="0" indent="0">
              <a:spcBef>
                <a:spcPts val="0"/>
              </a:spcBef>
              <a:buFontTx/>
              <a:buNone/>
              <a:defRPr sz="1300" b="0">
                <a:solidFill>
                  <a:schemeClr val="tx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3074951"/>
            <a:ext cx="468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dirty="0"/>
              <a:t>Speaker name, title</a:t>
            </a:r>
          </a:p>
        </p:txBody>
      </p:sp>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052888"/>
            <a:ext cx="9144000" cy="923925"/>
          </a:xfrm>
          <a:prstGeom prst="rect">
            <a:avLst/>
          </a:prstGeom>
        </p:spPr>
      </p:pic>
    </p:spTree>
    <p:extLst>
      <p:ext uri="{BB962C8B-B14F-4D97-AF65-F5344CB8AC3E}">
        <p14:creationId xmlns:p14="http://schemas.microsoft.com/office/powerpoint/2010/main" val="37092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507208"/>
            <a:ext cx="6012000" cy="1374764"/>
          </a:xfrm>
        </p:spPr>
        <p:txBody>
          <a:bodyPr anchor="b" anchorCtr="0">
            <a:noAutofit/>
          </a:bodyPr>
          <a:lstStyle>
            <a:lvl1pPr>
              <a:defRPr sz="5000" spc="-100" baseline="0">
                <a:solidFill>
                  <a:schemeClr val="tx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1982429"/>
            <a:ext cx="6012000" cy="807207"/>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3297488"/>
            <a:ext cx="2833200" cy="216000"/>
          </a:xfrm>
        </p:spPr>
        <p:txBody>
          <a:bodyPr/>
          <a:lstStyle>
            <a:lvl1pPr marL="0" indent="0">
              <a:spcBef>
                <a:spcPts val="0"/>
              </a:spcBef>
              <a:buFontTx/>
              <a:buNone/>
              <a:defRPr sz="1300" b="0">
                <a:solidFill>
                  <a:schemeClr val="tx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3074951"/>
            <a:ext cx="468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endParaRPr lang="en-US" dirty="0"/>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052888"/>
            <a:ext cx="9144000" cy="923925"/>
          </a:xfrm>
          <a:prstGeom prst="rect">
            <a:avLst/>
          </a:prstGeom>
        </p:spPr>
      </p:pic>
    </p:spTree>
    <p:extLst>
      <p:ext uri="{BB962C8B-B14F-4D97-AF65-F5344CB8AC3E}">
        <p14:creationId xmlns:p14="http://schemas.microsoft.com/office/powerpoint/2010/main" val="139839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tea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460424"/>
            <a:ext cx="2700000" cy="684000"/>
          </a:xfrm>
        </p:spPr>
        <p:txBody>
          <a:bodyPr>
            <a:noAutofit/>
          </a:bodyPr>
          <a:lstStyle>
            <a:lvl1pPr>
              <a:defRPr sz="47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8" y="1185431"/>
            <a:ext cx="2700000" cy="2232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8278" y="2078"/>
            <a:ext cx="6064135" cy="5141422"/>
          </a:xfrm>
          <a:prstGeom prst="rect">
            <a:avLst/>
          </a:prstGeom>
        </p:spPr>
      </p:pic>
    </p:spTree>
    <p:extLst>
      <p:ext uri="{BB962C8B-B14F-4D97-AF65-F5344CB8AC3E}">
        <p14:creationId xmlns:p14="http://schemas.microsoft.com/office/powerpoint/2010/main" val="139161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ja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460425"/>
            <a:ext cx="2700000" cy="682576"/>
          </a:xfrm>
        </p:spPr>
        <p:txBody>
          <a:bodyPr>
            <a:noAutofit/>
          </a:bodyPr>
          <a:lstStyle>
            <a:lvl1pPr>
              <a:defRPr sz="4700" baseline="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8" y="1189038"/>
            <a:ext cx="2700000" cy="2232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89390" y="1039"/>
            <a:ext cx="6064135" cy="5141422"/>
          </a:xfrm>
          <a:prstGeom prst="rect">
            <a:avLst/>
          </a:prstGeom>
        </p:spPr>
      </p:pic>
    </p:spTree>
    <p:extLst>
      <p:ext uri="{BB962C8B-B14F-4D97-AF65-F5344CB8AC3E}">
        <p14:creationId xmlns:p14="http://schemas.microsoft.com/office/powerpoint/2010/main" val="343188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460424"/>
            <a:ext cx="2700000" cy="684000"/>
          </a:xfrm>
        </p:spPr>
        <p:txBody>
          <a:bodyPr>
            <a:noAutofit/>
          </a:bodyPr>
          <a:lstStyle>
            <a:lvl1pPr>
              <a:defRPr sz="47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7" y="1189036"/>
            <a:ext cx="2700000" cy="2232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9865" y="1581"/>
            <a:ext cx="6064135" cy="5140337"/>
          </a:xfrm>
          <a:prstGeom prst="rect">
            <a:avLst/>
          </a:prstGeom>
        </p:spPr>
      </p:pic>
      <p:sp>
        <p:nvSpPr>
          <p:cNvPr id="6" name="TextBox 1">
            <a:extLst>
              <a:ext uri="{FF2B5EF4-FFF2-40B4-BE49-F238E27FC236}">
                <a16:creationId xmlns:a16="http://schemas.microsoft.com/office/drawing/2014/main" id="{58565598-F438-4F78-9A5E-042A3F82ACD1}"/>
              </a:ext>
            </a:extLst>
          </p:cNvPr>
          <p:cNvSpPr txBox="1"/>
          <p:nvPr userDrawn="1"/>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2491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062500"/>
            <a:ext cx="9144000" cy="81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2" name="Title Placeholder 1"/>
          <p:cNvSpPr>
            <a:spLocks noGrp="1"/>
          </p:cNvSpPr>
          <p:nvPr>
            <p:ph type="title"/>
          </p:nvPr>
        </p:nvSpPr>
        <p:spPr>
          <a:xfrm>
            <a:off x="382588" y="383309"/>
            <a:ext cx="8361170" cy="782638"/>
          </a:xfrm>
          <a:prstGeom prst="rect">
            <a:avLst/>
          </a:prstGeom>
        </p:spPr>
        <p:txBody>
          <a:bodyPr vert="horz" lIns="0" tIns="0" rIns="0" bIns="0" rtlCol="0" anchor="t">
            <a:normAutofit/>
          </a:bodyPr>
          <a:lstStyle/>
          <a:p>
            <a:r>
              <a:rPr lang="pl-PL"/>
              <a:t>Kliknij, aby edytować styl</a:t>
            </a:r>
            <a:endParaRPr lang="en-US" dirty="0"/>
          </a:p>
        </p:txBody>
      </p:sp>
      <p:sp>
        <p:nvSpPr>
          <p:cNvPr id="6" name="Slide Number Placeholder 5"/>
          <p:cNvSpPr>
            <a:spLocks noGrp="1"/>
          </p:cNvSpPr>
          <p:nvPr>
            <p:ph type="sldNum" sz="quarter" idx="4"/>
          </p:nvPr>
        </p:nvSpPr>
        <p:spPr>
          <a:xfrm>
            <a:off x="8288339" y="4877568"/>
            <a:ext cx="468000" cy="135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393604" y="1235870"/>
            <a:ext cx="8350154" cy="3380184"/>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5" name="Picture 4"/>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385869" y="4776171"/>
            <a:ext cx="526106" cy="216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48" r:id="rId1"/>
    <p:sldLayoutId id="2147483759" r:id="rId2"/>
    <p:sldLayoutId id="2147483760" r:id="rId3"/>
    <p:sldLayoutId id="2147483789" r:id="rId4"/>
    <p:sldLayoutId id="2147483790" r:id="rId5"/>
    <p:sldLayoutId id="2147483791" r:id="rId6"/>
    <p:sldLayoutId id="2147483753" r:id="rId7"/>
    <p:sldLayoutId id="2147483754" r:id="rId8"/>
    <p:sldLayoutId id="2147483752" r:id="rId9"/>
    <p:sldLayoutId id="2147483720" r:id="rId10"/>
    <p:sldLayoutId id="2147483731" r:id="rId11"/>
    <p:sldLayoutId id="2147483721" r:id="rId12"/>
    <p:sldLayoutId id="2147483737" r:id="rId13"/>
    <p:sldLayoutId id="2147483764" r:id="rId14"/>
    <p:sldLayoutId id="2147483723" r:id="rId15"/>
    <p:sldLayoutId id="2147483724" r:id="rId16"/>
    <p:sldLayoutId id="2147483734" r:id="rId17"/>
    <p:sldLayoutId id="2147483736" r:id="rId18"/>
    <p:sldLayoutId id="2147483735" r:id="rId19"/>
    <p:sldLayoutId id="2147483730" r:id="rId20"/>
    <p:sldLayoutId id="2147483751" r:id="rId21"/>
    <p:sldLayoutId id="2147483788" r:id="rId22"/>
    <p:sldLayoutId id="2147483792" r:id="rId23"/>
  </p:sldLayoutIdLst>
  <p:hf hdr="0" dt="0"/>
  <p:txStyles>
    <p:titleStyle>
      <a:lvl1pPr algn="l" defTabSz="457200" rtl="0" eaLnBrk="1" latinLnBrk="0" hangingPunct="1">
        <a:lnSpc>
          <a:spcPct val="80000"/>
        </a:lnSpc>
        <a:spcBef>
          <a:spcPct val="0"/>
        </a:spcBef>
        <a:buNone/>
        <a:defRPr sz="26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4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2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1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Parsing Service</a:t>
            </a:r>
          </a:p>
        </p:txBody>
      </p:sp>
      <p:sp>
        <p:nvSpPr>
          <p:cNvPr id="7" name="Subtitle 6"/>
          <p:cNvSpPr>
            <a:spLocks noGrp="1"/>
          </p:cNvSpPr>
          <p:nvPr>
            <p:ph type="body" sz="quarter" idx="13"/>
          </p:nvPr>
        </p:nvSpPr>
        <p:spPr/>
        <p:txBody>
          <a:bodyPr/>
          <a:lstStyle/>
          <a:p>
            <a:r>
              <a:rPr lang="en-US" dirty="0"/>
              <a:t>OPF training cycle</a:t>
            </a:r>
          </a:p>
        </p:txBody>
      </p:sp>
      <p:sp>
        <p:nvSpPr>
          <p:cNvPr id="4" name="Symbol zastępczy tekstu 3">
            <a:extLst>
              <a:ext uri="{FF2B5EF4-FFF2-40B4-BE49-F238E27FC236}">
                <a16:creationId xmlns:a16="http://schemas.microsoft.com/office/drawing/2014/main" id="{CB5E34F8-E52C-4088-B71A-64882123388E}"/>
              </a:ext>
            </a:extLst>
          </p:cNvPr>
          <p:cNvSpPr>
            <a:spLocks noGrp="1"/>
          </p:cNvSpPr>
          <p:nvPr>
            <p:ph type="body" sz="quarter" idx="14"/>
          </p:nvPr>
        </p:nvSpPr>
        <p:spPr/>
        <p:txBody>
          <a:bodyPr/>
          <a:lstStyle/>
          <a:p>
            <a:r>
              <a:rPr lang="en-US" dirty="0"/>
              <a:t>28.01.2019</a:t>
            </a:r>
          </a:p>
        </p:txBody>
      </p:sp>
      <p:sp>
        <p:nvSpPr>
          <p:cNvPr id="5" name="Symbol zastępczy tekstu 4">
            <a:extLst>
              <a:ext uri="{FF2B5EF4-FFF2-40B4-BE49-F238E27FC236}">
                <a16:creationId xmlns:a16="http://schemas.microsoft.com/office/drawing/2014/main" id="{72821488-06EF-4139-9F49-E383DA2F8079}"/>
              </a:ext>
            </a:extLst>
          </p:cNvPr>
          <p:cNvSpPr>
            <a:spLocks noGrp="1"/>
          </p:cNvSpPr>
          <p:nvPr>
            <p:ph type="body" sz="quarter" idx="15"/>
          </p:nvPr>
        </p:nvSpPr>
        <p:spPr/>
        <p:txBody>
          <a:bodyPr/>
          <a:lstStyle/>
          <a:p>
            <a:r>
              <a:rPr lang="en-US" dirty="0"/>
              <a:t>Leszek Deska</a:t>
            </a:r>
          </a:p>
        </p:txBody>
      </p:sp>
      <p:sp>
        <p:nvSpPr>
          <p:cNvPr id="8" name="TextBox 1">
            <a:extLst>
              <a:ext uri="{FF2B5EF4-FFF2-40B4-BE49-F238E27FC236}">
                <a16:creationId xmlns:a16="http://schemas.microsoft.com/office/drawing/2014/main" id="{2093955A-CCBC-48DE-8AA7-EDAE800EED2A}"/>
              </a:ext>
            </a:extLst>
          </p:cNvPr>
          <p:cNvSpPr txBox="1"/>
          <p:nvPr/>
        </p:nvSpPr>
        <p:spPr>
          <a:xfrm>
            <a:off x="0" y="4944413"/>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2019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custDataLst>
      <p:tags r:id="rId1"/>
    </p:custDataLst>
    <p:extLst>
      <p:ext uri="{BB962C8B-B14F-4D97-AF65-F5344CB8AC3E}">
        <p14:creationId xmlns:p14="http://schemas.microsoft.com/office/powerpoint/2010/main" val="3549827000"/>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5307-AA51-4911-B4E4-71495585DE09}"/>
              </a:ext>
            </a:extLst>
          </p:cNvPr>
          <p:cNvSpPr>
            <a:spLocks noGrp="1"/>
          </p:cNvSpPr>
          <p:nvPr>
            <p:ph type="title"/>
          </p:nvPr>
        </p:nvSpPr>
        <p:spPr/>
        <p:txBody>
          <a:bodyPr/>
          <a:lstStyle/>
          <a:p>
            <a:r>
              <a:rPr lang="en-US" dirty="0"/>
              <a:t>Empty File Parser</a:t>
            </a:r>
          </a:p>
        </p:txBody>
      </p:sp>
      <p:sp>
        <p:nvSpPr>
          <p:cNvPr id="3" name="Slide Number Placeholder 2">
            <a:extLst>
              <a:ext uri="{FF2B5EF4-FFF2-40B4-BE49-F238E27FC236}">
                <a16:creationId xmlns:a16="http://schemas.microsoft.com/office/drawing/2014/main" id="{DB921B60-84C8-4C3C-BDA0-45205F73831C}"/>
              </a:ext>
            </a:extLst>
          </p:cNvPr>
          <p:cNvSpPr>
            <a:spLocks noGrp="1"/>
          </p:cNvSpPr>
          <p:nvPr>
            <p:ph type="sldNum" sz="quarter" idx="12"/>
          </p:nvPr>
        </p:nvSpPr>
        <p:spPr/>
        <p:txBody>
          <a:bodyPr/>
          <a:lstStyle/>
          <a:p>
            <a:fld id="{C60C2248-B95D-984B-A0F4-42B9A4652AA7}" type="slidenum">
              <a:rPr lang="en-US" smtClean="0"/>
              <a:pPr/>
              <a:t>10</a:t>
            </a:fld>
            <a:endParaRPr lang="en-US" dirty="0"/>
          </a:p>
        </p:txBody>
      </p:sp>
      <p:sp>
        <p:nvSpPr>
          <p:cNvPr id="4" name="Content Placeholder 3">
            <a:extLst>
              <a:ext uri="{FF2B5EF4-FFF2-40B4-BE49-F238E27FC236}">
                <a16:creationId xmlns:a16="http://schemas.microsoft.com/office/drawing/2014/main" id="{C18ADE4B-E96E-4D79-AC4B-725BCA668D60}"/>
              </a:ext>
            </a:extLst>
          </p:cNvPr>
          <p:cNvSpPr>
            <a:spLocks noGrp="1"/>
          </p:cNvSpPr>
          <p:nvPr>
            <p:ph sz="quarter" idx="13"/>
          </p:nvPr>
        </p:nvSpPr>
        <p:spPr>
          <a:xfrm>
            <a:off x="390528" y="1242147"/>
            <a:ext cx="3905428" cy="3383432"/>
          </a:xfrm>
        </p:spPr>
        <p:txBody>
          <a:bodyPr/>
          <a:lstStyle/>
          <a:p>
            <a:r>
              <a:rPr lang="en-US" b="0" dirty="0"/>
              <a:t>Does not do any processing, only executes pre-actions and post-actions</a:t>
            </a:r>
          </a:p>
          <a:p>
            <a:r>
              <a:rPr lang="en-US" b="0" dirty="0"/>
              <a:t>To be used when file with empty body needs to be processed</a:t>
            </a:r>
          </a:p>
          <a:p>
            <a:r>
              <a:rPr lang="en-US" b="0" dirty="0"/>
              <a:t>Supports auto-detection</a:t>
            </a:r>
          </a:p>
          <a:p>
            <a:r>
              <a:rPr lang="en-US" b="0" dirty="0"/>
              <a:t>Supports error handlers defined at parser level</a:t>
            </a:r>
          </a:p>
        </p:txBody>
      </p:sp>
      <p:pic>
        <p:nvPicPr>
          <p:cNvPr id="6" name="Picture 5">
            <a:extLst>
              <a:ext uri="{FF2B5EF4-FFF2-40B4-BE49-F238E27FC236}">
                <a16:creationId xmlns:a16="http://schemas.microsoft.com/office/drawing/2014/main" id="{D762644B-6B96-44E5-8567-DF357DB60BDC}"/>
              </a:ext>
            </a:extLst>
          </p:cNvPr>
          <p:cNvPicPr>
            <a:picLocks noChangeAspect="1"/>
          </p:cNvPicPr>
          <p:nvPr/>
        </p:nvPicPr>
        <p:blipFill>
          <a:blip r:embed="rId2"/>
          <a:stretch>
            <a:fillRect/>
          </a:stretch>
        </p:blipFill>
        <p:spPr>
          <a:xfrm>
            <a:off x="4494362" y="1377001"/>
            <a:ext cx="4559526" cy="3113724"/>
          </a:xfrm>
          <a:prstGeom prst="rect">
            <a:avLst/>
          </a:prstGeom>
        </p:spPr>
      </p:pic>
    </p:spTree>
    <p:extLst>
      <p:ext uri="{BB962C8B-B14F-4D97-AF65-F5344CB8AC3E}">
        <p14:creationId xmlns:p14="http://schemas.microsoft.com/office/powerpoint/2010/main" val="400299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croll: Horizontal 12">
            <a:extLst>
              <a:ext uri="{FF2B5EF4-FFF2-40B4-BE49-F238E27FC236}">
                <a16:creationId xmlns:a16="http://schemas.microsoft.com/office/drawing/2014/main" id="{C5CF4BF2-096B-4ECF-95C8-3CB4DF3330E3}"/>
              </a:ext>
            </a:extLst>
          </p:cNvPr>
          <p:cNvSpPr/>
          <p:nvPr/>
        </p:nvSpPr>
        <p:spPr>
          <a:xfrm>
            <a:off x="181705" y="1992702"/>
            <a:ext cx="4080455" cy="1908651"/>
          </a:xfrm>
          <a:prstGeom prst="horizont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MT – Message Text, used in XCT product (SWIFT payments)</a:t>
            </a:r>
          </a:p>
          <a:p>
            <a:pPr algn="ctr"/>
            <a:r>
              <a:rPr lang="en-US" sz="1600" b="1" dirty="0"/>
              <a:t>AUS DE – Australian Direct Entry</a:t>
            </a:r>
          </a:p>
        </p:txBody>
      </p:sp>
      <p:sp>
        <p:nvSpPr>
          <p:cNvPr id="2" name="Title 1">
            <a:extLst>
              <a:ext uri="{FF2B5EF4-FFF2-40B4-BE49-F238E27FC236}">
                <a16:creationId xmlns:a16="http://schemas.microsoft.com/office/drawing/2014/main" id="{5E205307-AA51-4911-B4E4-71495585DE09}"/>
              </a:ext>
            </a:extLst>
          </p:cNvPr>
          <p:cNvSpPr>
            <a:spLocks noGrp="1"/>
          </p:cNvSpPr>
          <p:nvPr>
            <p:ph type="title"/>
          </p:nvPr>
        </p:nvSpPr>
        <p:spPr/>
        <p:txBody>
          <a:bodyPr/>
          <a:lstStyle/>
          <a:p>
            <a:r>
              <a:rPr lang="en-US" dirty="0"/>
              <a:t>Flat File Parser</a:t>
            </a:r>
          </a:p>
        </p:txBody>
      </p:sp>
      <p:sp>
        <p:nvSpPr>
          <p:cNvPr id="3" name="Slide Number Placeholder 2">
            <a:extLst>
              <a:ext uri="{FF2B5EF4-FFF2-40B4-BE49-F238E27FC236}">
                <a16:creationId xmlns:a16="http://schemas.microsoft.com/office/drawing/2014/main" id="{DB921B60-84C8-4C3C-BDA0-45205F73831C}"/>
              </a:ext>
            </a:extLst>
          </p:cNvPr>
          <p:cNvSpPr>
            <a:spLocks noGrp="1"/>
          </p:cNvSpPr>
          <p:nvPr>
            <p:ph type="sldNum" sz="quarter" idx="12"/>
          </p:nvPr>
        </p:nvSpPr>
        <p:spPr/>
        <p:txBody>
          <a:bodyPr/>
          <a:lstStyle/>
          <a:p>
            <a:fld id="{C60C2248-B95D-984B-A0F4-42B9A4652AA7}" type="slidenum">
              <a:rPr lang="en-US" smtClean="0"/>
              <a:pPr/>
              <a:t>11</a:t>
            </a:fld>
            <a:endParaRPr lang="en-US" dirty="0"/>
          </a:p>
        </p:txBody>
      </p:sp>
      <p:pic>
        <p:nvPicPr>
          <p:cNvPr id="6" name="Picture 5">
            <a:extLst>
              <a:ext uri="{FF2B5EF4-FFF2-40B4-BE49-F238E27FC236}">
                <a16:creationId xmlns:a16="http://schemas.microsoft.com/office/drawing/2014/main" id="{A77EEDED-28C0-4847-A506-FD36BB8B8106}"/>
              </a:ext>
            </a:extLst>
          </p:cNvPr>
          <p:cNvPicPr>
            <a:picLocks noChangeAspect="1"/>
          </p:cNvPicPr>
          <p:nvPr/>
        </p:nvPicPr>
        <p:blipFill>
          <a:blip r:embed="rId2"/>
          <a:stretch>
            <a:fillRect/>
          </a:stretch>
        </p:blipFill>
        <p:spPr>
          <a:xfrm>
            <a:off x="4356500" y="1013038"/>
            <a:ext cx="4787500" cy="3518044"/>
          </a:xfrm>
          <a:prstGeom prst="rect">
            <a:avLst/>
          </a:prstGeom>
        </p:spPr>
      </p:pic>
      <p:pic>
        <p:nvPicPr>
          <p:cNvPr id="7" name="Picture 6">
            <a:extLst>
              <a:ext uri="{FF2B5EF4-FFF2-40B4-BE49-F238E27FC236}">
                <a16:creationId xmlns:a16="http://schemas.microsoft.com/office/drawing/2014/main" id="{320CDD73-5E36-48D1-B2DF-0EE692A5C2DB}"/>
              </a:ext>
            </a:extLst>
          </p:cNvPr>
          <p:cNvPicPr>
            <a:picLocks noChangeAspect="1"/>
          </p:cNvPicPr>
          <p:nvPr/>
        </p:nvPicPr>
        <p:blipFill>
          <a:blip r:embed="rId3"/>
          <a:stretch>
            <a:fillRect/>
          </a:stretch>
        </p:blipFill>
        <p:spPr>
          <a:xfrm>
            <a:off x="4331722" y="372413"/>
            <a:ext cx="4812278" cy="4531082"/>
          </a:xfrm>
          <a:prstGeom prst="rect">
            <a:avLst/>
          </a:prstGeom>
        </p:spPr>
      </p:pic>
      <p:cxnSp>
        <p:nvCxnSpPr>
          <p:cNvPr id="19" name="Connector: Elbow 18">
            <a:extLst>
              <a:ext uri="{FF2B5EF4-FFF2-40B4-BE49-F238E27FC236}">
                <a16:creationId xmlns:a16="http://schemas.microsoft.com/office/drawing/2014/main" id="{6EA8A21B-76B2-4781-9F5C-9CD80A340BCA}"/>
              </a:ext>
            </a:extLst>
          </p:cNvPr>
          <p:cNvCxnSpPr>
            <a:cxnSpLocks/>
          </p:cNvCxnSpPr>
          <p:nvPr/>
        </p:nvCxnSpPr>
        <p:spPr>
          <a:xfrm flipV="1">
            <a:off x="2096219" y="819510"/>
            <a:ext cx="2648310" cy="1399276"/>
          </a:xfrm>
          <a:prstGeom prst="bentConnector3">
            <a:avLst>
              <a:gd name="adj1" fmla="val 86156"/>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16113F2D-E7C2-4EEA-B509-24B11531461D}"/>
              </a:ext>
            </a:extLst>
          </p:cNvPr>
          <p:cNvCxnSpPr>
            <a:cxnSpLocks/>
          </p:cNvCxnSpPr>
          <p:nvPr/>
        </p:nvCxnSpPr>
        <p:spPr>
          <a:xfrm flipV="1">
            <a:off x="577974" y="920651"/>
            <a:ext cx="4158283" cy="2048690"/>
          </a:xfrm>
          <a:prstGeom prst="bentConnector3">
            <a:avLst>
              <a:gd name="adj1" fmla="val 9315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C18ADE4B-E96E-4D79-AC4B-725BCA668D60}"/>
              </a:ext>
            </a:extLst>
          </p:cNvPr>
          <p:cNvSpPr>
            <a:spLocks noGrp="1"/>
          </p:cNvSpPr>
          <p:nvPr>
            <p:ph sz="quarter" idx="13"/>
          </p:nvPr>
        </p:nvSpPr>
        <p:spPr>
          <a:xfrm>
            <a:off x="390527" y="1242147"/>
            <a:ext cx="4181473" cy="3383432"/>
          </a:xfrm>
        </p:spPr>
        <p:txBody>
          <a:bodyPr>
            <a:normAutofit/>
          </a:bodyPr>
          <a:lstStyle/>
          <a:p>
            <a:r>
              <a:rPr lang="en-US" b="0" dirty="0"/>
              <a:t>can parse variable and fixed width text files</a:t>
            </a:r>
          </a:p>
          <a:p>
            <a:r>
              <a:rPr lang="en-US" b="0" dirty="0"/>
              <a:t>Use this parser for csv, MT, AUS DE input files</a:t>
            </a:r>
          </a:p>
          <a:p>
            <a:r>
              <a:rPr lang="en-US" b="0" dirty="0"/>
              <a:t>Prior to parsing all </a:t>
            </a:r>
            <a:r>
              <a:rPr lang="en-US" dirty="0" err="1">
                <a:latin typeface="Courier New" panose="02070309020205020404" pitchFamily="49" charset="0"/>
                <a:cs typeface="Courier New" panose="02070309020205020404" pitchFamily="49" charset="0"/>
              </a:rPr>
              <a:t>preactions</a:t>
            </a:r>
            <a:r>
              <a:rPr lang="en-US" b="0" dirty="0"/>
              <a:t> at parser level are executed</a:t>
            </a:r>
          </a:p>
          <a:p>
            <a:r>
              <a:rPr lang="en-US" b="0" dirty="0"/>
              <a:t>If parsing completes successfully then all </a:t>
            </a:r>
            <a:r>
              <a:rPr lang="en-US" dirty="0" err="1">
                <a:latin typeface="Courier New" panose="02070309020205020404" pitchFamily="49" charset="0"/>
                <a:cs typeface="Courier New" panose="02070309020205020404" pitchFamily="49" charset="0"/>
              </a:rPr>
              <a:t>postactions</a:t>
            </a:r>
            <a:r>
              <a:rPr lang="en-US" b="0" dirty="0"/>
              <a:t> are executed</a:t>
            </a:r>
          </a:p>
          <a:p>
            <a:r>
              <a:rPr lang="en-US" b="0" dirty="0"/>
              <a:t>Flat file is comprised of one or more </a:t>
            </a:r>
            <a:r>
              <a:rPr lang="en-US" dirty="0">
                <a:solidFill>
                  <a:srgbClr val="007FA3"/>
                </a:solidFill>
                <a:latin typeface="Courier New" panose="02070309020205020404" pitchFamily="49" charset="0"/>
                <a:cs typeface="Courier New" panose="02070309020205020404" pitchFamily="49" charset="0"/>
              </a:rPr>
              <a:t>Lines</a:t>
            </a:r>
            <a:r>
              <a:rPr lang="en-US" b="0" dirty="0"/>
              <a:t> </a:t>
            </a:r>
          </a:p>
          <a:p>
            <a:pPr lvl="1"/>
            <a:r>
              <a:rPr lang="en-US" sz="1400" b="1" dirty="0">
                <a:solidFill>
                  <a:srgbClr val="007FA3"/>
                </a:solidFill>
                <a:latin typeface="Courier New" panose="02070309020205020404" pitchFamily="49" charset="0"/>
                <a:cs typeface="Courier New" panose="02070309020205020404" pitchFamily="49" charset="0"/>
              </a:rPr>
              <a:t>Line</a:t>
            </a:r>
            <a:r>
              <a:rPr lang="en-US" b="0" dirty="0"/>
              <a:t> can have an associated </a:t>
            </a:r>
            <a:r>
              <a:rPr lang="en-US" sz="1400" b="1" dirty="0">
                <a:solidFill>
                  <a:srgbClr val="007FA3"/>
                </a:solidFill>
                <a:latin typeface="Courier New" panose="02070309020205020404" pitchFamily="49" charset="0"/>
                <a:cs typeface="Courier New" panose="02070309020205020404" pitchFamily="49" charset="0"/>
              </a:rPr>
              <a:t>Condition</a:t>
            </a:r>
            <a:endParaRPr lang="en-US" b="0" dirty="0"/>
          </a:p>
          <a:p>
            <a:pPr lvl="1"/>
            <a:r>
              <a:rPr lang="en-US" sz="1400" b="1" dirty="0">
                <a:solidFill>
                  <a:srgbClr val="007FA3"/>
                </a:solidFill>
                <a:latin typeface="Courier New" panose="02070309020205020404" pitchFamily="49" charset="0"/>
                <a:cs typeface="Courier New" panose="02070309020205020404" pitchFamily="49" charset="0"/>
              </a:rPr>
              <a:t>Line</a:t>
            </a:r>
            <a:r>
              <a:rPr lang="en-US" b="0" dirty="0"/>
              <a:t> has one or more </a:t>
            </a:r>
            <a:r>
              <a:rPr lang="en-US" sz="1400" b="1" dirty="0">
                <a:solidFill>
                  <a:srgbClr val="007FA3"/>
                </a:solidFill>
                <a:latin typeface="Courier New" panose="02070309020205020404" pitchFamily="49" charset="0"/>
                <a:cs typeface="Courier New" panose="02070309020205020404" pitchFamily="49" charset="0"/>
              </a:rPr>
              <a:t>Fields</a:t>
            </a:r>
            <a:endParaRPr lang="en-US" b="0" dirty="0"/>
          </a:p>
          <a:p>
            <a:pPr lvl="1"/>
            <a:r>
              <a:rPr lang="en-US" sz="1400" b="1" dirty="0">
                <a:solidFill>
                  <a:srgbClr val="007FA3"/>
                </a:solidFill>
                <a:latin typeface="Courier New" panose="02070309020205020404" pitchFamily="49" charset="0"/>
                <a:cs typeface="Courier New" panose="02070309020205020404" pitchFamily="49" charset="0"/>
              </a:rPr>
              <a:t>Lines</a:t>
            </a:r>
            <a:r>
              <a:rPr lang="en-US" b="0" dirty="0"/>
              <a:t> may be fixed-width, delimited or a combination of both</a:t>
            </a:r>
          </a:p>
        </p:txBody>
      </p:sp>
    </p:spTree>
    <p:extLst>
      <p:ext uri="{BB962C8B-B14F-4D97-AF65-F5344CB8AC3E}">
        <p14:creationId xmlns:p14="http://schemas.microsoft.com/office/powerpoint/2010/main" val="26347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20CDD73-5E36-48D1-B2DF-0EE692A5C2DB}"/>
              </a:ext>
            </a:extLst>
          </p:cNvPr>
          <p:cNvPicPr>
            <a:picLocks noChangeAspect="1"/>
          </p:cNvPicPr>
          <p:nvPr/>
        </p:nvPicPr>
        <p:blipFill>
          <a:blip r:embed="rId2"/>
          <a:stretch>
            <a:fillRect/>
          </a:stretch>
        </p:blipFill>
        <p:spPr>
          <a:xfrm>
            <a:off x="4331722" y="372413"/>
            <a:ext cx="4812278" cy="4531082"/>
          </a:xfrm>
          <a:prstGeom prst="rect">
            <a:avLst/>
          </a:prstGeom>
        </p:spPr>
      </p:pic>
      <p:sp>
        <p:nvSpPr>
          <p:cNvPr id="2" name="Title 1">
            <a:extLst>
              <a:ext uri="{FF2B5EF4-FFF2-40B4-BE49-F238E27FC236}">
                <a16:creationId xmlns:a16="http://schemas.microsoft.com/office/drawing/2014/main" id="{5E205307-AA51-4911-B4E4-71495585DE09}"/>
              </a:ext>
            </a:extLst>
          </p:cNvPr>
          <p:cNvSpPr>
            <a:spLocks noGrp="1"/>
          </p:cNvSpPr>
          <p:nvPr>
            <p:ph type="title"/>
          </p:nvPr>
        </p:nvSpPr>
        <p:spPr/>
        <p:txBody>
          <a:bodyPr/>
          <a:lstStyle/>
          <a:p>
            <a:r>
              <a:rPr lang="en-US" dirty="0"/>
              <a:t>Flat File Parser</a:t>
            </a:r>
          </a:p>
        </p:txBody>
      </p:sp>
      <p:sp>
        <p:nvSpPr>
          <p:cNvPr id="3" name="Slide Number Placeholder 2">
            <a:extLst>
              <a:ext uri="{FF2B5EF4-FFF2-40B4-BE49-F238E27FC236}">
                <a16:creationId xmlns:a16="http://schemas.microsoft.com/office/drawing/2014/main" id="{DB921B60-84C8-4C3C-BDA0-45205F73831C}"/>
              </a:ext>
            </a:extLst>
          </p:cNvPr>
          <p:cNvSpPr>
            <a:spLocks noGrp="1"/>
          </p:cNvSpPr>
          <p:nvPr>
            <p:ph type="sldNum" sz="quarter" idx="12"/>
          </p:nvPr>
        </p:nvSpPr>
        <p:spPr/>
        <p:txBody>
          <a:bodyPr/>
          <a:lstStyle/>
          <a:p>
            <a:fld id="{C60C2248-B95D-984B-A0F4-42B9A4652AA7}" type="slidenum">
              <a:rPr lang="en-US" smtClean="0"/>
              <a:pPr/>
              <a:t>12</a:t>
            </a:fld>
            <a:endParaRPr lang="en-US" dirty="0"/>
          </a:p>
        </p:txBody>
      </p:sp>
      <p:sp>
        <p:nvSpPr>
          <p:cNvPr id="4" name="Content Placeholder 3">
            <a:extLst>
              <a:ext uri="{FF2B5EF4-FFF2-40B4-BE49-F238E27FC236}">
                <a16:creationId xmlns:a16="http://schemas.microsoft.com/office/drawing/2014/main" id="{C18ADE4B-E96E-4D79-AC4B-725BCA668D60}"/>
              </a:ext>
            </a:extLst>
          </p:cNvPr>
          <p:cNvSpPr>
            <a:spLocks noGrp="1"/>
          </p:cNvSpPr>
          <p:nvPr>
            <p:ph sz="quarter" idx="13"/>
          </p:nvPr>
        </p:nvSpPr>
        <p:spPr>
          <a:xfrm>
            <a:off x="390527" y="1242147"/>
            <a:ext cx="4181473" cy="3383432"/>
          </a:xfrm>
        </p:spPr>
        <p:txBody>
          <a:bodyPr>
            <a:normAutofit fontScale="85000" lnSpcReduction="10000"/>
          </a:bodyPr>
          <a:lstStyle/>
          <a:p>
            <a:r>
              <a:rPr lang="en-US" b="0" dirty="0"/>
              <a:t>Parser iterates over all lines of input file and for each line:</a:t>
            </a:r>
          </a:p>
          <a:p>
            <a:pPr lvl="1"/>
            <a:r>
              <a:rPr lang="en-US" dirty="0"/>
              <a:t>Selects </a:t>
            </a:r>
            <a:r>
              <a:rPr lang="en-US" sz="1400" b="1" dirty="0">
                <a:solidFill>
                  <a:srgbClr val="007FA3"/>
                </a:solidFill>
                <a:latin typeface="Courier New" panose="02070309020205020404" pitchFamily="49" charset="0"/>
                <a:cs typeface="Courier New" panose="02070309020205020404" pitchFamily="49" charset="0"/>
              </a:rPr>
              <a:t>Line</a:t>
            </a:r>
            <a:r>
              <a:rPr lang="en-US" dirty="0"/>
              <a:t> by running </a:t>
            </a:r>
            <a:r>
              <a:rPr lang="en-US" sz="1400" b="1" dirty="0" err="1">
                <a:solidFill>
                  <a:srgbClr val="007FA3"/>
                </a:solidFill>
                <a:latin typeface="Courier New" panose="02070309020205020404" pitchFamily="49" charset="0"/>
                <a:cs typeface="Courier New" panose="02070309020205020404" pitchFamily="49" charset="0"/>
              </a:rPr>
              <a:t>isApplicable</a:t>
            </a:r>
            <a:r>
              <a:rPr lang="en-US" sz="1400" b="1" dirty="0">
                <a:solidFill>
                  <a:srgbClr val="007FA3"/>
                </a:solidFill>
                <a:latin typeface="Courier New" panose="02070309020205020404" pitchFamily="49" charset="0"/>
                <a:cs typeface="Courier New" panose="02070309020205020404" pitchFamily="49" charset="0"/>
              </a:rPr>
              <a:t>()</a:t>
            </a:r>
            <a:r>
              <a:rPr lang="en-US" dirty="0"/>
              <a:t> method</a:t>
            </a:r>
          </a:p>
          <a:p>
            <a:pPr lvl="1"/>
            <a:r>
              <a:rPr lang="en-US" b="0" dirty="0"/>
              <a:t>Once </a:t>
            </a:r>
            <a:r>
              <a:rPr lang="en-US" sz="1400" b="1" dirty="0">
                <a:solidFill>
                  <a:srgbClr val="007FA3"/>
                </a:solidFill>
                <a:latin typeface="Courier New" panose="02070309020205020404" pitchFamily="49" charset="0"/>
                <a:cs typeface="Courier New" panose="02070309020205020404" pitchFamily="49" charset="0"/>
              </a:rPr>
              <a:t>Line</a:t>
            </a:r>
            <a:r>
              <a:rPr lang="en-US" b="0" dirty="0"/>
              <a:t> </a:t>
            </a:r>
            <a:r>
              <a:rPr lang="en-US" dirty="0"/>
              <a:t>is selected:</a:t>
            </a:r>
          </a:p>
          <a:p>
            <a:pPr lvl="2"/>
            <a:r>
              <a:rPr lang="en-US" b="0" dirty="0"/>
              <a:t>Executes all </a:t>
            </a:r>
            <a:r>
              <a:rPr lang="en-US" sz="1400" b="1" dirty="0" err="1">
                <a:latin typeface="Courier New" panose="02070309020205020404" pitchFamily="49" charset="0"/>
                <a:cs typeface="Courier New" panose="02070309020205020404" pitchFamily="49" charset="0"/>
              </a:rPr>
              <a:t>preactions</a:t>
            </a:r>
            <a:r>
              <a:rPr lang="en-US" b="0" dirty="0"/>
              <a:t> configured for this line</a:t>
            </a:r>
          </a:p>
          <a:p>
            <a:pPr lvl="2"/>
            <a:r>
              <a:rPr lang="en-US" dirty="0"/>
              <a:t>Iterates through all Fields configured and runs parsing of this field by running </a:t>
            </a:r>
            <a:r>
              <a:rPr lang="en-US" sz="1400" b="1" dirty="0">
                <a:solidFill>
                  <a:srgbClr val="007FA3"/>
                </a:solidFill>
                <a:latin typeface="Courier New" panose="02070309020205020404" pitchFamily="49" charset="0"/>
                <a:cs typeface="Courier New" panose="02070309020205020404" pitchFamily="49" charset="0"/>
              </a:rPr>
              <a:t>parse()</a:t>
            </a:r>
            <a:r>
              <a:rPr lang="en-US" dirty="0"/>
              <a:t> method on that java object</a:t>
            </a:r>
          </a:p>
          <a:p>
            <a:pPr lvl="2"/>
            <a:r>
              <a:rPr lang="pl-PL" dirty="0" err="1"/>
              <a:t>Executes</a:t>
            </a:r>
            <a:r>
              <a:rPr lang="pl-PL" dirty="0"/>
              <a:t> </a:t>
            </a:r>
            <a:r>
              <a:rPr lang="pl-PL" dirty="0" err="1"/>
              <a:t>all</a:t>
            </a:r>
            <a:r>
              <a:rPr lang="pl-PL" dirty="0"/>
              <a:t> </a:t>
            </a:r>
            <a:r>
              <a:rPr lang="pl-PL" sz="1400" b="1" dirty="0" err="1">
                <a:latin typeface="Courier New" panose="02070309020205020404" pitchFamily="49" charset="0"/>
                <a:cs typeface="Courier New" panose="02070309020205020404" pitchFamily="49" charset="0"/>
              </a:rPr>
              <a:t>postactions</a:t>
            </a:r>
            <a:r>
              <a:rPr lang="pl-PL" dirty="0"/>
              <a:t> </a:t>
            </a:r>
            <a:r>
              <a:rPr lang="pl-PL" dirty="0" err="1"/>
              <a:t>configured</a:t>
            </a:r>
            <a:r>
              <a:rPr lang="pl-PL" dirty="0"/>
              <a:t> for </a:t>
            </a:r>
            <a:r>
              <a:rPr lang="pl-PL" dirty="0" err="1"/>
              <a:t>this</a:t>
            </a:r>
            <a:r>
              <a:rPr lang="pl-PL" dirty="0"/>
              <a:t> </a:t>
            </a:r>
            <a:r>
              <a:rPr lang="pl-PL" dirty="0" err="1"/>
              <a:t>line</a:t>
            </a:r>
            <a:endParaRPr lang="en-US" dirty="0"/>
          </a:p>
          <a:p>
            <a:r>
              <a:rPr lang="en-US" b="0" dirty="0"/>
              <a:t>Usually </a:t>
            </a:r>
            <a:r>
              <a:rPr lang="en-US" dirty="0">
                <a:solidFill>
                  <a:srgbClr val="007FA3"/>
                </a:solidFill>
                <a:latin typeface="Courier New" panose="02070309020205020404" pitchFamily="49" charset="0"/>
                <a:cs typeface="Courier New" panose="02070309020205020404" pitchFamily="49" charset="0"/>
              </a:rPr>
              <a:t>Line</a:t>
            </a:r>
            <a:r>
              <a:rPr lang="en-US" b="0" dirty="0"/>
              <a:t> parses a value and stores it’s value in </a:t>
            </a:r>
            <a:r>
              <a:rPr lang="en-US" dirty="0" err="1">
                <a:solidFill>
                  <a:srgbClr val="007FA3"/>
                </a:solidFill>
                <a:latin typeface="Courier New" panose="02070309020205020404" pitchFamily="49" charset="0"/>
                <a:cs typeface="Courier New" panose="02070309020205020404" pitchFamily="49" charset="0"/>
              </a:rPr>
              <a:t>ParsingContext</a:t>
            </a:r>
            <a:endParaRPr lang="en-US" dirty="0">
              <a:solidFill>
                <a:srgbClr val="007FA3"/>
              </a:solidFill>
              <a:latin typeface="Courier New" panose="02070309020205020404" pitchFamily="49" charset="0"/>
              <a:cs typeface="Courier New" panose="02070309020205020404" pitchFamily="49" charset="0"/>
            </a:endParaRPr>
          </a:p>
          <a:p>
            <a:r>
              <a:rPr lang="en-US" b="0" dirty="0"/>
              <a:t>One of </a:t>
            </a:r>
            <a:r>
              <a:rPr lang="en-US" dirty="0" err="1">
                <a:latin typeface="Courier New" panose="02070309020205020404" pitchFamily="49" charset="0"/>
                <a:cs typeface="Courier New" panose="02070309020205020404" pitchFamily="49" charset="0"/>
              </a:rPr>
              <a:t>postactions</a:t>
            </a:r>
            <a:r>
              <a:rPr lang="en-US" b="0" dirty="0"/>
              <a:t> usually copies all stored values from </a:t>
            </a:r>
            <a:r>
              <a:rPr lang="en-US" dirty="0" err="1">
                <a:solidFill>
                  <a:srgbClr val="007FA3"/>
                </a:solidFill>
                <a:latin typeface="Courier New" panose="02070309020205020404" pitchFamily="49" charset="0"/>
                <a:cs typeface="Courier New" panose="02070309020205020404" pitchFamily="49" charset="0"/>
              </a:rPr>
              <a:t>ParsingContext</a:t>
            </a:r>
            <a:r>
              <a:rPr lang="en-US" b="0" dirty="0"/>
              <a:t> to payment entity</a:t>
            </a:r>
          </a:p>
          <a:p>
            <a:r>
              <a:rPr lang="en-US" b="0" dirty="0"/>
              <a:t>Another of </a:t>
            </a:r>
            <a:r>
              <a:rPr lang="en-US" dirty="0" err="1">
                <a:latin typeface="Courier New" panose="02070309020205020404" pitchFamily="49" charset="0"/>
                <a:cs typeface="Courier New" panose="02070309020205020404" pitchFamily="49" charset="0"/>
              </a:rPr>
              <a:t>postactions</a:t>
            </a:r>
            <a:r>
              <a:rPr lang="en-US" b="0" dirty="0"/>
              <a:t> persists payment entity in database</a:t>
            </a:r>
          </a:p>
          <a:p>
            <a:r>
              <a:rPr lang="en-US" b="0" dirty="0"/>
              <a:t>Last of parser </a:t>
            </a:r>
            <a:r>
              <a:rPr lang="en-US" dirty="0" err="1">
                <a:latin typeface="Courier New" panose="02070309020205020404" pitchFamily="49" charset="0"/>
                <a:cs typeface="Courier New" panose="02070309020205020404" pitchFamily="49" charset="0"/>
              </a:rPr>
              <a:t>postactions</a:t>
            </a:r>
            <a:r>
              <a:rPr lang="en-US" b="0" dirty="0"/>
              <a:t> launches BPMN flow which processes payments from this file</a:t>
            </a:r>
            <a:endParaRPr lang="pl-PL" b="0" dirty="0"/>
          </a:p>
        </p:txBody>
      </p:sp>
      <p:cxnSp>
        <p:nvCxnSpPr>
          <p:cNvPr id="8" name="Straight Arrow Connector 7">
            <a:extLst>
              <a:ext uri="{FF2B5EF4-FFF2-40B4-BE49-F238E27FC236}">
                <a16:creationId xmlns:a16="http://schemas.microsoft.com/office/drawing/2014/main" id="{3CEF9FC9-2801-48C0-BDA2-A87A46178AFB}"/>
              </a:ext>
            </a:extLst>
          </p:cNvPr>
          <p:cNvCxnSpPr/>
          <p:nvPr/>
        </p:nvCxnSpPr>
        <p:spPr>
          <a:xfrm>
            <a:off x="4331722" y="1457864"/>
            <a:ext cx="447312" cy="37956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5B905A7-2F0F-489E-AFAC-B2E78100A2C6}"/>
              </a:ext>
            </a:extLst>
          </p:cNvPr>
          <p:cNvCxnSpPr/>
          <p:nvPr/>
        </p:nvCxnSpPr>
        <p:spPr>
          <a:xfrm>
            <a:off x="4348344" y="3521791"/>
            <a:ext cx="447312" cy="37956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1285AAA-CD9E-4D50-9A64-88793EF5726B}"/>
              </a:ext>
            </a:extLst>
          </p:cNvPr>
          <p:cNvCxnSpPr/>
          <p:nvPr/>
        </p:nvCxnSpPr>
        <p:spPr>
          <a:xfrm>
            <a:off x="4501375" y="3901353"/>
            <a:ext cx="447312" cy="37956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6692CBC-EF39-4587-B11D-E0314B1AE293}"/>
              </a:ext>
            </a:extLst>
          </p:cNvPr>
          <p:cNvCxnSpPr/>
          <p:nvPr/>
        </p:nvCxnSpPr>
        <p:spPr>
          <a:xfrm>
            <a:off x="4501375" y="3977553"/>
            <a:ext cx="447312" cy="37956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FD6B1E0-47EF-4A88-9712-C15B085DF5AC}"/>
              </a:ext>
            </a:extLst>
          </p:cNvPr>
          <p:cNvCxnSpPr/>
          <p:nvPr/>
        </p:nvCxnSpPr>
        <p:spPr>
          <a:xfrm>
            <a:off x="4509055" y="2631541"/>
            <a:ext cx="447312" cy="37956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1529850-5027-4643-9E8B-A51A5393BD52}"/>
              </a:ext>
            </a:extLst>
          </p:cNvPr>
          <p:cNvCxnSpPr/>
          <p:nvPr/>
        </p:nvCxnSpPr>
        <p:spPr>
          <a:xfrm>
            <a:off x="4525677" y="3011103"/>
            <a:ext cx="447312" cy="37956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AF3AE04-A700-41C2-9E6B-9C5B1B13DDBC}"/>
              </a:ext>
            </a:extLst>
          </p:cNvPr>
          <p:cNvCxnSpPr>
            <a:cxnSpLocks/>
          </p:cNvCxnSpPr>
          <p:nvPr/>
        </p:nvCxnSpPr>
        <p:spPr>
          <a:xfrm flipH="1">
            <a:off x="7142041" y="621103"/>
            <a:ext cx="475084" cy="26026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542BA78-7072-4BD3-8F47-B162CFB6179C}"/>
              </a:ext>
            </a:extLst>
          </p:cNvPr>
          <p:cNvCxnSpPr>
            <a:cxnSpLocks/>
          </p:cNvCxnSpPr>
          <p:nvPr/>
        </p:nvCxnSpPr>
        <p:spPr>
          <a:xfrm flipH="1" flipV="1">
            <a:off x="7670181" y="1011506"/>
            <a:ext cx="475084" cy="62407"/>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7C4D7C7-9119-4033-A6AC-7FE80C143A5E}"/>
              </a:ext>
            </a:extLst>
          </p:cNvPr>
          <p:cNvCxnSpPr>
            <a:cxnSpLocks/>
          </p:cNvCxnSpPr>
          <p:nvPr/>
        </p:nvCxnSpPr>
        <p:spPr>
          <a:xfrm flipH="1" flipV="1">
            <a:off x="7071688" y="1054098"/>
            <a:ext cx="475084" cy="130135"/>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Scroll: Horizontal 24">
            <a:extLst>
              <a:ext uri="{FF2B5EF4-FFF2-40B4-BE49-F238E27FC236}">
                <a16:creationId xmlns:a16="http://schemas.microsoft.com/office/drawing/2014/main" id="{AA7A984C-B394-47DB-9213-44AA06E79CF1}"/>
              </a:ext>
            </a:extLst>
          </p:cNvPr>
          <p:cNvSpPr/>
          <p:nvPr/>
        </p:nvSpPr>
        <p:spPr>
          <a:xfrm>
            <a:off x="1044620" y="1794144"/>
            <a:ext cx="7210037" cy="2363932"/>
          </a:xfrm>
          <a:prstGeom prst="horizont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r>
              <a:rPr lang="en-US" dirty="0"/>
              <a:t>The </a:t>
            </a:r>
            <a:r>
              <a:rPr lang="en-US" i="1" dirty="0" err="1"/>
              <a:t>targetkey</a:t>
            </a:r>
            <a:r>
              <a:rPr lang="en-US" i="1" dirty="0"/>
              <a:t> </a:t>
            </a:r>
            <a:r>
              <a:rPr lang="en-US" dirty="0"/>
              <a:t>attribute </a:t>
            </a:r>
            <a:r>
              <a:rPr lang="pl-PL" dirty="0"/>
              <a:t>of</a:t>
            </a:r>
            <a:r>
              <a:rPr lang="en-US" dirty="0"/>
              <a:t> each </a:t>
            </a:r>
            <a:r>
              <a:rPr lang="pl-PL" dirty="0"/>
              <a:t>F</a:t>
            </a:r>
            <a:r>
              <a:rPr lang="en-US" dirty="0" err="1"/>
              <a:t>ield</a:t>
            </a:r>
            <a:r>
              <a:rPr lang="en-US" dirty="0"/>
              <a:t> specifies the </a:t>
            </a:r>
            <a:r>
              <a:rPr lang="en-US" i="1" dirty="0"/>
              <a:t>key </a:t>
            </a:r>
            <a:r>
              <a:rPr lang="en-US" dirty="0"/>
              <a:t>under which the data will be bound into the</a:t>
            </a:r>
            <a:r>
              <a:rPr lang="pl-PL" dirty="0"/>
              <a:t> </a:t>
            </a:r>
            <a:r>
              <a:rPr lang="en-US" dirty="0"/>
              <a:t>parsing context.</a:t>
            </a:r>
            <a:endParaRPr lang="pl-PL" dirty="0"/>
          </a:p>
          <a:p>
            <a:endParaRPr lang="pl-PL" sz="1600" b="1" dirty="0"/>
          </a:p>
          <a:p>
            <a:endParaRPr lang="pl-PL" sz="1600" b="1" dirty="0"/>
          </a:p>
          <a:p>
            <a:endParaRPr lang="en-US" sz="1600" b="1" dirty="0"/>
          </a:p>
        </p:txBody>
      </p:sp>
      <p:pic>
        <p:nvPicPr>
          <p:cNvPr id="27" name="Picture 26">
            <a:extLst>
              <a:ext uri="{FF2B5EF4-FFF2-40B4-BE49-F238E27FC236}">
                <a16:creationId xmlns:a16="http://schemas.microsoft.com/office/drawing/2014/main" id="{B7180F70-E3F7-4B54-888F-9463D72B000A}"/>
              </a:ext>
            </a:extLst>
          </p:cNvPr>
          <p:cNvPicPr>
            <a:picLocks noChangeAspect="1"/>
          </p:cNvPicPr>
          <p:nvPr/>
        </p:nvPicPr>
        <p:blipFill>
          <a:blip r:embed="rId3"/>
          <a:stretch>
            <a:fillRect/>
          </a:stretch>
        </p:blipFill>
        <p:spPr>
          <a:xfrm>
            <a:off x="1690778" y="2944389"/>
            <a:ext cx="5969479" cy="805987"/>
          </a:xfrm>
          <a:prstGeom prst="rect">
            <a:avLst/>
          </a:prstGeom>
        </p:spPr>
      </p:pic>
      <p:sp>
        <p:nvSpPr>
          <p:cNvPr id="28" name="Arrow: Left 27">
            <a:extLst>
              <a:ext uri="{FF2B5EF4-FFF2-40B4-BE49-F238E27FC236}">
                <a16:creationId xmlns:a16="http://schemas.microsoft.com/office/drawing/2014/main" id="{E3C6B208-D186-4A8F-A017-8E81CD3752CC}"/>
              </a:ext>
            </a:extLst>
          </p:cNvPr>
          <p:cNvSpPr/>
          <p:nvPr/>
        </p:nvSpPr>
        <p:spPr>
          <a:xfrm>
            <a:off x="7798720" y="4114946"/>
            <a:ext cx="551653" cy="122839"/>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16083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1+#ppt_w/2"/>
                                          </p:val>
                                        </p:tav>
                                        <p:tav tm="100000">
                                          <p:val>
                                            <p:strVal val="#ppt_x"/>
                                          </p:val>
                                        </p:tav>
                                      </p:tavLst>
                                    </p:anim>
                                    <p:anim calcmode="lin" valueType="num">
                                      <p:cBhvr additive="base">
                                        <p:cTn id="8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5307-AA51-4911-B4E4-71495585DE09}"/>
              </a:ext>
            </a:extLst>
          </p:cNvPr>
          <p:cNvSpPr>
            <a:spLocks noGrp="1"/>
          </p:cNvSpPr>
          <p:nvPr>
            <p:ph type="title"/>
          </p:nvPr>
        </p:nvSpPr>
        <p:spPr/>
        <p:txBody>
          <a:bodyPr/>
          <a:lstStyle/>
          <a:p>
            <a:r>
              <a:rPr lang="en-US" dirty="0"/>
              <a:t>EDI File Parser</a:t>
            </a:r>
          </a:p>
        </p:txBody>
      </p:sp>
      <p:sp>
        <p:nvSpPr>
          <p:cNvPr id="3" name="Slide Number Placeholder 2">
            <a:extLst>
              <a:ext uri="{FF2B5EF4-FFF2-40B4-BE49-F238E27FC236}">
                <a16:creationId xmlns:a16="http://schemas.microsoft.com/office/drawing/2014/main" id="{DB921B60-84C8-4C3C-BDA0-45205F73831C}"/>
              </a:ext>
            </a:extLst>
          </p:cNvPr>
          <p:cNvSpPr>
            <a:spLocks noGrp="1"/>
          </p:cNvSpPr>
          <p:nvPr>
            <p:ph type="sldNum" sz="quarter" idx="12"/>
          </p:nvPr>
        </p:nvSpPr>
        <p:spPr/>
        <p:txBody>
          <a:bodyPr/>
          <a:lstStyle/>
          <a:p>
            <a:fld id="{C60C2248-B95D-984B-A0F4-42B9A4652AA7}" type="slidenum">
              <a:rPr lang="en-US" smtClean="0"/>
              <a:pPr/>
              <a:t>13</a:t>
            </a:fld>
            <a:endParaRPr lang="en-US" dirty="0"/>
          </a:p>
        </p:txBody>
      </p:sp>
      <p:sp>
        <p:nvSpPr>
          <p:cNvPr id="4" name="Content Placeholder 3">
            <a:extLst>
              <a:ext uri="{FF2B5EF4-FFF2-40B4-BE49-F238E27FC236}">
                <a16:creationId xmlns:a16="http://schemas.microsoft.com/office/drawing/2014/main" id="{C18ADE4B-E96E-4D79-AC4B-725BCA668D60}"/>
              </a:ext>
            </a:extLst>
          </p:cNvPr>
          <p:cNvSpPr>
            <a:spLocks noGrp="1"/>
          </p:cNvSpPr>
          <p:nvPr>
            <p:ph sz="quarter" idx="13"/>
          </p:nvPr>
        </p:nvSpPr>
        <p:spPr/>
        <p:txBody>
          <a:bodyPr/>
          <a:lstStyle/>
          <a:p>
            <a:r>
              <a:rPr lang="en-US" b="0" dirty="0"/>
              <a:t>Process EDI (Electronic Data Interchange) formats</a:t>
            </a:r>
          </a:p>
          <a:p>
            <a:r>
              <a:rPr lang="en-US" b="0" dirty="0"/>
              <a:t>It’s a self-describing format where length and type of data is </a:t>
            </a:r>
            <a:br>
              <a:rPr lang="en-US" b="0" dirty="0"/>
            </a:br>
            <a:r>
              <a:rPr lang="en-US" b="0" dirty="0"/>
              <a:t>encoded in file (not known up front)</a:t>
            </a:r>
          </a:p>
          <a:p>
            <a:r>
              <a:rPr lang="en-US" b="0" dirty="0"/>
              <a:t>A typical EDI file is comprised of one or more records, </a:t>
            </a:r>
            <a:br>
              <a:rPr lang="en-US" b="0" dirty="0"/>
            </a:br>
            <a:r>
              <a:rPr lang="en-US" b="0" dirty="0"/>
              <a:t>defined as </a:t>
            </a:r>
            <a:r>
              <a:rPr lang="en-US" sz="1200" dirty="0" err="1">
                <a:solidFill>
                  <a:srgbClr val="007FA3"/>
                </a:solidFill>
                <a:latin typeface="Courier New" panose="02070309020205020404" pitchFamily="49" charset="0"/>
                <a:cs typeface="Courier New" panose="02070309020205020404" pitchFamily="49" charset="0"/>
              </a:rPr>
              <a:t>EDILine</a:t>
            </a:r>
            <a:r>
              <a:rPr lang="en-US" b="0" dirty="0" err="1"/>
              <a:t>s</a:t>
            </a:r>
            <a:r>
              <a:rPr lang="en-US" b="0" dirty="0"/>
              <a:t>. </a:t>
            </a:r>
          </a:p>
          <a:p>
            <a:r>
              <a:rPr lang="en-US" b="0" dirty="0"/>
              <a:t>Each line contains one or more </a:t>
            </a:r>
            <a:r>
              <a:rPr lang="en-US" sz="1200" dirty="0" err="1">
                <a:solidFill>
                  <a:srgbClr val="007FA3"/>
                </a:solidFill>
                <a:latin typeface="Courier New" panose="02070309020205020404" pitchFamily="49" charset="0"/>
                <a:cs typeface="Courier New" panose="02070309020205020404" pitchFamily="49" charset="0"/>
              </a:rPr>
              <a:t>EDIField</a:t>
            </a:r>
            <a:r>
              <a:rPr lang="en-US" b="0" dirty="0" err="1"/>
              <a:t>s</a:t>
            </a:r>
            <a:r>
              <a:rPr lang="en-US" b="0" dirty="0"/>
              <a:t>. Lines have an associated record type.</a:t>
            </a:r>
          </a:p>
          <a:p>
            <a:pPr algn="just"/>
            <a:r>
              <a:rPr lang="en-US" sz="1200" dirty="0" err="1">
                <a:solidFill>
                  <a:srgbClr val="007FA3"/>
                </a:solidFill>
                <a:latin typeface="Courier New" panose="02070309020205020404" pitchFamily="49" charset="0"/>
                <a:cs typeface="Courier New" panose="02070309020205020404" pitchFamily="49" charset="0"/>
              </a:rPr>
              <a:t>EDIFileParser</a:t>
            </a:r>
            <a:r>
              <a:rPr lang="en-US" b="0" dirty="0"/>
              <a:t> provides similar functionality to the </a:t>
            </a:r>
            <a:r>
              <a:rPr lang="en-US" sz="1200" dirty="0" err="1">
                <a:solidFill>
                  <a:srgbClr val="007FA3"/>
                </a:solidFill>
                <a:latin typeface="Courier New" panose="02070309020205020404" pitchFamily="49" charset="0"/>
                <a:cs typeface="Courier New" panose="02070309020205020404" pitchFamily="49" charset="0"/>
              </a:rPr>
              <a:t>FlatFileParser</a:t>
            </a:r>
            <a:r>
              <a:rPr lang="en-US" b="0" dirty="0"/>
              <a:t>. However, unlike the </a:t>
            </a:r>
            <a:r>
              <a:rPr lang="en-US" sz="1200" dirty="0" err="1">
                <a:solidFill>
                  <a:srgbClr val="007FA3"/>
                </a:solidFill>
                <a:latin typeface="Courier New" panose="02070309020205020404" pitchFamily="49" charset="0"/>
                <a:cs typeface="Courier New" panose="02070309020205020404" pitchFamily="49" charset="0"/>
              </a:rPr>
              <a:t>FlatFileParser</a:t>
            </a:r>
            <a:r>
              <a:rPr lang="en-US" b="0" dirty="0"/>
              <a:t> where the parser controls the reading of lines in conjunction with a </a:t>
            </a:r>
            <a:r>
              <a:rPr lang="en-US" sz="1200" dirty="0" err="1">
                <a:solidFill>
                  <a:srgbClr val="007FA3"/>
                </a:solidFill>
                <a:latin typeface="Courier New" panose="02070309020205020404" pitchFamily="49" charset="0"/>
                <a:cs typeface="Courier New" panose="02070309020205020404" pitchFamily="49" charset="0"/>
              </a:rPr>
              <a:t>BufferedReader</a:t>
            </a:r>
            <a:r>
              <a:rPr lang="en-US" b="0" dirty="0"/>
              <a:t>, in the EDI case, the extraction of records from the input stream is controlled by the records themselves.</a:t>
            </a:r>
          </a:p>
          <a:p>
            <a:r>
              <a:rPr lang="en-US" b="0" dirty="0"/>
              <a:t>See OPF Developer Guide for detailed description</a:t>
            </a:r>
          </a:p>
        </p:txBody>
      </p:sp>
      <p:pic>
        <p:nvPicPr>
          <p:cNvPr id="5" name="Picture 4">
            <a:extLst>
              <a:ext uri="{FF2B5EF4-FFF2-40B4-BE49-F238E27FC236}">
                <a16:creationId xmlns:a16="http://schemas.microsoft.com/office/drawing/2014/main" id="{EFA1D3FF-963B-4C14-8D9E-DAFF2D84283F}"/>
              </a:ext>
            </a:extLst>
          </p:cNvPr>
          <p:cNvPicPr>
            <a:picLocks noChangeAspect="1"/>
          </p:cNvPicPr>
          <p:nvPr/>
        </p:nvPicPr>
        <p:blipFill>
          <a:blip r:embed="rId2"/>
          <a:stretch>
            <a:fillRect/>
          </a:stretch>
        </p:blipFill>
        <p:spPr>
          <a:xfrm>
            <a:off x="5405683" y="111882"/>
            <a:ext cx="3612000" cy="2502600"/>
          </a:xfrm>
          <a:prstGeom prst="rect">
            <a:avLst/>
          </a:prstGeom>
        </p:spPr>
      </p:pic>
    </p:spTree>
    <p:extLst>
      <p:ext uri="{BB962C8B-B14F-4D97-AF65-F5344CB8AC3E}">
        <p14:creationId xmlns:p14="http://schemas.microsoft.com/office/powerpoint/2010/main" val="77615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55D4-EE78-4BDF-8FC0-823503C22A56}"/>
              </a:ext>
            </a:extLst>
          </p:cNvPr>
          <p:cNvSpPr>
            <a:spLocks noGrp="1"/>
          </p:cNvSpPr>
          <p:nvPr>
            <p:ph type="ctrTitle"/>
          </p:nvPr>
        </p:nvSpPr>
        <p:spPr/>
        <p:txBody>
          <a:bodyPr/>
          <a:lstStyle/>
          <a:p>
            <a:r>
              <a:rPr lang="en-US" dirty="0"/>
              <a:t>BES parsers</a:t>
            </a:r>
          </a:p>
        </p:txBody>
      </p:sp>
    </p:spTree>
    <p:extLst>
      <p:ext uri="{BB962C8B-B14F-4D97-AF65-F5344CB8AC3E}">
        <p14:creationId xmlns:p14="http://schemas.microsoft.com/office/powerpoint/2010/main" val="291104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263CAB-C145-4713-9DD2-0200E12594DD}"/>
              </a:ext>
            </a:extLst>
          </p:cNvPr>
          <p:cNvSpPr>
            <a:spLocks noGrp="1"/>
          </p:cNvSpPr>
          <p:nvPr>
            <p:ph type="sldNum" sz="quarter" idx="11"/>
          </p:nvPr>
        </p:nvSpPr>
        <p:spPr/>
        <p:txBody>
          <a:bodyPr/>
          <a:lstStyle/>
          <a:p>
            <a:fld id="{C60C2248-B95D-984B-A0F4-42B9A4652AA7}" type="slidenum">
              <a:rPr lang="en-US" smtClean="0"/>
              <a:pPr/>
              <a:t>15</a:t>
            </a:fld>
            <a:endParaRPr lang="en-US" dirty="0"/>
          </a:p>
        </p:txBody>
      </p:sp>
      <p:sp>
        <p:nvSpPr>
          <p:cNvPr id="3" name="Text Placeholder 2">
            <a:extLst>
              <a:ext uri="{FF2B5EF4-FFF2-40B4-BE49-F238E27FC236}">
                <a16:creationId xmlns:a16="http://schemas.microsoft.com/office/drawing/2014/main" id="{E86069A5-BA4F-4006-BD36-5A1539B61697}"/>
              </a:ext>
            </a:extLst>
          </p:cNvPr>
          <p:cNvSpPr>
            <a:spLocks noGrp="1"/>
          </p:cNvSpPr>
          <p:nvPr>
            <p:ph type="body" sz="quarter" idx="12"/>
          </p:nvPr>
        </p:nvSpPr>
        <p:spPr/>
        <p:txBody>
          <a:bodyPr/>
          <a:lstStyle/>
          <a:p>
            <a:r>
              <a:rPr lang="en-US" dirty="0"/>
              <a:t>BES parsers are configured by Business Analysts using Visual ToolKit</a:t>
            </a:r>
          </a:p>
        </p:txBody>
      </p:sp>
      <p:sp>
        <p:nvSpPr>
          <p:cNvPr id="4" name="Speech Bubble: Oval 3">
            <a:extLst>
              <a:ext uri="{FF2B5EF4-FFF2-40B4-BE49-F238E27FC236}">
                <a16:creationId xmlns:a16="http://schemas.microsoft.com/office/drawing/2014/main" id="{A71F0C03-CF66-42CB-94D1-AE80B46E29AE}"/>
              </a:ext>
            </a:extLst>
          </p:cNvPr>
          <p:cNvSpPr/>
          <p:nvPr/>
        </p:nvSpPr>
        <p:spPr>
          <a:xfrm>
            <a:off x="1337094" y="3533205"/>
            <a:ext cx="3769743" cy="1242204"/>
          </a:xfrm>
          <a:prstGeom prst="wedgeEllipseCallout">
            <a:avLst>
              <a:gd name="adj1" fmla="val 28366"/>
              <a:gd name="adj2" fmla="val -8541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See separate training on Visual ToolKit for details</a:t>
            </a:r>
          </a:p>
        </p:txBody>
      </p:sp>
    </p:spTree>
    <p:extLst>
      <p:ext uri="{BB962C8B-B14F-4D97-AF65-F5344CB8AC3E}">
        <p14:creationId xmlns:p14="http://schemas.microsoft.com/office/powerpoint/2010/main" val="48326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870C-F09D-4995-8E18-35B29FDC79F6}"/>
              </a:ext>
            </a:extLst>
          </p:cNvPr>
          <p:cNvSpPr>
            <a:spLocks noGrp="1"/>
          </p:cNvSpPr>
          <p:nvPr>
            <p:ph type="title"/>
          </p:nvPr>
        </p:nvSpPr>
        <p:spPr/>
        <p:txBody>
          <a:bodyPr/>
          <a:lstStyle/>
          <a:p>
            <a:r>
              <a:rPr lang="en-US" dirty="0"/>
              <a:t>BES parsers</a:t>
            </a:r>
          </a:p>
        </p:txBody>
      </p:sp>
      <p:sp>
        <p:nvSpPr>
          <p:cNvPr id="3" name="Slide Number Placeholder 2">
            <a:extLst>
              <a:ext uri="{FF2B5EF4-FFF2-40B4-BE49-F238E27FC236}">
                <a16:creationId xmlns:a16="http://schemas.microsoft.com/office/drawing/2014/main" id="{061BCEDD-F6BC-40F0-B01E-5A9A995C6801}"/>
              </a:ext>
            </a:extLst>
          </p:cNvPr>
          <p:cNvSpPr>
            <a:spLocks noGrp="1"/>
          </p:cNvSpPr>
          <p:nvPr>
            <p:ph type="sldNum" sz="quarter" idx="12"/>
          </p:nvPr>
        </p:nvSpPr>
        <p:spPr/>
        <p:txBody>
          <a:bodyPr/>
          <a:lstStyle/>
          <a:p>
            <a:fld id="{C60C2248-B95D-984B-A0F4-42B9A4652AA7}" type="slidenum">
              <a:rPr lang="en-US" smtClean="0"/>
              <a:pPr/>
              <a:t>16</a:t>
            </a:fld>
            <a:endParaRPr lang="en-US" dirty="0"/>
          </a:p>
        </p:txBody>
      </p:sp>
      <p:sp>
        <p:nvSpPr>
          <p:cNvPr id="5" name="Flowchart: Alternate Process 4">
            <a:extLst>
              <a:ext uri="{FF2B5EF4-FFF2-40B4-BE49-F238E27FC236}">
                <a16:creationId xmlns:a16="http://schemas.microsoft.com/office/drawing/2014/main" id="{90A4613C-E0C9-489F-875B-30DFEF1BF45B}"/>
              </a:ext>
            </a:extLst>
          </p:cNvPr>
          <p:cNvSpPr/>
          <p:nvPr/>
        </p:nvSpPr>
        <p:spPr>
          <a:xfrm>
            <a:off x="2640962" y="727828"/>
            <a:ext cx="2355011"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BES parsers</a:t>
            </a:r>
          </a:p>
        </p:txBody>
      </p:sp>
      <p:sp>
        <p:nvSpPr>
          <p:cNvPr id="6" name="Flowchart: Alternate Process 5">
            <a:extLst>
              <a:ext uri="{FF2B5EF4-FFF2-40B4-BE49-F238E27FC236}">
                <a16:creationId xmlns:a16="http://schemas.microsoft.com/office/drawing/2014/main" id="{31891720-2707-42D7-B40B-01AABD6C3E4D}"/>
              </a:ext>
            </a:extLst>
          </p:cNvPr>
          <p:cNvSpPr/>
          <p:nvPr/>
        </p:nvSpPr>
        <p:spPr>
          <a:xfrm>
            <a:off x="396626" y="2397704"/>
            <a:ext cx="2833089"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BES text parsers</a:t>
            </a:r>
          </a:p>
          <a:p>
            <a:pPr algn="ctr"/>
            <a:r>
              <a:rPr lang="en-US" sz="1400" b="1" dirty="0"/>
              <a:t>(based on </a:t>
            </a:r>
            <a:r>
              <a:rPr lang="en-US" sz="1200" b="1" dirty="0" err="1">
                <a:solidFill>
                  <a:srgbClr val="007FA3"/>
                </a:solidFill>
                <a:latin typeface="Courier New" panose="02070309020205020404" pitchFamily="49" charset="0"/>
                <a:cs typeface="Courier New" panose="02070309020205020404" pitchFamily="49" charset="0"/>
              </a:rPr>
              <a:t>FlatFileParser</a:t>
            </a:r>
            <a:r>
              <a:rPr lang="en-US" sz="1400" b="1" dirty="0"/>
              <a:t> described earlier)</a:t>
            </a:r>
          </a:p>
        </p:txBody>
      </p:sp>
      <p:sp>
        <p:nvSpPr>
          <p:cNvPr id="7" name="Flowchart: Alternate Process 6">
            <a:extLst>
              <a:ext uri="{FF2B5EF4-FFF2-40B4-BE49-F238E27FC236}">
                <a16:creationId xmlns:a16="http://schemas.microsoft.com/office/drawing/2014/main" id="{7F88C890-63C6-46B6-A4FF-9BFA102111CB}"/>
              </a:ext>
            </a:extLst>
          </p:cNvPr>
          <p:cNvSpPr/>
          <p:nvPr/>
        </p:nvSpPr>
        <p:spPr>
          <a:xfrm>
            <a:off x="4184156" y="2397703"/>
            <a:ext cx="2833088"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BES XML parsers</a:t>
            </a:r>
          </a:p>
          <a:p>
            <a:pPr algn="ctr"/>
            <a:r>
              <a:rPr lang="en-US" sz="1400" b="1" dirty="0"/>
              <a:t>(explained later)</a:t>
            </a:r>
          </a:p>
        </p:txBody>
      </p:sp>
      <p:cxnSp>
        <p:nvCxnSpPr>
          <p:cNvPr id="9" name="Straight Arrow Connector 8">
            <a:extLst>
              <a:ext uri="{FF2B5EF4-FFF2-40B4-BE49-F238E27FC236}">
                <a16:creationId xmlns:a16="http://schemas.microsoft.com/office/drawing/2014/main" id="{96874356-5ACB-4514-8070-2BA4AD5891BA}"/>
              </a:ext>
            </a:extLst>
          </p:cNvPr>
          <p:cNvCxnSpPr>
            <a:cxnSpLocks/>
            <a:stCxn id="5" idx="2"/>
            <a:endCxn id="6" idx="0"/>
          </p:cNvCxnSpPr>
          <p:nvPr/>
        </p:nvCxnSpPr>
        <p:spPr>
          <a:xfrm flipH="1">
            <a:off x="1813171" y="1632221"/>
            <a:ext cx="2005297" cy="765483"/>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13F7A5E-DB45-4C9B-A5E0-847F5705B0E9}"/>
              </a:ext>
            </a:extLst>
          </p:cNvPr>
          <p:cNvCxnSpPr>
            <a:cxnSpLocks/>
            <a:stCxn id="5" idx="2"/>
            <a:endCxn id="7" idx="0"/>
          </p:cNvCxnSpPr>
          <p:nvPr/>
        </p:nvCxnSpPr>
        <p:spPr>
          <a:xfrm>
            <a:off x="3818468" y="1632221"/>
            <a:ext cx="1782232" cy="76548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Speech Bubble: Oval 11">
            <a:extLst>
              <a:ext uri="{FF2B5EF4-FFF2-40B4-BE49-F238E27FC236}">
                <a16:creationId xmlns:a16="http://schemas.microsoft.com/office/drawing/2014/main" id="{B76B73D2-1A3E-42AC-9C21-47542411D29F}"/>
              </a:ext>
            </a:extLst>
          </p:cNvPr>
          <p:cNvSpPr/>
          <p:nvPr/>
        </p:nvSpPr>
        <p:spPr>
          <a:xfrm>
            <a:off x="5600700" y="114658"/>
            <a:ext cx="2998694" cy="1330901"/>
          </a:xfrm>
          <a:prstGeom prst="wedgeEllipseCallout">
            <a:avLst>
              <a:gd name="adj1" fmla="val -69279"/>
              <a:gd name="adj2" fmla="val 21216"/>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All BES parsers use BREF (Business Rules Expression Framework) to express parsing rules</a:t>
            </a:r>
          </a:p>
        </p:txBody>
      </p:sp>
      <p:pic>
        <p:nvPicPr>
          <p:cNvPr id="13" name="Picture 7">
            <a:extLst>
              <a:ext uri="{FF2B5EF4-FFF2-40B4-BE49-F238E27FC236}">
                <a16:creationId xmlns:a16="http://schemas.microsoft.com/office/drawing/2014/main" id="{D9594BC9-C627-488D-8288-F06A2FFC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622" y="1554973"/>
            <a:ext cx="3300413" cy="49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Speech Bubble: Oval 18">
            <a:extLst>
              <a:ext uri="{FF2B5EF4-FFF2-40B4-BE49-F238E27FC236}">
                <a16:creationId xmlns:a16="http://schemas.microsoft.com/office/drawing/2014/main" id="{546B6547-9DA0-4A7E-9E41-4398BE09B81A}"/>
              </a:ext>
            </a:extLst>
          </p:cNvPr>
          <p:cNvSpPr/>
          <p:nvPr/>
        </p:nvSpPr>
        <p:spPr>
          <a:xfrm>
            <a:off x="7255208" y="1982418"/>
            <a:ext cx="1787253" cy="904393"/>
          </a:xfrm>
          <a:prstGeom prst="wedgeEllipseCallout">
            <a:avLst>
              <a:gd name="adj1" fmla="val -72187"/>
              <a:gd name="adj2" fmla="val -5022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Example of Business rule</a:t>
            </a:r>
          </a:p>
        </p:txBody>
      </p:sp>
      <p:sp>
        <p:nvSpPr>
          <p:cNvPr id="14" name="Flowchart: Alternate Process 13">
            <a:extLst>
              <a:ext uri="{FF2B5EF4-FFF2-40B4-BE49-F238E27FC236}">
                <a16:creationId xmlns:a16="http://schemas.microsoft.com/office/drawing/2014/main" id="{F31C59FC-C50B-47DD-BB2E-C872BD534393}"/>
              </a:ext>
            </a:extLst>
          </p:cNvPr>
          <p:cNvSpPr/>
          <p:nvPr/>
        </p:nvSpPr>
        <p:spPr>
          <a:xfrm>
            <a:off x="5981073" y="3933846"/>
            <a:ext cx="2618321"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ISO catalogue based</a:t>
            </a:r>
          </a:p>
          <a:p>
            <a:pPr algn="ctr"/>
            <a:r>
              <a:rPr lang="en-US" sz="1200" b="1" dirty="0" err="1">
                <a:solidFill>
                  <a:srgbClr val="007FA3"/>
                </a:solidFill>
                <a:latin typeface="Courier New" panose="02070309020205020404" pitchFamily="49" charset="0"/>
                <a:cs typeface="Courier New" panose="02070309020205020404" pitchFamily="49" charset="0"/>
              </a:rPr>
              <a:t>XMLMapperBasedParser</a:t>
            </a:r>
            <a:endParaRPr lang="en-US" sz="1200" b="1" dirty="0">
              <a:solidFill>
                <a:srgbClr val="007FA3"/>
              </a:solidFill>
              <a:latin typeface="Courier New" panose="02070309020205020404" pitchFamily="49" charset="0"/>
              <a:cs typeface="Courier New" panose="02070309020205020404" pitchFamily="49" charset="0"/>
            </a:endParaRPr>
          </a:p>
        </p:txBody>
      </p:sp>
      <p:sp>
        <p:nvSpPr>
          <p:cNvPr id="20" name="Flowchart: Alternate Process 19">
            <a:extLst>
              <a:ext uri="{FF2B5EF4-FFF2-40B4-BE49-F238E27FC236}">
                <a16:creationId xmlns:a16="http://schemas.microsoft.com/office/drawing/2014/main" id="{6A51FDC8-410F-4F54-BAEA-494138D30C9D}"/>
              </a:ext>
            </a:extLst>
          </p:cNvPr>
          <p:cNvSpPr/>
          <p:nvPr/>
        </p:nvSpPr>
        <p:spPr>
          <a:xfrm>
            <a:off x="2684808" y="3927279"/>
            <a:ext cx="2618321"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XSD schema based</a:t>
            </a:r>
          </a:p>
          <a:p>
            <a:pPr algn="ctr"/>
            <a:r>
              <a:rPr lang="en-US" sz="1200" b="1" dirty="0" err="1">
                <a:solidFill>
                  <a:srgbClr val="007FA3"/>
                </a:solidFill>
                <a:latin typeface="Courier New" panose="02070309020205020404" pitchFamily="49" charset="0"/>
                <a:cs typeface="Courier New" panose="02070309020205020404" pitchFamily="49" charset="0"/>
              </a:rPr>
              <a:t>XSDBasedInterchangeParser</a:t>
            </a:r>
            <a:endParaRPr lang="en-US" sz="1200" b="1" dirty="0">
              <a:solidFill>
                <a:srgbClr val="007FA3"/>
              </a:solidFill>
              <a:latin typeface="Courier New" panose="02070309020205020404" pitchFamily="49" charset="0"/>
              <a:cs typeface="Courier New" panose="02070309020205020404" pitchFamily="49" charset="0"/>
            </a:endParaRPr>
          </a:p>
        </p:txBody>
      </p:sp>
      <p:cxnSp>
        <p:nvCxnSpPr>
          <p:cNvPr id="21" name="Straight Arrow Connector 20">
            <a:extLst>
              <a:ext uri="{FF2B5EF4-FFF2-40B4-BE49-F238E27FC236}">
                <a16:creationId xmlns:a16="http://schemas.microsoft.com/office/drawing/2014/main" id="{4E4828B9-3DB7-42BA-8166-876B2813384E}"/>
              </a:ext>
            </a:extLst>
          </p:cNvPr>
          <p:cNvCxnSpPr>
            <a:cxnSpLocks/>
            <a:stCxn id="7" idx="2"/>
            <a:endCxn id="20" idx="0"/>
          </p:cNvCxnSpPr>
          <p:nvPr/>
        </p:nvCxnSpPr>
        <p:spPr>
          <a:xfrm flipH="1">
            <a:off x="3993969" y="3302096"/>
            <a:ext cx="1606731" cy="625183"/>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84E366D-7FA3-42FC-96D4-64FFED168C12}"/>
              </a:ext>
            </a:extLst>
          </p:cNvPr>
          <p:cNvCxnSpPr>
            <a:cxnSpLocks/>
            <a:stCxn id="7" idx="2"/>
            <a:endCxn id="14" idx="0"/>
          </p:cNvCxnSpPr>
          <p:nvPr/>
        </p:nvCxnSpPr>
        <p:spPr>
          <a:xfrm>
            <a:off x="5600700" y="3302096"/>
            <a:ext cx="1689534" cy="631750"/>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1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9" grpId="0" animBg="1"/>
      <p:bldP spid="14"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0B63-D78A-483E-999A-092CFA8590AC}"/>
              </a:ext>
            </a:extLst>
          </p:cNvPr>
          <p:cNvSpPr>
            <a:spLocks noGrp="1"/>
          </p:cNvSpPr>
          <p:nvPr>
            <p:ph type="title"/>
          </p:nvPr>
        </p:nvSpPr>
        <p:spPr/>
        <p:txBody>
          <a:bodyPr/>
          <a:lstStyle/>
          <a:p>
            <a:r>
              <a:rPr lang="en-US" dirty="0"/>
              <a:t>BES parsers</a:t>
            </a:r>
          </a:p>
        </p:txBody>
      </p:sp>
      <p:sp>
        <p:nvSpPr>
          <p:cNvPr id="3" name="Slide Number Placeholder 2">
            <a:extLst>
              <a:ext uri="{FF2B5EF4-FFF2-40B4-BE49-F238E27FC236}">
                <a16:creationId xmlns:a16="http://schemas.microsoft.com/office/drawing/2014/main" id="{3ECB6DFA-78CA-4E3F-A663-C7D4FC9E8B75}"/>
              </a:ext>
            </a:extLst>
          </p:cNvPr>
          <p:cNvSpPr>
            <a:spLocks noGrp="1"/>
          </p:cNvSpPr>
          <p:nvPr>
            <p:ph type="sldNum" sz="quarter" idx="12"/>
          </p:nvPr>
        </p:nvSpPr>
        <p:spPr>
          <a:xfrm>
            <a:off x="8102709" y="4246672"/>
            <a:ext cx="468000" cy="135000"/>
          </a:xfrm>
        </p:spPr>
        <p:txBody>
          <a:bodyPr/>
          <a:lstStyle/>
          <a:p>
            <a:fld id="{C60C2248-B95D-984B-A0F4-42B9A4652AA7}" type="slidenum">
              <a:rPr lang="en-US" smtClean="0"/>
              <a:pPr/>
              <a:t>17</a:t>
            </a:fld>
            <a:endParaRPr lang="en-US" dirty="0"/>
          </a:p>
        </p:txBody>
      </p:sp>
      <p:pic>
        <p:nvPicPr>
          <p:cNvPr id="5" name="Picture 4">
            <a:extLst>
              <a:ext uri="{FF2B5EF4-FFF2-40B4-BE49-F238E27FC236}">
                <a16:creationId xmlns:a16="http://schemas.microsoft.com/office/drawing/2014/main" id="{FC546E70-D311-4D95-A497-E08180765075}"/>
              </a:ext>
            </a:extLst>
          </p:cNvPr>
          <p:cNvPicPr>
            <a:picLocks noChangeAspect="1"/>
          </p:cNvPicPr>
          <p:nvPr/>
        </p:nvPicPr>
        <p:blipFill>
          <a:blip r:embed="rId2"/>
          <a:stretch>
            <a:fillRect/>
          </a:stretch>
        </p:blipFill>
        <p:spPr>
          <a:xfrm>
            <a:off x="3457528" y="1509482"/>
            <a:ext cx="3947400" cy="1674867"/>
          </a:xfrm>
          <a:prstGeom prst="rect">
            <a:avLst/>
          </a:prstGeom>
        </p:spPr>
      </p:pic>
      <p:sp>
        <p:nvSpPr>
          <p:cNvPr id="6" name="Speech Bubble: Oval 5">
            <a:extLst>
              <a:ext uri="{FF2B5EF4-FFF2-40B4-BE49-F238E27FC236}">
                <a16:creationId xmlns:a16="http://schemas.microsoft.com/office/drawing/2014/main" id="{4802F6D8-4F5F-483A-933C-7338E485E120}"/>
              </a:ext>
            </a:extLst>
          </p:cNvPr>
          <p:cNvSpPr/>
          <p:nvPr/>
        </p:nvSpPr>
        <p:spPr>
          <a:xfrm>
            <a:off x="382588" y="1811156"/>
            <a:ext cx="2523806" cy="1133563"/>
          </a:xfrm>
          <a:prstGeom prst="wedgeEllipseCallout">
            <a:avLst>
              <a:gd name="adj1" fmla="val 84292"/>
              <a:gd name="adj2" fmla="val 4760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BES text parsers</a:t>
            </a:r>
          </a:p>
        </p:txBody>
      </p:sp>
      <p:sp>
        <p:nvSpPr>
          <p:cNvPr id="8" name="Content Placeholder 7">
            <a:extLst>
              <a:ext uri="{FF2B5EF4-FFF2-40B4-BE49-F238E27FC236}">
                <a16:creationId xmlns:a16="http://schemas.microsoft.com/office/drawing/2014/main" id="{4E8CF862-A6ED-4DAA-BD66-342FA67A1F00}"/>
              </a:ext>
            </a:extLst>
          </p:cNvPr>
          <p:cNvSpPr>
            <a:spLocks noGrp="1"/>
          </p:cNvSpPr>
          <p:nvPr>
            <p:ph sz="quarter" idx="13"/>
          </p:nvPr>
        </p:nvSpPr>
        <p:spPr>
          <a:xfrm>
            <a:off x="382588" y="3332344"/>
            <a:ext cx="8252648" cy="1335909"/>
          </a:xfrm>
        </p:spPr>
        <p:txBody>
          <a:bodyPr>
            <a:normAutofit/>
          </a:bodyPr>
          <a:lstStyle/>
          <a:p>
            <a:pPr marL="0" indent="0">
              <a:buNone/>
            </a:pPr>
            <a:r>
              <a:rPr lang="en-US" b="0" noProof="0" dirty="0"/>
              <a:t>BES parsers are meant to limit or eliminate the need for manually written java code and xml configuration to implement parsing. Business Analysts define parsing rules using VTK (Visual ToolKit) and use BES (Business Expression Syntax) to define business rules.</a:t>
            </a:r>
          </a:p>
          <a:p>
            <a:pPr marL="0" indent="0">
              <a:buNone/>
            </a:pPr>
            <a:r>
              <a:rPr lang="en-US" b="0" dirty="0"/>
              <a:t>Developers generate parser configuration from VTK and incorporate it into the code base.</a:t>
            </a:r>
            <a:endParaRPr lang="en-US" b="0" noProof="0" dirty="0"/>
          </a:p>
        </p:txBody>
      </p:sp>
      <p:sp>
        <p:nvSpPr>
          <p:cNvPr id="4" name="Oval 3">
            <a:extLst>
              <a:ext uri="{FF2B5EF4-FFF2-40B4-BE49-F238E27FC236}">
                <a16:creationId xmlns:a16="http://schemas.microsoft.com/office/drawing/2014/main" id="{D3DED221-207F-4462-922B-F76E7DDCEF63}"/>
              </a:ext>
            </a:extLst>
          </p:cNvPr>
          <p:cNvSpPr/>
          <p:nvPr/>
        </p:nvSpPr>
        <p:spPr>
          <a:xfrm>
            <a:off x="4199560" y="106716"/>
            <a:ext cx="2463336" cy="92122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BES XML parsers</a:t>
            </a:r>
          </a:p>
        </p:txBody>
      </p:sp>
      <p:sp>
        <p:nvSpPr>
          <p:cNvPr id="13" name="Arrow: Down 12">
            <a:extLst>
              <a:ext uri="{FF2B5EF4-FFF2-40B4-BE49-F238E27FC236}">
                <a16:creationId xmlns:a16="http://schemas.microsoft.com/office/drawing/2014/main" id="{0F9ABD69-5164-425F-8754-0EB3C341169F}"/>
              </a:ext>
            </a:extLst>
          </p:cNvPr>
          <p:cNvSpPr/>
          <p:nvPr/>
        </p:nvSpPr>
        <p:spPr>
          <a:xfrm rot="1175435">
            <a:off x="4485566" y="950594"/>
            <a:ext cx="211540" cy="578699"/>
          </a:xfrm>
          <a:prstGeom prst="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4" name="Arrow: Down 13">
            <a:extLst>
              <a:ext uri="{FF2B5EF4-FFF2-40B4-BE49-F238E27FC236}">
                <a16:creationId xmlns:a16="http://schemas.microsoft.com/office/drawing/2014/main" id="{C06BB7BF-D821-4E45-A286-0D1BFE1F17BA}"/>
              </a:ext>
            </a:extLst>
          </p:cNvPr>
          <p:cNvSpPr/>
          <p:nvPr/>
        </p:nvSpPr>
        <p:spPr>
          <a:xfrm rot="20148747">
            <a:off x="6153634" y="951373"/>
            <a:ext cx="211540" cy="578699"/>
          </a:xfrm>
          <a:prstGeom prst="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70241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BES XML parsers</a:t>
            </a:r>
            <a:endParaRPr lang="en-US" noProof="0"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18</a:t>
            </a:fld>
            <a:endParaRPr lang="en-US" dirty="0"/>
          </a:p>
        </p:txBody>
      </p:sp>
      <p:sp>
        <p:nvSpPr>
          <p:cNvPr id="8" name="Content Placeholder 7">
            <a:extLst>
              <a:ext uri="{FF2B5EF4-FFF2-40B4-BE49-F238E27FC236}">
                <a16:creationId xmlns:a16="http://schemas.microsoft.com/office/drawing/2014/main" id="{8EF69559-206E-4B77-9FB2-F0B2875D2436}"/>
              </a:ext>
            </a:extLst>
          </p:cNvPr>
          <p:cNvSpPr>
            <a:spLocks noGrp="1"/>
          </p:cNvSpPr>
          <p:nvPr>
            <p:ph sz="quarter" idx="13"/>
          </p:nvPr>
        </p:nvSpPr>
        <p:spPr/>
        <p:txBody>
          <a:bodyPr>
            <a:normAutofit/>
          </a:bodyPr>
          <a:lstStyle/>
          <a:p>
            <a:pPr marL="0" indent="0">
              <a:buNone/>
            </a:pPr>
            <a:r>
              <a:rPr lang="en-US" b="0" noProof="0" dirty="0"/>
              <a:t>Support is provided for both generic </a:t>
            </a:r>
            <a:r>
              <a:rPr lang="en-US" noProof="0" dirty="0"/>
              <a:t>XSD schema-based message mapping </a:t>
            </a:r>
            <a:r>
              <a:rPr lang="en-US" b="0" noProof="0" dirty="0"/>
              <a:t>and </a:t>
            </a:r>
            <a:r>
              <a:rPr lang="en-US" noProof="0" dirty="0"/>
              <a:t>ISO message mapping</a:t>
            </a:r>
            <a:r>
              <a:rPr lang="en-US" b="0" noProof="0" dirty="0"/>
              <a:t>. </a:t>
            </a:r>
          </a:p>
          <a:p>
            <a:r>
              <a:rPr lang="en-US" b="0" noProof="0" dirty="0"/>
              <a:t>For the </a:t>
            </a:r>
            <a:r>
              <a:rPr lang="en-US" noProof="0" dirty="0"/>
              <a:t>XSD schema-based </a:t>
            </a:r>
            <a:r>
              <a:rPr lang="en-US" b="0" noProof="0" dirty="0"/>
              <a:t>the necessary XSD schemas (that will be stored in .</a:t>
            </a:r>
            <a:r>
              <a:rPr lang="en-US" b="0" noProof="0" dirty="0" err="1"/>
              <a:t>xsd</a:t>
            </a:r>
            <a:r>
              <a:rPr lang="en-US" b="0" noProof="0" dirty="0"/>
              <a:t> file) </a:t>
            </a:r>
            <a:r>
              <a:rPr lang="en-US" b="0" dirty="0"/>
              <a:t>must be provided.</a:t>
            </a:r>
          </a:p>
          <a:p>
            <a:r>
              <a:rPr lang="en-US" b="0" dirty="0"/>
              <a:t>For </a:t>
            </a:r>
            <a:r>
              <a:rPr lang="en-US" dirty="0"/>
              <a:t>ISO message mapping</a:t>
            </a:r>
            <a:r>
              <a:rPr lang="en-US" b="0" dirty="0"/>
              <a:t> </a:t>
            </a:r>
            <a:r>
              <a:rPr lang="en-US" b="0" noProof="0" dirty="0"/>
              <a:t>an ISO Catalog is used (will be stored in .</a:t>
            </a:r>
            <a:r>
              <a:rPr lang="en-US" b="0" noProof="0" dirty="0" err="1"/>
              <a:t>prx</a:t>
            </a:r>
            <a:r>
              <a:rPr lang="en-US" b="0" noProof="0" dirty="0"/>
              <a:t> file). </a:t>
            </a:r>
          </a:p>
          <a:p>
            <a:pPr marL="0" indent="0">
              <a:buNone/>
            </a:pPr>
            <a:endParaRPr lang="en-US" b="0" noProof="0" dirty="0"/>
          </a:p>
        </p:txBody>
      </p:sp>
      <p:sp>
        <p:nvSpPr>
          <p:cNvPr id="4" name="Scroll: Vertical 3">
            <a:extLst>
              <a:ext uri="{FF2B5EF4-FFF2-40B4-BE49-F238E27FC236}">
                <a16:creationId xmlns:a16="http://schemas.microsoft.com/office/drawing/2014/main" id="{305A3E9F-70A3-4330-8073-12E265189B8C}"/>
              </a:ext>
            </a:extLst>
          </p:cNvPr>
          <p:cNvSpPr/>
          <p:nvPr/>
        </p:nvSpPr>
        <p:spPr>
          <a:xfrm>
            <a:off x="2286000" y="2954740"/>
            <a:ext cx="4756245" cy="1357953"/>
          </a:xfrm>
          <a:prstGeom prst="vertic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From once the user has specified the reference sources (XSD schema files or ISO Catalog), the mapping process (in Visual ToolKit) is identical.</a:t>
            </a:r>
          </a:p>
          <a:p>
            <a:pPr algn="ctr"/>
            <a:endParaRPr lang="en-US" sz="1600" b="1" dirty="0" err="1"/>
          </a:p>
        </p:txBody>
      </p:sp>
    </p:spTree>
    <p:extLst>
      <p:ext uri="{BB962C8B-B14F-4D97-AF65-F5344CB8AC3E}">
        <p14:creationId xmlns:p14="http://schemas.microsoft.com/office/powerpoint/2010/main" val="9481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BES XML parsers</a:t>
            </a:r>
            <a:endParaRPr lang="en-US" noProof="0"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19</a:t>
            </a:fld>
            <a:endParaRPr lang="en-US" dirty="0"/>
          </a:p>
        </p:txBody>
      </p:sp>
      <p:sp>
        <p:nvSpPr>
          <p:cNvPr id="8" name="Content Placeholder 7">
            <a:extLst>
              <a:ext uri="{FF2B5EF4-FFF2-40B4-BE49-F238E27FC236}">
                <a16:creationId xmlns:a16="http://schemas.microsoft.com/office/drawing/2014/main" id="{8EF69559-206E-4B77-9FB2-F0B2875D2436}"/>
              </a:ext>
            </a:extLst>
          </p:cNvPr>
          <p:cNvSpPr>
            <a:spLocks noGrp="1"/>
          </p:cNvSpPr>
          <p:nvPr>
            <p:ph sz="quarter" idx="13"/>
          </p:nvPr>
        </p:nvSpPr>
        <p:spPr>
          <a:xfrm>
            <a:off x="82446" y="1242147"/>
            <a:ext cx="2476509" cy="3518044"/>
          </a:xfrm>
        </p:spPr>
        <p:txBody>
          <a:bodyPr>
            <a:normAutofit/>
          </a:bodyPr>
          <a:lstStyle/>
          <a:p>
            <a:pPr marL="0" indent="0">
              <a:buNone/>
            </a:pPr>
            <a:r>
              <a:rPr lang="en-US" b="0" noProof="0" dirty="0"/>
              <a:t>Slide presents the way BES XML parser is defined using Visual ToolKit (VTK).</a:t>
            </a:r>
          </a:p>
          <a:p>
            <a:pPr marL="0" indent="0">
              <a:buNone/>
            </a:pPr>
            <a:r>
              <a:rPr lang="en-US" b="0" dirty="0"/>
              <a:t>Refer to VTK trainings for details on how to define parser (task done usually by Business Analyst).</a:t>
            </a:r>
            <a:endParaRPr lang="en-US" b="0" noProof="0" dirty="0"/>
          </a:p>
          <a:p>
            <a:pPr marL="0" indent="0">
              <a:buNone/>
            </a:pPr>
            <a:r>
              <a:rPr lang="en-US" b="0" noProof="0" dirty="0"/>
              <a:t>Visual ToolKit generates OPF configuration that should not be altered. It is described in following slides.</a:t>
            </a:r>
          </a:p>
        </p:txBody>
      </p:sp>
      <p:pic>
        <p:nvPicPr>
          <p:cNvPr id="4" name="Picture 3">
            <a:extLst>
              <a:ext uri="{FF2B5EF4-FFF2-40B4-BE49-F238E27FC236}">
                <a16:creationId xmlns:a16="http://schemas.microsoft.com/office/drawing/2014/main" id="{7EEA0012-BF70-42A8-81F1-20083945A2AE}"/>
              </a:ext>
            </a:extLst>
          </p:cNvPr>
          <p:cNvPicPr>
            <a:picLocks noChangeAspect="1"/>
          </p:cNvPicPr>
          <p:nvPr/>
        </p:nvPicPr>
        <p:blipFill>
          <a:blip r:embed="rId2"/>
          <a:stretch>
            <a:fillRect/>
          </a:stretch>
        </p:blipFill>
        <p:spPr>
          <a:xfrm>
            <a:off x="2634085" y="749508"/>
            <a:ext cx="6509916" cy="4181612"/>
          </a:xfrm>
          <a:prstGeom prst="rect">
            <a:avLst/>
          </a:prstGeom>
        </p:spPr>
      </p:pic>
    </p:spTree>
    <p:extLst>
      <p:ext uri="{BB962C8B-B14F-4D97-AF65-F5344CB8AC3E}">
        <p14:creationId xmlns:p14="http://schemas.microsoft.com/office/powerpoint/2010/main" val="365475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4B43-F55D-468C-8F8D-939F1CFC1BA5}"/>
              </a:ext>
            </a:extLst>
          </p:cNvPr>
          <p:cNvSpPr>
            <a:spLocks noGrp="1"/>
          </p:cNvSpPr>
          <p:nvPr>
            <p:ph type="title"/>
          </p:nvPr>
        </p:nvSpPr>
        <p:spPr/>
        <p:txBody>
          <a:bodyPr/>
          <a:lstStyle/>
          <a:p>
            <a:r>
              <a:rPr lang="en-US" dirty="0"/>
              <a:t>Agenda</a:t>
            </a:r>
          </a:p>
        </p:txBody>
      </p:sp>
      <p:sp>
        <p:nvSpPr>
          <p:cNvPr id="3" name="Slide Number Placeholder 2">
            <a:extLst>
              <a:ext uri="{FF2B5EF4-FFF2-40B4-BE49-F238E27FC236}">
                <a16:creationId xmlns:a16="http://schemas.microsoft.com/office/drawing/2014/main" id="{8832F4E5-F60F-48F1-9417-4D88A79282F5}"/>
              </a:ext>
            </a:extLst>
          </p:cNvPr>
          <p:cNvSpPr>
            <a:spLocks noGrp="1"/>
          </p:cNvSpPr>
          <p:nvPr>
            <p:ph type="sldNum" sz="quarter" idx="12"/>
          </p:nvPr>
        </p:nvSpPr>
        <p:spPr/>
        <p:txBody>
          <a:bodyPr/>
          <a:lstStyle/>
          <a:p>
            <a:fld id="{C60C2248-B95D-984B-A0F4-42B9A4652AA7}" type="slidenum">
              <a:rPr lang="en-US" smtClean="0"/>
              <a:pPr/>
              <a:t>2</a:t>
            </a:fld>
            <a:endParaRPr lang="en-US" dirty="0"/>
          </a:p>
        </p:txBody>
      </p:sp>
      <p:sp>
        <p:nvSpPr>
          <p:cNvPr id="4" name="Content Placeholder 3">
            <a:extLst>
              <a:ext uri="{FF2B5EF4-FFF2-40B4-BE49-F238E27FC236}">
                <a16:creationId xmlns:a16="http://schemas.microsoft.com/office/drawing/2014/main" id="{6591D71C-047D-48D2-A9CA-EA65631A5147}"/>
              </a:ext>
            </a:extLst>
          </p:cNvPr>
          <p:cNvSpPr>
            <a:spLocks noGrp="1"/>
          </p:cNvSpPr>
          <p:nvPr>
            <p:ph sz="quarter" idx="13"/>
          </p:nvPr>
        </p:nvSpPr>
        <p:spPr/>
        <p:txBody>
          <a:bodyPr>
            <a:normAutofit/>
          </a:bodyPr>
          <a:lstStyle/>
          <a:p>
            <a:r>
              <a:rPr lang="en-US" dirty="0"/>
              <a:t>Introduction</a:t>
            </a:r>
          </a:p>
          <a:p>
            <a:pPr lvl="1"/>
            <a:r>
              <a:rPr lang="en-US" dirty="0"/>
              <a:t>Location within OPF</a:t>
            </a:r>
          </a:p>
          <a:p>
            <a:pPr lvl="1"/>
            <a:r>
              <a:rPr lang="en-US" dirty="0"/>
              <a:t>Internal architecture</a:t>
            </a:r>
          </a:p>
          <a:p>
            <a:r>
              <a:rPr lang="en-US" dirty="0"/>
              <a:t>Types of parsers</a:t>
            </a:r>
          </a:p>
          <a:p>
            <a:pPr lvl="1"/>
            <a:r>
              <a:rPr lang="en-US" b="1" dirty="0" err="1">
                <a:solidFill>
                  <a:srgbClr val="007FA3"/>
                </a:solidFill>
                <a:latin typeface="Courier New" panose="02070309020205020404" pitchFamily="49" charset="0"/>
                <a:cs typeface="Courier New" panose="02070309020205020404" pitchFamily="49" charset="0"/>
              </a:rPr>
              <a:t>XMLMapperBasedParser</a:t>
            </a:r>
            <a:endParaRPr lang="en-US" b="1" dirty="0">
              <a:solidFill>
                <a:srgbClr val="007FA3"/>
              </a:solidFill>
              <a:latin typeface="Courier New" panose="02070309020205020404" pitchFamily="49" charset="0"/>
              <a:cs typeface="Courier New" panose="02070309020205020404" pitchFamily="49" charset="0"/>
            </a:endParaRPr>
          </a:p>
          <a:p>
            <a:pPr lvl="1"/>
            <a:r>
              <a:rPr lang="en-US" b="1" dirty="0" err="1">
                <a:solidFill>
                  <a:srgbClr val="007FA3"/>
                </a:solidFill>
                <a:latin typeface="Courier New" panose="02070309020205020404" pitchFamily="49" charset="0"/>
                <a:cs typeface="Courier New" panose="02070309020205020404" pitchFamily="49" charset="0"/>
              </a:rPr>
              <a:t>XSDBasedParser</a:t>
            </a:r>
            <a:endParaRPr lang="en-US" b="1" dirty="0">
              <a:solidFill>
                <a:srgbClr val="007FA3"/>
              </a:solidFill>
              <a:latin typeface="Courier New" panose="02070309020205020404" pitchFamily="49" charset="0"/>
              <a:cs typeface="Courier New" panose="02070309020205020404" pitchFamily="49" charset="0"/>
            </a:endParaRPr>
          </a:p>
          <a:p>
            <a:pPr lvl="1"/>
            <a:r>
              <a:rPr lang="en-US" b="1" dirty="0" err="1">
                <a:solidFill>
                  <a:srgbClr val="007FA3"/>
                </a:solidFill>
                <a:latin typeface="Courier New" panose="02070309020205020404" pitchFamily="49" charset="0"/>
                <a:cs typeface="Courier New" panose="02070309020205020404" pitchFamily="49" charset="0"/>
              </a:rPr>
              <a:t>StaXParser</a:t>
            </a:r>
            <a:endParaRPr lang="en-US" b="1" dirty="0"/>
          </a:p>
          <a:p>
            <a:pPr lvl="1"/>
            <a:r>
              <a:rPr lang="en-US" b="1" dirty="0" err="1">
                <a:solidFill>
                  <a:srgbClr val="007FA3"/>
                </a:solidFill>
                <a:latin typeface="Courier New" panose="02070309020205020404" pitchFamily="49" charset="0"/>
                <a:cs typeface="Courier New" panose="02070309020205020404" pitchFamily="49" charset="0"/>
              </a:rPr>
              <a:t>FlatFileParser</a:t>
            </a:r>
            <a:endParaRPr lang="en-US" b="1" dirty="0">
              <a:solidFill>
                <a:srgbClr val="007FA3"/>
              </a:solidFill>
              <a:latin typeface="Courier New" panose="02070309020205020404" pitchFamily="49" charset="0"/>
              <a:cs typeface="Courier New" panose="02070309020205020404" pitchFamily="49" charset="0"/>
            </a:endParaRPr>
          </a:p>
          <a:p>
            <a:pPr lvl="1"/>
            <a:r>
              <a:rPr lang="en-US" b="1" dirty="0" err="1">
                <a:solidFill>
                  <a:srgbClr val="007FA3"/>
                </a:solidFill>
                <a:latin typeface="Courier New" panose="02070309020205020404" pitchFamily="49" charset="0"/>
                <a:cs typeface="Courier New" panose="02070309020205020404" pitchFamily="49" charset="0"/>
              </a:rPr>
              <a:t>EDIFileParser</a:t>
            </a:r>
            <a:endParaRPr lang="en-US" b="1" dirty="0"/>
          </a:p>
          <a:p>
            <a:pPr lvl="1"/>
            <a:r>
              <a:rPr lang="en-US" b="1" dirty="0" err="1">
                <a:solidFill>
                  <a:srgbClr val="007FA3"/>
                </a:solidFill>
                <a:latin typeface="Courier New" panose="02070309020205020404" pitchFamily="49" charset="0"/>
                <a:cs typeface="Courier New" panose="02070309020205020404" pitchFamily="49" charset="0"/>
              </a:rPr>
              <a:t>EmptyFileParser</a:t>
            </a:r>
            <a:endParaRPr lang="en-US" b="1" dirty="0">
              <a:solidFill>
                <a:srgbClr val="007FA3"/>
              </a:solidFill>
              <a:latin typeface="Courier New" panose="02070309020205020404" pitchFamily="49" charset="0"/>
              <a:cs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AC5CFB42-C8D8-4C79-8F2C-AE1EAA024BDD}"/>
              </a:ext>
            </a:extLst>
          </p:cNvPr>
          <p:cNvPicPr>
            <a:picLocks noChangeAspect="1"/>
          </p:cNvPicPr>
          <p:nvPr/>
        </p:nvPicPr>
        <p:blipFill>
          <a:blip r:embed="rId3"/>
          <a:stretch>
            <a:fillRect/>
          </a:stretch>
        </p:blipFill>
        <p:spPr>
          <a:xfrm>
            <a:off x="3823553" y="1889591"/>
            <a:ext cx="5249686" cy="2227422"/>
          </a:xfrm>
          <a:prstGeom prst="rect">
            <a:avLst/>
          </a:prstGeom>
        </p:spPr>
      </p:pic>
    </p:spTree>
    <p:extLst>
      <p:ext uri="{BB962C8B-B14F-4D97-AF65-F5344CB8AC3E}">
        <p14:creationId xmlns:p14="http://schemas.microsoft.com/office/powerpoint/2010/main" val="372766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1D0CC9-FB07-448F-A6AA-FF4D158C123B}"/>
              </a:ext>
            </a:extLst>
          </p:cNvPr>
          <p:cNvPicPr>
            <a:picLocks noChangeAspect="1"/>
          </p:cNvPicPr>
          <p:nvPr/>
        </p:nvPicPr>
        <p:blipFill>
          <a:blip r:embed="rId3"/>
          <a:stretch>
            <a:fillRect/>
          </a:stretch>
        </p:blipFill>
        <p:spPr>
          <a:xfrm>
            <a:off x="4410892" y="897598"/>
            <a:ext cx="4662273" cy="2760002"/>
          </a:xfrm>
          <a:prstGeom prst="rect">
            <a:avLst/>
          </a:prstGeom>
        </p:spPr>
      </p:pic>
      <p:pic>
        <p:nvPicPr>
          <p:cNvPr id="11" name="Picture 10">
            <a:extLst>
              <a:ext uri="{FF2B5EF4-FFF2-40B4-BE49-F238E27FC236}">
                <a16:creationId xmlns:a16="http://schemas.microsoft.com/office/drawing/2014/main" id="{3F55FC1D-CF0A-44EF-A4D8-D5A2E51A1B15}"/>
              </a:ext>
            </a:extLst>
          </p:cNvPr>
          <p:cNvPicPr>
            <a:picLocks noChangeAspect="1"/>
          </p:cNvPicPr>
          <p:nvPr/>
        </p:nvPicPr>
        <p:blipFill>
          <a:blip r:embed="rId4"/>
          <a:stretch>
            <a:fillRect/>
          </a:stretch>
        </p:blipFill>
        <p:spPr>
          <a:xfrm>
            <a:off x="3770240" y="674043"/>
            <a:ext cx="5407615" cy="3574427"/>
          </a:xfrm>
          <a:prstGeom prst="rect">
            <a:avLst/>
          </a:prstGeom>
        </p:spPr>
      </p:pic>
      <p:sp>
        <p:nvSpPr>
          <p:cNvPr id="4" name="Content Placeholder 3">
            <a:extLst>
              <a:ext uri="{FF2B5EF4-FFF2-40B4-BE49-F238E27FC236}">
                <a16:creationId xmlns:a16="http://schemas.microsoft.com/office/drawing/2014/main" id="{C18ADE4B-E96E-4D79-AC4B-725BCA668D60}"/>
              </a:ext>
            </a:extLst>
          </p:cNvPr>
          <p:cNvSpPr>
            <a:spLocks noGrp="1"/>
          </p:cNvSpPr>
          <p:nvPr>
            <p:ph sz="quarter" idx="13"/>
          </p:nvPr>
        </p:nvSpPr>
        <p:spPr>
          <a:xfrm>
            <a:off x="390527" y="1242147"/>
            <a:ext cx="3499085" cy="3383432"/>
          </a:xfrm>
        </p:spPr>
        <p:txBody>
          <a:bodyPr>
            <a:normAutofit/>
          </a:bodyPr>
          <a:lstStyle/>
          <a:p>
            <a:r>
              <a:rPr lang="en-US" sz="1200" dirty="0" err="1">
                <a:solidFill>
                  <a:srgbClr val="007FA3"/>
                </a:solidFill>
                <a:latin typeface="Courier New" panose="02070309020205020404" pitchFamily="49" charset="0"/>
                <a:cs typeface="Courier New" panose="02070309020205020404" pitchFamily="49" charset="0"/>
              </a:rPr>
              <a:t>XSDBasedParser</a:t>
            </a:r>
            <a:r>
              <a:rPr lang="en-US" b="0" dirty="0"/>
              <a:t> processes XML data using XSD description of the XML format</a:t>
            </a:r>
          </a:p>
          <a:p>
            <a:r>
              <a:rPr lang="en-US" b="0" dirty="0"/>
              <a:t>Uses combination of SAX and DOM approaches</a:t>
            </a:r>
          </a:p>
          <a:p>
            <a:r>
              <a:rPr lang="en-US" b="0" dirty="0"/>
              <a:t>Relies on</a:t>
            </a:r>
          </a:p>
          <a:p>
            <a:pPr lvl="1"/>
            <a:r>
              <a:rPr lang="en-US" dirty="0"/>
              <a:t>Autodetect</a:t>
            </a:r>
          </a:p>
          <a:p>
            <a:pPr lvl="1"/>
            <a:r>
              <a:rPr lang="en-US" b="1" dirty="0" err="1">
                <a:solidFill>
                  <a:srgbClr val="007FA3"/>
                </a:solidFill>
                <a:latin typeface="Courier New" panose="02070309020205020404" pitchFamily="49" charset="0"/>
                <a:cs typeface="Courier New" panose="02070309020205020404" pitchFamily="49" charset="0"/>
              </a:rPr>
              <a:t>ParserPaymentCursor</a:t>
            </a:r>
            <a:endParaRPr lang="en-US" b="1" dirty="0">
              <a:solidFill>
                <a:srgbClr val="007FA3"/>
              </a:solidFill>
              <a:latin typeface="Courier New" panose="02070309020205020404" pitchFamily="49" charset="0"/>
              <a:cs typeface="Courier New" panose="02070309020205020404" pitchFamily="49" charset="0"/>
            </a:endParaRPr>
          </a:p>
          <a:p>
            <a:pPr lvl="1"/>
            <a:r>
              <a:rPr lang="en-US" dirty="0"/>
              <a:t>BREF scripts</a:t>
            </a:r>
          </a:p>
          <a:p>
            <a:endParaRPr lang="en-US" b="0" dirty="0"/>
          </a:p>
        </p:txBody>
      </p:sp>
      <p:sp>
        <p:nvSpPr>
          <p:cNvPr id="2" name="Title 1">
            <a:extLst>
              <a:ext uri="{FF2B5EF4-FFF2-40B4-BE49-F238E27FC236}">
                <a16:creationId xmlns:a16="http://schemas.microsoft.com/office/drawing/2014/main" id="{5E205307-AA51-4911-B4E4-71495585DE09}"/>
              </a:ext>
            </a:extLst>
          </p:cNvPr>
          <p:cNvSpPr>
            <a:spLocks noGrp="1"/>
          </p:cNvSpPr>
          <p:nvPr>
            <p:ph type="title"/>
          </p:nvPr>
        </p:nvSpPr>
        <p:spPr/>
        <p:txBody>
          <a:bodyPr/>
          <a:lstStyle/>
          <a:p>
            <a:r>
              <a:rPr lang="en-US" dirty="0"/>
              <a:t>XSD File Parser</a:t>
            </a:r>
          </a:p>
        </p:txBody>
      </p:sp>
      <p:sp>
        <p:nvSpPr>
          <p:cNvPr id="3" name="Slide Number Placeholder 2">
            <a:extLst>
              <a:ext uri="{FF2B5EF4-FFF2-40B4-BE49-F238E27FC236}">
                <a16:creationId xmlns:a16="http://schemas.microsoft.com/office/drawing/2014/main" id="{DB921B60-84C8-4C3C-BDA0-45205F73831C}"/>
              </a:ext>
            </a:extLst>
          </p:cNvPr>
          <p:cNvSpPr>
            <a:spLocks noGrp="1"/>
          </p:cNvSpPr>
          <p:nvPr>
            <p:ph type="sldNum" sz="quarter" idx="12"/>
          </p:nvPr>
        </p:nvSpPr>
        <p:spPr/>
        <p:txBody>
          <a:bodyPr/>
          <a:lstStyle/>
          <a:p>
            <a:fld id="{C60C2248-B95D-984B-A0F4-42B9A4652AA7}" type="slidenum">
              <a:rPr lang="en-US" smtClean="0"/>
              <a:pPr/>
              <a:t>20</a:t>
            </a:fld>
            <a:endParaRPr lang="en-US" dirty="0"/>
          </a:p>
        </p:txBody>
      </p:sp>
      <p:sp>
        <p:nvSpPr>
          <p:cNvPr id="6" name="Speech Bubble: Oval 5">
            <a:extLst>
              <a:ext uri="{FF2B5EF4-FFF2-40B4-BE49-F238E27FC236}">
                <a16:creationId xmlns:a16="http://schemas.microsoft.com/office/drawing/2014/main" id="{8FF9DBC6-743B-4CE7-9ACF-85AB8DFD5760}"/>
              </a:ext>
            </a:extLst>
          </p:cNvPr>
          <p:cNvSpPr/>
          <p:nvPr/>
        </p:nvSpPr>
        <p:spPr>
          <a:xfrm>
            <a:off x="1242202" y="822075"/>
            <a:ext cx="1639019" cy="845389"/>
          </a:xfrm>
          <a:prstGeom prst="wedgeEllipseCallout">
            <a:avLst>
              <a:gd name="adj1" fmla="val 23904"/>
              <a:gd name="adj2" fmla="val 67602"/>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Streamed parsing</a:t>
            </a:r>
          </a:p>
        </p:txBody>
      </p:sp>
      <p:sp>
        <p:nvSpPr>
          <p:cNvPr id="7" name="Speech Bubble: Oval 6">
            <a:extLst>
              <a:ext uri="{FF2B5EF4-FFF2-40B4-BE49-F238E27FC236}">
                <a16:creationId xmlns:a16="http://schemas.microsoft.com/office/drawing/2014/main" id="{A583C6CD-196F-4DB9-A332-D07CB20DDCA7}"/>
              </a:ext>
            </a:extLst>
          </p:cNvPr>
          <p:cNvSpPr/>
          <p:nvPr/>
        </p:nvSpPr>
        <p:spPr>
          <a:xfrm>
            <a:off x="2958861" y="822074"/>
            <a:ext cx="1639019" cy="845389"/>
          </a:xfrm>
          <a:prstGeom prst="wedgeEllipseCallout">
            <a:avLst>
              <a:gd name="adj1" fmla="val -36622"/>
              <a:gd name="adj2" fmla="val 66582"/>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In memory parsing</a:t>
            </a:r>
          </a:p>
        </p:txBody>
      </p:sp>
      <p:sp>
        <p:nvSpPr>
          <p:cNvPr id="8" name="Speech Bubble: Oval 7">
            <a:extLst>
              <a:ext uri="{FF2B5EF4-FFF2-40B4-BE49-F238E27FC236}">
                <a16:creationId xmlns:a16="http://schemas.microsoft.com/office/drawing/2014/main" id="{69024CD3-0DE1-4060-B33B-7331375BB53E}"/>
              </a:ext>
            </a:extLst>
          </p:cNvPr>
          <p:cNvSpPr/>
          <p:nvPr/>
        </p:nvSpPr>
        <p:spPr>
          <a:xfrm>
            <a:off x="1196701" y="1537360"/>
            <a:ext cx="2508638" cy="983338"/>
          </a:xfrm>
          <a:prstGeom prst="wedgeEllipseCallout">
            <a:avLst>
              <a:gd name="adj1" fmla="val -38545"/>
              <a:gd name="adj2" fmla="val 7015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To detect if this parser is applicable to current file. Identically like other parsers.</a:t>
            </a:r>
          </a:p>
        </p:txBody>
      </p:sp>
      <p:sp>
        <p:nvSpPr>
          <p:cNvPr id="13" name="Arrow: Left 12">
            <a:extLst>
              <a:ext uri="{FF2B5EF4-FFF2-40B4-BE49-F238E27FC236}">
                <a16:creationId xmlns:a16="http://schemas.microsoft.com/office/drawing/2014/main" id="{B4039612-10C3-4889-8E7C-3C54335D4E20}"/>
              </a:ext>
            </a:extLst>
          </p:cNvPr>
          <p:cNvSpPr/>
          <p:nvPr/>
        </p:nvSpPr>
        <p:spPr>
          <a:xfrm>
            <a:off x="7885712" y="1118627"/>
            <a:ext cx="736979" cy="247040"/>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4" name="Arrow: Left 13">
            <a:extLst>
              <a:ext uri="{FF2B5EF4-FFF2-40B4-BE49-F238E27FC236}">
                <a16:creationId xmlns:a16="http://schemas.microsoft.com/office/drawing/2014/main" id="{D6663368-8833-4E87-A144-55537691EA51}"/>
              </a:ext>
            </a:extLst>
          </p:cNvPr>
          <p:cNvSpPr/>
          <p:nvPr/>
        </p:nvSpPr>
        <p:spPr>
          <a:xfrm>
            <a:off x="8288339" y="1849295"/>
            <a:ext cx="736979" cy="247040"/>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6" name="Arrow: Left 15">
            <a:extLst>
              <a:ext uri="{FF2B5EF4-FFF2-40B4-BE49-F238E27FC236}">
                <a16:creationId xmlns:a16="http://schemas.microsoft.com/office/drawing/2014/main" id="{9E945CAB-7FF7-4D7A-BEAA-F830D7216D45}"/>
              </a:ext>
            </a:extLst>
          </p:cNvPr>
          <p:cNvSpPr/>
          <p:nvPr/>
        </p:nvSpPr>
        <p:spPr>
          <a:xfrm>
            <a:off x="7885712" y="2663769"/>
            <a:ext cx="937566" cy="208091"/>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9" name="Speech Bubble: Oval 8">
            <a:extLst>
              <a:ext uri="{FF2B5EF4-FFF2-40B4-BE49-F238E27FC236}">
                <a16:creationId xmlns:a16="http://schemas.microsoft.com/office/drawing/2014/main" id="{D3558DDF-9CD0-4EC3-938C-627D015C0FD5}"/>
              </a:ext>
            </a:extLst>
          </p:cNvPr>
          <p:cNvSpPr/>
          <p:nvPr/>
        </p:nvSpPr>
        <p:spPr>
          <a:xfrm>
            <a:off x="1606386" y="1948235"/>
            <a:ext cx="2549669" cy="985628"/>
          </a:xfrm>
          <a:prstGeom prst="wedgeEllipseCallout">
            <a:avLst>
              <a:gd name="adj1" fmla="val -53990"/>
              <a:gd name="adj2" fmla="val 5433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To loop over all the payment data in the XML payment file, and process it in</a:t>
            </a:r>
          </a:p>
          <a:p>
            <a:pPr algn="ctr"/>
            <a:r>
              <a:rPr lang="en-US" sz="1200" b="1" dirty="0"/>
              <a:t>chunks</a:t>
            </a:r>
          </a:p>
        </p:txBody>
      </p:sp>
      <p:sp>
        <p:nvSpPr>
          <p:cNvPr id="10" name="Speech Bubble: Oval 9">
            <a:extLst>
              <a:ext uri="{FF2B5EF4-FFF2-40B4-BE49-F238E27FC236}">
                <a16:creationId xmlns:a16="http://schemas.microsoft.com/office/drawing/2014/main" id="{406ACB6C-54EB-4153-AF87-2DFDDD0489FA}"/>
              </a:ext>
            </a:extLst>
          </p:cNvPr>
          <p:cNvSpPr/>
          <p:nvPr/>
        </p:nvSpPr>
        <p:spPr>
          <a:xfrm>
            <a:off x="1721437" y="2089450"/>
            <a:ext cx="2319567" cy="1135147"/>
          </a:xfrm>
          <a:prstGeom prst="wedgeEllipseCallout">
            <a:avLst>
              <a:gd name="adj1" fmla="val -53990"/>
              <a:gd name="adj2" fmla="val 5433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To perform the mapping of the payment data to OPF entities and </a:t>
            </a:r>
            <a:r>
              <a:rPr lang="en-US" sz="1200" b="1" dirty="0" err="1"/>
              <a:t>DaDi</a:t>
            </a:r>
            <a:endParaRPr lang="en-US" sz="1200" b="1" dirty="0"/>
          </a:p>
          <a:p>
            <a:pPr algn="ctr"/>
            <a:r>
              <a:rPr lang="en-US" sz="1200" b="1" dirty="0"/>
              <a:t>attributes</a:t>
            </a:r>
          </a:p>
        </p:txBody>
      </p:sp>
      <p:pic>
        <p:nvPicPr>
          <p:cNvPr id="15" name="Picture 14">
            <a:extLst>
              <a:ext uri="{FF2B5EF4-FFF2-40B4-BE49-F238E27FC236}">
                <a16:creationId xmlns:a16="http://schemas.microsoft.com/office/drawing/2014/main" id="{0F7C2170-5357-41B1-885A-0AE989B47CA2}"/>
              </a:ext>
            </a:extLst>
          </p:cNvPr>
          <p:cNvPicPr>
            <a:picLocks noChangeAspect="1"/>
          </p:cNvPicPr>
          <p:nvPr/>
        </p:nvPicPr>
        <p:blipFill>
          <a:blip r:embed="rId5"/>
          <a:stretch>
            <a:fillRect/>
          </a:stretch>
        </p:blipFill>
        <p:spPr>
          <a:xfrm>
            <a:off x="3885752" y="546220"/>
            <a:ext cx="5186835" cy="4421565"/>
          </a:xfrm>
          <a:prstGeom prst="rect">
            <a:avLst/>
          </a:prstGeom>
        </p:spPr>
      </p:pic>
    </p:spTree>
    <p:extLst>
      <p:ext uri="{BB962C8B-B14F-4D97-AF65-F5344CB8AC3E}">
        <p14:creationId xmlns:p14="http://schemas.microsoft.com/office/powerpoint/2010/main" val="154731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2" presetClass="entr" presetSubtype="2"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1+#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2" presetClass="entr" presetSubtype="2"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1+#ppt_w/2"/>
                                          </p:val>
                                        </p:tav>
                                        <p:tav tm="100000">
                                          <p:val>
                                            <p:strVal val="#ppt_x"/>
                                          </p:val>
                                        </p:tav>
                                      </p:tavLst>
                                    </p:anim>
                                    <p:anim calcmode="lin" valueType="num">
                                      <p:cBhvr additive="base">
                                        <p:cTn id="70" dur="500" fill="hold"/>
                                        <p:tgtEl>
                                          <p:spTgt spid="16"/>
                                        </p:tgtEl>
                                        <p:attrNameLst>
                                          <p:attrName>ppt_y</p:attrName>
                                        </p:attrNameLst>
                                      </p:cBhvr>
                                      <p:tavLst>
                                        <p:tav tm="0">
                                          <p:val>
                                            <p:strVal val="#ppt_y"/>
                                          </p:val>
                                        </p:tav>
                                        <p:tav tm="100000">
                                          <p:val>
                                            <p:strVal val="#ppt_y"/>
                                          </p:val>
                                        </p:tav>
                                      </p:tavLst>
                                    </p:anim>
                                  </p:childTnLst>
                                </p:cTn>
                              </p:par>
                              <p:par>
                                <p:cTn id="71" presetID="1" presetClass="exit" presetSubtype="0" fill="hold" nodeType="withEffect">
                                  <p:stCondLst>
                                    <p:cond delay="0"/>
                                  </p:stCondLst>
                                  <p:childTnLst>
                                    <p:set>
                                      <p:cBhvr>
                                        <p:cTn id="7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3" grpId="0" animBg="1"/>
      <p:bldP spid="13" grpId="1" animBg="1"/>
      <p:bldP spid="14" grpId="0" animBg="1"/>
      <p:bldP spid="14" grpId="1" animBg="1"/>
      <p:bldP spid="16" grpId="0"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55FC1D-CF0A-44EF-A4D8-D5A2E51A1B15}"/>
              </a:ext>
            </a:extLst>
          </p:cNvPr>
          <p:cNvPicPr>
            <a:picLocks noChangeAspect="1"/>
          </p:cNvPicPr>
          <p:nvPr/>
        </p:nvPicPr>
        <p:blipFill>
          <a:blip r:embed="rId3"/>
          <a:stretch>
            <a:fillRect/>
          </a:stretch>
        </p:blipFill>
        <p:spPr>
          <a:xfrm>
            <a:off x="4099755" y="1165947"/>
            <a:ext cx="5091748" cy="3365640"/>
          </a:xfrm>
          <a:prstGeom prst="rect">
            <a:avLst/>
          </a:prstGeom>
        </p:spPr>
      </p:pic>
      <p:sp>
        <p:nvSpPr>
          <p:cNvPr id="2" name="Title 1">
            <a:extLst>
              <a:ext uri="{FF2B5EF4-FFF2-40B4-BE49-F238E27FC236}">
                <a16:creationId xmlns:a16="http://schemas.microsoft.com/office/drawing/2014/main" id="{5E205307-AA51-4911-B4E4-71495585DE09}"/>
              </a:ext>
            </a:extLst>
          </p:cNvPr>
          <p:cNvSpPr>
            <a:spLocks noGrp="1"/>
          </p:cNvSpPr>
          <p:nvPr>
            <p:ph type="title"/>
          </p:nvPr>
        </p:nvSpPr>
        <p:spPr/>
        <p:txBody>
          <a:bodyPr/>
          <a:lstStyle/>
          <a:p>
            <a:r>
              <a:rPr lang="en-US" dirty="0"/>
              <a:t>XSD File Parser</a:t>
            </a:r>
          </a:p>
        </p:txBody>
      </p:sp>
      <p:sp>
        <p:nvSpPr>
          <p:cNvPr id="3" name="Slide Number Placeholder 2">
            <a:extLst>
              <a:ext uri="{FF2B5EF4-FFF2-40B4-BE49-F238E27FC236}">
                <a16:creationId xmlns:a16="http://schemas.microsoft.com/office/drawing/2014/main" id="{DB921B60-84C8-4C3C-BDA0-45205F73831C}"/>
              </a:ext>
            </a:extLst>
          </p:cNvPr>
          <p:cNvSpPr>
            <a:spLocks noGrp="1"/>
          </p:cNvSpPr>
          <p:nvPr>
            <p:ph type="sldNum" sz="quarter" idx="12"/>
          </p:nvPr>
        </p:nvSpPr>
        <p:spPr/>
        <p:txBody>
          <a:bodyPr/>
          <a:lstStyle/>
          <a:p>
            <a:fld id="{C60C2248-B95D-984B-A0F4-42B9A4652AA7}" type="slidenum">
              <a:rPr lang="en-US" smtClean="0"/>
              <a:pPr/>
              <a:t>21</a:t>
            </a:fld>
            <a:endParaRPr lang="en-US" dirty="0"/>
          </a:p>
        </p:txBody>
      </p:sp>
      <p:sp>
        <p:nvSpPr>
          <p:cNvPr id="4" name="Content Placeholder 3">
            <a:extLst>
              <a:ext uri="{FF2B5EF4-FFF2-40B4-BE49-F238E27FC236}">
                <a16:creationId xmlns:a16="http://schemas.microsoft.com/office/drawing/2014/main" id="{C18ADE4B-E96E-4D79-AC4B-725BCA668D60}"/>
              </a:ext>
            </a:extLst>
          </p:cNvPr>
          <p:cNvSpPr>
            <a:spLocks noGrp="1"/>
          </p:cNvSpPr>
          <p:nvPr>
            <p:ph sz="quarter" idx="13"/>
          </p:nvPr>
        </p:nvSpPr>
        <p:spPr>
          <a:xfrm>
            <a:off x="390527" y="1242147"/>
            <a:ext cx="3942637" cy="3383432"/>
          </a:xfrm>
        </p:spPr>
        <p:txBody>
          <a:bodyPr>
            <a:normAutofit/>
          </a:bodyPr>
          <a:lstStyle/>
          <a:p>
            <a:r>
              <a:rPr lang="en-US" b="0" dirty="0"/>
              <a:t>Business related logic is done by listeners of </a:t>
            </a:r>
            <a:r>
              <a:rPr lang="en-US" sz="1200" dirty="0" err="1">
                <a:solidFill>
                  <a:srgbClr val="007FA3"/>
                </a:solidFill>
                <a:latin typeface="Courier New" panose="02070309020205020404" pitchFamily="49" charset="0"/>
                <a:cs typeface="Courier New" panose="02070309020205020404" pitchFamily="49" charset="0"/>
              </a:rPr>
              <a:t>ParserPaymentCursor</a:t>
            </a:r>
            <a:r>
              <a:rPr lang="en-US" sz="1200" b="0" dirty="0"/>
              <a:t> e.g.:</a:t>
            </a:r>
            <a:endParaRPr lang="en-US" sz="1200" dirty="0">
              <a:solidFill>
                <a:srgbClr val="007FA3"/>
              </a:solidFill>
              <a:latin typeface="Courier New" panose="02070309020205020404" pitchFamily="49" charset="0"/>
              <a:cs typeface="Courier New" panose="02070309020205020404" pitchFamily="49" charset="0"/>
            </a:endParaRPr>
          </a:p>
          <a:p>
            <a:pPr lvl="1"/>
            <a:r>
              <a:rPr lang="en-US" b="0" dirty="0"/>
              <a:t>Participant determination</a:t>
            </a:r>
          </a:p>
          <a:p>
            <a:pPr lvl="1"/>
            <a:r>
              <a:rPr lang="en-US" b="0" dirty="0"/>
              <a:t>Pre-routing</a:t>
            </a:r>
          </a:p>
          <a:p>
            <a:pPr lvl="1"/>
            <a:r>
              <a:rPr lang="en-US" b="0" dirty="0"/>
              <a:t>Creation of payment entities</a:t>
            </a:r>
          </a:p>
          <a:p>
            <a:pPr lvl="1"/>
            <a:r>
              <a:rPr lang="en-US" dirty="0"/>
              <a:t>Starting of BPMN flow at the end of parsing</a:t>
            </a:r>
            <a:endParaRPr lang="en-US" b="0" dirty="0"/>
          </a:p>
          <a:p>
            <a:r>
              <a:rPr lang="en-US" b="0" dirty="0"/>
              <a:t>All mapping logic is done by BREF actions</a:t>
            </a:r>
          </a:p>
          <a:p>
            <a:r>
              <a:rPr lang="en-US" sz="1200" dirty="0" err="1">
                <a:solidFill>
                  <a:srgbClr val="007FA3"/>
                </a:solidFill>
                <a:latin typeface="Courier New" panose="02070309020205020404" pitchFamily="49" charset="0"/>
                <a:cs typeface="Courier New" panose="02070309020205020404" pitchFamily="49" charset="0"/>
              </a:rPr>
              <a:t>XSDBasedParser</a:t>
            </a:r>
            <a:r>
              <a:rPr lang="en-US" b="0" dirty="0"/>
              <a:t> do not use </a:t>
            </a:r>
            <a:r>
              <a:rPr lang="en-US" sz="1200" dirty="0" err="1">
                <a:solidFill>
                  <a:srgbClr val="007FA3"/>
                </a:solidFill>
                <a:latin typeface="Courier New" panose="02070309020205020404" pitchFamily="49" charset="0"/>
                <a:cs typeface="Courier New" panose="02070309020205020404" pitchFamily="49" charset="0"/>
              </a:rPr>
              <a:t>ParsingContext</a:t>
            </a:r>
            <a:r>
              <a:rPr lang="en-US" b="0" dirty="0"/>
              <a:t>, data is kept in variables</a:t>
            </a:r>
          </a:p>
          <a:p>
            <a:pPr lvl="1"/>
            <a:r>
              <a:rPr lang="en-US" dirty="0"/>
              <a:t>Variables have scope of XML element in which they are defined</a:t>
            </a:r>
            <a:endParaRPr lang="en-US" b="0" dirty="0"/>
          </a:p>
          <a:p>
            <a:endParaRPr lang="en-US" b="0" dirty="0"/>
          </a:p>
        </p:txBody>
      </p:sp>
      <p:sp>
        <p:nvSpPr>
          <p:cNvPr id="17" name="Flowchart: Process 16">
            <a:extLst>
              <a:ext uri="{FF2B5EF4-FFF2-40B4-BE49-F238E27FC236}">
                <a16:creationId xmlns:a16="http://schemas.microsoft.com/office/drawing/2014/main" id="{2765C800-891C-45CD-BCC1-A7FC2550C29C}"/>
              </a:ext>
            </a:extLst>
          </p:cNvPr>
          <p:cNvSpPr/>
          <p:nvPr/>
        </p:nvSpPr>
        <p:spPr>
          <a:xfrm>
            <a:off x="4538145" y="2588762"/>
            <a:ext cx="4605855" cy="1821976"/>
          </a:xfrm>
          <a:prstGeom prst="flowChartProcess">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pic>
        <p:nvPicPr>
          <p:cNvPr id="15" name="Picture 14">
            <a:extLst>
              <a:ext uri="{FF2B5EF4-FFF2-40B4-BE49-F238E27FC236}">
                <a16:creationId xmlns:a16="http://schemas.microsoft.com/office/drawing/2014/main" id="{0F7C2170-5357-41B1-885A-0AE989B47CA2}"/>
              </a:ext>
            </a:extLst>
          </p:cNvPr>
          <p:cNvPicPr>
            <a:picLocks noChangeAspect="1"/>
          </p:cNvPicPr>
          <p:nvPr/>
        </p:nvPicPr>
        <p:blipFill>
          <a:blip r:embed="rId4"/>
          <a:stretch>
            <a:fillRect/>
          </a:stretch>
        </p:blipFill>
        <p:spPr>
          <a:xfrm>
            <a:off x="4547677" y="687780"/>
            <a:ext cx="4492967" cy="3830071"/>
          </a:xfrm>
          <a:prstGeom prst="rect">
            <a:avLst/>
          </a:prstGeom>
        </p:spPr>
      </p:pic>
      <p:sp>
        <p:nvSpPr>
          <p:cNvPr id="18" name="Flowchart: Process 17">
            <a:extLst>
              <a:ext uri="{FF2B5EF4-FFF2-40B4-BE49-F238E27FC236}">
                <a16:creationId xmlns:a16="http://schemas.microsoft.com/office/drawing/2014/main" id="{AD4807F6-26C4-448B-83BB-59378ADE4154}"/>
              </a:ext>
            </a:extLst>
          </p:cNvPr>
          <p:cNvSpPr/>
          <p:nvPr/>
        </p:nvSpPr>
        <p:spPr>
          <a:xfrm>
            <a:off x="4637326" y="2022875"/>
            <a:ext cx="4341669" cy="2508712"/>
          </a:xfrm>
          <a:prstGeom prst="flowChartProcess">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9" name="Flowchart: Process 18">
            <a:extLst>
              <a:ext uri="{FF2B5EF4-FFF2-40B4-BE49-F238E27FC236}">
                <a16:creationId xmlns:a16="http://schemas.microsoft.com/office/drawing/2014/main" id="{EB3EBD36-5093-4A6A-BA5B-4DC8BD8F53F1}"/>
              </a:ext>
            </a:extLst>
          </p:cNvPr>
          <p:cNvSpPr/>
          <p:nvPr/>
        </p:nvSpPr>
        <p:spPr>
          <a:xfrm>
            <a:off x="4657725" y="951035"/>
            <a:ext cx="4341669" cy="1071840"/>
          </a:xfrm>
          <a:prstGeom prst="flowChartProcess">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5319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childTnLst>
                                </p:cTn>
                              </p:par>
                              <p:par>
                                <p:cTn id="38" presetID="10" presetClass="exit" presetSubtype="0" fill="hold" grpId="1" nodeType="with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XML Mapper parser</a:t>
            </a:r>
            <a:endParaRPr lang="en-US" noProof="0"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22</a:t>
            </a:fld>
            <a:endParaRPr lang="en-US" dirty="0"/>
          </a:p>
        </p:txBody>
      </p:sp>
      <p:sp>
        <p:nvSpPr>
          <p:cNvPr id="6" name="Content Placeholder 5">
            <a:extLst>
              <a:ext uri="{FF2B5EF4-FFF2-40B4-BE49-F238E27FC236}">
                <a16:creationId xmlns:a16="http://schemas.microsoft.com/office/drawing/2014/main" id="{02456FED-F747-4DF1-A2E6-ED7901DD537F}"/>
              </a:ext>
            </a:extLst>
          </p:cNvPr>
          <p:cNvSpPr>
            <a:spLocks noGrp="1"/>
          </p:cNvSpPr>
          <p:nvPr>
            <p:ph sz="quarter" idx="13"/>
          </p:nvPr>
        </p:nvSpPr>
        <p:spPr>
          <a:xfrm>
            <a:off x="390527" y="1101302"/>
            <a:ext cx="8353233" cy="3383432"/>
          </a:xfrm>
        </p:spPr>
        <p:txBody>
          <a:bodyPr/>
          <a:lstStyle/>
          <a:p>
            <a:pPr algn="just"/>
            <a:r>
              <a:rPr lang="en-US" b="0" dirty="0"/>
              <a:t>The </a:t>
            </a:r>
            <a:r>
              <a:rPr lang="en-US" dirty="0" err="1">
                <a:solidFill>
                  <a:srgbClr val="007FA3"/>
                </a:solidFill>
                <a:latin typeface="Courier New" panose="02070309020205020404" pitchFamily="49" charset="0"/>
                <a:cs typeface="Courier New" panose="02070309020205020404" pitchFamily="49" charset="0"/>
              </a:rPr>
              <a:t>XMLMapperBasedParser</a:t>
            </a:r>
            <a:r>
              <a:rPr lang="en-US" b="0" i="1" dirty="0"/>
              <a:t> </a:t>
            </a:r>
            <a:r>
              <a:rPr lang="en-US" b="0" dirty="0"/>
              <a:t>parses incoming ISO20022 formatted payment files according to Mapping Files.</a:t>
            </a:r>
          </a:p>
          <a:p>
            <a:pPr algn="just"/>
            <a:endParaRPr lang="en-US" b="0" dirty="0"/>
          </a:p>
          <a:p>
            <a:pPr algn="just"/>
            <a:endParaRPr lang="en-US" b="0" dirty="0"/>
          </a:p>
          <a:p>
            <a:pPr algn="just"/>
            <a:r>
              <a:rPr lang="en-US" b="0" dirty="0"/>
              <a:t>The Mapping File for a given ISO20022 message format not only knows the structure of the ISO format but also defines its mapping onto the corresponding OPF Payment entities.</a:t>
            </a:r>
          </a:p>
          <a:p>
            <a:pPr algn="just"/>
            <a:endParaRPr lang="en-US" b="0" dirty="0"/>
          </a:p>
          <a:p>
            <a:pPr algn="just"/>
            <a:endParaRPr lang="en-US" b="0" dirty="0"/>
          </a:p>
          <a:p>
            <a:r>
              <a:rPr lang="en-US" b="0" dirty="0"/>
              <a:t>The </a:t>
            </a:r>
            <a:r>
              <a:rPr lang="en-US" b="0" dirty="0" err="1"/>
              <a:t>XMLMapper</a:t>
            </a:r>
            <a:r>
              <a:rPr lang="en-US" b="0" dirty="0"/>
              <a:t> engine knows how to play the mapping transforms defined in the Mapping File, and therefore executes them.</a:t>
            </a:r>
          </a:p>
        </p:txBody>
      </p:sp>
      <p:sp>
        <p:nvSpPr>
          <p:cNvPr id="4" name="Scroll: Horizontal 3">
            <a:extLst>
              <a:ext uri="{FF2B5EF4-FFF2-40B4-BE49-F238E27FC236}">
                <a16:creationId xmlns:a16="http://schemas.microsoft.com/office/drawing/2014/main" id="{F1551E07-33F4-4A78-BB08-86C1B60F5B8A}"/>
              </a:ext>
            </a:extLst>
          </p:cNvPr>
          <p:cNvSpPr/>
          <p:nvPr/>
        </p:nvSpPr>
        <p:spPr>
          <a:xfrm>
            <a:off x="2156346" y="1377128"/>
            <a:ext cx="5063320" cy="1033272"/>
          </a:xfrm>
          <a:prstGeom prst="horizont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dirty="0"/>
              <a:t>Mapping File is designed and generated by a BA using the VSDK</a:t>
            </a:r>
            <a:endParaRPr lang="en-US" sz="1600" b="1" dirty="0"/>
          </a:p>
        </p:txBody>
      </p:sp>
      <p:sp>
        <p:nvSpPr>
          <p:cNvPr id="7" name="Scroll: Horizontal 6">
            <a:extLst>
              <a:ext uri="{FF2B5EF4-FFF2-40B4-BE49-F238E27FC236}">
                <a16:creationId xmlns:a16="http://schemas.microsoft.com/office/drawing/2014/main" id="{6711EFF1-6C3D-49D2-A2CE-2FE4B119BB4F}"/>
              </a:ext>
            </a:extLst>
          </p:cNvPr>
          <p:cNvSpPr/>
          <p:nvPr/>
        </p:nvSpPr>
        <p:spPr>
          <a:xfrm>
            <a:off x="2422477" y="2733101"/>
            <a:ext cx="5063320" cy="1033272"/>
          </a:xfrm>
          <a:prstGeom prst="horizont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dirty="0"/>
              <a:t>No manual translation of the BAs work by developers is needed</a:t>
            </a:r>
            <a:endParaRPr lang="en-US" sz="1600" b="1" dirty="0"/>
          </a:p>
        </p:txBody>
      </p:sp>
      <p:sp>
        <p:nvSpPr>
          <p:cNvPr id="8" name="Scroll: Horizontal 7">
            <a:extLst>
              <a:ext uri="{FF2B5EF4-FFF2-40B4-BE49-F238E27FC236}">
                <a16:creationId xmlns:a16="http://schemas.microsoft.com/office/drawing/2014/main" id="{0B5E7EA4-B7B9-4009-8BF0-B2721B506004}"/>
              </a:ext>
            </a:extLst>
          </p:cNvPr>
          <p:cNvSpPr/>
          <p:nvPr/>
        </p:nvSpPr>
        <p:spPr>
          <a:xfrm>
            <a:off x="2656764" y="3954420"/>
            <a:ext cx="5063320" cy="1033272"/>
          </a:xfrm>
          <a:prstGeom prst="horizont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dirty="0" err="1"/>
              <a:t>XMLMapper</a:t>
            </a:r>
            <a:r>
              <a:rPr lang="en-US" dirty="0"/>
              <a:t> engine is an "interpreter" of the Mapping File</a:t>
            </a:r>
            <a:endParaRPr lang="en-US" sz="1600" b="1" dirty="0"/>
          </a:p>
        </p:txBody>
      </p:sp>
    </p:spTree>
    <p:extLst>
      <p:ext uri="{BB962C8B-B14F-4D97-AF65-F5344CB8AC3E}">
        <p14:creationId xmlns:p14="http://schemas.microsoft.com/office/powerpoint/2010/main" val="55111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XML Mapper parser</a:t>
            </a:r>
            <a:endParaRPr lang="en-US" noProof="0"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23</a:t>
            </a:fld>
            <a:endParaRPr lang="en-US" dirty="0"/>
          </a:p>
        </p:txBody>
      </p:sp>
      <p:sp>
        <p:nvSpPr>
          <p:cNvPr id="11" name="Content Placeholder 10">
            <a:extLst>
              <a:ext uri="{FF2B5EF4-FFF2-40B4-BE49-F238E27FC236}">
                <a16:creationId xmlns:a16="http://schemas.microsoft.com/office/drawing/2014/main" id="{181DD107-BAFD-4339-99CC-12C8A2C86102}"/>
              </a:ext>
            </a:extLst>
          </p:cNvPr>
          <p:cNvSpPr>
            <a:spLocks noGrp="1"/>
          </p:cNvSpPr>
          <p:nvPr>
            <p:ph sz="quarter" idx="13"/>
          </p:nvPr>
        </p:nvSpPr>
        <p:spPr/>
        <p:txBody>
          <a:bodyPr/>
          <a:lstStyle/>
          <a:p>
            <a:r>
              <a:rPr lang="en-US" b="0" dirty="0"/>
              <a:t>While processing a Mapping Transform, the </a:t>
            </a:r>
            <a:r>
              <a:rPr lang="en-US" b="0" dirty="0" err="1"/>
              <a:t>XMLMapper</a:t>
            </a:r>
            <a:r>
              <a:rPr lang="en-US" b="0" dirty="0"/>
              <a:t> engine issues events.</a:t>
            </a:r>
          </a:p>
          <a:p>
            <a:pPr lvl="1"/>
            <a:r>
              <a:rPr lang="en-US" dirty="0"/>
              <a:t>Entity creation events (to create </a:t>
            </a:r>
            <a:r>
              <a:rPr lang="en-US" b="1" dirty="0" err="1">
                <a:solidFill>
                  <a:srgbClr val="007FA3"/>
                </a:solidFill>
                <a:latin typeface="Courier New" panose="02070309020205020404" pitchFamily="49" charset="0"/>
                <a:cs typeface="Courier New" panose="02070309020205020404" pitchFamily="49" charset="0"/>
              </a:rPr>
              <a:t>PaymentInstruction</a:t>
            </a:r>
            <a:r>
              <a:rPr lang="en-US" dirty="0"/>
              <a:t> or </a:t>
            </a:r>
            <a:r>
              <a:rPr lang="en-US" b="1" dirty="0" err="1">
                <a:solidFill>
                  <a:srgbClr val="007FA3"/>
                </a:solidFill>
                <a:latin typeface="Courier New" panose="02070309020205020404" pitchFamily="49" charset="0"/>
                <a:cs typeface="Courier New" panose="02070309020205020404" pitchFamily="49" charset="0"/>
              </a:rPr>
              <a:t>PaymentTransaction</a:t>
            </a:r>
            <a:r>
              <a:rPr lang="en-US" dirty="0"/>
              <a:t>)</a:t>
            </a:r>
          </a:p>
          <a:p>
            <a:pPr lvl="1"/>
            <a:r>
              <a:rPr lang="en-US" b="0" dirty="0"/>
              <a:t>Other events, usually to populate payment entity attribute, convert value read, validate input</a:t>
            </a:r>
          </a:p>
          <a:p>
            <a:r>
              <a:rPr lang="en-US" b="0" dirty="0"/>
              <a:t>Handling of events is done by listeners</a:t>
            </a:r>
          </a:p>
          <a:p>
            <a:r>
              <a:rPr lang="en-US" b="0" dirty="0"/>
              <a:t>Validation of input vs ISO20022 catalogue is done at three levels:</a:t>
            </a:r>
          </a:p>
          <a:p>
            <a:pPr lvl="1"/>
            <a:r>
              <a:rPr lang="en-US" dirty="0"/>
              <a:t>Validation check (correct type, length)</a:t>
            </a:r>
          </a:p>
          <a:p>
            <a:pPr lvl="1"/>
            <a:r>
              <a:rPr lang="en-US" b="0" dirty="0"/>
              <a:t>Multiplicity check (is element mandatory, is it present not less and not more times as allowed)</a:t>
            </a:r>
          </a:p>
          <a:p>
            <a:pPr lvl="1"/>
            <a:r>
              <a:rPr lang="en-US" dirty="0"/>
              <a:t>Constraints check (validating complex expression defined in ISO20022 catalogue)</a:t>
            </a:r>
          </a:p>
          <a:p>
            <a:pPr lvl="1"/>
            <a:r>
              <a:rPr lang="en-US" b="0" i="1" dirty="0"/>
              <a:t>Each validation might be enabled or disabled by configuration</a:t>
            </a:r>
          </a:p>
        </p:txBody>
      </p:sp>
    </p:spTree>
    <p:extLst>
      <p:ext uri="{BB962C8B-B14F-4D97-AF65-F5344CB8AC3E}">
        <p14:creationId xmlns:p14="http://schemas.microsoft.com/office/powerpoint/2010/main" val="251877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8E7844-6F02-4307-B558-0B47D449EFF2}"/>
              </a:ext>
            </a:extLst>
          </p:cNvPr>
          <p:cNvPicPr>
            <a:picLocks noChangeAspect="1"/>
          </p:cNvPicPr>
          <p:nvPr/>
        </p:nvPicPr>
        <p:blipFill>
          <a:blip r:embed="rId2"/>
          <a:stretch>
            <a:fillRect/>
          </a:stretch>
        </p:blipFill>
        <p:spPr>
          <a:xfrm>
            <a:off x="191294" y="126343"/>
            <a:ext cx="8743758" cy="4633848"/>
          </a:xfrm>
          <a:prstGeom prst="rect">
            <a:avLst/>
          </a:prstGeom>
        </p:spPr>
      </p:pic>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XML Mapper parser components</a:t>
            </a:r>
            <a:endParaRPr lang="en-US" noProof="0"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24</a:t>
            </a:fld>
            <a:endParaRPr lang="en-US" dirty="0"/>
          </a:p>
        </p:txBody>
      </p:sp>
      <p:sp>
        <p:nvSpPr>
          <p:cNvPr id="4" name="Speech Bubble: Oval 3">
            <a:extLst>
              <a:ext uri="{FF2B5EF4-FFF2-40B4-BE49-F238E27FC236}">
                <a16:creationId xmlns:a16="http://schemas.microsoft.com/office/drawing/2014/main" id="{30083EED-9050-47B6-B8FC-9D5752FE561D}"/>
              </a:ext>
            </a:extLst>
          </p:cNvPr>
          <p:cNvSpPr/>
          <p:nvPr/>
        </p:nvSpPr>
        <p:spPr>
          <a:xfrm>
            <a:off x="284284" y="3205425"/>
            <a:ext cx="2392952" cy="1433015"/>
          </a:xfrm>
          <a:prstGeom prst="wedgeEllipseCallout">
            <a:avLst>
              <a:gd name="adj1" fmla="val 33816"/>
              <a:gd name="adj2" fmla="val -7120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Autodetect is identical to other parsers</a:t>
            </a:r>
          </a:p>
        </p:txBody>
      </p:sp>
      <p:sp>
        <p:nvSpPr>
          <p:cNvPr id="9" name="Speech Bubble: Oval 8">
            <a:extLst>
              <a:ext uri="{FF2B5EF4-FFF2-40B4-BE49-F238E27FC236}">
                <a16:creationId xmlns:a16="http://schemas.microsoft.com/office/drawing/2014/main" id="{7380BFAF-AE53-47C6-B578-AA489C81020F}"/>
              </a:ext>
            </a:extLst>
          </p:cNvPr>
          <p:cNvSpPr/>
          <p:nvPr/>
        </p:nvSpPr>
        <p:spPr>
          <a:xfrm>
            <a:off x="4722081" y="3400565"/>
            <a:ext cx="3104910" cy="1433015"/>
          </a:xfrm>
          <a:prstGeom prst="wedgeEllipseCallout">
            <a:avLst>
              <a:gd name="adj1" fmla="val -30094"/>
              <a:gd name="adj2" fmla="val -8453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Provides listeners for other events, for example populating payment entities</a:t>
            </a:r>
          </a:p>
        </p:txBody>
      </p:sp>
      <p:sp>
        <p:nvSpPr>
          <p:cNvPr id="10" name="Speech Bubble: Oval 9">
            <a:extLst>
              <a:ext uri="{FF2B5EF4-FFF2-40B4-BE49-F238E27FC236}">
                <a16:creationId xmlns:a16="http://schemas.microsoft.com/office/drawing/2014/main" id="{75B03B9A-7615-4215-B6AC-84D3B33ECAF5}"/>
              </a:ext>
            </a:extLst>
          </p:cNvPr>
          <p:cNvSpPr/>
          <p:nvPr/>
        </p:nvSpPr>
        <p:spPr>
          <a:xfrm>
            <a:off x="436684" y="3402838"/>
            <a:ext cx="2392952" cy="1433015"/>
          </a:xfrm>
          <a:prstGeom prst="wedgeEllipseCallout">
            <a:avLst>
              <a:gd name="adj1" fmla="val -12951"/>
              <a:gd name="adj2" fmla="val -8168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Provides listeners for entity creation events</a:t>
            </a:r>
          </a:p>
        </p:txBody>
      </p:sp>
      <p:sp>
        <p:nvSpPr>
          <p:cNvPr id="8" name="Speech Bubble: Oval 7">
            <a:extLst>
              <a:ext uri="{FF2B5EF4-FFF2-40B4-BE49-F238E27FC236}">
                <a16:creationId xmlns:a16="http://schemas.microsoft.com/office/drawing/2014/main" id="{386BCDD0-B54F-4E9A-BF16-A67C1F9EE242}"/>
              </a:ext>
            </a:extLst>
          </p:cNvPr>
          <p:cNvSpPr/>
          <p:nvPr/>
        </p:nvSpPr>
        <p:spPr>
          <a:xfrm>
            <a:off x="6211838" y="2599046"/>
            <a:ext cx="2647877" cy="1624937"/>
          </a:xfrm>
          <a:prstGeom prst="wedgeEllipseCallout">
            <a:avLst>
              <a:gd name="adj1" fmla="val -12951"/>
              <a:gd name="adj2" fmla="val -8168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Loads the Mapping File that will drive the transformation of the</a:t>
            </a:r>
          </a:p>
          <a:p>
            <a:r>
              <a:rPr lang="en-US" sz="1400" b="1" dirty="0"/>
              <a:t>message to parse</a:t>
            </a:r>
          </a:p>
        </p:txBody>
      </p:sp>
      <p:sp>
        <p:nvSpPr>
          <p:cNvPr id="12" name="Speech Bubble: Oval 11">
            <a:extLst>
              <a:ext uri="{FF2B5EF4-FFF2-40B4-BE49-F238E27FC236}">
                <a16:creationId xmlns:a16="http://schemas.microsoft.com/office/drawing/2014/main" id="{329C50D5-4BC6-48DD-BE82-5226D1DE5C24}"/>
              </a:ext>
            </a:extLst>
          </p:cNvPr>
          <p:cNvSpPr/>
          <p:nvPr/>
        </p:nvSpPr>
        <p:spPr>
          <a:xfrm>
            <a:off x="5561295" y="3425639"/>
            <a:ext cx="3025421" cy="1624937"/>
          </a:xfrm>
          <a:prstGeom prst="wedgeEllipseCallout">
            <a:avLst>
              <a:gd name="adj1" fmla="val -93872"/>
              <a:gd name="adj2" fmla="val 17848"/>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Process exceptions thrown by the </a:t>
            </a:r>
            <a:r>
              <a:rPr lang="en-US" sz="1400" b="1" dirty="0" err="1"/>
              <a:t>XMLMapper</a:t>
            </a:r>
            <a:r>
              <a:rPr lang="en-US" sz="1400" b="1" dirty="0"/>
              <a:t> engine during validation of entries</a:t>
            </a:r>
          </a:p>
        </p:txBody>
      </p:sp>
      <p:sp>
        <p:nvSpPr>
          <p:cNvPr id="11" name="Speech Bubble: Oval 10">
            <a:extLst>
              <a:ext uri="{FF2B5EF4-FFF2-40B4-BE49-F238E27FC236}">
                <a16:creationId xmlns:a16="http://schemas.microsoft.com/office/drawing/2014/main" id="{411F14AB-1663-4FE8-8603-779DA3CDB989}"/>
              </a:ext>
            </a:extLst>
          </p:cNvPr>
          <p:cNvSpPr/>
          <p:nvPr/>
        </p:nvSpPr>
        <p:spPr>
          <a:xfrm>
            <a:off x="5713695" y="2963921"/>
            <a:ext cx="3025421" cy="1624937"/>
          </a:xfrm>
          <a:prstGeom prst="wedgeEllipseCallout">
            <a:avLst>
              <a:gd name="adj1" fmla="val 30857"/>
              <a:gd name="adj2" fmla="val -10351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Reads the input XML and feeds the </a:t>
            </a:r>
            <a:r>
              <a:rPr lang="en-US" sz="1400" b="1" dirty="0" err="1"/>
              <a:t>XMLMapper</a:t>
            </a:r>
            <a:r>
              <a:rPr lang="en-US" sz="1400" b="1" dirty="0"/>
              <a:t> engine with tags and their values</a:t>
            </a:r>
          </a:p>
        </p:txBody>
      </p:sp>
    </p:spTree>
    <p:extLst>
      <p:ext uri="{BB962C8B-B14F-4D97-AF65-F5344CB8AC3E}">
        <p14:creationId xmlns:p14="http://schemas.microsoft.com/office/powerpoint/2010/main" val="206580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8" grpId="0" animBg="1"/>
      <p:bldP spid="8" grpId="1" animBg="1"/>
      <p:bldP spid="12" grpId="0" animBg="1"/>
      <p:bldP spid="12"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XML Mapper parser</a:t>
            </a:r>
            <a:endParaRPr lang="en-US" noProof="0"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25</a:t>
            </a:fld>
            <a:endParaRPr lang="en-US" dirty="0"/>
          </a:p>
        </p:txBody>
      </p:sp>
      <p:sp>
        <p:nvSpPr>
          <p:cNvPr id="11" name="Content Placeholder 10">
            <a:extLst>
              <a:ext uri="{FF2B5EF4-FFF2-40B4-BE49-F238E27FC236}">
                <a16:creationId xmlns:a16="http://schemas.microsoft.com/office/drawing/2014/main" id="{181DD107-BAFD-4339-99CC-12C8A2C86102}"/>
              </a:ext>
            </a:extLst>
          </p:cNvPr>
          <p:cNvSpPr>
            <a:spLocks noGrp="1"/>
          </p:cNvSpPr>
          <p:nvPr>
            <p:ph sz="quarter" idx="13"/>
          </p:nvPr>
        </p:nvSpPr>
        <p:spPr>
          <a:xfrm>
            <a:off x="390528" y="1242147"/>
            <a:ext cx="3840278" cy="3383432"/>
          </a:xfrm>
        </p:spPr>
        <p:txBody>
          <a:bodyPr/>
          <a:lstStyle/>
          <a:p>
            <a:pPr marL="0" indent="0">
              <a:buNone/>
            </a:pPr>
            <a:r>
              <a:rPr lang="en-US" b="0" dirty="0"/>
              <a:t>Further reading:</a:t>
            </a:r>
          </a:p>
          <a:p>
            <a:r>
              <a:rPr lang="en-US" b="0" dirty="0"/>
              <a:t>OPF Developer Guide</a:t>
            </a:r>
          </a:p>
          <a:p>
            <a:pPr lvl="1"/>
            <a:r>
              <a:rPr lang="en-US" b="0" dirty="0"/>
              <a:t>chapter  Parsing Service</a:t>
            </a:r>
          </a:p>
          <a:p>
            <a:r>
              <a:rPr lang="en-US" b="0" dirty="0"/>
              <a:t>Javadoc of parsing service classes </a:t>
            </a:r>
          </a:p>
          <a:p>
            <a:pPr lvl="1"/>
            <a:r>
              <a:rPr lang="en-US" dirty="0"/>
              <a:t>listed in previous slides</a:t>
            </a:r>
            <a:endParaRPr lang="en-US" b="0" dirty="0"/>
          </a:p>
          <a:p>
            <a:r>
              <a:rPr lang="en-US" b="0" dirty="0"/>
              <a:t>Java code for details</a:t>
            </a:r>
          </a:p>
          <a:p>
            <a:pPr lvl="1"/>
            <a:r>
              <a:rPr lang="en-US" dirty="0"/>
              <a:t>package </a:t>
            </a:r>
            <a:r>
              <a:rPr lang="en-US" b="1" dirty="0">
                <a:solidFill>
                  <a:srgbClr val="007FA3"/>
                </a:solidFill>
                <a:latin typeface="Courier New" panose="02070309020205020404" pitchFamily="49" charset="0"/>
                <a:cs typeface="Courier New" panose="02070309020205020404" pitchFamily="49" charset="0"/>
              </a:rPr>
              <a:t>com.clear2pay.bph.opfcommon.parsing</a:t>
            </a:r>
          </a:p>
          <a:p>
            <a:pPr lvl="1"/>
            <a:r>
              <a:rPr lang="en-US" b="0" dirty="0"/>
              <a:t>package </a:t>
            </a:r>
            <a:r>
              <a:rPr lang="en-US" b="1" dirty="0">
                <a:solidFill>
                  <a:srgbClr val="007FA3"/>
                </a:solidFill>
                <a:latin typeface="Courier New" panose="02070309020205020404" pitchFamily="49" charset="0"/>
                <a:cs typeface="Courier New" panose="02070309020205020404" pitchFamily="49" charset="0"/>
              </a:rPr>
              <a:t>com.clear2pay.bph.opfpayment.parsing</a:t>
            </a:r>
          </a:p>
        </p:txBody>
      </p:sp>
      <p:pic>
        <p:nvPicPr>
          <p:cNvPr id="4" name="Picture 3">
            <a:extLst>
              <a:ext uri="{FF2B5EF4-FFF2-40B4-BE49-F238E27FC236}">
                <a16:creationId xmlns:a16="http://schemas.microsoft.com/office/drawing/2014/main" id="{952FAC36-7CB6-402C-A46E-726A8D5BB5D6}"/>
              </a:ext>
            </a:extLst>
          </p:cNvPr>
          <p:cNvPicPr>
            <a:picLocks noChangeAspect="1"/>
          </p:cNvPicPr>
          <p:nvPr/>
        </p:nvPicPr>
        <p:blipFill>
          <a:blip r:embed="rId2"/>
          <a:stretch>
            <a:fillRect/>
          </a:stretch>
        </p:blipFill>
        <p:spPr>
          <a:xfrm>
            <a:off x="4053385" y="135519"/>
            <a:ext cx="5017471" cy="4795967"/>
          </a:xfrm>
          <a:prstGeom prst="rect">
            <a:avLst/>
          </a:prstGeom>
        </p:spPr>
      </p:pic>
    </p:spTree>
    <p:extLst>
      <p:ext uri="{BB962C8B-B14F-4D97-AF65-F5344CB8AC3E}">
        <p14:creationId xmlns:p14="http://schemas.microsoft.com/office/powerpoint/2010/main" val="184699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55D4-EE78-4BDF-8FC0-823503C22A56}"/>
              </a:ext>
            </a:extLst>
          </p:cNvPr>
          <p:cNvSpPr>
            <a:spLocks noGrp="1"/>
          </p:cNvSpPr>
          <p:nvPr>
            <p:ph type="ctrTitle"/>
          </p:nvPr>
        </p:nvSpPr>
        <p:spPr/>
        <p:txBody>
          <a:bodyPr/>
          <a:lstStyle/>
          <a:p>
            <a:r>
              <a:rPr lang="en-US" dirty="0" err="1"/>
              <a:t>StAX</a:t>
            </a:r>
            <a:r>
              <a:rPr lang="en-US" dirty="0"/>
              <a:t> parser</a:t>
            </a:r>
          </a:p>
        </p:txBody>
      </p:sp>
    </p:spTree>
    <p:extLst>
      <p:ext uri="{BB962C8B-B14F-4D97-AF65-F5344CB8AC3E}">
        <p14:creationId xmlns:p14="http://schemas.microsoft.com/office/powerpoint/2010/main" val="396921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9F26B0-9695-44BB-8976-B2729D2060D6}"/>
              </a:ext>
            </a:extLst>
          </p:cNvPr>
          <p:cNvSpPr>
            <a:spLocks noGrp="1"/>
          </p:cNvSpPr>
          <p:nvPr>
            <p:ph type="sldNum" sz="quarter" idx="11"/>
          </p:nvPr>
        </p:nvSpPr>
        <p:spPr/>
        <p:txBody>
          <a:bodyPr/>
          <a:lstStyle/>
          <a:p>
            <a:fld id="{C60C2248-B95D-984B-A0F4-42B9A4652AA7}" type="slidenum">
              <a:rPr lang="en-US" smtClean="0"/>
              <a:pPr/>
              <a:t>27</a:t>
            </a:fld>
            <a:endParaRPr lang="en-US" dirty="0"/>
          </a:p>
        </p:txBody>
      </p:sp>
      <p:sp>
        <p:nvSpPr>
          <p:cNvPr id="5" name="Text Placeholder 4">
            <a:extLst>
              <a:ext uri="{FF2B5EF4-FFF2-40B4-BE49-F238E27FC236}">
                <a16:creationId xmlns:a16="http://schemas.microsoft.com/office/drawing/2014/main" id="{F8E1B46D-9FFD-4765-89A7-5A97AD172836}"/>
              </a:ext>
            </a:extLst>
          </p:cNvPr>
          <p:cNvSpPr>
            <a:spLocks noGrp="1"/>
          </p:cNvSpPr>
          <p:nvPr>
            <p:ph type="body" sz="quarter" idx="12"/>
          </p:nvPr>
        </p:nvSpPr>
        <p:spPr/>
        <p:txBody>
          <a:bodyPr/>
          <a:lstStyle/>
          <a:p>
            <a:r>
              <a:rPr lang="en-US" dirty="0" err="1"/>
              <a:t>StAX</a:t>
            </a:r>
            <a:r>
              <a:rPr lang="en-US" dirty="0"/>
              <a:t> parser processes XML data</a:t>
            </a:r>
          </a:p>
          <a:p>
            <a:r>
              <a:rPr lang="en-US" dirty="0"/>
              <a:t>Use it when no XSD schema is available</a:t>
            </a:r>
          </a:p>
        </p:txBody>
      </p:sp>
    </p:spTree>
    <p:extLst>
      <p:ext uri="{BB962C8B-B14F-4D97-AF65-F5344CB8AC3E}">
        <p14:creationId xmlns:p14="http://schemas.microsoft.com/office/powerpoint/2010/main" val="719033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870C-F09D-4995-8E18-35B29FDC79F6}"/>
              </a:ext>
            </a:extLst>
          </p:cNvPr>
          <p:cNvSpPr>
            <a:spLocks noGrp="1"/>
          </p:cNvSpPr>
          <p:nvPr>
            <p:ph type="title"/>
          </p:nvPr>
        </p:nvSpPr>
        <p:spPr/>
        <p:txBody>
          <a:bodyPr/>
          <a:lstStyle/>
          <a:p>
            <a:r>
              <a:rPr lang="en-US" dirty="0" err="1"/>
              <a:t>StAX</a:t>
            </a:r>
            <a:r>
              <a:rPr lang="en-US" dirty="0"/>
              <a:t> parser</a:t>
            </a:r>
          </a:p>
        </p:txBody>
      </p:sp>
      <p:sp>
        <p:nvSpPr>
          <p:cNvPr id="3" name="Slide Number Placeholder 2">
            <a:extLst>
              <a:ext uri="{FF2B5EF4-FFF2-40B4-BE49-F238E27FC236}">
                <a16:creationId xmlns:a16="http://schemas.microsoft.com/office/drawing/2014/main" id="{061BCEDD-F6BC-40F0-B01E-5A9A995C6801}"/>
              </a:ext>
            </a:extLst>
          </p:cNvPr>
          <p:cNvSpPr>
            <a:spLocks noGrp="1"/>
          </p:cNvSpPr>
          <p:nvPr>
            <p:ph type="sldNum" sz="quarter" idx="12"/>
          </p:nvPr>
        </p:nvSpPr>
        <p:spPr/>
        <p:txBody>
          <a:bodyPr/>
          <a:lstStyle/>
          <a:p>
            <a:fld id="{C60C2248-B95D-984B-A0F4-42B9A4652AA7}" type="slidenum">
              <a:rPr lang="en-US" smtClean="0"/>
              <a:pPr/>
              <a:t>28</a:t>
            </a:fld>
            <a:endParaRPr lang="en-US" dirty="0"/>
          </a:p>
        </p:txBody>
      </p:sp>
      <p:sp>
        <p:nvSpPr>
          <p:cNvPr id="5" name="Flowchart: Alternate Process 4">
            <a:extLst>
              <a:ext uri="{FF2B5EF4-FFF2-40B4-BE49-F238E27FC236}">
                <a16:creationId xmlns:a16="http://schemas.microsoft.com/office/drawing/2014/main" id="{90A4613C-E0C9-489F-875B-30DFEF1BF45B}"/>
              </a:ext>
            </a:extLst>
          </p:cNvPr>
          <p:cNvSpPr/>
          <p:nvPr/>
        </p:nvSpPr>
        <p:spPr>
          <a:xfrm>
            <a:off x="3064043" y="448049"/>
            <a:ext cx="2355011"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XML parsers</a:t>
            </a:r>
          </a:p>
        </p:txBody>
      </p:sp>
      <p:sp>
        <p:nvSpPr>
          <p:cNvPr id="6" name="Flowchart: Alternate Process 5">
            <a:extLst>
              <a:ext uri="{FF2B5EF4-FFF2-40B4-BE49-F238E27FC236}">
                <a16:creationId xmlns:a16="http://schemas.microsoft.com/office/drawing/2014/main" id="{31891720-2707-42D7-B40B-01AABD6C3E4D}"/>
              </a:ext>
            </a:extLst>
          </p:cNvPr>
          <p:cNvSpPr/>
          <p:nvPr/>
        </p:nvSpPr>
        <p:spPr>
          <a:xfrm>
            <a:off x="1511073" y="2117925"/>
            <a:ext cx="2141723"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DOM</a:t>
            </a:r>
            <a:endParaRPr lang="en-US" sz="1400" b="1" dirty="0"/>
          </a:p>
        </p:txBody>
      </p:sp>
      <p:sp>
        <p:nvSpPr>
          <p:cNvPr id="7" name="Flowchart: Alternate Process 6">
            <a:extLst>
              <a:ext uri="{FF2B5EF4-FFF2-40B4-BE49-F238E27FC236}">
                <a16:creationId xmlns:a16="http://schemas.microsoft.com/office/drawing/2014/main" id="{7F88C890-63C6-46B6-A4FF-9BFA102111CB}"/>
              </a:ext>
            </a:extLst>
          </p:cNvPr>
          <p:cNvSpPr/>
          <p:nvPr/>
        </p:nvSpPr>
        <p:spPr>
          <a:xfrm>
            <a:off x="4607237" y="2117924"/>
            <a:ext cx="2141723"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Stream parsers</a:t>
            </a:r>
            <a:endParaRPr lang="en-US" sz="1400" b="1" dirty="0"/>
          </a:p>
        </p:txBody>
      </p:sp>
      <p:cxnSp>
        <p:nvCxnSpPr>
          <p:cNvPr id="9" name="Straight Arrow Connector 8">
            <a:extLst>
              <a:ext uri="{FF2B5EF4-FFF2-40B4-BE49-F238E27FC236}">
                <a16:creationId xmlns:a16="http://schemas.microsoft.com/office/drawing/2014/main" id="{96874356-5ACB-4514-8070-2BA4AD5891BA}"/>
              </a:ext>
            </a:extLst>
          </p:cNvPr>
          <p:cNvCxnSpPr>
            <a:cxnSpLocks/>
            <a:stCxn id="5" idx="2"/>
            <a:endCxn id="6" idx="0"/>
          </p:cNvCxnSpPr>
          <p:nvPr/>
        </p:nvCxnSpPr>
        <p:spPr>
          <a:xfrm flipH="1">
            <a:off x="2581935" y="1352442"/>
            <a:ext cx="1659614" cy="765483"/>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13F7A5E-DB45-4C9B-A5E0-847F5705B0E9}"/>
              </a:ext>
            </a:extLst>
          </p:cNvPr>
          <p:cNvCxnSpPr>
            <a:cxnSpLocks/>
            <a:stCxn id="5" idx="2"/>
            <a:endCxn id="7" idx="0"/>
          </p:cNvCxnSpPr>
          <p:nvPr/>
        </p:nvCxnSpPr>
        <p:spPr>
          <a:xfrm>
            <a:off x="4241549" y="1352442"/>
            <a:ext cx="1436550" cy="765482"/>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Flowchart: Alternate Process 13">
            <a:extLst>
              <a:ext uri="{FF2B5EF4-FFF2-40B4-BE49-F238E27FC236}">
                <a16:creationId xmlns:a16="http://schemas.microsoft.com/office/drawing/2014/main" id="{F31C59FC-C50B-47DD-BB2E-C872BD534393}"/>
              </a:ext>
            </a:extLst>
          </p:cNvPr>
          <p:cNvSpPr/>
          <p:nvPr/>
        </p:nvSpPr>
        <p:spPr>
          <a:xfrm>
            <a:off x="6404154" y="3654067"/>
            <a:ext cx="2618321" cy="904393"/>
          </a:xfrm>
          <a:prstGeom prst="flowChartAlternateProcess">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err="1"/>
              <a:t>StAX</a:t>
            </a:r>
            <a:endParaRPr lang="en-US" sz="1200" b="1" dirty="0">
              <a:solidFill>
                <a:srgbClr val="007FA3"/>
              </a:solidFill>
              <a:latin typeface="Courier New" panose="02070309020205020404" pitchFamily="49" charset="0"/>
              <a:cs typeface="Courier New" panose="02070309020205020404" pitchFamily="49" charset="0"/>
            </a:endParaRPr>
          </a:p>
        </p:txBody>
      </p:sp>
      <p:sp>
        <p:nvSpPr>
          <p:cNvPr id="20" name="Flowchart: Alternate Process 19">
            <a:extLst>
              <a:ext uri="{FF2B5EF4-FFF2-40B4-BE49-F238E27FC236}">
                <a16:creationId xmlns:a16="http://schemas.microsoft.com/office/drawing/2014/main" id="{6A51FDC8-410F-4F54-BAEA-494138D30C9D}"/>
              </a:ext>
            </a:extLst>
          </p:cNvPr>
          <p:cNvSpPr/>
          <p:nvPr/>
        </p:nvSpPr>
        <p:spPr>
          <a:xfrm>
            <a:off x="3107889" y="3647500"/>
            <a:ext cx="2618321" cy="904393"/>
          </a:xfrm>
          <a:prstGeom prst="flowChartAlternate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SAX</a:t>
            </a:r>
            <a:endParaRPr lang="en-US" sz="1200" b="1" dirty="0">
              <a:solidFill>
                <a:srgbClr val="007FA3"/>
              </a:solidFill>
              <a:latin typeface="Courier New" panose="02070309020205020404" pitchFamily="49" charset="0"/>
              <a:cs typeface="Courier New" panose="02070309020205020404" pitchFamily="49" charset="0"/>
            </a:endParaRPr>
          </a:p>
        </p:txBody>
      </p:sp>
      <p:cxnSp>
        <p:nvCxnSpPr>
          <p:cNvPr id="21" name="Straight Arrow Connector 20">
            <a:extLst>
              <a:ext uri="{FF2B5EF4-FFF2-40B4-BE49-F238E27FC236}">
                <a16:creationId xmlns:a16="http://schemas.microsoft.com/office/drawing/2014/main" id="{4E4828B9-3DB7-42BA-8166-876B2813384E}"/>
              </a:ext>
            </a:extLst>
          </p:cNvPr>
          <p:cNvCxnSpPr>
            <a:cxnSpLocks/>
            <a:stCxn id="7" idx="2"/>
            <a:endCxn id="20" idx="0"/>
          </p:cNvCxnSpPr>
          <p:nvPr/>
        </p:nvCxnSpPr>
        <p:spPr>
          <a:xfrm flipH="1">
            <a:off x="4417050" y="3022317"/>
            <a:ext cx="1261049" cy="625183"/>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84E366D-7FA3-42FC-96D4-64FFED168C12}"/>
              </a:ext>
            </a:extLst>
          </p:cNvPr>
          <p:cNvCxnSpPr>
            <a:cxnSpLocks/>
            <a:stCxn id="7" idx="2"/>
            <a:endCxn id="14" idx="0"/>
          </p:cNvCxnSpPr>
          <p:nvPr/>
        </p:nvCxnSpPr>
        <p:spPr>
          <a:xfrm>
            <a:off x="5678099" y="3022317"/>
            <a:ext cx="2035216" cy="631750"/>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Speech Bubble: Oval 15">
            <a:extLst>
              <a:ext uri="{FF2B5EF4-FFF2-40B4-BE49-F238E27FC236}">
                <a16:creationId xmlns:a16="http://schemas.microsoft.com/office/drawing/2014/main" id="{C4271E0E-363E-424D-9DA1-203FCDDE24B7}"/>
              </a:ext>
            </a:extLst>
          </p:cNvPr>
          <p:cNvSpPr/>
          <p:nvPr/>
        </p:nvSpPr>
        <p:spPr>
          <a:xfrm>
            <a:off x="129654" y="3207224"/>
            <a:ext cx="2245056" cy="1344669"/>
          </a:xfrm>
          <a:prstGeom prst="wedgeEllipseCallout">
            <a:avLst>
              <a:gd name="adj1" fmla="val 39349"/>
              <a:gd name="adj2" fmla="val -6284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dirty="0"/>
              <a:t>Loads whole XML file into memory</a:t>
            </a:r>
            <a:endParaRPr lang="en-US" sz="1600" b="1" dirty="0"/>
          </a:p>
        </p:txBody>
      </p:sp>
      <p:sp>
        <p:nvSpPr>
          <p:cNvPr id="22" name="Speech Bubble: Oval 21">
            <a:extLst>
              <a:ext uri="{FF2B5EF4-FFF2-40B4-BE49-F238E27FC236}">
                <a16:creationId xmlns:a16="http://schemas.microsoft.com/office/drawing/2014/main" id="{78601864-9752-41CE-A055-ED5C3B8FE086}"/>
              </a:ext>
            </a:extLst>
          </p:cNvPr>
          <p:cNvSpPr/>
          <p:nvPr/>
        </p:nvSpPr>
        <p:spPr>
          <a:xfrm>
            <a:off x="6094449" y="401079"/>
            <a:ext cx="2245056" cy="1344669"/>
          </a:xfrm>
          <a:prstGeom prst="wedgeEllipseCallout">
            <a:avLst>
              <a:gd name="adj1" fmla="val -31472"/>
              <a:gd name="adj2" fmla="val 7671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dirty="0"/>
              <a:t>Reads XML file progressively</a:t>
            </a:r>
            <a:endParaRPr lang="en-US" sz="1600" b="1" dirty="0"/>
          </a:p>
        </p:txBody>
      </p:sp>
      <p:sp>
        <p:nvSpPr>
          <p:cNvPr id="24" name="Speech Bubble: Oval 23">
            <a:extLst>
              <a:ext uri="{FF2B5EF4-FFF2-40B4-BE49-F238E27FC236}">
                <a16:creationId xmlns:a16="http://schemas.microsoft.com/office/drawing/2014/main" id="{ED22A9BC-6B64-4B95-80EB-87971E1A6598}"/>
              </a:ext>
            </a:extLst>
          </p:cNvPr>
          <p:cNvSpPr/>
          <p:nvPr/>
        </p:nvSpPr>
        <p:spPr>
          <a:xfrm>
            <a:off x="584834" y="3334908"/>
            <a:ext cx="2245056" cy="1344669"/>
          </a:xfrm>
          <a:prstGeom prst="wedgeEllipseCallout">
            <a:avLst>
              <a:gd name="adj1" fmla="val 62146"/>
              <a:gd name="adj2" fmla="val 7692"/>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dirty="0"/>
              <a:t>Events are pushed to application</a:t>
            </a:r>
            <a:endParaRPr lang="en-US" sz="1600" b="1" dirty="0"/>
          </a:p>
        </p:txBody>
      </p:sp>
      <p:sp>
        <p:nvSpPr>
          <p:cNvPr id="25" name="Speech Bubble: Oval 24">
            <a:extLst>
              <a:ext uri="{FF2B5EF4-FFF2-40B4-BE49-F238E27FC236}">
                <a16:creationId xmlns:a16="http://schemas.microsoft.com/office/drawing/2014/main" id="{3782FADE-DCAA-40EE-ADBC-D5A904C5DAF3}"/>
              </a:ext>
            </a:extLst>
          </p:cNvPr>
          <p:cNvSpPr/>
          <p:nvPr/>
        </p:nvSpPr>
        <p:spPr>
          <a:xfrm>
            <a:off x="6887481" y="1971240"/>
            <a:ext cx="2245056" cy="1344669"/>
          </a:xfrm>
          <a:prstGeom prst="wedgeEllipseCallout">
            <a:avLst>
              <a:gd name="adj1" fmla="val -5028"/>
              <a:gd name="adj2" fmla="val 7721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dirty="0"/>
              <a:t>Data is pulled from XML stream</a:t>
            </a:r>
            <a:endParaRPr lang="en-US" sz="1600" b="1" dirty="0"/>
          </a:p>
        </p:txBody>
      </p:sp>
    </p:spTree>
    <p:extLst>
      <p:ext uri="{BB962C8B-B14F-4D97-AF65-F5344CB8AC3E}">
        <p14:creationId xmlns:p14="http://schemas.microsoft.com/office/powerpoint/2010/main" val="84822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2"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24E8-6602-4BF4-8169-99B7082DE199}"/>
              </a:ext>
            </a:extLst>
          </p:cNvPr>
          <p:cNvSpPr>
            <a:spLocks noGrp="1"/>
          </p:cNvSpPr>
          <p:nvPr>
            <p:ph type="title"/>
          </p:nvPr>
        </p:nvSpPr>
        <p:spPr/>
        <p:txBody>
          <a:bodyPr/>
          <a:lstStyle/>
          <a:p>
            <a:r>
              <a:rPr lang="en-US" dirty="0" err="1"/>
              <a:t>StAX</a:t>
            </a:r>
            <a:r>
              <a:rPr lang="en-US" dirty="0"/>
              <a:t> parser components</a:t>
            </a:r>
          </a:p>
        </p:txBody>
      </p:sp>
      <p:sp>
        <p:nvSpPr>
          <p:cNvPr id="3" name="Slide Number Placeholder 2">
            <a:extLst>
              <a:ext uri="{FF2B5EF4-FFF2-40B4-BE49-F238E27FC236}">
                <a16:creationId xmlns:a16="http://schemas.microsoft.com/office/drawing/2014/main" id="{74AFDADD-72CE-4B82-A750-66611219FE05}"/>
              </a:ext>
            </a:extLst>
          </p:cNvPr>
          <p:cNvSpPr>
            <a:spLocks noGrp="1"/>
          </p:cNvSpPr>
          <p:nvPr>
            <p:ph type="sldNum" sz="quarter" idx="12"/>
          </p:nvPr>
        </p:nvSpPr>
        <p:spPr/>
        <p:txBody>
          <a:bodyPr/>
          <a:lstStyle/>
          <a:p>
            <a:fld id="{C60C2248-B95D-984B-A0F4-42B9A4652AA7}" type="slidenum">
              <a:rPr lang="en-US" smtClean="0"/>
              <a:pPr/>
              <a:t>29</a:t>
            </a:fld>
            <a:endParaRPr lang="en-US" dirty="0"/>
          </a:p>
        </p:txBody>
      </p:sp>
      <p:pic>
        <p:nvPicPr>
          <p:cNvPr id="5" name="Picture 4">
            <a:extLst>
              <a:ext uri="{FF2B5EF4-FFF2-40B4-BE49-F238E27FC236}">
                <a16:creationId xmlns:a16="http://schemas.microsoft.com/office/drawing/2014/main" id="{65E1E46A-B01A-4610-AF9B-4539CF9B41CB}"/>
              </a:ext>
            </a:extLst>
          </p:cNvPr>
          <p:cNvPicPr>
            <a:picLocks noChangeAspect="1"/>
          </p:cNvPicPr>
          <p:nvPr/>
        </p:nvPicPr>
        <p:blipFill>
          <a:blip r:embed="rId2"/>
          <a:stretch>
            <a:fillRect/>
          </a:stretch>
        </p:blipFill>
        <p:spPr>
          <a:xfrm>
            <a:off x="2119715" y="1300559"/>
            <a:ext cx="4904570" cy="3459632"/>
          </a:xfrm>
          <a:prstGeom prst="rect">
            <a:avLst/>
          </a:prstGeom>
        </p:spPr>
      </p:pic>
      <p:sp>
        <p:nvSpPr>
          <p:cNvPr id="6" name="Speech Bubble: Oval 5">
            <a:extLst>
              <a:ext uri="{FF2B5EF4-FFF2-40B4-BE49-F238E27FC236}">
                <a16:creationId xmlns:a16="http://schemas.microsoft.com/office/drawing/2014/main" id="{966FF686-DB99-4F80-B20E-8170066CF701}"/>
              </a:ext>
            </a:extLst>
          </p:cNvPr>
          <p:cNvSpPr/>
          <p:nvPr/>
        </p:nvSpPr>
        <p:spPr>
          <a:xfrm>
            <a:off x="61415" y="1868848"/>
            <a:ext cx="1992573" cy="1405803"/>
          </a:xfrm>
          <a:prstGeom prst="wedgeEllipseCallout">
            <a:avLst>
              <a:gd name="adj1" fmla="val 61259"/>
              <a:gd name="adj2" fmla="val 3737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Main class implementing OPF </a:t>
            </a:r>
            <a:r>
              <a:rPr lang="en-US" sz="1600" b="1" dirty="0" err="1"/>
              <a:t>StAX</a:t>
            </a:r>
            <a:r>
              <a:rPr lang="en-US" sz="1600" b="1" dirty="0"/>
              <a:t> parser</a:t>
            </a:r>
          </a:p>
        </p:txBody>
      </p:sp>
      <p:sp>
        <p:nvSpPr>
          <p:cNvPr id="7" name="Speech Bubble: Oval 6">
            <a:extLst>
              <a:ext uri="{FF2B5EF4-FFF2-40B4-BE49-F238E27FC236}">
                <a16:creationId xmlns:a16="http://schemas.microsoft.com/office/drawing/2014/main" id="{711C86D0-7C81-48AD-9754-6142C31059F0}"/>
              </a:ext>
            </a:extLst>
          </p:cNvPr>
          <p:cNvSpPr/>
          <p:nvPr/>
        </p:nvSpPr>
        <p:spPr>
          <a:xfrm>
            <a:off x="6763766" y="909239"/>
            <a:ext cx="1992573" cy="1405803"/>
          </a:xfrm>
          <a:prstGeom prst="wedgeEllipseCallout">
            <a:avLst>
              <a:gd name="adj1" fmla="val -77782"/>
              <a:gd name="adj2" fmla="val 5145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Standard autodetect capability</a:t>
            </a:r>
          </a:p>
        </p:txBody>
      </p:sp>
      <p:sp>
        <p:nvSpPr>
          <p:cNvPr id="8" name="Speech Bubble: Oval 7">
            <a:extLst>
              <a:ext uri="{FF2B5EF4-FFF2-40B4-BE49-F238E27FC236}">
                <a16:creationId xmlns:a16="http://schemas.microsoft.com/office/drawing/2014/main" id="{0A278EA2-F097-4B4A-8958-32C2EF2AD5E9}"/>
              </a:ext>
            </a:extLst>
          </p:cNvPr>
          <p:cNvSpPr/>
          <p:nvPr/>
        </p:nvSpPr>
        <p:spPr>
          <a:xfrm>
            <a:off x="4455593" y="71726"/>
            <a:ext cx="2568692" cy="1405803"/>
          </a:xfrm>
          <a:prstGeom prst="wedgeEllipseCallout">
            <a:avLst>
              <a:gd name="adj1" fmla="val -24358"/>
              <a:gd name="adj2" fmla="val 63586"/>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Actions might be defined at parser level or element level</a:t>
            </a:r>
          </a:p>
        </p:txBody>
      </p:sp>
    </p:spTree>
    <p:extLst>
      <p:ext uri="{BB962C8B-B14F-4D97-AF65-F5344CB8AC3E}">
        <p14:creationId xmlns:p14="http://schemas.microsoft.com/office/powerpoint/2010/main" val="380244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73D4E-68D9-4A2C-AECB-E6716CE65351}"/>
              </a:ext>
            </a:extLst>
          </p:cNvPr>
          <p:cNvSpPr>
            <a:spLocks noGrp="1"/>
          </p:cNvSpPr>
          <p:nvPr>
            <p:ph type="sldNum" sz="quarter" idx="11"/>
          </p:nvPr>
        </p:nvSpPr>
        <p:spPr/>
        <p:txBody>
          <a:bodyPr/>
          <a:lstStyle/>
          <a:p>
            <a:fld id="{C60C2248-B95D-984B-A0F4-42B9A4652AA7}" type="slidenum">
              <a:rPr lang="en-US" smtClean="0"/>
              <a:pPr/>
              <a:t>3</a:t>
            </a:fld>
            <a:endParaRPr lang="en-US" dirty="0"/>
          </a:p>
        </p:txBody>
      </p:sp>
      <p:sp>
        <p:nvSpPr>
          <p:cNvPr id="3" name="Text Placeholder 2">
            <a:extLst>
              <a:ext uri="{FF2B5EF4-FFF2-40B4-BE49-F238E27FC236}">
                <a16:creationId xmlns:a16="http://schemas.microsoft.com/office/drawing/2014/main" id="{BABB68AA-33B8-486E-BCC7-7899406BD160}"/>
              </a:ext>
            </a:extLst>
          </p:cNvPr>
          <p:cNvSpPr>
            <a:spLocks noGrp="1"/>
          </p:cNvSpPr>
          <p:nvPr>
            <p:ph type="body" sz="quarter" idx="12"/>
          </p:nvPr>
        </p:nvSpPr>
        <p:spPr/>
        <p:txBody>
          <a:bodyPr/>
          <a:lstStyle/>
          <a:p>
            <a:r>
              <a:rPr lang="en-US" dirty="0"/>
              <a:t>Parsing Service is responsible for mapping input file content into </a:t>
            </a:r>
          </a:p>
          <a:p>
            <a:r>
              <a:rPr lang="en-US" dirty="0"/>
              <a:t>OPF database entities</a:t>
            </a:r>
          </a:p>
        </p:txBody>
      </p:sp>
    </p:spTree>
    <p:extLst>
      <p:ext uri="{BB962C8B-B14F-4D97-AF65-F5344CB8AC3E}">
        <p14:creationId xmlns:p14="http://schemas.microsoft.com/office/powerpoint/2010/main" val="3780240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24E8-6602-4BF4-8169-99B7082DE199}"/>
              </a:ext>
            </a:extLst>
          </p:cNvPr>
          <p:cNvSpPr>
            <a:spLocks noGrp="1"/>
          </p:cNvSpPr>
          <p:nvPr>
            <p:ph type="title"/>
          </p:nvPr>
        </p:nvSpPr>
        <p:spPr/>
        <p:txBody>
          <a:bodyPr/>
          <a:lstStyle/>
          <a:p>
            <a:r>
              <a:rPr lang="en-US" dirty="0" err="1"/>
              <a:t>StAX</a:t>
            </a:r>
            <a:r>
              <a:rPr lang="en-US" dirty="0"/>
              <a:t> parser</a:t>
            </a:r>
          </a:p>
        </p:txBody>
      </p:sp>
      <p:sp>
        <p:nvSpPr>
          <p:cNvPr id="3" name="Slide Number Placeholder 2">
            <a:extLst>
              <a:ext uri="{FF2B5EF4-FFF2-40B4-BE49-F238E27FC236}">
                <a16:creationId xmlns:a16="http://schemas.microsoft.com/office/drawing/2014/main" id="{74AFDADD-72CE-4B82-A750-66611219FE05}"/>
              </a:ext>
            </a:extLst>
          </p:cNvPr>
          <p:cNvSpPr>
            <a:spLocks noGrp="1"/>
          </p:cNvSpPr>
          <p:nvPr>
            <p:ph type="sldNum" sz="quarter" idx="12"/>
          </p:nvPr>
        </p:nvSpPr>
        <p:spPr/>
        <p:txBody>
          <a:bodyPr/>
          <a:lstStyle/>
          <a:p>
            <a:fld id="{C60C2248-B95D-984B-A0F4-42B9A4652AA7}" type="slidenum">
              <a:rPr lang="en-US" smtClean="0"/>
              <a:pPr/>
              <a:t>30</a:t>
            </a:fld>
            <a:endParaRPr lang="en-US" dirty="0"/>
          </a:p>
        </p:txBody>
      </p:sp>
      <p:sp>
        <p:nvSpPr>
          <p:cNvPr id="4" name="Content Placeholder 3">
            <a:extLst>
              <a:ext uri="{FF2B5EF4-FFF2-40B4-BE49-F238E27FC236}">
                <a16:creationId xmlns:a16="http://schemas.microsoft.com/office/drawing/2014/main" id="{63FCD2A6-238D-4679-BDBE-BFE2B34380D7}"/>
              </a:ext>
            </a:extLst>
          </p:cNvPr>
          <p:cNvSpPr>
            <a:spLocks noGrp="1"/>
          </p:cNvSpPr>
          <p:nvPr>
            <p:ph sz="quarter" idx="13"/>
          </p:nvPr>
        </p:nvSpPr>
        <p:spPr/>
        <p:txBody>
          <a:bodyPr/>
          <a:lstStyle/>
          <a:p>
            <a:pPr marL="0" indent="0">
              <a:buNone/>
            </a:pPr>
            <a:endParaRPr lang="en-US" b="0" dirty="0"/>
          </a:p>
        </p:txBody>
      </p:sp>
    </p:spTree>
    <p:extLst>
      <p:ext uri="{BB962C8B-B14F-4D97-AF65-F5344CB8AC3E}">
        <p14:creationId xmlns:p14="http://schemas.microsoft.com/office/powerpoint/2010/main" val="3372127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24E8-6602-4BF4-8169-99B7082DE199}"/>
              </a:ext>
            </a:extLst>
          </p:cNvPr>
          <p:cNvSpPr>
            <a:spLocks noGrp="1"/>
          </p:cNvSpPr>
          <p:nvPr>
            <p:ph type="title"/>
          </p:nvPr>
        </p:nvSpPr>
        <p:spPr/>
        <p:txBody>
          <a:bodyPr/>
          <a:lstStyle/>
          <a:p>
            <a:r>
              <a:rPr lang="en-US" dirty="0" err="1"/>
              <a:t>StAX</a:t>
            </a:r>
            <a:r>
              <a:rPr lang="en-US" dirty="0"/>
              <a:t> parser</a:t>
            </a:r>
          </a:p>
        </p:txBody>
      </p:sp>
      <p:sp>
        <p:nvSpPr>
          <p:cNvPr id="3" name="Slide Number Placeholder 2">
            <a:extLst>
              <a:ext uri="{FF2B5EF4-FFF2-40B4-BE49-F238E27FC236}">
                <a16:creationId xmlns:a16="http://schemas.microsoft.com/office/drawing/2014/main" id="{74AFDADD-72CE-4B82-A750-66611219FE05}"/>
              </a:ext>
            </a:extLst>
          </p:cNvPr>
          <p:cNvSpPr>
            <a:spLocks noGrp="1"/>
          </p:cNvSpPr>
          <p:nvPr>
            <p:ph type="sldNum" sz="quarter" idx="12"/>
          </p:nvPr>
        </p:nvSpPr>
        <p:spPr/>
        <p:txBody>
          <a:bodyPr/>
          <a:lstStyle/>
          <a:p>
            <a:fld id="{C60C2248-B95D-984B-A0F4-42B9A4652AA7}" type="slidenum">
              <a:rPr lang="en-US" smtClean="0"/>
              <a:pPr/>
              <a:t>31</a:t>
            </a:fld>
            <a:endParaRPr lang="en-US" dirty="0"/>
          </a:p>
        </p:txBody>
      </p:sp>
      <p:sp>
        <p:nvSpPr>
          <p:cNvPr id="4" name="Content Placeholder 3">
            <a:extLst>
              <a:ext uri="{FF2B5EF4-FFF2-40B4-BE49-F238E27FC236}">
                <a16:creationId xmlns:a16="http://schemas.microsoft.com/office/drawing/2014/main" id="{63FCD2A6-238D-4679-BDBE-BFE2B34380D7}"/>
              </a:ext>
            </a:extLst>
          </p:cNvPr>
          <p:cNvSpPr>
            <a:spLocks noGrp="1"/>
          </p:cNvSpPr>
          <p:nvPr>
            <p:ph sz="quarter" idx="13"/>
          </p:nvPr>
        </p:nvSpPr>
        <p:spPr/>
        <p:txBody>
          <a:bodyPr/>
          <a:lstStyle/>
          <a:p>
            <a:pPr marL="0" indent="0">
              <a:buNone/>
            </a:pPr>
            <a:endParaRPr lang="en-US" b="0" dirty="0"/>
          </a:p>
        </p:txBody>
      </p:sp>
    </p:spTree>
    <p:extLst>
      <p:ext uri="{BB962C8B-B14F-4D97-AF65-F5344CB8AC3E}">
        <p14:creationId xmlns:p14="http://schemas.microsoft.com/office/powerpoint/2010/main" val="1516531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3727450" y="3813175"/>
            <a:ext cx="5416550" cy="649288"/>
          </a:xfrm>
        </p:spPr>
        <p:txBody>
          <a:bodyPr/>
          <a:lstStyle/>
          <a:p>
            <a:r>
              <a:rPr lang="en-US" dirty="0">
                <a:solidFill>
                  <a:schemeClr val="bg1"/>
                </a:solidFill>
              </a:rPr>
              <a:t>Parsing Service</a:t>
            </a:r>
          </a:p>
        </p:txBody>
      </p:sp>
    </p:spTree>
    <p:custDataLst>
      <p:tags r:id="rId1"/>
    </p:custDataLst>
    <p:extLst>
      <p:ext uri="{BB962C8B-B14F-4D97-AF65-F5344CB8AC3E}">
        <p14:creationId xmlns:p14="http://schemas.microsoft.com/office/powerpoint/2010/main" val="198423473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F428-12EB-45CB-8836-21D67A3D1247}"/>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F7265828-A4B0-4C2F-8D3E-4BEB3B3BDA2B}"/>
              </a:ext>
            </a:extLst>
          </p:cNvPr>
          <p:cNvSpPr>
            <a:spLocks noGrp="1"/>
          </p:cNvSpPr>
          <p:nvPr>
            <p:ph type="sldNum" sz="quarter" idx="12"/>
          </p:nvPr>
        </p:nvSpPr>
        <p:spPr/>
        <p:txBody>
          <a:bodyPr/>
          <a:lstStyle/>
          <a:p>
            <a:fld id="{C60C2248-B95D-984B-A0F4-42B9A4652AA7}" type="slidenum">
              <a:rPr lang="en-US" smtClean="0"/>
              <a:pPr/>
              <a:t>4</a:t>
            </a:fld>
            <a:endParaRPr lang="en-US" dirty="0"/>
          </a:p>
        </p:txBody>
      </p:sp>
      <p:sp>
        <p:nvSpPr>
          <p:cNvPr id="4" name="Content Placeholder 3">
            <a:extLst>
              <a:ext uri="{FF2B5EF4-FFF2-40B4-BE49-F238E27FC236}">
                <a16:creationId xmlns:a16="http://schemas.microsoft.com/office/drawing/2014/main" id="{B52FBCC6-A064-4BF0-85AA-25869E19A760}"/>
              </a:ext>
            </a:extLst>
          </p:cNvPr>
          <p:cNvSpPr>
            <a:spLocks noGrp="1"/>
          </p:cNvSpPr>
          <p:nvPr>
            <p:ph sz="quarter" idx="13"/>
          </p:nvPr>
        </p:nvSpPr>
        <p:spPr/>
        <p:txBody>
          <a:bodyPr/>
          <a:lstStyle/>
          <a:p>
            <a:r>
              <a:rPr lang="en-US" dirty="0"/>
              <a:t>Parsing service is able to extract data from</a:t>
            </a:r>
          </a:p>
          <a:p>
            <a:pPr lvl="1"/>
            <a:r>
              <a:rPr lang="en-US" dirty="0"/>
              <a:t>JMS message</a:t>
            </a:r>
          </a:p>
          <a:p>
            <a:pPr lvl="1"/>
            <a:r>
              <a:rPr lang="en-US" dirty="0"/>
              <a:t>Memory</a:t>
            </a:r>
          </a:p>
          <a:p>
            <a:pPr lvl="1"/>
            <a:r>
              <a:rPr lang="en-US" dirty="0"/>
              <a:t>File</a:t>
            </a:r>
          </a:p>
          <a:p>
            <a:pPr lvl="1"/>
            <a:r>
              <a:rPr lang="en-US" dirty="0"/>
              <a:t>Database table (most common case)</a:t>
            </a:r>
          </a:p>
          <a:p>
            <a:r>
              <a:rPr lang="en-US" dirty="0"/>
              <a:t>Data parsed once, in one request, progressively</a:t>
            </a:r>
          </a:p>
          <a:p>
            <a:pPr lvl="1"/>
            <a:r>
              <a:rPr lang="en-US" dirty="0"/>
              <a:t>One-pass streaming parser</a:t>
            </a:r>
          </a:p>
          <a:p>
            <a:pPr lvl="1"/>
            <a:r>
              <a:rPr lang="en-US" dirty="0"/>
              <a:t>Data is converted on the fly from input stream to database entities</a:t>
            </a:r>
          </a:p>
          <a:p>
            <a:pPr lvl="1"/>
            <a:r>
              <a:rPr lang="en-US" dirty="0"/>
              <a:t>Only most recent data is kept until it’s converted and persisted and then discarded</a:t>
            </a:r>
          </a:p>
          <a:p>
            <a:r>
              <a:rPr lang="en-US" dirty="0"/>
              <a:t>Output of parsing service is</a:t>
            </a:r>
          </a:p>
          <a:p>
            <a:pPr lvl="1"/>
            <a:r>
              <a:rPr lang="en-US" dirty="0"/>
              <a:t>Persisted in database payment objects (instructions and transactions)</a:t>
            </a:r>
          </a:p>
          <a:p>
            <a:pPr lvl="1"/>
            <a:r>
              <a:rPr lang="en-US" dirty="0"/>
              <a:t>Starting of OPF business flow to trigger further processing of payments</a:t>
            </a:r>
          </a:p>
          <a:p>
            <a:pPr lvl="1"/>
            <a:endParaRPr lang="en-US" dirty="0"/>
          </a:p>
          <a:p>
            <a:pPr lvl="1"/>
            <a:endParaRPr lang="en-US" dirty="0"/>
          </a:p>
        </p:txBody>
      </p:sp>
    </p:spTree>
    <p:extLst>
      <p:ext uri="{BB962C8B-B14F-4D97-AF65-F5344CB8AC3E}">
        <p14:creationId xmlns:p14="http://schemas.microsoft.com/office/powerpoint/2010/main" val="183864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D74710-BDB6-4B01-94A3-3D4B623F77A4}"/>
              </a:ext>
            </a:extLst>
          </p:cNvPr>
          <p:cNvSpPr>
            <a:spLocks noGrp="1"/>
          </p:cNvSpPr>
          <p:nvPr>
            <p:ph type="sldNum" sz="quarter" idx="12"/>
          </p:nvPr>
        </p:nvSpPr>
        <p:spPr/>
        <p:txBody>
          <a:bodyPr/>
          <a:lstStyle/>
          <a:p>
            <a:fld id="{C60C2248-B95D-984B-A0F4-42B9A4652AA7}" type="slidenum">
              <a:rPr lang="en-US" smtClean="0"/>
              <a:pPr/>
              <a:t>5</a:t>
            </a:fld>
            <a:endParaRPr lang="en-US" dirty="0"/>
          </a:p>
        </p:txBody>
      </p:sp>
      <p:pic>
        <p:nvPicPr>
          <p:cNvPr id="6" name="Picture 5">
            <a:extLst>
              <a:ext uri="{FF2B5EF4-FFF2-40B4-BE49-F238E27FC236}">
                <a16:creationId xmlns:a16="http://schemas.microsoft.com/office/drawing/2014/main" id="{4F812140-BAAC-4DE7-95DB-067A678C3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5270"/>
            <a:ext cx="6096000" cy="4632960"/>
          </a:xfrm>
          <a:prstGeom prst="rect">
            <a:avLst/>
          </a:prstGeom>
        </p:spPr>
      </p:pic>
      <p:sp>
        <p:nvSpPr>
          <p:cNvPr id="8" name="Arrow: Left 7">
            <a:extLst>
              <a:ext uri="{FF2B5EF4-FFF2-40B4-BE49-F238E27FC236}">
                <a16:creationId xmlns:a16="http://schemas.microsoft.com/office/drawing/2014/main" id="{C6216223-73D1-444E-B255-CCAE8E803250}"/>
              </a:ext>
            </a:extLst>
          </p:cNvPr>
          <p:cNvSpPr/>
          <p:nvPr/>
        </p:nvSpPr>
        <p:spPr>
          <a:xfrm>
            <a:off x="7397496" y="475488"/>
            <a:ext cx="1508760" cy="256794"/>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9" name="Arrow: Left 8">
            <a:extLst>
              <a:ext uri="{FF2B5EF4-FFF2-40B4-BE49-F238E27FC236}">
                <a16:creationId xmlns:a16="http://schemas.microsoft.com/office/drawing/2014/main" id="{D618B468-B3F8-4144-92BB-88DF17C2C34F}"/>
              </a:ext>
            </a:extLst>
          </p:cNvPr>
          <p:cNvSpPr/>
          <p:nvPr/>
        </p:nvSpPr>
        <p:spPr>
          <a:xfrm>
            <a:off x="7196328" y="937641"/>
            <a:ext cx="1709928" cy="256794"/>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0" name="Arrow: Left 9">
            <a:extLst>
              <a:ext uri="{FF2B5EF4-FFF2-40B4-BE49-F238E27FC236}">
                <a16:creationId xmlns:a16="http://schemas.microsoft.com/office/drawing/2014/main" id="{31F63813-AF63-415B-AA3B-2E258B8474C0}"/>
              </a:ext>
            </a:extLst>
          </p:cNvPr>
          <p:cNvSpPr/>
          <p:nvPr/>
        </p:nvSpPr>
        <p:spPr>
          <a:xfrm>
            <a:off x="7196328" y="1999488"/>
            <a:ext cx="1709928" cy="256794"/>
          </a:xfrm>
          <a:prstGeom prst="lef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223170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D7FF-6DCF-4794-8EDC-55B3CB0F4815}"/>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9CF1D431-EDA4-416F-92D1-A7AFAA7F80DE}"/>
              </a:ext>
            </a:extLst>
          </p:cNvPr>
          <p:cNvSpPr>
            <a:spLocks noGrp="1"/>
          </p:cNvSpPr>
          <p:nvPr>
            <p:ph type="sldNum" sz="quarter" idx="12"/>
          </p:nvPr>
        </p:nvSpPr>
        <p:spPr/>
        <p:txBody>
          <a:bodyPr/>
          <a:lstStyle/>
          <a:p>
            <a:fld id="{C60C2248-B95D-984B-A0F4-42B9A4652AA7}" type="slidenum">
              <a:rPr lang="en-US" smtClean="0"/>
              <a:pPr/>
              <a:t>6</a:t>
            </a:fld>
            <a:endParaRPr lang="en-US" dirty="0"/>
          </a:p>
        </p:txBody>
      </p:sp>
      <p:sp>
        <p:nvSpPr>
          <p:cNvPr id="4" name="Content Placeholder 3">
            <a:extLst>
              <a:ext uri="{FF2B5EF4-FFF2-40B4-BE49-F238E27FC236}">
                <a16:creationId xmlns:a16="http://schemas.microsoft.com/office/drawing/2014/main" id="{D0F15C52-6D92-4D6E-A86E-3C570B7D3ACE}"/>
              </a:ext>
            </a:extLst>
          </p:cNvPr>
          <p:cNvSpPr>
            <a:spLocks noGrp="1"/>
          </p:cNvSpPr>
          <p:nvPr>
            <p:ph sz="quarter" idx="13"/>
          </p:nvPr>
        </p:nvSpPr>
        <p:spPr/>
        <p:txBody>
          <a:bodyPr/>
          <a:lstStyle/>
          <a:p>
            <a:r>
              <a:rPr lang="en-US" dirty="0"/>
              <a:t>Parsing service is run after Interchange Loader and before first Payment Flow is launched</a:t>
            </a:r>
          </a:p>
          <a:p>
            <a:pPr lvl="1"/>
            <a:r>
              <a:rPr lang="en-US" dirty="0"/>
              <a:t>Interchange Loader loads </a:t>
            </a:r>
            <a:r>
              <a:rPr lang="en-US" b="1" dirty="0"/>
              <a:t>raw</a:t>
            </a:r>
            <a:r>
              <a:rPr lang="en-US" dirty="0"/>
              <a:t> data from input file into database</a:t>
            </a:r>
          </a:p>
          <a:p>
            <a:pPr lvl="1"/>
            <a:r>
              <a:rPr lang="en-US" dirty="0"/>
              <a:t>Parser loads that raw data from database, analyzes it and </a:t>
            </a:r>
            <a:r>
              <a:rPr lang="en-US" b="1" dirty="0"/>
              <a:t>creates</a:t>
            </a:r>
            <a:r>
              <a:rPr lang="en-US" dirty="0"/>
              <a:t> payment entities in database</a:t>
            </a:r>
          </a:p>
          <a:p>
            <a:pPr lvl="1"/>
            <a:r>
              <a:rPr lang="en-US" dirty="0"/>
              <a:t>Payment Flow launches OPF services which operate on payment entities stored in database</a:t>
            </a:r>
          </a:p>
          <a:p>
            <a:r>
              <a:rPr lang="en-US" dirty="0"/>
              <a:t>Each fore mentioned component acts in own distributed transaction</a:t>
            </a:r>
          </a:p>
          <a:p>
            <a:r>
              <a:rPr lang="en-US" dirty="0"/>
              <a:t>Distributed transaction (XA) scope is set using message queues</a:t>
            </a:r>
          </a:p>
          <a:p>
            <a:pPr lvl="1"/>
            <a:r>
              <a:rPr lang="en-US" dirty="0"/>
              <a:t>Interchange Loader is triggered by Message Driven Bean listening on OPF input queue (</a:t>
            </a:r>
            <a:r>
              <a:rPr lang="en-US" b="1" i="1" dirty="0" err="1">
                <a:solidFill>
                  <a:srgbClr val="007FA3"/>
                </a:solidFill>
                <a:latin typeface="Courier New" panose="02070309020205020404" pitchFamily="49" charset="0"/>
                <a:cs typeface="Courier New" panose="02070309020205020404" pitchFamily="49" charset="0"/>
              </a:rPr>
              <a:t>InterchangeLoaderQ</a:t>
            </a:r>
            <a:r>
              <a:rPr lang="en-US" dirty="0"/>
              <a:t>)</a:t>
            </a:r>
          </a:p>
          <a:p>
            <a:pPr lvl="1"/>
            <a:r>
              <a:rPr lang="en-US" dirty="0"/>
              <a:t>Interchange Loader (as it’s last action) puts a message on parser queue (</a:t>
            </a:r>
            <a:r>
              <a:rPr lang="en-US" b="1" i="1" dirty="0" err="1">
                <a:solidFill>
                  <a:srgbClr val="007FA3"/>
                </a:solidFill>
                <a:latin typeface="Courier New" panose="02070309020205020404" pitchFamily="49" charset="0"/>
                <a:cs typeface="Courier New" panose="02070309020205020404" pitchFamily="49" charset="0"/>
              </a:rPr>
              <a:t>ParserQ</a:t>
            </a:r>
            <a:r>
              <a:rPr lang="en-US" dirty="0"/>
              <a:t>) to parse file that was just loaded</a:t>
            </a:r>
          </a:p>
          <a:p>
            <a:pPr lvl="1"/>
            <a:r>
              <a:rPr lang="en-US" dirty="0"/>
              <a:t>Parser is triggered by Message Driven Bean listening on parser queue</a:t>
            </a:r>
          </a:p>
          <a:p>
            <a:pPr lvl="1"/>
            <a:r>
              <a:rPr lang="en-US" dirty="0"/>
              <a:t>Parser (as it’s last action) puts a message on flow initiation queue (</a:t>
            </a:r>
            <a:r>
              <a:rPr lang="en-US" b="1" i="1" dirty="0" err="1">
                <a:solidFill>
                  <a:srgbClr val="007FA3"/>
                </a:solidFill>
                <a:latin typeface="Courier New" panose="02070309020205020404" pitchFamily="49" charset="0"/>
                <a:cs typeface="Courier New" panose="02070309020205020404" pitchFamily="49" charset="0"/>
              </a:rPr>
              <a:t>FlowInitiationQ</a:t>
            </a:r>
            <a:r>
              <a:rPr lang="en-US" dirty="0"/>
              <a:t>) to start first flow for just parsed interchange</a:t>
            </a:r>
          </a:p>
          <a:p>
            <a:pPr lvl="1"/>
            <a:r>
              <a:rPr lang="en-US" dirty="0"/>
              <a:t>First Payment Flow (interchange flow) is triggered by Message Driven Bean listening on flow initiation queue</a:t>
            </a:r>
          </a:p>
        </p:txBody>
      </p:sp>
    </p:spTree>
    <p:extLst>
      <p:ext uri="{BB962C8B-B14F-4D97-AF65-F5344CB8AC3E}">
        <p14:creationId xmlns:p14="http://schemas.microsoft.com/office/powerpoint/2010/main" val="88589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10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150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200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250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86F1BD-0A3B-43A6-8EC1-8E951A25E3ED}"/>
              </a:ext>
            </a:extLst>
          </p:cNvPr>
          <p:cNvSpPr>
            <a:spLocks noGrp="1"/>
          </p:cNvSpPr>
          <p:nvPr>
            <p:ph type="sldNum" sz="quarter" idx="11"/>
          </p:nvPr>
        </p:nvSpPr>
        <p:spPr/>
        <p:txBody>
          <a:bodyPr/>
          <a:lstStyle/>
          <a:p>
            <a:fld id="{C60C2248-B95D-984B-A0F4-42B9A4652AA7}" type="slidenum">
              <a:rPr lang="en-US" smtClean="0"/>
              <a:pPr/>
              <a:t>7</a:t>
            </a:fld>
            <a:endParaRPr lang="en-US" dirty="0"/>
          </a:p>
        </p:txBody>
      </p:sp>
      <p:sp>
        <p:nvSpPr>
          <p:cNvPr id="3" name="Text Placeholder 2">
            <a:extLst>
              <a:ext uri="{FF2B5EF4-FFF2-40B4-BE49-F238E27FC236}">
                <a16:creationId xmlns:a16="http://schemas.microsoft.com/office/drawing/2014/main" id="{DF6CF7C2-5D3E-4A15-9666-4D8014E21334}"/>
              </a:ext>
            </a:extLst>
          </p:cNvPr>
          <p:cNvSpPr>
            <a:spLocks noGrp="1"/>
          </p:cNvSpPr>
          <p:nvPr>
            <p:ph type="body" sz="quarter" idx="12"/>
          </p:nvPr>
        </p:nvSpPr>
        <p:spPr/>
        <p:txBody>
          <a:bodyPr/>
          <a:lstStyle/>
          <a:p>
            <a:r>
              <a:rPr lang="en-US" dirty="0"/>
              <a:t>Parsing Service</a:t>
            </a:r>
          </a:p>
          <a:p>
            <a:r>
              <a:rPr lang="en-US" dirty="0"/>
              <a:t>is based on</a:t>
            </a:r>
          </a:p>
          <a:p>
            <a:r>
              <a:rPr lang="en-US" dirty="0"/>
              <a:t>Business Service Pattern</a:t>
            </a:r>
          </a:p>
        </p:txBody>
      </p:sp>
      <p:sp>
        <p:nvSpPr>
          <p:cNvPr id="4" name="Speech Bubble: Oval 3">
            <a:extLst>
              <a:ext uri="{FF2B5EF4-FFF2-40B4-BE49-F238E27FC236}">
                <a16:creationId xmlns:a16="http://schemas.microsoft.com/office/drawing/2014/main" id="{52BE9889-1179-4DE8-929E-DBB2025A829F}"/>
              </a:ext>
            </a:extLst>
          </p:cNvPr>
          <p:cNvSpPr/>
          <p:nvPr/>
        </p:nvSpPr>
        <p:spPr>
          <a:xfrm>
            <a:off x="6150634" y="3174521"/>
            <a:ext cx="2605705" cy="1449237"/>
          </a:xfrm>
          <a:prstGeom prst="wedgeEllipseCallout">
            <a:avLst>
              <a:gd name="adj1" fmla="val -84065"/>
              <a:gd name="adj2" fmla="val -57143"/>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Described already in separate training</a:t>
            </a:r>
          </a:p>
        </p:txBody>
      </p:sp>
    </p:spTree>
    <p:extLst>
      <p:ext uri="{BB962C8B-B14F-4D97-AF65-F5344CB8AC3E}">
        <p14:creationId xmlns:p14="http://schemas.microsoft.com/office/powerpoint/2010/main" val="31373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8A31-3ADB-4B80-9033-011390A43747}"/>
              </a:ext>
            </a:extLst>
          </p:cNvPr>
          <p:cNvSpPr>
            <a:spLocks noGrp="1"/>
          </p:cNvSpPr>
          <p:nvPr>
            <p:ph type="title"/>
          </p:nvPr>
        </p:nvSpPr>
        <p:spPr/>
        <p:txBody>
          <a:bodyPr/>
          <a:lstStyle/>
          <a:p>
            <a:r>
              <a:rPr lang="en-US" dirty="0"/>
              <a:t>Parsing Service</a:t>
            </a:r>
            <a:br>
              <a:rPr lang="en-US" dirty="0"/>
            </a:br>
            <a:r>
              <a:rPr lang="en-US" sz="2000" dirty="0">
                <a:solidFill>
                  <a:srgbClr val="0070C0"/>
                </a:solidFill>
              </a:rPr>
              <a:t>Flow of control</a:t>
            </a:r>
            <a:endParaRPr lang="en-US" dirty="0">
              <a:solidFill>
                <a:srgbClr val="0070C0"/>
              </a:solidFill>
            </a:endParaRPr>
          </a:p>
        </p:txBody>
      </p:sp>
      <p:sp>
        <p:nvSpPr>
          <p:cNvPr id="3" name="Slide Number Placeholder 2">
            <a:extLst>
              <a:ext uri="{FF2B5EF4-FFF2-40B4-BE49-F238E27FC236}">
                <a16:creationId xmlns:a16="http://schemas.microsoft.com/office/drawing/2014/main" id="{7E948414-37A3-4098-833E-1B5B8392A05D}"/>
              </a:ext>
            </a:extLst>
          </p:cNvPr>
          <p:cNvSpPr>
            <a:spLocks noGrp="1"/>
          </p:cNvSpPr>
          <p:nvPr>
            <p:ph type="sldNum" sz="quarter" idx="12"/>
          </p:nvPr>
        </p:nvSpPr>
        <p:spPr>
          <a:xfrm>
            <a:off x="8288339" y="5051886"/>
            <a:ext cx="468000" cy="135000"/>
          </a:xfrm>
        </p:spPr>
        <p:txBody>
          <a:bodyPr/>
          <a:lstStyle/>
          <a:p>
            <a:fld id="{C60C2248-B95D-984B-A0F4-42B9A4652AA7}" type="slidenum">
              <a:rPr lang="en-US" smtClean="0"/>
              <a:pPr/>
              <a:t>8</a:t>
            </a:fld>
            <a:endParaRPr lang="en-US" dirty="0"/>
          </a:p>
        </p:txBody>
      </p:sp>
      <p:sp>
        <p:nvSpPr>
          <p:cNvPr id="5" name="Rectangle: Rounded Corners 4">
            <a:extLst>
              <a:ext uri="{FF2B5EF4-FFF2-40B4-BE49-F238E27FC236}">
                <a16:creationId xmlns:a16="http://schemas.microsoft.com/office/drawing/2014/main" id="{2A4C87CF-24AE-4752-9E79-82D59EECFF4C}"/>
              </a:ext>
            </a:extLst>
          </p:cNvPr>
          <p:cNvSpPr/>
          <p:nvPr/>
        </p:nvSpPr>
        <p:spPr>
          <a:xfrm>
            <a:off x="819509" y="2030608"/>
            <a:ext cx="1841532" cy="115593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MDB</a:t>
            </a:r>
          </a:p>
        </p:txBody>
      </p:sp>
      <p:sp>
        <p:nvSpPr>
          <p:cNvPr id="6" name="Rectangle: Rounded Corners 5">
            <a:extLst>
              <a:ext uri="{FF2B5EF4-FFF2-40B4-BE49-F238E27FC236}">
                <a16:creationId xmlns:a16="http://schemas.microsoft.com/office/drawing/2014/main" id="{FD59E83F-783F-4731-959C-DF1B2E536DD7}"/>
              </a:ext>
            </a:extLst>
          </p:cNvPr>
          <p:cNvSpPr/>
          <p:nvPr/>
        </p:nvSpPr>
        <p:spPr>
          <a:xfrm>
            <a:off x="3775494" y="2030610"/>
            <a:ext cx="1841532" cy="115593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EJB</a:t>
            </a:r>
          </a:p>
        </p:txBody>
      </p:sp>
      <p:sp>
        <p:nvSpPr>
          <p:cNvPr id="7" name="Rectangle: Rounded Corners 6">
            <a:extLst>
              <a:ext uri="{FF2B5EF4-FFF2-40B4-BE49-F238E27FC236}">
                <a16:creationId xmlns:a16="http://schemas.microsoft.com/office/drawing/2014/main" id="{4E097DF5-7D00-4FA0-BF60-89DED5A57D8D}"/>
              </a:ext>
            </a:extLst>
          </p:cNvPr>
          <p:cNvSpPr/>
          <p:nvPr/>
        </p:nvSpPr>
        <p:spPr>
          <a:xfrm>
            <a:off x="6731479" y="2030609"/>
            <a:ext cx="1841532" cy="115593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POJO</a:t>
            </a:r>
          </a:p>
        </p:txBody>
      </p:sp>
      <p:sp>
        <p:nvSpPr>
          <p:cNvPr id="9" name="Arrow: Notched Right 8">
            <a:extLst>
              <a:ext uri="{FF2B5EF4-FFF2-40B4-BE49-F238E27FC236}">
                <a16:creationId xmlns:a16="http://schemas.microsoft.com/office/drawing/2014/main" id="{F57D0341-C03E-4F7F-9DCF-83364B976317}"/>
              </a:ext>
            </a:extLst>
          </p:cNvPr>
          <p:cNvSpPr/>
          <p:nvPr/>
        </p:nvSpPr>
        <p:spPr>
          <a:xfrm>
            <a:off x="0" y="2403910"/>
            <a:ext cx="819509" cy="391041"/>
          </a:xfrm>
          <a:prstGeom prst="notched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0" name="Arrow: Striped Right 9">
            <a:extLst>
              <a:ext uri="{FF2B5EF4-FFF2-40B4-BE49-F238E27FC236}">
                <a16:creationId xmlns:a16="http://schemas.microsoft.com/office/drawing/2014/main" id="{1FC47E67-3F43-42E3-949A-175FCE524011}"/>
              </a:ext>
            </a:extLst>
          </p:cNvPr>
          <p:cNvSpPr/>
          <p:nvPr/>
        </p:nvSpPr>
        <p:spPr>
          <a:xfrm>
            <a:off x="2661041" y="2403910"/>
            <a:ext cx="1114453" cy="391041"/>
          </a:xfrm>
          <a:prstGeom prst="striped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1" name="Arrow: Striped Right 10">
            <a:extLst>
              <a:ext uri="{FF2B5EF4-FFF2-40B4-BE49-F238E27FC236}">
                <a16:creationId xmlns:a16="http://schemas.microsoft.com/office/drawing/2014/main" id="{FA31052F-1B34-4E4B-BA3F-FAB02858284A}"/>
              </a:ext>
            </a:extLst>
          </p:cNvPr>
          <p:cNvSpPr/>
          <p:nvPr/>
        </p:nvSpPr>
        <p:spPr>
          <a:xfrm>
            <a:off x="5617026" y="2413056"/>
            <a:ext cx="1114453" cy="391041"/>
          </a:xfrm>
          <a:prstGeom prst="striped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12" name="Arrow: Striped Right 11">
            <a:extLst>
              <a:ext uri="{FF2B5EF4-FFF2-40B4-BE49-F238E27FC236}">
                <a16:creationId xmlns:a16="http://schemas.microsoft.com/office/drawing/2014/main" id="{926853C2-AF87-4C57-8F2A-138602089A91}"/>
              </a:ext>
            </a:extLst>
          </p:cNvPr>
          <p:cNvSpPr/>
          <p:nvPr/>
        </p:nvSpPr>
        <p:spPr>
          <a:xfrm>
            <a:off x="8573011" y="2403909"/>
            <a:ext cx="522106" cy="391041"/>
          </a:xfrm>
          <a:prstGeom prst="striped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4" name="Speech Bubble: Rectangle 3">
            <a:extLst>
              <a:ext uri="{FF2B5EF4-FFF2-40B4-BE49-F238E27FC236}">
                <a16:creationId xmlns:a16="http://schemas.microsoft.com/office/drawing/2014/main" id="{B1C99FA1-9B51-413F-9870-F301014F61EA}"/>
              </a:ext>
            </a:extLst>
          </p:cNvPr>
          <p:cNvSpPr/>
          <p:nvPr/>
        </p:nvSpPr>
        <p:spPr>
          <a:xfrm>
            <a:off x="284673" y="3550884"/>
            <a:ext cx="3407434" cy="1112807"/>
          </a:xfrm>
          <a:prstGeom prst="wedgeRectCallout">
            <a:avLst>
              <a:gd name="adj1" fmla="val -19258"/>
              <a:gd name="adj2" fmla="val -82462"/>
            </a:avLst>
          </a:prstGeom>
          <a:solidFill>
            <a:srgbClr val="F1F2F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solidFill>
                  <a:schemeClr val="tx1"/>
                </a:solidFill>
              </a:rPr>
              <a:t>Message Driven Bean</a:t>
            </a:r>
          </a:p>
          <a:p>
            <a:pPr algn="ctr"/>
            <a:r>
              <a:rPr lang="en-US" sz="1200" i="1" dirty="0">
                <a:solidFill>
                  <a:schemeClr val="tx1"/>
                </a:solidFill>
              </a:rPr>
              <a:t>(</a:t>
            </a:r>
            <a:r>
              <a:rPr lang="en-US" sz="1200" b="1" i="1" dirty="0" err="1">
                <a:solidFill>
                  <a:srgbClr val="007FA3"/>
                </a:solidFill>
                <a:latin typeface="Courier New" panose="02070309020205020404" pitchFamily="49" charset="0"/>
                <a:cs typeface="Courier New" panose="02070309020205020404" pitchFamily="49" charset="0"/>
              </a:rPr>
              <a:t>onMessage</a:t>
            </a:r>
            <a:r>
              <a:rPr lang="en-US" sz="1200" b="1" i="1" dirty="0">
                <a:solidFill>
                  <a:srgbClr val="007FA3"/>
                </a:solidFill>
                <a:latin typeface="Courier New" panose="02070309020205020404" pitchFamily="49" charset="0"/>
                <a:cs typeface="Courier New" panose="02070309020205020404" pitchFamily="49" charset="0"/>
              </a:rPr>
              <a:t>()</a:t>
            </a:r>
            <a:r>
              <a:rPr lang="en-US" sz="1200" i="1" dirty="0">
                <a:solidFill>
                  <a:schemeClr val="tx1"/>
                </a:solidFill>
              </a:rPr>
              <a:t> method)</a:t>
            </a:r>
            <a:br>
              <a:rPr lang="en-US" sz="1200" i="1" dirty="0">
                <a:solidFill>
                  <a:schemeClr val="tx1"/>
                </a:solidFill>
              </a:rPr>
            </a:br>
            <a:r>
              <a:rPr lang="en-US" sz="1600" b="1" dirty="0">
                <a:solidFill>
                  <a:schemeClr val="tx1"/>
                </a:solidFill>
              </a:rPr>
              <a:t>is triggered by application server</a:t>
            </a:r>
          </a:p>
          <a:p>
            <a:pPr algn="ctr"/>
            <a:r>
              <a:rPr lang="en-US" sz="1200" i="1" dirty="0">
                <a:solidFill>
                  <a:schemeClr val="tx1"/>
                </a:solidFill>
              </a:rPr>
              <a:t>(MDB usually listens at </a:t>
            </a:r>
            <a:r>
              <a:rPr lang="en-US" sz="1200" b="1" i="1" dirty="0" err="1">
                <a:solidFill>
                  <a:srgbClr val="007FA3"/>
                </a:solidFill>
                <a:latin typeface="Courier New" panose="02070309020205020404" pitchFamily="49" charset="0"/>
                <a:cs typeface="Courier New" panose="02070309020205020404" pitchFamily="49" charset="0"/>
              </a:rPr>
              <a:t>jms</a:t>
            </a:r>
            <a:r>
              <a:rPr lang="en-US" sz="1200" b="1" i="1" dirty="0">
                <a:solidFill>
                  <a:srgbClr val="007FA3"/>
                </a:solidFill>
                <a:latin typeface="Courier New" panose="02070309020205020404" pitchFamily="49" charset="0"/>
                <a:cs typeface="Courier New" panose="02070309020205020404" pitchFamily="49" charset="0"/>
              </a:rPr>
              <a:t>/</a:t>
            </a:r>
            <a:r>
              <a:rPr lang="en-US" sz="1200" b="1" i="1" dirty="0" err="1">
                <a:solidFill>
                  <a:srgbClr val="007FA3"/>
                </a:solidFill>
                <a:latin typeface="Courier New" panose="02070309020205020404" pitchFamily="49" charset="0"/>
                <a:cs typeface="Courier New" panose="02070309020205020404" pitchFamily="49" charset="0"/>
              </a:rPr>
              <a:t>ParserQ</a:t>
            </a:r>
            <a:r>
              <a:rPr lang="en-US" sz="1200" b="1" i="1" dirty="0">
                <a:solidFill>
                  <a:schemeClr val="tx1"/>
                </a:solidFill>
              </a:rPr>
              <a:t>)</a:t>
            </a:r>
          </a:p>
        </p:txBody>
      </p:sp>
      <p:sp>
        <p:nvSpPr>
          <p:cNvPr id="8" name="Speech Bubble: Oval 7">
            <a:extLst>
              <a:ext uri="{FF2B5EF4-FFF2-40B4-BE49-F238E27FC236}">
                <a16:creationId xmlns:a16="http://schemas.microsoft.com/office/drawing/2014/main" id="{6DA0CAF9-561D-4AF1-8B7F-6F04D88AA754}"/>
              </a:ext>
            </a:extLst>
          </p:cNvPr>
          <p:cNvSpPr/>
          <p:nvPr/>
        </p:nvSpPr>
        <p:spPr>
          <a:xfrm>
            <a:off x="34506" y="974785"/>
            <a:ext cx="2760729" cy="919396"/>
          </a:xfrm>
          <a:prstGeom prst="wedgeEllipseCallout">
            <a:avLst>
              <a:gd name="adj1" fmla="val -42114"/>
              <a:gd name="adj2" fmla="val 110352"/>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400" b="1" dirty="0"/>
              <a:t>Message with interchange key to parse arrives at message queue</a:t>
            </a:r>
          </a:p>
        </p:txBody>
      </p:sp>
      <p:sp>
        <p:nvSpPr>
          <p:cNvPr id="14" name="Rectangle: Folded Corner 13">
            <a:extLst>
              <a:ext uri="{FF2B5EF4-FFF2-40B4-BE49-F238E27FC236}">
                <a16:creationId xmlns:a16="http://schemas.microsoft.com/office/drawing/2014/main" id="{BDB9B47B-AAB7-42DD-B0CE-753F24815E28}"/>
              </a:ext>
            </a:extLst>
          </p:cNvPr>
          <p:cNvSpPr/>
          <p:nvPr/>
        </p:nvSpPr>
        <p:spPr>
          <a:xfrm>
            <a:off x="94891" y="2378031"/>
            <a:ext cx="287697" cy="426066"/>
          </a:xfrm>
          <a:prstGeom prst="foldedCorner">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500" b="1" dirty="0">
                <a:solidFill>
                  <a:schemeClr val="tx1"/>
                </a:solidFill>
              </a:rPr>
              <a:t>&lt;xml&gt;</a:t>
            </a:r>
          </a:p>
          <a:p>
            <a:pPr algn="ctr"/>
            <a:r>
              <a:rPr lang="en-US" sz="500" b="1" dirty="0">
                <a:solidFill>
                  <a:schemeClr val="tx1"/>
                </a:solidFill>
              </a:rPr>
              <a:t>&lt;aa&gt;</a:t>
            </a:r>
          </a:p>
          <a:p>
            <a:pPr algn="ctr"/>
            <a:r>
              <a:rPr lang="en-US" sz="500" b="1" dirty="0">
                <a:solidFill>
                  <a:schemeClr val="tx1"/>
                </a:solidFill>
              </a:rPr>
              <a:t>XYZ</a:t>
            </a:r>
          </a:p>
          <a:p>
            <a:pPr algn="ctr"/>
            <a:r>
              <a:rPr lang="en-US" sz="500" b="1" dirty="0">
                <a:solidFill>
                  <a:schemeClr val="tx1"/>
                </a:solidFill>
              </a:rPr>
              <a:t>&lt;/aa&gt;</a:t>
            </a:r>
          </a:p>
          <a:p>
            <a:pPr algn="ctr"/>
            <a:r>
              <a:rPr lang="en-US" sz="500" b="1" dirty="0">
                <a:solidFill>
                  <a:schemeClr val="tx1"/>
                </a:solidFill>
              </a:rPr>
              <a:t>&lt;/xml&gt;</a:t>
            </a:r>
          </a:p>
        </p:txBody>
      </p:sp>
      <p:sp>
        <p:nvSpPr>
          <p:cNvPr id="15" name="Speech Bubble: Oval 14">
            <a:extLst>
              <a:ext uri="{FF2B5EF4-FFF2-40B4-BE49-F238E27FC236}">
                <a16:creationId xmlns:a16="http://schemas.microsoft.com/office/drawing/2014/main" id="{78121B3C-A2A6-4CE7-B7FF-B76B9AEBDFFC}"/>
              </a:ext>
            </a:extLst>
          </p:cNvPr>
          <p:cNvSpPr/>
          <p:nvPr/>
        </p:nvSpPr>
        <p:spPr>
          <a:xfrm>
            <a:off x="2795235" y="974785"/>
            <a:ext cx="1776765" cy="919396"/>
          </a:xfrm>
          <a:prstGeom prst="wedgeEllipseCallout">
            <a:avLst>
              <a:gd name="adj1" fmla="val -18767"/>
              <a:gd name="adj2" fmla="val 112228"/>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MDB calls EJB</a:t>
            </a:r>
          </a:p>
        </p:txBody>
      </p:sp>
      <p:sp>
        <p:nvSpPr>
          <p:cNvPr id="16" name="Speech Bubble: Rectangle 15">
            <a:extLst>
              <a:ext uri="{FF2B5EF4-FFF2-40B4-BE49-F238E27FC236}">
                <a16:creationId xmlns:a16="http://schemas.microsoft.com/office/drawing/2014/main" id="{60E658E9-F436-4724-A4EE-4044F68480A4}"/>
              </a:ext>
            </a:extLst>
          </p:cNvPr>
          <p:cNvSpPr/>
          <p:nvPr/>
        </p:nvSpPr>
        <p:spPr>
          <a:xfrm>
            <a:off x="3775494" y="3550882"/>
            <a:ext cx="2474957" cy="1112807"/>
          </a:xfrm>
          <a:prstGeom prst="wedgeRectCallout">
            <a:avLst>
              <a:gd name="adj1" fmla="val -19571"/>
              <a:gd name="adj2" fmla="val -83237"/>
            </a:avLst>
          </a:prstGeom>
          <a:solidFill>
            <a:srgbClr val="F1F2F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solidFill>
                  <a:schemeClr val="tx1"/>
                </a:solidFill>
              </a:rPr>
              <a:t>SLSB</a:t>
            </a:r>
          </a:p>
          <a:p>
            <a:pPr algn="ctr"/>
            <a:r>
              <a:rPr lang="en-US" sz="1600" b="1" dirty="0">
                <a:solidFill>
                  <a:schemeClr val="tx1"/>
                </a:solidFill>
              </a:rPr>
              <a:t>Stateless Session Bean</a:t>
            </a:r>
          </a:p>
          <a:p>
            <a:pPr algn="ctr"/>
            <a:r>
              <a:rPr lang="en-US" sz="1200" dirty="0">
                <a:solidFill>
                  <a:schemeClr val="tx1"/>
                </a:solidFill>
              </a:rPr>
              <a:t>with remote and local interface</a:t>
            </a:r>
          </a:p>
          <a:p>
            <a:pPr algn="ctr"/>
            <a:endParaRPr lang="en-US" sz="1200" b="1" i="1" dirty="0">
              <a:solidFill>
                <a:schemeClr val="tx1"/>
              </a:solidFill>
            </a:endParaRPr>
          </a:p>
        </p:txBody>
      </p:sp>
      <p:sp>
        <p:nvSpPr>
          <p:cNvPr id="17" name="Speech Bubble: Oval 16">
            <a:extLst>
              <a:ext uri="{FF2B5EF4-FFF2-40B4-BE49-F238E27FC236}">
                <a16:creationId xmlns:a16="http://schemas.microsoft.com/office/drawing/2014/main" id="{758EAA04-46E9-48AE-A1CF-B619407A1513}"/>
              </a:ext>
            </a:extLst>
          </p:cNvPr>
          <p:cNvSpPr/>
          <p:nvPr/>
        </p:nvSpPr>
        <p:spPr>
          <a:xfrm>
            <a:off x="5520906" y="974785"/>
            <a:ext cx="1776765" cy="919396"/>
          </a:xfrm>
          <a:prstGeom prst="wedgeEllipseCallout">
            <a:avLst>
              <a:gd name="adj1" fmla="val -23519"/>
              <a:gd name="adj2" fmla="val 117858"/>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EJB calls POJO</a:t>
            </a:r>
          </a:p>
        </p:txBody>
      </p:sp>
      <p:sp>
        <p:nvSpPr>
          <p:cNvPr id="18" name="Speech Bubble: Rectangle 17">
            <a:extLst>
              <a:ext uri="{FF2B5EF4-FFF2-40B4-BE49-F238E27FC236}">
                <a16:creationId xmlns:a16="http://schemas.microsoft.com/office/drawing/2014/main" id="{9C5A57EE-3F5B-431C-8866-5242E7238F87}"/>
              </a:ext>
            </a:extLst>
          </p:cNvPr>
          <p:cNvSpPr/>
          <p:nvPr/>
        </p:nvSpPr>
        <p:spPr>
          <a:xfrm>
            <a:off x="6342676" y="3550883"/>
            <a:ext cx="2752441" cy="1112807"/>
          </a:xfrm>
          <a:prstGeom prst="wedgeRectCallout">
            <a:avLst>
              <a:gd name="adj1" fmla="val 8636"/>
              <a:gd name="adj2" fmla="val -84012"/>
            </a:avLst>
          </a:prstGeom>
          <a:solidFill>
            <a:srgbClr val="F1F2F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solidFill>
                  <a:schemeClr val="tx1"/>
                </a:solidFill>
              </a:rPr>
              <a:t>Plain Old Java Object</a:t>
            </a:r>
          </a:p>
          <a:p>
            <a:pPr algn="ctr"/>
            <a:r>
              <a:rPr lang="en-US" sz="1200" dirty="0">
                <a:solidFill>
                  <a:schemeClr val="tx1"/>
                </a:solidFill>
              </a:rPr>
              <a:t>Contains whole logic</a:t>
            </a:r>
            <a:br>
              <a:rPr lang="en-US" sz="1200" dirty="0">
                <a:solidFill>
                  <a:schemeClr val="tx1"/>
                </a:solidFill>
              </a:rPr>
            </a:br>
            <a:r>
              <a:rPr lang="en-US" sz="1200" dirty="0">
                <a:solidFill>
                  <a:schemeClr val="tx1"/>
                </a:solidFill>
              </a:rPr>
              <a:t>(</a:t>
            </a:r>
            <a:r>
              <a:rPr lang="en-US" sz="1100" i="1" dirty="0">
                <a:solidFill>
                  <a:schemeClr val="tx1"/>
                </a:solidFill>
              </a:rPr>
              <a:t>MDB and EJB are just delegating execution of parsing to POJO)</a:t>
            </a:r>
          </a:p>
          <a:p>
            <a:pPr algn="ctr"/>
            <a:endParaRPr lang="en-US" sz="1200" b="1" i="1" dirty="0">
              <a:solidFill>
                <a:schemeClr val="tx1"/>
              </a:solidFill>
            </a:endParaRPr>
          </a:p>
        </p:txBody>
      </p:sp>
      <p:sp>
        <p:nvSpPr>
          <p:cNvPr id="19" name="Speech Bubble: Oval 18">
            <a:extLst>
              <a:ext uri="{FF2B5EF4-FFF2-40B4-BE49-F238E27FC236}">
                <a16:creationId xmlns:a16="http://schemas.microsoft.com/office/drawing/2014/main" id="{A8F7FE60-27ED-4160-9087-BE726A8EB5ED}"/>
              </a:ext>
            </a:extLst>
          </p:cNvPr>
          <p:cNvSpPr/>
          <p:nvPr/>
        </p:nvSpPr>
        <p:spPr>
          <a:xfrm>
            <a:off x="7590969" y="974785"/>
            <a:ext cx="1553031" cy="919396"/>
          </a:xfrm>
          <a:prstGeom prst="wedgeEllipseCallout">
            <a:avLst>
              <a:gd name="adj1" fmla="val 31224"/>
              <a:gd name="adj2" fmla="val 118796"/>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POJO </a:t>
            </a:r>
            <a:r>
              <a:rPr lang="pl-PL" sz="1600" b="1" dirty="0" err="1"/>
              <a:t>executes</a:t>
            </a:r>
            <a:r>
              <a:rPr lang="en-US" sz="1600" b="1" dirty="0"/>
              <a:t> Parsing</a:t>
            </a:r>
          </a:p>
        </p:txBody>
      </p:sp>
    </p:spTree>
    <p:extLst>
      <p:ext uri="{BB962C8B-B14F-4D97-AF65-F5344CB8AC3E}">
        <p14:creationId xmlns:p14="http://schemas.microsoft.com/office/powerpoint/2010/main" val="425845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4" grpId="0" animBg="1"/>
      <p:bldP spid="8"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5CFB42-C8D8-4C79-8F2C-AE1EAA024BDD}"/>
              </a:ext>
            </a:extLst>
          </p:cNvPr>
          <p:cNvPicPr>
            <a:picLocks noChangeAspect="1"/>
          </p:cNvPicPr>
          <p:nvPr/>
        </p:nvPicPr>
        <p:blipFill>
          <a:blip r:embed="rId3"/>
          <a:stretch>
            <a:fillRect/>
          </a:stretch>
        </p:blipFill>
        <p:spPr>
          <a:xfrm>
            <a:off x="3253324" y="1647645"/>
            <a:ext cx="5819915" cy="2469368"/>
          </a:xfrm>
          <a:prstGeom prst="rect">
            <a:avLst/>
          </a:prstGeom>
        </p:spPr>
      </p:pic>
      <p:sp>
        <p:nvSpPr>
          <p:cNvPr id="2" name="Title 1">
            <a:extLst>
              <a:ext uri="{FF2B5EF4-FFF2-40B4-BE49-F238E27FC236}">
                <a16:creationId xmlns:a16="http://schemas.microsoft.com/office/drawing/2014/main" id="{1A114B43-F55D-468C-8F8D-939F1CFC1BA5}"/>
              </a:ext>
            </a:extLst>
          </p:cNvPr>
          <p:cNvSpPr>
            <a:spLocks noGrp="1"/>
          </p:cNvSpPr>
          <p:nvPr>
            <p:ph type="title"/>
          </p:nvPr>
        </p:nvSpPr>
        <p:spPr/>
        <p:txBody>
          <a:bodyPr/>
          <a:lstStyle/>
          <a:p>
            <a:r>
              <a:rPr lang="en-US" dirty="0"/>
              <a:t>Types of parsers</a:t>
            </a:r>
          </a:p>
        </p:txBody>
      </p:sp>
      <p:sp>
        <p:nvSpPr>
          <p:cNvPr id="3" name="Slide Number Placeholder 2">
            <a:extLst>
              <a:ext uri="{FF2B5EF4-FFF2-40B4-BE49-F238E27FC236}">
                <a16:creationId xmlns:a16="http://schemas.microsoft.com/office/drawing/2014/main" id="{8832F4E5-F60F-48F1-9417-4D88A79282F5}"/>
              </a:ext>
            </a:extLst>
          </p:cNvPr>
          <p:cNvSpPr>
            <a:spLocks noGrp="1"/>
          </p:cNvSpPr>
          <p:nvPr>
            <p:ph type="sldNum" sz="quarter" idx="12"/>
          </p:nvPr>
        </p:nvSpPr>
        <p:spPr/>
        <p:txBody>
          <a:bodyPr/>
          <a:lstStyle/>
          <a:p>
            <a:fld id="{C60C2248-B95D-984B-A0F4-42B9A4652AA7}" type="slidenum">
              <a:rPr lang="en-US" smtClean="0"/>
              <a:pPr/>
              <a:t>9</a:t>
            </a:fld>
            <a:endParaRPr lang="en-US" dirty="0"/>
          </a:p>
        </p:txBody>
      </p:sp>
      <p:sp>
        <p:nvSpPr>
          <p:cNvPr id="4" name="Content Placeholder 3">
            <a:extLst>
              <a:ext uri="{FF2B5EF4-FFF2-40B4-BE49-F238E27FC236}">
                <a16:creationId xmlns:a16="http://schemas.microsoft.com/office/drawing/2014/main" id="{6591D71C-047D-48D2-A9CA-EA65631A5147}"/>
              </a:ext>
            </a:extLst>
          </p:cNvPr>
          <p:cNvSpPr>
            <a:spLocks noGrp="1"/>
          </p:cNvSpPr>
          <p:nvPr>
            <p:ph sz="quarter" idx="13"/>
          </p:nvPr>
        </p:nvSpPr>
        <p:spPr/>
        <p:txBody>
          <a:bodyPr>
            <a:normAutofit fontScale="92500" lnSpcReduction="20000"/>
          </a:bodyPr>
          <a:lstStyle/>
          <a:p>
            <a:r>
              <a:rPr lang="en-US" dirty="0"/>
              <a:t>Empty file parser </a:t>
            </a:r>
            <a:r>
              <a:rPr lang="en-US" dirty="0" err="1">
                <a:solidFill>
                  <a:srgbClr val="007FA3"/>
                </a:solidFill>
                <a:latin typeface="Courier New" panose="02070309020205020404" pitchFamily="49" charset="0"/>
                <a:cs typeface="Courier New" panose="02070309020205020404" pitchFamily="49" charset="0"/>
              </a:rPr>
              <a:t>EmptyFileParser</a:t>
            </a:r>
            <a:endParaRPr lang="en-US" dirty="0">
              <a:solidFill>
                <a:srgbClr val="007FA3"/>
              </a:solidFill>
              <a:latin typeface="Courier New" panose="02070309020205020404" pitchFamily="49" charset="0"/>
              <a:cs typeface="Courier New" panose="02070309020205020404" pitchFamily="49" charset="0"/>
            </a:endParaRPr>
          </a:p>
          <a:p>
            <a:endParaRPr lang="en-US" dirty="0"/>
          </a:p>
          <a:p>
            <a:r>
              <a:rPr lang="en-US" dirty="0"/>
              <a:t>Flat file parser </a:t>
            </a:r>
            <a:r>
              <a:rPr lang="en-US" dirty="0" err="1">
                <a:solidFill>
                  <a:srgbClr val="007FA3"/>
                </a:solidFill>
                <a:latin typeface="Courier New" panose="02070309020205020404" pitchFamily="49" charset="0"/>
                <a:cs typeface="Courier New" panose="02070309020205020404" pitchFamily="49" charset="0"/>
              </a:rPr>
              <a:t>FlatFileParser</a:t>
            </a:r>
            <a:endParaRPr lang="en-US" dirty="0">
              <a:solidFill>
                <a:srgbClr val="007FA3"/>
              </a:solidFill>
              <a:latin typeface="Courier New" panose="02070309020205020404" pitchFamily="49" charset="0"/>
              <a:cs typeface="Courier New" panose="02070309020205020404" pitchFamily="49" charset="0"/>
            </a:endParaRPr>
          </a:p>
          <a:p>
            <a:endParaRPr lang="en-US" dirty="0"/>
          </a:p>
          <a:p>
            <a:r>
              <a:rPr lang="en-US" dirty="0"/>
              <a:t>EDI file parser </a:t>
            </a:r>
            <a:r>
              <a:rPr lang="en-US" dirty="0" err="1">
                <a:solidFill>
                  <a:srgbClr val="007FA3"/>
                </a:solidFill>
                <a:latin typeface="Courier New" panose="02070309020205020404" pitchFamily="49" charset="0"/>
                <a:cs typeface="Courier New" panose="02070309020205020404" pitchFamily="49" charset="0"/>
              </a:rPr>
              <a:t>EDIFileParser</a:t>
            </a:r>
            <a:endParaRPr lang="en-US" dirty="0">
              <a:solidFill>
                <a:srgbClr val="007FA3"/>
              </a:solidFill>
              <a:latin typeface="Courier New" panose="02070309020205020404" pitchFamily="49" charset="0"/>
              <a:cs typeface="Courier New" panose="02070309020205020404" pitchFamily="49" charset="0"/>
            </a:endParaRPr>
          </a:p>
          <a:p>
            <a:endParaRPr lang="en-US" dirty="0"/>
          </a:p>
          <a:p>
            <a:r>
              <a:rPr lang="en-US" dirty="0"/>
              <a:t>XSD file parser </a:t>
            </a:r>
            <a:r>
              <a:rPr lang="pl-PL" dirty="0" err="1">
                <a:solidFill>
                  <a:srgbClr val="007FA3"/>
                </a:solidFill>
                <a:latin typeface="Courier New" panose="02070309020205020404" pitchFamily="49" charset="0"/>
                <a:cs typeface="Courier New" panose="02070309020205020404" pitchFamily="49" charset="0"/>
              </a:rPr>
              <a:t>XSDBased</a:t>
            </a:r>
            <a:r>
              <a:rPr lang="en-US" dirty="0">
                <a:solidFill>
                  <a:srgbClr val="007FA3"/>
                </a:solidFill>
                <a:latin typeface="Courier New" panose="02070309020205020404" pitchFamily="49" charset="0"/>
                <a:cs typeface="Courier New" panose="02070309020205020404" pitchFamily="49" charset="0"/>
              </a:rPr>
              <a:t>Parser</a:t>
            </a:r>
            <a:endParaRPr lang="en-US" dirty="0"/>
          </a:p>
          <a:p>
            <a:endParaRPr lang="en-US" dirty="0"/>
          </a:p>
          <a:p>
            <a:r>
              <a:rPr lang="en-US" dirty="0"/>
              <a:t>BES parser </a:t>
            </a:r>
            <a:r>
              <a:rPr lang="en-US" b="1" dirty="0" err="1">
                <a:solidFill>
                  <a:srgbClr val="007FA3"/>
                </a:solidFill>
                <a:latin typeface="Courier New" panose="02070309020205020404" pitchFamily="49" charset="0"/>
                <a:cs typeface="Courier New" panose="02070309020205020404" pitchFamily="49" charset="0"/>
              </a:rPr>
              <a:t>XMLMapperBasedParser</a:t>
            </a:r>
            <a:endParaRPr lang="en-US" b="1" dirty="0">
              <a:solidFill>
                <a:srgbClr val="007FA3"/>
              </a:solidFill>
              <a:latin typeface="Courier New" panose="02070309020205020404" pitchFamily="49" charset="0"/>
              <a:cs typeface="Courier New" panose="02070309020205020404" pitchFamily="49" charset="0"/>
            </a:endParaRPr>
          </a:p>
          <a:p>
            <a:endParaRPr lang="en-US" dirty="0"/>
          </a:p>
          <a:p>
            <a:r>
              <a:rPr lang="en-US" dirty="0"/>
              <a:t>STAX parser </a:t>
            </a:r>
            <a:r>
              <a:rPr lang="en-US" b="1" dirty="0" err="1">
                <a:solidFill>
                  <a:srgbClr val="007FA3"/>
                </a:solidFill>
                <a:latin typeface="Courier New" panose="02070309020205020404" pitchFamily="49" charset="0"/>
                <a:cs typeface="Courier New" panose="02070309020205020404" pitchFamily="49" charset="0"/>
              </a:rPr>
              <a:t>StaXParser</a:t>
            </a:r>
            <a:endParaRPr lang="en-US" b="1" dirty="0"/>
          </a:p>
        </p:txBody>
      </p:sp>
    </p:spTree>
    <p:extLst>
      <p:ext uri="{BB962C8B-B14F-4D97-AF65-F5344CB8AC3E}">
        <p14:creationId xmlns:p14="http://schemas.microsoft.com/office/powerpoint/2010/main" val="304407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16.007"/>
  <p:tag name="ISPRING_CUSTOM_TIMING_USED" val="1"/>
  <p:tag name="ISPRING_SLIDE_ID" val="{5698DA59-5EB3-4C4B-8C7E-7B48CDB8A38C}"/>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ISPRING_SLIDE_ID" val="{C74A4637-D245-415C-BB7E-B9184FC6F378}"/>
  <p:tag name="GENSWF_ADVANCE_TIME" val="6.912"/>
</p:tagLst>
</file>

<file path=ppt/theme/theme1.xml><?xml version="1.0" encoding="utf-8"?>
<a:theme xmlns:a="http://schemas.openxmlformats.org/drawingml/2006/main" name="FIS">
  <a:themeElements>
    <a:clrScheme name="FIS_2017">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8DC63F"/>
      </a:hlink>
      <a:folHlink>
        <a:srgbClr val="004F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extLst>
    <a:ext uri="{05A4C25C-085E-4340-85A3-A5531E510DB2}">
      <thm15:themeFamily xmlns:thm15="http://schemas.microsoft.com/office/thememl/2012/main" name="FIS 16x9 Presentation and Toolkit" id="{128B7AC0-9900-4A64-B811-E02EB01267DE}" vid="{2C25B9D5-3C19-4139-B184-E5C5BA605AE0}"/>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131c18cc-2474-4745-871d-6b663d645c63" ContentTypeId="0x010100B1AF7E0DF49F8B4998DFBA24D0E94F04" PreviousValue="false"/>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Official Record" ma:contentTypeID="0x010100B1AF7E0DF49F8B4998DFBA24D0E94F0400EF6AA88B9EC56046829175579DD56F62" ma:contentTypeVersion="17" ma:contentTypeDescription="FIS official records per the Records and Retention policy.&#10;" ma:contentTypeScope="" ma:versionID="40f055bb11b490dc86941d6fb9463cbb">
  <xsd:schema xmlns:xsd="http://www.w3.org/2001/XMLSchema" xmlns:xs="http://www.w3.org/2001/XMLSchema" xmlns:p="http://schemas.microsoft.com/office/2006/metadata/properties" xmlns:ns2="27be7644-ceb4-4b99-a982-54c24b0d5763" xmlns:ns3="f973b30c-1df3-4c2a-bca9-cf21b10eff93" xmlns:ns4="da2d9307-b2cc-4afe-9596-29bf38550d3c" targetNamespace="http://schemas.microsoft.com/office/2006/metadata/properties" ma:root="true" ma:fieldsID="9a5b38b3c82e31a9f808790e1f49f3f9" ns2:_="" ns3:_="" ns4:_="">
    <xsd:import namespace="27be7644-ceb4-4b99-a982-54c24b0d5763"/>
    <xsd:import namespace="f973b30c-1df3-4c2a-bca9-cf21b10eff93"/>
    <xsd:import namespace="da2d9307-b2cc-4afe-9596-29bf38550d3c"/>
    <xsd:element name="properties">
      <xsd:complexType>
        <xsd:sequence>
          <xsd:element name="documentManagement">
            <xsd:complexType>
              <xsd:all>
                <xsd:element ref="ns2:TaxCatchAll" minOccurs="0"/>
                <xsd:element ref="ns2:TaxCatchAllLabel" minOccurs="0"/>
                <xsd:element ref="ns2:p2ccda1aa538431ebdbd9aff2e618395" minOccurs="0"/>
                <xsd:element ref="ns2:m212503b6b334cf5939abe2139ab9989" minOccurs="0"/>
                <xsd:element ref="ns3:d85f6d7fdfbb4fcb9928e85e20829f11" minOccurs="0"/>
                <xsd:element ref="ns4:FIS_x0020_Templa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e7644-ceb4-4b99-a982-54c24b0d576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ee0b3923-50aa-4895-b825-540afbf82b57}" ma:internalName="TaxCatchAll" ma:showField="CatchAllData" ma:web="f973b30c-1df3-4c2a-bca9-cf21b10eff93">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ee0b3923-50aa-4895-b825-540afbf82b57}" ma:internalName="TaxCatchAllLabel" ma:readOnly="true" ma:showField="CatchAllDataLabel" ma:web="f973b30c-1df3-4c2a-bca9-cf21b10eff93">
      <xsd:complexType>
        <xsd:complexContent>
          <xsd:extension base="dms:MultiChoiceLookup">
            <xsd:sequence>
              <xsd:element name="Value" type="dms:Lookup" maxOccurs="unbounded" minOccurs="0" nillable="true"/>
            </xsd:sequence>
          </xsd:extension>
        </xsd:complexContent>
      </xsd:complexType>
    </xsd:element>
    <xsd:element name="p2ccda1aa538431ebdbd9aff2e618395" ma:index="10" ma:taxonomy="true" ma:internalName="p2ccda1aa538431ebdbd9aff2e618395" ma:taxonomyFieldName="hubDataClassification" ma:displayName="Data Classification" ma:default="120;#Internal Use|c3cad031-fee6-47a9-aad0-2ffea30ffed6" ma:fieldId="{92ccda1a-a538-431e-bdbd-9aff2e618395}" ma:sspId="131c18cc-2474-4745-871d-6b663d645c63" ma:termSetId="eb0af5e7-1eeb-4e7f-b793-c64bc7a9f483" ma:anchorId="00000000-0000-0000-0000-000000000000" ma:open="false" ma:isKeyword="false">
      <xsd:complexType>
        <xsd:sequence>
          <xsd:element ref="pc:Terms" minOccurs="0" maxOccurs="1"/>
        </xsd:sequence>
      </xsd:complexType>
    </xsd:element>
    <xsd:element name="m212503b6b334cf5939abe2139ab9989" ma:index="12" ma:taxonomy="true" ma:internalName="m212503b6b334cf5939abe2139ab9989" ma:taxonomyFieldName="hubOfficialRecord" ma:displayName="Record Type" ma:default="118;#Discretionary|be304623-379d-4a0b-8bdf-b30f264f5d0f" ma:fieldId="{6212503b-6b33-4cf5-939a-be2139ab9989}" ma:sspId="131c18cc-2474-4745-871d-6b663d645c63" ma:termSetId="bd792795-f08d-4e72-bb89-f38d6c0b487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973b30c-1df3-4c2a-bca9-cf21b10eff93" elementFormDefault="qualified">
    <xsd:import namespace="http://schemas.microsoft.com/office/2006/documentManagement/types"/>
    <xsd:import namespace="http://schemas.microsoft.com/office/infopath/2007/PartnerControls"/>
    <xsd:element name="d85f6d7fdfbb4fcb9928e85e20829f11" ma:index="14" ma:taxonomy="true" ma:internalName="d85f6d7fdfbb4fcb9928e85e20829f11" ma:taxonomyFieldName="ContentCategory1" ma:displayName="Content Category" ma:default="116;#General|df414748-05a1-4eef-b671-5b3efbbf31a9" ma:fieldId="{d85f6d7f-dfbb-4fcb-9928-e85e20829f11}" ma:sspId="131c18cc-2474-4745-871d-6b663d645c63" ma:termSetId="957a4a28-c6ea-4b9b-9330-da922fce844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a2d9307-b2cc-4afe-9596-29bf38550d3c" elementFormDefault="qualified">
    <xsd:import namespace="http://schemas.microsoft.com/office/2006/documentManagement/types"/>
    <xsd:import namespace="http://schemas.microsoft.com/office/infopath/2007/PartnerControls"/>
    <xsd:element name="FIS_x0020_Templates" ma:index="16" nillable="true" ma:displayName="FIS Templates" ma:default="Microsoft PowerPoint Templates" ma:format="Dropdown" ma:internalName="FIS_x0020_Templates">
      <xsd:simpleType>
        <xsd:restriction base="dms:Choice">
          <xsd:enumeration value="Microsoft PowerPoint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212503b6b334cf5939abe2139ab9989 xmlns="27be7644-ceb4-4b99-a982-54c24b0d5763">
      <Terms xmlns="http://schemas.microsoft.com/office/infopath/2007/PartnerControls">
        <TermInfo xmlns="http://schemas.microsoft.com/office/infopath/2007/PartnerControls">
          <TermName xmlns="http://schemas.microsoft.com/office/infopath/2007/PartnerControls">Discretionary</TermName>
          <TermId xmlns="http://schemas.microsoft.com/office/infopath/2007/PartnerControls">be304623-379d-4a0b-8bdf-b30f264f5d0f</TermId>
        </TermInfo>
      </Terms>
    </m212503b6b334cf5939abe2139ab9989>
    <p2ccda1aa538431ebdbd9aff2e618395 xmlns="27be7644-ceb4-4b99-a982-54c24b0d5763">
      <Terms xmlns="http://schemas.microsoft.com/office/infopath/2007/PartnerControls">
        <TermInfo xmlns="http://schemas.microsoft.com/office/infopath/2007/PartnerControls">
          <TermName xmlns="http://schemas.microsoft.com/office/infopath/2007/PartnerControls">Internal Use</TermName>
          <TermId xmlns="http://schemas.microsoft.com/office/infopath/2007/PartnerControls">c3cad031-fee6-47a9-aad0-2ffea30ffed6</TermId>
        </TermInfo>
      </Terms>
    </p2ccda1aa538431ebdbd9aff2e618395>
    <d85f6d7fdfbb4fcb9928e85e20829f11 xmlns="f973b30c-1df3-4c2a-bca9-cf21b10eff93">
      <Terms xmlns="http://schemas.microsoft.com/office/infopath/2007/PartnerControls">
        <TermInfo xmlns="http://schemas.microsoft.com/office/infopath/2007/PartnerControls">
          <TermName xmlns="http://schemas.microsoft.com/office/infopath/2007/PartnerControls">General</TermName>
          <TermId xmlns="http://schemas.microsoft.com/office/infopath/2007/PartnerControls">df414748-05a1-4eef-b671-5b3efbbf31a9</TermId>
        </TermInfo>
      </Terms>
    </d85f6d7fdfbb4fcb9928e85e20829f11>
    <FIS_x0020_Templates xmlns="da2d9307-b2cc-4afe-9596-29bf38550d3c">Microsoft PowerPoint Templates</FIS_x0020_Templates>
    <TaxCatchAll xmlns="27be7644-ceb4-4b99-a982-54c24b0d5763">
      <Value>120</Value>
      <Value>118</Value>
      <Value>116</Value>
    </TaxCatchAl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57EDD9-6E5B-45D1-A029-86225106B5F5}">
  <ds:schemaRefs>
    <ds:schemaRef ds:uri="Microsoft.SharePoint.Taxonomy.ContentTypeSync"/>
  </ds:schemaRefs>
</ds:datastoreItem>
</file>

<file path=customXml/itemProps2.xml><?xml version="1.0" encoding="utf-8"?>
<ds:datastoreItem xmlns:ds="http://schemas.openxmlformats.org/officeDocument/2006/customXml" ds:itemID="{380A2E58-D8A5-4B02-AA8B-9DE4726C31CF}">
  <ds:schemaRefs>
    <ds:schemaRef ds:uri="http://schemas.microsoft.com/office/2006/metadata/customXsn"/>
  </ds:schemaRefs>
</ds:datastoreItem>
</file>

<file path=customXml/itemProps3.xml><?xml version="1.0" encoding="utf-8"?>
<ds:datastoreItem xmlns:ds="http://schemas.openxmlformats.org/officeDocument/2006/customXml" ds:itemID="{1FA0F8F0-C57D-4AA3-B9BC-521C192A15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be7644-ceb4-4b99-a982-54c24b0d5763"/>
    <ds:schemaRef ds:uri="f973b30c-1df3-4c2a-bca9-cf21b10eff93"/>
    <ds:schemaRef ds:uri="da2d9307-b2cc-4afe-9596-29bf38550d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2EB9F7C-7A0C-44B9-A8EC-0A16627C83C6}">
  <ds:schemaRefs>
    <ds:schemaRef ds:uri="da2d9307-b2cc-4afe-9596-29bf38550d3c"/>
    <ds:schemaRef ds:uri="http://purl.org/dc/elements/1.1/"/>
    <ds:schemaRef ds:uri="http://www.w3.org/XML/1998/namespace"/>
    <ds:schemaRef ds:uri="http://schemas.microsoft.com/office/2006/metadata/properties"/>
    <ds:schemaRef ds:uri="http://purl.org/dc/dcmitype/"/>
    <ds:schemaRef ds:uri="http://schemas.microsoft.com/office/2006/documentManagement/types"/>
    <ds:schemaRef ds:uri="27be7644-ceb4-4b99-a982-54c24b0d5763"/>
    <ds:schemaRef ds:uri="http://purl.org/dc/terms/"/>
    <ds:schemaRef ds:uri="http://schemas.microsoft.com/office/infopath/2007/PartnerControls"/>
    <ds:schemaRef ds:uri="http://schemas.openxmlformats.org/package/2006/metadata/core-properties"/>
    <ds:schemaRef ds:uri="f973b30c-1df3-4c2a-bca9-cf21b10eff93"/>
  </ds:schemaRefs>
</ds:datastoreItem>
</file>

<file path=customXml/itemProps5.xml><?xml version="1.0" encoding="utf-8"?>
<ds:datastoreItem xmlns:ds="http://schemas.openxmlformats.org/officeDocument/2006/customXml" ds:itemID="{24DD2F5F-C6DB-46CF-8480-DCED4465A5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FIS 16x9 Presentation and Toolkit</Template>
  <TotalTime>4244</TotalTime>
  <Words>1538</Words>
  <Application>Microsoft Office PowerPoint</Application>
  <PresentationFormat>On-screen Show (16:9)</PresentationFormat>
  <Paragraphs>261</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Lucida Grande</vt:lpstr>
      <vt:lpstr>Symbol</vt:lpstr>
      <vt:lpstr>Tahoma</vt:lpstr>
      <vt:lpstr>FIS</vt:lpstr>
      <vt:lpstr>Parsing Service</vt:lpstr>
      <vt:lpstr>Agenda</vt:lpstr>
      <vt:lpstr>PowerPoint Presentation</vt:lpstr>
      <vt:lpstr>Introduction</vt:lpstr>
      <vt:lpstr>PowerPoint Presentation</vt:lpstr>
      <vt:lpstr>Introduction</vt:lpstr>
      <vt:lpstr>PowerPoint Presentation</vt:lpstr>
      <vt:lpstr>Parsing Service Flow of control</vt:lpstr>
      <vt:lpstr>Types of parsers</vt:lpstr>
      <vt:lpstr>Empty File Parser</vt:lpstr>
      <vt:lpstr>Flat File Parser</vt:lpstr>
      <vt:lpstr>Flat File Parser</vt:lpstr>
      <vt:lpstr>EDI File Parser</vt:lpstr>
      <vt:lpstr>BES parsers</vt:lpstr>
      <vt:lpstr>PowerPoint Presentation</vt:lpstr>
      <vt:lpstr>BES parsers</vt:lpstr>
      <vt:lpstr>BES parsers</vt:lpstr>
      <vt:lpstr>BES XML parsers</vt:lpstr>
      <vt:lpstr>BES XML parsers</vt:lpstr>
      <vt:lpstr>XSD File Parser</vt:lpstr>
      <vt:lpstr>XSD File Parser</vt:lpstr>
      <vt:lpstr>XML Mapper parser</vt:lpstr>
      <vt:lpstr>XML Mapper parser</vt:lpstr>
      <vt:lpstr>XML Mapper parser components</vt:lpstr>
      <vt:lpstr>XML Mapper parser</vt:lpstr>
      <vt:lpstr>StAX parser</vt:lpstr>
      <vt:lpstr>PowerPoint Presentation</vt:lpstr>
      <vt:lpstr>StAX parser</vt:lpstr>
      <vt:lpstr>StAX parser components</vt:lpstr>
      <vt:lpstr>StAX parser</vt:lpstr>
      <vt:lpstr>StAX parser</vt:lpstr>
      <vt:lpstr>Parsing Service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title slide</dc:title>
  <dc:creator>Leszek Deska</dc:creator>
  <cp:lastModifiedBy>Deska, Leszek</cp:lastModifiedBy>
  <cp:revision>133</cp:revision>
  <dcterms:created xsi:type="dcterms:W3CDTF">2017-11-27T22:23:48Z</dcterms:created>
  <dcterms:modified xsi:type="dcterms:W3CDTF">2019-06-16T20:50:01Z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ubDataClassification">
    <vt:lpwstr>120;#Internal Use|c3cad031-fee6-47a9-aad0-2ffea30ffed6</vt:lpwstr>
  </property>
  <property fmtid="{D5CDD505-2E9C-101B-9397-08002B2CF9AE}" pid="3" name="hubOfficialRecord">
    <vt:lpwstr>118;#Discretionary|be304623-379d-4a0b-8bdf-b30f264f5d0f</vt:lpwstr>
  </property>
  <property fmtid="{D5CDD505-2E9C-101B-9397-08002B2CF9AE}" pid="4" name="ContentCategory1">
    <vt:lpwstr>116;#General|df414748-05a1-4eef-b671-5b3efbbf31a9</vt:lpwstr>
  </property>
  <property fmtid="{D5CDD505-2E9C-101B-9397-08002B2CF9AE}" pid="5" name="ContentTypeId">
    <vt:lpwstr>0x010100B1AF7E0DF49F8B4998DFBA24D0E94F0400EF6AA88B9EC56046829175579DD56F62</vt:lpwstr>
  </property>
</Properties>
</file>