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85" r:id="rId4"/>
    <p:sldId id="286" r:id="rId5"/>
    <p:sldId id="289" r:id="rId6"/>
    <p:sldId id="293" r:id="rId7"/>
    <p:sldId id="306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81F14131-E191-4181-B1D1-2141F1918131}" type="slidenum">
              <a:rPr lang="en-US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3A0BE-1ADB-4ED8-9A47-8F14791CC8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" t="-52" r="134" b="3339"/>
          <a:stretch/>
        </p:blipFill>
        <p:spPr>
          <a:xfrm>
            <a:off x="229509" y="229524"/>
            <a:ext cx="7084161" cy="4781759"/>
          </a:xfrm>
          <a:prstGeom prst="rect">
            <a:avLst/>
          </a:prstGeom>
        </p:spPr>
      </p:pic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7388362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7388363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7388363" y="229524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7388363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48870" y="5085000"/>
            <a:ext cx="5464800" cy="15444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Clear2Pay © 2015</a:t>
            </a:r>
          </a:p>
        </p:txBody>
      </p:sp>
      <p:pic>
        <p:nvPicPr>
          <p:cNvPr id="10" name="Picture 9" descr="C2Plog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85000"/>
            <a:ext cx="1544400" cy="154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15458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15458" cy="864095"/>
          </a:xfrm>
        </p:spPr>
        <p:txBody>
          <a:bodyPr anchor="b" anchorCtr="0">
            <a:noAutofit/>
          </a:bodyPr>
          <a:lstStyle>
            <a:lvl1pPr>
              <a:defRPr sz="26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081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5248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75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03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2/22/2017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4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2/22/2017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0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2/22/2017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6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2/22/2017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9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2/22/2017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13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2/22/2017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48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2/22/2017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6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892880" y="5085360"/>
            <a:ext cx="5415120" cy="496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1053360" y="90720"/>
            <a:ext cx="7739640" cy="89352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18" name="CustomShape 2"/>
          <p:cNvSpPr/>
          <p:nvPr/>
        </p:nvSpPr>
        <p:spPr>
          <a:xfrm>
            <a:off x="0" y="6629400"/>
            <a:ext cx="9143640" cy="212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Tahoma"/>
                <a:ea typeface="Tahoma"/>
              </a:rPr>
              <a:t>Clarity in Payments   ©2014						                                      www.clear2pay.com        </a:t>
            </a:r>
            <a:fld id="{31219171-4131-4111-A111-115181213121}" type="slidenum">
              <a:rPr lang="en-US" sz="800">
                <a:solidFill>
                  <a:srgbClr val="808080"/>
                </a:solidFill>
                <a:latin typeface="Tahoma"/>
                <a:ea typeface="Tahom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8849520" y="794520"/>
            <a:ext cx="187200" cy="188280"/>
          </a:xfrm>
          <a:prstGeom prst="rect">
            <a:avLst/>
          </a:prstGeom>
          <a:gradFill>
            <a:gsLst>
              <a:gs pos="0">
                <a:srgbClr val="F8BF87"/>
              </a:gs>
              <a:gs pos="100000">
                <a:srgbClr val="DC6B25"/>
              </a:gs>
            </a:gsLst>
            <a:lin ang="2700000"/>
          </a:gradFill>
        </p:spPr>
      </p:sp>
      <p:sp>
        <p:nvSpPr>
          <p:cNvPr id="3" name="CustomShape 4"/>
          <p:cNvSpPr/>
          <p:nvPr/>
        </p:nvSpPr>
        <p:spPr>
          <a:xfrm>
            <a:off x="8849520" y="559800"/>
            <a:ext cx="187200" cy="188280"/>
          </a:xfrm>
          <a:prstGeom prst="rect">
            <a:avLst/>
          </a:prstGeom>
          <a:gradFill>
            <a:gsLst>
              <a:gs pos="0">
                <a:srgbClr val="F3795E"/>
              </a:gs>
              <a:gs pos="100000">
                <a:srgbClr val="AF1D23"/>
              </a:gs>
            </a:gsLst>
            <a:lin ang="2700000"/>
          </a:gradFill>
        </p:spPr>
      </p:sp>
      <p:sp>
        <p:nvSpPr>
          <p:cNvPr id="4" name="CustomShape 5"/>
          <p:cNvSpPr/>
          <p:nvPr/>
        </p:nvSpPr>
        <p:spPr>
          <a:xfrm>
            <a:off x="8849520" y="325440"/>
            <a:ext cx="187200" cy="188280"/>
          </a:xfrm>
          <a:prstGeom prst="rect">
            <a:avLst/>
          </a:prstGeom>
          <a:gradFill>
            <a:gsLst>
              <a:gs pos="0">
                <a:srgbClr val="567ABC"/>
              </a:gs>
              <a:gs pos="100000">
                <a:srgbClr val="2B3E98"/>
              </a:gs>
            </a:gsLst>
            <a:lin ang="2700000"/>
          </a:gradFill>
        </p:spPr>
      </p:sp>
      <p:sp>
        <p:nvSpPr>
          <p:cNvPr id="5" name="CustomShape 6"/>
          <p:cNvSpPr/>
          <p:nvPr/>
        </p:nvSpPr>
        <p:spPr>
          <a:xfrm>
            <a:off x="8849520" y="90720"/>
            <a:ext cx="187200" cy="188280"/>
          </a:xfrm>
          <a:prstGeom prst="rect">
            <a:avLst/>
          </a:prstGeom>
          <a:gradFill>
            <a:gsLst>
              <a:gs pos="0">
                <a:srgbClr val="C5DEA3"/>
              </a:gs>
              <a:gs pos="100000">
                <a:srgbClr val="5AA537"/>
              </a:gs>
            </a:gsLst>
            <a:lin ang="2700000"/>
          </a:gradFill>
        </p:spPr>
      </p:sp>
      <p:pic>
        <p:nvPicPr>
          <p:cNvPr id="6" name="Picture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640" y="90000"/>
            <a:ext cx="899640" cy="899640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9680" y="229680"/>
            <a:ext cx="7083720" cy="4781520"/>
          </a:xfrm>
          <a:prstGeom prst="rect">
            <a:avLst/>
          </a:prstGeom>
        </p:spPr>
      </p:pic>
      <p:sp>
        <p:nvSpPr>
          <p:cNvPr id="8" name="CustomShape 7"/>
          <p:cNvSpPr/>
          <p:nvPr/>
        </p:nvSpPr>
        <p:spPr>
          <a:xfrm>
            <a:off x="7388280" y="5085720"/>
            <a:ext cx="1532160" cy="1543320"/>
          </a:xfrm>
          <a:prstGeom prst="rect">
            <a:avLst/>
          </a:prstGeom>
          <a:gradFill>
            <a:gsLst>
              <a:gs pos="0">
                <a:srgbClr val="F8BF87"/>
              </a:gs>
              <a:gs pos="100000">
                <a:srgbClr val="DC6B25"/>
              </a:gs>
            </a:gsLst>
            <a:lin ang="2700000"/>
          </a:gradFill>
        </p:spPr>
      </p:sp>
      <p:sp>
        <p:nvSpPr>
          <p:cNvPr id="9" name="CustomShape 8"/>
          <p:cNvSpPr/>
          <p:nvPr/>
        </p:nvSpPr>
        <p:spPr>
          <a:xfrm>
            <a:off x="7388280" y="3465720"/>
            <a:ext cx="1532160" cy="1543320"/>
          </a:xfrm>
          <a:prstGeom prst="rect">
            <a:avLst/>
          </a:prstGeom>
          <a:gradFill>
            <a:gsLst>
              <a:gs pos="0">
                <a:srgbClr val="F3795E"/>
              </a:gs>
              <a:gs pos="100000">
                <a:srgbClr val="AF1D23"/>
              </a:gs>
            </a:gsLst>
            <a:lin ang="2700000"/>
          </a:gradFill>
        </p:spPr>
      </p:sp>
      <p:sp>
        <p:nvSpPr>
          <p:cNvPr id="10" name="CustomShape 9"/>
          <p:cNvSpPr/>
          <p:nvPr/>
        </p:nvSpPr>
        <p:spPr>
          <a:xfrm>
            <a:off x="7388280" y="229680"/>
            <a:ext cx="1532160" cy="1543320"/>
          </a:xfrm>
          <a:prstGeom prst="rect">
            <a:avLst/>
          </a:prstGeom>
          <a:gradFill>
            <a:gsLst>
              <a:gs pos="0">
                <a:srgbClr val="C5DEA3"/>
              </a:gs>
              <a:gs pos="100000">
                <a:srgbClr val="5AA537"/>
              </a:gs>
            </a:gsLst>
            <a:lin ang="2700000"/>
          </a:gradFill>
        </p:spPr>
      </p:sp>
      <p:sp>
        <p:nvSpPr>
          <p:cNvPr id="11" name="CustomShape 10"/>
          <p:cNvSpPr/>
          <p:nvPr/>
        </p:nvSpPr>
        <p:spPr>
          <a:xfrm>
            <a:off x="7388280" y="1845720"/>
            <a:ext cx="1532160" cy="1543320"/>
          </a:xfrm>
          <a:prstGeom prst="rect">
            <a:avLst/>
          </a:prstGeom>
          <a:gradFill>
            <a:gsLst>
              <a:gs pos="0">
                <a:srgbClr val="567ABC"/>
              </a:gs>
              <a:gs pos="100000">
                <a:srgbClr val="2B3E98"/>
              </a:gs>
            </a:gsLst>
            <a:lin ang="2700000"/>
          </a:gradFill>
        </p:spPr>
      </p:sp>
      <p:sp>
        <p:nvSpPr>
          <p:cNvPr id="12" name="CustomShape 11"/>
          <p:cNvSpPr/>
          <p:nvPr/>
        </p:nvSpPr>
        <p:spPr>
          <a:xfrm>
            <a:off x="1848960" y="5085000"/>
            <a:ext cx="5464440" cy="1544040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8C8C8"/>
              </a:gs>
            </a:gsLst>
            <a:path path="circle"/>
          </a:gradFill>
        </p:spPr>
      </p:sp>
      <p:sp>
        <p:nvSpPr>
          <p:cNvPr id="13" name="CustomShape 12"/>
          <p:cNvSpPr/>
          <p:nvPr/>
        </p:nvSpPr>
        <p:spPr>
          <a:xfrm>
            <a:off x="7498080" y="6632280"/>
            <a:ext cx="1492920" cy="333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Tahoma"/>
              </a:rPr>
              <a:t>Clarity in Payments   © 2014</a:t>
            </a:r>
            <a:endParaRPr/>
          </a:p>
        </p:txBody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3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000000"/>
                </a:solidFill>
                <a:latin typeface="Tahoma"/>
                <a:ea typeface="Tahoma"/>
              </a:rPr>
              <a:t>Click to edit the title text formatClick to edit Master title style</a:t>
            </a:r>
            <a:endParaRPr/>
          </a:p>
        </p:txBody>
      </p:sp>
      <p:pic>
        <p:nvPicPr>
          <p:cNvPr id="15" name="Picture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8240" y="5085360"/>
            <a:ext cx="1547640" cy="1547640"/>
          </a:xfrm>
          <a:prstGeom prst="rect">
            <a:avLst/>
          </a:prstGeom>
        </p:spPr>
      </p:pic>
      <p:sp>
        <p:nvSpPr>
          <p:cNvPr id="16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cap="small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9" descr="C2Plogo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59" y="96809"/>
            <a:ext cx="893791" cy="89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Clear2Pay ©2015						                                      www.clear2pay.com        </a:t>
            </a:r>
            <a:fld id="{66B4B59A-474F-43C0-B54F-0C2C10E2B031}" type="slidenum">
              <a:rPr lang="en-GB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GB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5257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600" dirty="0"/>
              <a:t>Settlement party determination</a:t>
            </a:r>
          </a:p>
          <a:p>
            <a:pPr lvl="1"/>
            <a:r>
              <a:rPr lang="en-IN" sz="2600" dirty="0"/>
              <a:t>   Settlement Participant </a:t>
            </a:r>
          </a:p>
          <a:p>
            <a:pPr lvl="1"/>
            <a:r>
              <a:rPr lang="en-IN" sz="2600" dirty="0"/>
              <a:t>   Settlement Account  (in settlement currency)</a:t>
            </a:r>
          </a:p>
          <a:p>
            <a:pPr lvl="1"/>
            <a:endParaRPr lang="en-IN" sz="2600" dirty="0"/>
          </a:p>
          <a:p>
            <a:endParaRPr lang="en-IN" dirty="0"/>
          </a:p>
          <a:p>
            <a:r>
              <a:rPr lang="en-IN" sz="2600" dirty="0"/>
              <a:t>Exchange Timing  (</a:t>
            </a:r>
            <a:r>
              <a:rPr lang="en-IN" sz="2600" dirty="0" err="1"/>
              <a:t>SettlementDay</a:t>
            </a:r>
            <a:r>
              <a:rPr lang="en-IN" sz="2600" dirty="0"/>
              <a:t> / EAST / LAST)</a:t>
            </a:r>
          </a:p>
          <a:p>
            <a:pPr lvl="1"/>
            <a:r>
              <a:rPr lang="en-IN" sz="2600" b="1" dirty="0">
                <a:solidFill>
                  <a:srgbClr val="FF0000"/>
                </a:solidFill>
              </a:rPr>
              <a:t>EAST</a:t>
            </a:r>
            <a:r>
              <a:rPr lang="en-IN" sz="2600" dirty="0"/>
              <a:t> stands for  </a:t>
            </a:r>
            <a:r>
              <a:rPr lang="en-IN" sz="2600" b="1" dirty="0" err="1">
                <a:solidFill>
                  <a:srgbClr val="FF0000"/>
                </a:solidFill>
              </a:rPr>
              <a:t>EA</a:t>
            </a:r>
            <a:r>
              <a:rPr lang="en-IN" sz="2600" dirty="0" err="1"/>
              <a:t>rliest</a:t>
            </a:r>
            <a:r>
              <a:rPr lang="en-IN" sz="2600" dirty="0"/>
              <a:t> </a:t>
            </a:r>
            <a:r>
              <a:rPr lang="en-IN" sz="2600" b="1" dirty="0">
                <a:solidFill>
                  <a:srgbClr val="FF0000"/>
                </a:solidFill>
              </a:rPr>
              <a:t>S</a:t>
            </a:r>
            <a:r>
              <a:rPr lang="en-IN" sz="2600" dirty="0"/>
              <a:t>ubmission </a:t>
            </a:r>
            <a:r>
              <a:rPr lang="en-IN" sz="2600" b="1" dirty="0">
                <a:solidFill>
                  <a:srgbClr val="FF0000"/>
                </a:solidFill>
              </a:rPr>
              <a:t>T</a:t>
            </a:r>
            <a:r>
              <a:rPr lang="en-IN" sz="2600" dirty="0"/>
              <a:t>ime</a:t>
            </a:r>
          </a:p>
          <a:p>
            <a:pPr marL="457200" lvl="1" indent="0">
              <a:buNone/>
            </a:pPr>
            <a:r>
              <a:rPr lang="en-IN" sz="2600" dirty="0"/>
              <a:t>    (Submission day + 1 sec + EC </a:t>
            </a:r>
            <a:r>
              <a:rPr lang="en-IN" sz="2600" dirty="0" err="1"/>
              <a:t>timezone</a:t>
            </a:r>
            <a:r>
              <a:rPr lang="en-IN" sz="2600" dirty="0"/>
              <a:t>)</a:t>
            </a:r>
          </a:p>
          <a:p>
            <a:pPr marL="457200" lvl="1" indent="0">
              <a:buNone/>
            </a:pPr>
            <a:r>
              <a:rPr lang="en-IN" sz="2600" dirty="0"/>
              <a:t> </a:t>
            </a:r>
          </a:p>
          <a:p>
            <a:pPr lvl="1"/>
            <a:r>
              <a:rPr lang="en-IN" sz="2600" b="1" dirty="0">
                <a:solidFill>
                  <a:srgbClr val="FF0000"/>
                </a:solidFill>
              </a:rPr>
              <a:t>LAST</a:t>
            </a:r>
            <a:r>
              <a:rPr lang="en-IN" sz="2600" dirty="0"/>
              <a:t>  stands for </a:t>
            </a:r>
            <a:r>
              <a:rPr lang="en-IN" sz="2600" b="1" dirty="0" err="1">
                <a:solidFill>
                  <a:srgbClr val="FF0000"/>
                </a:solidFill>
              </a:rPr>
              <a:t>LA</a:t>
            </a:r>
            <a:r>
              <a:rPr lang="en-IN" sz="2600" dirty="0" err="1"/>
              <a:t>test</a:t>
            </a:r>
            <a:r>
              <a:rPr lang="en-IN" sz="2600" dirty="0"/>
              <a:t> </a:t>
            </a:r>
            <a:r>
              <a:rPr lang="en-IN" sz="2600" b="1" dirty="0">
                <a:solidFill>
                  <a:srgbClr val="FF0000"/>
                </a:solidFill>
              </a:rPr>
              <a:t>S</a:t>
            </a:r>
            <a:r>
              <a:rPr lang="en-IN" sz="2600" dirty="0"/>
              <a:t>ubmission </a:t>
            </a:r>
            <a:r>
              <a:rPr lang="en-IN" sz="2600" b="1" dirty="0">
                <a:solidFill>
                  <a:srgbClr val="FF0000"/>
                </a:solidFill>
              </a:rPr>
              <a:t>T</a:t>
            </a:r>
            <a:r>
              <a:rPr lang="en-IN" sz="2600" dirty="0"/>
              <a:t>ime </a:t>
            </a:r>
          </a:p>
          <a:p>
            <a:pPr marL="457200" lvl="1" indent="0">
              <a:buNone/>
            </a:pPr>
            <a:r>
              <a:rPr lang="en-IN" sz="2600" dirty="0"/>
              <a:t>      (Submission day +  cut off time of Exchange Condition + EC </a:t>
            </a:r>
            <a:r>
              <a:rPr lang="en-IN" sz="2600" dirty="0" err="1"/>
              <a:t>timezone</a:t>
            </a:r>
            <a:r>
              <a:rPr lang="en-IN" sz="2600" dirty="0"/>
              <a:t>)</a:t>
            </a:r>
          </a:p>
          <a:p>
            <a:pPr marL="457200" lvl="1" indent="0">
              <a:buNone/>
            </a:pPr>
            <a:endParaRPr lang="en-IN" sz="2600" dirty="0"/>
          </a:p>
          <a:p>
            <a:pPr lvl="1"/>
            <a:r>
              <a:rPr lang="en-IN" sz="2600" dirty="0" err="1"/>
              <a:t>SettlementDay</a:t>
            </a:r>
            <a:r>
              <a:rPr lang="en-IN" sz="2600" dirty="0"/>
              <a:t> changed if </a:t>
            </a:r>
            <a:r>
              <a:rPr lang="en-IN" sz="2600" dirty="0" err="1"/>
              <a:t>cutOff</a:t>
            </a:r>
            <a:r>
              <a:rPr lang="en-IN" sz="2600" dirty="0"/>
              <a:t> time passed or Holiday as per Business Calendar of Settlement participant</a:t>
            </a:r>
          </a:p>
          <a:p>
            <a:pPr marL="457200" lvl="1" indent="0">
              <a:buNone/>
            </a:pPr>
            <a:endParaRPr lang="en-IN" sz="2600" dirty="0"/>
          </a:p>
          <a:p>
            <a:pPr lvl="1"/>
            <a:r>
              <a:rPr lang="en-IN" sz="2600" b="1" dirty="0">
                <a:solidFill>
                  <a:srgbClr val="FF0000"/>
                </a:solidFill>
              </a:rPr>
              <a:t>Now</a:t>
            </a:r>
            <a:r>
              <a:rPr lang="en-IN" sz="2600" dirty="0">
                <a:solidFill>
                  <a:srgbClr val="FF0000"/>
                </a:solidFill>
              </a:rPr>
              <a:t> should be between EAST and LAST</a:t>
            </a:r>
          </a:p>
          <a:p>
            <a:pPr lvl="1"/>
            <a:r>
              <a:rPr lang="en-IN" sz="2600" dirty="0">
                <a:solidFill>
                  <a:srgbClr val="FF0000"/>
                </a:solidFill>
              </a:rPr>
              <a:t>If LAST &lt; NOW , then settlement DAY is incremented so that  LAST &gt; NOW </a:t>
            </a:r>
          </a:p>
          <a:p>
            <a:pPr marL="457200" lvl="1" indent="0">
              <a:buNone/>
            </a:pPr>
            <a:endParaRPr lang="en-IN" sz="2600" dirty="0"/>
          </a:p>
          <a:p>
            <a:pPr marL="457200" lvl="1" indent="0">
              <a:buNone/>
            </a:pPr>
            <a:r>
              <a:rPr lang="en-IN" sz="2600" b="1" dirty="0"/>
              <a:t>Note:</a:t>
            </a:r>
            <a:r>
              <a:rPr lang="en-IN" sz="2600" b="1" dirty="0">
                <a:solidFill>
                  <a:srgbClr val="FF0000"/>
                </a:solidFill>
              </a:rPr>
              <a:t> Submission Day </a:t>
            </a:r>
            <a:r>
              <a:rPr lang="en-IN" sz="2600" dirty="0"/>
              <a:t>= Settlement Day – offset (as specified in configuration, may be different for EAST/LAST)</a:t>
            </a:r>
          </a:p>
          <a:p>
            <a:pPr lvl="1">
              <a:buFontTx/>
              <a:buChar char="-"/>
            </a:pPr>
            <a:endParaRPr lang="en-IN" sz="2600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2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Routing 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Dewarehousing</a:t>
            </a:r>
            <a:r>
              <a:rPr lang="en-IN" dirty="0"/>
              <a:t> timing  (EDWART)</a:t>
            </a:r>
          </a:p>
          <a:p>
            <a:pPr lvl="1"/>
            <a:r>
              <a:rPr lang="en-IN" dirty="0"/>
              <a:t>EDWART stands for Expected </a:t>
            </a:r>
            <a:r>
              <a:rPr lang="en-IN" dirty="0" err="1"/>
              <a:t>DeWARehousing</a:t>
            </a:r>
            <a:r>
              <a:rPr lang="en-IN" dirty="0"/>
              <a:t> Time.</a:t>
            </a:r>
          </a:p>
          <a:p>
            <a:pPr lvl="1"/>
            <a:endParaRPr lang="en-IN" dirty="0"/>
          </a:p>
          <a:p>
            <a:r>
              <a:rPr lang="en-IN" dirty="0"/>
              <a:t>Prioritization (Urgent/High/Normal/Low)</a:t>
            </a:r>
          </a:p>
          <a:p>
            <a:pPr lvl="1"/>
            <a:r>
              <a:rPr lang="en-IN" dirty="0"/>
              <a:t>According to prioritization criteria (</a:t>
            </a:r>
            <a:r>
              <a:rPr lang="en-IN" u="sng" dirty="0"/>
              <a:t>not used in product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trn.setDataDictionaryInteger</a:t>
            </a:r>
            <a:r>
              <a:rPr lang="en-IN" dirty="0"/>
              <a:t>(</a:t>
            </a:r>
            <a:r>
              <a:rPr lang="en-IN" dirty="0" err="1"/>
              <a:t>GProcTrnCnsts.PRIORITY_LEVEL</a:t>
            </a:r>
            <a:r>
              <a:rPr lang="en-IN" dirty="0"/>
              <a:t>, </a:t>
            </a:r>
            <a:r>
              <a:rPr lang="en-IN" dirty="0" err="1"/>
              <a:t>priorityLevel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Grouping</a:t>
            </a:r>
          </a:p>
          <a:p>
            <a:pPr lvl="1"/>
            <a:r>
              <a:rPr lang="en-IN" dirty="0"/>
              <a:t>Based on different format, priority, submission time, Business Participant, Settlement participant (and other configurable criteria. (An </a:t>
            </a:r>
            <a:r>
              <a:rPr lang="en-IN" dirty="0">
                <a:solidFill>
                  <a:srgbClr val="FF0000"/>
                </a:solidFill>
              </a:rPr>
              <a:t>OPIC</a:t>
            </a:r>
            <a:r>
              <a:rPr lang="en-IN" dirty="0"/>
              <a:t> ID is created)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95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OPIC stands for </a:t>
            </a:r>
            <a:r>
              <a:rPr lang="en-IN" dirty="0">
                <a:solidFill>
                  <a:srgbClr val="FF0000"/>
                </a:solidFill>
              </a:rPr>
              <a:t>Outgoing Payment Instruction Chunk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After </a:t>
            </a:r>
            <a:r>
              <a:rPr lang="en-IN" dirty="0" err="1"/>
              <a:t>succesful</a:t>
            </a:r>
            <a:r>
              <a:rPr lang="en-IN" dirty="0"/>
              <a:t> routing, status of </a:t>
            </a:r>
            <a:r>
              <a:rPr lang="en-IN" dirty="0" err="1"/>
              <a:t>txn</a:t>
            </a:r>
            <a:r>
              <a:rPr lang="en-IN" dirty="0"/>
              <a:t> is set to null and status of transaction is governed from status of OPIC.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Represents a group of transactions that have the </a:t>
            </a:r>
            <a:r>
              <a:rPr lang="en-IN" dirty="0">
                <a:solidFill>
                  <a:srgbClr val="FF0000"/>
                </a:solidFill>
              </a:rPr>
              <a:t>same destination</a:t>
            </a:r>
            <a:r>
              <a:rPr lang="en-IN" dirty="0"/>
              <a:t> (Participant).</a:t>
            </a:r>
          </a:p>
          <a:p>
            <a:endParaRPr lang="en-IN" dirty="0"/>
          </a:p>
          <a:p>
            <a:r>
              <a:rPr lang="en-IN" dirty="0"/>
              <a:t>This is used during Submission process.</a:t>
            </a:r>
          </a:p>
          <a:p>
            <a:endParaRPr lang="en-IN" dirty="0"/>
          </a:p>
          <a:p>
            <a:r>
              <a:rPr lang="en-IN" dirty="0"/>
              <a:t>The reason for grouping transactions in an OPIC is that operations can be executed at the OPIC level instead of at the transaction level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3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: payment-routing.xml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&lt;?xml version=</a:t>
            </a:r>
            <a:r>
              <a:rPr lang="en-IN" sz="1600" i="1" dirty="0"/>
              <a:t>"1.0" encoding="ISO-8859-1" ?&gt;</a:t>
            </a:r>
          </a:p>
          <a:p>
            <a:pPr marL="0" indent="0">
              <a:buNone/>
            </a:pPr>
            <a:r>
              <a:rPr lang="en-IN" sz="1600" dirty="0"/>
              <a:t>&lt;configuration&gt;</a:t>
            </a:r>
          </a:p>
          <a:p>
            <a:pPr marL="0" indent="0">
              <a:buNone/>
            </a:pPr>
            <a:r>
              <a:rPr lang="en-IN" sz="1600" dirty="0"/>
              <a:t>      &lt;</a:t>
            </a:r>
            <a:r>
              <a:rPr lang="en-IN" sz="1600" dirty="0" err="1"/>
              <a:t>resourcelist</a:t>
            </a:r>
            <a:r>
              <a:rPr lang="en-IN" sz="1600" dirty="0"/>
              <a:t> type=</a:t>
            </a:r>
            <a:r>
              <a:rPr lang="en-IN" sz="1600" i="1" dirty="0"/>
              <a:t>"xml" </a:t>
            </a:r>
            <a:r>
              <a:rPr lang="en-IN" sz="1600" i="1" dirty="0" err="1"/>
              <a:t>debugMergedResource</a:t>
            </a:r>
            <a:r>
              <a:rPr lang="en-IN" sz="1600" i="1" dirty="0"/>
              <a:t>="false" inherit="true"&gt;</a:t>
            </a:r>
          </a:p>
          <a:p>
            <a:pPr marL="0" indent="0">
              <a:buNone/>
            </a:pPr>
            <a:r>
              <a:rPr lang="en-IN" sz="1600" dirty="0"/>
              <a:t>	&lt;resource name=</a:t>
            </a:r>
            <a:r>
              <a:rPr lang="en-IN" sz="1600" i="1" dirty="0"/>
              <a:t>"</a:t>
            </a:r>
            <a:r>
              <a:rPr lang="en-IN" sz="1600" i="1" dirty="0" err="1"/>
              <a:t>config</a:t>
            </a:r>
            <a:r>
              <a:rPr lang="en-IN" sz="1600" i="1" dirty="0"/>
              <a:t>/</a:t>
            </a:r>
            <a:r>
              <a:rPr lang="en-IN" sz="1600" i="1" dirty="0">
                <a:solidFill>
                  <a:srgbClr val="FF0000"/>
                </a:solidFill>
              </a:rPr>
              <a:t>payment-routing-opfpayment.xml</a:t>
            </a:r>
            <a:r>
              <a:rPr lang="en-IN" sz="1600" i="1" dirty="0"/>
              <a:t>" /&gt;</a:t>
            </a:r>
          </a:p>
          <a:p>
            <a:pPr marL="0" indent="0">
              <a:buNone/>
            </a:pPr>
            <a:r>
              <a:rPr lang="en-IN" sz="1600" dirty="0"/>
              <a:t>              &lt;resource name=</a:t>
            </a:r>
            <a:r>
              <a:rPr lang="en-IN" sz="1600" i="1" dirty="0"/>
              <a:t>"</a:t>
            </a:r>
            <a:r>
              <a:rPr lang="en-IN" sz="1600" i="1" dirty="0" err="1"/>
              <a:t>config</a:t>
            </a:r>
            <a:r>
              <a:rPr lang="en-IN" sz="1600" i="1" dirty="0"/>
              <a:t>/</a:t>
            </a:r>
            <a:r>
              <a:rPr lang="en-IN" sz="1600" i="1" dirty="0">
                <a:solidFill>
                  <a:srgbClr val="FF0000"/>
                </a:solidFill>
              </a:rPr>
              <a:t>payment-routing-xct.xml</a:t>
            </a:r>
            <a:r>
              <a:rPr lang="en-IN" sz="1600" i="1" dirty="0"/>
              <a:t>" /&gt;</a:t>
            </a:r>
          </a:p>
          <a:p>
            <a:pPr marL="0" indent="0">
              <a:buNone/>
            </a:pPr>
            <a:r>
              <a:rPr lang="en-IN" sz="1600" dirty="0"/>
              <a:t>      &lt;/</a:t>
            </a:r>
            <a:r>
              <a:rPr lang="en-IN" sz="1600" dirty="0" err="1"/>
              <a:t>resourcelist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414781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490" y="-1"/>
            <a:ext cx="7428724" cy="551329"/>
          </a:xfrm>
        </p:spPr>
        <p:txBody>
          <a:bodyPr>
            <a:normAutofit/>
          </a:bodyPr>
          <a:lstStyle/>
          <a:p>
            <a:r>
              <a:rPr lang="en-IN" dirty="0"/>
              <a:t>Routing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3" y="847165"/>
            <a:ext cx="8807824" cy="56267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&lt;transaction-routing id="scheme-aware-transaction-routing"&gt;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  &lt;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  <a:r>
              <a:rPr lang="en-IN" sz="1600" dirty="0">
                <a:solidFill>
                  <a:srgbClr val="FF0000"/>
                </a:solidFill>
              </a:rPr>
              <a:t>com.clear2pay.bph.opfpayment.routing.util.SchemeAwareTransactionRouting</a:t>
            </a:r>
            <a:r>
              <a:rPr lang="en-IN" sz="16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 &lt;/</a:t>
            </a:r>
            <a:r>
              <a:rPr lang="en-IN" sz="1600" dirty="0" err="1"/>
              <a:t>classname</a:t>
            </a:r>
            <a:r>
              <a:rPr lang="en-IN" sz="1600" dirty="0"/>
              <a:t>&gt;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  &lt;scheme-aware-transaction-routing id="</a:t>
            </a:r>
            <a:r>
              <a:rPr lang="en-IN" sz="1600" dirty="0" err="1"/>
              <a:t>config</a:t>
            </a:r>
            <a:r>
              <a:rPr lang="en-IN" sz="16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    </a:t>
            </a:r>
            <a:r>
              <a:rPr lang="en-IN" sz="2000" dirty="0">
                <a:solidFill>
                  <a:srgbClr val="FF0000"/>
                </a:solidFill>
              </a:rPr>
              <a:t>&lt;!-- Pre routing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FF0000"/>
                </a:solidFill>
              </a:rPr>
              <a:t>             &lt;counterparty-identification-handler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               id="counterparty-identification-handler-</a:t>
            </a:r>
            <a:r>
              <a:rPr lang="en-IN" sz="1800" dirty="0" err="1"/>
              <a:t>impl</a:t>
            </a:r>
            <a:r>
              <a:rPr lang="en-IN" sz="18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	&lt;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 com.clear2pay.bph..routing.util.RoutingCounterpartyIdHandlerImpl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&lt;/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800" dirty="0">
                <a:solidFill>
                  <a:srgbClr val="FF0000"/>
                </a:solidFill>
              </a:rPr>
              <a:t>&lt;/counterparty-identification-handler&gt;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	 </a:t>
            </a:r>
            <a:r>
              <a:rPr lang="en-IN" sz="2000" dirty="0">
                <a:solidFill>
                  <a:srgbClr val="FF0000"/>
                </a:solidFill>
              </a:rPr>
              <a:t>&lt;!-- core routing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	</a:t>
            </a:r>
            <a:r>
              <a:rPr lang="en-IN" sz="1600" dirty="0">
                <a:solidFill>
                  <a:srgbClr val="FF0000"/>
                </a:solidFill>
              </a:rPr>
              <a:t>&lt;exchange-route-handler</a:t>
            </a:r>
            <a:r>
              <a:rPr lang="en-IN" sz="1600" dirty="0"/>
              <a:t> id="exchange-route-handler-</a:t>
            </a:r>
            <a:r>
              <a:rPr lang="en-IN" sz="1600" dirty="0" err="1"/>
              <a:t>impl</a:t>
            </a:r>
            <a:r>
              <a:rPr lang="en-IN" sz="1600" dirty="0"/>
              <a:t>"&gt;			</a:t>
            </a:r>
            <a:r>
              <a:rPr lang="en-IN" sz="1600" dirty="0">
                <a:solidFill>
                  <a:srgbClr val="FF0000"/>
                </a:solidFill>
              </a:rPr>
              <a:t>&lt;/exchange-route-handler&gt;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 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&lt;/scheme-aware-transaction-routing&gt;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&lt;/transaction-routing&gt;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938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routing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538882" cy="54292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FF0000"/>
                </a:solidFill>
              </a:rPr>
              <a:t>&lt;!– CORE ROUTING --&gt;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&lt;exchange-route-handler id="exchange-route-handler-</a:t>
            </a:r>
            <a:r>
              <a:rPr lang="en-IN" sz="1800" dirty="0" err="1"/>
              <a:t>impl</a:t>
            </a:r>
            <a:r>
              <a:rPr lang="en-IN" sz="18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&lt;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com.clear2pay.bph.opfpayment.routing.util</a:t>
            </a:r>
            <a:r>
              <a:rPr lang="en-IN" sz="1800" dirty="0">
                <a:solidFill>
                  <a:srgbClr val="FF0000"/>
                </a:solidFill>
              </a:rPr>
              <a:t>.ExchangeRouteHandlerImpl</a:t>
            </a:r>
            <a:r>
              <a:rPr lang="en-IN" sz="1800" dirty="0"/>
              <a:t>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&lt;/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&lt;</a:t>
            </a:r>
            <a:r>
              <a:rPr lang="en-IN" sz="1800" dirty="0" err="1"/>
              <a:t>exchangeroutehandler</a:t>
            </a:r>
            <a:r>
              <a:rPr lang="en-IN" sz="1800" dirty="0"/>
              <a:t> id="default"&gt;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&lt;matchers id="default"&gt;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	&lt;matcher id="Criterion"&gt;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</a:t>
            </a:r>
            <a:r>
              <a:rPr lang="en-IN" sz="1800" dirty="0">
                <a:solidFill>
                  <a:srgbClr val="FF0000"/>
                </a:solidFill>
              </a:rPr>
              <a:t>&lt;</a:t>
            </a:r>
            <a:r>
              <a:rPr lang="en-IN" sz="1800" dirty="0" err="1">
                <a:solidFill>
                  <a:srgbClr val="FF0000"/>
                </a:solidFill>
              </a:rPr>
              <a:t>ruleMatcherId</a:t>
            </a:r>
            <a:r>
              <a:rPr lang="en-IN" sz="1800" dirty="0">
                <a:solidFill>
                  <a:srgbClr val="FF0000"/>
                </a:solidFill>
              </a:rPr>
              <a:t>&gt;Criterion&lt;/</a:t>
            </a:r>
            <a:r>
              <a:rPr lang="en-IN" sz="1800" dirty="0" err="1">
                <a:solidFill>
                  <a:srgbClr val="FF0000"/>
                </a:solidFill>
              </a:rPr>
              <a:t>ruleMatcherId</a:t>
            </a:r>
            <a:r>
              <a:rPr lang="en-IN" sz="1800" dirty="0">
                <a:solidFill>
                  <a:srgbClr val="FF0000"/>
                </a:solidFill>
              </a:rPr>
              <a:t>&gt;</a:t>
            </a:r>
            <a:r>
              <a:rPr lang="en-IN" sz="18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&lt;</a:t>
            </a:r>
            <a:r>
              <a:rPr lang="en-IN" sz="1800" dirty="0" err="1"/>
              <a:t>classname</a:t>
            </a:r>
            <a:r>
              <a:rPr lang="en-IN" sz="1800" dirty="0"/>
              <a:t>&gt;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 com.clear2pay.bph.routing.util</a:t>
            </a:r>
            <a:r>
              <a:rPr lang="en-IN" sz="1800" dirty="0">
                <a:solidFill>
                  <a:srgbClr val="FF0000"/>
                </a:solidFill>
              </a:rPr>
              <a:t>.CriteriaBasedRoutingRuleMatcherImp</a:t>
            </a:r>
            <a:r>
              <a:rPr lang="en-IN" sz="1800" dirty="0"/>
              <a:t>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&lt;/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	&lt;/matcher&gt;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&lt;/matchers&gt;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&lt;/</a:t>
            </a:r>
            <a:r>
              <a:rPr lang="en-IN" sz="1800" dirty="0" err="1"/>
              <a:t>exchangeroutehandler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&lt;/exchange-route-handler&gt;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240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routing configuration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39588"/>
            <a:ext cx="8229600" cy="5761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&lt;settlement-party-handlers </a:t>
            </a:r>
            <a:r>
              <a:rPr lang="en-IN" sz="1600" dirty="0"/>
              <a:t>id="settlement-party-handlers"&gt;</a:t>
            </a:r>
          </a:p>
          <a:p>
            <a:pPr marL="0" indent="0">
              <a:buNone/>
            </a:pPr>
            <a:r>
              <a:rPr lang="en-IN" sz="1600" dirty="0"/>
              <a:t>      &lt;settlement-party-handler id="ICT"&gt;</a:t>
            </a:r>
          </a:p>
          <a:p>
            <a:pPr marL="0" indent="0">
              <a:buNone/>
            </a:pPr>
            <a:r>
              <a:rPr lang="en-IN" sz="1600" dirty="0"/>
              <a:t>      &lt;</a:t>
            </a:r>
            <a:r>
              <a:rPr lang="en-IN" sz="1600" dirty="0" err="1"/>
              <a:t>classname</a:t>
            </a:r>
            <a:r>
              <a:rPr lang="en-IN" sz="1600" dirty="0"/>
              <a:t>&gt;com...bph.</a:t>
            </a:r>
            <a:r>
              <a:rPr lang="en-IN" sz="1600" dirty="0" err="1"/>
              <a:t>xct</a:t>
            </a:r>
            <a:r>
              <a:rPr lang="en-IN" sz="1600" dirty="0"/>
              <a:t>..util.SettlementPartyAccountHandler&lt;/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 &lt;/settlement-party-handler&gt;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&lt;/settlement-party-handlers&gt;</a:t>
            </a:r>
          </a:p>
          <a:p>
            <a:pPr marL="0" indent="0">
              <a:buNone/>
            </a:pPr>
            <a:r>
              <a:rPr lang="en-IN" sz="1600" dirty="0"/>
              <a:t>			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&lt;exchange-timing-handlers </a:t>
            </a:r>
            <a:r>
              <a:rPr lang="en-IN" sz="1600" dirty="0"/>
              <a:t>id="exchange-timing-handlers"&gt;</a:t>
            </a:r>
          </a:p>
          <a:p>
            <a:pPr marL="0" indent="0">
              <a:buNone/>
            </a:pPr>
            <a:r>
              <a:rPr lang="en-IN" sz="1600" dirty="0"/>
              <a:t>      &lt;exchange-timing-handler id="ICT"&gt;</a:t>
            </a:r>
          </a:p>
          <a:p>
            <a:pPr marL="0" indent="0">
              <a:buNone/>
            </a:pPr>
            <a:r>
              <a:rPr lang="en-IN" sz="1600" dirty="0"/>
              <a:t>     &lt;</a:t>
            </a:r>
            <a:r>
              <a:rPr lang="en-IN" sz="1600" dirty="0" err="1"/>
              <a:t>classname</a:t>
            </a:r>
            <a:r>
              <a:rPr lang="en-IN" sz="1600" dirty="0"/>
              <a:t>&gt;com. </a:t>
            </a:r>
            <a:r>
              <a:rPr lang="en-IN" sz="1600" dirty="0" err="1"/>
              <a:t>xct</a:t>
            </a:r>
            <a:r>
              <a:rPr lang="en-IN" sz="1600" dirty="0"/>
              <a:t>..util.XCTExchangeTimingHandlerImpl&lt;/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 &lt;/exchange-timing-handler&gt;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b="1" dirty="0">
                <a:solidFill>
                  <a:srgbClr val="FF0000"/>
                </a:solidFill>
              </a:rPr>
              <a:t>&lt;/exchange-timing-handlers&gt;</a:t>
            </a:r>
          </a:p>
          <a:p>
            <a:pPr marL="0" indent="0">
              <a:buNone/>
            </a:pPr>
            <a:r>
              <a:rPr lang="en-IN" sz="1600" dirty="0"/>
              <a:t>			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b="1" dirty="0">
                <a:solidFill>
                  <a:srgbClr val="FF0000"/>
                </a:solidFill>
              </a:rPr>
              <a:t>&lt;</a:t>
            </a:r>
            <a:r>
              <a:rPr lang="en-IN" sz="1600" b="1" dirty="0" err="1">
                <a:solidFill>
                  <a:srgbClr val="FF0000"/>
                </a:solidFill>
              </a:rPr>
              <a:t>dewarehousing</a:t>
            </a:r>
            <a:r>
              <a:rPr lang="en-IN" sz="1600" b="1" dirty="0">
                <a:solidFill>
                  <a:srgbClr val="FF0000"/>
                </a:solidFill>
              </a:rPr>
              <a:t>-timing-handlers </a:t>
            </a:r>
            <a:r>
              <a:rPr lang="en-IN" sz="1600" dirty="0"/>
              <a:t>id="</a:t>
            </a:r>
            <a:r>
              <a:rPr lang="en-IN" sz="1600" dirty="0" err="1"/>
              <a:t>dewarehousing</a:t>
            </a:r>
            <a:r>
              <a:rPr lang="en-IN" sz="1600" dirty="0"/>
              <a:t>-timing-handlers"&gt;</a:t>
            </a:r>
          </a:p>
          <a:p>
            <a:pPr marL="0" indent="0">
              <a:buNone/>
            </a:pPr>
            <a:r>
              <a:rPr lang="en-IN" sz="1600" dirty="0"/>
              <a:t>      &lt;</a:t>
            </a:r>
            <a:r>
              <a:rPr lang="en-IN" sz="1600" dirty="0" err="1"/>
              <a:t>dewarehousing</a:t>
            </a:r>
            <a:r>
              <a:rPr lang="en-IN" sz="1600" dirty="0"/>
              <a:t>-timing-handler id="ICT"&gt;</a:t>
            </a:r>
          </a:p>
          <a:p>
            <a:pPr marL="0" indent="0">
              <a:buNone/>
            </a:pPr>
            <a:r>
              <a:rPr lang="en-IN" sz="1600" dirty="0"/>
              <a:t>	&lt;</a:t>
            </a:r>
            <a:r>
              <a:rPr lang="en-IN" sz="1600" dirty="0" err="1"/>
              <a:t>classname</a:t>
            </a:r>
            <a:r>
              <a:rPr lang="en-IN" sz="1600" dirty="0"/>
              <a:t>&gt;com..</a:t>
            </a:r>
            <a:r>
              <a:rPr lang="en-IN" sz="1600" dirty="0" err="1"/>
              <a:t>xct.routing.util.XCTDewarehousingTimingHandlerImpl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&lt;/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  &lt;/</a:t>
            </a:r>
            <a:r>
              <a:rPr lang="en-IN" sz="1600" dirty="0" err="1"/>
              <a:t>dewarehousing</a:t>
            </a:r>
            <a:r>
              <a:rPr lang="en-IN" sz="1600" dirty="0"/>
              <a:t>-timing-handler&gt;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&lt;/</a:t>
            </a:r>
            <a:r>
              <a:rPr lang="en-IN" sz="1600" b="1" dirty="0" err="1">
                <a:solidFill>
                  <a:srgbClr val="FF0000"/>
                </a:solidFill>
              </a:rPr>
              <a:t>dewarehousing</a:t>
            </a:r>
            <a:r>
              <a:rPr lang="en-IN" sz="1600" b="1" dirty="0">
                <a:solidFill>
                  <a:srgbClr val="FF0000"/>
                </a:solidFill>
              </a:rPr>
              <a:t>-timing-handlers&gt;</a:t>
            </a:r>
            <a:r>
              <a:rPr lang="en-IN" sz="1600" dirty="0"/>
              <a:t>		</a:t>
            </a:r>
          </a:p>
          <a:p>
            <a:pPr marL="0" indent="0">
              <a:buNone/>
            </a:pPr>
            <a:r>
              <a:rPr lang="en-IN" sz="1600" dirty="0"/>
              <a:t>			</a:t>
            </a:r>
          </a:p>
          <a:p>
            <a:pPr marL="0" indent="0">
              <a:buNone/>
            </a:pPr>
            <a:r>
              <a:rPr lang="en-IN" sz="16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9596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</a:t>
            </a:r>
            <a:r>
              <a:rPr lang="en-IN" dirty="0" err="1"/>
              <a:t>Config</a:t>
            </a:r>
            <a:r>
              <a:rPr lang="en-IN" dirty="0"/>
              <a:t> 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&lt;prioritization-handlers </a:t>
            </a:r>
            <a:r>
              <a:rPr lang="en-IN" sz="1600" dirty="0"/>
              <a:t>id="prioritization-handler-</a:t>
            </a:r>
            <a:r>
              <a:rPr lang="en-IN" sz="1600" dirty="0" err="1"/>
              <a:t>impl</a:t>
            </a:r>
            <a:r>
              <a:rPr lang="en-IN" sz="1600" dirty="0"/>
              <a:t>"&gt;</a:t>
            </a:r>
          </a:p>
          <a:p>
            <a:pPr marL="0" indent="0">
              <a:buNone/>
            </a:pPr>
            <a:r>
              <a:rPr lang="en-IN" sz="1600" dirty="0"/>
              <a:t>   &lt;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     com.clear2pay.bph.opfpayment.routing.util.TransactionPrioritizationHandlerImpl</a:t>
            </a:r>
          </a:p>
          <a:p>
            <a:pPr marL="0" indent="0">
              <a:buNone/>
            </a:pPr>
            <a:r>
              <a:rPr lang="en-IN" sz="1600" dirty="0"/>
              <a:t>&lt;/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				. . . 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&lt;/prioritization-handlers&gt;</a:t>
            </a:r>
            <a:r>
              <a:rPr lang="en-IN" sz="1600" dirty="0"/>
              <a:t>	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&lt;grouping-handler </a:t>
            </a:r>
            <a:r>
              <a:rPr lang="en-IN" sz="1600" dirty="0"/>
              <a:t>id="grouping-handler-</a:t>
            </a:r>
            <a:r>
              <a:rPr lang="en-IN" sz="1600" dirty="0" err="1"/>
              <a:t>impl</a:t>
            </a:r>
            <a:r>
              <a:rPr lang="en-IN" sz="1600" dirty="0"/>
              <a:t>"&gt;</a:t>
            </a:r>
          </a:p>
          <a:p>
            <a:pPr marL="0" indent="0">
              <a:buNone/>
            </a:pPr>
            <a:r>
              <a:rPr lang="en-IN" sz="1600" dirty="0"/>
              <a:t>&lt;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    com.clear2pay.bph.opfpayment.routing.util.TransactionGroupingHandlerImpl</a:t>
            </a:r>
          </a:p>
          <a:p>
            <a:pPr marL="0" indent="0">
              <a:buNone/>
            </a:pPr>
            <a:r>
              <a:rPr lang="en-IN" sz="1600" dirty="0"/>
              <a:t>&lt;/</a:t>
            </a:r>
            <a:r>
              <a:rPr lang="en-IN" sz="1600" dirty="0" err="1"/>
              <a:t>classname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             . . .				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&lt;/grouping-handler&gt;</a:t>
            </a:r>
          </a:p>
        </p:txBody>
      </p:sp>
    </p:spTree>
    <p:extLst>
      <p:ext uri="{BB962C8B-B14F-4D97-AF65-F5344CB8AC3E}">
        <p14:creationId xmlns:p14="http://schemas.microsoft.com/office/powerpoint/2010/main" val="194561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some cases routing needs to be done on the instruction level directly</a:t>
            </a:r>
            <a:r>
              <a:rPr lang="pl-PL" dirty="0"/>
              <a:t>:</a:t>
            </a:r>
          </a:p>
          <a:p>
            <a:pPr lvl="1"/>
            <a:r>
              <a:rPr lang="en-IN" dirty="0"/>
              <a:t>The instruction does not contain any transactions</a:t>
            </a:r>
            <a:r>
              <a:rPr lang="pl-PL" dirty="0"/>
              <a:t> (eg. PSR)</a:t>
            </a:r>
            <a:r>
              <a:rPr lang="en-IN" dirty="0"/>
              <a:t>.</a:t>
            </a:r>
            <a:endParaRPr lang="pl-PL" dirty="0"/>
          </a:p>
          <a:p>
            <a:pPr lvl="1"/>
            <a:r>
              <a:rPr lang="en-IN" dirty="0"/>
              <a:t>The incoming instruction needs to be routed directly on instruction level.</a:t>
            </a:r>
            <a:endParaRPr lang="pl-PL" dirty="0"/>
          </a:p>
          <a:p>
            <a:pPr lvl="2"/>
            <a:r>
              <a:rPr lang="pl-PL" dirty="0"/>
              <a:t>T</a:t>
            </a:r>
            <a:r>
              <a:rPr lang="en-IN" dirty="0"/>
              <a:t>he application is not allowed to look inside and process transactions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the entire </a:t>
            </a:r>
            <a:r>
              <a:rPr lang="en-IN" dirty="0"/>
              <a:t>instruction </a:t>
            </a:r>
            <a:r>
              <a:rPr lang="pl-PL" dirty="0"/>
              <a:t>is </a:t>
            </a:r>
            <a:r>
              <a:rPr lang="en-IN" dirty="0"/>
              <a:t>to be processed as a block.</a:t>
            </a:r>
            <a:endParaRPr lang="pl-PL" dirty="0"/>
          </a:p>
          <a:p>
            <a:r>
              <a:rPr lang="pl-PL" dirty="0"/>
              <a:t>Preparation - enrichment</a:t>
            </a:r>
            <a:endParaRPr lang="en-IN" dirty="0"/>
          </a:p>
          <a:p>
            <a:r>
              <a:rPr lang="en-IN" dirty="0"/>
              <a:t>Core routing</a:t>
            </a:r>
          </a:p>
          <a:p>
            <a:pPr lvl="1"/>
            <a:r>
              <a:rPr lang="pl-PL" dirty="0"/>
              <a:t>Finding out routing rule (e</a:t>
            </a:r>
            <a:r>
              <a:rPr lang="en-IN" dirty="0" err="1"/>
              <a:t>xchange</a:t>
            </a:r>
            <a:r>
              <a:rPr lang="en-IN" dirty="0"/>
              <a:t> route determination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Enrichment basing upon the rule</a:t>
            </a:r>
          </a:p>
          <a:p>
            <a:pPr lvl="1"/>
            <a:r>
              <a:rPr lang="pl-PL" dirty="0"/>
              <a:t>Setting the InstructedAgent, InstructingAgent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Post routing</a:t>
            </a:r>
          </a:p>
          <a:p>
            <a:pPr lvl="1"/>
            <a:r>
              <a:rPr lang="en-IN" dirty="0"/>
              <a:t>Settlement Party determination</a:t>
            </a:r>
          </a:p>
          <a:p>
            <a:pPr lvl="1"/>
            <a:r>
              <a:rPr lang="en-IN" dirty="0"/>
              <a:t>Exchange Timing determination (Only Last calculation)</a:t>
            </a:r>
          </a:p>
          <a:p>
            <a:pPr lvl="1"/>
            <a:r>
              <a:rPr lang="en-IN" sz="1600" dirty="0" err="1"/>
              <a:t>outgoingInstruction.setDataDictionaryLong</a:t>
            </a:r>
            <a:r>
              <a:rPr lang="en-IN" sz="1600" dirty="0"/>
              <a:t>(</a:t>
            </a:r>
            <a:r>
              <a:rPr lang="en-IN" sz="1600" dirty="0" err="1"/>
              <a:t>GProcInstrCnsts.</a:t>
            </a:r>
            <a:r>
              <a:rPr lang="en-IN" sz="1600" i="1" dirty="0" err="1"/>
              <a:t>LATEST_SUBMISSION_TIME_MILLIS</a:t>
            </a:r>
            <a:r>
              <a:rPr lang="en-IN" sz="1600" i="1" dirty="0"/>
              <a:t>, </a:t>
            </a:r>
            <a:r>
              <a:rPr lang="en-IN" sz="1600" i="1" dirty="0" err="1"/>
              <a:t>Long.MAX_VALUE</a:t>
            </a:r>
            <a:r>
              <a:rPr lang="en-IN" sz="1600" i="1" dirty="0"/>
              <a:t>);</a:t>
            </a:r>
            <a:endParaRPr lang="en-IN" sz="1600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2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routing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6824"/>
            <a:ext cx="8229600" cy="56940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/>
              <a:t> &lt;instruction-routing id=</a:t>
            </a:r>
            <a:r>
              <a:rPr lang="en-IN" sz="1800" i="1" dirty="0"/>
              <a:t>"instruction-routing"&gt;</a:t>
            </a:r>
          </a:p>
          <a:p>
            <a:pPr marL="0" indent="0">
              <a:buNone/>
            </a:pPr>
            <a:r>
              <a:rPr lang="en-IN" sz="1800" dirty="0"/>
              <a:t>     &lt;</a:t>
            </a:r>
            <a:r>
              <a:rPr lang="en-IN" sz="1800" dirty="0" err="1"/>
              <a:t>classname</a:t>
            </a:r>
            <a:r>
              <a:rPr lang="en-IN" sz="1800" dirty="0"/>
              <a:t>&gt;com.clear2pay.bph.opfpayment.routing.util.StandardInstructionRouting&lt;/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</a:p>
          <a:p>
            <a:pPr marL="0" indent="0">
              <a:buNone/>
            </a:pPr>
            <a:r>
              <a:rPr lang="en-IN" sz="1800" dirty="0"/>
              <a:t>   &lt;standard-instruction-routing id=</a:t>
            </a:r>
            <a:r>
              <a:rPr lang="en-IN" sz="1800" i="1" dirty="0"/>
              <a:t>"</a:t>
            </a:r>
            <a:r>
              <a:rPr lang="en-IN" sz="1800" i="1" dirty="0" err="1"/>
              <a:t>config</a:t>
            </a:r>
            <a:r>
              <a:rPr lang="en-IN" sz="1800" i="1" dirty="0"/>
              <a:t>"&gt;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b="1" dirty="0">
                <a:solidFill>
                  <a:srgbClr val="FF0000"/>
                </a:solidFill>
              </a:rPr>
              <a:t>&lt;instruction-route-handler </a:t>
            </a:r>
            <a:r>
              <a:rPr lang="en-IN" sz="1800" dirty="0"/>
              <a:t>id=</a:t>
            </a:r>
            <a:r>
              <a:rPr lang="en-IN" sz="1800" i="1" dirty="0"/>
              <a:t>"instruction-route-handler"&gt;</a:t>
            </a:r>
          </a:p>
          <a:p>
            <a:pPr marL="0" indent="0">
              <a:buNone/>
            </a:pPr>
            <a:r>
              <a:rPr lang="en-IN" sz="1800" dirty="0"/>
              <a:t>         &lt;</a:t>
            </a:r>
            <a:r>
              <a:rPr lang="en-IN" sz="1800" dirty="0" err="1"/>
              <a:t>classname</a:t>
            </a:r>
            <a:r>
              <a:rPr lang="en-IN" sz="1800" dirty="0"/>
              <a:t>&gt;com.clear2pay.bph.opfpayment.routing.util.SchemeBasedInstructionRouteHandler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&lt;/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&lt;/instruction-route-handler&gt;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&lt;instruction-settlement-party-handler</a:t>
            </a:r>
            <a:r>
              <a:rPr lang="en-IN" sz="1800" dirty="0"/>
              <a:t> id=</a:t>
            </a:r>
            <a:r>
              <a:rPr lang="en-IN" sz="1800" i="1" dirty="0"/>
              <a:t>"instruction-settlement-party-handler"&gt;</a:t>
            </a:r>
          </a:p>
          <a:p>
            <a:pPr marL="0" indent="0">
              <a:buNone/>
            </a:pPr>
            <a:r>
              <a:rPr lang="en-IN" sz="1800" dirty="0"/>
              <a:t>                   &lt;</a:t>
            </a:r>
            <a:r>
              <a:rPr lang="en-IN" sz="1800" dirty="0" err="1"/>
              <a:t>classname</a:t>
            </a:r>
            <a:r>
              <a:rPr lang="en-IN" sz="1800" dirty="0"/>
              <a:t>&gt;com.clear2pay.bph.opfpayment.routing.util.DelegatedInstructionSettlementPartyHandler&lt;/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&lt;delegated-instruction-settlement-party-handler id=</a:t>
            </a:r>
            <a:r>
              <a:rPr lang="en-IN" sz="1800" i="1" dirty="0"/>
              <a:t>"</a:t>
            </a:r>
            <a:r>
              <a:rPr lang="en-IN" sz="1800" i="1" dirty="0" err="1"/>
              <a:t>config</a:t>
            </a:r>
            <a:r>
              <a:rPr lang="en-IN" sz="1800" i="1" dirty="0"/>
              <a:t>"&gt;</a:t>
            </a:r>
          </a:p>
          <a:p>
            <a:pPr marL="0" indent="0">
              <a:buNone/>
            </a:pPr>
            <a:r>
              <a:rPr lang="en-IN" sz="1800" dirty="0"/>
              <a:t>         &lt;</a:t>
            </a:r>
            <a:r>
              <a:rPr lang="en-IN" sz="1800" dirty="0" err="1"/>
              <a:t>delegatesettlement</a:t>
            </a:r>
            <a:r>
              <a:rPr lang="en-IN" sz="1800" dirty="0"/>
              <a:t> id=</a:t>
            </a:r>
            <a:r>
              <a:rPr lang="en-IN" sz="1800" i="1" dirty="0"/>
              <a:t>"</a:t>
            </a:r>
            <a:r>
              <a:rPr lang="en-IN" sz="1800" i="1" dirty="0" err="1"/>
              <a:t>delegatesettlement</a:t>
            </a:r>
            <a:r>
              <a:rPr lang="en-IN" sz="1800" i="1" dirty="0"/>
              <a:t>"&gt;</a:t>
            </a:r>
          </a:p>
          <a:p>
            <a:pPr marL="0" indent="0">
              <a:buNone/>
            </a:pPr>
            <a:r>
              <a:rPr lang="en-IN" sz="1800" dirty="0"/>
              <a:t>                   &lt;</a:t>
            </a:r>
            <a:r>
              <a:rPr lang="en-IN" sz="1800" dirty="0" err="1"/>
              <a:t>maxnumber</a:t>
            </a:r>
            <a:r>
              <a:rPr lang="en-IN" sz="1800" dirty="0"/>
              <a:t> id=</a:t>
            </a:r>
            <a:r>
              <a:rPr lang="en-IN" sz="1800" i="1" dirty="0"/>
              <a:t>"</a:t>
            </a:r>
            <a:r>
              <a:rPr lang="en-IN" sz="1800" i="1" dirty="0" err="1"/>
              <a:t>maxnumber</a:t>
            </a:r>
            <a:r>
              <a:rPr lang="en-IN" sz="1800" i="1" dirty="0"/>
              <a:t>"&gt;0&lt;/</a:t>
            </a:r>
            <a:r>
              <a:rPr lang="en-IN" sz="1800" i="1" dirty="0" err="1"/>
              <a:t>maxnumber</a:t>
            </a:r>
            <a:r>
              <a:rPr lang="en-IN" sz="1800" i="1" dirty="0"/>
              <a:t>&gt;</a:t>
            </a:r>
          </a:p>
          <a:p>
            <a:pPr marL="0" indent="0">
              <a:buNone/>
            </a:pPr>
            <a:r>
              <a:rPr lang="en-IN" sz="1800" dirty="0"/>
              <a:t>          &lt;/</a:t>
            </a:r>
            <a:r>
              <a:rPr lang="en-IN" sz="1800" dirty="0" err="1"/>
              <a:t>delegatesettlement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      &lt;/delegated-instruction-settlement-party-handler&gt;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b="1" dirty="0">
                <a:solidFill>
                  <a:srgbClr val="FF0000"/>
                </a:solidFill>
              </a:rPr>
              <a:t>&lt;/instruction-settlement-party-handler&gt;</a:t>
            </a:r>
          </a:p>
          <a:p>
            <a:pPr marL="0" indent="0">
              <a:buNone/>
            </a:pPr>
            <a:endParaRPr lang="en-I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>
                <a:solidFill>
                  <a:srgbClr val="FF0000"/>
                </a:solidFill>
              </a:rPr>
              <a:t>&lt;instruction-timing-handler</a:t>
            </a:r>
            <a:r>
              <a:rPr lang="en-IN" sz="1800" dirty="0"/>
              <a:t> id=</a:t>
            </a:r>
            <a:r>
              <a:rPr lang="en-IN" sz="1800" i="1" dirty="0"/>
              <a:t>"instruction-timing-handler"&gt;</a:t>
            </a:r>
          </a:p>
          <a:p>
            <a:pPr marL="0" indent="0">
              <a:buNone/>
            </a:pPr>
            <a:r>
              <a:rPr lang="en-IN" sz="1800" dirty="0"/>
              <a:t>                  &lt;</a:t>
            </a:r>
            <a:r>
              <a:rPr lang="en-IN" sz="1800" dirty="0" err="1"/>
              <a:t>classname</a:t>
            </a:r>
            <a:r>
              <a:rPr lang="en-IN" sz="1800" dirty="0"/>
              <a:t>&gt;com.clear2pay.bph.opfpayment.routing.util.InfiniteInstructionTimingHandler&lt;/</a:t>
            </a:r>
            <a:r>
              <a:rPr lang="en-IN" sz="1800" dirty="0" err="1"/>
              <a:t>classname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b="1" dirty="0">
                <a:solidFill>
                  <a:srgbClr val="FF0000"/>
                </a:solidFill>
              </a:rPr>
              <a:t>&lt;/instruction-timing-handler&gt;</a:t>
            </a:r>
          </a:p>
          <a:p>
            <a:pPr marL="0" indent="0">
              <a:buNone/>
            </a:pPr>
            <a:r>
              <a:rPr lang="en-IN" sz="1800" dirty="0"/>
              <a:t>   &lt;/standard-instruction-routing&gt;</a:t>
            </a:r>
          </a:p>
          <a:p>
            <a:pPr marL="0" indent="0">
              <a:buNone/>
            </a:pPr>
            <a:r>
              <a:rPr lang="en-IN" sz="1800" dirty="0"/>
              <a:t>    &lt;/instruction-routing&gt;</a:t>
            </a:r>
          </a:p>
        </p:txBody>
      </p:sp>
    </p:spTree>
    <p:extLst>
      <p:ext uri="{BB962C8B-B14F-4D97-AF65-F5344CB8AC3E}">
        <p14:creationId xmlns:p14="http://schemas.microsoft.com/office/powerpoint/2010/main" val="20595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What for?</a:t>
            </a:r>
          </a:p>
          <a:p>
            <a:r>
              <a:rPr lang="pl-PL" dirty="0"/>
              <a:t>What information it provides?</a:t>
            </a:r>
          </a:p>
          <a:p>
            <a:r>
              <a:rPr lang="pl-PL" dirty="0"/>
              <a:t>Transaction routing phases</a:t>
            </a:r>
          </a:p>
          <a:p>
            <a:pPr lvl="1"/>
            <a:r>
              <a:rPr lang="pl-PL" dirty="0"/>
              <a:t>Prerouting</a:t>
            </a:r>
          </a:p>
          <a:p>
            <a:pPr lvl="1"/>
            <a:r>
              <a:rPr lang="pl-PL" dirty="0"/>
              <a:t>Routing</a:t>
            </a:r>
          </a:p>
          <a:p>
            <a:pPr lvl="1"/>
            <a:r>
              <a:rPr lang="pl-PL" dirty="0"/>
              <a:t>Post-routing</a:t>
            </a:r>
          </a:p>
          <a:p>
            <a:r>
              <a:rPr lang="pl-PL" dirty="0"/>
              <a:t>Configuring</a:t>
            </a:r>
          </a:p>
          <a:p>
            <a:r>
              <a:rPr lang="pl-PL" dirty="0"/>
              <a:t>Routing instructions</a:t>
            </a:r>
          </a:p>
          <a:p>
            <a:r>
              <a:rPr lang="pl-PL" dirty="0"/>
              <a:t>Unrouting</a:t>
            </a:r>
          </a:p>
        </p:txBody>
      </p:sp>
    </p:spTree>
    <p:extLst>
      <p:ext uri="{BB962C8B-B14F-4D97-AF65-F5344CB8AC3E}">
        <p14:creationId xmlns:p14="http://schemas.microsoft.com/office/powerpoint/2010/main" val="3983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Unroute</a:t>
            </a:r>
            <a:r>
              <a:rPr lang="en-IN" dirty="0"/>
              <a:t>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Transaction needs to be repaired and the details of the transaction have changed. </a:t>
            </a:r>
          </a:p>
          <a:p>
            <a:pPr lvl="1"/>
            <a:r>
              <a:rPr lang="en-IN" dirty="0"/>
              <a:t> Then any routing information that was previously added becomes invalid and is cleared.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sz="2000" dirty="0"/>
              <a:t> public </a:t>
            </a:r>
            <a:r>
              <a:rPr lang="en-IN" sz="2000" dirty="0" err="1"/>
              <a:t>GenericIssueLog</a:t>
            </a:r>
            <a:r>
              <a:rPr lang="en-IN" sz="2000" dirty="0"/>
              <a:t> </a:t>
            </a:r>
            <a:r>
              <a:rPr lang="en-IN" sz="2000" dirty="0" err="1"/>
              <a:t>unrouteTransaction</a:t>
            </a:r>
            <a:r>
              <a:rPr lang="en-IN" sz="2000" dirty="0"/>
              <a:t>(</a:t>
            </a:r>
            <a:r>
              <a:rPr lang="en-IN" sz="2000" dirty="0" err="1"/>
              <a:t>PaymentTransaction</a:t>
            </a:r>
            <a:r>
              <a:rPr lang="en-IN" sz="2000" dirty="0"/>
              <a:t> </a:t>
            </a:r>
            <a:r>
              <a:rPr lang="en-IN" sz="2000" dirty="0" err="1"/>
              <a:t>txn</a:t>
            </a:r>
            <a:r>
              <a:rPr lang="en-IN" sz="2000" dirty="0"/>
              <a:t>) </a:t>
            </a:r>
          </a:p>
          <a:p>
            <a:pPr marL="0" indent="0">
              <a:buNone/>
            </a:pPr>
            <a:r>
              <a:rPr lang="en-IN" sz="2000" dirty="0"/>
              <a:t> public </a:t>
            </a:r>
            <a:r>
              <a:rPr lang="en-IN" sz="2000" dirty="0" err="1"/>
              <a:t>GenericIssueLog</a:t>
            </a:r>
            <a:r>
              <a:rPr lang="en-IN" sz="2000" dirty="0"/>
              <a:t> </a:t>
            </a:r>
            <a:r>
              <a:rPr lang="en-IN" sz="2000" dirty="0" err="1"/>
              <a:t>unrouteTransactions</a:t>
            </a:r>
            <a:r>
              <a:rPr lang="en-IN" sz="2000" dirty="0"/>
              <a:t>(</a:t>
            </a:r>
            <a:r>
              <a:rPr lang="en-IN" sz="2000" dirty="0" err="1"/>
              <a:t>PaymentTransaction</a:t>
            </a:r>
            <a:r>
              <a:rPr lang="en-IN" sz="2000" dirty="0"/>
              <a:t> </a:t>
            </a:r>
            <a:r>
              <a:rPr lang="en-IN" sz="2000" dirty="0" err="1"/>
              <a:t>txns</a:t>
            </a:r>
            <a:r>
              <a:rPr lang="en-IN" sz="2000" dirty="0"/>
              <a:t>[]) </a:t>
            </a:r>
          </a:p>
          <a:p>
            <a:pPr marL="0" indent="0">
              <a:buNone/>
            </a:pPr>
            <a:r>
              <a:rPr lang="en-IN" sz="2000" dirty="0"/>
              <a:t> public </a:t>
            </a:r>
            <a:r>
              <a:rPr lang="en-IN" sz="2000" dirty="0" err="1"/>
              <a:t>GenericIssueLog</a:t>
            </a:r>
            <a:r>
              <a:rPr lang="en-IN" sz="2000" dirty="0"/>
              <a:t> </a:t>
            </a:r>
            <a:r>
              <a:rPr lang="en-IN" sz="2000" dirty="0" err="1"/>
              <a:t>unrouteTransaction</a:t>
            </a:r>
            <a:r>
              <a:rPr lang="en-IN" sz="2000" dirty="0"/>
              <a:t>(long </a:t>
            </a:r>
            <a:r>
              <a:rPr lang="en-IN" sz="2000" dirty="0" err="1"/>
              <a:t>txnKey</a:t>
            </a:r>
            <a:r>
              <a:rPr lang="en-IN" sz="2000" dirty="0"/>
              <a:t>) </a:t>
            </a:r>
          </a:p>
          <a:p>
            <a:pPr marL="0" indent="0">
              <a:buNone/>
            </a:pPr>
            <a:r>
              <a:rPr lang="en-IN" sz="2000" dirty="0"/>
              <a:t> public </a:t>
            </a:r>
            <a:r>
              <a:rPr lang="en-IN" sz="2000" dirty="0" err="1"/>
              <a:t>GenericIssueLog</a:t>
            </a:r>
            <a:r>
              <a:rPr lang="en-IN" sz="2000" dirty="0"/>
              <a:t> </a:t>
            </a:r>
            <a:r>
              <a:rPr lang="en-IN" sz="2000" dirty="0" err="1"/>
              <a:t>unrouteTransactions</a:t>
            </a:r>
            <a:r>
              <a:rPr lang="en-IN" sz="2000" dirty="0"/>
              <a:t>(long[] </a:t>
            </a:r>
            <a:r>
              <a:rPr lang="en-IN" sz="2000" dirty="0" err="1"/>
              <a:t>txnKeys</a:t>
            </a:r>
            <a:r>
              <a:rPr lang="en-IN" sz="2000" dirty="0"/>
              <a:t>) </a:t>
            </a:r>
          </a:p>
          <a:p>
            <a:pPr marL="0" indent="0">
              <a:buNone/>
            </a:pPr>
            <a:r>
              <a:rPr lang="en-IN" sz="2000" dirty="0"/>
              <a:t> public </a:t>
            </a:r>
            <a:r>
              <a:rPr lang="en-IN" sz="2000" dirty="0" err="1"/>
              <a:t>GenericIssueLog</a:t>
            </a:r>
            <a:r>
              <a:rPr lang="en-IN" sz="2000" dirty="0"/>
              <a:t> </a:t>
            </a:r>
            <a:r>
              <a:rPr lang="en-IN" sz="2000" dirty="0" err="1"/>
              <a:t>unrouteTransactions</a:t>
            </a:r>
            <a:r>
              <a:rPr lang="en-IN" sz="2000" dirty="0"/>
              <a:t>(long key, Class </a:t>
            </a:r>
            <a:r>
              <a:rPr lang="en-IN" sz="2000" dirty="0" err="1"/>
              <a:t>unitOfWork</a:t>
            </a:r>
            <a:r>
              <a:rPr lang="en-IN" sz="2000" dirty="0"/>
              <a:t>)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91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905000" y="5257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Routing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Routing Does …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What is routing for?</a:t>
            </a:r>
          </a:p>
          <a:p>
            <a:pPr lvl="1"/>
            <a:r>
              <a:rPr lang="pl-PL" dirty="0"/>
              <a:t>We have a payment in. Decide, what to do with it.</a:t>
            </a:r>
          </a:p>
          <a:p>
            <a:r>
              <a:rPr lang="pl-PL" dirty="0"/>
              <a:t>What does it do?</a:t>
            </a:r>
          </a:p>
          <a:p>
            <a:pPr lvl="1"/>
            <a:r>
              <a:rPr lang="pl-PL" dirty="0"/>
              <a:t>Adds routing information to the payment</a:t>
            </a:r>
          </a:p>
          <a:p>
            <a:pPr lvl="1"/>
            <a:r>
              <a:rPr lang="pl-PL" dirty="0"/>
              <a:t>Uses BVA-defined rules to:</a:t>
            </a:r>
          </a:p>
          <a:p>
            <a:pPr lvl="2"/>
            <a:r>
              <a:rPr lang="pl-PL" dirty="0"/>
              <a:t>Determine payment’s Exchange Condition (EC)</a:t>
            </a:r>
          </a:p>
          <a:p>
            <a:pPr lvl="2"/>
            <a:r>
              <a:rPr lang="pl-PL" dirty="0"/>
              <a:t>Determine outgoing participants</a:t>
            </a:r>
          </a:p>
          <a:p>
            <a:pPr lvl="3"/>
            <a:r>
              <a:rPr lang="pl-PL" dirty="0"/>
              <a:t>Business participant</a:t>
            </a:r>
          </a:p>
          <a:p>
            <a:pPr lvl="3"/>
            <a:r>
              <a:rPr lang="pl-PL" dirty="0"/>
              <a:t>Settlement participant</a:t>
            </a:r>
          </a:p>
          <a:p>
            <a:pPr lvl="1"/>
            <a:r>
              <a:rPr lang="pl-PL" b="1" dirty="0"/>
              <a:t>Updates outgoing settlement day</a:t>
            </a:r>
          </a:p>
          <a:p>
            <a:pPr lvl="1"/>
            <a:r>
              <a:rPr lang="pl-PL" dirty="0"/>
              <a:t>Removes this information in specific situations</a:t>
            </a:r>
          </a:p>
        </p:txBody>
      </p:sp>
    </p:spTree>
    <p:extLst>
      <p:ext uri="{BB962C8B-B14F-4D97-AF65-F5344CB8AC3E}">
        <p14:creationId xmlns:p14="http://schemas.microsoft.com/office/powerpoint/2010/main" val="147188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Routing Does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Determination of Routing Agent  </a:t>
            </a:r>
          </a:p>
          <a:p>
            <a:pPr lvl="1"/>
            <a:r>
              <a:rPr lang="en-GB" dirty="0"/>
              <a:t>Routing Agent will be set as intermediary Agent, if present in the payment transaction, else the Routing Agent will be the credit party agent (in Credit Transaction) .</a:t>
            </a:r>
          </a:p>
          <a:p>
            <a:pPr marL="457200" lvl="1" indent="0">
              <a:buNone/>
            </a:pPr>
            <a:endParaRPr lang="en-IN" dirty="0"/>
          </a:p>
          <a:p>
            <a:pPr lvl="0"/>
            <a:r>
              <a:rPr lang="en-GB" dirty="0"/>
              <a:t>Determination of Outgoing Settlement Day </a:t>
            </a:r>
          </a:p>
          <a:p>
            <a:pPr lvl="1"/>
            <a:r>
              <a:rPr lang="en-GB" dirty="0"/>
              <a:t>The determination of outgoing settlement day for the payment transaction is done as a part of Routing Service</a:t>
            </a:r>
          </a:p>
          <a:p>
            <a:pPr marL="457200" lvl="1" indent="0">
              <a:buNone/>
            </a:pPr>
            <a:endParaRPr lang="en-IN" dirty="0"/>
          </a:p>
          <a:p>
            <a:pPr lvl="0"/>
            <a:r>
              <a:rPr lang="en-GB" dirty="0"/>
              <a:t>Determination of Outgoing Settlement  Party/Account </a:t>
            </a:r>
          </a:p>
          <a:p>
            <a:pPr lvl="1"/>
            <a:r>
              <a:rPr lang="en-GB" dirty="0"/>
              <a:t>Routing determines the outgoing settlement account for not on-us transactions based on the outgoing participant settlement details.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86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Phases of Routing</a:t>
            </a:r>
            <a:r>
              <a:rPr lang="pl-PL" dirty="0"/>
              <a:t>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Pre-Routing</a:t>
            </a:r>
            <a:endParaRPr lang="pl-PL" dirty="0"/>
          </a:p>
          <a:p>
            <a:pPr lvl="2"/>
            <a:r>
              <a:rPr lang="pl-PL" dirty="0"/>
              <a:t>Usually called in parsing</a:t>
            </a:r>
          </a:p>
          <a:p>
            <a:pPr lvl="1"/>
            <a:r>
              <a:rPr lang="en-IN" dirty="0"/>
              <a:t>Routing </a:t>
            </a:r>
            <a:r>
              <a:rPr lang="en-IN" dirty="0" err="1"/>
              <a:t>Agen</a:t>
            </a:r>
            <a:r>
              <a:rPr lang="pl-PL" dirty="0"/>
              <a:t>t determination </a:t>
            </a:r>
            <a:r>
              <a:rPr lang="en-IN" dirty="0"/>
              <a:t>(</a:t>
            </a:r>
            <a:r>
              <a:rPr lang="pl-PL" dirty="0"/>
              <a:t>aka </a:t>
            </a:r>
            <a:r>
              <a:rPr lang="en-IN" dirty="0"/>
              <a:t>Counterparty Identification)</a:t>
            </a:r>
            <a:endParaRPr lang="pl-PL" dirty="0"/>
          </a:p>
          <a:p>
            <a:pPr lvl="2"/>
            <a:r>
              <a:rPr lang="pl-PL" dirty="0"/>
              <a:t>Very Important Answer: who is the target of the payment?</a:t>
            </a:r>
          </a:p>
          <a:p>
            <a:pPr lvl="1"/>
            <a:r>
              <a:rPr lang="pl-PL" dirty="0"/>
              <a:t>Legacy account number redirection</a:t>
            </a:r>
          </a:p>
          <a:p>
            <a:pPr lvl="2"/>
            <a:r>
              <a:rPr lang="pl-PL" dirty="0"/>
              <a:t>Specific: update old account numbers</a:t>
            </a:r>
          </a:p>
          <a:p>
            <a:r>
              <a:rPr lang="en-IN" dirty="0"/>
              <a:t>Core Routing </a:t>
            </a:r>
          </a:p>
          <a:p>
            <a:pPr lvl="1"/>
            <a:r>
              <a:rPr lang="en-IN" b="1" dirty="0"/>
              <a:t>Exchange Condition</a:t>
            </a:r>
            <a:r>
              <a:rPr lang="en-IN" dirty="0"/>
              <a:t> determination </a:t>
            </a:r>
            <a:r>
              <a:rPr lang="pl-PL" dirty="0"/>
              <a:t>(aka </a:t>
            </a:r>
            <a:r>
              <a:rPr lang="en-IN" dirty="0"/>
              <a:t>Exchange route determination)</a:t>
            </a:r>
            <a:endParaRPr lang="pl-PL" dirty="0"/>
          </a:p>
          <a:p>
            <a:pPr lvl="2"/>
            <a:r>
              <a:rPr lang="pl-PL" dirty="0"/>
              <a:t>By default: by rule matching using Exchange Criteria</a:t>
            </a:r>
          </a:p>
          <a:p>
            <a:pPr lvl="2"/>
            <a:r>
              <a:rPr lang="pl-PL" dirty="0"/>
              <a:t>Exchange Route Handler</a:t>
            </a:r>
          </a:p>
          <a:p>
            <a:pPr lvl="2"/>
            <a:r>
              <a:rPr lang="pl-PL" dirty="0"/>
              <a:t>Enrich the payment with Participant (Business, Settlement) and EC</a:t>
            </a:r>
          </a:p>
          <a:p>
            <a:r>
              <a:rPr lang="pl-PL" dirty="0"/>
              <a:t>For performance reasons approach may vary across projects</a:t>
            </a:r>
          </a:p>
          <a:p>
            <a:pPr lvl="1"/>
            <a:r>
              <a:rPr lang="pl-PL"/>
              <a:t>routing may be done in parsing, then need to unroute if want to re-route </a:t>
            </a:r>
            <a:r>
              <a:rPr lang="pl-PL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759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 of Routing</a:t>
            </a:r>
            <a:r>
              <a:rPr lang="pl-PL" dirty="0"/>
              <a:t>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Post Routing</a:t>
            </a:r>
            <a:endParaRPr lang="pl-PL" dirty="0"/>
          </a:p>
          <a:p>
            <a:pPr lvl="1"/>
            <a:r>
              <a:rPr lang="pl-PL" dirty="0"/>
              <a:t>Determine:</a:t>
            </a:r>
          </a:p>
          <a:p>
            <a:pPr lvl="3"/>
            <a:r>
              <a:rPr lang="pl-PL" dirty="0"/>
              <a:t>Each of these handled by a configurable handler</a:t>
            </a:r>
          </a:p>
          <a:p>
            <a:pPr lvl="2"/>
            <a:r>
              <a:rPr lang="pl-PL" dirty="0"/>
              <a:t>Settlement party</a:t>
            </a:r>
          </a:p>
          <a:p>
            <a:pPr lvl="2"/>
            <a:r>
              <a:rPr lang="pl-PL" dirty="0"/>
              <a:t>Exchange timing (settlement day, EAST, LAST)</a:t>
            </a:r>
          </a:p>
          <a:p>
            <a:pPr lvl="3"/>
            <a:r>
              <a:rPr lang="pl-PL" dirty="0"/>
              <a:t>„Latest submission in the past”</a:t>
            </a:r>
          </a:p>
          <a:p>
            <a:pPr lvl="3"/>
            <a:r>
              <a:rPr lang="pl-PL" dirty="0"/>
              <a:t>Since OPF 11.9.2: anther chance can be given</a:t>
            </a:r>
          </a:p>
          <a:p>
            <a:pPr lvl="2"/>
            <a:r>
              <a:rPr lang="pl-PL" dirty="0"/>
              <a:t>Dewarehousing timing (EDWART)</a:t>
            </a:r>
          </a:p>
          <a:p>
            <a:pPr lvl="2"/>
            <a:r>
              <a:rPr lang="pl-PL" dirty="0"/>
              <a:t>Prioritizing</a:t>
            </a:r>
          </a:p>
          <a:p>
            <a:pPr lvl="2"/>
            <a:r>
              <a:rPr lang="pl-PL" dirty="0"/>
              <a:t>Grouping into OPICs</a:t>
            </a:r>
          </a:p>
          <a:p>
            <a:r>
              <a:rPr lang="pl-PL" dirty="0"/>
              <a:t>Unrouting (optionally)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52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Routing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9" name="Picture 5" descr="C:\Users\ankur.mittal\Desktop\rou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6" y="107576"/>
            <a:ext cx="9107393" cy="65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routing rules for the bank are retrieved.</a:t>
            </a:r>
          </a:p>
          <a:p>
            <a:r>
              <a:rPr lang="en-IN" dirty="0"/>
              <a:t>Routing Rules are matched in ‘</a:t>
            </a:r>
            <a:r>
              <a:rPr lang="en-IN" dirty="0">
                <a:solidFill>
                  <a:srgbClr val="FF0000"/>
                </a:solidFill>
              </a:rPr>
              <a:t>order of Usage</a:t>
            </a:r>
            <a:r>
              <a:rPr lang="en-IN" dirty="0"/>
              <a:t>’.</a:t>
            </a:r>
          </a:p>
          <a:p>
            <a:r>
              <a:rPr lang="en-IN" dirty="0"/>
              <a:t>First matched routing rule is taken.</a:t>
            </a:r>
          </a:p>
          <a:p>
            <a:endParaRPr lang="en-IN" dirty="0"/>
          </a:p>
          <a:p>
            <a:r>
              <a:rPr lang="en-IN" dirty="0"/>
              <a:t>Each routing rule is linked to exactly one Exchange Condition.</a:t>
            </a:r>
          </a:p>
          <a:p>
            <a:r>
              <a:rPr lang="en-IN" dirty="0"/>
              <a:t>Each exchange condition is linked to exactly one Participant. (</a:t>
            </a:r>
            <a:r>
              <a:rPr lang="en-IN" dirty="0">
                <a:solidFill>
                  <a:srgbClr val="FF0000"/>
                </a:solidFill>
              </a:rPr>
              <a:t>Outgoing Business Participant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Outgoing Business Participant is the one through which payment is routed to </a:t>
            </a:r>
            <a:r>
              <a:rPr lang="en-IN" dirty="0">
                <a:solidFill>
                  <a:srgbClr val="FF0000"/>
                </a:solidFill>
              </a:rPr>
              <a:t>routing Agent. </a:t>
            </a:r>
          </a:p>
        </p:txBody>
      </p:sp>
    </p:spTree>
    <p:extLst>
      <p:ext uri="{BB962C8B-B14F-4D97-AF65-F5344CB8AC3E}">
        <p14:creationId xmlns:p14="http://schemas.microsoft.com/office/powerpoint/2010/main" val="225549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Exchange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useful information during routing</a:t>
            </a:r>
          </a:p>
          <a:p>
            <a:pPr lvl="1"/>
            <a:r>
              <a:rPr lang="en-IN" dirty="0"/>
              <a:t>Outgoing Business participant</a:t>
            </a:r>
          </a:p>
          <a:p>
            <a:pPr lvl="1"/>
            <a:r>
              <a:rPr lang="en-IN" dirty="0"/>
              <a:t>Submission Calendar</a:t>
            </a:r>
          </a:p>
          <a:p>
            <a:pPr lvl="1"/>
            <a:r>
              <a:rPr lang="en-IN" dirty="0"/>
              <a:t>Submission </a:t>
            </a:r>
            <a:r>
              <a:rPr lang="en-IN" dirty="0" err="1"/>
              <a:t>Timezone</a:t>
            </a:r>
            <a:endParaRPr lang="en-IN" dirty="0"/>
          </a:p>
          <a:p>
            <a:pPr lvl="1"/>
            <a:r>
              <a:rPr lang="en-IN" dirty="0"/>
              <a:t>Submission Start time</a:t>
            </a:r>
          </a:p>
          <a:p>
            <a:pPr lvl="1"/>
            <a:r>
              <a:rPr lang="en-IN" dirty="0"/>
              <a:t>Submission </a:t>
            </a:r>
            <a:r>
              <a:rPr lang="en-IN" dirty="0" err="1"/>
              <a:t>CutOff</a:t>
            </a:r>
            <a:r>
              <a:rPr lang="en-IN" dirty="0"/>
              <a:t> time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Format </a:t>
            </a:r>
            <a:r>
              <a:rPr lang="en-IN" dirty="0"/>
              <a:t>of messages </a:t>
            </a:r>
            <a:r>
              <a:rPr lang="en-IN" dirty="0" err="1"/>
              <a:t>e.g</a:t>
            </a:r>
            <a:r>
              <a:rPr lang="en-IN" dirty="0"/>
              <a:t> MT103	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EAST offset (not used)</a:t>
            </a:r>
          </a:p>
          <a:p>
            <a:pPr lvl="1"/>
            <a:r>
              <a:rPr lang="en-IN" dirty="0"/>
              <a:t>LAST offset  (not used)</a:t>
            </a:r>
          </a:p>
        </p:txBody>
      </p:sp>
    </p:spTree>
    <p:extLst>
      <p:ext uri="{BB962C8B-B14F-4D97-AF65-F5344CB8AC3E}">
        <p14:creationId xmlns:p14="http://schemas.microsoft.com/office/powerpoint/2010/main" val="40051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4">
      <a:dk1>
        <a:sysClr val="windowText" lastClr="000000"/>
      </a:dk1>
      <a:lt1>
        <a:sysClr val="window" lastClr="FFFFFF"/>
      </a:lt1>
      <a:dk2>
        <a:srgbClr val="2B3E98"/>
      </a:dk2>
      <a:lt2>
        <a:srgbClr val="EEECE1"/>
      </a:lt2>
      <a:accent1>
        <a:srgbClr val="2B3E98"/>
      </a:accent1>
      <a:accent2>
        <a:srgbClr val="5AA537"/>
      </a:accent2>
      <a:accent3>
        <a:srgbClr val="AF1D23"/>
      </a:accent3>
      <a:accent4>
        <a:srgbClr val="DC6B25"/>
      </a:accent4>
      <a:accent5>
        <a:srgbClr val="567ABC"/>
      </a:accent5>
      <a:accent6>
        <a:srgbClr val="C5DEA3"/>
      </a:accent6>
      <a:hlink>
        <a:srgbClr val="F3795E"/>
      </a:hlink>
      <a:folHlink>
        <a:srgbClr val="F8BF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567ABC"/>
            </a:gs>
            <a:gs pos="100000">
              <a:srgbClr val="2B3E98"/>
            </a:gs>
          </a:gsLst>
          <a:lin ang="2700000" scaled="1"/>
        </a:gradFill>
        <a:ln w="19050" algn="ctr">
          <a:noFill/>
          <a:round/>
          <a:headEnd/>
          <a:tailEnd/>
        </a:ln>
      </a:spPr>
      <a:bodyPr wrap="none" rtlCol="0" anchor="ctr"/>
      <a:lstStyle>
        <a:defPPr marL="342900" indent="-342900" algn="ctr">
          <a:defRPr sz="1600" dirty="0">
            <a:solidFill>
              <a:srgbClr val="FFFFFF"/>
            </a:solidFill>
            <a:latin typeface="Tahoma" pitchFamily="34" charset="0"/>
            <a:cs typeface="Tahoma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600" dirty="0" err="1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1113</Words>
  <Application>Microsoft Office PowerPoint</Application>
  <PresentationFormat>On-screen Show (4:3)</PresentationFormat>
  <Paragraphs>256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DejaVu Sans</vt:lpstr>
      <vt:lpstr>StarSymbol</vt:lpstr>
      <vt:lpstr>Tahoma</vt:lpstr>
      <vt:lpstr>Times New Roman</vt:lpstr>
      <vt:lpstr>Wingdings</vt:lpstr>
      <vt:lpstr>Office Theme</vt:lpstr>
      <vt:lpstr>Theme1</vt:lpstr>
      <vt:lpstr>PowerPoint Presentation</vt:lpstr>
      <vt:lpstr>In this Presentation</vt:lpstr>
      <vt:lpstr>What Routing Does …</vt:lpstr>
      <vt:lpstr>What Routing Does …</vt:lpstr>
      <vt:lpstr>Phases of Routing I</vt:lpstr>
      <vt:lpstr>Phases of Routing II</vt:lpstr>
      <vt:lpstr>Core Routing</vt:lpstr>
      <vt:lpstr>Core Routing</vt:lpstr>
      <vt:lpstr>Exchange Condition</vt:lpstr>
      <vt:lpstr>Post Routing</vt:lpstr>
      <vt:lpstr>Post Routing Continued …</vt:lpstr>
      <vt:lpstr>OPIC</vt:lpstr>
      <vt:lpstr>Configuration : payment-routing.xml</vt:lpstr>
      <vt:lpstr>Routing Configuration</vt:lpstr>
      <vt:lpstr>Core routing configuration</vt:lpstr>
      <vt:lpstr>Post routing configuration</vt:lpstr>
      <vt:lpstr>Routing Config continued …</vt:lpstr>
      <vt:lpstr>Instruction Routing</vt:lpstr>
      <vt:lpstr>Instruction routing configuration</vt:lpstr>
      <vt:lpstr>Unroute Transaction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mporeba</dc:creator>
  <cp:lastModifiedBy>Poreba, Michal</cp:lastModifiedBy>
  <cp:revision>177</cp:revision>
  <dcterms:modified xsi:type="dcterms:W3CDTF">2017-02-22T13:58:38Z</dcterms:modified>
</cp:coreProperties>
</file>