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85" r:id="rId4"/>
    <p:sldId id="286" r:id="rId5"/>
    <p:sldId id="288" r:id="rId6"/>
    <p:sldId id="287" r:id="rId7"/>
    <p:sldId id="289" r:id="rId8"/>
    <p:sldId id="290" r:id="rId9"/>
    <p:sldId id="291" r:id="rId10"/>
    <p:sldId id="293" r:id="rId11"/>
    <p:sldId id="292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81F14131-E191-4181-B1D1-2141F1918131}" type="slidenum">
              <a:rPr lang="en-US"/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9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" t="-52" r="134" b="3339"/>
          <a:stretch/>
        </p:blipFill>
        <p:spPr>
          <a:xfrm>
            <a:off x="229509" y="229524"/>
            <a:ext cx="7084161" cy="4781759"/>
          </a:xfrm>
          <a:prstGeom prst="rect">
            <a:avLst/>
          </a:prstGeom>
        </p:spPr>
      </p:pic>
      <p:sp>
        <p:nvSpPr>
          <p:cNvPr id="8" name="Rectangle 7"/>
          <p:cNvSpPr>
            <a:spLocks noChangeAspect="1"/>
          </p:cNvSpPr>
          <p:nvPr/>
        </p:nvSpPr>
        <p:spPr bwMode="auto">
          <a:xfrm>
            <a:off x="7388362" y="5085647"/>
            <a:ext cx="1532652" cy="154375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GB" sz="16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 bwMode="auto">
          <a:xfrm>
            <a:off x="7388363" y="3465677"/>
            <a:ext cx="1532652" cy="154375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GB" sz="16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7388363" y="229524"/>
            <a:ext cx="1532652" cy="154375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GB" sz="16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7388363" y="1845706"/>
            <a:ext cx="1532652" cy="154375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GB" sz="16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848870" y="5085000"/>
            <a:ext cx="5464800" cy="1544400"/>
          </a:xfrm>
          <a:prstGeom prst="rect">
            <a:avLst/>
          </a:prstGeom>
          <a:gradFill flip="none" rotWithShape="1">
            <a:gsLst>
              <a:gs pos="12000">
                <a:srgbClr val="878787"/>
              </a:gs>
              <a:gs pos="70000">
                <a:srgbClr val="C8C8C8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t"/>
          <a:lstStyle/>
          <a:p>
            <a:pPr>
              <a:defRPr/>
            </a:pPr>
            <a:endParaRPr lang="en-GB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498242" y="6632165"/>
            <a:ext cx="14933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GB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cs typeface="Tahoma" pitchFamily="34" charset="0"/>
              </a:rPr>
              <a:t>Clear2Pay © 2015</a:t>
            </a:r>
            <a:endParaRPr lang="en-GB" sz="800" dirty="0">
              <a:solidFill>
                <a:prstClr val="black">
                  <a:lumMod val="50000"/>
                  <a:lumOff val="50000"/>
                </a:prst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" name="Picture 9" descr="C2Plogo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085000"/>
            <a:ext cx="1544400" cy="154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2846" y="5877272"/>
            <a:ext cx="5415458" cy="720080"/>
          </a:xfrm>
        </p:spPr>
        <p:txBody>
          <a:bodyPr anchor="t" anchorCtr="0"/>
          <a:lstStyle>
            <a:lvl1pPr marL="0" indent="0" algn="l">
              <a:buNone/>
              <a:defRPr sz="2400" cap="none" baseline="0">
                <a:solidFill>
                  <a:srgbClr val="FFFFFF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2846" y="5085185"/>
            <a:ext cx="5415458" cy="864095"/>
          </a:xfrm>
        </p:spPr>
        <p:txBody>
          <a:bodyPr anchor="b" anchorCtr="0">
            <a:noAutofit/>
          </a:bodyPr>
          <a:lstStyle>
            <a:lvl1pPr>
              <a:defRPr sz="260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9081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5248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4406900"/>
            <a:ext cx="7351713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906713"/>
            <a:ext cx="7351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9757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037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4812AD5-AFAB-4621-BA20-7AB0216165DA}" type="datetimeFigureOut">
              <a:rPr lang="en-US" smtClean="0">
                <a:solidFill>
                  <a:prstClr val="black"/>
                </a:solidFill>
              </a:rPr>
              <a:pPr/>
              <a:t>10/22/2016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346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4812AD5-AFAB-4621-BA20-7AB0216165DA}" type="datetimeFigureOut">
              <a:rPr lang="en-US" smtClean="0">
                <a:solidFill>
                  <a:prstClr val="black"/>
                </a:solidFill>
              </a:rPr>
              <a:pPr/>
              <a:t>10/22/2016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903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4812AD5-AFAB-4621-BA20-7AB0216165DA}" type="datetimeFigureOut">
              <a:rPr lang="en-US" smtClean="0">
                <a:solidFill>
                  <a:prstClr val="black"/>
                </a:solidFill>
              </a:rPr>
              <a:pPr/>
              <a:t>10/22/2016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6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4812AD5-AFAB-4621-BA20-7AB0216165DA}" type="datetimeFigureOut">
              <a:rPr lang="en-US" smtClean="0">
                <a:solidFill>
                  <a:prstClr val="black"/>
                </a:solidFill>
              </a:rPr>
              <a:pPr/>
              <a:t>10/22/2016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9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4812AD5-AFAB-4621-BA20-7AB0216165DA}" type="datetimeFigureOut">
              <a:rPr lang="en-US" smtClean="0">
                <a:solidFill>
                  <a:prstClr val="black"/>
                </a:solidFill>
              </a:rPr>
              <a:pPr/>
              <a:t>10/22/2016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13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4812AD5-AFAB-4621-BA20-7AB0216165DA}" type="datetimeFigureOut">
              <a:rPr lang="en-US" smtClean="0">
                <a:solidFill>
                  <a:prstClr val="black"/>
                </a:solidFill>
              </a:rPr>
              <a:pPr/>
              <a:t>10/22/2016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248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4812AD5-AFAB-4621-BA20-7AB0216165DA}" type="datetimeFigureOut">
              <a:rPr lang="en-US" smtClean="0">
                <a:solidFill>
                  <a:prstClr val="black"/>
                </a:solidFill>
              </a:rPr>
              <a:pPr/>
              <a:t>10/22/2016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C904844D-5179-448F-BEFA-401DE2A02C6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26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892880" y="5085360"/>
            <a:ext cx="5415120" cy="496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>
            <a:off x="1053360" y="90720"/>
            <a:ext cx="7739640" cy="893520"/>
          </a:xfrm>
          <a:prstGeom prst="rect">
            <a:avLst/>
          </a:prstGeom>
          <a:solidFill>
            <a:srgbClr val="D9D9D9"/>
          </a:solidFill>
        </p:spPr>
      </p:sp>
      <p:sp>
        <p:nvSpPr>
          <p:cNvPr id="18" name="CustomShape 2"/>
          <p:cNvSpPr/>
          <p:nvPr/>
        </p:nvSpPr>
        <p:spPr>
          <a:xfrm>
            <a:off x="0" y="6629400"/>
            <a:ext cx="9143640" cy="212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Tahoma"/>
                <a:ea typeface="Tahoma"/>
              </a:rPr>
              <a:t>Clarity in Payments   ©2014						                                      www.clear2pay.com        </a:t>
            </a:r>
            <a:fld id="{31219171-4131-4111-A111-115181213121}" type="slidenum">
              <a:rPr lang="en-US" sz="800">
                <a:solidFill>
                  <a:srgbClr val="808080"/>
                </a:solidFill>
                <a:latin typeface="Tahoma"/>
                <a:ea typeface="Tahom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8849520" y="794520"/>
            <a:ext cx="187200" cy="188280"/>
          </a:xfrm>
          <a:prstGeom prst="rect">
            <a:avLst/>
          </a:prstGeom>
          <a:gradFill>
            <a:gsLst>
              <a:gs pos="0">
                <a:srgbClr val="F8BF87"/>
              </a:gs>
              <a:gs pos="100000">
                <a:srgbClr val="DC6B25"/>
              </a:gs>
            </a:gsLst>
            <a:lin ang="2700000"/>
          </a:gradFill>
        </p:spPr>
      </p:sp>
      <p:sp>
        <p:nvSpPr>
          <p:cNvPr id="3" name="CustomShape 4"/>
          <p:cNvSpPr/>
          <p:nvPr/>
        </p:nvSpPr>
        <p:spPr>
          <a:xfrm>
            <a:off x="8849520" y="559800"/>
            <a:ext cx="187200" cy="188280"/>
          </a:xfrm>
          <a:prstGeom prst="rect">
            <a:avLst/>
          </a:prstGeom>
          <a:gradFill>
            <a:gsLst>
              <a:gs pos="0">
                <a:srgbClr val="F3795E"/>
              </a:gs>
              <a:gs pos="100000">
                <a:srgbClr val="AF1D23"/>
              </a:gs>
            </a:gsLst>
            <a:lin ang="2700000"/>
          </a:gradFill>
        </p:spPr>
      </p:sp>
      <p:sp>
        <p:nvSpPr>
          <p:cNvPr id="4" name="CustomShape 5"/>
          <p:cNvSpPr/>
          <p:nvPr/>
        </p:nvSpPr>
        <p:spPr>
          <a:xfrm>
            <a:off x="8849520" y="325440"/>
            <a:ext cx="187200" cy="188280"/>
          </a:xfrm>
          <a:prstGeom prst="rect">
            <a:avLst/>
          </a:prstGeom>
          <a:gradFill>
            <a:gsLst>
              <a:gs pos="0">
                <a:srgbClr val="567ABC"/>
              </a:gs>
              <a:gs pos="100000">
                <a:srgbClr val="2B3E98"/>
              </a:gs>
            </a:gsLst>
            <a:lin ang="2700000"/>
          </a:gradFill>
        </p:spPr>
      </p:sp>
      <p:sp>
        <p:nvSpPr>
          <p:cNvPr id="5" name="CustomShape 6"/>
          <p:cNvSpPr/>
          <p:nvPr/>
        </p:nvSpPr>
        <p:spPr>
          <a:xfrm>
            <a:off x="8849520" y="90720"/>
            <a:ext cx="187200" cy="188280"/>
          </a:xfrm>
          <a:prstGeom prst="rect">
            <a:avLst/>
          </a:prstGeom>
          <a:gradFill>
            <a:gsLst>
              <a:gs pos="0">
                <a:srgbClr val="C5DEA3"/>
              </a:gs>
              <a:gs pos="100000">
                <a:srgbClr val="5AA537"/>
              </a:gs>
            </a:gsLst>
            <a:lin ang="2700000"/>
          </a:gradFill>
        </p:spPr>
      </p:sp>
      <p:pic>
        <p:nvPicPr>
          <p:cNvPr id="6" name="Picture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1640" y="90000"/>
            <a:ext cx="899640" cy="899640"/>
          </a:xfrm>
          <a:prstGeom prst="rect">
            <a:avLst/>
          </a:prstGeom>
        </p:spPr>
      </p:pic>
      <p:pic>
        <p:nvPicPr>
          <p:cNvPr id="7" name="Picture 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9680" y="229680"/>
            <a:ext cx="7083720" cy="4781520"/>
          </a:xfrm>
          <a:prstGeom prst="rect">
            <a:avLst/>
          </a:prstGeom>
        </p:spPr>
      </p:pic>
      <p:sp>
        <p:nvSpPr>
          <p:cNvPr id="8" name="CustomShape 7"/>
          <p:cNvSpPr/>
          <p:nvPr/>
        </p:nvSpPr>
        <p:spPr>
          <a:xfrm>
            <a:off x="7388280" y="5085720"/>
            <a:ext cx="1532160" cy="1543320"/>
          </a:xfrm>
          <a:prstGeom prst="rect">
            <a:avLst/>
          </a:prstGeom>
          <a:gradFill>
            <a:gsLst>
              <a:gs pos="0">
                <a:srgbClr val="F8BF87"/>
              </a:gs>
              <a:gs pos="100000">
                <a:srgbClr val="DC6B25"/>
              </a:gs>
            </a:gsLst>
            <a:lin ang="2700000"/>
          </a:gradFill>
        </p:spPr>
      </p:sp>
      <p:sp>
        <p:nvSpPr>
          <p:cNvPr id="9" name="CustomShape 8"/>
          <p:cNvSpPr/>
          <p:nvPr/>
        </p:nvSpPr>
        <p:spPr>
          <a:xfrm>
            <a:off x="7388280" y="3465720"/>
            <a:ext cx="1532160" cy="1543320"/>
          </a:xfrm>
          <a:prstGeom prst="rect">
            <a:avLst/>
          </a:prstGeom>
          <a:gradFill>
            <a:gsLst>
              <a:gs pos="0">
                <a:srgbClr val="F3795E"/>
              </a:gs>
              <a:gs pos="100000">
                <a:srgbClr val="AF1D23"/>
              </a:gs>
            </a:gsLst>
            <a:lin ang="2700000"/>
          </a:gradFill>
        </p:spPr>
      </p:sp>
      <p:sp>
        <p:nvSpPr>
          <p:cNvPr id="10" name="CustomShape 9"/>
          <p:cNvSpPr/>
          <p:nvPr/>
        </p:nvSpPr>
        <p:spPr>
          <a:xfrm>
            <a:off x="7388280" y="229680"/>
            <a:ext cx="1532160" cy="1543320"/>
          </a:xfrm>
          <a:prstGeom prst="rect">
            <a:avLst/>
          </a:prstGeom>
          <a:gradFill>
            <a:gsLst>
              <a:gs pos="0">
                <a:srgbClr val="C5DEA3"/>
              </a:gs>
              <a:gs pos="100000">
                <a:srgbClr val="5AA537"/>
              </a:gs>
            </a:gsLst>
            <a:lin ang="2700000"/>
          </a:gradFill>
        </p:spPr>
      </p:sp>
      <p:sp>
        <p:nvSpPr>
          <p:cNvPr id="11" name="CustomShape 10"/>
          <p:cNvSpPr/>
          <p:nvPr/>
        </p:nvSpPr>
        <p:spPr>
          <a:xfrm>
            <a:off x="7388280" y="1845720"/>
            <a:ext cx="1532160" cy="1543320"/>
          </a:xfrm>
          <a:prstGeom prst="rect">
            <a:avLst/>
          </a:prstGeom>
          <a:gradFill>
            <a:gsLst>
              <a:gs pos="0">
                <a:srgbClr val="567ABC"/>
              </a:gs>
              <a:gs pos="100000">
                <a:srgbClr val="2B3E98"/>
              </a:gs>
            </a:gsLst>
            <a:lin ang="2700000"/>
          </a:gradFill>
        </p:spPr>
      </p:sp>
      <p:sp>
        <p:nvSpPr>
          <p:cNvPr id="12" name="CustomShape 11"/>
          <p:cNvSpPr/>
          <p:nvPr/>
        </p:nvSpPr>
        <p:spPr>
          <a:xfrm>
            <a:off x="1848960" y="5085000"/>
            <a:ext cx="5464440" cy="1544040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8C8C8"/>
              </a:gs>
            </a:gsLst>
            <a:path path="circle"/>
          </a:gradFill>
        </p:spPr>
      </p:sp>
      <p:sp>
        <p:nvSpPr>
          <p:cNvPr id="13" name="CustomShape 12"/>
          <p:cNvSpPr/>
          <p:nvPr/>
        </p:nvSpPr>
        <p:spPr>
          <a:xfrm>
            <a:off x="7498080" y="6632280"/>
            <a:ext cx="1492920" cy="3330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808080"/>
                </a:solidFill>
                <a:latin typeface="Tahoma"/>
              </a:rPr>
              <a:t>Clarity in Payments   © 2014</a:t>
            </a:r>
            <a:endParaRPr/>
          </a:p>
        </p:txBody>
      </p:sp>
      <p:sp>
        <p:nvSpPr>
          <p:cNvPr id="14" name="PlaceHolder 13"/>
          <p:cNvSpPr>
            <a:spLocks noGrp="1"/>
          </p:cNvSpPr>
          <p:nvPr>
            <p:ph type="title"/>
          </p:nvPr>
        </p:nvSpPr>
        <p:spPr>
          <a:xfrm>
            <a:off x="1892880" y="5085360"/>
            <a:ext cx="5415120" cy="863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600" b="1">
                <a:solidFill>
                  <a:srgbClr val="000000"/>
                </a:solidFill>
                <a:latin typeface="Tahoma"/>
                <a:ea typeface="Tahoma"/>
              </a:rPr>
              <a:t>Click to edit the title text formatClick to edit Master title style</a:t>
            </a:r>
            <a:endParaRPr/>
          </a:p>
        </p:txBody>
      </p:sp>
      <p:pic>
        <p:nvPicPr>
          <p:cNvPr id="15" name="Picture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8240" y="5085360"/>
            <a:ext cx="1547640" cy="1547640"/>
          </a:xfrm>
          <a:prstGeom prst="rect">
            <a:avLst/>
          </a:prstGeom>
        </p:spPr>
      </p:pic>
      <p:sp>
        <p:nvSpPr>
          <p:cNvPr id="16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3449" y="90600"/>
            <a:ext cx="7740000" cy="89379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GB" sz="2000" cap="small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9" descr="C2Plogo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759" y="96809"/>
            <a:ext cx="893791" cy="89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8166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56" y="1196752"/>
            <a:ext cx="8208912" cy="530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6629251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Clear2Pay ©2015						                                      www.clear2pay.com        </a:t>
            </a:r>
            <a:fld id="{66B4B59A-474F-43C0-B54F-0C2C10E2B031}" type="slidenum">
              <a:rPr lang="en-GB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endParaRPr lang="en-GB" sz="800" dirty="0">
              <a:solidFill>
                <a:prstClr val="black">
                  <a:lumMod val="50000"/>
                  <a:lumOff val="50000"/>
                </a:prst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8849583" y="794633"/>
            <a:ext cx="187411" cy="188768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GB" sz="16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8849583" y="559956"/>
            <a:ext cx="187411" cy="188768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GB" sz="16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 bwMode="auto">
          <a:xfrm>
            <a:off x="8849583" y="325279"/>
            <a:ext cx="187411" cy="188768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GB" sz="16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8849583" y="90601"/>
            <a:ext cx="187411" cy="188768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GB" sz="16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1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600" b="1" kern="1200" cap="none" baseline="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52000" indent="-252000" algn="l" defTabSz="914400" rtl="0" eaLnBrk="1" latinLnBrk="0" hangingPunct="1">
        <a:spcBef>
          <a:spcPts val="6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0000" indent="-252000" algn="l" defTabSz="914400" rtl="0" eaLnBrk="1" latinLnBrk="0" hangingPunct="1">
        <a:spcBef>
          <a:spcPts val="500"/>
        </a:spcBef>
        <a:buFont typeface="Arial" pitchFamily="34" charset="0"/>
        <a:buChar char="–"/>
        <a:defRPr lang="en-GB" sz="2000" kern="1200" noProof="0" dirty="0" smtClean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792000" indent="-216000" algn="l" defTabSz="914400" rtl="0" eaLnBrk="1" latinLnBrk="0" hangingPunct="1">
        <a:spcBef>
          <a:spcPts val="45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44000" indent="-2160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260000" indent="-216000" algn="l" defTabSz="914400" rtl="0" eaLnBrk="1" latinLnBrk="0" hangingPunct="1">
        <a:spcBef>
          <a:spcPts val="35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5257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Stop Payments, Go Payments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Go Payments – customizing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No attributes table</a:t>
            </a:r>
          </a:p>
          <a:p>
            <a:pPr lvl="1"/>
            <a:r>
              <a:rPr lang="pl-PL" dirty="0" smtClean="0"/>
              <a:t>customize GOPAYMENTORDER to add more criteria</a:t>
            </a:r>
          </a:p>
          <a:p>
            <a:pPr lvl="1"/>
            <a:r>
              <a:rPr lang="pl-PL" dirty="0" smtClean="0"/>
              <a:t>and extend the matcher to implement specific comparison rules</a:t>
            </a:r>
          </a:p>
          <a:p>
            <a:r>
              <a:rPr lang="pl-PL" dirty="0" smtClean="0"/>
              <a:t>Code:</a:t>
            </a:r>
          </a:p>
          <a:p>
            <a:pPr lvl="1"/>
            <a:r>
              <a:rPr lang="pl-PL" dirty="0" smtClean="0"/>
              <a:t>Service, lookup, matcher</a:t>
            </a:r>
          </a:p>
          <a:p>
            <a:pPr lvl="1"/>
            <a:r>
              <a:rPr lang="pl-PL" smtClean="0"/>
              <a:t>BVA page to edit etc.</a:t>
            </a:r>
            <a:endParaRPr lang="pl-PL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060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892880" y="5085360"/>
            <a:ext cx="5415120" cy="86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2" name="TextShape 3"/>
          <p:cNvSpPr txBox="1"/>
          <p:nvPr/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905000" y="52578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Stop Payments, Go Payments!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Stop them Payments!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Basically:</a:t>
            </a:r>
          </a:p>
          <a:p>
            <a:pPr lvl="1"/>
            <a:r>
              <a:rPr lang="pl-PL" dirty="0" smtClean="0"/>
              <a:t>Check whether a transaction matches a </a:t>
            </a:r>
            <a:r>
              <a:rPr lang="pl-PL" b="1" i="1" dirty="0" smtClean="0"/>
              <a:t>Stop Payment Order</a:t>
            </a:r>
          </a:p>
          <a:p>
            <a:pPr lvl="1"/>
            <a:r>
              <a:rPr lang="pl-PL" dirty="0" smtClean="0"/>
              <a:t>If so – stop it!</a:t>
            </a:r>
          </a:p>
          <a:p>
            <a:r>
              <a:rPr lang="pl-PL" dirty="0" smtClean="0"/>
              <a:t>What for?</a:t>
            </a:r>
          </a:p>
          <a:p>
            <a:pPr lvl="1"/>
            <a:r>
              <a:rPr lang="pl-PL" dirty="0" smtClean="0"/>
              <a:t>Direct Debit</a:t>
            </a:r>
          </a:p>
          <a:p>
            <a:pPr lvl="1"/>
            <a:r>
              <a:rPr lang="pl-PL" dirty="0" smtClean="0"/>
              <a:t>Customer (debtor) notifies the bank that some types of DirectDebit txns for a given account should be blocked</a:t>
            </a:r>
          </a:p>
          <a:p>
            <a:pPr lvl="1"/>
            <a:r>
              <a:rPr lang="pl-PL" dirty="0" smtClean="0"/>
              <a:t>Bank creates a StopOrder (a DB entry with parameters)</a:t>
            </a:r>
          </a:p>
          <a:p>
            <a:r>
              <a:rPr lang="pl-PL" dirty="0" smtClean="0"/>
              <a:t>Don’t confuse with</a:t>
            </a:r>
          </a:p>
          <a:p>
            <a:pPr lvl="1"/>
            <a:r>
              <a:rPr lang="pl-PL" dirty="0" smtClean="0"/>
              <a:t>SO = Standing Order</a:t>
            </a:r>
          </a:p>
          <a:p>
            <a:pPr lvl="1"/>
            <a:r>
              <a:rPr lang="pl-PL" dirty="0" smtClean="0"/>
              <a:t>Go Payment</a:t>
            </a:r>
          </a:p>
          <a:p>
            <a:pPr lvl="1"/>
            <a:r>
              <a:rPr lang="pl-PL" smtClean="0"/>
              <a:t>BlackList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9832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Stop Payments</a:t>
            </a:r>
            <a:r>
              <a:rPr lang="pl-PL" dirty="0"/>
              <a:t> </a:t>
            </a:r>
            <a:r>
              <a:rPr lang="pl-PL" dirty="0" smtClean="0"/>
              <a:t>– what happens?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StopPaymentService usually called from business flow</a:t>
            </a:r>
          </a:p>
          <a:p>
            <a:pPr lvl="1"/>
            <a:r>
              <a:rPr lang="pl-PL" dirty="0" smtClean="0"/>
              <a:t>But could be any other service or BVA (facade!)</a:t>
            </a:r>
          </a:p>
          <a:p>
            <a:r>
              <a:rPr lang="pl-PL" dirty="0" smtClean="0"/>
              <a:t>Params: entity type and key (txn, instr, OPIC)</a:t>
            </a:r>
          </a:p>
          <a:p>
            <a:r>
              <a:rPr lang="pl-PL" dirty="0" smtClean="0"/>
              <a:t>Check given payment against StopOrders</a:t>
            </a:r>
          </a:p>
          <a:p>
            <a:pPr lvl="1"/>
            <a:r>
              <a:rPr lang="pl-PL" dirty="0"/>
              <a:t>Match is a relatively rare occurence </a:t>
            </a:r>
            <a:r>
              <a:rPr lang="pl-PL" dirty="0" smtClean="0">
                <a:sym typeface="Wingdings" panose="05000000000000000000" pitchFamily="2" charset="2"/>
              </a:rPr>
              <a:t></a:t>
            </a:r>
            <a:r>
              <a:rPr lang="pl-PL" dirty="0" smtClean="0"/>
              <a:t> </a:t>
            </a:r>
            <a:r>
              <a:rPr lang="pl-PL" dirty="0"/>
              <a:t>save performance</a:t>
            </a:r>
            <a:r>
              <a:rPr lang="pl-PL" dirty="0" smtClean="0"/>
              <a:t>! </a:t>
            </a:r>
            <a:r>
              <a:rPr lang="pl-PL" dirty="0" smtClean="0">
                <a:sym typeface="Wingdings" panose="05000000000000000000" pitchFamily="2" charset="2"/>
              </a:rPr>
              <a:t> two phases (SEPA implementation)</a:t>
            </a:r>
            <a:endParaRPr lang="pl-PL" dirty="0"/>
          </a:p>
          <a:p>
            <a:pPr lvl="1"/>
            <a:r>
              <a:rPr lang="pl-PL" dirty="0" smtClean="0"/>
              <a:t>Phase 1: DB query for potential candidates (txn x StO % StO attributes)</a:t>
            </a:r>
          </a:p>
          <a:p>
            <a:pPr lvl="2"/>
            <a:r>
              <a:rPr lang="pl-PL" dirty="0" smtClean="0"/>
              <a:t>Using only values available in DB tables</a:t>
            </a:r>
          </a:p>
          <a:p>
            <a:pPr lvl="2"/>
            <a:r>
              <a:rPr lang="pl-PL" dirty="0" smtClean="0"/>
              <a:t>Implemented by *StopPayment (eg. DualPassStopPayment)</a:t>
            </a:r>
          </a:p>
          <a:p>
            <a:pPr lvl="1"/>
            <a:r>
              <a:rPr lang="pl-PL" dirty="0" smtClean="0"/>
              <a:t>Phase 2: Code check</a:t>
            </a:r>
          </a:p>
          <a:p>
            <a:pPr lvl="2"/>
            <a:r>
              <a:rPr lang="pl-PL" dirty="0" smtClean="0"/>
              <a:t>Check each txn against specific rules stored in StOs</a:t>
            </a:r>
          </a:p>
          <a:p>
            <a:pPr lvl="2"/>
            <a:r>
              <a:rPr lang="pl-PL" dirty="0" smtClean="0"/>
              <a:t>Implemented by a StopHandler</a:t>
            </a:r>
          </a:p>
          <a:p>
            <a:r>
              <a:rPr lang="pl-PL" dirty="0" smtClean="0"/>
              <a:t>ISSUE_STOPPAYMENTMATCHED generated on match</a:t>
            </a:r>
          </a:p>
          <a:p>
            <a:r>
              <a:rPr lang="pl-PL" dirty="0" smtClean="0"/>
              <a:t>Issue Processor to handle it – reject, WLI (info, approval) etc.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95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Stop Payments</a:t>
            </a:r>
            <a:r>
              <a:rPr lang="pl-PL" dirty="0"/>
              <a:t> </a:t>
            </a:r>
            <a:r>
              <a:rPr lang="pl-PL" dirty="0" smtClean="0"/>
              <a:t>–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1622648"/>
          </a:xfrm>
        </p:spPr>
        <p:txBody>
          <a:bodyPr>
            <a:normAutofit fontScale="62500" lnSpcReduction="20000"/>
          </a:bodyPr>
          <a:lstStyle/>
          <a:p>
            <a:r>
              <a:rPr lang="pl-PL" dirty="0" smtClean="0"/>
              <a:t>StopOrder:</a:t>
            </a:r>
          </a:p>
          <a:p>
            <a:pPr lvl="1"/>
            <a:r>
              <a:rPr lang="pl-PL" b="1" dirty="0" smtClean="0"/>
              <a:t>StopOrderAttribute</a:t>
            </a:r>
            <a:r>
              <a:rPr lang="pl-PL" dirty="0" smtClean="0"/>
              <a:t>: name, value</a:t>
            </a:r>
          </a:p>
          <a:p>
            <a:pPr lvl="1"/>
            <a:r>
              <a:rPr lang="pl-PL" dirty="0" smtClean="0"/>
              <a:t>Name = txn.field.name (mapped via XML)</a:t>
            </a:r>
          </a:p>
          <a:p>
            <a:pPr lvl="1"/>
            <a:r>
              <a:rPr lang="pl-PL" dirty="0" smtClean="0"/>
              <a:t>Value: if txn.field.value matches it </a:t>
            </a:r>
            <a:r>
              <a:rPr lang="pl-PL" dirty="0" smtClean="0">
                <a:sym typeface="Wingdings" panose="05000000000000000000" pitchFamily="2" charset="2"/>
              </a:rPr>
              <a:t></a:t>
            </a:r>
            <a:r>
              <a:rPr lang="pl-PL" dirty="0" smtClean="0"/>
              <a:t> stop!</a:t>
            </a:r>
          </a:p>
          <a:p>
            <a:pPr lvl="1"/>
            <a:r>
              <a:rPr lang="pl-PL" dirty="0" smtClean="0"/>
              <a:t>Special attributes: maxAmount, minAmount</a:t>
            </a:r>
          </a:p>
          <a:p>
            <a:pPr lvl="1"/>
            <a:r>
              <a:rPr lang="pl-PL" dirty="0" smtClean="0"/>
              <a:t>Special attribute: issueProcessorOutcome</a:t>
            </a:r>
          </a:p>
          <a:p>
            <a:pPr lvl="1"/>
            <a:r>
              <a:rPr lang="pl-PL" dirty="0" smtClean="0"/>
              <a:t>Other special attributes possible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61" y="3048000"/>
            <a:ext cx="7779331" cy="320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1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Stop Payments</a:t>
            </a:r>
            <a:r>
              <a:rPr lang="pl-PL" dirty="0"/>
              <a:t> </a:t>
            </a:r>
            <a:r>
              <a:rPr lang="pl-PL" dirty="0" smtClean="0"/>
              <a:t>–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StopHandler:</a:t>
            </a:r>
          </a:p>
          <a:p>
            <a:pPr lvl="1"/>
            <a:r>
              <a:rPr lang="pl-PL" dirty="0" smtClean="0"/>
              <a:t>Configured per StopOrder type (XML ~ DB stoporder.stopordertype)</a:t>
            </a:r>
          </a:p>
          <a:p>
            <a:pPr lvl="1"/>
            <a:r>
              <a:rPr lang="pl-PL" dirty="0" smtClean="0"/>
              <a:t>Checks the above conditions (stopPayment(...))</a:t>
            </a:r>
          </a:p>
          <a:p>
            <a:pPr lvl="1"/>
            <a:r>
              <a:rPr lang="pl-PL" dirty="0" smtClean="0"/>
              <a:t>Validates newly created stop payments and their attributes (BVA, other means of import)</a:t>
            </a:r>
          </a:p>
          <a:p>
            <a:r>
              <a:rPr lang="pl-PL" dirty="0" smtClean="0"/>
              <a:t>StopPaymentService – functional</a:t>
            </a:r>
          </a:p>
          <a:p>
            <a:pPr lvl="1"/>
            <a:r>
              <a:rPr lang="pl-PL" b="1" dirty="0" smtClean="0"/>
              <a:t>stopPayments() </a:t>
            </a:r>
            <a:r>
              <a:rPr lang="pl-PL" dirty="0" smtClean="0"/>
              <a:t>– check all entities against stop orders</a:t>
            </a:r>
          </a:p>
          <a:p>
            <a:pPr lvl="1"/>
            <a:r>
              <a:rPr lang="pl-PL" dirty="0" smtClean="0"/>
              <a:t>get types, get attribute names, validate a StopOrder, import StopOrders</a:t>
            </a:r>
          </a:p>
          <a:p>
            <a:r>
              <a:rPr lang="pl-PL" dirty="0" smtClean="0"/>
              <a:t>StopOrderService – maintenance</a:t>
            </a:r>
          </a:p>
          <a:p>
            <a:pPr lvl="1"/>
            <a:r>
              <a:rPr lang="pl-PL" b="1" dirty="0"/>
              <a:t>Suspend, enable</a:t>
            </a:r>
          </a:p>
          <a:p>
            <a:pPr lvl="1"/>
            <a:r>
              <a:rPr lang="pl-PL" dirty="0" smtClean="0"/>
              <a:t>Create, delete, update</a:t>
            </a:r>
          </a:p>
          <a:p>
            <a:pPr lvl="1"/>
            <a:r>
              <a:rPr lang="pl-PL" dirty="0" smtClean="0"/>
              <a:t>Fetch, find, ... StopOrders</a:t>
            </a:r>
          </a:p>
          <a:p>
            <a:pPr lvl="1"/>
            <a:r>
              <a:rPr lang="pl-PL" dirty="0" smtClean="0"/>
              <a:t>Get types, attributes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3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Stop Payments</a:t>
            </a:r>
            <a:r>
              <a:rPr lang="pl-PL" dirty="0"/>
              <a:t> </a:t>
            </a:r>
            <a:r>
              <a:rPr lang="pl-PL" dirty="0" smtClean="0"/>
              <a:t>– customizing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Regular:</a:t>
            </a:r>
          </a:p>
          <a:p>
            <a:pPr lvl="1"/>
            <a:r>
              <a:rPr lang="pl-PL" dirty="0" smtClean="0"/>
              <a:t>StopPayment impl</a:t>
            </a:r>
          </a:p>
          <a:p>
            <a:pPr lvl="1"/>
            <a:r>
              <a:rPr lang="pl-PL" dirty="0" smtClean="0"/>
              <a:t>StopHandler</a:t>
            </a:r>
          </a:p>
          <a:p>
            <a:pPr marL="576000" lvl="2" indent="0">
              <a:buNone/>
            </a:pPr>
            <a:r>
              <a:rPr lang="pl-PL" dirty="0" smtClean="0"/>
              <a:t>+ obviously config for these</a:t>
            </a:r>
          </a:p>
          <a:p>
            <a:pPr lvl="1"/>
            <a:r>
              <a:rPr lang="pl-PL" dirty="0" smtClean="0"/>
              <a:t>Additional attribute types on StopOrder</a:t>
            </a:r>
          </a:p>
          <a:p>
            <a:pPr lvl="1"/>
            <a:r>
              <a:rPr lang="pl-PL" dirty="0" smtClean="0"/>
              <a:t>BVA StopOrder maintenance page</a:t>
            </a:r>
          </a:p>
          <a:p>
            <a:r>
              <a:rPr lang="pl-PL" dirty="0" smtClean="0"/>
              <a:t>Advanced:</a:t>
            </a:r>
          </a:p>
          <a:p>
            <a:pPr lvl="1"/>
            <a:r>
              <a:rPr lang="pl-PL" dirty="0" smtClean="0"/>
              <a:t>StopOrder table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05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Go Payments!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Basically:</a:t>
            </a:r>
          </a:p>
          <a:p>
            <a:pPr lvl="1"/>
            <a:r>
              <a:rPr lang="pl-PL" dirty="0" smtClean="0"/>
              <a:t>Check whether a transaction matches a </a:t>
            </a:r>
            <a:r>
              <a:rPr lang="pl-PL" b="1" i="1" dirty="0" smtClean="0"/>
              <a:t>Go Payment Order</a:t>
            </a:r>
          </a:p>
          <a:p>
            <a:pPr lvl="1"/>
            <a:r>
              <a:rPr lang="pl-PL" dirty="0" smtClean="0"/>
              <a:t>If not – </a:t>
            </a:r>
            <a:r>
              <a:rPr lang="pl-PL" b="1" dirty="0" smtClean="0"/>
              <a:t>but Go Payments for the given debtor exist </a:t>
            </a:r>
            <a:r>
              <a:rPr lang="pl-PL" dirty="0" smtClean="0"/>
              <a:t>– stop it!</a:t>
            </a:r>
          </a:p>
          <a:p>
            <a:r>
              <a:rPr lang="pl-PL" dirty="0" smtClean="0"/>
              <a:t>What for?</a:t>
            </a:r>
          </a:p>
          <a:p>
            <a:pPr lvl="1"/>
            <a:r>
              <a:rPr lang="pl-PL" dirty="0" smtClean="0"/>
              <a:t>Direct Debit</a:t>
            </a:r>
          </a:p>
          <a:p>
            <a:pPr lvl="1"/>
            <a:r>
              <a:rPr lang="pl-PL" dirty="0" smtClean="0"/>
              <a:t>Customer (debtor) notifies the bank that only some types of DirectDebit txns for a given account should be allowed</a:t>
            </a:r>
          </a:p>
          <a:p>
            <a:pPr lvl="1"/>
            <a:r>
              <a:rPr lang="pl-PL" dirty="0" smtClean="0"/>
              <a:t>Bank creates a GoPayment (a DB entry – single table this time)</a:t>
            </a:r>
          </a:p>
          <a:p>
            <a:r>
              <a:rPr lang="pl-PL" dirty="0" smtClean="0"/>
              <a:t>Technically</a:t>
            </a:r>
          </a:p>
          <a:p>
            <a:pPr lvl="1"/>
            <a:r>
              <a:rPr lang="pl-PL" dirty="0" smtClean="0"/>
              <a:t>SEPA-level (no OPF implementation; originally a Cedicam customization)</a:t>
            </a:r>
          </a:p>
          <a:p>
            <a:r>
              <a:rPr lang="pl-PL" dirty="0" smtClean="0"/>
              <a:t>Friends or Enemies?</a:t>
            </a:r>
          </a:p>
          <a:p>
            <a:pPr lvl="1"/>
            <a:r>
              <a:rPr lang="pl-PL" dirty="0" smtClean="0"/>
              <a:t>Stop Payment</a:t>
            </a:r>
          </a:p>
          <a:p>
            <a:pPr lvl="1"/>
            <a:r>
              <a:rPr lang="pl-PL" dirty="0" smtClean="0"/>
              <a:t>BlackList</a:t>
            </a:r>
          </a:p>
        </p:txBody>
      </p:sp>
    </p:spTree>
    <p:extLst>
      <p:ext uri="{BB962C8B-B14F-4D97-AF65-F5344CB8AC3E}">
        <p14:creationId xmlns:p14="http://schemas.microsoft.com/office/powerpoint/2010/main" val="39640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Go Payments – what happens?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GoPaymentService usually called from business flow</a:t>
            </a:r>
          </a:p>
          <a:p>
            <a:pPr lvl="1"/>
            <a:r>
              <a:rPr lang="pl-PL" dirty="0" smtClean="0"/>
              <a:t>But could be any other service or BVA (facade!)</a:t>
            </a:r>
          </a:p>
          <a:p>
            <a:r>
              <a:rPr lang="pl-PL" dirty="0" smtClean="0"/>
              <a:t>Params: entity type and key (txn, instr, OPIC)</a:t>
            </a:r>
          </a:p>
          <a:p>
            <a:r>
              <a:rPr lang="pl-PL" dirty="0" smtClean="0"/>
              <a:t>Check given payment against GoPayments</a:t>
            </a:r>
          </a:p>
          <a:p>
            <a:pPr lvl="1"/>
            <a:r>
              <a:rPr lang="pl-PL" dirty="0" smtClean="0"/>
              <a:t>Two phases again:</a:t>
            </a:r>
          </a:p>
          <a:p>
            <a:pPr lvl="2"/>
            <a:r>
              <a:rPr lang="pl-PL" dirty="0" smtClean="0"/>
              <a:t>Find candidates</a:t>
            </a:r>
          </a:p>
          <a:p>
            <a:pPr lvl="3"/>
            <a:r>
              <a:rPr lang="pl-PL" dirty="0" smtClean="0"/>
              <a:t>by matching accountId, proc scheme to existing non-suspended goPayments</a:t>
            </a:r>
          </a:p>
          <a:p>
            <a:pPr lvl="2"/>
            <a:r>
              <a:rPr lang="pl-PL" dirty="0" smtClean="0"/>
              <a:t>Iterate through candidates, if no goPayment matched – stop!</a:t>
            </a:r>
          </a:p>
          <a:p>
            <a:r>
              <a:rPr lang="pl-PL" dirty="0" smtClean="0"/>
              <a:t>ISSUE_GOPAYMENTNOTMATCHED generated on failure</a:t>
            </a:r>
          </a:p>
          <a:p>
            <a:r>
              <a:rPr lang="pl-PL" dirty="0" smtClean="0"/>
              <a:t>Issue Processor to handle it – reject, WLI (info, approval) etc.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22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Go Payments –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GoPaymentService</a:t>
            </a:r>
          </a:p>
          <a:p>
            <a:pPr lvl="1"/>
            <a:r>
              <a:rPr lang="pl-PL" dirty="0" smtClean="0"/>
              <a:t>checkGoPayment (...)</a:t>
            </a:r>
          </a:p>
          <a:p>
            <a:pPr lvl="2"/>
            <a:r>
              <a:rPr lang="pl-PL" dirty="0" smtClean="0"/>
              <a:t>one has a parameter specifying UC variant to follow</a:t>
            </a:r>
          </a:p>
          <a:p>
            <a:pPr lvl="2"/>
            <a:r>
              <a:rPr lang="pl-PL" dirty="0" smtClean="0"/>
              <a:t>Some logic, then lookup, then matching</a:t>
            </a:r>
          </a:p>
          <a:p>
            <a:r>
              <a:rPr lang="pl-PL" dirty="0" smtClean="0"/>
              <a:t>Lookup (SPEXGoPaymentLookupBase)</a:t>
            </a:r>
          </a:p>
          <a:p>
            <a:pPr lvl="1"/>
            <a:r>
              <a:rPr lang="pl-PL" dirty="0" smtClean="0"/>
              <a:t>First phase of matching</a:t>
            </a:r>
          </a:p>
          <a:p>
            <a:pPr lvl="1"/>
            <a:r>
              <a:rPr lang="pl-PL" dirty="0" smtClean="0"/>
              <a:t>Parameters to match with values from GoPayment</a:t>
            </a:r>
          </a:p>
          <a:p>
            <a:pPr lvl="2"/>
            <a:r>
              <a:rPr lang="pl-PL" dirty="0" smtClean="0"/>
              <a:t>list in </a:t>
            </a:r>
            <a:r>
              <a:rPr lang="pl-PL" i="1" dirty="0" smtClean="0"/>
              <a:t>COMMON_TX_GPO_LINK_FIELDS</a:t>
            </a:r>
            <a:r>
              <a:rPr lang="pl-PL" dirty="0" smtClean="0"/>
              <a:t>, default bank + bankgroup + scheme</a:t>
            </a:r>
          </a:p>
          <a:p>
            <a:pPr lvl="1"/>
            <a:r>
              <a:rPr lang="pl-PL" dirty="0" smtClean="0"/>
              <a:t>Builds Criteria (payment x GoPayment)</a:t>
            </a:r>
          </a:p>
          <a:p>
            <a:pPr lvl="1"/>
            <a:r>
              <a:rPr lang="pl-PL" dirty="0" smtClean="0"/>
              <a:t>Returns EntityIterator</a:t>
            </a:r>
          </a:p>
          <a:p>
            <a:r>
              <a:rPr lang="pl-PL" dirty="0" smtClean="0"/>
              <a:t>Matcher (SPEXGoPaymentMatcherImpl)</a:t>
            </a:r>
          </a:p>
          <a:p>
            <a:pPr lvl="1"/>
            <a:r>
              <a:rPr lang="pl-PL" dirty="0" smtClean="0"/>
              <a:t>Second phase: match specific rules with payments</a:t>
            </a:r>
          </a:p>
          <a:p>
            <a:pPr lvl="2"/>
            <a:r>
              <a:rPr lang="pl-PL" dirty="0" smtClean="0"/>
              <a:t>Mandatory, optional</a:t>
            </a:r>
          </a:p>
          <a:p>
            <a:r>
              <a:rPr lang="pl-PL" dirty="0"/>
              <a:t>GoPaymentManagementService</a:t>
            </a:r>
          </a:p>
          <a:p>
            <a:pPr lvl="1"/>
            <a:r>
              <a:rPr lang="pl-PL" dirty="0"/>
              <a:t>Manipulate GoPayments:</a:t>
            </a:r>
          </a:p>
          <a:p>
            <a:pPr lvl="2"/>
            <a:r>
              <a:rPr lang="pl-PL" dirty="0"/>
              <a:t>Create, delete, update</a:t>
            </a:r>
          </a:p>
          <a:p>
            <a:pPr lvl="2"/>
            <a:r>
              <a:rPr lang="pl-PL" dirty="0"/>
              <a:t>Suspend, enable</a:t>
            </a:r>
          </a:p>
          <a:p>
            <a:pPr lvl="2"/>
            <a:r>
              <a:rPr lang="pl-PL" dirty="0"/>
              <a:t>Fetch, find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6969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ustom 4">
      <a:dk1>
        <a:sysClr val="windowText" lastClr="000000"/>
      </a:dk1>
      <a:lt1>
        <a:sysClr val="window" lastClr="FFFFFF"/>
      </a:lt1>
      <a:dk2>
        <a:srgbClr val="2B3E98"/>
      </a:dk2>
      <a:lt2>
        <a:srgbClr val="EEECE1"/>
      </a:lt2>
      <a:accent1>
        <a:srgbClr val="2B3E98"/>
      </a:accent1>
      <a:accent2>
        <a:srgbClr val="5AA537"/>
      </a:accent2>
      <a:accent3>
        <a:srgbClr val="AF1D23"/>
      </a:accent3>
      <a:accent4>
        <a:srgbClr val="DC6B25"/>
      </a:accent4>
      <a:accent5>
        <a:srgbClr val="567ABC"/>
      </a:accent5>
      <a:accent6>
        <a:srgbClr val="C5DEA3"/>
      </a:accent6>
      <a:hlink>
        <a:srgbClr val="F3795E"/>
      </a:hlink>
      <a:folHlink>
        <a:srgbClr val="F8BF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567ABC"/>
            </a:gs>
            <a:gs pos="100000">
              <a:srgbClr val="2B3E98"/>
            </a:gs>
          </a:gsLst>
          <a:lin ang="2700000" scaled="1"/>
        </a:gradFill>
        <a:ln w="19050" algn="ctr">
          <a:noFill/>
          <a:round/>
          <a:headEnd/>
          <a:tailEnd/>
        </a:ln>
      </a:spPr>
      <a:bodyPr wrap="none" rtlCol="0" anchor="ctr"/>
      <a:lstStyle>
        <a:defPPr marL="342900" indent="-342900" algn="ctr">
          <a:defRPr sz="1600" dirty="0">
            <a:solidFill>
              <a:srgbClr val="FFFFFF"/>
            </a:solidFill>
            <a:latin typeface="Tahoma" pitchFamily="34" charset="0"/>
            <a:cs typeface="Tahoma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1600" dirty="0" err="1" smtClean="0"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662</Words>
  <Application>Microsoft Office PowerPoint</Application>
  <PresentationFormat>On-screen Show (4:3)</PresentationFormat>
  <Paragraphs>110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Theme1</vt:lpstr>
      <vt:lpstr>PowerPoint Presentation</vt:lpstr>
      <vt:lpstr>Stop them Payments!</vt:lpstr>
      <vt:lpstr>Stop Payments – what happens?</vt:lpstr>
      <vt:lpstr>Stop Payments – building blocks</vt:lpstr>
      <vt:lpstr>Stop Payments – building blocks</vt:lpstr>
      <vt:lpstr>Stop Payments – customizing</vt:lpstr>
      <vt:lpstr>Go Payments!</vt:lpstr>
      <vt:lpstr>Go Payments – what happens?</vt:lpstr>
      <vt:lpstr>Go Payments – building blocks</vt:lpstr>
      <vt:lpstr>Go Payments – customizing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mporeba</dc:creator>
  <cp:lastModifiedBy>Michal Poreba</cp:lastModifiedBy>
  <cp:revision>123</cp:revision>
  <dcterms:modified xsi:type="dcterms:W3CDTF">2016-10-21T22:08:57Z</dcterms:modified>
</cp:coreProperties>
</file>