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6"/>
  </p:sldMasterIdLst>
  <p:notesMasterIdLst>
    <p:notesMasterId r:id="rId56"/>
  </p:notesMasterIdLst>
  <p:handoutMasterIdLst>
    <p:handoutMasterId r:id="rId57"/>
  </p:handoutMasterIdLst>
  <p:sldIdLst>
    <p:sldId id="455" r:id="rId7"/>
    <p:sldId id="467" r:id="rId8"/>
    <p:sldId id="468" r:id="rId9"/>
    <p:sldId id="516" r:id="rId10"/>
    <p:sldId id="470" r:id="rId11"/>
    <p:sldId id="471" r:id="rId12"/>
    <p:sldId id="472" r:id="rId13"/>
    <p:sldId id="473" r:id="rId14"/>
    <p:sldId id="474" r:id="rId15"/>
    <p:sldId id="475" r:id="rId16"/>
    <p:sldId id="476" r:id="rId17"/>
    <p:sldId id="477" r:id="rId18"/>
    <p:sldId id="478" r:id="rId19"/>
    <p:sldId id="517"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518" r:id="rId37"/>
    <p:sldId id="497" r:id="rId38"/>
    <p:sldId id="498" r:id="rId39"/>
    <p:sldId id="499" r:id="rId40"/>
    <p:sldId id="500" r:id="rId41"/>
    <p:sldId id="501" r:id="rId42"/>
    <p:sldId id="502" r:id="rId43"/>
    <p:sldId id="503" r:id="rId44"/>
    <p:sldId id="504" r:id="rId45"/>
    <p:sldId id="519" r:id="rId46"/>
    <p:sldId id="506" r:id="rId47"/>
    <p:sldId id="509" r:id="rId48"/>
    <p:sldId id="508" r:id="rId49"/>
    <p:sldId id="510" r:id="rId50"/>
    <p:sldId id="512" r:id="rId51"/>
    <p:sldId id="513" r:id="rId52"/>
    <p:sldId id="514" r:id="rId53"/>
    <p:sldId id="515" r:id="rId54"/>
    <p:sldId id="465" r:id="rId55"/>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337">
          <p15:clr>
            <a:srgbClr val="A4A3A4"/>
          </p15:clr>
        </p15:guide>
        <p15:guide id="10" orient="horz" pos="2653">
          <p15:clr>
            <a:srgbClr val="A4A3A4"/>
          </p15:clr>
        </p15:guide>
        <p15:guide id="11" orient="horz" pos="467">
          <p15:clr>
            <a:srgbClr val="A4A3A4"/>
          </p15:clr>
        </p15:guide>
        <p15:guide id="12" orient="horz" pos="3064">
          <p15:clr>
            <a:srgbClr val="A4A3A4"/>
          </p15:clr>
        </p15:guide>
        <p15:guide id="13" orient="horz" pos="845">
          <p15:clr>
            <a:srgbClr val="A4A3A4"/>
          </p15:clr>
        </p15:guide>
        <p15:guide id="14" orient="horz" pos="1492">
          <p15:clr>
            <a:srgbClr val="A4A3A4"/>
          </p15:clr>
        </p15:guide>
        <p15:guide id="15" orient="horz" pos="2339">
          <p15:clr>
            <a:srgbClr val="A4A3A4"/>
          </p15:clr>
        </p15:guide>
        <p15:guide id="16" orient="horz" pos="2848">
          <p15:clr>
            <a:srgbClr val="A4A3A4"/>
          </p15:clr>
        </p15:guide>
        <p15:guide id="17" orient="horz" pos="3239">
          <p15:clr>
            <a:srgbClr val="A4A3A4"/>
          </p15:clr>
        </p15:guide>
        <p15:guide id="18" orient="horz" pos="3149">
          <p15:clr>
            <a:srgbClr val="A4A3A4"/>
          </p15:clr>
        </p15:guide>
        <p15:guide id="19" orient="horz" pos="1037">
          <p15:clr>
            <a:srgbClr val="A4A3A4"/>
          </p15:clr>
        </p15:guide>
        <p15:guide id="20" pos="5759">
          <p15:clr>
            <a:srgbClr val="A4A3A4"/>
          </p15:clr>
        </p15:guide>
        <p15:guide id="21">
          <p15:clr>
            <a:srgbClr val="A4A3A4"/>
          </p15:clr>
        </p15:guide>
        <p15:guide id="22" pos="2880">
          <p15:clr>
            <a:srgbClr val="A4A3A4"/>
          </p15:clr>
        </p15:guide>
        <p15:guide id="23" pos="3312">
          <p15:clr>
            <a:srgbClr val="A4A3A4"/>
          </p15:clr>
        </p15:guide>
        <p15:guide id="24" pos="246">
          <p15:clr>
            <a:srgbClr val="A4A3A4"/>
          </p15:clr>
        </p15:guide>
        <p15:guide id="25" pos="5513">
          <p15:clr>
            <a:srgbClr val="A4A3A4"/>
          </p15:clr>
        </p15:guide>
        <p15:guide id="26" pos="4182">
          <p15:clr>
            <a:srgbClr val="A4A3A4"/>
          </p15:clr>
        </p15:guide>
        <p15:guide id="27" pos="1518">
          <p15:clr>
            <a:srgbClr val="A4A3A4"/>
          </p15:clr>
        </p15:guide>
        <p15:guide id="28" pos="37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66"/>
    <a:srgbClr val="981D97"/>
    <a:srgbClr val="007FA3"/>
    <a:srgbClr val="8C8D8D"/>
    <a:srgbClr val="F1F2F2"/>
    <a:srgbClr val="898989"/>
    <a:srgbClr val="FFFFFF"/>
    <a:srgbClr val="888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71036" autoAdjust="0"/>
  </p:normalViewPr>
  <p:slideViewPr>
    <p:cSldViewPr snapToGrid="0" snapToObjects="1" showGuides="1">
      <p:cViewPr varScale="1">
        <p:scale>
          <a:sx n="81" d="100"/>
          <a:sy n="81" d="100"/>
        </p:scale>
        <p:origin x="1411" y="58"/>
      </p:cViewPr>
      <p:guideLst>
        <p:guide orient="horz" pos="2889"/>
        <p:guide orient="horz" pos="696"/>
        <p:guide orient="horz" pos="926"/>
        <p:guide orient="horz" pos="2657"/>
        <p:guide orient="horz" pos="232"/>
        <p:guide orient="horz" pos="487"/>
        <p:guide pos="241"/>
        <p:guide orient="horz"/>
        <p:guide orient="horz" pos="1337"/>
        <p:guide orient="horz" pos="2653"/>
        <p:guide orient="horz" pos="467"/>
        <p:guide orient="horz" pos="3064"/>
        <p:guide orient="horz" pos="845"/>
        <p:guide orient="horz" pos="1492"/>
        <p:guide orient="horz" pos="2339"/>
        <p:guide orient="horz" pos="2848"/>
        <p:guide orient="horz" pos="3239"/>
        <p:guide orient="horz" pos="3149"/>
        <p:guide orient="horz" pos="1037"/>
        <p:guide pos="5759"/>
        <p:guide/>
        <p:guide pos="2880"/>
        <p:guide pos="3312"/>
        <p:guide pos="246"/>
        <p:guide pos="5513"/>
        <p:guide pos="4182"/>
        <p:guide pos="1518"/>
        <p:guide pos="370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5" d="100"/>
          <a:sy n="65" d="100"/>
        </p:scale>
        <p:origin x="315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993E57-F06E-2343-8505-8306C931B374}" type="datetimeFigureOut">
              <a:rPr lang="en-US" smtClean="0"/>
              <a:pPr/>
              <a:t>5/23/2019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dirty="0"/>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71FE8-551B-41D8-8E66-7D01683EE4D2}" type="datetimeFigureOut">
              <a:rPr lang="fi-FI" smtClean="0"/>
              <a:pPr/>
              <a:t>23.5.2019</a:t>
            </a:fld>
            <a:endParaRPr lang="fi-FI"/>
          </a:p>
        </p:txBody>
      </p:sp>
      <p:sp>
        <p:nvSpPr>
          <p:cNvPr id="4" name="Dian kuvan paikkamerkki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l-PL" dirty="0"/>
          </a:p>
        </p:txBody>
      </p:sp>
      <p:sp>
        <p:nvSpPr>
          <p:cNvPr id="4" name="Slide Number Placeholder 3"/>
          <p:cNvSpPr>
            <a:spLocks noGrp="1"/>
          </p:cNvSpPr>
          <p:nvPr>
            <p:ph type="sldNum" sz="quarter" idx="10"/>
          </p:nvPr>
        </p:nvSpPr>
        <p:spPr/>
        <p:txBody>
          <a:bodyPr/>
          <a:lstStyle/>
          <a:p>
            <a:fld id="{B33460CC-417A-7043-9941-CBA1464B2631}" type="slidenum">
              <a:rPr lang="en-US" smtClean="0"/>
              <a:pPr/>
              <a:t>1</a:t>
            </a:fld>
            <a:endParaRPr lang="en-US" dirty="0"/>
          </a:p>
        </p:txBody>
      </p:sp>
    </p:spTree>
    <p:extLst>
      <p:ext uri="{BB962C8B-B14F-4D97-AF65-F5344CB8AC3E}">
        <p14:creationId xmlns:p14="http://schemas.microsoft.com/office/powerpoint/2010/main" val="425924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Validators</a:t>
            </a:r>
            <a:r>
              <a:rPr lang="pl-PL" baseline="0" dirty="0"/>
              <a:t> must extend AbstractValidator. The method </a:t>
            </a:r>
            <a:r>
              <a:rPr lang="pl-PL" b="1" baseline="0" dirty="0"/>
              <a:t>validate</a:t>
            </a:r>
            <a:r>
              <a:rPr lang="pl-PL" baseline="0" dirty="0"/>
              <a:t> will do the actual valdiation. Method </a:t>
            </a:r>
            <a:r>
              <a:rPr lang="pl-PL" b="1" baseline="0" dirty="0"/>
              <a:t>configure</a:t>
            </a:r>
            <a:r>
              <a:rPr lang="pl-PL" baseline="0" dirty="0"/>
              <a:t> will be launched when first time validation service will try to use </a:t>
            </a:r>
            <a:r>
              <a:rPr lang="pl-PL" baseline="0" dirty="0" err="1"/>
              <a:t>that</a:t>
            </a:r>
            <a:r>
              <a:rPr lang="pl-PL" baseline="0" dirty="0"/>
              <a:t> </a:t>
            </a:r>
            <a:r>
              <a:rPr lang="pl-PL" baseline="0" dirty="0" err="1"/>
              <a:t>validat</a:t>
            </a:r>
            <a:r>
              <a:rPr lang="en-US" baseline="0" dirty="0"/>
              <a:t>or</a:t>
            </a:r>
            <a:r>
              <a:rPr lang="pl-PL" baseline="0" dirty="0"/>
              <a:t>. Use this method to configure the validator – </a:t>
            </a:r>
            <a:r>
              <a:rPr lang="pl-PL" baseline="0" dirty="0" err="1"/>
              <a:t>read</a:t>
            </a:r>
            <a:r>
              <a:rPr lang="pl-PL" baseline="0" dirty="0"/>
              <a:t> </a:t>
            </a:r>
            <a:r>
              <a:rPr lang="pl-PL" baseline="0" dirty="0" err="1"/>
              <a:t>fromconfiguration</a:t>
            </a:r>
            <a:r>
              <a:rPr lang="pl-PL" baseline="0" dirty="0"/>
              <a:t> of validation rule all the configuration settings supported by your class. You might reuse them later in </a:t>
            </a:r>
            <a:r>
              <a:rPr lang="pl-PL" b="1" baseline="0" dirty="0"/>
              <a:t>validate </a:t>
            </a:r>
            <a:r>
              <a:rPr lang="pl-PL" baseline="0" dirty="0"/>
              <a:t>method. </a:t>
            </a:r>
          </a:p>
          <a:p>
            <a:r>
              <a:rPr lang="pl-PL" dirty="0"/>
              <a:t>(click)</a:t>
            </a:r>
          </a:p>
          <a:p>
            <a:r>
              <a:rPr lang="pl-PL" dirty="0"/>
              <a:t>Please remember that validator</a:t>
            </a:r>
            <a:r>
              <a:rPr lang="pl-PL" baseline="0" dirty="0"/>
              <a:t>s must be stateless. They’re instantiated, configured and cached only once – when the service tries to use them for the first time. </a:t>
            </a:r>
            <a:r>
              <a:rPr lang="en-US" baseline="0" dirty="0"/>
              <a:t>To pass values you </a:t>
            </a:r>
            <a:r>
              <a:rPr lang="en-US" baseline="0" dirty="0" err="1"/>
              <a:t>willb</a:t>
            </a:r>
            <a:r>
              <a:rPr lang="en-US" baseline="0" dirty="0"/>
              <a:t> e using </a:t>
            </a:r>
            <a:r>
              <a:rPr lang="en-US" baseline="0" dirty="0" err="1"/>
              <a:t>ValidationContext</a:t>
            </a:r>
            <a:r>
              <a:rPr lang="en-US" baseline="0" dirty="0"/>
              <a:t> (explained later).</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11</a:t>
            </a:fld>
            <a:endParaRPr lang="en-US"/>
          </a:p>
        </p:txBody>
      </p:sp>
    </p:spTree>
    <p:extLst>
      <p:ext uri="{BB962C8B-B14F-4D97-AF65-F5344CB8AC3E}">
        <p14:creationId xmlns:p14="http://schemas.microsoft.com/office/powerpoint/2010/main" val="9854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Validator does not take any action</a:t>
            </a:r>
            <a:r>
              <a:rPr lang="pl-PL" baseline="0" dirty="0"/>
              <a:t> and </a:t>
            </a:r>
            <a:r>
              <a:rPr lang="pl-PL" dirty="0"/>
              <a:t>does not modify</a:t>
            </a:r>
            <a:r>
              <a:rPr lang="pl-PL" baseline="0" dirty="0"/>
              <a:t> in any way entity it validates. If it finds data incorrect it just raises an issue. That issue will be transported to the caller (possibly together with other issues which were raised in the same call to Validation Service.</a:t>
            </a:r>
          </a:p>
          <a:p>
            <a:r>
              <a:rPr lang="pl-PL" baseline="0" dirty="0"/>
              <a:t>(click)</a:t>
            </a:r>
          </a:p>
          <a:p>
            <a:r>
              <a:rPr lang="pl-PL" baseline="0" dirty="0"/>
              <a:t>Issue raised must have name and optionally might have table of parameters. Name identifies type of issue, parameters are later used to fill in the message shown to the user with specific data for this particular issue.</a:t>
            </a:r>
          </a:p>
          <a:p>
            <a:r>
              <a:rPr lang="pl-PL" baseline="0" dirty="0"/>
              <a:t>(click)</a:t>
            </a:r>
          </a:p>
          <a:p>
            <a:r>
              <a:rPr lang="pl-PL" baseline="0" dirty="0"/>
              <a:t>To raise an issue validator must call </a:t>
            </a:r>
            <a:r>
              <a:rPr lang="pl-PL" b="1" baseline="0" dirty="0"/>
              <a:t>raiseIssue</a:t>
            </a:r>
            <a:r>
              <a:rPr lang="pl-PL" baseline="0" dirty="0"/>
              <a:t> method on </a:t>
            </a:r>
            <a:r>
              <a:rPr lang="pl-PL" b="1" baseline="0" dirty="0"/>
              <a:t>ValidationContext</a:t>
            </a:r>
            <a:r>
              <a:rPr lang="pl-PL" baseline="0" dirty="0"/>
              <a:t>. One validation rule might raise only one issue per one execution. It might however raise different issues depending on type of problem it encountered. For example validator checking format of some attribute might raise issue „no value” or issue „incorrect format”. Each name of issue type raised must be configured in configuration of validation rule using that validator. There must be mapping of that issue name to domain and number of issue transferred later to Issue Processor.</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12</a:t>
            </a:fld>
            <a:endParaRPr lang="en-US"/>
          </a:p>
        </p:txBody>
      </p:sp>
    </p:spTree>
    <p:extLst>
      <p:ext uri="{BB962C8B-B14F-4D97-AF65-F5344CB8AC3E}">
        <p14:creationId xmlns:p14="http://schemas.microsoft.com/office/powerpoint/2010/main" val="371902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Conditions are tested to determine if validation</a:t>
            </a:r>
            <a:r>
              <a:rPr lang="pl-PL" baseline="0" dirty="0"/>
              <a:t> rule or validation </a:t>
            </a:r>
            <a:r>
              <a:rPr lang="pl-PL" baseline="0" dirty="0" err="1"/>
              <a:t>group</a:t>
            </a:r>
            <a:r>
              <a:rPr lang="pl-PL" baseline="0" dirty="0"/>
              <a:t> </a:t>
            </a:r>
            <a:r>
              <a:rPr lang="en-US" baseline="0" dirty="0"/>
              <a:t>should </a:t>
            </a:r>
            <a:r>
              <a:rPr lang="pl-PL" baseline="0" dirty="0"/>
              <a:t>be executed or not. It might be single condition or a group of conditions.</a:t>
            </a:r>
          </a:p>
          <a:p>
            <a:r>
              <a:rPr lang="pl-PL" baseline="0" dirty="0"/>
              <a:t>(click)</a:t>
            </a:r>
          </a:p>
          <a:p>
            <a:r>
              <a:rPr lang="pl-PL" dirty="0"/>
              <a:t>Single</a:t>
            </a:r>
            <a:r>
              <a:rPr lang="pl-PL" baseline="0" dirty="0"/>
              <a:t> conditions are of predefined types. Just like validators, also conditions are configured in validation service configuration – each name of condition is mapped to a java class. That java class is instantiated and run to fetch the result of condition. Those conditions might test if value exists, if it is in some format, if is in some range (if it’s a number) etc. </a:t>
            </a:r>
          </a:p>
          <a:p>
            <a:r>
              <a:rPr lang="pl-PL" baseline="0" dirty="0"/>
              <a:t>Conditions might be grouped into logical sentences, also several times – using types „composite” for logical conjuction and „or” for logical alternative.</a:t>
            </a:r>
          </a:p>
          <a:p>
            <a:r>
              <a:rPr lang="pl-PL" dirty="0"/>
              <a:t>(click)</a:t>
            </a:r>
          </a:p>
          <a:p>
            <a:r>
              <a:rPr lang="pl-PL" dirty="0"/>
              <a:t>Java class implementing condition should </a:t>
            </a:r>
            <a:r>
              <a:rPr lang="pl-PL" dirty="0" err="1"/>
              <a:t>extend</a:t>
            </a:r>
            <a:r>
              <a:rPr lang="pl-PL" dirty="0"/>
              <a:t> </a:t>
            </a:r>
            <a:r>
              <a:rPr lang="pl-PL" b="0" dirty="0" err="1"/>
              <a:t>AbstractCondition</a:t>
            </a:r>
            <a:r>
              <a:rPr lang="en-US" b="0" dirty="0"/>
              <a:t>, </a:t>
            </a:r>
            <a:r>
              <a:rPr lang="pl-PL" b="0" dirty="0" err="1"/>
              <a:t>implement</a:t>
            </a:r>
            <a:r>
              <a:rPr lang="pl-PL" dirty="0"/>
              <a:t> </a:t>
            </a:r>
            <a:r>
              <a:rPr lang="pl-PL" b="1" dirty="0"/>
              <a:t>holdsTrue</a:t>
            </a:r>
            <a:r>
              <a:rPr lang="pl-PL" dirty="0"/>
              <a:t> method which will actually</a:t>
            </a:r>
            <a:r>
              <a:rPr lang="pl-PL" baseline="0" dirty="0"/>
              <a:t> return value of condition and </a:t>
            </a:r>
            <a:r>
              <a:rPr lang="pl-PL" b="1" baseline="0" dirty="0"/>
              <a:t>configure</a:t>
            </a:r>
            <a:r>
              <a:rPr lang="pl-PL" baseline="0" dirty="0"/>
              <a:t> method which will read configuration of this condition. Just like validators also condition must be stateless as it will be instantiated, configured and cached at first it’s use.</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13</a:t>
            </a:fld>
            <a:endParaRPr lang="en-US"/>
          </a:p>
        </p:txBody>
      </p:sp>
    </p:spTree>
    <p:extLst>
      <p:ext uri="{BB962C8B-B14F-4D97-AF65-F5344CB8AC3E}">
        <p14:creationId xmlns:p14="http://schemas.microsoft.com/office/powerpoint/2010/main" val="822875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en-US" dirty="0"/>
              <a:t>C</a:t>
            </a:r>
            <a:r>
              <a:rPr lang="pl-PL" baseline="0" dirty="0" err="1"/>
              <a:t>onfiguration</a:t>
            </a:r>
            <a:r>
              <a:rPr lang="pl-PL" baseline="0" dirty="0"/>
              <a:t> of Validation Service is done through validationservice dot xml file. As other services configurations that file is merged in memory from multiple configuration files. Those files are split in order to allow easier navigation for developer but also because some of those files are generated and some written by hand. </a:t>
            </a:r>
          </a:p>
          <a:p>
            <a:r>
              <a:rPr lang="pl-PL" baseline="0" dirty="0"/>
              <a:t>Validation service configuration consists of sections for:</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(click) generic validation service configuration – usually defined on OPF level and not modified on project level</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(click) validation rule group definitions – almost completely generated from </a:t>
            </a:r>
            <a:r>
              <a:rPr lang="pl-PL" b="1" baseline="0" dirty="0"/>
              <a:t>VRGT</a:t>
            </a:r>
            <a:r>
              <a:rPr lang="pl-PL" baseline="0" dirty="0"/>
              <a:t> – </a:t>
            </a:r>
            <a:r>
              <a:rPr lang="pl-PL" b="1" baseline="0" dirty="0"/>
              <a:t>Validation Rules Generation Tool</a:t>
            </a:r>
            <a:r>
              <a:rPr lang="pl-PL" baseline="0" dirty="0"/>
              <a:t>, which is described in detail in separate training</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(click) validation rule and set </a:t>
            </a:r>
            <a:r>
              <a:rPr lang="pl-PL" baseline="0" dirty="0" err="1"/>
              <a:t>valida</a:t>
            </a:r>
            <a:r>
              <a:rPr lang="en-US" baseline="0" dirty="0" err="1"/>
              <a:t>tion</a:t>
            </a:r>
            <a:r>
              <a:rPr lang="pl-PL" baseline="0" dirty="0"/>
              <a:t> rule definitions – also almost completely generated from </a:t>
            </a:r>
            <a:r>
              <a:rPr lang="pl-PL" b="1" baseline="0" dirty="0"/>
              <a:t>VRGT</a:t>
            </a:r>
            <a:r>
              <a:rPr lang="pl-PL" baseline="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(click) validator type definitions – written by hand, only for custom, project-level new validation types. Generic types are already defined on OPF or product level</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(click) condition type definitions – just like for types of validation: only new, added on project level conditions must be added in configuration</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15</a:t>
            </a:fld>
            <a:endParaRPr lang="en-US"/>
          </a:p>
        </p:txBody>
      </p:sp>
    </p:spTree>
    <p:extLst>
      <p:ext uri="{BB962C8B-B14F-4D97-AF65-F5344CB8AC3E}">
        <p14:creationId xmlns:p14="http://schemas.microsoft.com/office/powerpoint/2010/main" val="1652830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Validation service</a:t>
            </a:r>
            <a:r>
              <a:rPr lang="pl-PL" baseline="0" dirty="0"/>
              <a:t> tag is the root configuration tag for whole validaton service configuration. All other tags discussed later are included within it. </a:t>
            </a:r>
          </a:p>
          <a:p>
            <a:r>
              <a:rPr lang="pl-PL" baseline="0" dirty="0"/>
              <a:t>(click)</a:t>
            </a:r>
          </a:p>
          <a:p>
            <a:r>
              <a:rPr lang="pl-PL" baseline="0" dirty="0"/>
              <a:t>Id attribute is an unique identifier, please make sure you use the same as on product layer if you want to override the configuration on project layer.</a:t>
            </a:r>
          </a:p>
          <a:p>
            <a:r>
              <a:rPr lang="pl-PL" baseline="0" dirty="0"/>
              <a:t>Name attribute should be unique, it might be the same classname attribute which is a fully qualified class name of the Validation Service implementation. It’s best not to override validation service to avoid regressions and incompabilities with future OPF versions. Validation Service is so customizable through it’s configuration that overriding that service shouldn’t be needed – please check all options first before you decide to override it.</a:t>
            </a:r>
          </a:p>
          <a:p>
            <a:r>
              <a:rPr lang="pl-PL" baseline="0" dirty="0"/>
              <a:t>Issuelimit attribute is optional, it might be used to </a:t>
            </a:r>
            <a:r>
              <a:rPr lang="pl-PL" baseline="0" dirty="0" err="1"/>
              <a:t>restrict</a:t>
            </a:r>
            <a:r>
              <a:rPr lang="pl-PL" baseline="0" dirty="0"/>
              <a:t> maxi</a:t>
            </a:r>
            <a:r>
              <a:rPr lang="en-US" baseline="0" dirty="0"/>
              <a:t>m</a:t>
            </a:r>
            <a:r>
              <a:rPr lang="pl-PL" baseline="0" dirty="0" err="1"/>
              <a:t>um</a:t>
            </a:r>
            <a:r>
              <a:rPr lang="pl-PL" baseline="0" dirty="0"/>
              <a:t> count of </a:t>
            </a:r>
            <a:r>
              <a:rPr lang="pl-PL" baseline="0" dirty="0" err="1"/>
              <a:t>issue</a:t>
            </a:r>
            <a:r>
              <a:rPr lang="en-US" baseline="0" dirty="0"/>
              <a:t>s</a:t>
            </a:r>
            <a:r>
              <a:rPr lang="pl-PL" baseline="0" dirty="0"/>
              <a:t> raised before validation service will stop the processing.</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16</a:t>
            </a:fld>
            <a:endParaRPr lang="en-US"/>
          </a:p>
        </p:txBody>
      </p:sp>
    </p:spTree>
    <p:extLst>
      <p:ext uri="{BB962C8B-B14F-4D97-AF65-F5344CB8AC3E}">
        <p14:creationId xmlns:p14="http://schemas.microsoft.com/office/powerpoint/2010/main" val="219358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This example shows the default configuration</a:t>
            </a:r>
            <a:r>
              <a:rPr lang="pl-PL" baseline="0" dirty="0"/>
              <a:t> of validation service – from OPF layer, exactly from OPF Common part. </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17</a:t>
            </a:fld>
            <a:endParaRPr lang="en-US"/>
          </a:p>
        </p:txBody>
      </p:sp>
    </p:spTree>
    <p:extLst>
      <p:ext uri="{BB962C8B-B14F-4D97-AF65-F5344CB8AC3E}">
        <p14:creationId xmlns:p14="http://schemas.microsoft.com/office/powerpoint/2010/main" val="3261817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Validation collection is</a:t>
            </a:r>
            <a:r>
              <a:rPr lang="pl-PL" baseline="0" dirty="0"/>
              <a:t> a set of validation groups. </a:t>
            </a:r>
          </a:p>
          <a:p>
            <a:r>
              <a:rPr lang="pl-PL" baseline="0" dirty="0"/>
              <a:t>(click)</a:t>
            </a:r>
          </a:p>
          <a:p>
            <a:r>
              <a:rPr lang="pl-PL" baseline="0" dirty="0"/>
              <a:t>Validation Service might be run with name of validation collection to execute or without it. When collection is specified then only that one collection will be run. When there is no collection specified, then default collection of validation groups is run. Default collection of validation groups is constructed in runtime by using all validation groups which has element „default” set to true or has no element „default”. It means that in order to exclude validation group from default collection developer must explicitly specify element „default” with value „false”.</a:t>
            </a:r>
          </a:p>
          <a:p>
            <a:r>
              <a:rPr lang="pl-PL" baseline="0" dirty="0"/>
              <a:t>(click)</a:t>
            </a:r>
          </a:p>
          <a:p>
            <a:r>
              <a:rPr lang="pl-PL" baseline="0" dirty="0"/>
              <a:t>When collection is run then all validation groups it contains are run one by one. Potential issues raised during that process are cumulated and returned to the caller afterwards.</a:t>
            </a:r>
          </a:p>
          <a:p>
            <a:r>
              <a:rPr lang="pl-PL" baseline="0" dirty="0"/>
              <a:t>(click)</a:t>
            </a:r>
          </a:p>
          <a:p>
            <a:r>
              <a:rPr lang="pl-PL" baseline="0" dirty="0"/>
              <a:t>Collections may not contain a condition. However groups included in it might – it will be discussed later.</a:t>
            </a:r>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18</a:t>
            </a:fld>
            <a:endParaRPr lang="en-US"/>
          </a:p>
        </p:txBody>
      </p:sp>
    </p:spTree>
    <p:extLst>
      <p:ext uri="{BB962C8B-B14F-4D97-AF65-F5344CB8AC3E}">
        <p14:creationId xmlns:p14="http://schemas.microsoft.com/office/powerpoint/2010/main" val="1856253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2735263" y="500063"/>
            <a:ext cx="4441825" cy="2498725"/>
          </a:xfrm>
          <a:ln/>
        </p:spPr>
      </p:sp>
      <p:sp>
        <p:nvSpPr>
          <p:cNvPr id="3" name="Notes Placeholder 2"/>
          <p:cNvSpPr>
            <a:spLocks noGrp="1"/>
          </p:cNvSpPr>
          <p:nvPr>
            <p:ph type="body" idx="1"/>
          </p:nvPr>
        </p:nvSpPr>
        <p:spPr/>
        <p:txBody>
          <a:bodyPr>
            <a:normAutofit/>
          </a:bodyPr>
          <a:lstStyle/>
          <a:p>
            <a:pPr>
              <a:defRPr/>
            </a:pPr>
            <a:r>
              <a:rPr lang="pl-PL" dirty="0"/>
              <a:t>Validation</a:t>
            </a:r>
            <a:r>
              <a:rPr lang="pl-PL" baseline="0" dirty="0"/>
              <a:t> collection configuration tag should be included within standard validation tag, just like all other configuration nodes. It should contain:</a:t>
            </a:r>
          </a:p>
          <a:p>
            <a:pPr>
              <a:defRPr/>
            </a:pPr>
            <a:r>
              <a:rPr lang="pl-PL" baseline="0" dirty="0"/>
              <a:t>(click)</a:t>
            </a:r>
          </a:p>
          <a:p>
            <a:pPr>
              <a:defRPr/>
            </a:pPr>
            <a:r>
              <a:rPr lang="pl-PL" baseline="0" dirty="0"/>
              <a:t>Attribute id is mandatory and must be unique. Please use some descriptive value for id.</a:t>
            </a:r>
          </a:p>
          <a:p>
            <a:pPr>
              <a:defRPr/>
            </a:pPr>
            <a:r>
              <a:rPr lang="pl-PL" baseline="0" dirty="0" err="1"/>
              <a:t>Classname</a:t>
            </a:r>
            <a:r>
              <a:rPr lang="pl-PL" baseline="0" dirty="0"/>
              <a:t> is the java class implementing logic of validation collection. This training assumes that OPF layer implementation of validation collection is used.</a:t>
            </a:r>
          </a:p>
          <a:p>
            <a:pPr>
              <a:defRPr/>
            </a:pPr>
            <a:r>
              <a:rPr lang="pl-PL" dirty="0"/>
              <a:t>Collection</a:t>
            </a:r>
            <a:r>
              <a:rPr lang="pl-PL" baseline="0" dirty="0"/>
              <a:t> might contain one or more groups which are just enumerated with their id, all those groups must be separately configured, otherwise validation service will throw an exception. Configuration of groups will be disussed just after collection.</a:t>
            </a:r>
            <a:endParaRPr lang="en-US" dirty="0"/>
          </a:p>
        </p:txBody>
      </p:sp>
      <p:sp>
        <p:nvSpPr>
          <p:cNvPr id="38916" name="Header Placeholder 3"/>
          <p:cNvSpPr>
            <a:spLocks noGrp="1"/>
          </p:cNvSpPr>
          <p:nvPr>
            <p:ph type="hdr" sz="quarter"/>
          </p:nvPr>
        </p:nvSpPr>
        <p:spPr>
          <a:noFill/>
        </p:spPr>
        <p:txBody>
          <a:bodyPr/>
          <a:lstStyle/>
          <a:p>
            <a:r>
              <a:rPr lang="en-US"/>
              <a:t>Clear2Pay BPH SDK</a:t>
            </a:r>
          </a:p>
        </p:txBody>
      </p:sp>
      <p:sp>
        <p:nvSpPr>
          <p:cNvPr id="38917" name="Footer Placeholder 4"/>
          <p:cNvSpPr>
            <a:spLocks noGrp="1"/>
          </p:cNvSpPr>
          <p:nvPr>
            <p:ph type="ftr" sz="quarter" idx="4"/>
          </p:nvPr>
        </p:nvSpPr>
        <p:spPr>
          <a:noFill/>
        </p:spPr>
        <p:txBody>
          <a:bodyPr/>
          <a:lstStyle/>
          <a:p>
            <a:r>
              <a:rPr lang="en-US"/>
              <a:t>Copyright Clear2Pay 2006</a:t>
            </a:r>
          </a:p>
        </p:txBody>
      </p:sp>
      <p:sp>
        <p:nvSpPr>
          <p:cNvPr id="38918" name="Slide Number Placeholder 5"/>
          <p:cNvSpPr>
            <a:spLocks noGrp="1"/>
          </p:cNvSpPr>
          <p:nvPr>
            <p:ph type="sldNum" sz="quarter" idx="5"/>
          </p:nvPr>
        </p:nvSpPr>
        <p:spPr>
          <a:noFill/>
        </p:spPr>
        <p:txBody>
          <a:bodyPr/>
          <a:lstStyle/>
          <a:p>
            <a:fld id="{977EFFD3-5A73-4DD1-9A93-1751F27BB558}" type="slidenum">
              <a:rPr lang="en-US" smtClean="0"/>
              <a:pPr/>
              <a:t>19</a:t>
            </a:fld>
            <a:endParaRPr lang="en-US"/>
          </a:p>
        </p:txBody>
      </p:sp>
    </p:spTree>
    <p:extLst>
      <p:ext uri="{BB962C8B-B14F-4D97-AF65-F5344CB8AC3E}">
        <p14:creationId xmlns:p14="http://schemas.microsoft.com/office/powerpoint/2010/main" val="2882372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This is a real life example of validation collection</a:t>
            </a:r>
            <a:r>
              <a:rPr lang="pl-PL" baseline="0" dirty="0"/>
              <a:t> configuration. Collection </a:t>
            </a:r>
            <a:r>
              <a:rPr lang="en-US" baseline="0" dirty="0"/>
              <a:t>may not </a:t>
            </a:r>
            <a:r>
              <a:rPr lang="pl-PL" baseline="0" dirty="0" err="1"/>
              <a:t>contain</a:t>
            </a:r>
            <a:r>
              <a:rPr lang="pl-PL" baseline="0" dirty="0"/>
              <a:t> </a:t>
            </a:r>
            <a:r>
              <a:rPr lang="en-US" baseline="0" dirty="0"/>
              <a:t>a</a:t>
            </a:r>
            <a:r>
              <a:rPr lang="pl-PL" baseline="0" dirty="0"/>
              <a:t> condition, so each time when it’s triggered it will cause </a:t>
            </a:r>
            <a:r>
              <a:rPr lang="pl-PL" baseline="0" dirty="0" err="1"/>
              <a:t>that</a:t>
            </a:r>
            <a:r>
              <a:rPr lang="pl-PL" baseline="0" dirty="0"/>
              <a:t> </a:t>
            </a:r>
            <a:r>
              <a:rPr lang="en-US" baseline="0" dirty="0"/>
              <a:t>all those </a:t>
            </a:r>
            <a:r>
              <a:rPr lang="pl-PL" baseline="0" dirty="0"/>
              <a:t>five validation groups included in this collection will be run. </a:t>
            </a:r>
          </a:p>
          <a:p>
            <a:r>
              <a:rPr lang="pl-PL" dirty="0"/>
              <a:t>As mentioned</a:t>
            </a:r>
            <a:r>
              <a:rPr lang="pl-PL" baseline="0" dirty="0"/>
              <a:t> earlier validation collections, just like groups and rules are in most cases (like 99%) generated by Validation Rules Generation Tool. Only few specific validation rules like duplicate check or timeline validation are configured by hand.</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20</a:t>
            </a:fld>
            <a:endParaRPr lang="en-US"/>
          </a:p>
        </p:txBody>
      </p:sp>
    </p:spTree>
    <p:extLst>
      <p:ext uri="{BB962C8B-B14F-4D97-AF65-F5344CB8AC3E}">
        <p14:creationId xmlns:p14="http://schemas.microsoft.com/office/powerpoint/2010/main" val="2752492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Validation</a:t>
            </a:r>
            <a:r>
              <a:rPr lang="pl-PL" baseline="0" dirty="0"/>
              <a:t> groups contain validation rules which are related to each other and run together. For example validate the same type of input file, let’s say pain.001.</a:t>
            </a:r>
          </a:p>
          <a:p>
            <a:r>
              <a:rPr lang="pl-PL" baseline="0" dirty="0"/>
              <a:t>Validation group lists those rules by their id and name.</a:t>
            </a:r>
          </a:p>
          <a:p>
            <a:r>
              <a:rPr lang="pl-PL" baseline="0" dirty="0"/>
              <a:t>(click)</a:t>
            </a:r>
          </a:p>
          <a:p>
            <a:r>
              <a:rPr lang="pl-PL" baseline="0" dirty="0"/>
              <a:t>Validation Group might define condition – if it is met, then group is launched. Otherwise this group will not be triggered, meaning that no validation rules from that group will be validated and no issues will be raised. Not met condition results then in a successful validation of a group.</a:t>
            </a:r>
          </a:p>
          <a:p>
            <a:r>
              <a:rPr lang="pl-PL" baseline="0" dirty="0"/>
              <a:t>(click)</a:t>
            </a:r>
          </a:p>
          <a:p>
            <a:r>
              <a:rPr lang="pl-PL" baseline="0" dirty="0"/>
              <a:t>When group is triggered then validation service runs sequentially each rule from that group. Any potential issues raised by validation rules are cumulated and returned together, not stopping the processing.</a:t>
            </a:r>
          </a:p>
          <a:p>
            <a:r>
              <a:rPr lang="pl-PL" baseline="0" dirty="0"/>
              <a:t>(click)</a:t>
            </a:r>
          </a:p>
          <a:p>
            <a:r>
              <a:rPr lang="pl-PL" baseline="0" dirty="0"/>
              <a:t>Validation group might contain only single validation rules, not other groups. Only collections might contain groups.</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21</a:t>
            </a:fld>
            <a:endParaRPr lang="en-US"/>
          </a:p>
        </p:txBody>
      </p:sp>
    </p:spTree>
    <p:extLst>
      <p:ext uri="{BB962C8B-B14F-4D97-AF65-F5344CB8AC3E}">
        <p14:creationId xmlns:p14="http://schemas.microsoft.com/office/powerpoint/2010/main" val="356863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Training will be split in</a:t>
            </a:r>
            <a:r>
              <a:rPr lang="pl-PL" baseline="0" dirty="0"/>
              <a:t> </a:t>
            </a:r>
            <a:r>
              <a:rPr lang="en-US" baseline="0" dirty="0"/>
              <a:t>four</a:t>
            </a:r>
            <a:r>
              <a:rPr lang="pl-PL" baseline="0" dirty="0"/>
              <a:t> parts: first introduction to concept of payments validation, then we’ll present possibilities to configure </a:t>
            </a:r>
            <a:r>
              <a:rPr lang="pl-PL" baseline="0" dirty="0" err="1"/>
              <a:t>Validation</a:t>
            </a:r>
            <a:r>
              <a:rPr lang="pl-PL" baseline="0" dirty="0"/>
              <a:t> Service</a:t>
            </a:r>
            <a:r>
              <a:rPr lang="en-US" baseline="0" dirty="0"/>
              <a:t>, </a:t>
            </a:r>
            <a:r>
              <a:rPr lang="pl-PL" baseline="0" dirty="0" err="1"/>
              <a:t>practical</a:t>
            </a:r>
            <a:r>
              <a:rPr lang="pl-PL" baseline="0" dirty="0"/>
              <a:t> information about using the validation service  and </a:t>
            </a:r>
            <a:r>
              <a:rPr lang="pl-PL" baseline="0" dirty="0" err="1"/>
              <a:t>finally</a:t>
            </a:r>
            <a:r>
              <a:rPr lang="pl-PL" baseline="0" dirty="0"/>
              <a:t> </a:t>
            </a:r>
            <a:r>
              <a:rPr lang="en-US" baseline="0" dirty="0"/>
              <a:t>new approach with Visual Tool Kit </a:t>
            </a:r>
            <a:r>
              <a:rPr lang="pl-PL" baseline="0" dirty="0" err="1"/>
              <a:t>will</a:t>
            </a:r>
            <a:r>
              <a:rPr lang="pl-PL" baseline="0" dirty="0"/>
              <a:t> be presented.</a:t>
            </a:r>
            <a:endParaRPr lang="pl-PL" dirty="0"/>
          </a:p>
        </p:txBody>
      </p:sp>
      <p:sp>
        <p:nvSpPr>
          <p:cNvPr id="4" name="Header Placeholder 3"/>
          <p:cNvSpPr>
            <a:spLocks noGrp="1"/>
          </p:cNvSpPr>
          <p:nvPr>
            <p:ph type="hdr" sz="quarter" idx="10"/>
          </p:nvPr>
        </p:nvSpPr>
        <p:spPr/>
        <p:txBody>
          <a:bodyPr/>
          <a:lstStyle/>
          <a:p>
            <a:pPr>
              <a:defRPr/>
            </a:pPr>
            <a:r>
              <a:rPr lang="en-US" dirty="0"/>
              <a:t>Clear2Pay BPH SDK</a:t>
            </a:r>
          </a:p>
        </p:txBody>
      </p:sp>
      <p:sp>
        <p:nvSpPr>
          <p:cNvPr id="5" name="Footer Placeholder 4"/>
          <p:cNvSpPr>
            <a:spLocks noGrp="1"/>
          </p:cNvSpPr>
          <p:nvPr>
            <p:ph type="ftr" sz="quarter" idx="11"/>
          </p:nvPr>
        </p:nvSpPr>
        <p:spPr/>
        <p:txBody>
          <a:bodyPr/>
          <a:lstStyle/>
          <a:p>
            <a:pPr>
              <a:defRPr/>
            </a:pPr>
            <a:r>
              <a:rPr lang="en-US" dirty="0"/>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a:t>
            </a:fld>
            <a:endParaRPr lang="en-US" dirty="0"/>
          </a:p>
        </p:txBody>
      </p:sp>
    </p:spTree>
    <p:extLst>
      <p:ext uri="{BB962C8B-B14F-4D97-AF65-F5344CB8AC3E}">
        <p14:creationId xmlns:p14="http://schemas.microsoft.com/office/powerpoint/2010/main" val="126240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2735263" y="500063"/>
            <a:ext cx="4441825" cy="2498725"/>
          </a:xfrm>
          <a:ln/>
        </p:spPr>
      </p:sp>
      <p:sp>
        <p:nvSpPr>
          <p:cNvPr id="3" name="Notes Placeholder 2"/>
          <p:cNvSpPr>
            <a:spLocks noGrp="1"/>
          </p:cNvSpPr>
          <p:nvPr>
            <p:ph type="body" idx="1"/>
          </p:nvPr>
        </p:nvSpPr>
        <p:spPr/>
        <p:txBody>
          <a:bodyPr>
            <a:normAutofit/>
          </a:bodyPr>
          <a:lstStyle/>
          <a:p>
            <a:pPr>
              <a:defRPr/>
            </a:pPr>
            <a:r>
              <a:rPr lang="pl-PL" dirty="0"/>
              <a:t>(click)</a:t>
            </a:r>
          </a:p>
          <a:p>
            <a:pPr>
              <a:defRPr/>
            </a:pPr>
            <a:r>
              <a:rPr lang="pl-PL" dirty="0"/>
              <a:t>Validation</a:t>
            </a:r>
            <a:r>
              <a:rPr lang="pl-PL" baseline="0" dirty="0"/>
              <a:t> rule groups are configured in xml node validation rule group. Attribute id must be unique among all validation groups. </a:t>
            </a:r>
          </a:p>
          <a:p>
            <a:pPr>
              <a:defRPr/>
            </a:pPr>
            <a:r>
              <a:rPr lang="pl-PL" baseline="0" dirty="0"/>
              <a:t>Attribute „default” controls wheter validation group is a default one, </a:t>
            </a:r>
            <a:r>
              <a:rPr lang="pl-PL" baseline="0" dirty="0" err="1"/>
              <a:t>meaning</a:t>
            </a:r>
            <a:r>
              <a:rPr lang="pl-PL" baseline="0" dirty="0"/>
              <a:t> </a:t>
            </a:r>
            <a:r>
              <a:rPr lang="en-US" baseline="0" dirty="0"/>
              <a:t>it will be </a:t>
            </a:r>
            <a:r>
              <a:rPr lang="pl-PL" baseline="0" dirty="0"/>
              <a:t>run when Validation Service is launched without specified name of collection. </a:t>
            </a:r>
            <a:r>
              <a:rPr lang="pl-PL" baseline="0" dirty="0" err="1"/>
              <a:t>When</a:t>
            </a:r>
            <a:r>
              <a:rPr lang="pl-PL" baseline="0" dirty="0"/>
              <a:t> </a:t>
            </a:r>
            <a:r>
              <a:rPr lang="pl-PL" baseline="0" dirty="0" err="1"/>
              <a:t>there</a:t>
            </a:r>
            <a:r>
              <a:rPr lang="pl-PL" baseline="0" dirty="0"/>
              <a:t> </a:t>
            </a:r>
            <a:r>
              <a:rPr lang="pl-PL" baseline="0" dirty="0" err="1"/>
              <a:t>is</a:t>
            </a:r>
            <a:r>
              <a:rPr lang="pl-PL" baseline="0" dirty="0"/>
              <a:t> no </a:t>
            </a:r>
            <a:r>
              <a:rPr lang="pl-PL" baseline="0" dirty="0" err="1"/>
              <a:t>value</a:t>
            </a:r>
            <a:r>
              <a:rPr lang="pl-PL" baseline="0" dirty="0"/>
              <a:t> </a:t>
            </a:r>
            <a:r>
              <a:rPr lang="pl-PL" baseline="0" dirty="0" err="1"/>
              <a:t>specified</a:t>
            </a:r>
            <a:r>
              <a:rPr lang="pl-PL" baseline="0" dirty="0"/>
              <a:t> for </a:t>
            </a:r>
            <a:r>
              <a:rPr lang="pl-PL" baseline="0" dirty="0" err="1"/>
              <a:t>this</a:t>
            </a:r>
            <a:r>
              <a:rPr lang="pl-PL" baseline="0" dirty="0"/>
              <a:t> </a:t>
            </a:r>
            <a:r>
              <a:rPr lang="pl-PL" baseline="0" dirty="0" err="1"/>
              <a:t>attribute</a:t>
            </a:r>
            <a:r>
              <a:rPr lang="pl-PL" baseline="0" dirty="0"/>
              <a:t> </a:t>
            </a:r>
            <a:r>
              <a:rPr lang="pl-PL" baseline="0" dirty="0" err="1"/>
              <a:t>then</a:t>
            </a:r>
            <a:r>
              <a:rPr lang="pl-PL" baseline="0" dirty="0"/>
              <a:t> </a:t>
            </a:r>
            <a:r>
              <a:rPr lang="pl-PL" baseline="0" dirty="0" err="1"/>
              <a:t>group</a:t>
            </a:r>
            <a:r>
              <a:rPr lang="pl-PL" baseline="0" dirty="0"/>
              <a:t> </a:t>
            </a:r>
            <a:r>
              <a:rPr lang="pl-PL" baseline="0" dirty="0" err="1"/>
              <a:t>is</a:t>
            </a:r>
            <a:r>
              <a:rPr lang="pl-PL" baseline="0" dirty="0"/>
              <a:t> </a:t>
            </a:r>
            <a:r>
              <a:rPr lang="pl-PL" baseline="0" dirty="0" err="1"/>
              <a:t>considered</a:t>
            </a:r>
            <a:r>
              <a:rPr lang="pl-PL" baseline="0" dirty="0"/>
              <a:t> as </a:t>
            </a:r>
            <a:r>
              <a:rPr lang="pl-PL" baseline="0" dirty="0" err="1"/>
              <a:t>default</a:t>
            </a:r>
            <a:r>
              <a:rPr lang="pl-PL" baseline="0" dirty="0"/>
              <a:t>.</a:t>
            </a:r>
          </a:p>
          <a:p>
            <a:pPr>
              <a:defRPr/>
            </a:pPr>
            <a:r>
              <a:rPr lang="pl-PL" baseline="0" dirty="0"/>
              <a:t>Elements within that tag are:</a:t>
            </a:r>
          </a:p>
          <a:p>
            <a:pPr marL="171450" indent="-171450">
              <a:buFontTx/>
              <a:buChar char="-"/>
              <a:defRPr/>
            </a:pPr>
            <a:r>
              <a:rPr lang="pl-PL" baseline="0" dirty="0"/>
              <a:t>Name – deprecated, replaced by id</a:t>
            </a:r>
          </a:p>
          <a:p>
            <a:pPr marL="171450" indent="-171450">
              <a:buFontTx/>
              <a:buChar char="-"/>
              <a:defRPr/>
            </a:pPr>
            <a:r>
              <a:rPr lang="pl-PL" baseline="0" dirty="0"/>
              <a:t>Type – should refer to separetely defined validation rule group type tag which will be described in a moment</a:t>
            </a:r>
          </a:p>
          <a:p>
            <a:pPr marL="171450" indent="-171450">
              <a:buFontTx/>
              <a:buChar char="-"/>
              <a:defRPr/>
            </a:pPr>
            <a:r>
              <a:rPr lang="pl-PL" baseline="0" dirty="0"/>
              <a:t>Condition which controls if validation group will be launched</a:t>
            </a:r>
          </a:p>
          <a:p>
            <a:pPr marL="171450" indent="-171450">
              <a:buFontTx/>
              <a:buChar char="-"/>
              <a:defRPr/>
            </a:pPr>
            <a:r>
              <a:rPr lang="pl-PL" baseline="0" dirty="0"/>
              <a:t>validation rule elements which list one by one all the validation rules included in this group</a:t>
            </a:r>
          </a:p>
          <a:p>
            <a:pPr marL="0" indent="0">
              <a:buFontTx/>
              <a:buNone/>
              <a:defRPr/>
            </a:pPr>
            <a:r>
              <a:rPr lang="pl-PL" b="1" baseline="0" dirty="0"/>
              <a:t>If condition is not met then whole group is skipped and no validation issues will be raised.</a:t>
            </a:r>
          </a:p>
          <a:p>
            <a:pPr marL="0" indent="0">
              <a:buFontTx/>
              <a:buNone/>
              <a:defRPr/>
            </a:pPr>
            <a:r>
              <a:rPr lang="pl-PL" baseline="0" dirty="0"/>
              <a:t>(click)</a:t>
            </a:r>
          </a:p>
          <a:p>
            <a:pPr marL="0" indent="0">
              <a:buFontTx/>
              <a:buNone/>
              <a:defRPr/>
            </a:pPr>
            <a:r>
              <a:rPr lang="pl-PL" baseline="0" dirty="0"/>
              <a:t>Validation rule group type configuration links type of validation group mentioned moment ago to a java class that will implement it’s logic. This training assumes that OPF implementation is </a:t>
            </a:r>
            <a:r>
              <a:rPr lang="pl-PL" baseline="0" dirty="0" err="1"/>
              <a:t>used</a:t>
            </a:r>
            <a:r>
              <a:rPr lang="pl-PL" baseline="0" dirty="0"/>
              <a:t>.</a:t>
            </a:r>
          </a:p>
        </p:txBody>
      </p:sp>
      <p:sp>
        <p:nvSpPr>
          <p:cNvPr id="38916" name="Header Placeholder 3"/>
          <p:cNvSpPr>
            <a:spLocks noGrp="1"/>
          </p:cNvSpPr>
          <p:nvPr>
            <p:ph type="hdr" sz="quarter"/>
          </p:nvPr>
        </p:nvSpPr>
        <p:spPr>
          <a:noFill/>
        </p:spPr>
        <p:txBody>
          <a:bodyPr/>
          <a:lstStyle/>
          <a:p>
            <a:r>
              <a:rPr lang="en-US"/>
              <a:t>Clear2Pay BPH SDK</a:t>
            </a:r>
          </a:p>
        </p:txBody>
      </p:sp>
      <p:sp>
        <p:nvSpPr>
          <p:cNvPr id="38917" name="Footer Placeholder 4"/>
          <p:cNvSpPr>
            <a:spLocks noGrp="1"/>
          </p:cNvSpPr>
          <p:nvPr>
            <p:ph type="ftr" sz="quarter" idx="4"/>
          </p:nvPr>
        </p:nvSpPr>
        <p:spPr>
          <a:noFill/>
        </p:spPr>
        <p:txBody>
          <a:bodyPr/>
          <a:lstStyle/>
          <a:p>
            <a:r>
              <a:rPr lang="en-US"/>
              <a:t>Copyright Clear2Pay 2006</a:t>
            </a:r>
          </a:p>
        </p:txBody>
      </p:sp>
      <p:sp>
        <p:nvSpPr>
          <p:cNvPr id="38918" name="Slide Number Placeholder 5"/>
          <p:cNvSpPr>
            <a:spLocks noGrp="1"/>
          </p:cNvSpPr>
          <p:nvPr>
            <p:ph type="sldNum" sz="quarter" idx="5"/>
          </p:nvPr>
        </p:nvSpPr>
        <p:spPr>
          <a:noFill/>
        </p:spPr>
        <p:txBody>
          <a:bodyPr/>
          <a:lstStyle/>
          <a:p>
            <a:fld id="{977EFFD3-5A73-4DD1-9A93-1751F27BB558}" type="slidenum">
              <a:rPr lang="en-US" smtClean="0"/>
              <a:pPr/>
              <a:t>22</a:t>
            </a:fld>
            <a:endParaRPr lang="en-US"/>
          </a:p>
        </p:txBody>
      </p:sp>
    </p:spTree>
    <p:extLst>
      <p:ext uri="{BB962C8B-B14F-4D97-AF65-F5344CB8AC3E}">
        <p14:creationId xmlns:p14="http://schemas.microsoft.com/office/powerpoint/2010/main" val="399736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This slide</a:t>
            </a:r>
            <a:r>
              <a:rPr lang="pl-PL" baseline="0" dirty="0"/>
              <a:t> presents example of validationrule group. </a:t>
            </a:r>
          </a:p>
          <a:p>
            <a:r>
              <a:rPr lang="pl-PL" baseline="0" dirty="0"/>
              <a:t>First part is a generic configuration of type of validation group - it’s the java class, which implements logic of validation group in OPF layer. It must be defined only once and </a:t>
            </a:r>
            <a:r>
              <a:rPr lang="pl-PL" b="1" baseline="0" dirty="0"/>
              <a:t>it is</a:t>
            </a:r>
            <a:r>
              <a:rPr lang="pl-PL" baseline="0" dirty="0"/>
              <a:t> defined on OPF level (no need to repeat that on project level). </a:t>
            </a:r>
          </a:p>
          <a:p>
            <a:r>
              <a:rPr lang="pl-PL" baseline="0" dirty="0"/>
              <a:t>(click)</a:t>
            </a:r>
          </a:p>
          <a:p>
            <a:r>
              <a:rPr lang="pl-PL" baseline="0" dirty="0"/>
              <a:t>Next we see a configuration of validation group. The group contains one condition which ensures that rules contained in thi group will be launched only if instruction to be validated has processing scheme SDDCORE or SDDB2B.</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23</a:t>
            </a:fld>
            <a:endParaRPr lang="en-US"/>
          </a:p>
        </p:txBody>
      </p:sp>
    </p:spTree>
    <p:extLst>
      <p:ext uri="{BB962C8B-B14F-4D97-AF65-F5344CB8AC3E}">
        <p14:creationId xmlns:p14="http://schemas.microsoft.com/office/powerpoint/2010/main" val="69029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2735263" y="500063"/>
            <a:ext cx="4441825" cy="2498725"/>
          </a:xfrm>
          <a:ln/>
        </p:spPr>
      </p:sp>
      <p:sp>
        <p:nvSpPr>
          <p:cNvPr id="3" name="Notes Placeholder 2"/>
          <p:cNvSpPr>
            <a:spLocks noGrp="1"/>
          </p:cNvSpPr>
          <p:nvPr>
            <p:ph type="body" idx="1"/>
          </p:nvPr>
        </p:nvSpPr>
        <p:spPr/>
        <p:txBody>
          <a:bodyPr>
            <a:normAutofit/>
          </a:bodyPr>
          <a:lstStyle/>
          <a:p>
            <a:pPr>
              <a:defRPr/>
            </a:pPr>
            <a:r>
              <a:rPr lang="pl-PL" dirty="0"/>
              <a:t>Each</a:t>
            </a:r>
            <a:r>
              <a:rPr lang="pl-PL" baseline="0" dirty="0"/>
              <a:t> validation rule must be configured by &lt;validatiorule&gt; tag.</a:t>
            </a:r>
          </a:p>
          <a:p>
            <a:pPr>
              <a:defRPr/>
            </a:pPr>
            <a:r>
              <a:rPr lang="pl-PL" baseline="0" dirty="0"/>
              <a:t>(click)</a:t>
            </a:r>
          </a:p>
          <a:p>
            <a:pPr>
              <a:defRPr/>
            </a:pPr>
            <a:r>
              <a:rPr lang="pl-PL" dirty="0"/>
              <a:t>In default OPF implementation of basic</a:t>
            </a:r>
            <a:r>
              <a:rPr lang="pl-PL" baseline="0" dirty="0"/>
              <a:t> </a:t>
            </a:r>
            <a:r>
              <a:rPr lang="pl-PL" dirty="0"/>
              <a:t>validation</a:t>
            </a:r>
            <a:r>
              <a:rPr lang="pl-PL" baseline="0" dirty="0"/>
              <a:t> rule class the attribute „id” and element „name” must contain the same value. Please use some descriptive text for that. </a:t>
            </a:r>
          </a:p>
          <a:p>
            <a:pPr>
              <a:defRPr/>
            </a:pPr>
            <a:r>
              <a:rPr lang="pl-PL" baseline="0" dirty="0"/>
              <a:t>Type of validation refers to java class which will execute the actual validation. This tag contains name of type which is separately mapped in configuration to a java class, just like it was presented on previous slide for validation group.</a:t>
            </a:r>
          </a:p>
          <a:p>
            <a:pPr>
              <a:defRPr/>
            </a:pPr>
            <a:r>
              <a:rPr lang="pl-PL" baseline="0" dirty="0"/>
              <a:t>Entity tag defines for which type of entity this validation rule is defined. Validation Service will run this rule only if it’s run for the same type of entity. Type of entity is an input parameter to all validation service methods.</a:t>
            </a:r>
          </a:p>
          <a:p>
            <a:pPr>
              <a:defRPr/>
            </a:pPr>
            <a:r>
              <a:rPr lang="pl-PL" baseline="0" dirty="0"/>
              <a:t>Condition works analogically as for groups. It must be met in order to run the validation rule. Otherwise rule is not run, no issues are raised and validation is successful.</a:t>
            </a:r>
          </a:p>
          <a:p>
            <a:pPr>
              <a:defRPr/>
            </a:pPr>
            <a:r>
              <a:rPr lang="pl-PL" baseline="0" dirty="0"/>
              <a:t>One or more tags named „issue” define all </a:t>
            </a:r>
            <a:r>
              <a:rPr lang="pl-PL" baseline="0" dirty="0" err="1"/>
              <a:t>possible</a:t>
            </a:r>
            <a:r>
              <a:rPr lang="pl-PL" baseline="0" dirty="0"/>
              <a:t> </a:t>
            </a:r>
            <a:r>
              <a:rPr lang="pl-PL" baseline="0" dirty="0" err="1"/>
              <a:t>isseus</a:t>
            </a:r>
            <a:r>
              <a:rPr lang="en-US" baseline="0" dirty="0"/>
              <a:t> to be</a:t>
            </a:r>
            <a:r>
              <a:rPr lang="pl-PL" baseline="0" dirty="0"/>
              <a:t> raised by this rule. Please note that during each run validation rule might raise multiple issues but it’s not adviced, recommended approach is to raise only one, most important issue from one validation rule. </a:t>
            </a:r>
          </a:p>
        </p:txBody>
      </p:sp>
      <p:sp>
        <p:nvSpPr>
          <p:cNvPr id="39940" name="Header Placeholder 3"/>
          <p:cNvSpPr>
            <a:spLocks noGrp="1"/>
          </p:cNvSpPr>
          <p:nvPr>
            <p:ph type="hdr" sz="quarter"/>
          </p:nvPr>
        </p:nvSpPr>
        <p:spPr>
          <a:noFill/>
        </p:spPr>
        <p:txBody>
          <a:bodyPr/>
          <a:lstStyle/>
          <a:p>
            <a:r>
              <a:rPr lang="en-US"/>
              <a:t>Clear2Pay BPH SDK</a:t>
            </a:r>
          </a:p>
        </p:txBody>
      </p:sp>
      <p:sp>
        <p:nvSpPr>
          <p:cNvPr id="39941" name="Footer Placeholder 4"/>
          <p:cNvSpPr>
            <a:spLocks noGrp="1"/>
          </p:cNvSpPr>
          <p:nvPr>
            <p:ph type="ftr" sz="quarter" idx="4"/>
          </p:nvPr>
        </p:nvSpPr>
        <p:spPr>
          <a:noFill/>
        </p:spPr>
        <p:txBody>
          <a:bodyPr/>
          <a:lstStyle/>
          <a:p>
            <a:r>
              <a:rPr lang="en-US"/>
              <a:t>Copyright Clear2Pay 2006</a:t>
            </a:r>
          </a:p>
        </p:txBody>
      </p:sp>
      <p:sp>
        <p:nvSpPr>
          <p:cNvPr id="39942" name="Slide Number Placeholder 5"/>
          <p:cNvSpPr>
            <a:spLocks noGrp="1"/>
          </p:cNvSpPr>
          <p:nvPr>
            <p:ph type="sldNum" sz="quarter" idx="5"/>
          </p:nvPr>
        </p:nvSpPr>
        <p:spPr>
          <a:noFill/>
        </p:spPr>
        <p:txBody>
          <a:bodyPr/>
          <a:lstStyle/>
          <a:p>
            <a:fld id="{21816541-9F84-49FC-B670-2853588CE34F}" type="slidenum">
              <a:rPr lang="en-US" smtClean="0"/>
              <a:pPr/>
              <a:t>24</a:t>
            </a:fld>
            <a:endParaRPr lang="en-US"/>
          </a:p>
        </p:txBody>
      </p:sp>
    </p:spTree>
    <p:extLst>
      <p:ext uri="{BB962C8B-B14F-4D97-AF65-F5344CB8AC3E}">
        <p14:creationId xmlns:p14="http://schemas.microsoft.com/office/powerpoint/2010/main" val="370008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2735263" y="500063"/>
            <a:ext cx="4441825" cy="2498725"/>
          </a:xfrm>
          <a:ln/>
        </p:spPr>
      </p:sp>
      <p:sp>
        <p:nvSpPr>
          <p:cNvPr id="46083" name="Notes Placeholder 2"/>
          <p:cNvSpPr>
            <a:spLocks noGrp="1"/>
          </p:cNvSpPr>
          <p:nvPr>
            <p:ph type="body" idx="1"/>
          </p:nvPr>
        </p:nvSpPr>
        <p:spPr>
          <a:noFill/>
          <a:ln/>
        </p:spPr>
        <p:txBody>
          <a:bodyPr/>
          <a:lstStyle/>
          <a:p>
            <a:r>
              <a:rPr lang="pl-PL" dirty="0"/>
              <a:t>The</a:t>
            </a:r>
            <a:r>
              <a:rPr lang="pl-PL" baseline="0" dirty="0"/>
              <a:t> mapping between type of validator and java class is done using validation rule type tag. Here you can see three examples. Validation rules will contain only the content of „id” atribute from this slide, what we will see on next slide.</a:t>
            </a:r>
            <a:endParaRPr lang="en-US" dirty="0"/>
          </a:p>
        </p:txBody>
      </p:sp>
      <p:sp>
        <p:nvSpPr>
          <p:cNvPr id="46084" name="Header Placeholder 3"/>
          <p:cNvSpPr>
            <a:spLocks noGrp="1"/>
          </p:cNvSpPr>
          <p:nvPr>
            <p:ph type="hdr" sz="quarter"/>
          </p:nvPr>
        </p:nvSpPr>
        <p:spPr>
          <a:noFill/>
        </p:spPr>
        <p:txBody>
          <a:bodyPr/>
          <a:lstStyle/>
          <a:p>
            <a:r>
              <a:rPr lang="en-US"/>
              <a:t>Clear2Pay BPH SDK</a:t>
            </a:r>
          </a:p>
        </p:txBody>
      </p:sp>
      <p:sp>
        <p:nvSpPr>
          <p:cNvPr id="46085" name="Footer Placeholder 4"/>
          <p:cNvSpPr>
            <a:spLocks noGrp="1"/>
          </p:cNvSpPr>
          <p:nvPr>
            <p:ph type="ftr" sz="quarter" idx="4"/>
          </p:nvPr>
        </p:nvSpPr>
        <p:spPr>
          <a:noFill/>
        </p:spPr>
        <p:txBody>
          <a:bodyPr/>
          <a:lstStyle/>
          <a:p>
            <a:r>
              <a:rPr lang="en-US"/>
              <a:t>Copyright Clear2Pay 2006</a:t>
            </a:r>
          </a:p>
        </p:txBody>
      </p:sp>
      <p:sp>
        <p:nvSpPr>
          <p:cNvPr id="46086" name="Slide Number Placeholder 5"/>
          <p:cNvSpPr>
            <a:spLocks noGrp="1"/>
          </p:cNvSpPr>
          <p:nvPr>
            <p:ph type="sldNum" sz="quarter" idx="5"/>
          </p:nvPr>
        </p:nvSpPr>
        <p:spPr>
          <a:noFill/>
        </p:spPr>
        <p:txBody>
          <a:bodyPr/>
          <a:lstStyle/>
          <a:p>
            <a:fld id="{96D0797B-5457-411A-A47A-893C6DB2685B}" type="slidenum">
              <a:rPr lang="en-US" smtClean="0"/>
              <a:pPr/>
              <a:t>25</a:t>
            </a:fld>
            <a:endParaRPr lang="en-US"/>
          </a:p>
        </p:txBody>
      </p:sp>
    </p:spTree>
    <p:extLst>
      <p:ext uri="{BB962C8B-B14F-4D97-AF65-F5344CB8AC3E}">
        <p14:creationId xmlns:p14="http://schemas.microsoft.com/office/powerpoint/2010/main" val="2678006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2735263" y="500063"/>
            <a:ext cx="4441825" cy="2498725"/>
          </a:xfrm>
          <a:ln/>
        </p:spPr>
      </p:sp>
      <p:sp>
        <p:nvSpPr>
          <p:cNvPr id="3" name="Notes Placeholder 2"/>
          <p:cNvSpPr>
            <a:spLocks noGrp="1"/>
          </p:cNvSpPr>
          <p:nvPr>
            <p:ph type="body" idx="1"/>
          </p:nvPr>
        </p:nvSpPr>
        <p:spPr/>
        <p:txBody>
          <a:bodyPr>
            <a:normAutofit/>
          </a:bodyPr>
          <a:lstStyle/>
          <a:p>
            <a:pPr>
              <a:defRPr/>
            </a:pPr>
            <a:r>
              <a:rPr lang="pl-PL" dirty="0"/>
              <a:t>The example</a:t>
            </a:r>
            <a:r>
              <a:rPr lang="pl-PL" baseline="0" dirty="0"/>
              <a:t> presented on this slide presents validation rule configuration which has a condition ensuring that rule will be validated only if attribute actualCreditCurrency is present. The rule will then validate if attribute actualCreditCurrency is within a set of CHF and EUR. </a:t>
            </a:r>
          </a:p>
          <a:p>
            <a:pPr>
              <a:defRPr/>
            </a:pPr>
            <a:r>
              <a:rPr lang="pl-PL" baseline="0" dirty="0"/>
              <a:t>If the value validated is not in that set then issue „notinset’ will be raised.</a:t>
            </a:r>
          </a:p>
          <a:p>
            <a:pPr>
              <a:defRPr/>
            </a:pPr>
            <a:r>
              <a:rPr lang="pl-PL" baseline="0" dirty="0"/>
              <a:t>Please note that if actualCreditCurrency attribute is empty then no validation will be performed and no issues will be raised. Still you can see that configuration contains „novalue” issue. It’s caused by fact that validation framework checks if configuration of validation rule covers all possible issues raised by them. Thanks to this check if there is a misconfiguration then it will be detected upon first call to validation service and not when that specific validation rule is triggered and that missing issue is raised.</a:t>
            </a:r>
          </a:p>
          <a:p>
            <a:pPr>
              <a:defRPr/>
            </a:pPr>
            <a:r>
              <a:rPr lang="pl-PL" baseline="0" dirty="0"/>
              <a:t>Such misconfiguration is detected at startup of Validation Service what is more reliable. In such </a:t>
            </a:r>
            <a:r>
              <a:rPr lang="pl-PL" baseline="0" dirty="0" err="1"/>
              <a:t>case</a:t>
            </a:r>
            <a:r>
              <a:rPr lang="pl-PL" baseline="0" dirty="0"/>
              <a:t> </a:t>
            </a:r>
            <a:r>
              <a:rPr lang="en-US" baseline="0" dirty="0"/>
              <a:t>an unchecked </a:t>
            </a:r>
            <a:r>
              <a:rPr lang="pl-PL" baseline="0" dirty="0" err="1"/>
              <a:t>exception</a:t>
            </a:r>
            <a:r>
              <a:rPr lang="pl-PL" baseline="0" dirty="0"/>
              <a:t> will be thrown.</a:t>
            </a:r>
            <a:endParaRPr lang="en-US" dirty="0"/>
          </a:p>
        </p:txBody>
      </p:sp>
      <p:sp>
        <p:nvSpPr>
          <p:cNvPr id="40964" name="Header Placeholder 3"/>
          <p:cNvSpPr>
            <a:spLocks noGrp="1"/>
          </p:cNvSpPr>
          <p:nvPr>
            <p:ph type="hdr" sz="quarter"/>
          </p:nvPr>
        </p:nvSpPr>
        <p:spPr>
          <a:noFill/>
        </p:spPr>
        <p:txBody>
          <a:bodyPr/>
          <a:lstStyle/>
          <a:p>
            <a:r>
              <a:rPr lang="en-US"/>
              <a:t>Clear2Pay BPH SDK</a:t>
            </a:r>
          </a:p>
        </p:txBody>
      </p:sp>
      <p:sp>
        <p:nvSpPr>
          <p:cNvPr id="40965" name="Footer Placeholder 4"/>
          <p:cNvSpPr>
            <a:spLocks noGrp="1"/>
          </p:cNvSpPr>
          <p:nvPr>
            <p:ph type="ftr" sz="quarter" idx="4"/>
          </p:nvPr>
        </p:nvSpPr>
        <p:spPr>
          <a:noFill/>
        </p:spPr>
        <p:txBody>
          <a:bodyPr/>
          <a:lstStyle/>
          <a:p>
            <a:r>
              <a:rPr lang="en-US"/>
              <a:t>Copyright Clear2Pay 2006</a:t>
            </a:r>
          </a:p>
        </p:txBody>
      </p:sp>
      <p:sp>
        <p:nvSpPr>
          <p:cNvPr id="40966" name="Slide Number Placeholder 5"/>
          <p:cNvSpPr>
            <a:spLocks noGrp="1"/>
          </p:cNvSpPr>
          <p:nvPr>
            <p:ph type="sldNum" sz="quarter" idx="5"/>
          </p:nvPr>
        </p:nvSpPr>
        <p:spPr>
          <a:noFill/>
        </p:spPr>
        <p:txBody>
          <a:bodyPr/>
          <a:lstStyle/>
          <a:p>
            <a:fld id="{C4D8E9CE-B8BB-4795-BC57-C04CCB5FB322}" type="slidenum">
              <a:rPr lang="en-US" smtClean="0"/>
              <a:pPr/>
              <a:t>26</a:t>
            </a:fld>
            <a:endParaRPr lang="en-US"/>
          </a:p>
        </p:txBody>
      </p:sp>
    </p:spTree>
    <p:extLst>
      <p:ext uri="{BB962C8B-B14F-4D97-AF65-F5344CB8AC3E}">
        <p14:creationId xmlns:p14="http://schemas.microsoft.com/office/powerpoint/2010/main" val="2571915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When ever possible please reuse</a:t>
            </a:r>
            <a:r>
              <a:rPr lang="pl-PL" baseline="0" dirty="0"/>
              <a:t> existing validators from lower layers, like OPF, SEPA or XCT. The reason is that they are well tested, documented and will take much less time to be configured than new validators to be written from scratch, tested and integrated with your application.</a:t>
            </a:r>
          </a:p>
          <a:p>
            <a:r>
              <a:rPr lang="pl-PL" dirty="0"/>
              <a:t>All the validators extend the same abstract java class:</a:t>
            </a:r>
            <a:r>
              <a:rPr lang="pl-PL" baseline="0" dirty="0"/>
              <a:t> AbstractValidator.</a:t>
            </a:r>
          </a:p>
          <a:p>
            <a:r>
              <a:rPr lang="pl-PL" baseline="0" dirty="0"/>
              <a:t>Examples presented here have self-explaining names but also contain extensive java-doc not only with explanation of it’s functionality but also with snippets of xml configuration which might be used to configure such validator on project layer. Please follow the same principles when adding own, custom validators: self-explaining name and java-doc with description and configuration example. If possible use existing validators or extend them.</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27</a:t>
            </a:fld>
            <a:endParaRPr lang="en-US"/>
          </a:p>
        </p:txBody>
      </p:sp>
    </p:spTree>
    <p:extLst>
      <p:ext uri="{BB962C8B-B14F-4D97-AF65-F5344CB8AC3E}">
        <p14:creationId xmlns:p14="http://schemas.microsoft.com/office/powerpoint/2010/main" val="3010642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The same as for validators</a:t>
            </a:r>
            <a:r>
              <a:rPr lang="pl-PL" baseline="0" dirty="0"/>
              <a:t> applies to set validators, which are as mentioned earlier special </a:t>
            </a:r>
            <a:r>
              <a:rPr lang="pl-PL" baseline="0" dirty="0" err="1"/>
              <a:t>validators</a:t>
            </a:r>
            <a:r>
              <a:rPr lang="pl-PL" baseline="0" dirty="0"/>
              <a:t> </a:t>
            </a:r>
            <a:r>
              <a:rPr lang="pl-PL" baseline="0" dirty="0" err="1"/>
              <a:t>capable</a:t>
            </a:r>
            <a:r>
              <a:rPr lang="pl-PL" baseline="0" dirty="0"/>
              <a:t> to validate set of entities. Please use </a:t>
            </a:r>
            <a:r>
              <a:rPr lang="pl-PL" baseline="0" dirty="0" err="1"/>
              <a:t>existing</a:t>
            </a:r>
            <a:r>
              <a:rPr lang="pl-PL" baseline="0" dirty="0"/>
              <a:t> </a:t>
            </a:r>
            <a:r>
              <a:rPr lang="en-US" baseline="0" dirty="0"/>
              <a:t>set </a:t>
            </a:r>
            <a:r>
              <a:rPr lang="pl-PL" baseline="0" dirty="0" err="1"/>
              <a:t>validators</a:t>
            </a:r>
            <a:r>
              <a:rPr lang="pl-PL" baseline="0" dirty="0"/>
              <a:t> if possible – to check the functionality of existing set validators please refer to their java doc. To get full list of implemented validators and set validators please look into configuration file from OPF and product level. Name of wrapper file is validationservice.xml</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28</a:t>
            </a:fld>
            <a:endParaRPr lang="en-US"/>
          </a:p>
        </p:txBody>
      </p:sp>
    </p:spTree>
    <p:extLst>
      <p:ext uri="{BB962C8B-B14F-4D97-AF65-F5344CB8AC3E}">
        <p14:creationId xmlns:p14="http://schemas.microsoft.com/office/powerpoint/2010/main" val="156532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Finally the</a:t>
            </a:r>
            <a:r>
              <a:rPr lang="pl-PL" baseline="0" dirty="0"/>
              <a:t> last component – existing conditions. Again the same principle – name should explain what that condition is checking, java doc </a:t>
            </a:r>
            <a:r>
              <a:rPr lang="pl-PL" baseline="0" dirty="0" err="1"/>
              <a:t>should</a:t>
            </a:r>
            <a:r>
              <a:rPr lang="pl-PL" baseline="0" dirty="0"/>
              <a:t> con</a:t>
            </a:r>
            <a:r>
              <a:rPr lang="en-US" baseline="0" dirty="0"/>
              <a:t>ta</a:t>
            </a:r>
            <a:r>
              <a:rPr lang="pl-PL" baseline="0" dirty="0"/>
              <a:t>in description of functionality and snippet of configuration presenting how to configure that condition. </a:t>
            </a:r>
          </a:p>
          <a:p>
            <a:r>
              <a:rPr lang="pl-PL" baseline="0" dirty="0"/>
              <a:t>Abstract java class contains common logic, extending classes contain only the logic of that particular condition. </a:t>
            </a:r>
          </a:p>
          <a:p>
            <a:r>
              <a:rPr lang="pl-PL" dirty="0"/>
              <a:t>Except</a:t>
            </a:r>
            <a:r>
              <a:rPr lang="pl-PL" baseline="0" dirty="0"/>
              <a:t> for some project-specific logic you should find all needed conditions already implemented on OPF and product level. Please refer to java doc of those classes.</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29</a:t>
            </a:fld>
            <a:endParaRPr lang="en-US"/>
          </a:p>
        </p:txBody>
      </p:sp>
    </p:spTree>
    <p:extLst>
      <p:ext uri="{BB962C8B-B14F-4D97-AF65-F5344CB8AC3E}">
        <p14:creationId xmlns:p14="http://schemas.microsoft.com/office/powerpoint/2010/main" val="773867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2735263" y="500063"/>
            <a:ext cx="4441825" cy="2498725"/>
          </a:xfrm>
          <a:ln/>
        </p:spPr>
      </p:sp>
      <p:sp>
        <p:nvSpPr>
          <p:cNvPr id="46083" name="Notes Placeholder 2"/>
          <p:cNvSpPr>
            <a:spLocks noGrp="1"/>
          </p:cNvSpPr>
          <p:nvPr>
            <p:ph type="body" idx="1"/>
          </p:nvPr>
        </p:nvSpPr>
        <p:spPr>
          <a:noFill/>
          <a:ln/>
        </p:spPr>
        <p:txBody>
          <a:bodyPr/>
          <a:lstStyle/>
          <a:p>
            <a:r>
              <a:rPr lang="pl-PL" dirty="0"/>
              <a:t>Condition</a:t>
            </a:r>
            <a:r>
              <a:rPr lang="pl-PL" baseline="0" dirty="0"/>
              <a:t> types are configured in validation service configuration files, we put them in file with word „type” inside. Configuration links type of condition to java class which implements that condition. Later in configuration of validation rule or group only that type is used.</a:t>
            </a:r>
            <a:endParaRPr lang="en-US" dirty="0"/>
          </a:p>
        </p:txBody>
      </p:sp>
      <p:sp>
        <p:nvSpPr>
          <p:cNvPr id="46084" name="Header Placeholder 3"/>
          <p:cNvSpPr>
            <a:spLocks noGrp="1"/>
          </p:cNvSpPr>
          <p:nvPr>
            <p:ph type="hdr" sz="quarter"/>
          </p:nvPr>
        </p:nvSpPr>
        <p:spPr>
          <a:noFill/>
        </p:spPr>
        <p:txBody>
          <a:bodyPr/>
          <a:lstStyle/>
          <a:p>
            <a:r>
              <a:rPr lang="en-US"/>
              <a:t>Clear2Pay BPH SDK</a:t>
            </a:r>
          </a:p>
        </p:txBody>
      </p:sp>
      <p:sp>
        <p:nvSpPr>
          <p:cNvPr id="46085" name="Footer Placeholder 4"/>
          <p:cNvSpPr>
            <a:spLocks noGrp="1"/>
          </p:cNvSpPr>
          <p:nvPr>
            <p:ph type="ftr" sz="quarter" idx="4"/>
          </p:nvPr>
        </p:nvSpPr>
        <p:spPr>
          <a:noFill/>
        </p:spPr>
        <p:txBody>
          <a:bodyPr/>
          <a:lstStyle/>
          <a:p>
            <a:r>
              <a:rPr lang="en-US"/>
              <a:t>Copyright Clear2Pay 2006</a:t>
            </a:r>
          </a:p>
        </p:txBody>
      </p:sp>
      <p:sp>
        <p:nvSpPr>
          <p:cNvPr id="46086" name="Slide Number Placeholder 5"/>
          <p:cNvSpPr>
            <a:spLocks noGrp="1"/>
          </p:cNvSpPr>
          <p:nvPr>
            <p:ph type="sldNum" sz="quarter" idx="5"/>
          </p:nvPr>
        </p:nvSpPr>
        <p:spPr>
          <a:noFill/>
        </p:spPr>
        <p:txBody>
          <a:bodyPr/>
          <a:lstStyle/>
          <a:p>
            <a:fld id="{96D0797B-5457-411A-A47A-893C6DB2685B}" type="slidenum">
              <a:rPr lang="en-US" smtClean="0"/>
              <a:pPr/>
              <a:t>30</a:t>
            </a:fld>
            <a:endParaRPr lang="en-US"/>
          </a:p>
        </p:txBody>
      </p:sp>
    </p:spTree>
    <p:extLst>
      <p:ext uri="{BB962C8B-B14F-4D97-AF65-F5344CB8AC3E}">
        <p14:creationId xmlns:p14="http://schemas.microsoft.com/office/powerpoint/2010/main" val="126415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To invoke validation service from </a:t>
            </a:r>
            <a:r>
              <a:rPr lang="en-US" dirty="0"/>
              <a:t>BPMN</a:t>
            </a:r>
            <a:r>
              <a:rPr lang="pl-PL" dirty="0"/>
              <a:t> flow you need to drag and drop that service into</a:t>
            </a:r>
            <a:r>
              <a:rPr lang="pl-PL" baseline="0" dirty="0"/>
              <a:t> desired place of </a:t>
            </a:r>
            <a:r>
              <a:rPr lang="en-US" baseline="0" dirty="0"/>
              <a:t>the</a:t>
            </a:r>
            <a:r>
              <a:rPr lang="pl-PL" baseline="0" dirty="0"/>
              <a:t> flow.</a:t>
            </a:r>
          </a:p>
          <a:p>
            <a:r>
              <a:rPr lang="pl-PL" baseline="0" dirty="0"/>
              <a:t>(</a:t>
            </a:r>
            <a:r>
              <a:rPr lang="pl-PL" baseline="0" dirty="0" err="1"/>
              <a:t>click</a:t>
            </a:r>
            <a:r>
              <a:rPr lang="pl-PL" baseline="0" dirty="0"/>
              <a:t>)</a:t>
            </a:r>
            <a:endParaRPr lang="en-US" baseline="0" dirty="0"/>
          </a:p>
          <a:p>
            <a:r>
              <a:rPr lang="en-US" baseline="0" dirty="0"/>
              <a:t>Then y</a:t>
            </a:r>
            <a:r>
              <a:rPr lang="pl-PL" baseline="0" dirty="0" err="1"/>
              <a:t>ou</a:t>
            </a:r>
            <a:r>
              <a:rPr lang="pl-PL" baseline="0" dirty="0"/>
              <a:t> need to </a:t>
            </a:r>
            <a:r>
              <a:rPr lang="pl-PL" baseline="0" dirty="0" err="1"/>
              <a:t>choose</a:t>
            </a:r>
            <a:r>
              <a:rPr lang="pl-PL" baseline="0" dirty="0"/>
              <a:t> </a:t>
            </a:r>
            <a:r>
              <a:rPr lang="en-US" baseline="0" dirty="0"/>
              <a:t>input and output parameters</a:t>
            </a:r>
            <a:r>
              <a:rPr lang="pl-PL" baseline="0" dirty="0"/>
              <a:t> – click on validation service and </a:t>
            </a:r>
            <a:r>
              <a:rPr lang="en-US" baseline="0" dirty="0"/>
              <a:t>and </a:t>
            </a:r>
            <a:r>
              <a:rPr lang="pl-PL" baseline="0" dirty="0"/>
              <a:t>in properties </a:t>
            </a:r>
            <a:r>
              <a:rPr lang="pl-PL" baseline="0" dirty="0" err="1"/>
              <a:t>window</a:t>
            </a:r>
            <a:r>
              <a:rPr lang="pl-PL" baseline="0" dirty="0"/>
              <a:t> </a:t>
            </a:r>
            <a:r>
              <a:rPr lang="en-US" baseline="0" dirty="0"/>
              <a:t>at pane “I/O Parameters”. Specify parameters, especially name of collection to be used.</a:t>
            </a:r>
            <a:r>
              <a:rPr lang="pl-PL" baseline="0" dirty="0"/>
              <a:t> </a:t>
            </a:r>
          </a:p>
          <a:p>
            <a:r>
              <a:rPr lang="pl-PL" baseline="0" dirty="0"/>
              <a:t>(click)</a:t>
            </a:r>
          </a:p>
          <a:p>
            <a:r>
              <a:rPr lang="pl-PL" baseline="0" dirty="0" err="1"/>
              <a:t>Please</a:t>
            </a:r>
            <a:r>
              <a:rPr lang="pl-PL" baseline="0" dirty="0"/>
              <a:t> remember about adding Issue Processor step after call to validation service (categorise operation) and to take correct action basing on output of categorization of issues raised by validation service. </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32</a:t>
            </a:fld>
            <a:endParaRPr lang="en-US"/>
          </a:p>
        </p:txBody>
      </p:sp>
    </p:spTree>
    <p:extLst>
      <p:ext uri="{BB962C8B-B14F-4D97-AF65-F5344CB8AC3E}">
        <p14:creationId xmlns:p14="http://schemas.microsoft.com/office/powerpoint/2010/main" val="317804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The diagram</a:t>
            </a:r>
            <a:r>
              <a:rPr lang="pl-PL" baseline="0" dirty="0"/>
              <a:t> shows internal components of OPF application. During typical processing of payments file </a:t>
            </a:r>
            <a:r>
              <a:rPr lang="en-US" baseline="0" dirty="0"/>
              <a:t>an </a:t>
            </a:r>
            <a:r>
              <a:rPr lang="pl-PL" baseline="0" dirty="0" err="1"/>
              <a:t>entry</a:t>
            </a:r>
            <a:r>
              <a:rPr lang="pl-PL" baseline="0" dirty="0"/>
              <a:t> point is Interchange message queue. Reception of file from that queue triggers Message Driven Bean which launches Interchange Loader Service. This service loads message into database and triggers parsing by posting a message on Parsing Queue. Just like for interchange loader, here as well Message Driven Bean is triggered which delegates processing to Parsing Service. Last action exectued by Parsing Service launches BPEL flow. </a:t>
            </a:r>
          </a:p>
          <a:p>
            <a:r>
              <a:rPr lang="pl-PL" baseline="0" dirty="0"/>
              <a:t>(click)</a:t>
            </a:r>
          </a:p>
          <a:p>
            <a:r>
              <a:rPr lang="pl-PL" baseline="0" dirty="0" err="1"/>
              <a:t>Validation</a:t>
            </a:r>
            <a:r>
              <a:rPr lang="pl-PL" baseline="0" dirty="0"/>
              <a:t> service</a:t>
            </a:r>
            <a:r>
              <a:rPr lang="en-US" baseline="0" dirty="0"/>
              <a:t>,</a:t>
            </a:r>
            <a:r>
              <a:rPr lang="pl-PL" baseline="0" dirty="0"/>
              <a:t> just like many other OPF services</a:t>
            </a:r>
            <a:r>
              <a:rPr lang="en-US" baseline="0" dirty="0"/>
              <a:t>,</a:t>
            </a:r>
            <a:r>
              <a:rPr lang="pl-PL" baseline="0" dirty="0"/>
              <a:t> is run from BP</a:t>
            </a:r>
            <a:r>
              <a:rPr lang="en-US" baseline="0" dirty="0"/>
              <a:t>MN</a:t>
            </a:r>
            <a:r>
              <a:rPr lang="pl-PL" baseline="0" dirty="0"/>
              <a:t> flow which orchestrates OPF services. Validation service </a:t>
            </a:r>
            <a:r>
              <a:rPr lang="pl-PL" baseline="0" dirty="0" err="1"/>
              <a:t>only</a:t>
            </a:r>
            <a:r>
              <a:rPr lang="pl-PL" baseline="0" dirty="0"/>
              <a:t> </a:t>
            </a:r>
            <a:r>
              <a:rPr lang="en-US" baseline="0" dirty="0"/>
              <a:t>validates</a:t>
            </a:r>
            <a:r>
              <a:rPr lang="pl-PL" baseline="0" dirty="0"/>
              <a:t> the </a:t>
            </a:r>
            <a:r>
              <a:rPr lang="pl-PL" baseline="0" dirty="0" err="1"/>
              <a:t>payments</a:t>
            </a:r>
            <a:r>
              <a:rPr lang="en-US" baseline="0" dirty="0"/>
              <a:t> but</a:t>
            </a:r>
            <a:r>
              <a:rPr lang="pl-PL" baseline="0" dirty="0"/>
              <a:t> does not take any actions – in case of any problems detected Validation Service will only raise an issue. One issue is raised for each validation rule that failed. All </a:t>
            </a:r>
            <a:r>
              <a:rPr lang="pl-PL" baseline="0" dirty="0" err="1"/>
              <a:t>those</a:t>
            </a:r>
            <a:r>
              <a:rPr lang="pl-PL" baseline="0" dirty="0"/>
              <a:t> </a:t>
            </a:r>
            <a:r>
              <a:rPr lang="pl-PL" baseline="0" dirty="0" err="1"/>
              <a:t>issues</a:t>
            </a:r>
            <a:r>
              <a:rPr lang="en-US" baseline="0" dirty="0"/>
              <a:t> (</a:t>
            </a:r>
            <a:r>
              <a:rPr lang="pl-PL" baseline="0" dirty="0" err="1"/>
              <a:t>which</a:t>
            </a:r>
            <a:r>
              <a:rPr lang="pl-PL" baseline="0" dirty="0"/>
              <a:t> are of </a:t>
            </a:r>
            <a:r>
              <a:rPr lang="pl-PL" baseline="0" dirty="0" err="1"/>
              <a:t>class</a:t>
            </a:r>
            <a:r>
              <a:rPr lang="pl-PL" baseline="0" dirty="0"/>
              <a:t> </a:t>
            </a:r>
            <a:r>
              <a:rPr lang="pl-PL" baseline="0" dirty="0" err="1"/>
              <a:t>GenericIssue</a:t>
            </a:r>
            <a:r>
              <a:rPr lang="en-US" baseline="0" dirty="0"/>
              <a:t>)</a:t>
            </a:r>
            <a:r>
              <a:rPr lang="pl-PL" baseline="0" dirty="0"/>
              <a:t> are wrapped in single object GenericIssueLog and returned to BP</a:t>
            </a:r>
            <a:r>
              <a:rPr lang="en-US" baseline="0" dirty="0"/>
              <a:t>MN</a:t>
            </a:r>
            <a:r>
              <a:rPr lang="pl-PL" baseline="0" dirty="0"/>
              <a:t> flow. </a:t>
            </a:r>
            <a:r>
              <a:rPr lang="en-US" baseline="0" dirty="0"/>
              <a:t>The</a:t>
            </a:r>
            <a:r>
              <a:rPr lang="pl-PL" baseline="0" dirty="0"/>
              <a:t> flow </a:t>
            </a:r>
            <a:r>
              <a:rPr lang="pl-PL" baseline="0" dirty="0" err="1"/>
              <a:t>then</a:t>
            </a:r>
            <a:r>
              <a:rPr lang="pl-PL" baseline="0" dirty="0"/>
              <a:t> pass</a:t>
            </a:r>
            <a:r>
              <a:rPr lang="en-US" baseline="0" dirty="0" err="1"/>
              <a:t>es</a:t>
            </a:r>
            <a:r>
              <a:rPr lang="pl-PL" baseline="0" dirty="0"/>
              <a:t> this object to Issue Processor Service which analyses all issues raised and </a:t>
            </a:r>
            <a:r>
              <a:rPr lang="en-US" baseline="0" dirty="0"/>
              <a:t>(</a:t>
            </a:r>
            <a:r>
              <a:rPr lang="pl-PL" baseline="0" dirty="0" err="1"/>
              <a:t>according</a:t>
            </a:r>
            <a:r>
              <a:rPr lang="pl-PL" baseline="0" dirty="0"/>
              <a:t> to it’s </a:t>
            </a:r>
            <a:r>
              <a:rPr lang="pl-PL" baseline="0" dirty="0" err="1"/>
              <a:t>own</a:t>
            </a:r>
            <a:r>
              <a:rPr lang="pl-PL" baseline="0" dirty="0"/>
              <a:t> </a:t>
            </a:r>
            <a:r>
              <a:rPr lang="pl-PL" baseline="0" dirty="0" err="1"/>
              <a:t>configuration</a:t>
            </a:r>
            <a:r>
              <a:rPr lang="en-US" baseline="0" dirty="0"/>
              <a:t>)</a:t>
            </a:r>
            <a:r>
              <a:rPr lang="pl-PL" baseline="0" dirty="0"/>
              <a:t> takes appropriate </a:t>
            </a:r>
            <a:r>
              <a:rPr lang="pl-PL" baseline="0" dirty="0" err="1"/>
              <a:t>actions</a:t>
            </a:r>
            <a:r>
              <a:rPr lang="pl-PL" baseline="0" dirty="0"/>
              <a:t>.</a:t>
            </a:r>
            <a:endParaRPr lang="en-US" baseline="0" dirty="0"/>
          </a:p>
          <a:p>
            <a:r>
              <a:rPr lang="en-US" baseline="0" dirty="0"/>
              <a:t>Similar approach is used for other OPF services: they do not take action, only raise issues which are late analyzed by Issue Processor which takes appropriate actions.</a:t>
            </a:r>
            <a:endParaRPr lang="pl-PL" baseline="0" dirty="0"/>
          </a:p>
          <a:p>
            <a:endParaRPr lang="pl-PL" dirty="0"/>
          </a:p>
        </p:txBody>
      </p:sp>
      <p:sp>
        <p:nvSpPr>
          <p:cNvPr id="4" name="Header Placeholder 3"/>
          <p:cNvSpPr>
            <a:spLocks noGrp="1"/>
          </p:cNvSpPr>
          <p:nvPr>
            <p:ph type="hdr" sz="quarter" idx="10"/>
          </p:nvPr>
        </p:nvSpPr>
        <p:spPr/>
        <p:txBody>
          <a:bodyPr/>
          <a:lstStyle/>
          <a:p>
            <a:pPr>
              <a:defRPr/>
            </a:pPr>
            <a:r>
              <a:rPr lang="en-US" dirty="0"/>
              <a:t>Clear2Pay BPH SDK</a:t>
            </a:r>
          </a:p>
        </p:txBody>
      </p:sp>
      <p:sp>
        <p:nvSpPr>
          <p:cNvPr id="5" name="Footer Placeholder 4"/>
          <p:cNvSpPr>
            <a:spLocks noGrp="1"/>
          </p:cNvSpPr>
          <p:nvPr>
            <p:ph type="ftr" sz="quarter" idx="11"/>
          </p:nvPr>
        </p:nvSpPr>
        <p:spPr/>
        <p:txBody>
          <a:bodyPr/>
          <a:lstStyle/>
          <a:p>
            <a:pPr>
              <a:defRPr/>
            </a:pPr>
            <a:r>
              <a:rPr lang="en-US" dirty="0"/>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a:t>
            </a:fld>
            <a:endParaRPr lang="en-US" dirty="0"/>
          </a:p>
        </p:txBody>
      </p:sp>
    </p:spTree>
    <p:extLst>
      <p:ext uri="{BB962C8B-B14F-4D97-AF65-F5344CB8AC3E}">
        <p14:creationId xmlns:p14="http://schemas.microsoft.com/office/powerpoint/2010/main" val="14796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Please remember </a:t>
            </a:r>
            <a:r>
              <a:rPr lang="pl-PL" dirty="0" err="1"/>
              <a:t>that</a:t>
            </a:r>
            <a:r>
              <a:rPr lang="pl-PL" dirty="0"/>
              <a:t> in most </a:t>
            </a:r>
            <a:r>
              <a:rPr lang="pl-PL" dirty="0" err="1"/>
              <a:t>cases</a:t>
            </a:r>
            <a:r>
              <a:rPr lang="pl-PL" dirty="0"/>
              <a:t> (</a:t>
            </a:r>
            <a:r>
              <a:rPr lang="pl-PL" dirty="0" err="1"/>
              <a:t>unless</a:t>
            </a:r>
            <a:r>
              <a:rPr lang="pl-PL" dirty="0"/>
              <a:t> VTK </a:t>
            </a:r>
            <a:r>
              <a:rPr lang="pl-PL" dirty="0" err="1"/>
              <a:t>is</a:t>
            </a:r>
            <a:r>
              <a:rPr lang="pl-PL" dirty="0"/>
              <a:t> </a:t>
            </a:r>
            <a:r>
              <a:rPr lang="pl-PL" dirty="0" err="1"/>
              <a:t>used</a:t>
            </a:r>
            <a:r>
              <a:rPr lang="pl-PL" dirty="0"/>
              <a:t>, </a:t>
            </a:r>
            <a:r>
              <a:rPr lang="pl-PL" dirty="0" err="1"/>
              <a:t>what</a:t>
            </a:r>
            <a:r>
              <a:rPr lang="pl-PL" dirty="0"/>
              <a:t> </a:t>
            </a:r>
            <a:r>
              <a:rPr lang="pl-PL" dirty="0" err="1"/>
              <a:t>is</a:t>
            </a:r>
            <a:r>
              <a:rPr lang="pl-PL" dirty="0"/>
              <a:t> </a:t>
            </a:r>
            <a:r>
              <a:rPr lang="pl-PL" dirty="0" err="1"/>
              <a:t>explained</a:t>
            </a:r>
            <a:r>
              <a:rPr lang="pl-PL" dirty="0"/>
              <a:t> in </a:t>
            </a:r>
            <a:r>
              <a:rPr lang="pl-PL" dirty="0" err="1"/>
              <a:t>last</a:t>
            </a:r>
            <a:r>
              <a:rPr lang="pl-PL" dirty="0"/>
              <a:t> </a:t>
            </a:r>
            <a:r>
              <a:rPr lang="pl-PL" dirty="0" err="1"/>
              <a:t>chapter</a:t>
            </a:r>
            <a:r>
              <a:rPr lang="pl-PL" dirty="0"/>
              <a:t> of </a:t>
            </a:r>
            <a:r>
              <a:rPr lang="pl-PL" dirty="0" err="1"/>
              <a:t>this</a:t>
            </a:r>
            <a:r>
              <a:rPr lang="pl-PL" dirty="0"/>
              <a:t> </a:t>
            </a:r>
            <a:r>
              <a:rPr lang="pl-PL" dirty="0" err="1"/>
              <a:t>training</a:t>
            </a:r>
            <a:r>
              <a:rPr lang="pl-PL" dirty="0"/>
              <a:t>) </a:t>
            </a:r>
            <a:r>
              <a:rPr lang="pl-PL" dirty="0" err="1"/>
              <a:t>vast</a:t>
            </a:r>
            <a:r>
              <a:rPr lang="pl-PL" dirty="0"/>
              <a:t> majority of validation</a:t>
            </a:r>
            <a:r>
              <a:rPr lang="pl-PL" baseline="0" dirty="0"/>
              <a:t> service configuration is generated by </a:t>
            </a:r>
            <a:r>
              <a:rPr lang="pl-PL" b="1" baseline="0" dirty="0"/>
              <a:t>Validation Rules Generation Tool (VRGT)</a:t>
            </a:r>
            <a:r>
              <a:rPr lang="pl-PL" baseline="0" dirty="0"/>
              <a:t>. You should not edit those generated files as </a:t>
            </a:r>
            <a:r>
              <a:rPr lang="pl-PL" b="1" baseline="0" dirty="0"/>
              <a:t>VRGT</a:t>
            </a:r>
            <a:r>
              <a:rPr lang="pl-PL" baseline="0" dirty="0"/>
              <a:t> is being regenerated systematically and your changes would be </a:t>
            </a:r>
            <a:r>
              <a:rPr lang="pl-PL" baseline="0" dirty="0" err="1"/>
              <a:t>lost</a:t>
            </a:r>
            <a:r>
              <a:rPr lang="pl-PL" baseline="0" dirty="0"/>
              <a:t> </a:t>
            </a:r>
            <a:r>
              <a:rPr lang="pl-PL" baseline="0" dirty="0" err="1"/>
              <a:t>after</a:t>
            </a:r>
            <a:r>
              <a:rPr lang="pl-PL" baseline="0" dirty="0"/>
              <a:t> </a:t>
            </a:r>
            <a:r>
              <a:rPr lang="pl-PL" baseline="0" dirty="0" err="1"/>
              <a:t>regeneration</a:t>
            </a:r>
            <a:r>
              <a:rPr lang="pl-PL" baseline="0" dirty="0"/>
              <a:t> of </a:t>
            </a:r>
            <a:r>
              <a:rPr lang="pl-PL" baseline="0" dirty="0" err="1"/>
              <a:t>validation</a:t>
            </a:r>
            <a:r>
              <a:rPr lang="pl-PL" baseline="0" dirty="0"/>
              <a:t> </a:t>
            </a:r>
            <a:r>
              <a:rPr lang="pl-PL" baseline="0" dirty="0" err="1"/>
              <a:t>config</a:t>
            </a:r>
            <a:r>
              <a:rPr lang="pl-PL" baseline="0" dirty="0"/>
              <a:t>. Instead of manual modification of those files you should contact Business Analyst, he needs to modify the input file (</a:t>
            </a:r>
            <a:r>
              <a:rPr lang="pl-PL" baseline="0" dirty="0" err="1"/>
              <a:t>located</a:t>
            </a:r>
            <a:r>
              <a:rPr lang="pl-PL" baseline="0" dirty="0"/>
              <a:t> in „</a:t>
            </a:r>
            <a:r>
              <a:rPr lang="pl-PL" baseline="0" dirty="0" err="1"/>
              <a:t>Addendum</a:t>
            </a:r>
            <a:r>
              <a:rPr lang="pl-PL" baseline="0" dirty="0"/>
              <a:t>” directory of </a:t>
            </a:r>
            <a:r>
              <a:rPr lang="pl-PL" baseline="0" dirty="0" err="1"/>
              <a:t>use</a:t>
            </a:r>
            <a:r>
              <a:rPr lang="pl-PL" baseline="0" dirty="0"/>
              <a:t> </a:t>
            </a:r>
            <a:r>
              <a:rPr lang="pl-PL" baseline="0" dirty="0" err="1"/>
              <a:t>cases</a:t>
            </a:r>
            <a:r>
              <a:rPr lang="pl-PL" baseline="0" dirty="0"/>
              <a:t>) and then when he corrects the specs you might regenerate VRGT. That will create new version of VRGT-generated files and hopefully will fix the issue.</a:t>
            </a:r>
          </a:p>
          <a:p>
            <a:r>
              <a:rPr lang="pl-PL" dirty="0"/>
              <a:t>How</a:t>
            </a:r>
            <a:r>
              <a:rPr lang="pl-PL" baseline="0" dirty="0"/>
              <a:t> to recognize files generated by VRGT? It’s very simple as they all have name starting with „validationservice dash vrgt”. Content begins with an xml comment saying „do not edit, file generated”.</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33</a:t>
            </a:fld>
            <a:endParaRPr lang="en-US"/>
          </a:p>
        </p:txBody>
      </p:sp>
    </p:spTree>
    <p:extLst>
      <p:ext uri="{BB962C8B-B14F-4D97-AF65-F5344CB8AC3E}">
        <p14:creationId xmlns:p14="http://schemas.microsoft.com/office/powerpoint/2010/main" val="2204650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Next four slides will present an example of how to add a custom validator</a:t>
            </a:r>
            <a:r>
              <a:rPr lang="pl-PL" baseline="0" dirty="0"/>
              <a:t> with a condition. </a:t>
            </a:r>
          </a:p>
          <a:p>
            <a:r>
              <a:rPr lang="pl-PL" baseline="0" dirty="0"/>
              <a:t>Generally you need to:</a:t>
            </a:r>
          </a:p>
          <a:p>
            <a:pPr marL="171450" indent="-171450">
              <a:buFontTx/>
              <a:buChar char="-"/>
            </a:pPr>
            <a:r>
              <a:rPr lang="pl-PL" baseline="0" dirty="0"/>
              <a:t>Create java class which implements requested logic</a:t>
            </a:r>
          </a:p>
          <a:p>
            <a:pPr marL="171450" indent="-171450">
              <a:buFontTx/>
              <a:buChar char="-"/>
            </a:pPr>
            <a:r>
              <a:rPr lang="pl-PL" baseline="0" dirty="0"/>
              <a:t>Configure that new class – define name for that type of validator</a:t>
            </a:r>
          </a:p>
          <a:p>
            <a:pPr marL="171450" indent="-171450">
              <a:buFontTx/>
              <a:buChar char="-"/>
            </a:pPr>
            <a:r>
              <a:rPr lang="pl-PL" baseline="0" dirty="0"/>
              <a:t>Configure validation rule that will use new type of validator</a:t>
            </a:r>
          </a:p>
          <a:p>
            <a:pPr marL="171450" indent="-171450">
              <a:buFontTx/>
              <a:buChar char="-"/>
            </a:pPr>
            <a:r>
              <a:rPr lang="pl-PL" baseline="0" dirty="0"/>
              <a:t>Finally use that rule is some existing validation group or add new group for this rule</a:t>
            </a:r>
          </a:p>
          <a:p>
            <a:pPr marL="0" indent="0">
              <a:buFontTx/>
              <a:buNone/>
            </a:pPr>
            <a:r>
              <a:rPr lang="pl-PL" baseline="0" dirty="0"/>
              <a:t>If you need to add some condition to control when validation will be run then look at existing conditions o OPF and product leve. In most cases you’ll find already written condition that will suit your needs. In case of project specific conditions you might of course add new type of condition. In order to do so you need to:</a:t>
            </a:r>
          </a:p>
          <a:p>
            <a:pPr marL="171450" indent="-171450">
              <a:buFontTx/>
              <a:buChar char="-"/>
            </a:pPr>
            <a:r>
              <a:rPr lang="pl-PL" baseline="0" dirty="0"/>
              <a:t>Write new java class to implement the condition</a:t>
            </a:r>
          </a:p>
          <a:p>
            <a:pPr marL="171450" indent="-171450">
              <a:buFontTx/>
              <a:buChar char="-"/>
            </a:pPr>
            <a:r>
              <a:rPr lang="pl-PL" baseline="0" dirty="0"/>
              <a:t>Configure that new class as a condition type</a:t>
            </a:r>
          </a:p>
          <a:p>
            <a:pPr marL="171450" indent="-171450">
              <a:buFontTx/>
              <a:buChar char="-"/>
            </a:pPr>
            <a:r>
              <a:rPr lang="pl-PL" baseline="0" dirty="0"/>
              <a:t>Add inside of validation rule configuration &lt;condition&gt; tag referring to new type of condition</a:t>
            </a:r>
          </a:p>
          <a:p>
            <a:pPr marL="171450" indent="-171450">
              <a:buFontTx/>
              <a:buChar char="-"/>
            </a:pPr>
            <a:endParaRPr lang="en-US" dirty="0"/>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34</a:t>
            </a:fld>
            <a:endParaRPr lang="en-US"/>
          </a:p>
        </p:txBody>
      </p:sp>
    </p:spTree>
    <p:extLst>
      <p:ext uri="{BB962C8B-B14F-4D97-AF65-F5344CB8AC3E}">
        <p14:creationId xmlns:p14="http://schemas.microsoft.com/office/powerpoint/2010/main" val="3686398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00063"/>
            <a:ext cx="4441825" cy="2498725"/>
          </a:xfrm>
        </p:spPr>
      </p:sp>
      <p:sp>
        <p:nvSpPr>
          <p:cNvPr id="3" name="Notes Placeholder 2"/>
          <p:cNvSpPr>
            <a:spLocks noGrp="1"/>
          </p:cNvSpPr>
          <p:nvPr>
            <p:ph type="body" idx="1"/>
          </p:nvPr>
        </p:nvSpPr>
        <p:spPr/>
        <p:txBody>
          <a:bodyPr>
            <a:normAutofit/>
          </a:bodyPr>
          <a:lstStyle/>
          <a:p>
            <a:r>
              <a:rPr lang="pl-PL" dirty="0"/>
              <a:t>When writing new validator you need to extend</a:t>
            </a:r>
            <a:r>
              <a:rPr lang="pl-PL" baseline="0" dirty="0"/>
              <a:t> AbstractValidator class. Two most important methods are:</a:t>
            </a:r>
          </a:p>
          <a:p>
            <a:r>
              <a:rPr lang="pl-PL" b="1" baseline="0" dirty="0"/>
              <a:t>Configure</a:t>
            </a:r>
            <a:r>
              <a:rPr lang="pl-PL" baseline="0" dirty="0"/>
              <a:t> – where you should read from configuration all the values taht will later control the validation</a:t>
            </a:r>
          </a:p>
          <a:p>
            <a:r>
              <a:rPr lang="pl-PL" b="1" baseline="0" dirty="0"/>
              <a:t>Validate</a:t>
            </a:r>
            <a:r>
              <a:rPr lang="pl-PL" baseline="0" dirty="0"/>
              <a:t> – where you need to implement the validation logic requested. In case of successful validation this method should complete with no information returned to the caller. In case of failure you need to raise an issue by using validation context – method „</a:t>
            </a:r>
            <a:r>
              <a:rPr lang="pl-PL" b="1" baseline="0" dirty="0"/>
              <a:t>raiseIssue</a:t>
            </a:r>
            <a:r>
              <a:rPr lang="pl-PL" baseline="0" dirty="0"/>
              <a:t>”.</a:t>
            </a:r>
            <a:endParaRPr lang="en-US"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35</a:t>
            </a:fld>
            <a:endParaRPr lang="en-US"/>
          </a:p>
        </p:txBody>
      </p:sp>
    </p:spTree>
    <p:extLst>
      <p:ext uri="{BB962C8B-B14F-4D97-AF65-F5344CB8AC3E}">
        <p14:creationId xmlns:p14="http://schemas.microsoft.com/office/powerpoint/2010/main" val="3948993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Next you have to configure</a:t>
            </a:r>
            <a:r>
              <a:rPr lang="pl-PL" baseline="0" dirty="0"/>
              <a:t> new validation type – see the tag „validationruletype” at bottom. Now you might use that new type to configure whole validation rule as presented.</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36</a:t>
            </a:fld>
            <a:endParaRPr lang="en-US"/>
          </a:p>
        </p:txBody>
      </p:sp>
    </p:spTree>
    <p:extLst>
      <p:ext uri="{BB962C8B-B14F-4D97-AF65-F5344CB8AC3E}">
        <p14:creationId xmlns:p14="http://schemas.microsoft.com/office/powerpoint/2010/main" val="2057697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Finally you need to add property that will be used to present</a:t>
            </a:r>
            <a:r>
              <a:rPr lang="pl-PL" baseline="0" dirty="0"/>
              <a:t> message for issue raised by our new validation rule.</a:t>
            </a:r>
          </a:p>
          <a:p>
            <a:r>
              <a:rPr lang="pl-PL" baseline="0" dirty="0"/>
              <a:t>Now the validation rule is ready. </a:t>
            </a:r>
          </a:p>
          <a:p>
            <a:r>
              <a:rPr lang="pl-PL" baseline="0" dirty="0"/>
              <a:t>(click)</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You might plug it into any validation rule you need. </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37</a:t>
            </a:fld>
            <a:endParaRPr lang="en-US"/>
          </a:p>
        </p:txBody>
      </p:sp>
    </p:spTree>
    <p:extLst>
      <p:ext uri="{BB962C8B-B14F-4D97-AF65-F5344CB8AC3E}">
        <p14:creationId xmlns:p14="http://schemas.microsoft.com/office/powerpoint/2010/main" val="1967509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In case if you would need to add project specific condition for validation rule please follow</a:t>
            </a:r>
            <a:r>
              <a:rPr lang="pl-PL" baseline="0" dirty="0"/>
              <a:t> analogical procedure. </a:t>
            </a:r>
          </a:p>
          <a:p>
            <a:r>
              <a:rPr lang="pl-PL" baseline="0" dirty="0"/>
              <a:t>Write java class to implement that logic – extend AbstractCondition, use „</a:t>
            </a:r>
            <a:r>
              <a:rPr lang="pl-PL" b="1" baseline="0" dirty="0"/>
              <a:t>configure</a:t>
            </a:r>
            <a:r>
              <a:rPr lang="pl-PL" baseline="0" dirty="0"/>
              <a:t>” method to read values from condition’s configuration and „</a:t>
            </a:r>
            <a:r>
              <a:rPr lang="pl-PL" b="1" baseline="0" dirty="0"/>
              <a:t>holdsTrue</a:t>
            </a:r>
            <a:r>
              <a:rPr lang="pl-PL" baseline="0" dirty="0"/>
              <a:t>” method to do the actual check for condition. That method should return primitive boolean. True means that codition evaluated to true – validation rull will be run. False means that validation rule will be skipped.</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38</a:t>
            </a:fld>
            <a:endParaRPr lang="en-US"/>
          </a:p>
        </p:txBody>
      </p:sp>
    </p:spTree>
    <p:extLst>
      <p:ext uri="{BB962C8B-B14F-4D97-AF65-F5344CB8AC3E}">
        <p14:creationId xmlns:p14="http://schemas.microsoft.com/office/powerpoint/2010/main" val="222685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Next define the condition type – linking</a:t>
            </a:r>
            <a:r>
              <a:rPr lang="pl-PL" baseline="0" dirty="0"/>
              <a:t> condition name with java class implementing it.</a:t>
            </a:r>
          </a:p>
          <a:p>
            <a:r>
              <a:rPr lang="pl-PL" baseline="0" dirty="0"/>
              <a:t>(click)</a:t>
            </a:r>
          </a:p>
          <a:p>
            <a:r>
              <a:rPr lang="pl-PL" baseline="0" dirty="0"/>
              <a:t>Now you may add that condition to any validation rule</a:t>
            </a:r>
          </a:p>
          <a:p>
            <a:r>
              <a:rPr lang="pl-PL" baseline="0" dirty="0"/>
              <a:t>(click)</a:t>
            </a:r>
          </a:p>
          <a:p>
            <a:r>
              <a:rPr lang="pl-PL" baseline="0" dirty="0"/>
              <a:t>You just need to add &lt;</a:t>
            </a:r>
            <a:r>
              <a:rPr lang="pl-PL" b="1" baseline="0" dirty="0"/>
              <a:t>condition</a:t>
            </a:r>
            <a:r>
              <a:rPr lang="pl-PL" baseline="0" dirty="0"/>
              <a:t>&gt; tag inside of that validation rule. Usually we add that just after type of validation rule.</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39</a:t>
            </a:fld>
            <a:endParaRPr lang="en-US"/>
          </a:p>
        </p:txBody>
      </p:sp>
    </p:spTree>
    <p:extLst>
      <p:ext uri="{BB962C8B-B14F-4D97-AF65-F5344CB8AC3E}">
        <p14:creationId xmlns:p14="http://schemas.microsoft.com/office/powerpoint/2010/main" val="1355322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approach to configure </a:t>
            </a:r>
            <a:r>
              <a:rPr lang="en-US" b="1" dirty="0"/>
              <a:t>Validation Service</a:t>
            </a:r>
            <a:r>
              <a:rPr lang="en-US" dirty="0"/>
              <a:t> is to use VTK – </a:t>
            </a:r>
            <a:r>
              <a:rPr lang="en-US" b="1" dirty="0"/>
              <a:t>Visual </a:t>
            </a:r>
            <a:r>
              <a:rPr lang="en-US" b="1" dirty="0" err="1"/>
              <a:t>ToolKit</a:t>
            </a:r>
            <a:r>
              <a:rPr lang="en-US" dirty="0"/>
              <a:t>. In that approach BA (Business Analyst) defines </a:t>
            </a:r>
            <a:r>
              <a:rPr lang="en-US" b="1" dirty="0"/>
              <a:t>Validation Rules</a:t>
            </a:r>
            <a:r>
              <a:rPr lang="en-US" dirty="0"/>
              <a:t>, </a:t>
            </a:r>
            <a:r>
              <a:rPr lang="en-US" b="1" dirty="0"/>
              <a:t>Groups</a:t>
            </a:r>
            <a:r>
              <a:rPr lang="en-US" dirty="0"/>
              <a:t> and </a:t>
            </a:r>
            <a:r>
              <a:rPr lang="en-US" b="1" dirty="0"/>
              <a:t>Collections</a:t>
            </a:r>
            <a:r>
              <a:rPr lang="en-US" dirty="0"/>
              <a:t>. </a:t>
            </a:r>
          </a:p>
          <a:p>
            <a:r>
              <a:rPr lang="en-US" b="1" dirty="0"/>
              <a:t>Validation Rules</a:t>
            </a:r>
            <a:r>
              <a:rPr lang="en-US" dirty="0"/>
              <a:t> are defined using BREF – </a:t>
            </a:r>
            <a:r>
              <a:rPr lang="en-US" b="1" dirty="0"/>
              <a:t>Business Rules Expression Framework</a:t>
            </a:r>
            <a:r>
              <a:rPr lang="en-US" dirty="0"/>
              <a:t>.</a:t>
            </a:r>
          </a:p>
          <a:p>
            <a:r>
              <a:rPr lang="en-US" dirty="0"/>
              <a:t>(click)</a:t>
            </a:r>
          </a:p>
          <a:p>
            <a:r>
              <a:rPr lang="en-US" b="1" dirty="0"/>
              <a:t>Validation Groups</a:t>
            </a:r>
            <a:r>
              <a:rPr lang="en-US" dirty="0"/>
              <a:t> are defined by selecting </a:t>
            </a:r>
            <a:r>
              <a:rPr lang="en-US" b="1" dirty="0"/>
              <a:t>Validation Rules</a:t>
            </a:r>
            <a:r>
              <a:rPr lang="en-US" dirty="0"/>
              <a:t> which belong to that group.</a:t>
            </a:r>
          </a:p>
          <a:p>
            <a:r>
              <a:rPr lang="en-US" b="1" dirty="0"/>
              <a:t>Validation Collections</a:t>
            </a:r>
            <a:r>
              <a:rPr lang="en-US" dirty="0"/>
              <a:t> analogically are grouping </a:t>
            </a:r>
            <a:r>
              <a:rPr lang="en-US" b="1" dirty="0"/>
              <a:t>Validation Groups</a:t>
            </a:r>
            <a:r>
              <a:rPr lang="en-US" dirty="0"/>
              <a:t>. </a:t>
            </a:r>
            <a:endParaRPr lang="pl-PL" dirty="0"/>
          </a:p>
          <a:p>
            <a:r>
              <a:rPr lang="en-US" dirty="0"/>
              <a:t>(click)</a:t>
            </a:r>
          </a:p>
          <a:p>
            <a:r>
              <a:rPr lang="en-US" dirty="0"/>
              <a:t>The way </a:t>
            </a:r>
            <a:r>
              <a:rPr lang="en-US" b="1" dirty="0"/>
              <a:t>Validation Rule</a:t>
            </a:r>
            <a:r>
              <a:rPr lang="en-US" dirty="0"/>
              <a:t> works is the same as described earlier, only method of defining the rule is different.</a:t>
            </a:r>
          </a:p>
          <a:p>
            <a:r>
              <a:rPr lang="en-US" dirty="0"/>
              <a:t>Theoretically there should be action needed from developer side apart from running the VTK to generate input for </a:t>
            </a:r>
            <a:r>
              <a:rPr lang="en-US" b="1" dirty="0"/>
              <a:t>Validation Service</a:t>
            </a:r>
            <a:r>
              <a:rPr lang="en-US" dirty="0"/>
              <a:t>. In practice – BA sometimes needs help to implement </a:t>
            </a:r>
            <a:r>
              <a:rPr lang="en-US" b="1" dirty="0"/>
              <a:t>Validation Rule</a:t>
            </a:r>
            <a:r>
              <a:rPr lang="en-US" dirty="0"/>
              <a:t> or debug why it doesn’t work as he thought it will.</a:t>
            </a:r>
          </a:p>
          <a:p>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41</a:t>
            </a:fld>
            <a:endParaRPr lang="en-US"/>
          </a:p>
        </p:txBody>
      </p:sp>
    </p:spTree>
    <p:extLst>
      <p:ext uri="{BB962C8B-B14F-4D97-AF65-F5344CB8AC3E}">
        <p14:creationId xmlns:p14="http://schemas.microsoft.com/office/powerpoint/2010/main" val="127292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Validators are reusable functions that execute business checks. They might be implemented in two ways: as a BREF expression or using a link to a Java code. </a:t>
            </a:r>
          </a:p>
          <a:p>
            <a:r>
              <a:rPr lang="en-US" dirty="0"/>
              <a:t>In first case it’s the Business Analyst who defines the validator – in VTK.</a:t>
            </a:r>
          </a:p>
          <a:p>
            <a:r>
              <a:rPr lang="en-US" dirty="0"/>
              <a:t>In second case it’s the Developer who implements in Java the code doing the business check.</a:t>
            </a:r>
          </a:p>
          <a:p>
            <a:r>
              <a:rPr lang="en-US" dirty="0"/>
              <a:t>(click)</a:t>
            </a:r>
          </a:p>
          <a:p>
            <a:r>
              <a:rPr lang="en-US" dirty="0"/>
              <a:t>Opening validators page in VTK will show window with all validators listed (of both types).</a:t>
            </a:r>
          </a:p>
          <a:p>
            <a:r>
              <a:rPr lang="en-US" dirty="0"/>
              <a:t>(click)</a:t>
            </a:r>
          </a:p>
          <a:p>
            <a:r>
              <a:rPr lang="en-US" dirty="0"/>
              <a:t>Double clicking any validators shown in blue color will open a page where it might be modified.</a:t>
            </a:r>
          </a:p>
          <a:p>
            <a:r>
              <a:rPr lang="en-US" dirty="0"/>
              <a:t>(click)</a:t>
            </a:r>
          </a:p>
          <a:p>
            <a:r>
              <a:rPr lang="en-US" dirty="0"/>
              <a:t>Adding or modifying a validator works the same –at that stage BA provides information how business logic behind this validation rule will be implemented.</a:t>
            </a:r>
          </a:p>
          <a:p>
            <a:endParaRPr lang="en-US" dirty="0"/>
          </a:p>
          <a:p>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42</a:t>
            </a:fld>
            <a:endParaRPr lang="fi-FI"/>
          </a:p>
        </p:txBody>
      </p:sp>
    </p:spTree>
    <p:extLst>
      <p:ext uri="{BB962C8B-B14F-4D97-AF65-F5344CB8AC3E}">
        <p14:creationId xmlns:p14="http://schemas.microsoft.com/office/powerpoint/2010/main" val="3359990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Rules might use defined already Validator or provide own script in BREF to define the logic. </a:t>
            </a:r>
          </a:p>
          <a:p>
            <a:r>
              <a:rPr lang="en-US" dirty="0"/>
              <a:t>(click)</a:t>
            </a:r>
          </a:p>
          <a:p>
            <a:r>
              <a:rPr lang="en-US" dirty="0"/>
              <a:t>This image presents how Business Analyst provides the input for Validation Rule.</a:t>
            </a:r>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43</a:t>
            </a:fld>
            <a:endParaRPr lang="fi-FI"/>
          </a:p>
        </p:txBody>
      </p:sp>
    </p:spTree>
    <p:extLst>
      <p:ext uri="{BB962C8B-B14F-4D97-AF65-F5344CB8AC3E}">
        <p14:creationId xmlns:p14="http://schemas.microsoft.com/office/powerpoint/2010/main" val="104717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a:t>
            </a:r>
          </a:p>
          <a:p>
            <a:r>
              <a:rPr lang="pl-PL" dirty="0"/>
              <a:t>Validation Service applies business validation logic against payment entities. That</a:t>
            </a:r>
            <a:r>
              <a:rPr lang="pl-PL" baseline="0" dirty="0"/>
              <a:t> logic is applied in form of validation rules, rules might be applied to persisted entities but might be also applied to not yet persisted (transient) entities as well.</a:t>
            </a:r>
          </a:p>
          <a:p>
            <a:r>
              <a:rPr lang="pl-PL" baseline="0" dirty="0"/>
              <a:t>(click)</a:t>
            </a:r>
          </a:p>
          <a:p>
            <a:r>
              <a:rPr lang="pl-PL" baseline="0" dirty="0"/>
              <a:t>Validation Service extensively uses XML configuration. In fact in almost each case it’s just enough to configure that service, there should be no need to customize the service with Java classes, except for custom, project-specific validation rules.</a:t>
            </a:r>
          </a:p>
          <a:p>
            <a:r>
              <a:rPr lang="pl-PL" baseline="0" dirty="0"/>
              <a:t>(click)</a:t>
            </a:r>
          </a:p>
          <a:p>
            <a:r>
              <a:rPr lang="pl-PL" baseline="0" dirty="0"/>
              <a:t>Validation Service is implemented as stateless session bean, it’s underlying infrastructure is based on POJO - Plain Old Java Objects and XML configuration files.</a:t>
            </a:r>
          </a:p>
          <a:p>
            <a:r>
              <a:rPr lang="pl-PL" baseline="0" dirty="0"/>
              <a:t>(click)</a:t>
            </a:r>
          </a:p>
          <a:p>
            <a:r>
              <a:rPr lang="pl-PL" baseline="0" dirty="0"/>
              <a:t>During this training we’ll describe all the components that form Validation Service: validators, conditions, populators and others.</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5</a:t>
            </a:fld>
            <a:endParaRPr lang="en-US"/>
          </a:p>
        </p:txBody>
      </p:sp>
    </p:spTree>
    <p:extLst>
      <p:ext uri="{BB962C8B-B14F-4D97-AF65-F5344CB8AC3E}">
        <p14:creationId xmlns:p14="http://schemas.microsoft.com/office/powerpoint/2010/main" val="3670600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Java based </a:t>
            </a:r>
            <a:r>
              <a:rPr lang="en-US" dirty="0"/>
              <a:t>Validators</a:t>
            </a:r>
            <a:r>
              <a:rPr lang="en-US" b="0" dirty="0"/>
              <a:t> are used for more complex business checks. They are implemented by developers based on documentation prepared by Business Analyst and defined in VTK for BA to be used when creating </a:t>
            </a:r>
            <a:r>
              <a:rPr lang="en-US" dirty="0"/>
              <a:t>Validation Rules</a:t>
            </a:r>
            <a:r>
              <a:rPr lang="en-US" b="0" dirty="0"/>
              <a:t>. They have input and output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New validators might be of course added (with help of developer).</a:t>
            </a:r>
            <a:endParaRPr lang="nl-BE" b="0" dirty="0"/>
          </a:p>
          <a:p>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44</a:t>
            </a:fld>
            <a:endParaRPr lang="fi-FI"/>
          </a:p>
        </p:txBody>
      </p:sp>
    </p:spTree>
    <p:extLst>
      <p:ext uri="{BB962C8B-B14F-4D97-AF65-F5344CB8AC3E}">
        <p14:creationId xmlns:p14="http://schemas.microsoft.com/office/powerpoint/2010/main" val="332576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Groups might be defined using separate tab of page for Validation Rules. </a:t>
            </a:r>
          </a:p>
          <a:p>
            <a:r>
              <a:rPr lang="en-US" dirty="0"/>
              <a:t>(click)</a:t>
            </a:r>
          </a:p>
          <a:p>
            <a:r>
              <a:rPr lang="en-US" dirty="0"/>
              <a:t>Tab is called “Groups”.</a:t>
            </a:r>
          </a:p>
          <a:p>
            <a:r>
              <a:rPr lang="en-US" dirty="0"/>
              <a:t>(click)</a:t>
            </a:r>
          </a:p>
          <a:p>
            <a:r>
              <a:rPr lang="en-US" dirty="0"/>
              <a:t>Each group might have a condition. If condition is not met then whole group is skipped and as a result no issue will be raised.</a:t>
            </a:r>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45</a:t>
            </a:fld>
            <a:endParaRPr lang="fi-FI"/>
          </a:p>
        </p:txBody>
      </p:sp>
    </p:spTree>
    <p:extLst>
      <p:ext uri="{BB962C8B-B14F-4D97-AF65-F5344CB8AC3E}">
        <p14:creationId xmlns:p14="http://schemas.microsoft.com/office/powerpoint/2010/main" val="4120155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first tab “Rules” it’s possible to see that each added Validation Group will have a corresponding column of checkboxes. </a:t>
            </a:r>
          </a:p>
          <a:p>
            <a:r>
              <a:rPr lang="en-US" dirty="0"/>
              <a:t>By checking some of them Business Analyst might group any set of rules into one Validation Group. It’s a many to many relation as one Validation Rule might be part of many Validation Groups and vice-versa.</a:t>
            </a:r>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46</a:t>
            </a:fld>
            <a:endParaRPr lang="fi-FI"/>
          </a:p>
        </p:txBody>
      </p:sp>
    </p:spTree>
    <p:extLst>
      <p:ext uri="{BB962C8B-B14F-4D97-AF65-F5344CB8AC3E}">
        <p14:creationId xmlns:p14="http://schemas.microsoft.com/office/powerpoint/2010/main" val="2854901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very similar way Validation Groups are grouped into Validation Collections. The difference is that Validation Collection may not have a condition defined.</a:t>
            </a:r>
          </a:p>
          <a:p>
            <a:r>
              <a:rPr lang="en-US" dirty="0"/>
              <a:t>The reason is that Validation Collection is the input parameter for Validation Service. It will be run then – service will iterate through all the groups in given collection and then through all rules in each Validation Group. On both level first condition will be evaluated (if provided).</a:t>
            </a:r>
          </a:p>
          <a:p>
            <a:r>
              <a:rPr lang="en-US" dirty="0"/>
              <a:t>(click)</a:t>
            </a:r>
          </a:p>
          <a:p>
            <a:r>
              <a:rPr lang="en-US" dirty="0"/>
              <a:t>Collections will appear as columns at “Groups” tab of Validation Groups page. Analogically like on previous slide such mechanism allows to assign validation group to many collections and to have many groups in the same collection.</a:t>
            </a:r>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47</a:t>
            </a:fld>
            <a:endParaRPr lang="fi-FI"/>
          </a:p>
        </p:txBody>
      </p:sp>
    </p:spTree>
    <p:extLst>
      <p:ext uri="{BB962C8B-B14F-4D97-AF65-F5344CB8AC3E}">
        <p14:creationId xmlns:p14="http://schemas.microsoft.com/office/powerpoint/2010/main" val="334670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activity in new approach should be limited to generation of Validation Service artifacts straight from Visual </a:t>
            </a:r>
            <a:r>
              <a:rPr lang="en-US" dirty="0" err="1"/>
              <a:t>ToolKit</a:t>
            </a:r>
            <a:r>
              <a:rPr lang="en-US" dirty="0"/>
              <a:t>. Those artifacts should be then copied to our application sources, tested and checked in. For detailed information on how to incorporate generated by Visual </a:t>
            </a:r>
            <a:r>
              <a:rPr lang="en-US" dirty="0" err="1"/>
              <a:t>ToolKit</a:t>
            </a:r>
            <a:r>
              <a:rPr lang="en-US" dirty="0"/>
              <a:t> artifacts into our application’s sources – please refer to </a:t>
            </a:r>
            <a:r>
              <a:rPr lang="en-US" b="1" dirty="0"/>
              <a:t>OPF Developer Guide</a:t>
            </a:r>
            <a:r>
              <a:rPr lang="en-US" b="0" dirty="0"/>
              <a:t>.</a:t>
            </a:r>
          </a:p>
          <a:p>
            <a:endParaRPr lang="pl-PL" dirty="0"/>
          </a:p>
        </p:txBody>
      </p:sp>
      <p:sp>
        <p:nvSpPr>
          <p:cNvPr id="4" name="Slide Number Placeholder 3"/>
          <p:cNvSpPr>
            <a:spLocks noGrp="1"/>
          </p:cNvSpPr>
          <p:nvPr>
            <p:ph type="sldNum" sz="quarter" idx="10"/>
          </p:nvPr>
        </p:nvSpPr>
        <p:spPr/>
        <p:txBody>
          <a:bodyPr/>
          <a:lstStyle/>
          <a:p>
            <a:fld id="{2565BE45-5FCE-418C-8A7C-9AF791EA8C88}" type="slidenum">
              <a:rPr lang="fi-FI" smtClean="0"/>
              <a:pPr/>
              <a:t>48</a:t>
            </a:fld>
            <a:endParaRPr lang="fi-FI"/>
          </a:p>
        </p:txBody>
      </p:sp>
    </p:spTree>
    <p:extLst>
      <p:ext uri="{BB962C8B-B14F-4D97-AF65-F5344CB8AC3E}">
        <p14:creationId xmlns:p14="http://schemas.microsoft.com/office/powerpoint/2010/main" val="3346561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solidFill>
                  <a:srgbClr val="000000"/>
                </a:solidFill>
                <a:latin typeface="Calibri"/>
                <a:sym typeface="Calibri"/>
              </a:rPr>
              <a:t>Thanks you for your attention.</a:t>
            </a:r>
          </a:p>
        </p:txBody>
      </p:sp>
      <p:sp>
        <p:nvSpPr>
          <p:cNvPr id="4" name="Slide Number Placeholder 3"/>
          <p:cNvSpPr>
            <a:spLocks noGrp="1"/>
          </p:cNvSpPr>
          <p:nvPr>
            <p:ph type="sldNum" sz="quarter" idx="10"/>
          </p:nvPr>
        </p:nvSpPr>
        <p:spPr/>
        <p:txBody>
          <a:bodyPr/>
          <a:lstStyle/>
          <a:p>
            <a:fld id="{A6DAC85C-942A-40BE-AC6B-93C6EE3AC9AC}" type="slidenum">
              <a:rPr lang="en-GB" smtClean="0"/>
              <a:pPr/>
              <a:t>49</a:t>
            </a:fld>
            <a:endParaRPr lang="en-GB" dirty="0"/>
          </a:p>
        </p:txBody>
      </p:sp>
    </p:spTree>
    <p:extLst>
      <p:ext uri="{BB962C8B-B14F-4D97-AF65-F5344CB8AC3E}">
        <p14:creationId xmlns:p14="http://schemas.microsoft.com/office/powerpoint/2010/main" val="237328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00063"/>
            <a:ext cx="4441825" cy="2498725"/>
          </a:xfrm>
        </p:spPr>
      </p:sp>
      <p:sp>
        <p:nvSpPr>
          <p:cNvPr id="3" name="Notes Placeholder 2"/>
          <p:cNvSpPr>
            <a:spLocks noGrp="1"/>
          </p:cNvSpPr>
          <p:nvPr>
            <p:ph type="body" idx="1"/>
          </p:nvPr>
        </p:nvSpPr>
        <p:spPr/>
        <p:txBody>
          <a:bodyPr/>
          <a:lstStyle/>
          <a:p>
            <a:r>
              <a:rPr lang="pl-PL" dirty="0"/>
              <a:t>For</a:t>
            </a:r>
            <a:r>
              <a:rPr lang="pl-PL" baseline="0" dirty="0"/>
              <a:t> persisted in database entities the </a:t>
            </a:r>
            <a:r>
              <a:rPr lang="pl-PL" dirty="0"/>
              <a:t>flow of control is as presented:</a:t>
            </a:r>
            <a:r>
              <a:rPr lang="pl-PL" baseline="0" dirty="0"/>
              <a:t> </a:t>
            </a:r>
          </a:p>
          <a:p>
            <a:r>
              <a:rPr lang="pl-PL" baseline="0" dirty="0"/>
              <a:t>(click)</a:t>
            </a:r>
          </a:p>
          <a:p>
            <a:r>
              <a:rPr lang="en-US" baseline="0" dirty="0"/>
              <a:t>BPMN</a:t>
            </a:r>
            <a:r>
              <a:rPr lang="pl-PL" baseline="0" dirty="0"/>
              <a:t> </a:t>
            </a:r>
            <a:r>
              <a:rPr lang="en-AU" baseline="0" dirty="0"/>
              <a:t>flow calls the validation service, </a:t>
            </a:r>
            <a:r>
              <a:rPr lang="pl-PL" baseline="0" dirty="0"/>
              <a:t>passing as parameters</a:t>
            </a:r>
            <a:r>
              <a:rPr lang="en-AU" baseline="0" dirty="0"/>
              <a:t> entity key and </a:t>
            </a:r>
            <a:r>
              <a:rPr lang="pl-PL" baseline="0" dirty="0" err="1"/>
              <a:t>optionally</a:t>
            </a:r>
            <a:r>
              <a:rPr lang="en-AU" baseline="0" dirty="0"/>
              <a:t> a collection name</a:t>
            </a:r>
            <a:r>
              <a:rPr lang="pl-PL" baseline="0" dirty="0"/>
              <a:t>. If no collection is provided </a:t>
            </a:r>
            <a:r>
              <a:rPr lang="pl-PL" baseline="0" dirty="0" err="1"/>
              <a:t>then</a:t>
            </a:r>
            <a:r>
              <a:rPr lang="pl-PL" baseline="0" dirty="0"/>
              <a:t> </a:t>
            </a:r>
            <a:r>
              <a:rPr lang="en-US" baseline="0" dirty="0"/>
              <a:t>default</a:t>
            </a:r>
            <a:r>
              <a:rPr lang="pl-PL" baseline="0" dirty="0"/>
              <a:t> </a:t>
            </a:r>
            <a:r>
              <a:rPr lang="pl-PL" baseline="0" dirty="0" err="1"/>
              <a:t>collection</a:t>
            </a:r>
            <a:r>
              <a:rPr lang="pl-PL" baseline="0" dirty="0"/>
              <a:t> </a:t>
            </a:r>
            <a:r>
              <a:rPr lang="pl-PL" baseline="0" dirty="0" err="1"/>
              <a:t>will</a:t>
            </a:r>
            <a:r>
              <a:rPr lang="pl-PL" baseline="0" dirty="0"/>
              <a:t> be run. </a:t>
            </a:r>
          </a:p>
          <a:p>
            <a:pPr marL="0" marR="0" indent="0" algn="l" defTabSz="914400" rtl="0" eaLnBrk="0" fontAlgn="base" latinLnBrk="0" hangingPunct="0">
              <a:lnSpc>
                <a:spcPct val="100000"/>
              </a:lnSpc>
              <a:spcBef>
                <a:spcPct val="30000"/>
              </a:spcBef>
              <a:spcAft>
                <a:spcPct val="0"/>
              </a:spcAft>
              <a:buClrTx/>
              <a:buSzTx/>
              <a:buFontTx/>
              <a:buNone/>
              <a:tabLst/>
              <a:defRPr/>
            </a:pPr>
            <a:r>
              <a:rPr lang="pl-PL" baseline="0" dirty="0"/>
              <a:t>One quite obvious thing is worth mentioning: t</a:t>
            </a:r>
            <a:r>
              <a:rPr lang="en-AU" baseline="0" dirty="0"/>
              <a:t>he validation service </a:t>
            </a:r>
            <a:r>
              <a:rPr lang="pl-PL" baseline="0" dirty="0"/>
              <a:t>should</a:t>
            </a:r>
            <a:r>
              <a:rPr lang="en-AU" baseline="0" dirty="0"/>
              <a:t> not change the payment in any way</a:t>
            </a:r>
            <a:r>
              <a:rPr lang="pl-PL" baseline="0" dirty="0"/>
              <a:t>, it should only validate it. In case of any failed validation rule an issue is raised and all the issues, wrapped into GenericIssueLog object are returned to </a:t>
            </a:r>
            <a:r>
              <a:rPr lang="en-US" baseline="0" dirty="0"/>
              <a:t>the payment flow</a:t>
            </a:r>
            <a:r>
              <a:rPr lang="pl-PL" baseline="0" dirty="0"/>
              <a:t>.</a:t>
            </a:r>
            <a:endParaRPr lang="en-AU" baseline="0" dirty="0"/>
          </a:p>
          <a:p>
            <a:r>
              <a:rPr lang="pl-PL" baseline="0" dirty="0"/>
              <a:t>(click)</a:t>
            </a:r>
            <a:endParaRPr lang="en-AU" baseline="0" dirty="0"/>
          </a:p>
          <a:p>
            <a:r>
              <a:rPr lang="pl-PL" baseline="0" dirty="0"/>
              <a:t>BP</a:t>
            </a:r>
            <a:r>
              <a:rPr lang="en-US" baseline="0" dirty="0"/>
              <a:t>MN flow</a:t>
            </a:r>
            <a:r>
              <a:rPr lang="pl-PL" baseline="0" dirty="0"/>
              <a:t> in next step launches Issue Processor, passing </a:t>
            </a:r>
            <a:r>
              <a:rPr lang="pl-PL" baseline="0" dirty="0" err="1"/>
              <a:t>GenericIssueLog</a:t>
            </a:r>
            <a:r>
              <a:rPr lang="pl-PL" baseline="0" dirty="0"/>
              <a:t> (</a:t>
            </a:r>
            <a:r>
              <a:rPr lang="en-US" baseline="0" dirty="0"/>
              <a:t>received</a:t>
            </a:r>
            <a:r>
              <a:rPr lang="pl-PL" baseline="0" dirty="0"/>
              <a:t> from Validation Service) as input parameter to Issue Processor. It’s the duty of Issue Processor to take actions basing on issues raised by Validation Service. This pattern applies to any OPF service run from BPEL flow.</a:t>
            </a:r>
          </a:p>
          <a:p>
            <a:r>
              <a:rPr lang="pl-PL" baseline="0" dirty="0"/>
              <a:t>Issue Processor will take actions</a:t>
            </a:r>
          </a:p>
          <a:p>
            <a:r>
              <a:rPr lang="pl-PL" baseline="0" dirty="0"/>
              <a:t>(click)</a:t>
            </a:r>
          </a:p>
          <a:p>
            <a:r>
              <a:rPr lang="pl-PL" baseline="0" dirty="0"/>
              <a:t>And will generate Payment History entries to keep track of issues raised by Validation Service.</a:t>
            </a:r>
          </a:p>
          <a:p>
            <a:r>
              <a:rPr lang="pl-PL" baseline="0" dirty="0"/>
              <a:t>(click)</a:t>
            </a:r>
          </a:p>
          <a:p>
            <a:r>
              <a:rPr lang="pl-PL" baseline="0" dirty="0"/>
              <a:t>For entities which are not </a:t>
            </a:r>
            <a:r>
              <a:rPr lang="pl-PL" baseline="0" dirty="0" err="1"/>
              <a:t>persisted</a:t>
            </a:r>
            <a:r>
              <a:rPr lang="pl-PL" baseline="0" dirty="0"/>
              <a:t> </a:t>
            </a:r>
            <a:r>
              <a:rPr lang="en-US" baseline="0" dirty="0"/>
              <a:t>(</a:t>
            </a:r>
            <a:r>
              <a:rPr lang="pl-PL" baseline="0" dirty="0" err="1"/>
              <a:t>are</a:t>
            </a:r>
            <a:r>
              <a:rPr lang="pl-PL" baseline="0" dirty="0"/>
              <a:t> </a:t>
            </a:r>
            <a:r>
              <a:rPr lang="pl-PL" baseline="0" dirty="0" err="1"/>
              <a:t>transient</a:t>
            </a:r>
            <a:r>
              <a:rPr lang="en-US" baseline="0" dirty="0"/>
              <a:t>)</a:t>
            </a:r>
            <a:r>
              <a:rPr lang="pl-PL" baseline="0" dirty="0"/>
              <a:t> the flow of control is different. This mechanism is used only from web tier – from BVA (Bank Visibility Application). In such case those transient entities are passed to the Validation Service, unlike it’s with persisted entities where we only pass to Validation Service the entity key and entity </a:t>
            </a:r>
            <a:r>
              <a:rPr lang="pl-PL" baseline="0" dirty="0" err="1"/>
              <a:t>type</a:t>
            </a:r>
            <a:r>
              <a:rPr lang="pl-PL" baseline="0" dirty="0"/>
              <a:t>.</a:t>
            </a:r>
            <a:endParaRPr lang="en-US" baseline="0" dirty="0"/>
          </a:p>
        </p:txBody>
      </p:sp>
      <p:sp>
        <p:nvSpPr>
          <p:cNvPr id="4" name="Slide Number Placeholder 3"/>
          <p:cNvSpPr>
            <a:spLocks noGrp="1"/>
          </p:cNvSpPr>
          <p:nvPr>
            <p:ph type="sldNum" sz="quarter" idx="10"/>
          </p:nvPr>
        </p:nvSpPr>
        <p:spPr/>
        <p:txBody>
          <a:bodyPr/>
          <a:lstStyle/>
          <a:p>
            <a:fld id="{4D89F11A-1408-4780-8A35-D1E5FA1362D1}" type="slidenum">
              <a:rPr lang="en-AU" smtClean="0"/>
              <a:t>6</a:t>
            </a:fld>
            <a:endParaRPr lang="en-AU"/>
          </a:p>
        </p:txBody>
      </p:sp>
    </p:spTree>
    <p:extLst>
      <p:ext uri="{BB962C8B-B14F-4D97-AF65-F5344CB8AC3E}">
        <p14:creationId xmlns:p14="http://schemas.microsoft.com/office/powerpoint/2010/main" val="3846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Validation</a:t>
            </a:r>
            <a:r>
              <a:rPr lang="pl-PL" baseline="0" dirty="0"/>
              <a:t> Service is called either from BP</a:t>
            </a:r>
            <a:r>
              <a:rPr lang="en-US" baseline="0" dirty="0"/>
              <a:t>MN</a:t>
            </a:r>
            <a:r>
              <a:rPr lang="pl-PL" baseline="0" dirty="0"/>
              <a:t> flow (then it validates persisted entities) either from other OPF services. In second case Validation Service might validate persisted or transient entities, depending which method is used. Validation Service is implemented as a stateless session bean which delegates validation functionality to a java class implementing validation functionality. Internal components of validation service will be discussed next. All those components are implemented as SPI’s – configurable through xml file.</a:t>
            </a:r>
            <a:r>
              <a:rPr lang="en-US" baseline="0" dirty="0"/>
              <a:t> You can see a list of those SPI’s on this slide.</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7</a:t>
            </a:fld>
            <a:endParaRPr lang="en-US"/>
          </a:p>
        </p:txBody>
      </p:sp>
    </p:spTree>
    <p:extLst>
      <p:ext uri="{BB962C8B-B14F-4D97-AF65-F5344CB8AC3E}">
        <p14:creationId xmlns:p14="http://schemas.microsoft.com/office/powerpoint/2010/main" val="389128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00063"/>
            <a:ext cx="4441825" cy="2498725"/>
          </a:xfrm>
        </p:spPr>
      </p:sp>
      <p:sp>
        <p:nvSpPr>
          <p:cNvPr id="3" name="Notes Placeholder 2"/>
          <p:cNvSpPr>
            <a:spLocks noGrp="1"/>
          </p:cNvSpPr>
          <p:nvPr>
            <p:ph type="body" idx="1"/>
          </p:nvPr>
        </p:nvSpPr>
        <p:spPr/>
        <p:txBody>
          <a:bodyPr/>
          <a:lstStyle/>
          <a:p>
            <a:r>
              <a:rPr lang="pl-PL" dirty="0"/>
              <a:t>This</a:t>
            </a:r>
            <a:r>
              <a:rPr lang="pl-PL" baseline="0" dirty="0"/>
              <a:t> slide explain internal components of Validation Service which is typical for OPF services. ValidationServiceBean implements interface (click) ValidationService.</a:t>
            </a:r>
          </a:p>
          <a:p>
            <a:r>
              <a:rPr lang="pl-PL" baseline="0" dirty="0"/>
              <a:t>It delegates it’s calls (click) to POJO – Plain Old Java Object which is (click) StandardValidation in OPF layer. </a:t>
            </a:r>
          </a:p>
          <a:p>
            <a:r>
              <a:rPr lang="pl-PL" baseline="0" dirty="0"/>
              <a:t>(click)</a:t>
            </a:r>
          </a:p>
          <a:p>
            <a:r>
              <a:rPr lang="pl-PL" baseline="0" dirty="0"/>
              <a:t>ValidationContext interface and it’s implementation (click) StandardValidationContext are used to interchange data between validation service internal components. </a:t>
            </a:r>
          </a:p>
          <a:p>
            <a:endParaRPr lang="pl-PL" baseline="0" dirty="0"/>
          </a:p>
          <a:p>
            <a:r>
              <a:rPr lang="pl-PL" baseline="0" dirty="0"/>
              <a:t>Validation Service default implementation is highly configurable so projects usually do not override the service itself. Instead of that it’s enough to configure it – by adding new validators.</a:t>
            </a:r>
            <a:endParaRPr lang="en-AU" baseline="0" dirty="0"/>
          </a:p>
          <a:p>
            <a:endParaRPr lang="pl-PL" dirty="0"/>
          </a:p>
        </p:txBody>
      </p:sp>
      <p:sp>
        <p:nvSpPr>
          <p:cNvPr id="4" name="Slide Number Placeholder 3"/>
          <p:cNvSpPr>
            <a:spLocks noGrp="1"/>
          </p:cNvSpPr>
          <p:nvPr>
            <p:ph type="sldNum" sz="quarter" idx="10"/>
          </p:nvPr>
        </p:nvSpPr>
        <p:spPr/>
        <p:txBody>
          <a:bodyPr/>
          <a:lstStyle/>
          <a:p>
            <a:fld id="{4D89F11A-1408-4780-8A35-D1E5FA1362D1}" type="slidenum">
              <a:rPr lang="en-AU" smtClean="0"/>
              <a:t>8</a:t>
            </a:fld>
            <a:endParaRPr lang="en-AU"/>
          </a:p>
        </p:txBody>
      </p:sp>
    </p:spTree>
    <p:extLst>
      <p:ext uri="{BB962C8B-B14F-4D97-AF65-F5344CB8AC3E}">
        <p14:creationId xmlns:p14="http://schemas.microsoft.com/office/powerpoint/2010/main" val="86402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Validation</a:t>
            </a:r>
            <a:r>
              <a:rPr lang="pl-PL" baseline="0" dirty="0"/>
              <a:t> of entities is done per collection. </a:t>
            </a:r>
          </a:p>
          <a:p>
            <a:r>
              <a:rPr lang="pl-PL" baseline="0" dirty="0"/>
              <a:t>(click) Validation collection is a set of Validation Groups. </a:t>
            </a:r>
          </a:p>
          <a:p>
            <a:r>
              <a:rPr lang="pl-PL" baseline="0" dirty="0"/>
              <a:t>(click) Validation group is a set of Validation Rules.</a:t>
            </a:r>
          </a:p>
          <a:p>
            <a:r>
              <a:rPr lang="pl-PL" baseline="0" dirty="0"/>
              <a:t>Validation rule is single check of one business, functional requirement. For </a:t>
            </a:r>
            <a:r>
              <a:rPr lang="pl-PL" baseline="0" dirty="0" err="1"/>
              <a:t>example</a:t>
            </a:r>
            <a:r>
              <a:rPr lang="pl-PL" baseline="0" dirty="0"/>
              <a:t> </a:t>
            </a:r>
            <a:r>
              <a:rPr lang="en-US" baseline="0" dirty="0"/>
              <a:t>a </a:t>
            </a:r>
            <a:r>
              <a:rPr lang="pl-PL" baseline="0" dirty="0"/>
              <a:t>test if payment transaction attribute named „processing scheme” exists. In case if it will be empty that validation rule will fail resulting in </a:t>
            </a:r>
            <a:r>
              <a:rPr lang="pl-PL" baseline="0" dirty="0" err="1"/>
              <a:t>raising</a:t>
            </a:r>
            <a:r>
              <a:rPr lang="pl-PL" baseline="0" dirty="0"/>
              <a:t> </a:t>
            </a:r>
            <a:r>
              <a:rPr lang="en-US" baseline="0" dirty="0"/>
              <a:t>of </a:t>
            </a:r>
            <a:r>
              <a:rPr lang="pl-PL" baseline="0" dirty="0" err="1"/>
              <a:t>an</a:t>
            </a:r>
            <a:r>
              <a:rPr lang="pl-PL" baseline="0" dirty="0"/>
              <a:t> issue. Validation Service will continue checking remaining validation rules in this group, then all remaining validation groups in the collection being validated and all the issues raised together will be returned to the caller (BP</a:t>
            </a:r>
            <a:r>
              <a:rPr lang="en-US" baseline="0" dirty="0"/>
              <a:t>MN</a:t>
            </a:r>
            <a:r>
              <a:rPr lang="pl-PL" baseline="0" dirty="0"/>
              <a:t> or web tier).</a:t>
            </a:r>
          </a:p>
          <a:p>
            <a:r>
              <a:rPr lang="pl-PL" baseline="0" dirty="0"/>
              <a:t>(click) group or rule might define a condition. Validation Service will first test the </a:t>
            </a:r>
            <a:r>
              <a:rPr lang="pl-PL" baseline="0" dirty="0" err="1"/>
              <a:t>condition</a:t>
            </a:r>
            <a:r>
              <a:rPr lang="pl-PL" baseline="0" dirty="0"/>
              <a:t> </a:t>
            </a:r>
            <a:r>
              <a:rPr lang="en-US" baseline="0" dirty="0"/>
              <a:t>and </a:t>
            </a:r>
            <a:r>
              <a:rPr lang="pl-PL" baseline="0" dirty="0" err="1"/>
              <a:t>will</a:t>
            </a:r>
            <a:r>
              <a:rPr lang="pl-PL" baseline="0" dirty="0"/>
              <a:t> skip current step if condition will return false. </a:t>
            </a:r>
          </a:p>
          <a:p>
            <a:r>
              <a:rPr lang="pl-PL" baseline="0" dirty="0"/>
              <a:t>For example: if condition defined for validation group is not met (evaluates to false) then such group will not be validated (meaning no issues will be raised for sure). Same applies to a validation rule – there is no validation run when condition is not met.</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9</a:t>
            </a:fld>
            <a:endParaRPr lang="en-US"/>
          </a:p>
        </p:txBody>
      </p:sp>
    </p:spTree>
    <p:extLst>
      <p:ext uri="{BB962C8B-B14F-4D97-AF65-F5344CB8AC3E}">
        <p14:creationId xmlns:p14="http://schemas.microsoft.com/office/powerpoint/2010/main" val="380143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Validation Rule logic is executed</a:t>
            </a:r>
            <a:r>
              <a:rPr lang="pl-PL" baseline="0" dirty="0"/>
              <a:t> by validator. In case when there is no condition on validation rule or the condition returned value „true” then validator defined in validation rule is run.</a:t>
            </a:r>
          </a:p>
          <a:p>
            <a:r>
              <a:rPr lang="pl-PL" baseline="0" dirty="0"/>
              <a:t>(click)</a:t>
            </a:r>
          </a:p>
          <a:p>
            <a:r>
              <a:rPr lang="pl-PL" baseline="0" dirty="0"/>
              <a:t>Validator executes single business validation on one object. It might test for example if value is present on entity, if </a:t>
            </a:r>
            <a:r>
              <a:rPr lang="pl-PL" baseline="0" dirty="0" err="1"/>
              <a:t>it</a:t>
            </a:r>
            <a:r>
              <a:rPr lang="pl-PL" baseline="0" dirty="0"/>
              <a:t> </a:t>
            </a:r>
            <a:r>
              <a:rPr lang="pl-PL" baseline="0" dirty="0" err="1"/>
              <a:t>match</a:t>
            </a:r>
            <a:r>
              <a:rPr lang="en-US" baseline="0" dirty="0" err="1"/>
              <a:t>es</a:t>
            </a:r>
            <a:r>
              <a:rPr lang="pl-PL" baseline="0" dirty="0"/>
              <a:t> some format etc.</a:t>
            </a:r>
          </a:p>
          <a:p>
            <a:r>
              <a:rPr lang="pl-PL" baseline="0" dirty="0"/>
              <a:t>(click)</a:t>
            </a:r>
          </a:p>
          <a:p>
            <a:r>
              <a:rPr lang="pl-PL" baseline="0" dirty="0"/>
              <a:t>Validators should be </a:t>
            </a:r>
            <a:r>
              <a:rPr lang="pl-PL" baseline="0" dirty="0" err="1"/>
              <a:t>configurable</a:t>
            </a:r>
            <a:r>
              <a:rPr lang="en-US" baseline="0" dirty="0"/>
              <a:t> -</a:t>
            </a:r>
            <a:r>
              <a:rPr lang="pl-PL" baseline="0" dirty="0"/>
              <a:t> to be reusable. They should expect in </a:t>
            </a:r>
            <a:r>
              <a:rPr lang="pl-PL" baseline="0" dirty="0" err="1"/>
              <a:t>it’s</a:t>
            </a:r>
            <a:r>
              <a:rPr lang="pl-PL" baseline="0" dirty="0"/>
              <a:t> </a:t>
            </a:r>
            <a:r>
              <a:rPr lang="en-US" baseline="0" dirty="0"/>
              <a:t>own </a:t>
            </a:r>
            <a:r>
              <a:rPr lang="pl-PL" baseline="0" dirty="0" err="1"/>
              <a:t>configuration</a:t>
            </a:r>
            <a:r>
              <a:rPr lang="pl-PL" baseline="0" dirty="0"/>
              <a:t> </a:t>
            </a:r>
            <a:r>
              <a:rPr lang="en-US" baseline="0" dirty="0"/>
              <a:t>things like: </a:t>
            </a:r>
            <a:r>
              <a:rPr lang="pl-PL" baseline="0" dirty="0" err="1"/>
              <a:t>location</a:t>
            </a:r>
            <a:r>
              <a:rPr lang="pl-PL" baseline="0" dirty="0"/>
              <a:t> of fields to be validated, values to compare, functional switches to control </a:t>
            </a:r>
            <a:r>
              <a:rPr lang="pl-PL" baseline="0" dirty="0" err="1"/>
              <a:t>inner</a:t>
            </a:r>
            <a:r>
              <a:rPr lang="pl-PL" baseline="0" dirty="0"/>
              <a:t> </a:t>
            </a:r>
            <a:r>
              <a:rPr lang="pl-PL" baseline="0" dirty="0" err="1"/>
              <a:t>workings</a:t>
            </a:r>
            <a:r>
              <a:rPr lang="en-US" baseline="0" dirty="0"/>
              <a:t>. This will allow</a:t>
            </a:r>
            <a:r>
              <a:rPr lang="pl-PL" baseline="0" dirty="0"/>
              <a:t> to avoid implementing separate, similar validators. </a:t>
            </a:r>
          </a:p>
          <a:p>
            <a:r>
              <a:rPr lang="pl-PL" baseline="0" dirty="0"/>
              <a:t>(click)</a:t>
            </a:r>
          </a:p>
          <a:p>
            <a:r>
              <a:rPr lang="pl-PL" baseline="0" dirty="0"/>
              <a:t>Validators are java classes which are listed in configuration of validation service with some unique name. That name is later used in each validation rule to point to specific java class to run.</a:t>
            </a:r>
          </a:p>
          <a:p>
            <a:r>
              <a:rPr lang="pl-PL" baseline="0" dirty="0"/>
              <a:t>(click)</a:t>
            </a:r>
          </a:p>
          <a:p>
            <a:r>
              <a:rPr lang="pl-PL" baseline="0" dirty="0"/>
              <a:t>SetValidators allow validation of set of entities. Consist of pre-processing step, a validation rule applied to each entity and a post-processing step. It’s state is maintained across element traversal but not between invocations of Validation Service. </a:t>
            </a:r>
            <a:endParaRPr lang="pl-PL" dirty="0"/>
          </a:p>
        </p:txBody>
      </p:sp>
      <p:sp>
        <p:nvSpPr>
          <p:cNvPr id="4" name="Header Placeholder 3"/>
          <p:cNvSpPr>
            <a:spLocks noGrp="1"/>
          </p:cNvSpPr>
          <p:nvPr>
            <p:ph type="hdr" sz="quarter" idx="10"/>
          </p:nvPr>
        </p:nvSpPr>
        <p:spPr/>
        <p:txBody>
          <a:bodyPr/>
          <a:lstStyle/>
          <a:p>
            <a:pPr>
              <a:defRPr/>
            </a:pPr>
            <a:r>
              <a:rPr lang="en-US"/>
              <a:t>Clear2Pay BPH SDK</a:t>
            </a:r>
          </a:p>
        </p:txBody>
      </p:sp>
      <p:sp>
        <p:nvSpPr>
          <p:cNvPr id="5" name="Footer Placeholder 4"/>
          <p:cNvSpPr>
            <a:spLocks noGrp="1"/>
          </p:cNvSpPr>
          <p:nvPr>
            <p:ph type="ftr" sz="quarter" idx="11"/>
          </p:nvPr>
        </p:nvSpPr>
        <p:spPr/>
        <p:txBody>
          <a:bodyPr/>
          <a:lstStyle/>
          <a:p>
            <a:pPr>
              <a:defRPr/>
            </a:pPr>
            <a:r>
              <a:rPr lang="en-US"/>
              <a:t>Copyright Clear2Pay 2006</a:t>
            </a:r>
          </a:p>
        </p:txBody>
      </p:sp>
      <p:sp>
        <p:nvSpPr>
          <p:cNvPr id="6" name="Slide Number Placeholder 5"/>
          <p:cNvSpPr>
            <a:spLocks noGrp="1"/>
          </p:cNvSpPr>
          <p:nvPr>
            <p:ph type="sldNum" sz="quarter" idx="12"/>
          </p:nvPr>
        </p:nvSpPr>
        <p:spPr/>
        <p:txBody>
          <a:bodyPr/>
          <a:lstStyle/>
          <a:p>
            <a:pPr>
              <a:defRPr/>
            </a:pPr>
            <a:fld id="{06B90C25-781C-4420-BDFF-5FC8BD3F359E}" type="slidenum">
              <a:rPr lang="en-US" smtClean="0"/>
              <a:pPr>
                <a:defRPr/>
              </a:pPr>
              <a:t>10</a:t>
            </a:fld>
            <a:endParaRPr lang="en-US"/>
          </a:p>
        </p:txBody>
      </p:sp>
    </p:spTree>
    <p:extLst>
      <p:ext uri="{BB962C8B-B14F-4D97-AF65-F5344CB8AC3E}">
        <p14:creationId xmlns:p14="http://schemas.microsoft.com/office/powerpoint/2010/main" val="386709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0513"/>
            <a:ext cx="2833200" cy="216000"/>
          </a:xfrm>
        </p:spPr>
        <p:txBody>
          <a:bodyPr>
            <a:normAutofit/>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7" name="TextBox 1">
            <a:extLst>
              <a:ext uri="{FF2B5EF4-FFF2-40B4-BE49-F238E27FC236}">
                <a16:creationId xmlns:a16="http://schemas.microsoft.com/office/drawing/2014/main" id="{F54C2D61-914E-453F-AF33-5F3B354E8250}"/>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056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6" name="Slide Number Placeholder 5"/>
          <p:cNvSpPr>
            <a:spLocks noGrp="1"/>
          </p:cNvSpPr>
          <p:nvPr>
            <p:ph type="sldNum" sz="quarter" idx="12"/>
          </p:nvPr>
        </p:nvSpPr>
        <p:spPr>
          <a:xfrm>
            <a:off x="8288339" y="4896618"/>
            <a:ext cx="468000" cy="135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7" y="1242147"/>
            <a:ext cx="8353233" cy="3383432"/>
          </a:xfrm>
        </p:spPr>
        <p:txBody>
          <a:bodyPr/>
          <a:lstStyle/>
          <a:p>
            <a:pPr lvl="0"/>
            <a:r>
              <a:rPr lang="pl-PL"/>
              <a:t>Edytuj style wzorca tekstu</a:t>
            </a:r>
          </a:p>
          <a:p>
            <a:pPr lvl="1"/>
            <a:r>
              <a:rPr lang="pl-PL"/>
              <a:t>Drugi poziom</a:t>
            </a:r>
          </a:p>
          <a:p>
            <a:pPr lvl="2"/>
            <a:r>
              <a:rPr lang="pl-PL"/>
              <a:t>Trzeci poziom</a:t>
            </a:r>
          </a:p>
        </p:txBody>
      </p:sp>
      <p:sp>
        <p:nvSpPr>
          <p:cNvPr id="5" name="TextBox 1">
            <a:extLst>
              <a:ext uri="{FF2B5EF4-FFF2-40B4-BE49-F238E27FC236}">
                <a16:creationId xmlns:a16="http://schemas.microsoft.com/office/drawing/2014/main" id="{311FFD04-093D-4518-9065-794F80DC22D2}"/>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855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741760"/>
            <a:ext cx="8361362" cy="51204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7" name="Content Placeholder 6"/>
          <p:cNvSpPr>
            <a:spLocks noGrp="1"/>
          </p:cNvSpPr>
          <p:nvPr>
            <p:ph sz="quarter" idx="14"/>
          </p:nvPr>
        </p:nvSpPr>
        <p:spPr>
          <a:xfrm>
            <a:off x="390527" y="1374774"/>
            <a:ext cx="8353233" cy="3250805"/>
          </a:xfrm>
        </p:spPr>
        <p:txBody>
          <a:bodyPr/>
          <a:lstStyle/>
          <a:p>
            <a:pPr lvl="0"/>
            <a:r>
              <a:rPr lang="pl-PL"/>
              <a:t>Edytuj style wzorca tekstu</a:t>
            </a:r>
          </a:p>
          <a:p>
            <a:pPr lvl="1"/>
            <a:r>
              <a:rPr lang="pl-PL"/>
              <a:t>Drugi poziom</a:t>
            </a:r>
          </a:p>
          <a:p>
            <a:pPr lvl="2"/>
            <a:r>
              <a:rPr lang="pl-PL"/>
              <a:t>Trzeci poziom</a:t>
            </a:r>
          </a:p>
        </p:txBody>
      </p:sp>
      <p:sp>
        <p:nvSpPr>
          <p:cNvPr id="8" name="TextBox 1">
            <a:extLst>
              <a:ext uri="{FF2B5EF4-FFF2-40B4-BE49-F238E27FC236}">
                <a16:creationId xmlns:a16="http://schemas.microsoft.com/office/drawing/2014/main" id="{6D8A4241-D988-433B-860F-3D9DA7ABD17D}"/>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2837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8" name="Content Placeholder 7"/>
          <p:cNvSpPr>
            <a:spLocks noGrp="1"/>
          </p:cNvSpPr>
          <p:nvPr>
            <p:ph sz="quarter" idx="13"/>
          </p:nvPr>
        </p:nvSpPr>
        <p:spPr>
          <a:xfrm>
            <a:off x="388313" y="1235868"/>
            <a:ext cx="4097192" cy="3380185"/>
          </a:xfrm>
        </p:spPr>
        <p:txBody>
          <a:bodyPr/>
          <a:lstStyle/>
          <a:p>
            <a:pPr lvl="0"/>
            <a:r>
              <a:rPr lang="pl-PL"/>
              <a:t>Edytuj style wzorca tekstu</a:t>
            </a:r>
          </a:p>
          <a:p>
            <a:pPr lvl="1"/>
            <a:r>
              <a:rPr lang="pl-PL"/>
              <a:t>Drugi poziom</a:t>
            </a:r>
          </a:p>
          <a:p>
            <a:pPr lvl="2"/>
            <a:r>
              <a:rPr lang="pl-PL"/>
              <a:t>Trzeci poziom</a:t>
            </a:r>
          </a:p>
        </p:txBody>
      </p:sp>
      <p:sp>
        <p:nvSpPr>
          <p:cNvPr id="9" name="Content Placeholder 7"/>
          <p:cNvSpPr>
            <a:spLocks noGrp="1"/>
          </p:cNvSpPr>
          <p:nvPr>
            <p:ph sz="quarter" idx="14"/>
          </p:nvPr>
        </p:nvSpPr>
        <p:spPr>
          <a:xfrm>
            <a:off x="4633577" y="1235868"/>
            <a:ext cx="4096800" cy="3380185"/>
          </a:xfrm>
        </p:spPr>
        <p:txBody>
          <a:bodyPr/>
          <a:lstStyle/>
          <a:p>
            <a:pPr lvl="0"/>
            <a:r>
              <a:rPr lang="pl-PL"/>
              <a:t>Edytuj style wzorca tekstu</a:t>
            </a:r>
          </a:p>
          <a:p>
            <a:pPr lvl="1"/>
            <a:r>
              <a:rPr lang="pl-PL"/>
              <a:t>Drugi poziom</a:t>
            </a:r>
          </a:p>
          <a:p>
            <a:pPr lvl="2"/>
            <a:r>
              <a:rPr lang="pl-PL"/>
              <a:t>Trzeci poziom</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
        <p:nvSpPr>
          <p:cNvPr id="6" name="TextBox 1">
            <a:extLst>
              <a:ext uri="{FF2B5EF4-FFF2-40B4-BE49-F238E27FC236}">
                <a16:creationId xmlns:a16="http://schemas.microsoft.com/office/drawing/2014/main" id="{8CD470B1-4745-45D5-8D53-4185F143F1F8}"/>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46284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dirty="0"/>
          </a:p>
        </p:txBody>
      </p:sp>
      <p:sp>
        <p:nvSpPr>
          <p:cNvPr id="8" name="Content Placeholder 7"/>
          <p:cNvSpPr>
            <a:spLocks noGrp="1"/>
          </p:cNvSpPr>
          <p:nvPr>
            <p:ph sz="quarter" idx="13"/>
          </p:nvPr>
        </p:nvSpPr>
        <p:spPr>
          <a:xfrm>
            <a:off x="388313" y="1371600"/>
            <a:ext cx="4097192" cy="3253979"/>
          </a:xfrm>
        </p:spPr>
        <p:txBody>
          <a:bodyPr/>
          <a:lstStyle/>
          <a:p>
            <a:pPr lvl="0"/>
            <a:r>
              <a:rPr lang="pl-PL"/>
              <a:t>Edytuj style wzorca tekstu</a:t>
            </a:r>
          </a:p>
          <a:p>
            <a:pPr lvl="1"/>
            <a:r>
              <a:rPr lang="pl-PL"/>
              <a:t>Drugi poziom</a:t>
            </a:r>
          </a:p>
          <a:p>
            <a:pPr lvl="2"/>
            <a:r>
              <a:rPr lang="pl-PL"/>
              <a:t>Trzeci poziom</a:t>
            </a:r>
          </a:p>
        </p:txBody>
      </p:sp>
      <p:sp>
        <p:nvSpPr>
          <p:cNvPr id="9" name="Content Placeholder 7"/>
          <p:cNvSpPr>
            <a:spLocks noGrp="1"/>
          </p:cNvSpPr>
          <p:nvPr>
            <p:ph sz="quarter" idx="14"/>
          </p:nvPr>
        </p:nvSpPr>
        <p:spPr>
          <a:xfrm>
            <a:off x="4633577" y="1371600"/>
            <a:ext cx="4096800" cy="3253979"/>
          </a:xfrm>
        </p:spPr>
        <p:txBody>
          <a:bodyPr/>
          <a:lstStyle/>
          <a:p>
            <a:pPr lvl="0"/>
            <a:r>
              <a:rPr lang="pl-PL"/>
              <a:t>Edytuj style wzorca tekstu</a:t>
            </a:r>
          </a:p>
          <a:p>
            <a:pPr lvl="1"/>
            <a:r>
              <a:rPr lang="pl-PL"/>
              <a:t>Drugi poziom</a:t>
            </a:r>
          </a:p>
          <a:p>
            <a:pPr lvl="2"/>
            <a:r>
              <a:rPr lang="pl-PL"/>
              <a:t>Trzeci poziom</a:t>
            </a:r>
          </a:p>
        </p:txBody>
      </p:sp>
      <p:sp>
        <p:nvSpPr>
          <p:cNvPr id="6" name="Text Placeholder 5"/>
          <p:cNvSpPr>
            <a:spLocks noGrp="1"/>
          </p:cNvSpPr>
          <p:nvPr>
            <p:ph type="body" sz="quarter" idx="15"/>
          </p:nvPr>
        </p:nvSpPr>
        <p:spPr>
          <a:xfrm>
            <a:off x="382396" y="741760"/>
            <a:ext cx="8361362" cy="51300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10" name="TextBox 1">
            <a:extLst>
              <a:ext uri="{FF2B5EF4-FFF2-40B4-BE49-F238E27FC236}">
                <a16:creationId xmlns:a16="http://schemas.microsoft.com/office/drawing/2014/main" id="{0CCCB12B-F651-4EE9-A4A4-BFAE64200CB7}"/>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6749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783000"/>
          </a:xfrm>
        </p:spPr>
        <p:txBody>
          <a:bodyPr/>
          <a:lstStyle/>
          <a:p>
            <a:r>
              <a:rPr lang="pl-PL"/>
              <a:t>Kliknij, aby edytować styl</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4" name="TextBox 1">
            <a:extLst>
              <a:ext uri="{FF2B5EF4-FFF2-40B4-BE49-F238E27FC236}">
                <a16:creationId xmlns:a16="http://schemas.microsoft.com/office/drawing/2014/main" id="{354A1EC5-5ECC-4DB6-A6AC-DAF3BB153684}"/>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9063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pl-PL"/>
              <a:t>Kliknij, aby edytować styl</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7" name="Text Placeholder 5"/>
          <p:cNvSpPr>
            <a:spLocks noGrp="1"/>
          </p:cNvSpPr>
          <p:nvPr>
            <p:ph type="body" sz="quarter" idx="15"/>
          </p:nvPr>
        </p:nvSpPr>
        <p:spPr>
          <a:xfrm>
            <a:off x="382396" y="745403"/>
            <a:ext cx="8361362" cy="513000"/>
          </a:xfrm>
        </p:spPr>
        <p:txBody>
          <a:bodyPr>
            <a:normAutofit/>
          </a:bodyPr>
          <a:lstStyle>
            <a:lvl1pPr marL="0" indent="0">
              <a:lnSpc>
                <a:spcPct val="90000"/>
              </a:lnSpc>
              <a:buFontTx/>
              <a:buNone/>
              <a:defRPr sz="1600" b="0">
                <a:solidFill>
                  <a:schemeClr val="tx1"/>
                </a:solidFill>
              </a:defRPr>
            </a:lvl1pPr>
          </a:lstStyle>
          <a:p>
            <a:pPr lvl="0"/>
            <a:r>
              <a:rPr lang="pl-PL"/>
              <a:t>Edytuj style wzorca tekstu</a:t>
            </a:r>
          </a:p>
        </p:txBody>
      </p:sp>
      <p:sp>
        <p:nvSpPr>
          <p:cNvPr id="6" name="TextBox 1">
            <a:extLst>
              <a:ext uri="{FF2B5EF4-FFF2-40B4-BE49-F238E27FC236}">
                <a16:creationId xmlns:a16="http://schemas.microsoft.com/office/drawing/2014/main" id="{2AAC6FAB-11A1-494C-9C3E-55C6BF0B5F01}"/>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77279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dirty="0"/>
          </a:p>
        </p:txBody>
      </p:sp>
      <p:sp>
        <p:nvSpPr>
          <p:cNvPr id="3" name="TextBox 1">
            <a:extLst>
              <a:ext uri="{FF2B5EF4-FFF2-40B4-BE49-F238E27FC236}">
                <a16:creationId xmlns:a16="http://schemas.microsoft.com/office/drawing/2014/main" id="{3E015A77-2F60-4C16-BEA3-3F74B2D8295F}"/>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25096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grpSp>
        <p:nvGrpSpPr>
          <p:cNvPr id="7" name="Ryhmä 1"/>
          <p:cNvGrpSpPr/>
          <p:nvPr userDrawn="1"/>
        </p:nvGrpSpPr>
        <p:grpSpPr>
          <a:xfrm>
            <a:off x="856145" y="817343"/>
            <a:ext cx="7460544" cy="35964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10" name="TextBox 1">
            <a:extLst>
              <a:ext uri="{FF2B5EF4-FFF2-40B4-BE49-F238E27FC236}">
                <a16:creationId xmlns:a16="http://schemas.microsoft.com/office/drawing/2014/main" id="{FF030548-D488-4063-AD38-543334083789}"/>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99078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ed quote dark teal">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grpSp>
        <p:nvGrpSpPr>
          <p:cNvPr id="7" name="Ryhmä 1"/>
          <p:cNvGrpSpPr/>
          <p:nvPr userDrawn="1"/>
        </p:nvGrpSpPr>
        <p:grpSpPr>
          <a:xfrm>
            <a:off x="856145" y="817344"/>
            <a:ext cx="7460544" cy="3573479"/>
            <a:chOff x="856145" y="813567"/>
            <a:chExt cx="7460544" cy="3596279"/>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chemeClr val="bg2">
                  <a:alpha val="7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9" name="Oval 7"/>
            <p:cNvSpPr>
              <a:spLocks noChangeArrowheads="1"/>
            </p:cNvSpPr>
            <p:nvPr/>
          </p:nvSpPr>
          <p:spPr bwMode="auto">
            <a:xfrm>
              <a:off x="6391864" y="4268550"/>
              <a:ext cx="185933" cy="141296"/>
            </a:xfrm>
            <a:prstGeom prst="ellipse">
              <a:avLst/>
            </a:pr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fi-FI"/>
            </a:p>
          </p:txBody>
        </p:sp>
      </p:grpSp>
      <p:sp>
        <p:nvSpPr>
          <p:cNvPr id="11" name="Text Placeholder 7"/>
          <p:cNvSpPr>
            <a:spLocks noGrp="1"/>
          </p:cNvSpPr>
          <p:nvPr>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bg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10" name="TextBox 1">
            <a:extLst>
              <a:ext uri="{FF2B5EF4-FFF2-40B4-BE49-F238E27FC236}">
                <a16:creationId xmlns:a16="http://schemas.microsoft.com/office/drawing/2014/main" id="{DB8433A1-C0A9-451A-87ED-45C5A2028C3B}"/>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98461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ghlighted quote sky blue">
    <p:spTree>
      <p:nvGrpSpPr>
        <p:cNvPr id="1" name=""/>
        <p:cNvGrpSpPr/>
        <p:nvPr/>
      </p:nvGrpSpPr>
      <p:grpSpPr>
        <a:xfrm>
          <a:off x="0" y="0"/>
          <a:ext cx="0" cy="0"/>
          <a:chOff x="0" y="0"/>
          <a:chExt cx="0" cy="0"/>
        </a:xfrm>
      </p:grpSpPr>
      <p:grpSp>
        <p:nvGrpSpPr>
          <p:cNvPr id="2" name="Ryhmä 1"/>
          <p:cNvGrpSpPr/>
          <p:nvPr userDrawn="1"/>
        </p:nvGrpSpPr>
        <p:grpSpPr>
          <a:xfrm>
            <a:off x="856145" y="813568"/>
            <a:ext cx="7460544" cy="3595245"/>
            <a:chOff x="856145" y="813567"/>
            <a:chExt cx="7460544" cy="3595246"/>
          </a:xfrm>
        </p:grpSpPr>
        <p:sp>
          <p:nvSpPr>
            <p:cNvPr id="12"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chemeClr val="accent2">
                  <a:alpha val="70000"/>
                </a:schemeClr>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a:p>
          </p:txBody>
        </p:sp>
        <p:sp>
          <p:nvSpPr>
            <p:cNvPr id="13" name="Oval 7"/>
            <p:cNvSpPr>
              <a:spLocks noChangeArrowheads="1"/>
            </p:cNvSpPr>
            <p:nvPr/>
          </p:nvSpPr>
          <p:spPr bwMode="auto">
            <a:xfrm>
              <a:off x="6391864" y="4268413"/>
              <a:ext cx="185933" cy="140400"/>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fi-FI"/>
            </a:p>
          </p:txBody>
        </p:sp>
      </p:grpSp>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dirty="0"/>
          </a:p>
        </p:txBody>
      </p:sp>
      <p:sp>
        <p:nvSpPr>
          <p:cNvPr id="6" name="Text Placeholder 7"/>
          <p:cNvSpPr>
            <a:spLocks noGrp="1"/>
          </p:cNvSpPr>
          <p:nvPr userDrawn="1">
            <p:ph type="body" sz="quarter" idx="12" hasCustomPrompt="1"/>
          </p:nvPr>
        </p:nvSpPr>
        <p:spPr>
          <a:xfrm>
            <a:off x="971600" y="914401"/>
            <a:ext cx="7219254" cy="2914281"/>
          </a:xfrm>
        </p:spPr>
        <p:txBody>
          <a:bodyPr anchor="ctr">
            <a:noAutofit/>
          </a:bodyPr>
          <a:lstStyle>
            <a:lvl1pPr marL="0" indent="0" algn="ctr">
              <a:lnSpc>
                <a:spcPct val="100000"/>
              </a:lnSpc>
              <a:spcBef>
                <a:spcPts val="0"/>
              </a:spcBef>
              <a:buFontTx/>
              <a:buNone/>
              <a:defRPr sz="3400">
                <a:solidFill>
                  <a:schemeClr val="accent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
        <p:nvSpPr>
          <p:cNvPr id="7" name="TextBox 1">
            <a:extLst>
              <a:ext uri="{FF2B5EF4-FFF2-40B4-BE49-F238E27FC236}">
                <a16:creationId xmlns:a16="http://schemas.microsoft.com/office/drawing/2014/main" id="{267AB43E-BA3F-4542-B2CF-52F9B90274CD}"/>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7790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teal">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7" name="TextBox 1">
            <a:extLst>
              <a:ext uri="{FF2B5EF4-FFF2-40B4-BE49-F238E27FC236}">
                <a16:creationId xmlns:a16="http://schemas.microsoft.com/office/drawing/2014/main" id="{270EBC1E-350E-44FA-92B3-84B8DE3006B6}"/>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0192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5" name="Content Placeholder 2"/>
          <p:cNvSpPr>
            <a:spLocks noGrp="1"/>
          </p:cNvSpPr>
          <p:nvPr>
            <p:ph idx="1"/>
          </p:nvPr>
        </p:nvSpPr>
        <p:spPr>
          <a:xfrm>
            <a:off x="392112" y="1241824"/>
            <a:ext cx="4068000" cy="3383756"/>
          </a:xfrm>
          <a:prstGeom prst="rect">
            <a:avLst/>
          </a:prstGeom>
        </p:spPr>
        <p:txBody>
          <a:bodyPr/>
          <a:lstStyle/>
          <a:p>
            <a:pPr lvl="0"/>
            <a:r>
              <a:rPr lang="pl-PL"/>
              <a:t>Edytuj style wzorca tekstu</a:t>
            </a:r>
          </a:p>
          <a:p>
            <a:pPr lvl="1"/>
            <a:r>
              <a:rPr lang="pl-PL"/>
              <a:t>Drugi poziom</a:t>
            </a:r>
          </a:p>
          <a:p>
            <a:pPr lvl="2"/>
            <a:r>
              <a:rPr lang="pl-PL"/>
              <a:t>Trzeci poziom</a:t>
            </a:r>
          </a:p>
        </p:txBody>
      </p:sp>
      <p:sp>
        <p:nvSpPr>
          <p:cNvPr id="14" name="Picture Placeholder 12"/>
          <p:cNvSpPr>
            <a:spLocks noGrp="1"/>
          </p:cNvSpPr>
          <p:nvPr>
            <p:ph type="pic" sz="quarter" idx="13" hasCustomPrompt="1"/>
          </p:nvPr>
        </p:nvSpPr>
        <p:spPr>
          <a:xfrm>
            <a:off x="4691008" y="1241823"/>
            <a:ext cx="4052750" cy="3383756"/>
          </a:xfrm>
          <a:prstGeom prst="rect">
            <a:avLst/>
          </a:prstGeom>
          <a:solidFill>
            <a:schemeClr val="accent6">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
        <p:nvSpPr>
          <p:cNvPr id="6" name="TextBox 1">
            <a:extLst>
              <a:ext uri="{FF2B5EF4-FFF2-40B4-BE49-F238E27FC236}">
                <a16:creationId xmlns:a16="http://schemas.microsoft.com/office/drawing/2014/main" id="{393C2E57-E99F-484D-8AB6-14A19AE1436E}"/>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57693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2820" y="0"/>
            <a:ext cx="9138359" cy="51435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4900" y="2133128"/>
            <a:ext cx="3814200" cy="877245"/>
          </a:xfrm>
          <a:prstGeom prst="rect">
            <a:avLst/>
          </a:prstGeom>
        </p:spPr>
      </p:pic>
      <p:sp>
        <p:nvSpPr>
          <p:cNvPr id="6" name="TextBox 1">
            <a:extLst>
              <a:ext uri="{FF2B5EF4-FFF2-40B4-BE49-F238E27FC236}">
                <a16:creationId xmlns:a16="http://schemas.microsoft.com/office/drawing/2014/main" id="{9C9923C5-DEF9-4BBE-B97C-3D4E3CD56949}"/>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95561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solidFill>
          <a:schemeClr val="accent1"/>
        </a:solid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44169"/>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8" name="TextBox 1">
            <a:extLst>
              <a:ext uri="{FF2B5EF4-FFF2-40B4-BE49-F238E27FC236}">
                <a16:creationId xmlns:a16="http://schemas.microsoft.com/office/drawing/2014/main" id="{0F33E151-80D9-4418-B310-2CAA6EC8DC14}"/>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39049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defRPr>
            </a:lvl1pPr>
          </a:lstStyle>
          <a:p>
            <a:r>
              <a:rPr lang="en-US" dirty="0"/>
              <a:t>Click to Edit Master Title Style</a:t>
            </a:r>
          </a:p>
        </p:txBody>
      </p:sp>
      <p:sp>
        <p:nvSpPr>
          <p:cNvPr id="3" name="Content Placeholder 2"/>
          <p:cNvSpPr>
            <a:spLocks noGrp="1"/>
          </p:cNvSpPr>
          <p:nvPr>
            <p:ph idx="1" hasCustomPrompt="1"/>
          </p:nvPr>
        </p:nvSpPr>
        <p:spPr>
          <a:xfrm>
            <a:off x="381000" y="1300162"/>
            <a:ext cx="8305800" cy="3328988"/>
          </a:xfrm>
        </p:spPr>
        <p:txBody>
          <a:bodyPr/>
          <a:lstStyle>
            <a:lvl1pPr>
              <a:defRPr sz="1500">
                <a:solidFill>
                  <a:schemeClr val="tx1">
                    <a:lumMod val="85000"/>
                    <a:lumOff val="15000"/>
                  </a:schemeClr>
                </a:solidFill>
              </a:defRPr>
            </a:lvl1pPr>
            <a:lvl2pPr>
              <a:buFont typeface="Arial" pitchFamily="34" charset="0"/>
              <a:buChar char="–"/>
              <a:defRPr sz="1400">
                <a:solidFill>
                  <a:schemeClr val="tx1">
                    <a:lumMod val="85000"/>
                    <a:lumOff val="15000"/>
                  </a:schemeClr>
                </a:solidFill>
              </a:defRPr>
            </a:lvl2pPr>
            <a:lvl3pPr>
              <a:defRPr sz="1200">
                <a:solidFill>
                  <a:schemeClr val="tx1">
                    <a:lumMod val="85000"/>
                    <a:lumOff val="15000"/>
                  </a:schemeClr>
                </a:solidFill>
              </a:defRPr>
            </a:lvl3pPr>
            <a:lvl4pPr>
              <a:defRPr sz="1000">
                <a:solidFill>
                  <a:schemeClr val="tx1">
                    <a:lumMod val="85000"/>
                    <a:lumOff val="15000"/>
                  </a:schemeClr>
                </a:solidFill>
              </a:defRPr>
            </a:lvl4pPr>
            <a:lvl5pPr>
              <a:defRPr sz="10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039100" y="4857750"/>
            <a:ext cx="685800" cy="171450"/>
          </a:xfrm>
        </p:spPr>
        <p:txBody>
          <a:bodyPr/>
          <a:lstStyle>
            <a:lvl1pPr>
              <a:defRPr/>
            </a:lvl1pPr>
          </a:lstStyle>
          <a:p>
            <a:pPr>
              <a:defRPr/>
            </a:pPr>
            <a:fld id="{768258C4-666F-437C-BCA1-7A42258BCC89}" type="slidenum">
              <a:rPr lang="en-US"/>
              <a:pPr>
                <a:defRPr/>
              </a:pPr>
              <a:t>‹#›</a:t>
            </a:fld>
            <a:endParaRPr lang="en-US"/>
          </a:p>
        </p:txBody>
      </p:sp>
      <p:sp>
        <p:nvSpPr>
          <p:cNvPr id="5" name="TextBox 1">
            <a:extLst>
              <a:ext uri="{FF2B5EF4-FFF2-40B4-BE49-F238E27FC236}">
                <a16:creationId xmlns:a16="http://schemas.microsoft.com/office/drawing/2014/main" id="{D25E17D2-2BBB-4C92-A676-72F7D195B14A}"/>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99005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38250" y="57151"/>
            <a:ext cx="6646863" cy="502444"/>
          </a:xfrm>
        </p:spPr>
        <p:txBody>
          <a:bodyPr/>
          <a:lstStyle/>
          <a:p>
            <a:r>
              <a:rPr lang="en-US" dirty="0"/>
              <a:t>Click to edit Master title style</a:t>
            </a:r>
          </a:p>
        </p:txBody>
      </p:sp>
      <p:sp>
        <p:nvSpPr>
          <p:cNvPr id="3" name="TextBox 1">
            <a:extLst>
              <a:ext uri="{FF2B5EF4-FFF2-40B4-BE49-F238E27FC236}">
                <a16:creationId xmlns:a16="http://schemas.microsoft.com/office/drawing/2014/main" id="{E8997A21-0ED0-42C2-92D8-E7051F6E83E3}"/>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786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ja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7" name="TextBox 1">
            <a:extLst>
              <a:ext uri="{FF2B5EF4-FFF2-40B4-BE49-F238E27FC236}">
                <a16:creationId xmlns:a16="http://schemas.microsoft.com/office/drawing/2014/main" id="{D74E0B83-C75C-4F15-92F1-51E78CAA97BD}"/>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geometric">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2414" cy="5143500"/>
          </a:xfrm>
          <a:prstGeom prst="rect">
            <a:avLst/>
          </a:prstGeom>
        </p:spPr>
      </p:pic>
      <p:sp>
        <p:nvSpPr>
          <p:cNvPr id="19" name="Title 10"/>
          <p:cNvSpPr>
            <a:spLocks noGrp="1"/>
          </p:cNvSpPr>
          <p:nvPr>
            <p:ph type="title" hasCustomPrompt="1"/>
          </p:nvPr>
        </p:nvSpPr>
        <p:spPr>
          <a:xfrm>
            <a:off x="382588" y="1057276"/>
            <a:ext cx="6012000" cy="1374764"/>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2532497"/>
            <a:ext cx="6012000" cy="128702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4347657"/>
            <a:ext cx="2833200" cy="216000"/>
          </a:xfrm>
        </p:spPr>
        <p:txBody>
          <a:bodyPr/>
          <a:lstStyle>
            <a:lvl1pPr marL="0" indent="0">
              <a:spcBef>
                <a:spcPts val="0"/>
              </a:spcBef>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4134644"/>
            <a:ext cx="468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75538" y="4024868"/>
            <a:ext cx="2404926" cy="553119"/>
          </a:xfrm>
          <a:prstGeom prst="rect">
            <a:avLst/>
          </a:prstGeom>
        </p:spPr>
      </p:pic>
      <p:sp>
        <p:nvSpPr>
          <p:cNvPr id="8" name="TextBox 1">
            <a:extLst>
              <a:ext uri="{FF2B5EF4-FFF2-40B4-BE49-F238E27FC236}">
                <a16:creationId xmlns:a16="http://schemas.microsoft.com/office/drawing/2014/main" id="{08D73B58-11FF-46CE-A8EE-BC91867F9F53}"/>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0625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dark tex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507208"/>
            <a:ext cx="6012000" cy="1374764"/>
          </a:xfrm>
        </p:spPr>
        <p:txBody>
          <a:bodyPr anchor="b" anchorCtr="0">
            <a:noAutofit/>
          </a:bodyPr>
          <a:lstStyle>
            <a:lvl1pPr>
              <a:defRPr sz="5000" spc="-100" baseline="0">
                <a:solidFill>
                  <a:schemeClr val="tx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1982429"/>
            <a:ext cx="6012000" cy="807207"/>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3297488"/>
            <a:ext cx="2833200" cy="216000"/>
          </a:xfrm>
        </p:spPr>
        <p:txBody>
          <a:bodyPr/>
          <a:lstStyle>
            <a:lvl1pPr marL="0" indent="0">
              <a:spcBef>
                <a:spcPts val="0"/>
              </a:spcBef>
              <a:buFontTx/>
              <a:buNone/>
              <a:defRPr sz="1300" b="0">
                <a:solidFill>
                  <a:schemeClr val="tx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3074951"/>
            <a:ext cx="468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dirty="0"/>
              <a:t>Speaker name, title</a:t>
            </a:r>
          </a:p>
        </p:txBody>
      </p:sp>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052888"/>
            <a:ext cx="9144000" cy="923925"/>
          </a:xfrm>
          <a:prstGeom prst="rect">
            <a:avLst/>
          </a:prstGeom>
        </p:spPr>
      </p:pic>
      <p:sp>
        <p:nvSpPr>
          <p:cNvPr id="7" name="TextBox 1">
            <a:extLst>
              <a:ext uri="{FF2B5EF4-FFF2-40B4-BE49-F238E27FC236}">
                <a16:creationId xmlns:a16="http://schemas.microsoft.com/office/drawing/2014/main" id="{F73A8EAA-62D7-4EF1-A4FB-AA6F639C6D79}"/>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92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507208"/>
            <a:ext cx="6012000" cy="1374764"/>
          </a:xfrm>
        </p:spPr>
        <p:txBody>
          <a:bodyPr anchor="b" anchorCtr="0">
            <a:noAutofit/>
          </a:bodyPr>
          <a:lstStyle>
            <a:lvl1pPr>
              <a:defRPr sz="5000" spc="-100" baseline="0">
                <a:solidFill>
                  <a:schemeClr val="tx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382588" y="1982429"/>
            <a:ext cx="6012000" cy="807207"/>
          </a:xfrm>
        </p:spPr>
        <p:txBody>
          <a:bodyPr>
            <a:normAutofit/>
          </a:bodyPr>
          <a:lstStyle>
            <a:lvl1pPr marL="0" indent="0">
              <a:buFontTx/>
              <a:buNone/>
              <a:defRPr sz="2000" b="0">
                <a:solidFill>
                  <a:schemeClr val="tx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381600" y="3297488"/>
            <a:ext cx="2833200" cy="216000"/>
          </a:xfrm>
        </p:spPr>
        <p:txBody>
          <a:bodyPr/>
          <a:lstStyle>
            <a:lvl1pPr marL="0" indent="0">
              <a:spcBef>
                <a:spcPts val="0"/>
              </a:spcBef>
              <a:buFontTx/>
              <a:buNone/>
              <a:defRPr sz="1300" b="0">
                <a:solidFill>
                  <a:schemeClr val="tx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382588" y="3074951"/>
            <a:ext cx="4680000" cy="216000"/>
          </a:xfrm>
        </p:spPr>
        <p:txBody>
          <a:bodyPr anchor="b" anchorCtr="0">
            <a:noAutofit/>
          </a:bodyPr>
          <a:lstStyle>
            <a:lvl1pPr marL="0" indent="0">
              <a:lnSpc>
                <a:spcPct val="100000"/>
              </a:lnSpc>
              <a:spcBef>
                <a:spcPts val="0"/>
              </a:spcBef>
              <a:buFontTx/>
              <a:buNone/>
              <a:defRPr sz="1300" b="1">
                <a:solidFill>
                  <a:schemeClr val="tx1"/>
                </a:solidFill>
              </a:defRPr>
            </a:lvl1pPr>
          </a:lstStyle>
          <a:p>
            <a:pPr lvl="0"/>
            <a:r>
              <a:rPr lang="en-US"/>
              <a:t>Speaker name, title</a:t>
            </a:r>
            <a:endParaRPr lang="en-US" dirty="0"/>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52888"/>
            <a:ext cx="9144000" cy="923925"/>
          </a:xfrm>
          <a:prstGeom prst="rect">
            <a:avLst/>
          </a:prstGeom>
        </p:spPr>
      </p:pic>
      <p:sp>
        <p:nvSpPr>
          <p:cNvPr id="7" name="TextBox 1">
            <a:extLst>
              <a:ext uri="{FF2B5EF4-FFF2-40B4-BE49-F238E27FC236}">
                <a16:creationId xmlns:a16="http://schemas.microsoft.com/office/drawing/2014/main" id="{44C29963-3E67-4BF9-BA55-6D8573DA3FBD}"/>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839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teal">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4"/>
            <a:ext cx="2700000" cy="684000"/>
          </a:xfrm>
        </p:spPr>
        <p:txBody>
          <a:bodyPr>
            <a:noAutofit/>
          </a:bodyPr>
          <a:lstStyle>
            <a:lvl1pPr>
              <a:defRPr sz="47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8" y="1185431"/>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8278" y="2078"/>
            <a:ext cx="6064135" cy="5141422"/>
          </a:xfrm>
          <a:prstGeom prst="rect">
            <a:avLst/>
          </a:prstGeom>
        </p:spPr>
      </p:pic>
      <p:sp>
        <p:nvSpPr>
          <p:cNvPr id="6" name="TextBox 1">
            <a:extLst>
              <a:ext uri="{FF2B5EF4-FFF2-40B4-BE49-F238E27FC236}">
                <a16:creationId xmlns:a16="http://schemas.microsoft.com/office/drawing/2014/main" id="{1230E46C-D385-43D1-A3CB-0067BB22E396}"/>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161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ja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5"/>
            <a:ext cx="2700000" cy="682576"/>
          </a:xfrm>
        </p:spPr>
        <p:txBody>
          <a:bodyPr>
            <a:noAutofit/>
          </a:bodyPr>
          <a:lstStyle>
            <a:lvl1pPr>
              <a:defRPr sz="4700" baseline="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8" y="1189038"/>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89390" y="1039"/>
            <a:ext cx="6064135" cy="5141422"/>
          </a:xfrm>
          <a:prstGeom prst="rect">
            <a:avLst/>
          </a:prstGeom>
        </p:spPr>
      </p:pic>
      <p:sp>
        <p:nvSpPr>
          <p:cNvPr id="5" name="TextBox 1">
            <a:extLst>
              <a:ext uri="{FF2B5EF4-FFF2-40B4-BE49-F238E27FC236}">
                <a16:creationId xmlns:a16="http://schemas.microsoft.com/office/drawing/2014/main" id="{78A73F52-2895-4979-9B3A-E1C80EB78ACB}"/>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188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2588" y="460424"/>
            <a:ext cx="2700000" cy="684000"/>
          </a:xfrm>
        </p:spPr>
        <p:txBody>
          <a:bodyPr>
            <a:noAutofit/>
          </a:bodyPr>
          <a:lstStyle>
            <a:lvl1pPr>
              <a:defRPr sz="47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382587" y="1189036"/>
            <a:ext cx="2700000" cy="2232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9865" y="1581"/>
            <a:ext cx="6064135" cy="5140337"/>
          </a:xfrm>
          <a:prstGeom prst="rect">
            <a:avLst/>
          </a:prstGeom>
        </p:spPr>
      </p:pic>
      <p:sp>
        <p:nvSpPr>
          <p:cNvPr id="6" name="TextBox 1">
            <a:extLst>
              <a:ext uri="{FF2B5EF4-FFF2-40B4-BE49-F238E27FC236}">
                <a16:creationId xmlns:a16="http://schemas.microsoft.com/office/drawing/2014/main" id="{6CF3B697-1D5A-409B-B291-D52BA58C1427}"/>
              </a:ext>
            </a:extLst>
          </p:cNvPr>
          <p:cNvSpPr txBox="1"/>
          <p:nvPr userDrawn="1"/>
        </p:nvSpPr>
        <p:spPr>
          <a:xfrm>
            <a:off x="0" y="4947686"/>
            <a:ext cx="8890781" cy="195814"/>
          </a:xfrm>
          <a:prstGeom prst="rect">
            <a:avLst/>
          </a:prstGeom>
          <a:noFill/>
        </p:spPr>
        <p:txBody>
          <a:bodyPr wrap="square" lIns="36000" tIns="36000" rIns="36000" bIns="36000" rtlCol="0">
            <a:spAutoFit/>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kern="1200" dirty="0">
                <a:solidFill>
                  <a:schemeClr val="tx1"/>
                </a:solidFill>
                <a:effectLst/>
                <a:latin typeface="+mn-lt"/>
                <a:ea typeface="+mn-ea"/>
                <a:cs typeface="+mn-cs"/>
              </a:rPr>
              <a:t>© December 2018 Fidelity National Information Services, Inc. and/or its affiliates (“FIS”). All Rights Reserved. FIS confidential.</a:t>
            </a:r>
            <a:endParaRPr lang="en-US" sz="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2491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062500"/>
            <a:ext cx="9144000" cy="81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382588" y="383309"/>
            <a:ext cx="8361170" cy="782638"/>
          </a:xfrm>
          <a:prstGeom prst="rect">
            <a:avLst/>
          </a:prstGeom>
        </p:spPr>
        <p:txBody>
          <a:bodyPr vert="horz" lIns="0" tIns="0" rIns="0" bIns="0" rtlCol="0" anchor="t">
            <a:normAutofit/>
          </a:bodyPr>
          <a:lstStyle/>
          <a:p>
            <a:r>
              <a:rPr lang="pl-PL"/>
              <a:t>Kliknij, aby edytować styl</a:t>
            </a:r>
            <a:endParaRPr lang="en-US" dirty="0"/>
          </a:p>
        </p:txBody>
      </p:sp>
      <p:sp>
        <p:nvSpPr>
          <p:cNvPr id="6" name="Slide Number Placeholder 5"/>
          <p:cNvSpPr>
            <a:spLocks noGrp="1"/>
          </p:cNvSpPr>
          <p:nvPr>
            <p:ph type="sldNum" sz="quarter" idx="4"/>
          </p:nvPr>
        </p:nvSpPr>
        <p:spPr>
          <a:xfrm>
            <a:off x="8288339" y="4877568"/>
            <a:ext cx="468000" cy="135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393604" y="1235870"/>
            <a:ext cx="8350154" cy="3380184"/>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5" name="Picture 4"/>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385869" y="4776171"/>
            <a:ext cx="526106" cy="216000"/>
          </a:xfrm>
          <a:prstGeom prst="rect">
            <a:avLst/>
          </a:prstGeom>
        </p:spPr>
      </p:pic>
    </p:spTree>
    <p:extLst>
      <p:ext uri="{BB962C8B-B14F-4D97-AF65-F5344CB8AC3E}">
        <p14:creationId xmlns:p14="http://schemas.microsoft.com/office/powerpoint/2010/main" val="4064296392"/>
      </p:ext>
    </p:extLst>
  </p:cSld>
  <p:clrMap bg1="lt1" tx1="dk1" bg2="lt2" tx2="dk2" accent1="accent1" accent2="accent2" accent3="accent3" accent4="accent4" accent5="accent5" accent6="accent6" hlink="hlink" folHlink="folHlink"/>
  <p:sldLayoutIdLst>
    <p:sldLayoutId id="2147483748" r:id="rId1"/>
    <p:sldLayoutId id="2147483759" r:id="rId2"/>
    <p:sldLayoutId id="2147483760" r:id="rId3"/>
    <p:sldLayoutId id="2147483789" r:id="rId4"/>
    <p:sldLayoutId id="2147483790" r:id="rId5"/>
    <p:sldLayoutId id="2147483791" r:id="rId6"/>
    <p:sldLayoutId id="2147483753" r:id="rId7"/>
    <p:sldLayoutId id="2147483754" r:id="rId8"/>
    <p:sldLayoutId id="2147483752" r:id="rId9"/>
    <p:sldLayoutId id="2147483720" r:id="rId10"/>
    <p:sldLayoutId id="2147483731" r:id="rId11"/>
    <p:sldLayoutId id="2147483721" r:id="rId12"/>
    <p:sldLayoutId id="2147483737" r:id="rId13"/>
    <p:sldLayoutId id="2147483764" r:id="rId14"/>
    <p:sldLayoutId id="2147483723" r:id="rId15"/>
    <p:sldLayoutId id="2147483724" r:id="rId16"/>
    <p:sldLayoutId id="2147483734" r:id="rId17"/>
    <p:sldLayoutId id="2147483736" r:id="rId18"/>
    <p:sldLayoutId id="2147483735" r:id="rId19"/>
    <p:sldLayoutId id="2147483730" r:id="rId20"/>
    <p:sldLayoutId id="2147483751" r:id="rId21"/>
    <p:sldLayoutId id="2147483788" r:id="rId22"/>
    <p:sldLayoutId id="2147483793" r:id="rId23"/>
    <p:sldLayoutId id="2147483794" r:id="rId24"/>
  </p:sldLayoutIdLst>
  <p:hf hdr="0" dt="0"/>
  <p:txStyles>
    <p:titleStyle>
      <a:lvl1pPr algn="l" defTabSz="457200" rtl="0" eaLnBrk="1" latinLnBrk="0" hangingPunct="1">
        <a:lnSpc>
          <a:spcPct val="80000"/>
        </a:lnSpc>
        <a:spcBef>
          <a:spcPct val="0"/>
        </a:spcBef>
        <a:buNone/>
        <a:defRPr sz="26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4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2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1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Validation</a:t>
            </a:r>
            <a:r>
              <a:rPr lang="pl-PL" dirty="0"/>
              <a:t> Service</a:t>
            </a:r>
            <a:endParaRPr lang="en-GB" dirty="0"/>
          </a:p>
        </p:txBody>
      </p:sp>
      <p:sp>
        <p:nvSpPr>
          <p:cNvPr id="7" name="Subtitle 6"/>
          <p:cNvSpPr>
            <a:spLocks noGrp="1"/>
          </p:cNvSpPr>
          <p:nvPr>
            <p:ph type="body" sz="quarter" idx="13"/>
          </p:nvPr>
        </p:nvSpPr>
        <p:spPr/>
        <p:txBody>
          <a:bodyPr/>
          <a:lstStyle/>
          <a:p>
            <a:r>
              <a:rPr lang="pl-PL" dirty="0"/>
              <a:t>OPF </a:t>
            </a:r>
            <a:r>
              <a:rPr lang="en-US" dirty="0"/>
              <a:t>Academy</a:t>
            </a:r>
          </a:p>
        </p:txBody>
      </p:sp>
      <p:sp>
        <p:nvSpPr>
          <p:cNvPr id="4" name="Symbol zastępczy tekstu 3">
            <a:extLst>
              <a:ext uri="{FF2B5EF4-FFF2-40B4-BE49-F238E27FC236}">
                <a16:creationId xmlns:a16="http://schemas.microsoft.com/office/drawing/2014/main" id="{CB5E34F8-E52C-4088-B71A-64882123388E}"/>
              </a:ext>
            </a:extLst>
          </p:cNvPr>
          <p:cNvSpPr>
            <a:spLocks noGrp="1"/>
          </p:cNvSpPr>
          <p:nvPr>
            <p:ph type="body" sz="quarter" idx="14"/>
          </p:nvPr>
        </p:nvSpPr>
        <p:spPr/>
        <p:txBody>
          <a:bodyPr/>
          <a:lstStyle/>
          <a:p>
            <a:r>
              <a:rPr lang="pl-PL" dirty="0"/>
              <a:t>20.02.2018</a:t>
            </a:r>
          </a:p>
        </p:txBody>
      </p:sp>
      <p:sp>
        <p:nvSpPr>
          <p:cNvPr id="5" name="Symbol zastępczy tekstu 4">
            <a:extLst>
              <a:ext uri="{FF2B5EF4-FFF2-40B4-BE49-F238E27FC236}">
                <a16:creationId xmlns:a16="http://schemas.microsoft.com/office/drawing/2014/main" id="{72821488-06EF-4139-9F49-E383DA2F8079}"/>
              </a:ext>
            </a:extLst>
          </p:cNvPr>
          <p:cNvSpPr>
            <a:spLocks noGrp="1"/>
          </p:cNvSpPr>
          <p:nvPr>
            <p:ph type="body" sz="quarter" idx="15"/>
          </p:nvPr>
        </p:nvSpPr>
        <p:spPr/>
        <p:txBody>
          <a:bodyPr/>
          <a:lstStyle/>
          <a:p>
            <a:r>
              <a:rPr lang="pl-PL" dirty="0"/>
              <a:t>Leszek Deska</a:t>
            </a:r>
          </a:p>
        </p:txBody>
      </p:sp>
    </p:spTree>
    <p:custDataLst>
      <p:tags r:id="rId1"/>
    </p:custDataLst>
    <p:extLst>
      <p:ext uri="{BB962C8B-B14F-4D97-AF65-F5344CB8AC3E}">
        <p14:creationId xmlns:p14="http://schemas.microsoft.com/office/powerpoint/2010/main" val="3549827000"/>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Validators</a:t>
            </a:r>
          </a:p>
        </p:txBody>
      </p:sp>
      <p:sp>
        <p:nvSpPr>
          <p:cNvPr id="7171" name="Content Placeholder 2"/>
          <p:cNvSpPr>
            <a:spLocks noGrp="1"/>
          </p:cNvSpPr>
          <p:nvPr>
            <p:ph idx="1"/>
          </p:nvPr>
        </p:nvSpPr>
        <p:spPr/>
        <p:txBody>
          <a:bodyPr/>
          <a:lstStyle/>
          <a:p>
            <a:r>
              <a:rPr lang="en-US" dirty="0" err="1"/>
              <a:t>Validators</a:t>
            </a:r>
            <a:r>
              <a:rPr lang="en-US" dirty="0"/>
              <a:t> execute piece of validation logic which is applied to a single object</a:t>
            </a:r>
          </a:p>
          <a:p>
            <a:pPr lvl="1"/>
            <a:r>
              <a:rPr lang="en-US" dirty="0"/>
              <a:t>Check field value or format, mandatory fields, regular expressions, match expected set of values, …</a:t>
            </a:r>
          </a:p>
          <a:p>
            <a:endParaRPr lang="pl-PL" dirty="0"/>
          </a:p>
          <a:p>
            <a:r>
              <a:rPr lang="en-US" dirty="0"/>
              <a:t>Validators can specify location of target field(s) and expected values / formats / regular expression in </a:t>
            </a:r>
            <a:r>
              <a:rPr lang="en-US" dirty="0" err="1"/>
              <a:t>config</a:t>
            </a:r>
            <a:r>
              <a:rPr lang="en-US" dirty="0"/>
              <a:t> file</a:t>
            </a:r>
            <a:endParaRPr lang="pl-PL" dirty="0"/>
          </a:p>
          <a:p>
            <a:endParaRPr lang="pl-PL" dirty="0"/>
          </a:p>
          <a:p>
            <a:r>
              <a:rPr lang="pl-PL" dirty="0"/>
              <a:t>Validators are implemented as Java class and configured in validationservice-projectname-types.xml</a:t>
            </a:r>
          </a:p>
          <a:p>
            <a:endParaRPr lang="pl-PL" dirty="0"/>
          </a:p>
          <a:p>
            <a:r>
              <a:rPr lang="pl-PL" dirty="0"/>
              <a:t>SetValidators applies to set of entities</a:t>
            </a:r>
            <a:endParaRPr lang="en-US" dirty="0"/>
          </a:p>
        </p:txBody>
      </p:sp>
    </p:spTree>
    <p:extLst>
      <p:ext uri="{BB962C8B-B14F-4D97-AF65-F5344CB8AC3E}">
        <p14:creationId xmlns:p14="http://schemas.microsoft.com/office/powerpoint/2010/main" val="3046016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randombar(horizontal)">
                                      <p:cBhvr>
                                        <p:cTn id="7" dur="500"/>
                                        <p:tgtEl>
                                          <p:spTgt spid="717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randombar(horizontal)">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15" dur="500"/>
                                        <p:tgtEl>
                                          <p:spTgt spid="717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171">
                                            <p:txEl>
                                              <p:pRg st="5" end="5"/>
                                            </p:txEl>
                                          </p:spTgt>
                                        </p:tgtEl>
                                        <p:attrNameLst>
                                          <p:attrName>style.visibility</p:attrName>
                                        </p:attrNameLst>
                                      </p:cBhvr>
                                      <p:to>
                                        <p:strVal val="visible"/>
                                      </p:to>
                                    </p:set>
                                    <p:animEffect transition="in" filter="randombar(horizontal)">
                                      <p:cBhvr>
                                        <p:cTn id="20" dur="500"/>
                                        <p:tgtEl>
                                          <p:spTgt spid="717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animEffect transition="in" filter="randombar(horizontal)">
                                      <p:cBhvr>
                                        <p:cTn id="25"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Validators</a:t>
            </a:r>
          </a:p>
        </p:txBody>
      </p:sp>
      <p:sp>
        <p:nvSpPr>
          <p:cNvPr id="8195" name="Content Placeholder 2"/>
          <p:cNvSpPr>
            <a:spLocks noGrp="1"/>
          </p:cNvSpPr>
          <p:nvPr>
            <p:ph idx="1"/>
          </p:nvPr>
        </p:nvSpPr>
        <p:spPr/>
        <p:txBody>
          <a:bodyPr/>
          <a:lstStyle/>
          <a:p>
            <a:r>
              <a:rPr lang="en-US" dirty="0"/>
              <a:t>Should extend </a:t>
            </a:r>
            <a:r>
              <a:rPr lang="en-US" sz="2000" b="1" dirty="0" err="1">
                <a:latin typeface="Courier New" pitchFamily="49" charset="0"/>
                <a:cs typeface="Courier New" pitchFamily="49" charset="0"/>
              </a:rPr>
              <a:t>AbstractValidator</a:t>
            </a:r>
            <a:r>
              <a:rPr lang="en-US" dirty="0"/>
              <a:t> class</a:t>
            </a:r>
          </a:p>
          <a:p>
            <a:pPr lvl="1">
              <a:spcBef>
                <a:spcPts val="1023"/>
              </a:spcBef>
            </a:pPr>
            <a:r>
              <a:rPr lang="en-US" dirty="0"/>
              <a:t>Must have </a:t>
            </a:r>
            <a:r>
              <a:rPr lang="en-US" sz="1900" b="1" dirty="0">
                <a:solidFill>
                  <a:srgbClr val="0070C0"/>
                </a:solidFill>
                <a:latin typeface="Courier New" pitchFamily="49" charset="0"/>
                <a:cs typeface="Courier New" pitchFamily="49" charset="0"/>
              </a:rPr>
              <a:t>validate()</a:t>
            </a:r>
            <a:r>
              <a:rPr lang="en-US" dirty="0"/>
              <a:t> method to execute validation logic</a:t>
            </a:r>
          </a:p>
          <a:p>
            <a:pPr lvl="1">
              <a:spcBef>
                <a:spcPts val="1023"/>
              </a:spcBef>
            </a:pPr>
            <a:r>
              <a:rPr lang="en-US" dirty="0"/>
              <a:t>Can have </a:t>
            </a:r>
            <a:r>
              <a:rPr lang="en-US" sz="1900" b="1" dirty="0">
                <a:solidFill>
                  <a:srgbClr val="0070C0"/>
                </a:solidFill>
                <a:latin typeface="Courier New" pitchFamily="49" charset="0"/>
                <a:cs typeface="Courier New" pitchFamily="49" charset="0"/>
              </a:rPr>
              <a:t>configure()</a:t>
            </a:r>
            <a:r>
              <a:rPr lang="en-US" dirty="0">
                <a:solidFill>
                  <a:srgbClr val="0070C0"/>
                </a:solidFill>
              </a:rPr>
              <a:t> </a:t>
            </a:r>
            <a:r>
              <a:rPr lang="en-US" dirty="0"/>
              <a:t>method to obtain parameter values from configuration file</a:t>
            </a:r>
          </a:p>
          <a:p>
            <a:pPr lvl="2"/>
            <a:r>
              <a:rPr lang="en-US" dirty="0"/>
              <a:t>Custom parameters can be used in </a:t>
            </a:r>
            <a:r>
              <a:rPr lang="en-US" dirty="0" err="1"/>
              <a:t>config</a:t>
            </a:r>
            <a:r>
              <a:rPr lang="en-US" dirty="0"/>
              <a:t> file</a:t>
            </a:r>
          </a:p>
          <a:p>
            <a:pPr lvl="2"/>
            <a:r>
              <a:rPr lang="en-US" dirty="0"/>
              <a:t>Parameters may be a string value or comma-delimited string array</a:t>
            </a:r>
          </a:p>
          <a:p>
            <a:pPr lvl="2"/>
            <a:r>
              <a:rPr lang="en-US" dirty="0"/>
              <a:t>Parameter name must match name us</a:t>
            </a:r>
            <a:r>
              <a:rPr lang="pl-PL" dirty="0"/>
              <a:t>ed</a:t>
            </a:r>
            <a:r>
              <a:rPr lang="en-US" dirty="0"/>
              <a:t> in configure() method</a:t>
            </a:r>
          </a:p>
          <a:p>
            <a:endParaRPr lang="en-US" dirty="0"/>
          </a:p>
          <a:p>
            <a:r>
              <a:rPr lang="en-US" dirty="0"/>
              <a:t>Validation framework will instantiate, configure and cache all Validators when the service is called for first time ! </a:t>
            </a:r>
            <a:r>
              <a:rPr lang="en-US" sz="1200" b="0" i="1" dirty="0"/>
              <a:t>(like any other SPI)</a:t>
            </a:r>
          </a:p>
          <a:p>
            <a:pPr lvl="1">
              <a:buFont typeface="Wingdings" pitchFamily="2" charset="2"/>
              <a:buNone/>
            </a:pPr>
            <a:endParaRPr lang="en-US" dirty="0"/>
          </a:p>
        </p:txBody>
      </p:sp>
    </p:spTree>
    <p:extLst>
      <p:ext uri="{BB962C8B-B14F-4D97-AF65-F5344CB8AC3E}">
        <p14:creationId xmlns:p14="http://schemas.microsoft.com/office/powerpoint/2010/main" val="156161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randombar(horizontal)">
                                      <p:cBhvr>
                                        <p:cTn id="7" dur="500"/>
                                        <p:tgtEl>
                                          <p:spTgt spid="819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10" dur="500"/>
                                        <p:tgtEl>
                                          <p:spTgt spid="8195">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3" dur="500"/>
                                        <p:tgtEl>
                                          <p:spTgt spid="8195">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6" dur="500"/>
                                        <p:tgtEl>
                                          <p:spTgt spid="8195">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9" dur="500"/>
                                        <p:tgtEl>
                                          <p:spTgt spid="8195">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22" dur="500"/>
                                        <p:tgtEl>
                                          <p:spTgt spid="81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Issue Generation</a:t>
            </a:r>
          </a:p>
        </p:txBody>
      </p:sp>
      <p:sp>
        <p:nvSpPr>
          <p:cNvPr id="9219" name="Content Placeholder 2"/>
          <p:cNvSpPr>
            <a:spLocks noGrp="1"/>
          </p:cNvSpPr>
          <p:nvPr>
            <p:ph idx="1"/>
          </p:nvPr>
        </p:nvSpPr>
        <p:spPr>
          <a:xfrm>
            <a:off x="381000" y="1105429"/>
            <a:ext cx="8305800" cy="3328988"/>
          </a:xfrm>
        </p:spPr>
        <p:txBody>
          <a:bodyPr>
            <a:normAutofit lnSpcReduction="10000"/>
          </a:bodyPr>
          <a:lstStyle/>
          <a:p>
            <a:r>
              <a:rPr lang="en-US" dirty="0"/>
              <a:t>Validator raises issues when</a:t>
            </a:r>
            <a:r>
              <a:rPr lang="pl-PL" dirty="0"/>
              <a:t> it’s validation failed</a:t>
            </a:r>
            <a:endParaRPr lang="en-US" dirty="0"/>
          </a:p>
          <a:p>
            <a:pPr lvl="1"/>
            <a:r>
              <a:rPr lang="en-US" dirty="0"/>
              <a:t>Used to communicate to caller what problems were found</a:t>
            </a:r>
            <a:endParaRPr lang="pl-PL" dirty="0"/>
          </a:p>
          <a:p>
            <a:pPr lvl="1"/>
            <a:endParaRPr lang="en-US" dirty="0"/>
          </a:p>
          <a:p>
            <a:r>
              <a:rPr lang="en-US" dirty="0"/>
              <a:t>To raise issue, Validator must specify</a:t>
            </a:r>
          </a:p>
          <a:p>
            <a:pPr lvl="1"/>
            <a:r>
              <a:rPr lang="en-US" dirty="0"/>
              <a:t>An issue name – must match issue name specified in </a:t>
            </a:r>
            <a:r>
              <a:rPr lang="en-US" dirty="0" err="1"/>
              <a:t>config</a:t>
            </a:r>
            <a:r>
              <a:rPr lang="en-US" dirty="0"/>
              <a:t> file</a:t>
            </a:r>
          </a:p>
          <a:p>
            <a:pPr lvl="1"/>
            <a:r>
              <a:rPr lang="en-US" dirty="0"/>
              <a:t>A </a:t>
            </a:r>
            <a:r>
              <a:rPr lang="pl-PL" dirty="0"/>
              <a:t>table </a:t>
            </a:r>
            <a:r>
              <a:rPr lang="en-US" dirty="0"/>
              <a:t>of parameters – to fill in the generic issue message with data specific to the </a:t>
            </a:r>
            <a:r>
              <a:rPr lang="pl-PL" dirty="0"/>
              <a:t>issue</a:t>
            </a:r>
            <a:r>
              <a:rPr lang="en-US" dirty="0"/>
              <a:t> raised</a:t>
            </a:r>
            <a:endParaRPr lang="pl-PL" dirty="0"/>
          </a:p>
          <a:p>
            <a:pPr lvl="1"/>
            <a:endParaRPr lang="en-US" dirty="0"/>
          </a:p>
          <a:p>
            <a:r>
              <a:rPr lang="en-US" dirty="0"/>
              <a:t>Validator calls </a:t>
            </a:r>
            <a:r>
              <a:rPr lang="en-US" dirty="0" err="1">
                <a:solidFill>
                  <a:srgbClr val="0070C0"/>
                </a:solidFill>
                <a:latin typeface="Courier New" panose="02070309020205020404" pitchFamily="49" charset="0"/>
                <a:cs typeface="Courier New" panose="02070309020205020404" pitchFamily="49" charset="0"/>
              </a:rPr>
              <a:t>raiseIssue</a:t>
            </a:r>
            <a:r>
              <a:rPr lang="en-US" dirty="0">
                <a:solidFill>
                  <a:srgbClr val="0070C0"/>
                </a:solidFill>
                <a:latin typeface="Courier New" panose="02070309020205020404" pitchFamily="49" charset="0"/>
                <a:cs typeface="Courier New" panose="02070309020205020404" pitchFamily="49" charset="0"/>
              </a:rPr>
              <a:t>()</a:t>
            </a:r>
            <a:r>
              <a:rPr lang="en-US" dirty="0"/>
              <a:t> on </a:t>
            </a:r>
            <a:r>
              <a:rPr lang="en-US" dirty="0" err="1">
                <a:solidFill>
                  <a:srgbClr val="0070C0"/>
                </a:solidFill>
                <a:latin typeface="Courier New" panose="02070309020205020404" pitchFamily="49" charset="0"/>
                <a:cs typeface="Courier New" panose="02070309020205020404" pitchFamily="49" charset="0"/>
              </a:rPr>
              <a:t>ValidationContext</a:t>
            </a:r>
            <a:endParaRPr lang="en-US" dirty="0">
              <a:solidFill>
                <a:srgbClr val="0070C0"/>
              </a:solidFill>
              <a:latin typeface="Courier New" panose="02070309020205020404" pitchFamily="49" charset="0"/>
              <a:cs typeface="Courier New" panose="02070309020205020404" pitchFamily="49" charset="0"/>
            </a:endParaRPr>
          </a:p>
          <a:p>
            <a:pPr lvl="1"/>
            <a:r>
              <a:rPr lang="en-US" dirty="0" err="1"/>
              <a:t>Validat</a:t>
            </a:r>
            <a:r>
              <a:rPr lang="pl-PL" dirty="0"/>
              <a:t>or</a:t>
            </a:r>
            <a:r>
              <a:rPr lang="en-US" dirty="0"/>
              <a:t> stops validation logic and returns </a:t>
            </a:r>
            <a:endParaRPr lang="pl-PL" dirty="0"/>
          </a:p>
          <a:p>
            <a:pPr lvl="2"/>
            <a:r>
              <a:rPr lang="en-US" dirty="0"/>
              <a:t>assuming one issue is raised at a time by a Validator</a:t>
            </a:r>
          </a:p>
          <a:p>
            <a:pPr lvl="1"/>
            <a:r>
              <a:rPr lang="en-US" dirty="0"/>
              <a:t>An issue mapping must exist</a:t>
            </a:r>
            <a:r>
              <a:rPr lang="pl-PL" dirty="0"/>
              <a:t>s in configuration of validation rule</a:t>
            </a:r>
            <a:r>
              <a:rPr lang="en-US" dirty="0"/>
              <a:t> for every issue that might be raised</a:t>
            </a:r>
          </a:p>
          <a:p>
            <a:pPr lvl="2"/>
            <a:r>
              <a:rPr lang="pl-PL" dirty="0"/>
              <a:t>o</a:t>
            </a:r>
            <a:r>
              <a:rPr lang="en-US" dirty="0" err="1"/>
              <a:t>therwise</a:t>
            </a:r>
            <a:r>
              <a:rPr lang="en-US" dirty="0"/>
              <a:t> exception is thrown</a:t>
            </a:r>
          </a:p>
        </p:txBody>
      </p:sp>
    </p:spTree>
    <p:extLst>
      <p:ext uri="{BB962C8B-B14F-4D97-AF65-F5344CB8AC3E}">
        <p14:creationId xmlns:p14="http://schemas.microsoft.com/office/powerpoint/2010/main" val="99544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5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animEffect transition="in" filter="fade">
                                      <p:cBhvr>
                                        <p:cTn id="15" dur="500"/>
                                        <p:tgtEl>
                                          <p:spTgt spid="921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fade">
                                      <p:cBhvr>
                                        <p:cTn id="18" dur="500"/>
                                        <p:tgtEl>
                                          <p:spTgt spid="9219">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fade">
                                      <p:cBhvr>
                                        <p:cTn id="21" dur="500"/>
                                        <p:tgtEl>
                                          <p:spTgt spid="921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219">
                                            <p:txEl>
                                              <p:pRg st="7" end="7"/>
                                            </p:txEl>
                                          </p:spTgt>
                                        </p:tgtEl>
                                        <p:attrNameLst>
                                          <p:attrName>style.visibility</p:attrName>
                                        </p:attrNameLst>
                                      </p:cBhvr>
                                      <p:to>
                                        <p:strVal val="visible"/>
                                      </p:to>
                                    </p:set>
                                    <p:animEffect transition="in" filter="fade">
                                      <p:cBhvr>
                                        <p:cTn id="26" dur="500"/>
                                        <p:tgtEl>
                                          <p:spTgt spid="9219">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19">
                                            <p:txEl>
                                              <p:pRg st="8" end="8"/>
                                            </p:txEl>
                                          </p:spTgt>
                                        </p:tgtEl>
                                        <p:attrNameLst>
                                          <p:attrName>style.visibility</p:attrName>
                                        </p:attrNameLst>
                                      </p:cBhvr>
                                      <p:to>
                                        <p:strVal val="visible"/>
                                      </p:to>
                                    </p:set>
                                    <p:animEffect transition="in" filter="fade">
                                      <p:cBhvr>
                                        <p:cTn id="29" dur="500"/>
                                        <p:tgtEl>
                                          <p:spTgt spid="9219">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219">
                                            <p:txEl>
                                              <p:pRg st="9" end="9"/>
                                            </p:txEl>
                                          </p:spTgt>
                                        </p:tgtEl>
                                        <p:attrNameLst>
                                          <p:attrName>style.visibility</p:attrName>
                                        </p:attrNameLst>
                                      </p:cBhvr>
                                      <p:to>
                                        <p:strVal val="visible"/>
                                      </p:to>
                                    </p:set>
                                    <p:animEffect transition="in" filter="fade">
                                      <p:cBhvr>
                                        <p:cTn id="32" dur="500"/>
                                        <p:tgtEl>
                                          <p:spTgt spid="9219">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19">
                                            <p:txEl>
                                              <p:pRg st="10" end="10"/>
                                            </p:txEl>
                                          </p:spTgt>
                                        </p:tgtEl>
                                        <p:attrNameLst>
                                          <p:attrName>style.visibility</p:attrName>
                                        </p:attrNameLst>
                                      </p:cBhvr>
                                      <p:to>
                                        <p:strVal val="visible"/>
                                      </p:to>
                                    </p:set>
                                    <p:animEffect transition="in" filter="fade">
                                      <p:cBhvr>
                                        <p:cTn id="35" dur="500"/>
                                        <p:tgtEl>
                                          <p:spTgt spid="9219">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19">
                                            <p:txEl>
                                              <p:pRg st="11" end="11"/>
                                            </p:txEl>
                                          </p:spTgt>
                                        </p:tgtEl>
                                        <p:attrNameLst>
                                          <p:attrName>style.visibility</p:attrName>
                                        </p:attrNameLst>
                                      </p:cBhvr>
                                      <p:to>
                                        <p:strVal val="visible"/>
                                      </p:to>
                                    </p:set>
                                    <p:animEffect transition="in" filter="fade">
                                      <p:cBhvr>
                                        <p:cTn id="38" dur="500"/>
                                        <p:tgtEl>
                                          <p:spTgt spid="9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Conditions</a:t>
            </a:r>
          </a:p>
        </p:txBody>
      </p:sp>
      <p:sp>
        <p:nvSpPr>
          <p:cNvPr id="11267" name="Content Placeholder 2"/>
          <p:cNvSpPr>
            <a:spLocks noGrp="1"/>
          </p:cNvSpPr>
          <p:nvPr>
            <p:ph idx="1"/>
          </p:nvPr>
        </p:nvSpPr>
        <p:spPr>
          <a:xfrm>
            <a:off x="969433" y="918104"/>
            <a:ext cx="7631723" cy="4157663"/>
          </a:xfrm>
        </p:spPr>
        <p:txBody>
          <a:bodyPr/>
          <a:lstStyle/>
          <a:p>
            <a:r>
              <a:rPr lang="en-US" dirty="0"/>
              <a:t>Provides conditional logic to determine if Validation rule or Validation rule group should be executed</a:t>
            </a:r>
            <a:endParaRPr lang="pl-PL" dirty="0"/>
          </a:p>
          <a:p>
            <a:pPr lvl="1"/>
            <a:r>
              <a:rPr lang="pl-PL" dirty="0"/>
              <a:t>Conditions might be grouped into logical sentences (using AND, OR)</a:t>
            </a:r>
          </a:p>
          <a:p>
            <a:endParaRPr lang="pl-PL" dirty="0"/>
          </a:p>
          <a:p>
            <a:pPr>
              <a:spcBef>
                <a:spcPts val="1023"/>
              </a:spcBef>
            </a:pPr>
            <a:r>
              <a:rPr lang="en-US" dirty="0"/>
              <a:t>Condition types</a:t>
            </a:r>
          </a:p>
          <a:p>
            <a:pPr lvl="1"/>
            <a:r>
              <a:rPr lang="pl-PL" b="1" dirty="0"/>
              <a:t>s</a:t>
            </a:r>
            <a:r>
              <a:rPr lang="en-US" b="1" dirty="0" err="1"/>
              <a:t>i</a:t>
            </a:r>
            <a:r>
              <a:rPr lang="pl-PL" b="1" dirty="0"/>
              <a:t>ngl</a:t>
            </a:r>
            <a:r>
              <a:rPr lang="en-US" b="1" dirty="0"/>
              <a:t>e conditions </a:t>
            </a:r>
            <a:r>
              <a:rPr lang="en-US" dirty="0"/>
              <a:t>– evaluate XPath expression against target entity, document or field – Must return TRUE to trigger rule</a:t>
            </a:r>
          </a:p>
          <a:p>
            <a:pPr lvl="1"/>
            <a:r>
              <a:rPr lang="pl-PL" b="1" dirty="0"/>
              <a:t>c</a:t>
            </a:r>
            <a:r>
              <a:rPr lang="en-US" b="1" dirty="0" err="1"/>
              <a:t>omposite</a:t>
            </a:r>
            <a:r>
              <a:rPr lang="en-US" b="1" dirty="0"/>
              <a:t> condition </a:t>
            </a:r>
            <a:r>
              <a:rPr lang="en-US" dirty="0"/>
              <a:t>– evaluate child conditions – </a:t>
            </a:r>
            <a:r>
              <a:rPr lang="pl-PL" dirty="0"/>
              <a:t>all</a:t>
            </a:r>
            <a:r>
              <a:rPr lang="en-US" dirty="0"/>
              <a:t> must return TRUE to trigger rule</a:t>
            </a:r>
            <a:endParaRPr lang="pl-PL" dirty="0"/>
          </a:p>
          <a:p>
            <a:pPr lvl="1"/>
            <a:r>
              <a:rPr lang="pl-PL" b="1" dirty="0"/>
              <a:t>or condition</a:t>
            </a:r>
            <a:r>
              <a:rPr lang="en-US" b="1" dirty="0"/>
              <a:t> </a:t>
            </a:r>
            <a:r>
              <a:rPr lang="en-US" dirty="0"/>
              <a:t>– evaluate child conditions – </a:t>
            </a:r>
            <a:r>
              <a:rPr lang="pl-PL" dirty="0"/>
              <a:t>at least one</a:t>
            </a:r>
            <a:r>
              <a:rPr lang="en-US" dirty="0"/>
              <a:t> must return TRUE to trigger rule</a:t>
            </a:r>
            <a:endParaRPr lang="pl-PL" dirty="0"/>
          </a:p>
          <a:p>
            <a:pPr lvl="1"/>
            <a:r>
              <a:rPr lang="pl-PL" dirty="0"/>
              <a:t>conditions might be grouped into logical sentences like: c1 and (c2 or c3)</a:t>
            </a:r>
            <a:endParaRPr lang="en-US" dirty="0"/>
          </a:p>
          <a:p>
            <a:pPr>
              <a:spcBef>
                <a:spcPts val="1023"/>
              </a:spcBef>
            </a:pPr>
            <a:endParaRPr lang="pl-PL" dirty="0"/>
          </a:p>
          <a:p>
            <a:pPr>
              <a:spcBef>
                <a:spcPts val="1023"/>
              </a:spcBef>
            </a:pPr>
            <a:r>
              <a:rPr lang="en-US" dirty="0"/>
              <a:t>Create new conditions by extending </a:t>
            </a:r>
            <a:r>
              <a:rPr lang="en-US" sz="2000" b="1" dirty="0" err="1">
                <a:solidFill>
                  <a:srgbClr val="0070C0"/>
                </a:solidFill>
                <a:latin typeface="Courier New" pitchFamily="49" charset="0"/>
                <a:cs typeface="Courier New" pitchFamily="49" charset="0"/>
              </a:rPr>
              <a:t>AbstractCondition</a:t>
            </a:r>
            <a:endParaRPr lang="en-US" sz="2000" b="1" dirty="0">
              <a:solidFill>
                <a:srgbClr val="0070C0"/>
              </a:solidFill>
              <a:latin typeface="Courier New" pitchFamily="49" charset="0"/>
              <a:cs typeface="Courier New" pitchFamily="49" charset="0"/>
            </a:endParaRPr>
          </a:p>
          <a:p>
            <a:pPr lvl="1"/>
            <a:r>
              <a:rPr lang="en-US" dirty="0"/>
              <a:t>Implement </a:t>
            </a:r>
            <a:r>
              <a:rPr lang="en-US" sz="1700" b="1" dirty="0" err="1">
                <a:solidFill>
                  <a:srgbClr val="0070C0"/>
                </a:solidFill>
                <a:latin typeface="Courier New" pitchFamily="49" charset="0"/>
                <a:cs typeface="Courier New" pitchFamily="49" charset="0"/>
              </a:rPr>
              <a:t>holdsTrue</a:t>
            </a:r>
            <a:r>
              <a:rPr lang="en-US" sz="1700" b="1" dirty="0">
                <a:solidFill>
                  <a:srgbClr val="0070C0"/>
                </a:solidFill>
                <a:latin typeface="Courier New" pitchFamily="49" charset="0"/>
                <a:cs typeface="Courier New" pitchFamily="49" charset="0"/>
              </a:rPr>
              <a:t>()</a:t>
            </a:r>
            <a:r>
              <a:rPr lang="en-US" dirty="0">
                <a:solidFill>
                  <a:srgbClr val="0070C0"/>
                </a:solidFill>
              </a:rPr>
              <a:t> </a:t>
            </a:r>
            <a:r>
              <a:rPr lang="en-US" dirty="0"/>
              <a:t>and </a:t>
            </a:r>
            <a:r>
              <a:rPr lang="en-US" sz="1700" b="1" dirty="0">
                <a:solidFill>
                  <a:srgbClr val="0070C0"/>
                </a:solidFill>
                <a:latin typeface="Courier New" pitchFamily="49" charset="0"/>
                <a:cs typeface="Courier New" pitchFamily="49" charset="0"/>
              </a:rPr>
              <a:t>configure()</a:t>
            </a:r>
            <a:r>
              <a:rPr lang="en-US" dirty="0"/>
              <a:t> methods</a:t>
            </a:r>
          </a:p>
        </p:txBody>
      </p:sp>
    </p:spTree>
    <p:extLst>
      <p:ext uri="{BB962C8B-B14F-4D97-AF65-F5344CB8AC3E}">
        <p14:creationId xmlns:p14="http://schemas.microsoft.com/office/powerpoint/2010/main" val="978851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fade">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fade">
                                      <p:cBhvr>
                                        <p:cTn id="15" dur="500"/>
                                        <p:tgtEl>
                                          <p:spTgt spid="1126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fade">
                                      <p:cBhvr>
                                        <p:cTn id="18" dur="500"/>
                                        <p:tgtEl>
                                          <p:spTgt spid="1126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5" end="5"/>
                                            </p:txEl>
                                          </p:spTgt>
                                        </p:tgtEl>
                                        <p:attrNameLst>
                                          <p:attrName>style.visibility</p:attrName>
                                        </p:attrNameLst>
                                      </p:cBhvr>
                                      <p:to>
                                        <p:strVal val="visible"/>
                                      </p:to>
                                    </p:set>
                                    <p:animEffect transition="in" filter="fade">
                                      <p:cBhvr>
                                        <p:cTn id="21" dur="500"/>
                                        <p:tgtEl>
                                          <p:spTgt spid="1126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fade">
                                      <p:cBhvr>
                                        <p:cTn id="24" dur="500"/>
                                        <p:tgtEl>
                                          <p:spTgt spid="1126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animEffect transition="in" filter="fade">
                                      <p:cBhvr>
                                        <p:cTn id="27" dur="500"/>
                                        <p:tgtEl>
                                          <p:spTgt spid="1126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9" end="9"/>
                                            </p:txEl>
                                          </p:spTgt>
                                        </p:tgtEl>
                                        <p:attrNameLst>
                                          <p:attrName>style.visibility</p:attrName>
                                        </p:attrNameLst>
                                      </p:cBhvr>
                                      <p:to>
                                        <p:strVal val="visible"/>
                                      </p:to>
                                    </p:set>
                                    <p:animEffect transition="in" filter="fade">
                                      <p:cBhvr>
                                        <p:cTn id="32" dur="500"/>
                                        <p:tgtEl>
                                          <p:spTgt spid="11267">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267">
                                            <p:txEl>
                                              <p:pRg st="10" end="10"/>
                                            </p:txEl>
                                          </p:spTgt>
                                        </p:tgtEl>
                                        <p:attrNameLst>
                                          <p:attrName>style.visibility</p:attrName>
                                        </p:attrNameLst>
                                      </p:cBhvr>
                                      <p:to>
                                        <p:strVal val="visible"/>
                                      </p:to>
                                    </p:set>
                                    <p:animEffect transition="in" filter="fade">
                                      <p:cBhvr>
                                        <p:cTn id="35"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94A8-4EB8-4363-9304-90FAE3FC73B1}"/>
              </a:ext>
            </a:extLst>
          </p:cNvPr>
          <p:cNvSpPr>
            <a:spLocks noGrp="1"/>
          </p:cNvSpPr>
          <p:nvPr>
            <p:ph type="ctrTitle"/>
          </p:nvPr>
        </p:nvSpPr>
        <p:spPr/>
        <p:txBody>
          <a:bodyPr/>
          <a:lstStyle/>
          <a:p>
            <a:r>
              <a:rPr lang="en-US" sz="3200" dirty="0"/>
              <a:t>Configuration</a:t>
            </a:r>
            <a:endParaRPr lang="pl-PL" sz="3200" dirty="0"/>
          </a:p>
        </p:txBody>
      </p:sp>
    </p:spTree>
    <p:extLst>
      <p:ext uri="{BB962C8B-B14F-4D97-AF65-F5344CB8AC3E}">
        <p14:creationId xmlns:p14="http://schemas.microsoft.com/office/powerpoint/2010/main" val="352044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Configuration Concepts</a:t>
            </a:r>
          </a:p>
        </p:txBody>
      </p:sp>
      <p:sp>
        <p:nvSpPr>
          <p:cNvPr id="14339" name="Content Placeholder 2"/>
          <p:cNvSpPr>
            <a:spLocks noGrp="1"/>
          </p:cNvSpPr>
          <p:nvPr>
            <p:ph idx="1"/>
          </p:nvPr>
        </p:nvSpPr>
        <p:spPr/>
        <p:txBody>
          <a:bodyPr/>
          <a:lstStyle/>
          <a:p>
            <a:pPr>
              <a:lnSpc>
                <a:spcPct val="150000"/>
              </a:lnSpc>
            </a:pPr>
            <a:r>
              <a:rPr lang="en-US" dirty="0"/>
              <a:t>Configuration file</a:t>
            </a:r>
            <a:r>
              <a:rPr lang="pl-PL" dirty="0"/>
              <a:t> </a:t>
            </a:r>
            <a:r>
              <a:rPr lang="pl-PL" b="1" dirty="0"/>
              <a:t>validationservice.xml</a:t>
            </a:r>
            <a:r>
              <a:rPr lang="en-US" dirty="0"/>
              <a:t> contains following sections</a:t>
            </a:r>
            <a:r>
              <a:rPr lang="pl-PL" dirty="0"/>
              <a:t>:</a:t>
            </a:r>
            <a:endParaRPr lang="en-US" dirty="0"/>
          </a:p>
          <a:p>
            <a:pPr lvl="1">
              <a:lnSpc>
                <a:spcPct val="150000"/>
              </a:lnSpc>
              <a:spcBef>
                <a:spcPct val="0"/>
              </a:spcBef>
            </a:pPr>
            <a:r>
              <a:rPr lang="en-US" dirty="0"/>
              <a:t>Generic Validation Service configuration</a:t>
            </a:r>
          </a:p>
          <a:p>
            <a:pPr lvl="1">
              <a:lnSpc>
                <a:spcPct val="150000"/>
              </a:lnSpc>
              <a:spcBef>
                <a:spcPct val="0"/>
              </a:spcBef>
            </a:pPr>
            <a:r>
              <a:rPr lang="en-US" dirty="0"/>
              <a:t>Validation Rule Group definitions</a:t>
            </a:r>
          </a:p>
          <a:p>
            <a:pPr lvl="1">
              <a:lnSpc>
                <a:spcPct val="150000"/>
              </a:lnSpc>
              <a:spcBef>
                <a:spcPct val="0"/>
              </a:spcBef>
            </a:pPr>
            <a:r>
              <a:rPr lang="en-US" dirty="0"/>
              <a:t>Validation Rule definitions</a:t>
            </a:r>
          </a:p>
          <a:p>
            <a:pPr lvl="1">
              <a:lnSpc>
                <a:spcPct val="150000"/>
              </a:lnSpc>
              <a:spcBef>
                <a:spcPct val="0"/>
              </a:spcBef>
            </a:pPr>
            <a:r>
              <a:rPr lang="en-US" dirty="0" err="1"/>
              <a:t>SetValidator</a:t>
            </a:r>
            <a:r>
              <a:rPr lang="en-US" dirty="0"/>
              <a:t> Rule definitions</a:t>
            </a:r>
          </a:p>
          <a:p>
            <a:pPr lvl="1">
              <a:lnSpc>
                <a:spcPct val="150000"/>
              </a:lnSpc>
              <a:spcBef>
                <a:spcPct val="0"/>
              </a:spcBef>
            </a:pPr>
            <a:r>
              <a:rPr lang="en-US" dirty="0"/>
              <a:t>Validator type definitions</a:t>
            </a:r>
          </a:p>
          <a:p>
            <a:pPr lvl="1">
              <a:lnSpc>
                <a:spcPct val="150000"/>
              </a:lnSpc>
              <a:spcBef>
                <a:spcPct val="0"/>
              </a:spcBef>
            </a:pPr>
            <a:r>
              <a:rPr lang="en-US" dirty="0"/>
              <a:t>Condition type definitions</a:t>
            </a:r>
          </a:p>
        </p:txBody>
      </p:sp>
    </p:spTree>
    <p:extLst>
      <p:ext uri="{BB962C8B-B14F-4D97-AF65-F5344CB8AC3E}">
        <p14:creationId xmlns:p14="http://schemas.microsoft.com/office/powerpoint/2010/main" val="416617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randombar(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22" dur="500"/>
                                        <p:tgtEl>
                                          <p:spTgt spid="14339">
                                            <p:txEl>
                                              <p:pRg st="3" end="3"/>
                                            </p:txEl>
                                          </p:spTgt>
                                        </p:tgtEl>
                                      </p:cBhvr>
                                    </p:animEffect>
                                  </p:childTnLst>
                                </p:cTn>
                              </p:par>
                            </p:childTnLst>
                          </p:cTn>
                        </p:par>
                        <p:par>
                          <p:cTn id="23" fill="hold">
                            <p:stCondLst>
                              <p:cond delay="500"/>
                            </p:stCondLst>
                            <p:childTnLst>
                              <p:par>
                                <p:cTn id="24" presetID="14" presetClass="entr" presetSubtype="10" fill="hold" grpId="0" nodeType="afterEffect">
                                  <p:stCondLst>
                                    <p:cond delay="0"/>
                                  </p:stCondLst>
                                  <p:childTnLst>
                                    <p:set>
                                      <p:cBhvr>
                                        <p:cTn id="25"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26" dur="500"/>
                                        <p:tgtEl>
                                          <p:spTgt spid="1433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Effect transition="in" filter="randombar(horizontal)">
                                      <p:cBhvr>
                                        <p:cTn id="31" dur="500"/>
                                        <p:tgtEl>
                                          <p:spTgt spid="1433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4339">
                                            <p:txEl>
                                              <p:pRg st="6" end="6"/>
                                            </p:txEl>
                                          </p:spTgt>
                                        </p:tgtEl>
                                        <p:attrNameLst>
                                          <p:attrName>style.visibility</p:attrName>
                                        </p:attrNameLst>
                                      </p:cBhvr>
                                      <p:to>
                                        <p:strVal val="visible"/>
                                      </p:to>
                                    </p:set>
                                    <p:animEffect transition="in" filter="randombar(horizontal)">
                                      <p:cBhvr>
                                        <p:cTn id="36"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&lt;</a:t>
            </a:r>
            <a:r>
              <a:rPr lang="en-US" dirty="0" err="1"/>
              <a:t>validationservice</a:t>
            </a:r>
            <a:r>
              <a:rPr lang="en-US" dirty="0"/>
              <a:t>&gt; tag</a:t>
            </a:r>
          </a:p>
        </p:txBody>
      </p:sp>
      <p:sp>
        <p:nvSpPr>
          <p:cNvPr id="15363" name="Content Placeholder 2"/>
          <p:cNvSpPr>
            <a:spLocks noGrp="1"/>
          </p:cNvSpPr>
          <p:nvPr>
            <p:ph idx="1"/>
          </p:nvPr>
        </p:nvSpPr>
        <p:spPr/>
        <p:txBody>
          <a:bodyPr>
            <a:normAutofit/>
          </a:bodyPr>
          <a:lstStyle/>
          <a:p>
            <a:pPr>
              <a:buFont typeface="Wingdings" pitchFamily="2" charset="2"/>
              <a:buNone/>
            </a:pPr>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validationservice</a:t>
            </a:r>
            <a:r>
              <a:rPr lang="en-US" dirty="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6019248"/>
              </p:ext>
            </p:extLst>
          </p:nvPr>
        </p:nvGraphicFramePr>
        <p:xfrm>
          <a:off x="633372" y="1767813"/>
          <a:ext cx="8032163" cy="2335734"/>
        </p:xfrm>
        <a:graphic>
          <a:graphicData uri="http://schemas.openxmlformats.org/drawingml/2006/table">
            <a:tbl>
              <a:tblPr firstRow="1" bandRow="1">
                <a:tableStyleId>{93296810-A885-4BE3-A3E7-6D5BEEA58F35}</a:tableStyleId>
              </a:tblPr>
              <a:tblGrid>
                <a:gridCol w="940247">
                  <a:extLst>
                    <a:ext uri="{9D8B030D-6E8A-4147-A177-3AD203B41FA5}">
                      <a16:colId xmlns:a16="http://schemas.microsoft.com/office/drawing/2014/main" val="20000"/>
                    </a:ext>
                  </a:extLst>
                </a:gridCol>
                <a:gridCol w="773655">
                  <a:extLst>
                    <a:ext uri="{9D8B030D-6E8A-4147-A177-3AD203B41FA5}">
                      <a16:colId xmlns:a16="http://schemas.microsoft.com/office/drawing/2014/main" val="20001"/>
                    </a:ext>
                  </a:extLst>
                </a:gridCol>
                <a:gridCol w="961534">
                  <a:extLst>
                    <a:ext uri="{9D8B030D-6E8A-4147-A177-3AD203B41FA5}">
                      <a16:colId xmlns:a16="http://schemas.microsoft.com/office/drawing/2014/main" val="20002"/>
                    </a:ext>
                  </a:extLst>
                </a:gridCol>
                <a:gridCol w="5356727">
                  <a:extLst>
                    <a:ext uri="{9D8B030D-6E8A-4147-A177-3AD203B41FA5}">
                      <a16:colId xmlns:a16="http://schemas.microsoft.com/office/drawing/2014/main" val="20003"/>
                    </a:ext>
                  </a:extLst>
                </a:gridCol>
              </a:tblGrid>
              <a:tr h="278130">
                <a:tc>
                  <a:txBody>
                    <a:bodyPr/>
                    <a:lstStyle/>
                    <a:p>
                      <a:r>
                        <a:rPr lang="pl-PL" sz="1200" dirty="0"/>
                        <a:t>Name</a:t>
                      </a:r>
                      <a:endParaRPr lang="en-US" sz="1200" dirty="0"/>
                    </a:p>
                  </a:txBody>
                  <a:tcPr marL="84406" marR="84406" marT="34290" marB="34290"/>
                </a:tc>
                <a:tc>
                  <a:txBody>
                    <a:bodyPr/>
                    <a:lstStyle/>
                    <a:p>
                      <a:r>
                        <a:rPr lang="pl-PL" sz="1200" dirty="0"/>
                        <a:t>Type</a:t>
                      </a:r>
                      <a:endParaRPr lang="en-US" sz="1200" dirty="0"/>
                    </a:p>
                  </a:txBody>
                  <a:tcPr marL="84406" marR="84406" marT="34290" marB="34290"/>
                </a:tc>
                <a:tc>
                  <a:txBody>
                    <a:bodyPr/>
                    <a:lstStyle/>
                    <a:p>
                      <a:r>
                        <a:rPr lang="en-US" sz="1200" dirty="0"/>
                        <a:t>Mandatory</a:t>
                      </a:r>
                    </a:p>
                  </a:txBody>
                  <a:tcPr marL="84406" marR="84406" marT="34290" marB="34290"/>
                </a:tc>
                <a:tc>
                  <a:txBody>
                    <a:bodyPr/>
                    <a:lstStyle/>
                    <a:p>
                      <a:r>
                        <a:rPr lang="en-US" sz="1200" dirty="0"/>
                        <a:t>Description</a:t>
                      </a:r>
                    </a:p>
                  </a:txBody>
                  <a:tcPr marL="84406" marR="84406" marT="34290" marB="34290"/>
                </a:tc>
                <a:extLst>
                  <a:ext uri="{0D108BD9-81ED-4DB2-BD59-A6C34878D82A}">
                    <a16:rowId xmlns:a16="http://schemas.microsoft.com/office/drawing/2014/main" val="10000"/>
                  </a:ext>
                </a:extLst>
              </a:tr>
              <a:tr h="434340">
                <a:tc>
                  <a:txBody>
                    <a:bodyPr/>
                    <a:lstStyle/>
                    <a:p>
                      <a:r>
                        <a:rPr lang="en-US" sz="1200" dirty="0"/>
                        <a:t>id</a:t>
                      </a:r>
                    </a:p>
                  </a:txBody>
                  <a:tcPr marL="84406" marR="84406" marT="34290" marB="34290"/>
                </a:tc>
                <a:tc>
                  <a:txBody>
                    <a:bodyPr/>
                    <a:lstStyle/>
                    <a:p>
                      <a:r>
                        <a:rPr lang="pl-PL" sz="1200" dirty="0"/>
                        <a:t>Attribute</a:t>
                      </a:r>
                      <a:endParaRPr lang="en-US" sz="1200" dirty="0"/>
                    </a:p>
                  </a:txBody>
                  <a:tcPr marL="84406" marR="84406" marT="34290" marB="34290"/>
                </a:tc>
                <a:tc>
                  <a:txBody>
                    <a:bodyPr/>
                    <a:lstStyle/>
                    <a:p>
                      <a:r>
                        <a:rPr lang="en-US" sz="1200" dirty="0"/>
                        <a:t>Yes</a:t>
                      </a:r>
                    </a:p>
                  </a:txBody>
                  <a:tcPr marL="84406" marR="84406" marT="34290" marB="34290"/>
                </a:tc>
                <a:tc>
                  <a:txBody>
                    <a:bodyPr/>
                    <a:lstStyle/>
                    <a:p>
                      <a:r>
                        <a:rPr lang="en-US" sz="1200" dirty="0"/>
                        <a:t>This is an attribute of the </a:t>
                      </a:r>
                      <a:r>
                        <a:rPr lang="en-US" sz="1200" dirty="0" err="1"/>
                        <a:t>validationservice</a:t>
                      </a:r>
                      <a:r>
                        <a:rPr lang="en-US" sz="1200" dirty="0"/>
                        <a:t> parent element.</a:t>
                      </a:r>
                    </a:p>
                    <a:p>
                      <a:r>
                        <a:rPr lang="en-US" sz="1200" dirty="0"/>
                        <a:t>Unique identifier for the service e.g. "default„</a:t>
                      </a:r>
                      <a:endParaRPr lang="pl-PL" sz="1200" dirty="0"/>
                    </a:p>
                    <a:p>
                      <a:endParaRPr lang="en-US" sz="1200" dirty="0"/>
                    </a:p>
                  </a:txBody>
                  <a:tcPr marL="84406" marR="84406" marT="34290" marB="34290"/>
                </a:tc>
                <a:extLst>
                  <a:ext uri="{0D108BD9-81ED-4DB2-BD59-A6C34878D82A}">
                    <a16:rowId xmlns:a16="http://schemas.microsoft.com/office/drawing/2014/main" val="10001"/>
                  </a:ext>
                </a:extLst>
              </a:tr>
              <a:tr h="278130">
                <a:tc>
                  <a:txBody>
                    <a:bodyPr/>
                    <a:lstStyle/>
                    <a:p>
                      <a:r>
                        <a:rPr lang="en-US" sz="1200" dirty="0"/>
                        <a:t>name </a:t>
                      </a:r>
                    </a:p>
                  </a:txBody>
                  <a:tcPr marL="84406" marR="84406" marT="34290" marB="34290"/>
                </a:tc>
                <a:tc>
                  <a:txBody>
                    <a:bodyPr/>
                    <a:lstStyle/>
                    <a:p>
                      <a:r>
                        <a:rPr lang="pl-PL" sz="1200" dirty="0"/>
                        <a:t>Element</a:t>
                      </a:r>
                      <a:endParaRPr lang="en-US" sz="1200" dirty="0"/>
                    </a:p>
                  </a:txBody>
                  <a:tcPr marL="84406" marR="84406" marT="34290" marB="34290"/>
                </a:tc>
                <a:tc>
                  <a:txBody>
                    <a:bodyPr/>
                    <a:lstStyle/>
                    <a:p>
                      <a:r>
                        <a:rPr lang="pl-PL" sz="1200" dirty="0"/>
                        <a:t>No</a:t>
                      </a:r>
                      <a:endParaRPr lang="en-US" sz="1200" dirty="0"/>
                    </a:p>
                  </a:txBody>
                  <a:tcPr marL="84406" marR="84406" marT="34290" marB="34290"/>
                </a:tc>
                <a:tc>
                  <a:txBody>
                    <a:bodyPr/>
                    <a:lstStyle/>
                    <a:p>
                      <a:r>
                        <a:rPr lang="pl-PL" sz="1200" dirty="0"/>
                        <a:t>Name, might be f</a:t>
                      </a:r>
                      <a:r>
                        <a:rPr lang="en-US" sz="1200" dirty="0" err="1"/>
                        <a:t>ully</a:t>
                      </a:r>
                      <a:r>
                        <a:rPr lang="en-US" sz="1200" dirty="0"/>
                        <a:t> qualified class name of the Validation Service</a:t>
                      </a:r>
                      <a:endParaRPr lang="pl-PL" sz="1200" dirty="0"/>
                    </a:p>
                    <a:p>
                      <a:endParaRPr lang="en-US" sz="1200" dirty="0"/>
                    </a:p>
                  </a:txBody>
                  <a:tcPr marL="84406" marR="84406" marT="34290" marB="34290"/>
                </a:tc>
                <a:extLst>
                  <a:ext uri="{0D108BD9-81ED-4DB2-BD59-A6C34878D82A}">
                    <a16:rowId xmlns:a16="http://schemas.microsoft.com/office/drawing/2014/main" val="10002"/>
                  </a:ext>
                </a:extLst>
              </a:tr>
              <a:tr h="388824">
                <a:tc>
                  <a:txBody>
                    <a:bodyPr/>
                    <a:lstStyle/>
                    <a:p>
                      <a:r>
                        <a:rPr lang="en-US" sz="1200" dirty="0" err="1"/>
                        <a:t>classname</a:t>
                      </a:r>
                      <a:r>
                        <a:rPr lang="en-US" sz="1200" dirty="0"/>
                        <a:t> </a:t>
                      </a:r>
                    </a:p>
                  </a:txBody>
                  <a:tcPr marL="84406" marR="84406" marT="34290" marB="34290"/>
                </a:tc>
                <a:tc>
                  <a:txBody>
                    <a:bodyPr/>
                    <a:lstStyle/>
                    <a:p>
                      <a:r>
                        <a:rPr lang="pl-PL" sz="1200" dirty="0"/>
                        <a:t>Element</a:t>
                      </a:r>
                    </a:p>
                  </a:txBody>
                  <a:tcPr marL="84406" marR="84406" marT="34290" marB="34290"/>
                </a:tc>
                <a:tc>
                  <a:txBody>
                    <a:bodyPr/>
                    <a:lstStyle/>
                    <a:p>
                      <a:r>
                        <a:rPr lang="en-US" sz="1200" dirty="0"/>
                        <a:t>Yes </a:t>
                      </a:r>
                    </a:p>
                  </a:txBody>
                  <a:tcPr marL="84406" marR="84406" marT="34290" marB="34290"/>
                </a:tc>
                <a:tc>
                  <a:txBody>
                    <a:bodyPr/>
                    <a:lstStyle/>
                    <a:p>
                      <a:r>
                        <a:rPr lang="en-US" sz="1200" dirty="0"/>
                        <a:t>Fully qualified class name of the Validation Service</a:t>
                      </a:r>
                      <a:r>
                        <a:rPr lang="pl-PL" sz="1200" dirty="0"/>
                        <a:t> </a:t>
                      </a:r>
                      <a:r>
                        <a:rPr lang="en-US" sz="1200" dirty="0"/>
                        <a:t>implementation</a:t>
                      </a:r>
                    </a:p>
                  </a:txBody>
                  <a:tcPr marL="84406" marR="84406" marT="34290" marB="34290"/>
                </a:tc>
                <a:extLst>
                  <a:ext uri="{0D108BD9-81ED-4DB2-BD59-A6C34878D82A}">
                    <a16:rowId xmlns:a16="http://schemas.microsoft.com/office/drawing/2014/main" val="10003"/>
                  </a:ext>
                </a:extLst>
              </a:tr>
              <a:tr h="617220">
                <a:tc>
                  <a:txBody>
                    <a:bodyPr/>
                    <a:lstStyle/>
                    <a:p>
                      <a:r>
                        <a:rPr lang="en-US" sz="1200" dirty="0" err="1"/>
                        <a:t>issuelimit</a:t>
                      </a:r>
                      <a:r>
                        <a:rPr lang="en-US" sz="1200" dirty="0"/>
                        <a:t> </a:t>
                      </a:r>
                    </a:p>
                  </a:txBody>
                  <a:tcPr marL="84406" marR="84406" marT="34290" marB="34290"/>
                </a:tc>
                <a:tc>
                  <a:txBody>
                    <a:bodyPr/>
                    <a:lstStyle/>
                    <a:p>
                      <a:r>
                        <a:rPr lang="pl-PL" sz="1200" dirty="0"/>
                        <a:t>Element</a:t>
                      </a:r>
                      <a:endParaRPr lang="en-US" sz="1200" dirty="0"/>
                    </a:p>
                  </a:txBody>
                  <a:tcPr marL="84406" marR="84406" marT="34290" marB="34290"/>
                </a:tc>
                <a:tc>
                  <a:txBody>
                    <a:bodyPr/>
                    <a:lstStyle/>
                    <a:p>
                      <a:r>
                        <a:rPr lang="en-US" sz="1200" dirty="0"/>
                        <a:t>No </a:t>
                      </a:r>
                    </a:p>
                  </a:txBody>
                  <a:tcPr marL="84406" marR="84406" marT="34290" marB="34290"/>
                </a:tc>
                <a:tc>
                  <a:txBody>
                    <a:bodyPr/>
                    <a:lstStyle/>
                    <a:p>
                      <a:r>
                        <a:rPr lang="en-US" sz="1200" dirty="0"/>
                        <a:t>Defines the maximum number of issues the Validation Service may throw before ceasing to process any further validations.</a:t>
                      </a:r>
                      <a:endParaRPr lang="pl-PL" sz="1200" dirty="0"/>
                    </a:p>
                    <a:p>
                      <a:endParaRPr lang="en-US" sz="1200" dirty="0"/>
                    </a:p>
                  </a:txBody>
                  <a:tcPr marL="84406" marR="84406"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01852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&lt;</a:t>
            </a:r>
            <a:r>
              <a:rPr lang="en-US" dirty="0" err="1"/>
              <a:t>validationservice</a:t>
            </a:r>
            <a:r>
              <a:rPr lang="en-US" dirty="0"/>
              <a:t>&gt; - example</a:t>
            </a:r>
          </a:p>
        </p:txBody>
      </p:sp>
      <p:sp>
        <p:nvSpPr>
          <p:cNvPr id="16387" name="Content Placeholder 2"/>
          <p:cNvSpPr>
            <a:spLocks noGrp="1"/>
          </p:cNvSpPr>
          <p:nvPr>
            <p:ph idx="1"/>
          </p:nvPr>
        </p:nvSpPr>
        <p:spPr/>
        <p:txBody>
          <a:bodyPr/>
          <a:lstStyle/>
          <a:p>
            <a:pPr marL="194813" indent="-194813">
              <a:spcBef>
                <a:spcPct val="0"/>
              </a:spcBef>
              <a:buNone/>
              <a:tabLst>
                <a:tab pos="389626" algn="l"/>
                <a:tab pos="584439" algn="l"/>
                <a:tab pos="779252" algn="l"/>
                <a:tab pos="974065" algn="l"/>
                <a:tab pos="1168878" algn="l"/>
              </a:tabLst>
            </a:pPr>
            <a:r>
              <a:rPr lang="en-US" sz="1400" b="0" dirty="0"/>
              <a:t>Example from </a:t>
            </a:r>
            <a:r>
              <a:rPr lang="en-US" sz="1400" b="1" dirty="0">
                <a:solidFill>
                  <a:srgbClr val="0070C0"/>
                </a:solidFill>
                <a:latin typeface="Courier New" pitchFamily="49" charset="0"/>
                <a:cs typeface="Courier New" pitchFamily="49" charset="0"/>
              </a:rPr>
              <a:t>validationservice-opfcommon.xml</a:t>
            </a:r>
          </a:p>
          <a:p>
            <a:pPr marL="194813" indent="-194813">
              <a:spcBef>
                <a:spcPct val="0"/>
              </a:spcBef>
              <a:buNone/>
              <a:tabLst>
                <a:tab pos="389626" algn="l"/>
                <a:tab pos="584439" algn="l"/>
                <a:tab pos="779252" algn="l"/>
                <a:tab pos="974065" algn="l"/>
                <a:tab pos="1168878" algn="l"/>
              </a:tabLst>
            </a:pPr>
            <a:endParaRPr lang="en-US" sz="1400" b="1" dirty="0">
              <a:latin typeface="Courier New" pitchFamily="49" charset="0"/>
              <a:cs typeface="Courier New" pitchFamily="49" charset="0"/>
            </a:endParaRPr>
          </a:p>
          <a:p>
            <a:pPr marL="194813" indent="-194813">
              <a:spcBef>
                <a:spcPct val="0"/>
              </a:spcBef>
              <a:buNone/>
              <a:tabLst>
                <a:tab pos="389626" algn="l"/>
                <a:tab pos="584439" algn="l"/>
                <a:tab pos="779252" algn="l"/>
                <a:tab pos="974065" algn="l"/>
                <a:tab pos="1168878" algn="l"/>
              </a:tabLst>
            </a:pPr>
            <a:endParaRPr lang="en-US" sz="1400" b="1" dirty="0">
              <a:latin typeface="Courier New" pitchFamily="49" charset="0"/>
              <a:cs typeface="Courier New" pitchFamily="49" charset="0"/>
            </a:endParaRPr>
          </a:p>
        </p:txBody>
      </p:sp>
      <p:pic>
        <p:nvPicPr>
          <p:cNvPr id="2" name="Picture 1">
            <a:extLst>
              <a:ext uri="{FF2B5EF4-FFF2-40B4-BE49-F238E27FC236}">
                <a16:creationId xmlns:a16="http://schemas.microsoft.com/office/drawing/2014/main" id="{46A6DCF6-A9A7-48F4-8E80-39FCCE5A868D}"/>
              </a:ext>
            </a:extLst>
          </p:cNvPr>
          <p:cNvPicPr>
            <a:picLocks noChangeAspect="1"/>
          </p:cNvPicPr>
          <p:nvPr/>
        </p:nvPicPr>
        <p:blipFill>
          <a:blip r:embed="rId3"/>
          <a:stretch>
            <a:fillRect/>
          </a:stretch>
        </p:blipFill>
        <p:spPr>
          <a:xfrm>
            <a:off x="457200" y="1676399"/>
            <a:ext cx="7247315" cy="1971773"/>
          </a:xfrm>
          <a:prstGeom prst="rect">
            <a:avLst/>
          </a:prstGeom>
        </p:spPr>
      </p:pic>
    </p:spTree>
    <p:extLst>
      <p:ext uri="{BB962C8B-B14F-4D97-AF65-F5344CB8AC3E}">
        <p14:creationId xmlns:p14="http://schemas.microsoft.com/office/powerpoint/2010/main" val="2314218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&lt;</a:t>
            </a:r>
            <a:r>
              <a:rPr lang="en-IN" dirty="0" err="1"/>
              <a:t>validationcollection</a:t>
            </a:r>
            <a:r>
              <a:rPr lang="en-US" dirty="0"/>
              <a:t>&gt;</a:t>
            </a:r>
          </a:p>
        </p:txBody>
      </p:sp>
      <p:sp>
        <p:nvSpPr>
          <p:cNvPr id="17411" name="Content Placeholder 2"/>
          <p:cNvSpPr>
            <a:spLocks noGrp="1"/>
          </p:cNvSpPr>
          <p:nvPr>
            <p:ph idx="1"/>
          </p:nvPr>
        </p:nvSpPr>
        <p:spPr/>
        <p:txBody>
          <a:bodyPr>
            <a:normAutofit fontScale="92500"/>
          </a:bodyPr>
          <a:lstStyle/>
          <a:p>
            <a:r>
              <a:rPr lang="en-US" dirty="0"/>
              <a:t>Collection of </a:t>
            </a:r>
            <a:r>
              <a:rPr lang="pl-PL" dirty="0"/>
              <a:t>groups </a:t>
            </a:r>
            <a:r>
              <a:rPr lang="en-US" dirty="0"/>
              <a:t>that are to be executed</a:t>
            </a:r>
            <a:endParaRPr lang="pl-PL" dirty="0"/>
          </a:p>
          <a:p>
            <a:endParaRPr lang="pl-PL" dirty="0"/>
          </a:p>
          <a:p>
            <a:r>
              <a:rPr lang="pl-PL" dirty="0"/>
              <a:t>If no collection to run is specified when calling validation service, then default collection is run</a:t>
            </a:r>
          </a:p>
          <a:p>
            <a:pPr lvl="1"/>
            <a:r>
              <a:rPr lang="pl-PL" dirty="0"/>
              <a:t>Default collection contains </a:t>
            </a:r>
            <a:r>
              <a:rPr lang="pl-PL" dirty="0" err="1"/>
              <a:t>all</a:t>
            </a:r>
            <a:r>
              <a:rPr lang="pl-PL" dirty="0"/>
              <a:t> </a:t>
            </a:r>
            <a:r>
              <a:rPr lang="en-US" dirty="0"/>
              <a:t>default </a:t>
            </a:r>
            <a:r>
              <a:rPr lang="pl-PL" dirty="0" err="1"/>
              <a:t>validation</a:t>
            </a:r>
            <a:r>
              <a:rPr lang="pl-PL" dirty="0"/>
              <a:t> </a:t>
            </a:r>
            <a:r>
              <a:rPr lang="pl-PL" dirty="0" err="1"/>
              <a:t>group</a:t>
            </a:r>
            <a:r>
              <a:rPr lang="en-US" dirty="0"/>
              <a:t>s</a:t>
            </a:r>
            <a:endParaRPr lang="pl-PL" dirty="0"/>
          </a:p>
          <a:p>
            <a:pPr lvl="1"/>
            <a:r>
              <a:rPr lang="pl-PL" dirty="0"/>
              <a:t>Element </a:t>
            </a:r>
            <a:r>
              <a:rPr lang="pl-PL" b="1" dirty="0"/>
              <a:t>&lt;default&gt;</a:t>
            </a:r>
            <a:r>
              <a:rPr lang="pl-PL" dirty="0"/>
              <a:t> controls whether validation group is a default one. </a:t>
            </a:r>
            <a:r>
              <a:rPr lang="pl-PL" b="1" dirty="0"/>
              <a:t>If it’s not given then group is default</a:t>
            </a:r>
          </a:p>
          <a:p>
            <a:endParaRPr lang="en-US" dirty="0"/>
          </a:p>
          <a:p>
            <a:r>
              <a:rPr lang="en-US" dirty="0"/>
              <a:t>When collection is executed, groups are validated </a:t>
            </a:r>
            <a:r>
              <a:rPr lang="pl-PL" dirty="0"/>
              <a:t>sequentially</a:t>
            </a:r>
            <a:r>
              <a:rPr lang="en-US" dirty="0"/>
              <a:t> as listed in configuration file</a:t>
            </a:r>
          </a:p>
          <a:p>
            <a:endParaRPr lang="pl-PL" dirty="0"/>
          </a:p>
          <a:p>
            <a:r>
              <a:rPr lang="pl-PL" dirty="0"/>
              <a:t>Collections can not specify condition</a:t>
            </a:r>
            <a:endParaRPr lang="en-US" dirty="0"/>
          </a:p>
          <a:p>
            <a:endParaRPr lang="en-US" dirty="0"/>
          </a:p>
        </p:txBody>
      </p:sp>
    </p:spTree>
    <p:extLst>
      <p:ext uri="{BB962C8B-B14F-4D97-AF65-F5344CB8AC3E}">
        <p14:creationId xmlns:p14="http://schemas.microsoft.com/office/powerpoint/2010/main" val="433855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fade">
                                      <p:cBhvr>
                                        <p:cTn id="12" dur="500"/>
                                        <p:tgtEl>
                                          <p:spTgt spid="17411">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fade">
                                      <p:cBhvr>
                                        <p:cTn id="15" dur="500"/>
                                        <p:tgtEl>
                                          <p:spTgt spid="17411">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4" end="4"/>
                                            </p:txEl>
                                          </p:spTgt>
                                        </p:tgtEl>
                                        <p:attrNameLst>
                                          <p:attrName>style.visibility</p:attrName>
                                        </p:attrNameLst>
                                      </p:cBhvr>
                                      <p:to>
                                        <p:strVal val="visible"/>
                                      </p:to>
                                    </p:set>
                                    <p:animEffect transition="in" filter="fade">
                                      <p:cBhvr>
                                        <p:cTn id="18" dur="500"/>
                                        <p:tgtEl>
                                          <p:spTgt spid="174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animEffect transition="in" filter="fade">
                                      <p:cBhvr>
                                        <p:cTn id="23" dur="500"/>
                                        <p:tgtEl>
                                          <p:spTgt spid="17411">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1">
                                            <p:txEl>
                                              <p:pRg st="8" end="8"/>
                                            </p:txEl>
                                          </p:spTgt>
                                        </p:tgtEl>
                                        <p:attrNameLst>
                                          <p:attrName>style.visibility</p:attrName>
                                        </p:attrNameLst>
                                      </p:cBhvr>
                                      <p:to>
                                        <p:strVal val="visible"/>
                                      </p:to>
                                    </p:set>
                                    <p:animEffect transition="in" filter="fade">
                                      <p:cBhvr>
                                        <p:cTn id="26"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&lt;</a:t>
            </a:r>
            <a:r>
              <a:rPr lang="en-US" dirty="0" err="1"/>
              <a:t>validationcollection</a:t>
            </a:r>
            <a:r>
              <a:rPr lang="en-US" dirty="0"/>
              <a:t>&gt;</a:t>
            </a:r>
          </a:p>
        </p:txBody>
      </p:sp>
      <p:sp>
        <p:nvSpPr>
          <p:cNvPr id="18435" name="Content Placeholder 2"/>
          <p:cNvSpPr>
            <a:spLocks noGrp="1"/>
          </p:cNvSpPr>
          <p:nvPr>
            <p:ph idx="1"/>
          </p:nvPr>
        </p:nvSpPr>
        <p:spPr>
          <a:xfrm>
            <a:off x="364067" y="1028792"/>
            <a:ext cx="8305800" cy="3328988"/>
          </a:xfrm>
        </p:spPr>
        <p:txBody>
          <a:bodyPr/>
          <a:lstStyle/>
          <a:p>
            <a:pPr>
              <a:buNone/>
            </a:pPr>
            <a:r>
              <a:rPr lang="en-US" dirty="0">
                <a:solidFill>
                  <a:srgbClr val="0070C0"/>
                </a:solidFill>
                <a:latin typeface="Courier New" panose="02070309020205020404" pitchFamily="49" charset="0"/>
                <a:cs typeface="Courier New" panose="02070309020205020404" pitchFamily="49" charset="0"/>
              </a:rPr>
              <a:t>&lt;</a:t>
            </a:r>
            <a:r>
              <a:rPr lang="en-US" dirty="0" err="1">
                <a:solidFill>
                  <a:srgbClr val="0070C0"/>
                </a:solidFill>
                <a:latin typeface="Courier New" panose="02070309020205020404" pitchFamily="49" charset="0"/>
                <a:cs typeface="Courier New" panose="02070309020205020404" pitchFamily="49" charset="0"/>
              </a:rPr>
              <a:t>validationconfig</a:t>
            </a:r>
            <a:r>
              <a:rPr lang="en-US" dirty="0">
                <a:solidFill>
                  <a:srgbClr val="0070C0"/>
                </a:solidFill>
                <a:latin typeface="Courier New" panose="02070309020205020404" pitchFamily="49" charset="0"/>
                <a:cs typeface="Courier New" panose="02070309020205020404" pitchFamily="49" charset="0"/>
              </a:rPr>
              <a:t>&gt;&lt;service&gt;&lt;</a:t>
            </a:r>
            <a:r>
              <a:rPr lang="en-US" dirty="0" err="1">
                <a:solidFill>
                  <a:srgbClr val="0070C0"/>
                </a:solidFill>
                <a:latin typeface="Courier New" panose="02070309020205020404" pitchFamily="49" charset="0"/>
                <a:cs typeface="Courier New" panose="02070309020205020404" pitchFamily="49" charset="0"/>
              </a:rPr>
              <a:t>standardvalidation</a:t>
            </a:r>
            <a:r>
              <a:rPr lang="en-US" dirty="0">
                <a:solidFill>
                  <a:srgbClr val="0070C0"/>
                </a:solidFill>
                <a:latin typeface="Courier New" panose="02070309020205020404" pitchFamily="49" charset="0"/>
                <a:cs typeface="Courier New" panose="02070309020205020404" pitchFamily="49" charset="0"/>
              </a:rPr>
              <a:t>&gt;&lt;</a:t>
            </a:r>
            <a:r>
              <a:rPr lang="en-US" dirty="0" err="1">
                <a:solidFill>
                  <a:srgbClr val="0070C0"/>
                </a:solidFill>
                <a:latin typeface="Courier New" panose="02070309020205020404" pitchFamily="49" charset="0"/>
                <a:cs typeface="Courier New" panose="02070309020205020404" pitchFamily="49" charset="0"/>
              </a:rPr>
              <a:t>validationcollection</a:t>
            </a:r>
            <a:r>
              <a:rPr lang="en-US" dirty="0">
                <a:solidFill>
                  <a:srgbClr val="0070C0"/>
                </a:solidFill>
                <a:latin typeface="Courier New" panose="02070309020205020404" pitchFamily="49" charset="0"/>
                <a:cs typeface="Courier New" panose="02070309020205020404" pitchFamily="49" charset="0"/>
              </a:rPr>
              <a:t>&gt;</a:t>
            </a:r>
            <a:endParaRPr lang="en-US" b="1" dirty="0"/>
          </a:p>
          <a:p>
            <a:endParaRPr lang="en-US" b="1" dirty="0"/>
          </a:p>
          <a:p>
            <a:endParaRPr lang="en-US" b="1" dirty="0"/>
          </a:p>
          <a:p>
            <a:endParaRPr lang="en-US" b="1" dirty="0"/>
          </a:p>
          <a:p>
            <a:endParaRPr lang="en-US" b="1" dirty="0"/>
          </a:p>
          <a:p>
            <a:endParaRPr lang="en-US" b="1" dirty="0"/>
          </a:p>
          <a:p>
            <a:pPr>
              <a:buFont typeface="Wingdings" pitchFamily="2" charset="2"/>
              <a:buNone/>
            </a:pPr>
            <a:endParaRPr lang="en-US" sz="1400" b="1" dirty="0"/>
          </a:p>
        </p:txBody>
      </p:sp>
      <p:graphicFrame>
        <p:nvGraphicFramePr>
          <p:cNvPr id="4" name="Table 3"/>
          <p:cNvGraphicFramePr>
            <a:graphicFrameLocks noGrp="1"/>
          </p:cNvGraphicFramePr>
          <p:nvPr>
            <p:extLst>
              <p:ext uri="{D42A27DB-BD31-4B8C-83A1-F6EECF244321}">
                <p14:modId xmlns:p14="http://schemas.microsoft.com/office/powerpoint/2010/main" val="3879434092"/>
              </p:ext>
            </p:extLst>
          </p:nvPr>
        </p:nvGraphicFramePr>
        <p:xfrm>
          <a:off x="382588" y="1521495"/>
          <a:ext cx="8180896" cy="1666069"/>
        </p:xfrm>
        <a:graphic>
          <a:graphicData uri="http://schemas.openxmlformats.org/drawingml/2006/table">
            <a:tbl>
              <a:tblPr firstRow="1" bandRow="1">
                <a:tableStyleId>{93296810-A885-4BE3-A3E7-6D5BEEA58F35}</a:tableStyleId>
              </a:tblPr>
              <a:tblGrid>
                <a:gridCol w="926734">
                  <a:extLst>
                    <a:ext uri="{9D8B030D-6E8A-4147-A177-3AD203B41FA5}">
                      <a16:colId xmlns:a16="http://schemas.microsoft.com/office/drawing/2014/main" val="20000"/>
                    </a:ext>
                  </a:extLst>
                </a:gridCol>
                <a:gridCol w="772998">
                  <a:extLst>
                    <a:ext uri="{9D8B030D-6E8A-4147-A177-3AD203B41FA5}">
                      <a16:colId xmlns:a16="http://schemas.microsoft.com/office/drawing/2014/main" val="20001"/>
                    </a:ext>
                  </a:extLst>
                </a:gridCol>
                <a:gridCol w="970960">
                  <a:extLst>
                    <a:ext uri="{9D8B030D-6E8A-4147-A177-3AD203B41FA5}">
                      <a16:colId xmlns:a16="http://schemas.microsoft.com/office/drawing/2014/main" val="20002"/>
                    </a:ext>
                  </a:extLst>
                </a:gridCol>
                <a:gridCol w="5510204">
                  <a:extLst>
                    <a:ext uri="{9D8B030D-6E8A-4147-A177-3AD203B41FA5}">
                      <a16:colId xmlns:a16="http://schemas.microsoft.com/office/drawing/2014/main" val="20003"/>
                    </a:ext>
                  </a:extLst>
                </a:gridCol>
              </a:tblGrid>
              <a:tr h="278130">
                <a:tc>
                  <a:txBody>
                    <a:bodyPr/>
                    <a:lstStyle/>
                    <a:p>
                      <a:r>
                        <a:rPr lang="en-US" sz="1200" dirty="0"/>
                        <a:t>Name</a:t>
                      </a:r>
                    </a:p>
                  </a:txBody>
                  <a:tcPr marL="84406" marR="84406" marT="34290" marB="34290"/>
                </a:tc>
                <a:tc>
                  <a:txBody>
                    <a:bodyPr/>
                    <a:lstStyle/>
                    <a:p>
                      <a:r>
                        <a:rPr lang="pl-PL" sz="1200" dirty="0"/>
                        <a:t>Type</a:t>
                      </a:r>
                      <a:endParaRPr lang="en-US" sz="1200" dirty="0"/>
                    </a:p>
                  </a:txBody>
                  <a:tcPr marL="84406" marR="84406" marT="34290" marB="34290"/>
                </a:tc>
                <a:tc>
                  <a:txBody>
                    <a:bodyPr/>
                    <a:lstStyle/>
                    <a:p>
                      <a:r>
                        <a:rPr lang="en-US" sz="1200" dirty="0"/>
                        <a:t>Mandatory</a:t>
                      </a:r>
                    </a:p>
                  </a:txBody>
                  <a:tcPr marL="84406" marR="84406" marT="34290" marB="34290"/>
                </a:tc>
                <a:tc>
                  <a:txBody>
                    <a:bodyPr/>
                    <a:lstStyle/>
                    <a:p>
                      <a:r>
                        <a:rPr lang="en-US" sz="1200" dirty="0"/>
                        <a:t>Description</a:t>
                      </a:r>
                    </a:p>
                  </a:txBody>
                  <a:tcPr marL="84406" marR="84406" marT="34290" marB="34290"/>
                </a:tc>
                <a:extLst>
                  <a:ext uri="{0D108BD9-81ED-4DB2-BD59-A6C34878D82A}">
                    <a16:rowId xmlns:a16="http://schemas.microsoft.com/office/drawing/2014/main" val="10000"/>
                  </a:ext>
                </a:extLst>
              </a:tr>
              <a:tr h="519259">
                <a:tc>
                  <a:txBody>
                    <a:bodyPr/>
                    <a:lstStyle/>
                    <a:p>
                      <a:r>
                        <a:rPr lang="en-US" sz="1200" dirty="0">
                          <a:latin typeface="+mn-lt"/>
                        </a:rPr>
                        <a:t>id</a:t>
                      </a:r>
                    </a:p>
                  </a:txBody>
                  <a:tcPr marL="84406" marR="84406" marT="34290" marB="34290"/>
                </a:tc>
                <a:tc>
                  <a:txBody>
                    <a:bodyPr/>
                    <a:lstStyle/>
                    <a:p>
                      <a:r>
                        <a:rPr lang="pl-PL" sz="1200" dirty="0">
                          <a:latin typeface="+mn-lt"/>
                        </a:rPr>
                        <a:t>Attribute</a:t>
                      </a:r>
                      <a:endParaRPr lang="en-US" sz="1200" dirty="0">
                        <a:latin typeface="+mn-lt"/>
                      </a:endParaRPr>
                    </a:p>
                  </a:txBody>
                  <a:tcPr marL="84406" marR="84406" marT="34290" marB="34290"/>
                </a:tc>
                <a:tc>
                  <a:txBody>
                    <a:bodyPr/>
                    <a:lstStyle/>
                    <a:p>
                      <a:r>
                        <a:rPr lang="en-US" sz="1200" dirty="0">
                          <a:latin typeface="+mn-lt"/>
                        </a:rPr>
                        <a:t>Yes</a:t>
                      </a:r>
                    </a:p>
                  </a:txBody>
                  <a:tcPr marL="84406" marR="84406" marT="34290" marB="34290"/>
                </a:tc>
                <a:tc>
                  <a:txBody>
                    <a:bodyPr/>
                    <a:lstStyle/>
                    <a:p>
                      <a:r>
                        <a:rPr lang="en-US" sz="1200" kern="1200" baseline="0" dirty="0">
                          <a:solidFill>
                            <a:schemeClr val="tx1"/>
                          </a:solidFill>
                          <a:latin typeface="+mn-lt"/>
                          <a:ea typeface="+mn-ea"/>
                          <a:cs typeface="+mn-cs"/>
                        </a:rPr>
                        <a:t>This is an attribute of the </a:t>
                      </a:r>
                      <a:r>
                        <a:rPr lang="en-US" sz="1200" kern="1200" baseline="0" dirty="0" err="1">
                          <a:solidFill>
                            <a:schemeClr val="tx1"/>
                          </a:solidFill>
                          <a:latin typeface="+mn-lt"/>
                          <a:ea typeface="+mn-ea"/>
                          <a:cs typeface="+mn-cs"/>
                        </a:rPr>
                        <a:t>validationcollection</a:t>
                      </a:r>
                      <a:r>
                        <a:rPr lang="en-US" sz="1200" kern="1200" baseline="0" dirty="0">
                          <a:solidFill>
                            <a:schemeClr val="tx1"/>
                          </a:solidFill>
                          <a:latin typeface="+mn-lt"/>
                          <a:ea typeface="+mn-ea"/>
                          <a:cs typeface="+mn-cs"/>
                        </a:rPr>
                        <a:t> element.</a:t>
                      </a:r>
                    </a:p>
                    <a:p>
                      <a:r>
                        <a:rPr lang="en-US" sz="1200" kern="1200" baseline="0" dirty="0">
                          <a:solidFill>
                            <a:schemeClr val="tx1"/>
                          </a:solidFill>
                          <a:latin typeface="+mn-lt"/>
                          <a:ea typeface="+mn-ea"/>
                          <a:cs typeface="+mn-cs"/>
                        </a:rPr>
                        <a:t>Unique identifier for the collection. Collection is invoked using id.</a:t>
                      </a:r>
                    </a:p>
                  </a:txBody>
                  <a:tcPr marL="84406" marR="84406" marT="34290" marB="34290"/>
                </a:tc>
                <a:extLst>
                  <a:ext uri="{0D108BD9-81ED-4DB2-BD59-A6C34878D82A}">
                    <a16:rowId xmlns:a16="http://schemas.microsoft.com/office/drawing/2014/main" val="10001"/>
                  </a:ext>
                </a:extLst>
              </a:tr>
              <a:tr h="325658">
                <a:tc>
                  <a:txBody>
                    <a:bodyPr/>
                    <a:lstStyle/>
                    <a:p>
                      <a:r>
                        <a:rPr lang="pl-PL" sz="1200" dirty="0">
                          <a:latin typeface="+mn-lt"/>
                        </a:rPr>
                        <a:t>c</a:t>
                      </a:r>
                      <a:r>
                        <a:rPr lang="en-US" sz="1200" dirty="0" err="1">
                          <a:latin typeface="+mn-lt"/>
                        </a:rPr>
                        <a:t>lassname</a:t>
                      </a:r>
                      <a:endParaRPr lang="en-US" sz="1200" dirty="0">
                        <a:latin typeface="+mn-lt"/>
                      </a:endParaRP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pl-PL" sz="1200" dirty="0">
                          <a:latin typeface="+mn-lt"/>
                        </a:rPr>
                        <a:t>No</a:t>
                      </a:r>
                      <a:endParaRPr lang="en-US" sz="1200" dirty="0">
                        <a:latin typeface="+mn-lt"/>
                      </a:endParaRPr>
                    </a:p>
                  </a:txBody>
                  <a:tcPr marL="84406" marR="84406" marT="34290" marB="34290"/>
                </a:tc>
                <a:tc>
                  <a:txBody>
                    <a:bodyPr/>
                    <a:lstStyle/>
                    <a:p>
                      <a:r>
                        <a:rPr lang="en-US" sz="1200" kern="1200" baseline="0" dirty="0">
                          <a:solidFill>
                            <a:schemeClr val="tx1"/>
                          </a:solidFill>
                          <a:latin typeface="+mn-lt"/>
                          <a:ea typeface="+mn-ea"/>
                          <a:cs typeface="+mn-cs"/>
                        </a:rPr>
                        <a:t>Refers to the class to execute. </a:t>
                      </a:r>
                      <a:r>
                        <a:rPr lang="en-US" sz="1200" kern="1200" baseline="0" dirty="0" err="1">
                          <a:solidFill>
                            <a:schemeClr val="tx1"/>
                          </a:solidFill>
                          <a:latin typeface="+mn-lt"/>
                          <a:ea typeface="+mn-ea"/>
                          <a:cs typeface="+mn-cs"/>
                        </a:rPr>
                        <a:t>ValidationRuleGroupCollection</a:t>
                      </a:r>
                      <a:r>
                        <a:rPr lang="en-US" sz="1200" kern="1200" baseline="0" dirty="0">
                          <a:solidFill>
                            <a:schemeClr val="tx1"/>
                          </a:solidFill>
                          <a:latin typeface="+mn-lt"/>
                          <a:ea typeface="+mn-ea"/>
                          <a:cs typeface="+mn-cs"/>
                        </a:rPr>
                        <a:t> is the OPF provided class for this.</a:t>
                      </a:r>
                      <a:endParaRPr lang="en-US" sz="1200" dirty="0">
                        <a:latin typeface="+mn-lt"/>
                      </a:endParaRPr>
                    </a:p>
                  </a:txBody>
                  <a:tcPr marL="84406" marR="84406" marT="34290" marB="34290"/>
                </a:tc>
                <a:extLst>
                  <a:ext uri="{0D108BD9-81ED-4DB2-BD59-A6C34878D82A}">
                    <a16:rowId xmlns:a16="http://schemas.microsoft.com/office/drawing/2014/main" val="10002"/>
                  </a:ext>
                </a:extLst>
              </a:tr>
              <a:tr h="331204">
                <a:tc>
                  <a:txBody>
                    <a:bodyPr/>
                    <a:lstStyle/>
                    <a:p>
                      <a:r>
                        <a:rPr lang="pl-PL" sz="1200" dirty="0">
                          <a:latin typeface="+mn-lt"/>
                        </a:rPr>
                        <a:t>g</a:t>
                      </a:r>
                      <a:r>
                        <a:rPr lang="en-US" sz="1200" dirty="0" err="1">
                          <a:latin typeface="+mn-lt"/>
                        </a:rPr>
                        <a:t>roup</a:t>
                      </a:r>
                      <a:endParaRPr lang="en-US" sz="1200" dirty="0">
                        <a:latin typeface="+mn-lt"/>
                      </a:endParaRP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Yes</a:t>
                      </a:r>
                    </a:p>
                  </a:txBody>
                  <a:tcPr marL="84406" marR="84406" marT="34290" marB="34290"/>
                </a:tc>
                <a:tc>
                  <a:txBody>
                    <a:bodyPr/>
                    <a:lstStyle/>
                    <a:p>
                      <a:r>
                        <a:rPr lang="en-US" sz="1200" kern="1200" baseline="0" dirty="0">
                          <a:solidFill>
                            <a:schemeClr val="tx1"/>
                          </a:solidFill>
                          <a:latin typeface="+mn-lt"/>
                          <a:ea typeface="+mn-ea"/>
                          <a:cs typeface="+mn-cs"/>
                        </a:rPr>
                        <a:t>A repeating occurrence, specifying the </a:t>
                      </a:r>
                      <a:r>
                        <a:rPr lang="en-US" sz="1200" kern="1200" baseline="0" dirty="0" err="1">
                          <a:solidFill>
                            <a:schemeClr val="tx1"/>
                          </a:solidFill>
                          <a:latin typeface="+mn-lt"/>
                          <a:ea typeface="+mn-ea"/>
                          <a:cs typeface="+mn-cs"/>
                        </a:rPr>
                        <a:t>validationrulegroup</a:t>
                      </a:r>
                      <a:r>
                        <a:rPr lang="en-US" sz="1200" kern="1200" baseline="0" dirty="0">
                          <a:solidFill>
                            <a:schemeClr val="tx1"/>
                          </a:solidFill>
                          <a:latin typeface="+mn-lt"/>
                          <a:ea typeface="+mn-ea"/>
                          <a:cs typeface="+mn-cs"/>
                        </a:rPr>
                        <a:t> that is to be executed</a:t>
                      </a:r>
                    </a:p>
                  </a:txBody>
                  <a:tcPr marL="84406" marR="84406"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7874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Agenda</a:t>
            </a:r>
          </a:p>
        </p:txBody>
      </p:sp>
      <p:sp>
        <p:nvSpPr>
          <p:cNvPr id="4099" name="Content Placeholder 2"/>
          <p:cNvSpPr>
            <a:spLocks noGrp="1"/>
          </p:cNvSpPr>
          <p:nvPr>
            <p:ph idx="1"/>
          </p:nvPr>
        </p:nvSpPr>
        <p:spPr/>
        <p:txBody>
          <a:bodyPr/>
          <a:lstStyle/>
          <a:p>
            <a:pPr>
              <a:buFont typeface="Wingdings" pitchFamily="2" charset="2"/>
              <a:buNone/>
            </a:pPr>
            <a:r>
              <a:rPr lang="en-US" sz="2700" b="1" u="sng" dirty="0"/>
              <a:t>Validation Service</a:t>
            </a:r>
          </a:p>
          <a:p>
            <a:r>
              <a:rPr lang="en-IN" dirty="0"/>
              <a:t>Validation Service Architecture and Components</a:t>
            </a:r>
          </a:p>
          <a:p>
            <a:r>
              <a:rPr lang="en-US" dirty="0"/>
              <a:t>Configuration Details</a:t>
            </a:r>
          </a:p>
          <a:p>
            <a:r>
              <a:rPr lang="en-US" dirty="0"/>
              <a:t>Using the Validation Service</a:t>
            </a:r>
            <a:endParaRPr lang="pl-PL" dirty="0"/>
          </a:p>
          <a:p>
            <a:r>
              <a:rPr lang="en-US" dirty="0"/>
              <a:t>New approach - VTK</a:t>
            </a:r>
            <a:endParaRPr lang="pl-PL" dirty="0"/>
          </a:p>
          <a:p>
            <a:endParaRPr lang="en-US" dirty="0"/>
          </a:p>
        </p:txBody>
      </p:sp>
    </p:spTree>
    <p:extLst>
      <p:ext uri="{BB962C8B-B14F-4D97-AF65-F5344CB8AC3E}">
        <p14:creationId xmlns:p14="http://schemas.microsoft.com/office/powerpoint/2010/main" val="40749879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&lt;validation</a:t>
            </a:r>
            <a:r>
              <a:rPr lang="pl-PL" dirty="0"/>
              <a:t>collection</a:t>
            </a:r>
            <a:r>
              <a:rPr lang="en-US" dirty="0"/>
              <a:t>&gt; - example</a:t>
            </a:r>
          </a:p>
        </p:txBody>
      </p:sp>
      <p:pic>
        <p:nvPicPr>
          <p:cNvPr id="2" name="Picture 1">
            <a:extLst>
              <a:ext uri="{FF2B5EF4-FFF2-40B4-BE49-F238E27FC236}">
                <a16:creationId xmlns:a16="http://schemas.microsoft.com/office/drawing/2014/main" id="{A0623C8E-55B5-4082-90BB-EDED937BC61D}"/>
              </a:ext>
            </a:extLst>
          </p:cNvPr>
          <p:cNvPicPr>
            <a:picLocks noChangeAspect="1"/>
          </p:cNvPicPr>
          <p:nvPr/>
        </p:nvPicPr>
        <p:blipFill>
          <a:blip r:embed="rId3"/>
          <a:stretch>
            <a:fillRect/>
          </a:stretch>
        </p:blipFill>
        <p:spPr>
          <a:xfrm>
            <a:off x="0" y="1165947"/>
            <a:ext cx="9144000" cy="1705429"/>
          </a:xfrm>
          <a:prstGeom prst="rect">
            <a:avLst/>
          </a:prstGeom>
        </p:spPr>
      </p:pic>
    </p:spTree>
    <p:extLst>
      <p:ext uri="{BB962C8B-B14F-4D97-AF65-F5344CB8AC3E}">
        <p14:creationId xmlns:p14="http://schemas.microsoft.com/office/powerpoint/2010/main" val="30556771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&lt;validationrulegroup&gt; tag</a:t>
            </a:r>
          </a:p>
        </p:txBody>
      </p:sp>
      <p:sp>
        <p:nvSpPr>
          <p:cNvPr id="17411" name="Content Placeholder 2"/>
          <p:cNvSpPr>
            <a:spLocks noGrp="1"/>
          </p:cNvSpPr>
          <p:nvPr>
            <p:ph idx="1"/>
          </p:nvPr>
        </p:nvSpPr>
        <p:spPr/>
        <p:txBody>
          <a:bodyPr>
            <a:normAutofit lnSpcReduction="10000"/>
          </a:bodyPr>
          <a:lstStyle/>
          <a:p>
            <a:r>
              <a:rPr lang="en-US" dirty="0"/>
              <a:t>Groups related validation rules, that should be executed as a single validation unit</a:t>
            </a:r>
          </a:p>
          <a:p>
            <a:pPr lvl="1"/>
            <a:r>
              <a:rPr lang="en-US" dirty="0"/>
              <a:t>Each rule is specified by name and id</a:t>
            </a:r>
            <a:endParaRPr lang="pl-PL" dirty="0"/>
          </a:p>
          <a:p>
            <a:pPr lvl="1"/>
            <a:endParaRPr lang="en-US" dirty="0"/>
          </a:p>
          <a:p>
            <a:r>
              <a:rPr lang="en-US" dirty="0"/>
              <a:t>If required, condition may be specified for the validation rule group</a:t>
            </a:r>
          </a:p>
          <a:p>
            <a:pPr lvl="1"/>
            <a:r>
              <a:rPr lang="pl-PL" dirty="0"/>
              <a:t>Group is executed only </a:t>
            </a:r>
            <a:r>
              <a:rPr lang="en-US" dirty="0"/>
              <a:t>if condition </a:t>
            </a:r>
            <a:r>
              <a:rPr lang="pl-PL" dirty="0"/>
              <a:t>is</a:t>
            </a:r>
            <a:r>
              <a:rPr lang="en-US" dirty="0"/>
              <a:t> met</a:t>
            </a:r>
          </a:p>
          <a:p>
            <a:endParaRPr lang="en-US" dirty="0"/>
          </a:p>
          <a:p>
            <a:r>
              <a:rPr lang="en-US" dirty="0"/>
              <a:t>When group is executed, rules are validated in sequence as listed in configuration file</a:t>
            </a:r>
            <a:endParaRPr lang="pl-PL" dirty="0"/>
          </a:p>
          <a:p>
            <a:pPr lvl="1"/>
            <a:r>
              <a:rPr lang="pl-PL" dirty="0"/>
              <a:t>Even if some rule will raise an issue, all the rules will be executed from all group in collection being validated</a:t>
            </a:r>
          </a:p>
          <a:p>
            <a:endParaRPr lang="en-US" dirty="0"/>
          </a:p>
          <a:p>
            <a:r>
              <a:rPr lang="en-US" dirty="0"/>
              <a:t>Validation groups can NOT contain other groups</a:t>
            </a:r>
          </a:p>
        </p:txBody>
      </p:sp>
    </p:spTree>
    <p:extLst>
      <p:ext uri="{BB962C8B-B14F-4D97-AF65-F5344CB8AC3E}">
        <p14:creationId xmlns:p14="http://schemas.microsoft.com/office/powerpoint/2010/main" val="3363724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animEffect transition="in" filter="fade">
                                      <p:cBhvr>
                                        <p:cTn id="15" dur="500"/>
                                        <p:tgtEl>
                                          <p:spTgt spid="17411">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4" end="4"/>
                                            </p:txEl>
                                          </p:spTgt>
                                        </p:tgtEl>
                                        <p:attrNameLst>
                                          <p:attrName>style.visibility</p:attrName>
                                        </p:attrNameLst>
                                      </p:cBhvr>
                                      <p:to>
                                        <p:strVal val="visible"/>
                                      </p:to>
                                    </p:set>
                                    <p:animEffect transition="in" filter="fade">
                                      <p:cBhvr>
                                        <p:cTn id="18" dur="500"/>
                                        <p:tgtEl>
                                          <p:spTgt spid="1741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animEffect transition="in" filter="fade">
                                      <p:cBhvr>
                                        <p:cTn id="23" dur="500"/>
                                        <p:tgtEl>
                                          <p:spTgt spid="17411">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1">
                                            <p:txEl>
                                              <p:pRg st="7" end="7"/>
                                            </p:txEl>
                                          </p:spTgt>
                                        </p:tgtEl>
                                        <p:attrNameLst>
                                          <p:attrName>style.visibility</p:attrName>
                                        </p:attrNameLst>
                                      </p:cBhvr>
                                      <p:to>
                                        <p:strVal val="visible"/>
                                      </p:to>
                                    </p:set>
                                    <p:animEffect transition="in" filter="fade">
                                      <p:cBhvr>
                                        <p:cTn id="26" dur="500"/>
                                        <p:tgtEl>
                                          <p:spTgt spid="1741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411">
                                            <p:txEl>
                                              <p:pRg st="9" end="9"/>
                                            </p:txEl>
                                          </p:spTgt>
                                        </p:tgtEl>
                                        <p:attrNameLst>
                                          <p:attrName>style.visibility</p:attrName>
                                        </p:attrNameLst>
                                      </p:cBhvr>
                                      <p:to>
                                        <p:strVal val="visible"/>
                                      </p:to>
                                    </p:set>
                                    <p:animEffect transition="in" filter="fade">
                                      <p:cBhvr>
                                        <p:cTn id="31"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49256" y="3699630"/>
            <a:ext cx="8671442" cy="435935"/>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lvl1pPr marL="147463" indent="-147463" algn="l" defTabSz="389626" rtl="0" eaLnBrk="1" fontAlgn="base" hangingPunct="1">
              <a:spcBef>
                <a:spcPct val="20000"/>
              </a:spcBef>
              <a:spcAft>
                <a:spcPct val="0"/>
              </a:spcAft>
              <a:buClr>
                <a:srgbClr val="4F6F19"/>
              </a:buClr>
              <a:buSzPct val="120000"/>
              <a:buFont typeface="Arial" charset="0"/>
              <a:buChar char="•"/>
              <a:defRPr sz="1500" kern="1200">
                <a:solidFill>
                  <a:schemeClr val="tx1">
                    <a:lumMod val="85000"/>
                    <a:lumOff val="15000"/>
                  </a:schemeClr>
                </a:solidFill>
                <a:latin typeface="+mn-lt"/>
                <a:ea typeface="+mn-ea"/>
                <a:cs typeface="Arial"/>
              </a:defRPr>
            </a:lvl1pPr>
            <a:lvl2pPr marL="340923" indent="-196166" algn="l" defTabSz="389626" rtl="0" eaLnBrk="1" fontAlgn="base" hangingPunct="1">
              <a:spcBef>
                <a:spcPct val="20000"/>
              </a:spcBef>
              <a:spcAft>
                <a:spcPct val="0"/>
              </a:spcAft>
              <a:buClr>
                <a:srgbClr val="8DC63F"/>
              </a:buClr>
              <a:buSzPct val="110000"/>
              <a:buFont typeface="Arial" pitchFamily="34" charset="0"/>
              <a:buChar char="–"/>
              <a:defRPr sz="1400" kern="1200">
                <a:solidFill>
                  <a:schemeClr val="tx1">
                    <a:lumMod val="85000"/>
                    <a:lumOff val="15000"/>
                  </a:schemeClr>
                </a:solidFill>
                <a:latin typeface="+mn-lt"/>
                <a:ea typeface="+mn-ea"/>
                <a:cs typeface="Arial"/>
              </a:defRPr>
            </a:lvl2pPr>
            <a:lvl3pPr marL="438329" indent="-100112" algn="l" defTabSz="389626" rtl="0" eaLnBrk="1" fontAlgn="base" hangingPunct="1">
              <a:spcBef>
                <a:spcPct val="20000"/>
              </a:spcBef>
              <a:spcAft>
                <a:spcPct val="0"/>
              </a:spcAft>
              <a:buClr>
                <a:srgbClr val="807F83"/>
              </a:buClr>
              <a:buFont typeface="Arial" charset="0"/>
              <a:buChar char="•"/>
              <a:defRPr sz="1200" kern="1200">
                <a:solidFill>
                  <a:schemeClr val="tx1">
                    <a:lumMod val="85000"/>
                    <a:lumOff val="15000"/>
                  </a:schemeClr>
                </a:solidFill>
                <a:latin typeface="+mn-lt"/>
                <a:ea typeface="+mn-ea"/>
                <a:cs typeface="Arial"/>
              </a:defRPr>
            </a:lvl3pPr>
            <a:lvl4pPr marL="581733" indent="-147463" algn="l" defTabSz="389626" rtl="0" eaLnBrk="1" fontAlgn="base" hangingPunct="1">
              <a:spcBef>
                <a:spcPct val="20000"/>
              </a:spcBef>
              <a:spcAft>
                <a:spcPct val="0"/>
              </a:spcAft>
              <a:buClr>
                <a:srgbClr val="A3CF63"/>
              </a:buClr>
              <a:buFont typeface="Arial" charset="0"/>
              <a:buChar char="–"/>
              <a:defRPr sz="1000" kern="1200">
                <a:solidFill>
                  <a:schemeClr val="tx1">
                    <a:lumMod val="85000"/>
                    <a:lumOff val="15000"/>
                  </a:schemeClr>
                </a:solidFill>
                <a:latin typeface="+mn-lt"/>
                <a:ea typeface="+mn-ea"/>
                <a:cs typeface="Arial"/>
              </a:defRPr>
            </a:lvl4pPr>
            <a:lvl5pPr marL="684551" indent="-104171" algn="l" defTabSz="389626" rtl="0" eaLnBrk="1" fontAlgn="base" hangingPunct="1">
              <a:spcBef>
                <a:spcPct val="20000"/>
              </a:spcBef>
              <a:spcAft>
                <a:spcPct val="0"/>
              </a:spcAft>
              <a:buClr>
                <a:srgbClr val="B9DA89"/>
              </a:buClr>
              <a:buFont typeface="Arial" charset="0"/>
              <a:buChar char="•"/>
              <a:defRPr sz="1000" kern="1200">
                <a:solidFill>
                  <a:schemeClr val="tx1">
                    <a:lumMod val="85000"/>
                    <a:lumOff val="15000"/>
                  </a:schemeClr>
                </a:solidFill>
                <a:latin typeface="+mn-lt"/>
                <a:ea typeface="+mn-ea"/>
                <a:cs typeface="Arial"/>
              </a:defRPr>
            </a:lvl5pPr>
            <a:lvl6pPr marL="2142942" indent="-194813" algn="l" defTabSz="389626" rtl="0" eaLnBrk="1" latinLnBrk="0" hangingPunct="1">
              <a:spcBef>
                <a:spcPct val="20000"/>
              </a:spcBef>
              <a:buFont typeface="Arial"/>
              <a:buChar char="•"/>
              <a:defRPr sz="1700" kern="1200">
                <a:solidFill>
                  <a:schemeClr val="tx1"/>
                </a:solidFill>
                <a:latin typeface="+mn-lt"/>
                <a:ea typeface="+mn-ea"/>
                <a:cs typeface="+mn-cs"/>
              </a:defRPr>
            </a:lvl6pPr>
            <a:lvl7pPr marL="2532568" indent="-194813" algn="l" defTabSz="389626" rtl="0" eaLnBrk="1" latinLnBrk="0" hangingPunct="1">
              <a:spcBef>
                <a:spcPct val="20000"/>
              </a:spcBef>
              <a:buFont typeface="Arial"/>
              <a:buChar char="•"/>
              <a:defRPr sz="1700" kern="1200">
                <a:solidFill>
                  <a:schemeClr val="tx1"/>
                </a:solidFill>
                <a:latin typeface="+mn-lt"/>
                <a:ea typeface="+mn-ea"/>
                <a:cs typeface="+mn-cs"/>
              </a:defRPr>
            </a:lvl7pPr>
            <a:lvl8pPr marL="2922194" indent="-194813" algn="l" defTabSz="389626" rtl="0" eaLnBrk="1" latinLnBrk="0" hangingPunct="1">
              <a:spcBef>
                <a:spcPct val="20000"/>
              </a:spcBef>
              <a:buFont typeface="Arial"/>
              <a:buChar char="•"/>
              <a:defRPr sz="1700" kern="1200">
                <a:solidFill>
                  <a:schemeClr val="tx1"/>
                </a:solidFill>
                <a:latin typeface="+mn-lt"/>
                <a:ea typeface="+mn-ea"/>
                <a:cs typeface="+mn-cs"/>
              </a:defRPr>
            </a:lvl8pPr>
            <a:lvl9pPr marL="3311820" indent="-194813" algn="l" defTabSz="389626" rtl="0" eaLnBrk="1" latinLnBrk="0" hangingPunct="1">
              <a:spcBef>
                <a:spcPct val="20000"/>
              </a:spcBef>
              <a:buFont typeface="Arial"/>
              <a:buChar char="•"/>
              <a:defRPr sz="1700" kern="1200">
                <a:solidFill>
                  <a:schemeClr val="tx1"/>
                </a:solidFill>
                <a:latin typeface="+mn-lt"/>
                <a:ea typeface="+mn-ea"/>
                <a:cs typeface="+mn-cs"/>
              </a:defRPr>
            </a:lvl9pPr>
          </a:lstStyle>
          <a:p>
            <a:pPr marL="0" indent="0" defTabSz="914400" fontAlgn="auto">
              <a:spcBef>
                <a:spcPts val="1200"/>
              </a:spcBef>
              <a:spcAft>
                <a:spcPts val="0"/>
              </a:spcAft>
              <a:buClrTx/>
              <a:buSzTx/>
              <a:buNone/>
            </a:pPr>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validationconfig</a:t>
            </a:r>
            <a:r>
              <a:rPr lang="en-US" b="1" dirty="0">
                <a:solidFill>
                  <a:srgbClr val="0070C0"/>
                </a:solidFill>
                <a:latin typeface="Courier New" panose="02070309020205020404" pitchFamily="49" charset="0"/>
                <a:cs typeface="Courier New" panose="02070309020205020404" pitchFamily="49" charset="0"/>
              </a:rPr>
              <a:t>&gt;&lt;service&gt;&lt;</a:t>
            </a:r>
            <a:r>
              <a:rPr lang="en-US" b="1" dirty="0" err="1">
                <a:solidFill>
                  <a:srgbClr val="0070C0"/>
                </a:solidFill>
                <a:latin typeface="Courier New" panose="02070309020205020404" pitchFamily="49" charset="0"/>
                <a:cs typeface="Courier New" panose="02070309020205020404" pitchFamily="49" charset="0"/>
              </a:rPr>
              <a:t>standardvalidation</a:t>
            </a:r>
            <a:r>
              <a:rPr lang="en-US" b="1" dirty="0">
                <a:solidFill>
                  <a:srgbClr val="0070C0"/>
                </a:solidFill>
                <a:latin typeface="Courier New" panose="02070309020205020404" pitchFamily="49" charset="0"/>
                <a:cs typeface="Courier New" panose="02070309020205020404" pitchFamily="49" charset="0"/>
              </a:rPr>
              <a:t>&gt;&lt;</a:t>
            </a:r>
            <a:r>
              <a:rPr lang="en-US" b="1" dirty="0" err="1">
                <a:solidFill>
                  <a:srgbClr val="0070C0"/>
                </a:solidFill>
                <a:latin typeface="Courier New" panose="02070309020205020404" pitchFamily="49" charset="0"/>
                <a:cs typeface="Courier New" panose="02070309020205020404" pitchFamily="49" charset="0"/>
              </a:rPr>
              <a:t>validationrulegroup</a:t>
            </a:r>
            <a:r>
              <a:rPr lang="pl-PL" b="1" dirty="0" err="1">
                <a:solidFill>
                  <a:srgbClr val="0070C0"/>
                </a:solidFill>
                <a:latin typeface="Courier New" panose="02070309020205020404" pitchFamily="49" charset="0"/>
                <a:cs typeface="Courier New" panose="02070309020205020404" pitchFamily="49" charset="0"/>
              </a:rPr>
              <a:t>type</a:t>
            </a:r>
            <a:r>
              <a:rPr lang="pl-PL" b="1" dirty="0">
                <a:solidFill>
                  <a:srgbClr val="0070C0"/>
                </a:solidFill>
                <a:latin typeface="Courier New" panose="02070309020205020404" pitchFamily="49" charset="0"/>
                <a:cs typeface="Courier New" panose="02070309020205020404" pitchFamily="49" charset="0"/>
              </a:rPr>
              <a:t>&gt;</a:t>
            </a:r>
            <a:endParaRPr lang="en-US" b="1" dirty="0">
              <a:solidFill>
                <a:srgbClr val="0070C0"/>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p:txBody>
          <a:bodyPr/>
          <a:lstStyle/>
          <a:p>
            <a:r>
              <a:rPr lang="en-US"/>
              <a:t>&lt;validationrulegroup&gt;</a:t>
            </a:r>
          </a:p>
        </p:txBody>
      </p:sp>
      <p:sp>
        <p:nvSpPr>
          <p:cNvPr id="18435" name="Content Placeholder 2"/>
          <p:cNvSpPr>
            <a:spLocks noGrp="1"/>
          </p:cNvSpPr>
          <p:nvPr>
            <p:ph idx="1"/>
          </p:nvPr>
        </p:nvSpPr>
        <p:spPr>
          <a:xfrm>
            <a:off x="344967" y="782121"/>
            <a:ext cx="8671442" cy="248237"/>
          </a:xfrm>
        </p:spPr>
        <p:txBody>
          <a:bodyPr>
            <a:normAutofit/>
          </a:bodyPr>
          <a:lstStyle/>
          <a:p>
            <a:pPr>
              <a:buFont typeface="Wingdings" pitchFamily="2" charset="2"/>
              <a:buNone/>
            </a:pPr>
            <a:r>
              <a:rPr lang="en-US" dirty="0">
                <a:solidFill>
                  <a:srgbClr val="0070C0"/>
                </a:solidFill>
                <a:latin typeface="Courier New" panose="02070309020205020404" pitchFamily="49" charset="0"/>
                <a:cs typeface="Courier New" panose="02070309020205020404" pitchFamily="49" charset="0"/>
              </a:rPr>
              <a:t>&lt;</a:t>
            </a:r>
            <a:r>
              <a:rPr lang="en-US" dirty="0" err="1">
                <a:solidFill>
                  <a:srgbClr val="0070C0"/>
                </a:solidFill>
                <a:latin typeface="Courier New" panose="02070309020205020404" pitchFamily="49" charset="0"/>
                <a:cs typeface="Courier New" panose="02070309020205020404" pitchFamily="49" charset="0"/>
              </a:rPr>
              <a:t>validationconfig</a:t>
            </a:r>
            <a:r>
              <a:rPr lang="en-US" dirty="0">
                <a:solidFill>
                  <a:srgbClr val="0070C0"/>
                </a:solidFill>
                <a:latin typeface="Courier New" panose="02070309020205020404" pitchFamily="49" charset="0"/>
                <a:cs typeface="Courier New" panose="02070309020205020404" pitchFamily="49" charset="0"/>
              </a:rPr>
              <a:t>&gt;&lt;service&gt;&lt;</a:t>
            </a:r>
            <a:r>
              <a:rPr lang="en-US" dirty="0" err="1">
                <a:solidFill>
                  <a:srgbClr val="0070C0"/>
                </a:solidFill>
                <a:latin typeface="Courier New" panose="02070309020205020404" pitchFamily="49" charset="0"/>
                <a:cs typeface="Courier New" panose="02070309020205020404" pitchFamily="49" charset="0"/>
              </a:rPr>
              <a:t>standardvalidation</a:t>
            </a:r>
            <a:r>
              <a:rPr lang="en-US" dirty="0">
                <a:solidFill>
                  <a:srgbClr val="0070C0"/>
                </a:solidFill>
                <a:latin typeface="Courier New" panose="02070309020205020404" pitchFamily="49" charset="0"/>
                <a:cs typeface="Courier New" panose="02070309020205020404" pitchFamily="49" charset="0"/>
              </a:rPr>
              <a:t>&gt;&lt;</a:t>
            </a:r>
            <a:r>
              <a:rPr lang="en-US" dirty="0" err="1">
                <a:solidFill>
                  <a:srgbClr val="0070C0"/>
                </a:solidFill>
                <a:latin typeface="Courier New" panose="02070309020205020404" pitchFamily="49" charset="0"/>
                <a:cs typeface="Courier New" panose="02070309020205020404" pitchFamily="49" charset="0"/>
              </a:rPr>
              <a:t>validationrulegroup</a:t>
            </a:r>
            <a:r>
              <a:rPr lang="pl-PL" dirty="0">
                <a:solidFill>
                  <a:srgbClr val="0070C0"/>
                </a:solidFill>
                <a:latin typeface="Courier New" panose="02070309020205020404" pitchFamily="49" charset="0"/>
                <a:cs typeface="Courier New" panose="02070309020205020404" pitchFamily="49" charset="0"/>
              </a:rPr>
              <a:t>&gt;</a:t>
            </a:r>
          </a:p>
        </p:txBody>
      </p:sp>
      <p:graphicFrame>
        <p:nvGraphicFramePr>
          <p:cNvPr id="4" name="Table 3"/>
          <p:cNvGraphicFramePr>
            <a:graphicFrameLocks noGrp="1"/>
          </p:cNvGraphicFramePr>
          <p:nvPr>
            <p:extLst>
              <p:ext uri="{D42A27DB-BD31-4B8C-83A1-F6EECF244321}">
                <p14:modId xmlns:p14="http://schemas.microsoft.com/office/powerpoint/2010/main" val="2303616448"/>
              </p:ext>
            </p:extLst>
          </p:nvPr>
        </p:nvGraphicFramePr>
        <p:xfrm>
          <a:off x="223302" y="1165947"/>
          <a:ext cx="8739944" cy="2356596"/>
        </p:xfrm>
        <a:graphic>
          <a:graphicData uri="http://schemas.openxmlformats.org/drawingml/2006/table">
            <a:tbl>
              <a:tblPr firstRow="1" bandRow="1">
                <a:tableStyleId>{93296810-A885-4BE3-A3E7-6D5BEEA58F35}</a:tableStyleId>
              </a:tblPr>
              <a:tblGrid>
                <a:gridCol w="1079391">
                  <a:extLst>
                    <a:ext uri="{9D8B030D-6E8A-4147-A177-3AD203B41FA5}">
                      <a16:colId xmlns:a16="http://schemas.microsoft.com/office/drawing/2014/main" val="20000"/>
                    </a:ext>
                  </a:extLst>
                </a:gridCol>
                <a:gridCol w="774861">
                  <a:extLst>
                    <a:ext uri="{9D8B030D-6E8A-4147-A177-3AD203B41FA5}">
                      <a16:colId xmlns:a16="http://schemas.microsoft.com/office/drawing/2014/main" val="20001"/>
                    </a:ext>
                  </a:extLst>
                </a:gridCol>
                <a:gridCol w="959671">
                  <a:extLst>
                    <a:ext uri="{9D8B030D-6E8A-4147-A177-3AD203B41FA5}">
                      <a16:colId xmlns:a16="http://schemas.microsoft.com/office/drawing/2014/main" val="20002"/>
                    </a:ext>
                  </a:extLst>
                </a:gridCol>
                <a:gridCol w="5926021">
                  <a:extLst>
                    <a:ext uri="{9D8B030D-6E8A-4147-A177-3AD203B41FA5}">
                      <a16:colId xmlns:a16="http://schemas.microsoft.com/office/drawing/2014/main" val="20003"/>
                    </a:ext>
                  </a:extLst>
                </a:gridCol>
              </a:tblGrid>
              <a:tr h="278130">
                <a:tc>
                  <a:txBody>
                    <a:bodyPr/>
                    <a:lstStyle/>
                    <a:p>
                      <a:r>
                        <a:rPr lang="en-US" sz="1200" dirty="0"/>
                        <a:t>Name</a:t>
                      </a:r>
                    </a:p>
                  </a:txBody>
                  <a:tcPr marL="84406" marR="84406" marT="34290" marB="34290"/>
                </a:tc>
                <a:tc>
                  <a:txBody>
                    <a:bodyPr/>
                    <a:lstStyle/>
                    <a:p>
                      <a:r>
                        <a:rPr lang="pl-PL" sz="1200" dirty="0"/>
                        <a:t>Type</a:t>
                      </a:r>
                      <a:endParaRPr lang="en-US" sz="1200" dirty="0"/>
                    </a:p>
                  </a:txBody>
                  <a:tcPr marL="84406" marR="84406" marT="34290" marB="34290"/>
                </a:tc>
                <a:tc>
                  <a:txBody>
                    <a:bodyPr/>
                    <a:lstStyle/>
                    <a:p>
                      <a:r>
                        <a:rPr lang="en-US" sz="1200" dirty="0"/>
                        <a:t>Mandatory</a:t>
                      </a:r>
                    </a:p>
                  </a:txBody>
                  <a:tcPr marL="84406" marR="84406" marT="34290" marB="34290"/>
                </a:tc>
                <a:tc>
                  <a:txBody>
                    <a:bodyPr/>
                    <a:lstStyle/>
                    <a:p>
                      <a:r>
                        <a:rPr lang="en-US" sz="1200" dirty="0"/>
                        <a:t>Description</a:t>
                      </a:r>
                    </a:p>
                  </a:txBody>
                  <a:tcPr marL="84406" marR="84406" marT="34290" marB="34290"/>
                </a:tc>
                <a:extLst>
                  <a:ext uri="{0D108BD9-81ED-4DB2-BD59-A6C34878D82A}">
                    <a16:rowId xmlns:a16="http://schemas.microsoft.com/office/drawing/2014/main" val="10000"/>
                  </a:ext>
                </a:extLst>
              </a:tr>
              <a:tr h="316651">
                <a:tc>
                  <a:txBody>
                    <a:bodyPr/>
                    <a:lstStyle/>
                    <a:p>
                      <a:r>
                        <a:rPr lang="en-US" sz="1200" dirty="0">
                          <a:latin typeface="+mn-lt"/>
                        </a:rPr>
                        <a:t>id</a:t>
                      </a:r>
                    </a:p>
                  </a:txBody>
                  <a:tcPr marL="84406" marR="84406" marT="34290" marB="34290"/>
                </a:tc>
                <a:tc>
                  <a:txBody>
                    <a:bodyPr/>
                    <a:lstStyle/>
                    <a:p>
                      <a:r>
                        <a:rPr lang="pl-PL" sz="1200" dirty="0">
                          <a:latin typeface="+mn-lt"/>
                        </a:rPr>
                        <a:t>Attribute</a:t>
                      </a:r>
                      <a:endParaRPr lang="en-US" sz="1200" dirty="0">
                        <a:latin typeface="+mn-lt"/>
                      </a:endParaRPr>
                    </a:p>
                  </a:txBody>
                  <a:tcPr marL="84406" marR="84406" marT="34290" marB="34290"/>
                </a:tc>
                <a:tc>
                  <a:txBody>
                    <a:bodyPr/>
                    <a:lstStyle/>
                    <a:p>
                      <a:r>
                        <a:rPr lang="en-US" sz="1200" dirty="0">
                          <a:latin typeface="+mn-lt"/>
                        </a:rPr>
                        <a:t>Yes</a:t>
                      </a:r>
                    </a:p>
                  </a:txBody>
                  <a:tcPr marL="84406" marR="84406" marT="34290" marB="34290"/>
                </a:tc>
                <a:tc>
                  <a:txBody>
                    <a:bodyPr/>
                    <a:lstStyle/>
                    <a:p>
                      <a:r>
                        <a:rPr lang="en-US" sz="1200" kern="1200" baseline="0" dirty="0">
                          <a:solidFill>
                            <a:schemeClr val="tx1"/>
                          </a:solidFill>
                          <a:latin typeface="+mn-lt"/>
                          <a:ea typeface="+mn-ea"/>
                          <a:cs typeface="+mn-cs"/>
                        </a:rPr>
                        <a:t>This is an attribute of the </a:t>
                      </a:r>
                      <a:r>
                        <a:rPr lang="en-US" sz="1200" kern="1200" baseline="0" dirty="0" err="1">
                          <a:solidFill>
                            <a:schemeClr val="tx1"/>
                          </a:solidFill>
                          <a:latin typeface="+mn-lt"/>
                          <a:ea typeface="+mn-ea"/>
                          <a:cs typeface="+mn-cs"/>
                        </a:rPr>
                        <a:t>validationrulegroup</a:t>
                      </a:r>
                      <a:r>
                        <a:rPr lang="en-US" sz="1200" kern="1200" baseline="0" dirty="0">
                          <a:solidFill>
                            <a:schemeClr val="tx1"/>
                          </a:solidFill>
                          <a:latin typeface="+mn-lt"/>
                          <a:ea typeface="+mn-ea"/>
                          <a:cs typeface="+mn-cs"/>
                        </a:rPr>
                        <a:t> parent element.</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Unique identifier for the rule.</a:t>
                      </a:r>
                    </a:p>
                  </a:txBody>
                  <a:tcPr marL="84406" marR="84406" marT="34290" marB="34290"/>
                </a:tc>
                <a:extLst>
                  <a:ext uri="{0D108BD9-81ED-4DB2-BD59-A6C34878D82A}">
                    <a16:rowId xmlns:a16="http://schemas.microsoft.com/office/drawing/2014/main" val="10001"/>
                  </a:ext>
                </a:extLst>
              </a:tr>
              <a:tr h="316651">
                <a:tc>
                  <a:txBody>
                    <a:bodyPr/>
                    <a:lstStyle/>
                    <a:p>
                      <a:r>
                        <a:rPr lang="pl-PL" sz="1200" dirty="0">
                          <a:latin typeface="+mn-lt"/>
                        </a:rPr>
                        <a:t>default</a:t>
                      </a:r>
                      <a:endParaRPr lang="en-US" sz="1200" dirty="0">
                        <a:latin typeface="+mn-lt"/>
                      </a:endParaRPr>
                    </a:p>
                  </a:txBody>
                  <a:tcPr marL="84406" marR="84406" marT="34290" marB="34290"/>
                </a:tc>
                <a:tc>
                  <a:txBody>
                    <a:bodyPr/>
                    <a:lstStyle/>
                    <a:p>
                      <a:r>
                        <a:rPr lang="pl-PL" sz="1200" dirty="0">
                          <a:latin typeface="+mn-lt"/>
                        </a:rPr>
                        <a:t>Attribute</a:t>
                      </a:r>
                      <a:endParaRPr lang="en-US" sz="1200" dirty="0">
                        <a:latin typeface="+mn-lt"/>
                      </a:endParaRPr>
                    </a:p>
                  </a:txBody>
                  <a:tcPr marL="84406" marR="84406" marT="34290" marB="34290"/>
                </a:tc>
                <a:tc>
                  <a:txBody>
                    <a:bodyPr/>
                    <a:lstStyle/>
                    <a:p>
                      <a:r>
                        <a:rPr lang="pl-PL" sz="1200" dirty="0">
                          <a:latin typeface="+mn-lt"/>
                        </a:rPr>
                        <a:t>No</a:t>
                      </a:r>
                      <a:endParaRPr lang="en-US" sz="1200" dirty="0">
                        <a:latin typeface="+mn-lt"/>
                      </a:endParaRPr>
                    </a:p>
                  </a:txBody>
                  <a:tcPr marL="84406" marR="84406" marT="34290" marB="34290"/>
                </a:tc>
                <a:tc>
                  <a:txBody>
                    <a:bodyPr/>
                    <a:lstStyle/>
                    <a:p>
                      <a:r>
                        <a:rPr lang="pl-PL" sz="1200" kern="1200" baseline="0" dirty="0">
                          <a:solidFill>
                            <a:schemeClr val="tx1"/>
                          </a:solidFill>
                          <a:latin typeface="+mn-lt"/>
                          <a:ea typeface="+mn-ea"/>
                          <a:cs typeface="+mn-cs"/>
                        </a:rPr>
                        <a:t>Controls wheter validation group is a default one (run when no collection is specified)</a:t>
                      </a:r>
                      <a:endParaRPr lang="en-US" sz="1200" kern="1200" baseline="0" dirty="0">
                        <a:solidFill>
                          <a:schemeClr val="tx1"/>
                        </a:solidFill>
                        <a:latin typeface="+mn-lt"/>
                        <a:ea typeface="+mn-ea"/>
                        <a:cs typeface="+mn-cs"/>
                      </a:endParaRPr>
                    </a:p>
                  </a:txBody>
                  <a:tcPr marL="84406" marR="84406" marT="34290" marB="34290"/>
                </a:tc>
                <a:extLst>
                  <a:ext uri="{0D108BD9-81ED-4DB2-BD59-A6C34878D82A}">
                    <a16:rowId xmlns:a16="http://schemas.microsoft.com/office/drawing/2014/main" val="10002"/>
                  </a:ext>
                </a:extLst>
              </a:tr>
              <a:tr h="278130">
                <a:tc>
                  <a:txBody>
                    <a:bodyPr/>
                    <a:lstStyle/>
                    <a:p>
                      <a:r>
                        <a:rPr lang="en-US" sz="1200" i="1" dirty="0">
                          <a:latin typeface="+mn-lt"/>
                        </a:rPr>
                        <a:t>name </a:t>
                      </a:r>
                    </a:p>
                  </a:txBody>
                  <a:tcPr marL="84406" marR="84406" marT="34290" marB="34290"/>
                </a:tc>
                <a:tc>
                  <a:txBody>
                    <a:bodyPr/>
                    <a:lstStyle/>
                    <a:p>
                      <a:r>
                        <a:rPr lang="pl-PL" sz="1200" i="1" dirty="0">
                          <a:latin typeface="+mn-lt"/>
                        </a:rPr>
                        <a:t>Element</a:t>
                      </a:r>
                      <a:endParaRPr lang="en-US" sz="1200" i="1" dirty="0">
                        <a:latin typeface="+mn-lt"/>
                      </a:endParaRPr>
                    </a:p>
                  </a:txBody>
                  <a:tcPr marL="84406" marR="84406" marT="34290" marB="34290"/>
                </a:tc>
                <a:tc>
                  <a:txBody>
                    <a:bodyPr/>
                    <a:lstStyle/>
                    <a:p>
                      <a:r>
                        <a:rPr lang="en-US" sz="1200" i="1" dirty="0">
                          <a:latin typeface="+mn-lt"/>
                        </a:rPr>
                        <a:t>Yes </a:t>
                      </a:r>
                    </a:p>
                  </a:txBody>
                  <a:tcPr marL="84406" marR="84406" marT="34290" marB="34290"/>
                </a:tc>
                <a:tc>
                  <a:txBody>
                    <a:bodyPr/>
                    <a:lstStyle/>
                    <a:p>
                      <a:r>
                        <a:rPr lang="en-US" sz="1200" i="1" kern="1200" baseline="0" dirty="0">
                          <a:solidFill>
                            <a:schemeClr val="tx1"/>
                          </a:solidFill>
                          <a:latin typeface="+mn-lt"/>
                          <a:ea typeface="+mn-ea"/>
                          <a:cs typeface="+mn-cs"/>
                        </a:rPr>
                        <a:t>Descriptive name for the </a:t>
                      </a:r>
                      <a:r>
                        <a:rPr lang="en-US" sz="1200" i="1" kern="1200" baseline="0" dirty="0" err="1">
                          <a:solidFill>
                            <a:schemeClr val="tx1"/>
                          </a:solidFill>
                          <a:latin typeface="+mn-lt"/>
                          <a:ea typeface="+mn-ea"/>
                          <a:cs typeface="+mn-cs"/>
                        </a:rPr>
                        <a:t>rulegroup</a:t>
                      </a:r>
                      <a:r>
                        <a:rPr lang="en-US" sz="1200" i="1" kern="1200" baseline="0" dirty="0">
                          <a:solidFill>
                            <a:schemeClr val="tx1"/>
                          </a:solidFill>
                          <a:latin typeface="+mn-lt"/>
                          <a:ea typeface="+mn-ea"/>
                          <a:cs typeface="+mn-cs"/>
                        </a:rPr>
                        <a:t>.</a:t>
                      </a:r>
                      <a:r>
                        <a:rPr lang="pl-PL" sz="1200" i="1" kern="1200" baseline="0" dirty="0">
                          <a:solidFill>
                            <a:schemeClr val="tx1"/>
                          </a:solidFill>
                          <a:latin typeface="+mn-lt"/>
                          <a:ea typeface="+mn-ea"/>
                          <a:cs typeface="+mn-cs"/>
                        </a:rPr>
                        <a:t> </a:t>
                      </a:r>
                      <a:r>
                        <a:rPr lang="pl-PL" sz="1200" b="1" i="1" kern="1200" baseline="0" dirty="0">
                          <a:solidFill>
                            <a:srgbClr val="FF0000"/>
                          </a:solidFill>
                          <a:latin typeface="+mn-lt"/>
                          <a:ea typeface="+mn-ea"/>
                          <a:cs typeface="+mn-cs"/>
                        </a:rPr>
                        <a:t>Deprecated – replaced by id</a:t>
                      </a:r>
                      <a:endParaRPr lang="en-US" sz="1200" b="1" i="1" dirty="0">
                        <a:solidFill>
                          <a:srgbClr val="FF0000"/>
                        </a:solidFill>
                        <a:latin typeface="+mn-lt"/>
                      </a:endParaRPr>
                    </a:p>
                  </a:txBody>
                  <a:tcPr marL="84406" marR="84406" marT="34290" marB="34290"/>
                </a:tc>
                <a:extLst>
                  <a:ext uri="{0D108BD9-81ED-4DB2-BD59-A6C34878D82A}">
                    <a16:rowId xmlns:a16="http://schemas.microsoft.com/office/drawing/2014/main" val="10003"/>
                  </a:ext>
                </a:extLst>
              </a:tr>
              <a:tr h="278130">
                <a:tc>
                  <a:txBody>
                    <a:bodyPr/>
                    <a:lstStyle/>
                    <a:p>
                      <a:r>
                        <a:rPr lang="en-US" sz="1200" dirty="0">
                          <a:latin typeface="+mn-lt"/>
                        </a:rPr>
                        <a:t>type</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Yes </a:t>
                      </a:r>
                    </a:p>
                  </a:txBody>
                  <a:tcPr marL="84406" marR="84406" marT="34290" marB="34290"/>
                </a:tc>
                <a:tc>
                  <a:txBody>
                    <a:bodyPr/>
                    <a:lstStyle/>
                    <a:p>
                      <a:r>
                        <a:rPr lang="en-US" sz="1200" kern="1200" baseline="0" dirty="0">
                          <a:solidFill>
                            <a:schemeClr val="tx1"/>
                          </a:solidFill>
                          <a:latin typeface="+mn-lt"/>
                          <a:ea typeface="+mn-ea"/>
                          <a:cs typeface="+mn-cs"/>
                        </a:rPr>
                        <a:t>Refers to the </a:t>
                      </a:r>
                      <a:r>
                        <a:rPr lang="en-US" sz="1200" kern="1200" baseline="0" dirty="0" err="1">
                          <a:solidFill>
                            <a:schemeClr val="tx1"/>
                          </a:solidFill>
                          <a:latin typeface="+mn-lt"/>
                          <a:ea typeface="+mn-ea"/>
                          <a:cs typeface="+mn-cs"/>
                        </a:rPr>
                        <a:t>ValidatorRuleGroup</a:t>
                      </a:r>
                      <a:r>
                        <a:rPr lang="en-US" sz="1200" kern="1200" baseline="0" dirty="0">
                          <a:solidFill>
                            <a:schemeClr val="tx1"/>
                          </a:solidFill>
                          <a:latin typeface="+mn-lt"/>
                          <a:ea typeface="+mn-ea"/>
                          <a:cs typeface="+mn-cs"/>
                        </a:rPr>
                        <a:t> class to execute.</a:t>
                      </a:r>
                      <a:endParaRPr lang="en-US" sz="1200" dirty="0">
                        <a:latin typeface="+mn-lt"/>
                      </a:endParaRPr>
                    </a:p>
                  </a:txBody>
                  <a:tcPr marL="84406" marR="84406" marT="34290" marB="34290"/>
                </a:tc>
                <a:extLst>
                  <a:ext uri="{0D108BD9-81ED-4DB2-BD59-A6C34878D82A}">
                    <a16:rowId xmlns:a16="http://schemas.microsoft.com/office/drawing/2014/main" val="10004"/>
                  </a:ext>
                </a:extLst>
              </a:tr>
              <a:tr h="278130">
                <a:tc>
                  <a:txBody>
                    <a:bodyPr/>
                    <a:lstStyle/>
                    <a:p>
                      <a:r>
                        <a:rPr lang="en-US" sz="1200" dirty="0">
                          <a:latin typeface="+mn-lt"/>
                        </a:rPr>
                        <a:t>condition</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No</a:t>
                      </a:r>
                    </a:p>
                  </a:txBody>
                  <a:tcPr marL="84406" marR="84406" marT="34290" marB="34290"/>
                </a:tc>
                <a:tc>
                  <a:txBody>
                    <a:bodyPr/>
                    <a:lstStyle/>
                    <a:p>
                      <a:r>
                        <a:rPr lang="pl-PL" sz="1200" kern="1200" baseline="0" dirty="0">
                          <a:solidFill>
                            <a:schemeClr val="tx1"/>
                          </a:solidFill>
                          <a:latin typeface="+mn-lt"/>
                          <a:ea typeface="+mn-ea"/>
                          <a:cs typeface="+mn-cs"/>
                        </a:rPr>
                        <a:t>The </a:t>
                      </a:r>
                      <a:r>
                        <a:rPr lang="en-US" sz="1200" kern="1200" baseline="0" dirty="0">
                          <a:solidFill>
                            <a:schemeClr val="tx1"/>
                          </a:solidFill>
                          <a:latin typeface="+mn-lt"/>
                          <a:ea typeface="+mn-ea"/>
                          <a:cs typeface="+mn-cs"/>
                        </a:rPr>
                        <a:t>condition that must</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met to proceed with the execution of the </a:t>
                      </a:r>
                      <a:r>
                        <a:rPr lang="en-US" sz="1200" kern="1200" baseline="0" dirty="0" err="1">
                          <a:solidFill>
                            <a:schemeClr val="tx1"/>
                          </a:solidFill>
                          <a:latin typeface="+mn-lt"/>
                          <a:ea typeface="+mn-ea"/>
                          <a:cs typeface="+mn-cs"/>
                        </a:rPr>
                        <a:t>ValidationRuleGroup</a:t>
                      </a:r>
                      <a:r>
                        <a:rPr lang="en-US" sz="1200" kern="1200" baseline="0" dirty="0">
                          <a:solidFill>
                            <a:schemeClr val="tx1"/>
                          </a:solidFill>
                          <a:latin typeface="+mn-lt"/>
                          <a:ea typeface="+mn-ea"/>
                          <a:cs typeface="+mn-cs"/>
                        </a:rPr>
                        <a:t>.</a:t>
                      </a:r>
                    </a:p>
                  </a:txBody>
                  <a:tcPr marL="84406" marR="84406" marT="34290" marB="34290"/>
                </a:tc>
                <a:extLst>
                  <a:ext uri="{0D108BD9-81ED-4DB2-BD59-A6C34878D82A}">
                    <a16:rowId xmlns:a16="http://schemas.microsoft.com/office/drawing/2014/main" val="10005"/>
                  </a:ext>
                </a:extLst>
              </a:tr>
              <a:tr h="336875">
                <a:tc>
                  <a:txBody>
                    <a:bodyPr/>
                    <a:lstStyle/>
                    <a:p>
                      <a:r>
                        <a:rPr lang="en-US" sz="1200" dirty="0" err="1">
                          <a:latin typeface="+mn-lt"/>
                        </a:rPr>
                        <a:t>validationrule</a:t>
                      </a:r>
                      <a:endParaRPr lang="en-US" sz="1200" dirty="0">
                        <a:latin typeface="+mn-lt"/>
                      </a:endParaRP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No</a:t>
                      </a:r>
                    </a:p>
                  </a:txBody>
                  <a:tcPr marL="84406" marR="84406" marT="34290" marB="34290"/>
                </a:tc>
                <a:tc>
                  <a:txBody>
                    <a:bodyPr/>
                    <a:lstStyle/>
                    <a:p>
                      <a:r>
                        <a:rPr lang="en-US" sz="1200" kern="1200" baseline="0" dirty="0">
                          <a:solidFill>
                            <a:schemeClr val="tx1"/>
                          </a:solidFill>
                          <a:latin typeface="+mn-lt"/>
                          <a:ea typeface="+mn-ea"/>
                          <a:cs typeface="+mn-cs"/>
                        </a:rPr>
                        <a:t>A repeating occurrence, specifying the validation</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rule that must</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executed</a:t>
                      </a:r>
                    </a:p>
                  </a:txBody>
                  <a:tcPr marL="84406" marR="84406" marT="34290" marB="3429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9491040"/>
              </p:ext>
            </p:extLst>
          </p:nvPr>
        </p:nvGraphicFramePr>
        <p:xfrm>
          <a:off x="223302" y="4043478"/>
          <a:ext cx="8722884" cy="990600"/>
        </p:xfrm>
        <a:graphic>
          <a:graphicData uri="http://schemas.openxmlformats.org/drawingml/2006/table">
            <a:tbl>
              <a:tblPr firstRow="1" bandRow="1">
                <a:tableStyleId>{93296810-A885-4BE3-A3E7-6D5BEEA58F35}</a:tableStyleId>
              </a:tblPr>
              <a:tblGrid>
                <a:gridCol w="978837">
                  <a:extLst>
                    <a:ext uri="{9D8B030D-6E8A-4147-A177-3AD203B41FA5}">
                      <a16:colId xmlns:a16="http://schemas.microsoft.com/office/drawing/2014/main" val="20000"/>
                    </a:ext>
                  </a:extLst>
                </a:gridCol>
                <a:gridCol w="782299">
                  <a:extLst>
                    <a:ext uri="{9D8B030D-6E8A-4147-A177-3AD203B41FA5}">
                      <a16:colId xmlns:a16="http://schemas.microsoft.com/office/drawing/2014/main" val="20001"/>
                    </a:ext>
                  </a:extLst>
                </a:gridCol>
                <a:gridCol w="947958">
                  <a:extLst>
                    <a:ext uri="{9D8B030D-6E8A-4147-A177-3AD203B41FA5}">
                      <a16:colId xmlns:a16="http://schemas.microsoft.com/office/drawing/2014/main" val="20002"/>
                    </a:ext>
                  </a:extLst>
                </a:gridCol>
                <a:gridCol w="6013790">
                  <a:extLst>
                    <a:ext uri="{9D8B030D-6E8A-4147-A177-3AD203B41FA5}">
                      <a16:colId xmlns:a16="http://schemas.microsoft.com/office/drawing/2014/main" val="20003"/>
                    </a:ext>
                  </a:extLst>
                </a:gridCol>
              </a:tblGrid>
              <a:tr h="278130">
                <a:tc>
                  <a:txBody>
                    <a:bodyPr/>
                    <a:lstStyle/>
                    <a:p>
                      <a:r>
                        <a:rPr lang="en-US" sz="1200" dirty="0"/>
                        <a:t>Name</a:t>
                      </a:r>
                    </a:p>
                  </a:txBody>
                  <a:tcPr marL="84406" marR="84406" marT="34290" marB="34290"/>
                </a:tc>
                <a:tc>
                  <a:txBody>
                    <a:bodyPr/>
                    <a:lstStyle/>
                    <a:p>
                      <a:r>
                        <a:rPr lang="pl-PL" sz="1200" dirty="0"/>
                        <a:t>Type</a:t>
                      </a:r>
                      <a:endParaRPr lang="en-US" sz="1200" dirty="0"/>
                    </a:p>
                  </a:txBody>
                  <a:tcPr marL="84406" marR="84406" marT="34290" marB="34290"/>
                </a:tc>
                <a:tc>
                  <a:txBody>
                    <a:bodyPr/>
                    <a:lstStyle/>
                    <a:p>
                      <a:r>
                        <a:rPr lang="en-US" sz="1200" dirty="0"/>
                        <a:t>Mandatory</a:t>
                      </a:r>
                    </a:p>
                  </a:txBody>
                  <a:tcPr marL="84406" marR="84406" marT="34290" marB="34290"/>
                </a:tc>
                <a:tc>
                  <a:txBody>
                    <a:bodyPr/>
                    <a:lstStyle/>
                    <a:p>
                      <a:r>
                        <a:rPr lang="en-US" sz="1200" dirty="0"/>
                        <a:t>Description</a:t>
                      </a:r>
                    </a:p>
                  </a:txBody>
                  <a:tcPr marL="84406" marR="84406" marT="34290" marB="34290"/>
                </a:tc>
                <a:extLst>
                  <a:ext uri="{0D108BD9-81ED-4DB2-BD59-A6C34878D82A}">
                    <a16:rowId xmlns:a16="http://schemas.microsoft.com/office/drawing/2014/main" val="10000"/>
                  </a:ext>
                </a:extLst>
              </a:tr>
              <a:tr h="323739">
                <a:tc>
                  <a:txBody>
                    <a:bodyPr/>
                    <a:lstStyle/>
                    <a:p>
                      <a:r>
                        <a:rPr lang="en-US" sz="1200" dirty="0">
                          <a:latin typeface="+mn-lt"/>
                        </a:rPr>
                        <a:t>id</a:t>
                      </a:r>
                    </a:p>
                  </a:txBody>
                  <a:tcPr marL="84406" marR="84406" marT="34290" marB="34290"/>
                </a:tc>
                <a:tc>
                  <a:txBody>
                    <a:bodyPr/>
                    <a:lstStyle/>
                    <a:p>
                      <a:r>
                        <a:rPr lang="pl-PL" sz="1200" dirty="0">
                          <a:latin typeface="+mn-lt"/>
                        </a:rPr>
                        <a:t>Attribute</a:t>
                      </a:r>
                      <a:endParaRPr lang="en-US" sz="1200" dirty="0">
                        <a:latin typeface="+mn-lt"/>
                      </a:endParaRPr>
                    </a:p>
                  </a:txBody>
                  <a:tcPr marL="84406" marR="84406" marT="34290" marB="34290"/>
                </a:tc>
                <a:tc>
                  <a:txBody>
                    <a:bodyPr/>
                    <a:lstStyle/>
                    <a:p>
                      <a:r>
                        <a:rPr lang="en-US" sz="1200" dirty="0">
                          <a:latin typeface="+mn-lt"/>
                        </a:rPr>
                        <a:t>Yes</a:t>
                      </a:r>
                    </a:p>
                  </a:txBody>
                  <a:tcPr marL="84406" marR="84406" marT="34290" marB="34290"/>
                </a:tc>
                <a:tc>
                  <a:txBody>
                    <a:bodyPr/>
                    <a:lstStyle/>
                    <a:p>
                      <a:r>
                        <a:rPr lang="en-US" sz="1200" kern="1200" baseline="0" dirty="0">
                          <a:solidFill>
                            <a:schemeClr val="tx1"/>
                          </a:solidFill>
                          <a:latin typeface="+mn-lt"/>
                          <a:ea typeface="+mn-ea"/>
                          <a:cs typeface="+mn-cs"/>
                        </a:rPr>
                        <a:t>This is an attribute of the </a:t>
                      </a:r>
                      <a:r>
                        <a:rPr lang="en-US" sz="1200" kern="1200" baseline="0" dirty="0" err="1">
                          <a:solidFill>
                            <a:schemeClr val="tx1"/>
                          </a:solidFill>
                          <a:latin typeface="+mn-lt"/>
                          <a:ea typeface="+mn-ea"/>
                          <a:cs typeface="+mn-cs"/>
                        </a:rPr>
                        <a:t>validationrulegroup</a:t>
                      </a:r>
                      <a:r>
                        <a:rPr lang="pl-PL" sz="1200" kern="1200" baseline="0" dirty="0">
                          <a:solidFill>
                            <a:schemeClr val="tx1"/>
                          </a:solidFill>
                          <a:latin typeface="+mn-lt"/>
                          <a:ea typeface="+mn-ea"/>
                          <a:cs typeface="+mn-cs"/>
                        </a:rPr>
                        <a:t>type </a:t>
                      </a:r>
                      <a:r>
                        <a:rPr lang="en-US" sz="1200" kern="1200" baseline="0" dirty="0">
                          <a:solidFill>
                            <a:schemeClr val="tx1"/>
                          </a:solidFill>
                          <a:latin typeface="+mn-lt"/>
                          <a:ea typeface="+mn-ea"/>
                          <a:cs typeface="+mn-cs"/>
                        </a:rPr>
                        <a:t>element.</a:t>
                      </a:r>
                      <a:r>
                        <a:rPr lang="pl-PL" sz="1200" kern="1200" baseline="0" dirty="0">
                          <a:solidFill>
                            <a:schemeClr val="tx1"/>
                          </a:solidFill>
                          <a:latin typeface="+mn-lt"/>
                          <a:ea typeface="+mn-ea"/>
                          <a:cs typeface="+mn-cs"/>
                        </a:rPr>
                        <a:t>  Use it in &lt;type&gt; element of group</a:t>
                      </a:r>
                      <a:endParaRPr lang="en-US" sz="1200" kern="1200" baseline="0" dirty="0">
                        <a:solidFill>
                          <a:schemeClr val="tx1"/>
                        </a:solidFill>
                        <a:latin typeface="+mn-lt"/>
                        <a:ea typeface="+mn-ea"/>
                        <a:cs typeface="+mn-cs"/>
                      </a:endParaRPr>
                    </a:p>
                  </a:txBody>
                  <a:tcPr marL="84406" marR="84406" marT="34290" marB="34290"/>
                </a:tc>
                <a:extLst>
                  <a:ext uri="{0D108BD9-81ED-4DB2-BD59-A6C34878D82A}">
                    <a16:rowId xmlns:a16="http://schemas.microsoft.com/office/drawing/2014/main" val="10001"/>
                  </a:ext>
                </a:extLst>
              </a:tr>
              <a:tr h="278130">
                <a:tc>
                  <a:txBody>
                    <a:bodyPr/>
                    <a:lstStyle/>
                    <a:p>
                      <a:r>
                        <a:rPr lang="pl-PL" sz="1200" dirty="0">
                          <a:latin typeface="+mn-lt"/>
                        </a:rPr>
                        <a:t>classname</a:t>
                      </a:r>
                      <a:endParaRPr lang="en-US" sz="1200" dirty="0">
                        <a:latin typeface="+mn-lt"/>
                      </a:endParaRP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Yes </a:t>
                      </a:r>
                    </a:p>
                  </a:txBody>
                  <a:tcPr marL="84406" marR="84406" marT="34290" marB="34290"/>
                </a:tc>
                <a:tc>
                  <a:txBody>
                    <a:bodyPr/>
                    <a:lstStyle/>
                    <a:p>
                      <a:r>
                        <a:rPr lang="pl-PL" sz="1200" dirty="0">
                          <a:latin typeface="+mn-lt"/>
                        </a:rPr>
                        <a:t>Java</a:t>
                      </a:r>
                      <a:r>
                        <a:rPr lang="pl-PL" sz="1200" baseline="0" dirty="0">
                          <a:latin typeface="+mn-lt"/>
                        </a:rPr>
                        <a:t> class implementing that rule group</a:t>
                      </a:r>
                      <a:endParaRPr lang="en-US" sz="1200" dirty="0">
                        <a:latin typeface="+mn-lt"/>
                      </a:endParaRPr>
                    </a:p>
                  </a:txBody>
                  <a:tcPr marL="84406" marR="84406"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0432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&lt;validationrulegroup&gt; - example</a:t>
            </a:r>
          </a:p>
        </p:txBody>
      </p:sp>
      <p:pic>
        <p:nvPicPr>
          <p:cNvPr id="2" name="Picture 1">
            <a:extLst>
              <a:ext uri="{FF2B5EF4-FFF2-40B4-BE49-F238E27FC236}">
                <a16:creationId xmlns:a16="http://schemas.microsoft.com/office/drawing/2014/main" id="{711828E1-4589-4920-8D41-324D4A660651}"/>
              </a:ext>
            </a:extLst>
          </p:cNvPr>
          <p:cNvPicPr>
            <a:picLocks noChangeAspect="1"/>
          </p:cNvPicPr>
          <p:nvPr/>
        </p:nvPicPr>
        <p:blipFill>
          <a:blip r:embed="rId3"/>
          <a:stretch>
            <a:fillRect/>
          </a:stretch>
        </p:blipFill>
        <p:spPr>
          <a:xfrm>
            <a:off x="-8827" y="1842222"/>
            <a:ext cx="9144000" cy="2072568"/>
          </a:xfrm>
          <a:prstGeom prst="rect">
            <a:avLst/>
          </a:prstGeom>
        </p:spPr>
      </p:pic>
      <p:pic>
        <p:nvPicPr>
          <p:cNvPr id="3" name="Picture 2">
            <a:extLst>
              <a:ext uri="{FF2B5EF4-FFF2-40B4-BE49-F238E27FC236}">
                <a16:creationId xmlns:a16="http://schemas.microsoft.com/office/drawing/2014/main" id="{40B959C2-FED5-491A-8803-7998C1AAE0CD}"/>
              </a:ext>
            </a:extLst>
          </p:cNvPr>
          <p:cNvPicPr>
            <a:picLocks noChangeAspect="1"/>
          </p:cNvPicPr>
          <p:nvPr/>
        </p:nvPicPr>
        <p:blipFill>
          <a:blip r:embed="rId4"/>
          <a:stretch>
            <a:fillRect/>
          </a:stretch>
        </p:blipFill>
        <p:spPr>
          <a:xfrm>
            <a:off x="134610" y="890572"/>
            <a:ext cx="7781925" cy="676275"/>
          </a:xfrm>
          <a:prstGeom prst="rect">
            <a:avLst/>
          </a:prstGeom>
        </p:spPr>
      </p:pic>
    </p:spTree>
    <p:extLst>
      <p:ext uri="{BB962C8B-B14F-4D97-AF65-F5344CB8AC3E}">
        <p14:creationId xmlns:p14="http://schemas.microsoft.com/office/powerpoint/2010/main" val="1918580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&lt;</a:t>
            </a:r>
            <a:r>
              <a:rPr lang="en-US" dirty="0" err="1"/>
              <a:t>validationrule</a:t>
            </a:r>
            <a:r>
              <a:rPr lang="en-US" dirty="0"/>
              <a:t>&gt; tag</a:t>
            </a:r>
          </a:p>
        </p:txBody>
      </p:sp>
      <p:sp>
        <p:nvSpPr>
          <p:cNvPr id="20483" name="Content Placeholder 2"/>
          <p:cNvSpPr>
            <a:spLocks noGrp="1"/>
          </p:cNvSpPr>
          <p:nvPr>
            <p:ph idx="1"/>
          </p:nvPr>
        </p:nvSpPr>
        <p:spPr>
          <a:xfrm>
            <a:off x="347133" y="958148"/>
            <a:ext cx="8305800" cy="3328988"/>
          </a:xfrm>
        </p:spPr>
        <p:txBody>
          <a:bodyPr>
            <a:normAutofit/>
          </a:bodyPr>
          <a:lstStyle/>
          <a:p>
            <a:pPr>
              <a:buFont typeface="Wingdings" pitchFamily="2" charset="2"/>
              <a:buNone/>
            </a:pPr>
            <a:r>
              <a:rPr lang="en-US" b="1" dirty="0">
                <a:solidFill>
                  <a:srgbClr val="0070C0"/>
                </a:solidFill>
                <a:latin typeface="Courier New" panose="02070309020205020404" pitchFamily="49" charset="0"/>
                <a:cs typeface="Courier New" panose="02070309020205020404" pitchFamily="49" charset="0"/>
              </a:rPr>
              <a:t>&lt;</a:t>
            </a:r>
            <a:r>
              <a:rPr lang="en-US" b="1" dirty="0" err="1">
                <a:solidFill>
                  <a:srgbClr val="0070C0"/>
                </a:solidFill>
                <a:latin typeface="Courier New" panose="02070309020205020404" pitchFamily="49" charset="0"/>
                <a:cs typeface="Courier New" panose="02070309020205020404" pitchFamily="49" charset="0"/>
              </a:rPr>
              <a:t>validationconfig</a:t>
            </a:r>
            <a:r>
              <a:rPr lang="en-US" b="1" dirty="0">
                <a:solidFill>
                  <a:srgbClr val="0070C0"/>
                </a:solidFill>
                <a:latin typeface="Courier New" panose="02070309020205020404" pitchFamily="49" charset="0"/>
                <a:cs typeface="Courier New" panose="02070309020205020404" pitchFamily="49" charset="0"/>
              </a:rPr>
              <a:t>&gt;&lt;service&gt;&lt;</a:t>
            </a:r>
            <a:r>
              <a:rPr lang="en-US" b="1" dirty="0" err="1">
                <a:solidFill>
                  <a:srgbClr val="0070C0"/>
                </a:solidFill>
                <a:latin typeface="Courier New" panose="02070309020205020404" pitchFamily="49" charset="0"/>
                <a:cs typeface="Courier New" panose="02070309020205020404" pitchFamily="49" charset="0"/>
              </a:rPr>
              <a:t>standardvalidation</a:t>
            </a:r>
            <a:r>
              <a:rPr lang="en-US" b="1" dirty="0">
                <a:solidFill>
                  <a:srgbClr val="0070C0"/>
                </a:solidFill>
                <a:latin typeface="Courier New" panose="02070309020205020404" pitchFamily="49" charset="0"/>
                <a:cs typeface="Courier New" panose="02070309020205020404" pitchFamily="49" charset="0"/>
              </a:rPr>
              <a:t>&gt;&lt;</a:t>
            </a:r>
            <a:r>
              <a:rPr lang="en-US" b="1" dirty="0" err="1">
                <a:solidFill>
                  <a:srgbClr val="0070C0"/>
                </a:solidFill>
                <a:latin typeface="Courier New" panose="02070309020205020404" pitchFamily="49" charset="0"/>
                <a:cs typeface="Courier New" panose="02070309020205020404" pitchFamily="49" charset="0"/>
              </a:rPr>
              <a:t>validationrule</a:t>
            </a:r>
            <a:r>
              <a:rPr lang="en-US" b="1" dirty="0">
                <a:solidFill>
                  <a:srgbClr val="0070C0"/>
                </a:solidFill>
                <a:latin typeface="Courier New" panose="02070309020205020404" pitchFamily="49" charset="0"/>
                <a:cs typeface="Courier New" panose="02070309020205020404" pitchFamily="49" charset="0"/>
              </a:rPr>
              <a:t>&gt;</a:t>
            </a:r>
          </a:p>
        </p:txBody>
      </p:sp>
      <p:graphicFrame>
        <p:nvGraphicFramePr>
          <p:cNvPr id="4" name="Table 3"/>
          <p:cNvGraphicFramePr>
            <a:graphicFrameLocks noGrp="1"/>
          </p:cNvGraphicFramePr>
          <p:nvPr>
            <p:extLst>
              <p:ext uri="{D42A27DB-BD31-4B8C-83A1-F6EECF244321}">
                <p14:modId xmlns:p14="http://schemas.microsoft.com/office/powerpoint/2010/main" val="3833617659"/>
              </p:ext>
            </p:extLst>
          </p:nvPr>
        </p:nvGraphicFramePr>
        <p:xfrm>
          <a:off x="467832" y="1545515"/>
          <a:ext cx="8358158" cy="3007878"/>
        </p:xfrm>
        <a:graphic>
          <a:graphicData uri="http://schemas.openxmlformats.org/drawingml/2006/table">
            <a:tbl>
              <a:tblPr firstRow="1" bandRow="1">
                <a:tableStyleId>{93296810-A885-4BE3-A3E7-6D5BEEA58F35}</a:tableStyleId>
              </a:tblPr>
              <a:tblGrid>
                <a:gridCol w="818100">
                  <a:extLst>
                    <a:ext uri="{9D8B030D-6E8A-4147-A177-3AD203B41FA5}">
                      <a16:colId xmlns:a16="http://schemas.microsoft.com/office/drawing/2014/main" val="20000"/>
                    </a:ext>
                  </a:extLst>
                </a:gridCol>
                <a:gridCol w="797442">
                  <a:extLst>
                    <a:ext uri="{9D8B030D-6E8A-4147-A177-3AD203B41FA5}">
                      <a16:colId xmlns:a16="http://schemas.microsoft.com/office/drawing/2014/main" val="20001"/>
                    </a:ext>
                  </a:extLst>
                </a:gridCol>
                <a:gridCol w="981612">
                  <a:extLst>
                    <a:ext uri="{9D8B030D-6E8A-4147-A177-3AD203B41FA5}">
                      <a16:colId xmlns:a16="http://schemas.microsoft.com/office/drawing/2014/main" val="20002"/>
                    </a:ext>
                  </a:extLst>
                </a:gridCol>
                <a:gridCol w="5761004">
                  <a:extLst>
                    <a:ext uri="{9D8B030D-6E8A-4147-A177-3AD203B41FA5}">
                      <a16:colId xmlns:a16="http://schemas.microsoft.com/office/drawing/2014/main" val="20003"/>
                    </a:ext>
                  </a:extLst>
                </a:gridCol>
              </a:tblGrid>
              <a:tr h="278130">
                <a:tc>
                  <a:txBody>
                    <a:bodyPr/>
                    <a:lstStyle/>
                    <a:p>
                      <a:r>
                        <a:rPr lang="pl-PL" sz="1200" dirty="0"/>
                        <a:t>Name</a:t>
                      </a:r>
                      <a:endParaRPr lang="en-US" sz="1200" dirty="0"/>
                    </a:p>
                  </a:txBody>
                  <a:tcPr marL="84406" marR="84406" marT="34290" marB="34290"/>
                </a:tc>
                <a:tc>
                  <a:txBody>
                    <a:bodyPr/>
                    <a:lstStyle/>
                    <a:p>
                      <a:r>
                        <a:rPr lang="pl-PL" sz="1200" dirty="0"/>
                        <a:t>Type</a:t>
                      </a:r>
                      <a:endParaRPr lang="en-US" sz="1200" dirty="0"/>
                    </a:p>
                  </a:txBody>
                  <a:tcPr marL="84406" marR="84406" marT="34290" marB="34290"/>
                </a:tc>
                <a:tc>
                  <a:txBody>
                    <a:bodyPr/>
                    <a:lstStyle/>
                    <a:p>
                      <a:r>
                        <a:rPr lang="en-US" sz="1200" dirty="0"/>
                        <a:t>Mandatory</a:t>
                      </a:r>
                    </a:p>
                  </a:txBody>
                  <a:tcPr marL="84406" marR="84406" marT="34290" marB="34290"/>
                </a:tc>
                <a:tc>
                  <a:txBody>
                    <a:bodyPr/>
                    <a:lstStyle/>
                    <a:p>
                      <a:r>
                        <a:rPr lang="en-US" sz="1200" dirty="0"/>
                        <a:t>Description</a:t>
                      </a:r>
                    </a:p>
                  </a:txBody>
                  <a:tcPr marL="84406" marR="84406" marT="34290" marB="34290"/>
                </a:tc>
                <a:extLst>
                  <a:ext uri="{0D108BD9-81ED-4DB2-BD59-A6C34878D82A}">
                    <a16:rowId xmlns:a16="http://schemas.microsoft.com/office/drawing/2014/main" val="10000"/>
                  </a:ext>
                </a:extLst>
              </a:tr>
              <a:tr h="472988">
                <a:tc>
                  <a:txBody>
                    <a:bodyPr/>
                    <a:lstStyle/>
                    <a:p>
                      <a:r>
                        <a:rPr lang="en-US" sz="1200" dirty="0">
                          <a:latin typeface="+mn-lt"/>
                        </a:rPr>
                        <a:t>id</a:t>
                      </a:r>
                    </a:p>
                  </a:txBody>
                  <a:tcPr marL="84406" marR="84406" marT="34290" marB="34290"/>
                </a:tc>
                <a:tc>
                  <a:txBody>
                    <a:bodyPr/>
                    <a:lstStyle/>
                    <a:p>
                      <a:r>
                        <a:rPr lang="pl-PL" sz="1200" dirty="0">
                          <a:latin typeface="+mn-lt"/>
                        </a:rPr>
                        <a:t>Attribute</a:t>
                      </a:r>
                      <a:endParaRPr lang="en-US" sz="1200" dirty="0">
                        <a:latin typeface="+mn-lt"/>
                      </a:endParaRPr>
                    </a:p>
                  </a:txBody>
                  <a:tcPr marL="84406" marR="84406" marT="34290" marB="34290"/>
                </a:tc>
                <a:tc>
                  <a:txBody>
                    <a:bodyPr/>
                    <a:lstStyle/>
                    <a:p>
                      <a:r>
                        <a:rPr lang="en-US" sz="1200" dirty="0">
                          <a:latin typeface="+mn-lt"/>
                        </a:rPr>
                        <a:t>Yes</a:t>
                      </a:r>
                    </a:p>
                  </a:txBody>
                  <a:tcPr marL="84406" marR="84406" marT="34290" marB="34290"/>
                </a:tc>
                <a:tc>
                  <a:txBody>
                    <a:bodyPr/>
                    <a:lstStyle/>
                    <a:p>
                      <a:r>
                        <a:rPr lang="en-US" sz="1200" kern="1200" baseline="0" dirty="0">
                          <a:solidFill>
                            <a:schemeClr val="tx1"/>
                          </a:solidFill>
                          <a:latin typeface="+mn-lt"/>
                          <a:ea typeface="+mn-ea"/>
                          <a:cs typeface="+mn-cs"/>
                        </a:rPr>
                        <a:t>Unique identifier </a:t>
                      </a:r>
                      <a:r>
                        <a:rPr lang="pl-PL" sz="1200" kern="1200" baseline="0" dirty="0">
                          <a:solidFill>
                            <a:schemeClr val="tx1"/>
                          </a:solidFill>
                          <a:latin typeface="+mn-lt"/>
                          <a:ea typeface="+mn-ea"/>
                          <a:cs typeface="+mn-cs"/>
                        </a:rPr>
                        <a:t>of</a:t>
                      </a:r>
                      <a:r>
                        <a:rPr lang="en-US" sz="1200" kern="1200" baseline="0" dirty="0">
                          <a:solidFill>
                            <a:schemeClr val="tx1"/>
                          </a:solidFill>
                          <a:latin typeface="+mn-lt"/>
                          <a:ea typeface="+mn-ea"/>
                          <a:cs typeface="+mn-cs"/>
                        </a:rPr>
                        <a:t> the rule. This is referred to when</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including the </a:t>
                      </a:r>
                      <a:r>
                        <a:rPr lang="pl-PL" sz="1200" kern="1200" baseline="0" dirty="0">
                          <a:solidFill>
                            <a:schemeClr val="tx1"/>
                          </a:solidFill>
                          <a:latin typeface="+mn-lt"/>
                          <a:ea typeface="+mn-ea"/>
                          <a:cs typeface="+mn-cs"/>
                        </a:rPr>
                        <a:t>v</a:t>
                      </a:r>
                      <a:r>
                        <a:rPr lang="en-US" sz="1200" kern="1200" baseline="0" dirty="0" err="1">
                          <a:solidFill>
                            <a:schemeClr val="tx1"/>
                          </a:solidFill>
                          <a:latin typeface="+mn-lt"/>
                          <a:ea typeface="+mn-ea"/>
                          <a:cs typeface="+mn-cs"/>
                        </a:rPr>
                        <a:t>alidation</a:t>
                      </a:r>
                      <a:r>
                        <a:rPr lang="en-US" sz="1200" kern="1200" baseline="0" dirty="0">
                          <a:solidFill>
                            <a:schemeClr val="tx1"/>
                          </a:solidFill>
                          <a:latin typeface="+mn-lt"/>
                          <a:ea typeface="+mn-ea"/>
                          <a:cs typeface="+mn-cs"/>
                        </a:rPr>
                        <a:t> </a:t>
                      </a:r>
                      <a:r>
                        <a:rPr lang="pl-PL" sz="1200" kern="1200" baseline="0" dirty="0">
                          <a:solidFill>
                            <a:schemeClr val="tx1"/>
                          </a:solidFill>
                          <a:latin typeface="+mn-lt"/>
                          <a:ea typeface="+mn-ea"/>
                          <a:cs typeface="+mn-cs"/>
                        </a:rPr>
                        <a:t>r</a:t>
                      </a:r>
                      <a:r>
                        <a:rPr lang="en-US" sz="1200" kern="1200" baseline="0" dirty="0" err="1">
                          <a:solidFill>
                            <a:schemeClr val="tx1"/>
                          </a:solidFill>
                          <a:latin typeface="+mn-lt"/>
                          <a:ea typeface="+mn-ea"/>
                          <a:cs typeface="+mn-cs"/>
                        </a:rPr>
                        <a:t>ule</a:t>
                      </a:r>
                      <a:r>
                        <a:rPr lang="en-US" sz="1200" kern="1200" baseline="0" dirty="0">
                          <a:solidFill>
                            <a:schemeClr val="tx1"/>
                          </a:solidFill>
                          <a:latin typeface="+mn-lt"/>
                          <a:ea typeface="+mn-ea"/>
                          <a:cs typeface="+mn-cs"/>
                        </a:rPr>
                        <a:t> in a </a:t>
                      </a:r>
                      <a:r>
                        <a:rPr lang="pl-PL" sz="1200" kern="1200" baseline="0" dirty="0">
                          <a:solidFill>
                            <a:schemeClr val="tx1"/>
                          </a:solidFill>
                          <a:latin typeface="+mn-lt"/>
                          <a:ea typeface="+mn-ea"/>
                          <a:cs typeface="+mn-cs"/>
                        </a:rPr>
                        <a:t>v</a:t>
                      </a:r>
                      <a:r>
                        <a:rPr lang="en-US" sz="1200" kern="1200" baseline="0" dirty="0" err="1">
                          <a:solidFill>
                            <a:schemeClr val="tx1"/>
                          </a:solidFill>
                          <a:latin typeface="+mn-lt"/>
                          <a:ea typeface="+mn-ea"/>
                          <a:cs typeface="+mn-cs"/>
                        </a:rPr>
                        <a:t>alidation</a:t>
                      </a:r>
                      <a:r>
                        <a:rPr lang="en-US" sz="1200" kern="1200" baseline="0" dirty="0">
                          <a:solidFill>
                            <a:schemeClr val="tx1"/>
                          </a:solidFill>
                          <a:latin typeface="+mn-lt"/>
                          <a:ea typeface="+mn-ea"/>
                          <a:cs typeface="+mn-cs"/>
                        </a:rPr>
                        <a:t> </a:t>
                      </a:r>
                      <a:r>
                        <a:rPr lang="pl-PL" sz="1200" kern="1200" baseline="0" dirty="0">
                          <a:solidFill>
                            <a:schemeClr val="tx1"/>
                          </a:solidFill>
                          <a:latin typeface="+mn-lt"/>
                          <a:ea typeface="+mn-ea"/>
                          <a:cs typeface="+mn-cs"/>
                        </a:rPr>
                        <a:t>r</a:t>
                      </a:r>
                      <a:r>
                        <a:rPr lang="en-US" sz="1200" kern="1200" baseline="0" dirty="0" err="1">
                          <a:solidFill>
                            <a:schemeClr val="tx1"/>
                          </a:solidFill>
                          <a:latin typeface="+mn-lt"/>
                          <a:ea typeface="+mn-ea"/>
                          <a:cs typeface="+mn-cs"/>
                        </a:rPr>
                        <a:t>ule</a:t>
                      </a:r>
                      <a:r>
                        <a:rPr lang="en-US" sz="1200" kern="1200" baseline="0" dirty="0">
                          <a:solidFill>
                            <a:schemeClr val="tx1"/>
                          </a:solidFill>
                          <a:latin typeface="+mn-lt"/>
                          <a:ea typeface="+mn-ea"/>
                          <a:cs typeface="+mn-cs"/>
                        </a:rPr>
                        <a:t> </a:t>
                      </a:r>
                      <a:r>
                        <a:rPr lang="pl-PL" sz="1200" kern="1200" baseline="0" dirty="0">
                          <a:solidFill>
                            <a:schemeClr val="tx1"/>
                          </a:solidFill>
                          <a:latin typeface="+mn-lt"/>
                          <a:ea typeface="+mn-ea"/>
                          <a:cs typeface="+mn-cs"/>
                        </a:rPr>
                        <a:t>g</a:t>
                      </a:r>
                      <a:r>
                        <a:rPr lang="en-US" sz="1200" kern="1200" baseline="0" dirty="0" err="1">
                          <a:solidFill>
                            <a:schemeClr val="tx1"/>
                          </a:solidFill>
                          <a:latin typeface="+mn-lt"/>
                          <a:ea typeface="+mn-ea"/>
                          <a:cs typeface="+mn-cs"/>
                        </a:rPr>
                        <a:t>roup</a:t>
                      </a:r>
                      <a:r>
                        <a:rPr lang="en-US" sz="1200" kern="1200" baseline="0" dirty="0">
                          <a:solidFill>
                            <a:schemeClr val="tx1"/>
                          </a:solidFill>
                          <a:latin typeface="+mn-lt"/>
                          <a:ea typeface="+mn-ea"/>
                          <a:cs typeface="+mn-cs"/>
                        </a:rPr>
                        <a:t>.</a:t>
                      </a:r>
                    </a:p>
                  </a:txBody>
                  <a:tcPr marL="84406" marR="84406" marT="34290" marB="34290"/>
                </a:tc>
                <a:extLst>
                  <a:ext uri="{0D108BD9-81ED-4DB2-BD59-A6C34878D82A}">
                    <a16:rowId xmlns:a16="http://schemas.microsoft.com/office/drawing/2014/main" val="10001"/>
                  </a:ext>
                </a:extLst>
              </a:tr>
              <a:tr h="278130">
                <a:tc>
                  <a:txBody>
                    <a:bodyPr/>
                    <a:lstStyle/>
                    <a:p>
                      <a:r>
                        <a:rPr lang="en-US" sz="1200" dirty="0">
                          <a:latin typeface="+mn-lt"/>
                        </a:rPr>
                        <a:t>name </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Yes </a:t>
                      </a:r>
                    </a:p>
                  </a:txBody>
                  <a:tcPr marL="84406" marR="84406" marT="34290" marB="34290"/>
                </a:tc>
                <a:tc>
                  <a:txBody>
                    <a:bodyPr/>
                    <a:lstStyle/>
                    <a:p>
                      <a:r>
                        <a:rPr lang="en-US" sz="1200" kern="1200" baseline="0" dirty="0">
                          <a:solidFill>
                            <a:schemeClr val="tx1"/>
                          </a:solidFill>
                          <a:latin typeface="+mn-lt"/>
                          <a:ea typeface="+mn-ea"/>
                          <a:cs typeface="+mn-cs"/>
                        </a:rPr>
                        <a:t>Descriptive name for the rule</a:t>
                      </a:r>
                      <a:r>
                        <a:rPr lang="pl-PL" sz="1200" kern="1200" baseline="0" dirty="0">
                          <a:solidFill>
                            <a:schemeClr val="tx1"/>
                          </a:solidFill>
                          <a:latin typeface="+mn-lt"/>
                          <a:ea typeface="+mn-ea"/>
                          <a:cs typeface="+mn-cs"/>
                        </a:rPr>
                        <a:t>, must be equal to the </a:t>
                      </a:r>
                      <a:r>
                        <a:rPr lang="pl-PL" sz="1200" b="1" kern="1200" baseline="0" dirty="0">
                          <a:solidFill>
                            <a:schemeClr val="tx1"/>
                          </a:solidFill>
                          <a:latin typeface="+mn-lt"/>
                          <a:ea typeface="+mn-ea"/>
                          <a:cs typeface="+mn-cs"/>
                        </a:rPr>
                        <a:t>id</a:t>
                      </a:r>
                      <a:r>
                        <a:rPr lang="pl-PL" sz="1200" kern="1200" baseline="0" dirty="0">
                          <a:solidFill>
                            <a:schemeClr val="tx1"/>
                          </a:solidFill>
                          <a:latin typeface="+mn-lt"/>
                          <a:ea typeface="+mn-ea"/>
                          <a:cs typeface="+mn-cs"/>
                        </a:rPr>
                        <a:t> in default OPF implementation: </a:t>
                      </a:r>
                      <a:r>
                        <a:rPr lang="pl-PL" sz="1200" b="1" kern="1200" baseline="0" dirty="0">
                          <a:solidFill>
                            <a:schemeClr val="tx1"/>
                          </a:solidFill>
                          <a:latin typeface="+mn-lt"/>
                          <a:ea typeface="+mn-ea"/>
                          <a:cs typeface="+mn-cs"/>
                        </a:rPr>
                        <a:t>com.clear2pay.bph.opfcommon.validation.AbstractValidationRule</a:t>
                      </a:r>
                      <a:endParaRPr lang="en-US" sz="1200" b="1" dirty="0">
                        <a:latin typeface="+mn-lt"/>
                      </a:endParaRPr>
                    </a:p>
                  </a:txBody>
                  <a:tcPr marL="84406" marR="84406" marT="34290" marB="34290"/>
                </a:tc>
                <a:extLst>
                  <a:ext uri="{0D108BD9-81ED-4DB2-BD59-A6C34878D82A}">
                    <a16:rowId xmlns:a16="http://schemas.microsoft.com/office/drawing/2014/main" val="10002"/>
                  </a:ext>
                </a:extLst>
              </a:tr>
              <a:tr h="434252">
                <a:tc>
                  <a:txBody>
                    <a:bodyPr/>
                    <a:lstStyle/>
                    <a:p>
                      <a:r>
                        <a:rPr lang="en-US" sz="1200" dirty="0">
                          <a:latin typeface="+mn-lt"/>
                        </a:rPr>
                        <a:t>type</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Yes </a:t>
                      </a:r>
                    </a:p>
                  </a:txBody>
                  <a:tcPr marL="84406" marR="84406" marT="34290" marB="34290"/>
                </a:tc>
                <a:tc>
                  <a:txBody>
                    <a:bodyPr/>
                    <a:lstStyle/>
                    <a:p>
                      <a:r>
                        <a:rPr lang="en-US" sz="1200" kern="1200" baseline="0" dirty="0">
                          <a:solidFill>
                            <a:schemeClr val="tx1"/>
                          </a:solidFill>
                          <a:latin typeface="+mn-lt"/>
                          <a:ea typeface="+mn-ea"/>
                          <a:cs typeface="+mn-cs"/>
                        </a:rPr>
                        <a:t>Refers</a:t>
                      </a:r>
                      <a:r>
                        <a:rPr lang="pl-PL" sz="1200" kern="1200" baseline="0" dirty="0">
                          <a:solidFill>
                            <a:schemeClr val="tx1"/>
                          </a:solidFill>
                          <a:latin typeface="+mn-lt"/>
                          <a:ea typeface="+mn-ea"/>
                          <a:cs typeface="+mn-cs"/>
                        </a:rPr>
                        <a:t> indirectly</a:t>
                      </a:r>
                      <a:r>
                        <a:rPr lang="en-US" sz="1200" kern="1200" baseline="0" dirty="0">
                          <a:solidFill>
                            <a:schemeClr val="tx1"/>
                          </a:solidFill>
                          <a:latin typeface="+mn-lt"/>
                          <a:ea typeface="+mn-ea"/>
                          <a:cs typeface="+mn-cs"/>
                        </a:rPr>
                        <a:t> to the </a:t>
                      </a:r>
                      <a:r>
                        <a:rPr lang="pl-PL" sz="1200" kern="1200" baseline="0" dirty="0">
                          <a:solidFill>
                            <a:schemeClr val="tx1"/>
                          </a:solidFill>
                          <a:latin typeface="+mn-lt"/>
                          <a:ea typeface="+mn-ea"/>
                          <a:cs typeface="+mn-cs"/>
                        </a:rPr>
                        <a:t>validator</a:t>
                      </a:r>
                      <a:r>
                        <a:rPr lang="en-US" sz="1200" kern="1200" baseline="0" dirty="0">
                          <a:solidFill>
                            <a:schemeClr val="tx1"/>
                          </a:solidFill>
                          <a:latin typeface="+mn-lt"/>
                          <a:ea typeface="+mn-ea"/>
                          <a:cs typeface="+mn-cs"/>
                        </a:rPr>
                        <a:t> class to execute. The actual value in</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this element refers to the validation rule type specified</a:t>
                      </a:r>
                      <a:r>
                        <a:rPr lang="pl-PL" sz="1200" kern="1200" baseline="0" dirty="0">
                          <a:solidFill>
                            <a:schemeClr val="tx1"/>
                          </a:solidFill>
                          <a:latin typeface="+mn-lt"/>
                          <a:ea typeface="+mn-ea"/>
                          <a:cs typeface="+mn-cs"/>
                        </a:rPr>
                        <a:t> separately in validation service configuration</a:t>
                      </a:r>
                      <a:r>
                        <a:rPr lang="en-US" sz="1200" kern="1200" baseline="0" dirty="0">
                          <a:solidFill>
                            <a:schemeClr val="tx1"/>
                          </a:solidFill>
                          <a:latin typeface="+mn-lt"/>
                          <a:ea typeface="+mn-ea"/>
                          <a:cs typeface="+mn-cs"/>
                        </a:rPr>
                        <a:t>.</a:t>
                      </a:r>
                      <a:r>
                        <a:rPr lang="pl-PL" sz="1200" kern="1200" baseline="0" dirty="0">
                          <a:solidFill>
                            <a:schemeClr val="tx1"/>
                          </a:solidFill>
                          <a:latin typeface="+mn-lt"/>
                          <a:ea typeface="+mn-ea"/>
                          <a:cs typeface="+mn-cs"/>
                        </a:rPr>
                        <a:t> Analogically as for validation group.</a:t>
                      </a:r>
                      <a:endParaRPr lang="en-US" sz="1200" dirty="0">
                        <a:latin typeface="+mn-lt"/>
                      </a:endParaRPr>
                    </a:p>
                  </a:txBody>
                  <a:tcPr marL="84406" marR="84406" marT="34290" marB="34290"/>
                </a:tc>
                <a:extLst>
                  <a:ext uri="{0D108BD9-81ED-4DB2-BD59-A6C34878D82A}">
                    <a16:rowId xmlns:a16="http://schemas.microsoft.com/office/drawing/2014/main" val="10003"/>
                  </a:ext>
                </a:extLst>
              </a:tr>
              <a:tr h="265725">
                <a:tc>
                  <a:txBody>
                    <a:bodyPr/>
                    <a:lstStyle/>
                    <a:p>
                      <a:r>
                        <a:rPr lang="en-US" sz="1200" dirty="0">
                          <a:latin typeface="+mn-lt"/>
                        </a:rPr>
                        <a:t>entity</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No </a:t>
                      </a:r>
                    </a:p>
                  </a:txBody>
                  <a:tcPr marL="84406" marR="84406" marT="34290" marB="34290"/>
                </a:tc>
                <a:tc>
                  <a:txBody>
                    <a:bodyPr/>
                    <a:lstStyle/>
                    <a:p>
                      <a:r>
                        <a:rPr lang="pl-PL" sz="1200" kern="1200" baseline="0" dirty="0">
                          <a:solidFill>
                            <a:schemeClr val="tx1"/>
                          </a:solidFill>
                          <a:latin typeface="+mn-lt"/>
                          <a:ea typeface="+mn-ea"/>
                          <a:cs typeface="+mn-cs"/>
                        </a:rPr>
                        <a:t>Domain</a:t>
                      </a:r>
                      <a:r>
                        <a:rPr lang="en-US" sz="1200" kern="1200" baseline="0" dirty="0">
                          <a:solidFill>
                            <a:schemeClr val="tx1"/>
                          </a:solidFill>
                          <a:latin typeface="+mn-lt"/>
                          <a:ea typeface="+mn-ea"/>
                          <a:cs typeface="+mn-cs"/>
                        </a:rPr>
                        <a:t> entity the rule will be executed</a:t>
                      </a:r>
                      <a:r>
                        <a:rPr lang="pl-PL" sz="1200" kern="1200" baseline="0" dirty="0">
                          <a:solidFill>
                            <a:schemeClr val="tx1"/>
                          </a:solidFill>
                          <a:latin typeface="+mn-lt"/>
                          <a:ea typeface="+mn-ea"/>
                          <a:cs typeface="+mn-cs"/>
                        </a:rPr>
                        <a:t> against.</a:t>
                      </a:r>
                      <a:endParaRPr lang="en-US" sz="1200" dirty="0">
                        <a:latin typeface="+mn-lt"/>
                      </a:endParaRPr>
                    </a:p>
                  </a:txBody>
                  <a:tcPr marL="84406" marR="84406" marT="34290" marB="34290"/>
                </a:tc>
                <a:extLst>
                  <a:ext uri="{0D108BD9-81ED-4DB2-BD59-A6C34878D82A}">
                    <a16:rowId xmlns:a16="http://schemas.microsoft.com/office/drawing/2014/main" val="10004"/>
                  </a:ext>
                </a:extLst>
              </a:tr>
              <a:tr h="322255">
                <a:tc>
                  <a:txBody>
                    <a:bodyPr/>
                    <a:lstStyle/>
                    <a:p>
                      <a:r>
                        <a:rPr lang="en-US" sz="1200" dirty="0">
                          <a:latin typeface="+mn-lt"/>
                        </a:rPr>
                        <a:t>condition</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No</a:t>
                      </a:r>
                    </a:p>
                  </a:txBody>
                  <a:tcPr marL="84406" marR="84406" marT="34290" marB="34290"/>
                </a:tc>
                <a:tc>
                  <a:txBody>
                    <a:bodyPr/>
                    <a:lstStyle/>
                    <a:p>
                      <a:r>
                        <a:rPr lang="pl-PL" sz="1200" kern="1200" baseline="0" dirty="0">
                          <a:solidFill>
                            <a:schemeClr val="tx1"/>
                          </a:solidFill>
                          <a:latin typeface="+mn-lt"/>
                          <a:ea typeface="+mn-ea"/>
                          <a:cs typeface="+mn-cs"/>
                        </a:rPr>
                        <a:t>T</a:t>
                      </a:r>
                      <a:r>
                        <a:rPr lang="en-US" sz="1200" kern="1200" baseline="0" dirty="0">
                          <a:solidFill>
                            <a:schemeClr val="tx1"/>
                          </a:solidFill>
                          <a:latin typeface="+mn-lt"/>
                          <a:ea typeface="+mn-ea"/>
                          <a:cs typeface="+mn-cs"/>
                        </a:rPr>
                        <a:t>he condition that must</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be met to proceed with the execution of the</a:t>
                      </a:r>
                      <a:r>
                        <a:rPr lang="pl-PL" sz="1200" kern="1200" baseline="0" dirty="0">
                          <a:solidFill>
                            <a:schemeClr val="tx1"/>
                          </a:solidFill>
                          <a:latin typeface="+mn-lt"/>
                          <a:ea typeface="+mn-ea"/>
                          <a:cs typeface="+mn-cs"/>
                        </a:rPr>
                        <a:t> validation rule</a:t>
                      </a:r>
                      <a:r>
                        <a:rPr lang="en-US" sz="1200" kern="1200" baseline="0" dirty="0">
                          <a:solidFill>
                            <a:schemeClr val="tx1"/>
                          </a:solidFill>
                          <a:latin typeface="+mn-lt"/>
                          <a:ea typeface="+mn-ea"/>
                          <a:cs typeface="+mn-cs"/>
                        </a:rPr>
                        <a:t>.</a:t>
                      </a:r>
                    </a:p>
                  </a:txBody>
                  <a:tcPr marL="84406" marR="84406" marT="34290" marB="34290"/>
                </a:tc>
                <a:extLst>
                  <a:ext uri="{0D108BD9-81ED-4DB2-BD59-A6C34878D82A}">
                    <a16:rowId xmlns:a16="http://schemas.microsoft.com/office/drawing/2014/main" val="10005"/>
                  </a:ext>
                </a:extLst>
              </a:tr>
              <a:tr h="434340">
                <a:tc>
                  <a:txBody>
                    <a:bodyPr/>
                    <a:lstStyle/>
                    <a:p>
                      <a:r>
                        <a:rPr lang="en-US" sz="1200" dirty="0">
                          <a:latin typeface="+mn-lt"/>
                        </a:rPr>
                        <a:t>issue</a:t>
                      </a:r>
                    </a:p>
                  </a:txBody>
                  <a:tcPr marL="84406" marR="84406" marT="34290" marB="34290"/>
                </a:tc>
                <a:tc>
                  <a:txBody>
                    <a:bodyPr/>
                    <a:lstStyle/>
                    <a:p>
                      <a:r>
                        <a:rPr lang="pl-PL" sz="1200" dirty="0">
                          <a:latin typeface="+mn-lt"/>
                        </a:rPr>
                        <a:t>Element</a:t>
                      </a:r>
                      <a:endParaRPr lang="en-US" sz="1200" dirty="0">
                        <a:latin typeface="+mn-lt"/>
                      </a:endParaRPr>
                    </a:p>
                  </a:txBody>
                  <a:tcPr marL="84406" marR="84406" marT="34290" marB="34290"/>
                </a:tc>
                <a:tc>
                  <a:txBody>
                    <a:bodyPr/>
                    <a:lstStyle/>
                    <a:p>
                      <a:r>
                        <a:rPr lang="en-US" sz="1200" dirty="0">
                          <a:latin typeface="+mn-lt"/>
                        </a:rPr>
                        <a:t>No</a:t>
                      </a:r>
                    </a:p>
                  </a:txBody>
                  <a:tcPr marL="84406" marR="84406" marT="34290" marB="34290"/>
                </a:tc>
                <a:tc>
                  <a:txBody>
                    <a:bodyPr/>
                    <a:lstStyle/>
                    <a:p>
                      <a:r>
                        <a:rPr lang="en-US" sz="1200" kern="1200" baseline="0" dirty="0">
                          <a:solidFill>
                            <a:schemeClr val="tx1"/>
                          </a:solidFill>
                          <a:latin typeface="+mn-lt"/>
                          <a:ea typeface="+mn-ea"/>
                          <a:cs typeface="+mn-cs"/>
                        </a:rPr>
                        <a:t>A repeating occurrence, specifying an issue raised upon</a:t>
                      </a:r>
                      <a:r>
                        <a:rPr lang="pl-PL"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failure of a check in the Validator.</a:t>
                      </a:r>
                      <a:endParaRPr lang="en-US" sz="1200" dirty="0">
                        <a:latin typeface="+mn-lt"/>
                      </a:endParaRPr>
                    </a:p>
                  </a:txBody>
                  <a:tcPr marL="84406" marR="84406"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5221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&lt;</a:t>
            </a:r>
            <a:r>
              <a:rPr lang="en-US" dirty="0" err="1"/>
              <a:t>validationruletype</a:t>
            </a:r>
            <a:r>
              <a:rPr lang="en-US" dirty="0"/>
              <a:t>&gt; - example</a:t>
            </a:r>
          </a:p>
        </p:txBody>
      </p:sp>
      <p:pic>
        <p:nvPicPr>
          <p:cNvPr id="2" name="Picture 1">
            <a:extLst>
              <a:ext uri="{FF2B5EF4-FFF2-40B4-BE49-F238E27FC236}">
                <a16:creationId xmlns:a16="http://schemas.microsoft.com/office/drawing/2014/main" id="{2A490BE4-A179-4AF6-982A-2BAE66C7C8D0}"/>
              </a:ext>
            </a:extLst>
          </p:cNvPr>
          <p:cNvPicPr>
            <a:picLocks noChangeAspect="1"/>
          </p:cNvPicPr>
          <p:nvPr/>
        </p:nvPicPr>
        <p:blipFill>
          <a:blip r:embed="rId3"/>
          <a:stretch>
            <a:fillRect/>
          </a:stretch>
        </p:blipFill>
        <p:spPr>
          <a:xfrm>
            <a:off x="500062" y="890587"/>
            <a:ext cx="8345921" cy="3445743"/>
          </a:xfrm>
          <a:prstGeom prst="rect">
            <a:avLst/>
          </a:prstGeom>
        </p:spPr>
      </p:pic>
    </p:spTree>
    <p:extLst>
      <p:ext uri="{BB962C8B-B14F-4D97-AF65-F5344CB8AC3E}">
        <p14:creationId xmlns:p14="http://schemas.microsoft.com/office/powerpoint/2010/main" val="9874219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&lt;validationrule&gt; - example</a:t>
            </a:r>
          </a:p>
        </p:txBody>
      </p:sp>
      <p:pic>
        <p:nvPicPr>
          <p:cNvPr id="2" name="Picture 1">
            <a:extLst>
              <a:ext uri="{FF2B5EF4-FFF2-40B4-BE49-F238E27FC236}">
                <a16:creationId xmlns:a16="http://schemas.microsoft.com/office/drawing/2014/main" id="{407AD37D-78FD-4CF3-A932-9147045A34E2}"/>
              </a:ext>
            </a:extLst>
          </p:cNvPr>
          <p:cNvPicPr>
            <a:picLocks noChangeAspect="1"/>
          </p:cNvPicPr>
          <p:nvPr/>
        </p:nvPicPr>
        <p:blipFill>
          <a:blip r:embed="rId3"/>
          <a:stretch>
            <a:fillRect/>
          </a:stretch>
        </p:blipFill>
        <p:spPr>
          <a:xfrm>
            <a:off x="0" y="768424"/>
            <a:ext cx="9144000" cy="3851753"/>
          </a:xfrm>
          <a:prstGeom prst="rect">
            <a:avLst/>
          </a:prstGeom>
        </p:spPr>
      </p:pic>
    </p:spTree>
    <p:extLst>
      <p:ext uri="{BB962C8B-B14F-4D97-AF65-F5344CB8AC3E}">
        <p14:creationId xmlns:p14="http://schemas.microsoft.com/office/powerpoint/2010/main" val="339312324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Validators</a:t>
            </a:r>
          </a:p>
        </p:txBody>
      </p:sp>
      <p:sp>
        <p:nvSpPr>
          <p:cNvPr id="3" name="Content Placeholder 2"/>
          <p:cNvSpPr>
            <a:spLocks noGrp="1"/>
          </p:cNvSpPr>
          <p:nvPr>
            <p:ph idx="1"/>
          </p:nvPr>
        </p:nvSpPr>
        <p:spPr>
          <a:xfrm>
            <a:off x="414867" y="834495"/>
            <a:ext cx="8305800" cy="4013952"/>
          </a:xfrm>
        </p:spPr>
        <p:txBody>
          <a:bodyPr>
            <a:normAutofit lnSpcReduction="10000"/>
          </a:bodyPr>
          <a:lstStyle/>
          <a:p>
            <a:r>
              <a:rPr lang="pl-PL" sz="1600" b="0" dirty="0">
                <a:cs typeface="Courier New" pitchFamily="49" charset="0"/>
              </a:rPr>
              <a:t>extend</a:t>
            </a:r>
          </a:p>
          <a:p>
            <a:pPr lvl="1"/>
            <a:r>
              <a:rPr lang="en-US" b="1" dirty="0">
                <a:solidFill>
                  <a:srgbClr val="0070C0"/>
                </a:solidFill>
                <a:latin typeface="Courier New" pitchFamily="49" charset="0"/>
                <a:cs typeface="Courier New" pitchFamily="49" charset="0"/>
              </a:rPr>
              <a:t>com.clear2pay.bph.opfcommon.validation.AbstractValidator</a:t>
            </a:r>
          </a:p>
          <a:p>
            <a:endParaRPr lang="en-US" sz="1600" b="1" dirty="0">
              <a:latin typeface="Courier New" pitchFamily="49" charset="0"/>
              <a:cs typeface="Courier New" pitchFamily="49" charset="0"/>
            </a:endParaRPr>
          </a:p>
          <a:p>
            <a:r>
              <a:rPr lang="pl-PL" sz="1600" b="0" dirty="0">
                <a:cs typeface="Courier New" pitchFamily="49" charset="0"/>
              </a:rPr>
              <a:t>examples</a:t>
            </a:r>
            <a:endParaRPr lang="en-US" sz="1600" b="0" dirty="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DateFieldFormatValidator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DateRangeValidator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EnumerationValidator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IBANFormatCheckDigitsValidator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MandatoryFieldValidator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NotPresentValidator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NumericRangeValidator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PredicateValidator</a:t>
            </a:r>
            <a:endParaRPr lang="en-US" sz="1600" b="1" dirty="0">
              <a:solidFill>
                <a:srgbClr val="0070C0"/>
              </a:solidFill>
              <a:latin typeface="Courier New" pitchFamily="49" charset="0"/>
              <a:cs typeface="Courier New" pitchFamily="49" charset="0"/>
            </a:endParaRPr>
          </a:p>
          <a:p>
            <a:pPr lvl="1">
              <a:spcBef>
                <a:spcPts val="511"/>
              </a:spcBef>
            </a:pPr>
            <a:r>
              <a:rPr lang="en-US" sz="1600" b="1" dirty="0" err="1">
                <a:solidFill>
                  <a:srgbClr val="0070C0"/>
                </a:solidFill>
                <a:latin typeface="Courier New" pitchFamily="49" charset="0"/>
                <a:cs typeface="Courier New" pitchFamily="49" charset="0"/>
              </a:rPr>
              <a:t>RegularExpressionValidator</a:t>
            </a:r>
            <a:endParaRPr lang="en-US" sz="1600"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3402906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1000"/>
                                        <p:tgtEl>
                                          <p:spTgt spid="3">
                                            <p:txEl>
                                              <p:pRg st="11" end="11"/>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a:t>
            </a:r>
            <a:r>
              <a:rPr lang="en-US" dirty="0" err="1"/>
              <a:t>SetValidators</a:t>
            </a:r>
            <a:endParaRPr lang="en-US" dirty="0"/>
          </a:p>
        </p:txBody>
      </p:sp>
      <p:sp>
        <p:nvSpPr>
          <p:cNvPr id="3" name="Content Placeholder 2"/>
          <p:cNvSpPr>
            <a:spLocks noGrp="1"/>
          </p:cNvSpPr>
          <p:nvPr>
            <p:ph idx="1"/>
          </p:nvPr>
        </p:nvSpPr>
        <p:spPr>
          <a:xfrm>
            <a:off x="406400" y="775229"/>
            <a:ext cx="8578112" cy="3998790"/>
          </a:xfrm>
        </p:spPr>
        <p:txBody>
          <a:bodyPr>
            <a:normAutofit lnSpcReduction="10000"/>
          </a:bodyPr>
          <a:lstStyle/>
          <a:p>
            <a:r>
              <a:rPr lang="en-US" b="1" dirty="0">
                <a:solidFill>
                  <a:srgbClr val="0070C0"/>
                </a:solidFill>
                <a:latin typeface="Courier New" pitchFamily="49" charset="0"/>
                <a:cs typeface="Courier New" pitchFamily="49" charset="0"/>
              </a:rPr>
              <a:t>com.clear2pay.bph.opfcommon.validation.AbstractSetValidator</a:t>
            </a:r>
          </a:p>
          <a:p>
            <a:pPr>
              <a:spcBef>
                <a:spcPts val="1023"/>
              </a:spcBef>
              <a:buNone/>
            </a:pPr>
            <a:r>
              <a:rPr lang="en-US" sz="1800" b="1" dirty="0">
                <a:latin typeface="Courier New" pitchFamily="49" charset="0"/>
                <a:cs typeface="Courier New" pitchFamily="49" charset="0"/>
              </a:rPr>
              <a:t>OPF Core</a:t>
            </a:r>
          </a:p>
          <a:p>
            <a:pPr lvl="1">
              <a:spcBef>
                <a:spcPts val="511"/>
              </a:spcBef>
            </a:pPr>
            <a:r>
              <a:rPr lang="en-US" sz="1500" b="1" dirty="0" err="1">
                <a:solidFill>
                  <a:srgbClr val="0070C0"/>
                </a:solidFill>
                <a:latin typeface="Courier New" pitchFamily="49" charset="0"/>
                <a:cs typeface="Courier New" pitchFamily="49" charset="0"/>
              </a:rPr>
              <a:t>CountValidator</a:t>
            </a:r>
            <a:endParaRPr lang="en-US" sz="1500" b="1" dirty="0">
              <a:solidFill>
                <a:srgbClr val="0070C0"/>
              </a:solidFill>
              <a:latin typeface="Courier New" pitchFamily="49" charset="0"/>
              <a:cs typeface="Courier New" pitchFamily="49" charset="0"/>
            </a:endParaRPr>
          </a:p>
          <a:p>
            <a:pPr lvl="1">
              <a:spcBef>
                <a:spcPts val="511"/>
              </a:spcBef>
            </a:pPr>
            <a:r>
              <a:rPr lang="en-US" sz="1500" b="1" dirty="0" err="1">
                <a:solidFill>
                  <a:srgbClr val="0070C0"/>
                </a:solidFill>
                <a:latin typeface="Courier New" pitchFamily="49" charset="0"/>
                <a:cs typeface="Courier New" pitchFamily="49" charset="0"/>
              </a:rPr>
              <a:t>SumValidator</a:t>
            </a:r>
            <a:endParaRPr lang="en-US" sz="1500" b="1" dirty="0">
              <a:solidFill>
                <a:srgbClr val="0070C0"/>
              </a:solidFill>
              <a:latin typeface="Courier New" pitchFamily="49" charset="0"/>
              <a:cs typeface="Courier New" pitchFamily="49" charset="0"/>
            </a:endParaRPr>
          </a:p>
          <a:p>
            <a:pPr>
              <a:spcBef>
                <a:spcPts val="511"/>
              </a:spcBef>
              <a:buNone/>
            </a:pPr>
            <a:r>
              <a:rPr lang="en-US" sz="1800" b="1" dirty="0">
                <a:latin typeface="Courier New" pitchFamily="49" charset="0"/>
                <a:cs typeface="Courier New" pitchFamily="49" charset="0"/>
              </a:rPr>
              <a:t>OPF SPEX</a:t>
            </a:r>
          </a:p>
          <a:p>
            <a:pPr lvl="1">
              <a:spcBef>
                <a:spcPts val="511"/>
              </a:spcBef>
            </a:pPr>
            <a:r>
              <a:rPr lang="en-US" sz="1500" b="1" dirty="0" err="1">
                <a:solidFill>
                  <a:srgbClr val="0070C0"/>
                </a:solidFill>
                <a:latin typeface="Courier New" pitchFamily="49" charset="0"/>
                <a:cs typeface="Courier New" pitchFamily="49" charset="0"/>
              </a:rPr>
              <a:t>BICTableLookupValidator</a:t>
            </a:r>
            <a:endParaRPr lang="en-US" sz="1500" b="1" dirty="0">
              <a:solidFill>
                <a:srgbClr val="0070C0"/>
              </a:solidFill>
              <a:latin typeface="Courier New" pitchFamily="49" charset="0"/>
              <a:cs typeface="Courier New" pitchFamily="49" charset="0"/>
            </a:endParaRPr>
          </a:p>
          <a:p>
            <a:pPr lvl="1">
              <a:spcBef>
                <a:spcPts val="511"/>
              </a:spcBef>
            </a:pPr>
            <a:r>
              <a:rPr lang="en-US" sz="1500" b="1" dirty="0" err="1">
                <a:solidFill>
                  <a:srgbClr val="0070C0"/>
                </a:solidFill>
                <a:latin typeface="Courier New" pitchFamily="49" charset="0"/>
                <a:cs typeface="Courier New" pitchFamily="49" charset="0"/>
              </a:rPr>
              <a:t>BusinessDayRangeValidator</a:t>
            </a:r>
            <a:endParaRPr lang="en-US" sz="1500" b="1" dirty="0">
              <a:solidFill>
                <a:srgbClr val="0070C0"/>
              </a:solidFill>
              <a:latin typeface="Courier New" pitchFamily="49" charset="0"/>
              <a:cs typeface="Courier New" pitchFamily="49" charset="0"/>
            </a:endParaRPr>
          </a:p>
          <a:p>
            <a:pPr lvl="1">
              <a:spcBef>
                <a:spcPts val="511"/>
              </a:spcBef>
            </a:pPr>
            <a:r>
              <a:rPr lang="en-US" sz="1500" b="1" dirty="0" err="1">
                <a:solidFill>
                  <a:srgbClr val="0070C0"/>
                </a:solidFill>
                <a:latin typeface="Courier New" pitchFamily="49" charset="0"/>
                <a:cs typeface="Courier New" pitchFamily="49" charset="0"/>
              </a:rPr>
              <a:t>ISOCodeValidator</a:t>
            </a:r>
            <a:endParaRPr lang="en-US" sz="1500" b="1" dirty="0">
              <a:solidFill>
                <a:srgbClr val="0070C0"/>
              </a:solidFill>
              <a:latin typeface="Courier New" pitchFamily="49" charset="0"/>
              <a:cs typeface="Courier New" pitchFamily="49" charset="0"/>
            </a:endParaRPr>
          </a:p>
          <a:p>
            <a:pPr lvl="1">
              <a:spcBef>
                <a:spcPts val="511"/>
              </a:spcBef>
            </a:pPr>
            <a:r>
              <a:rPr lang="en-US" sz="1500" b="1" dirty="0" err="1">
                <a:solidFill>
                  <a:srgbClr val="0070C0"/>
                </a:solidFill>
                <a:latin typeface="Courier New" pitchFamily="49" charset="0"/>
                <a:cs typeface="Courier New" pitchFamily="49" charset="0"/>
              </a:rPr>
              <a:t>UniquePaymentEntityValidator</a:t>
            </a:r>
            <a:endParaRPr lang="en-US" sz="1500" b="1" dirty="0">
              <a:solidFill>
                <a:srgbClr val="0070C0"/>
              </a:solidFill>
              <a:latin typeface="Courier New" pitchFamily="49" charset="0"/>
              <a:cs typeface="Courier New" pitchFamily="49" charset="0"/>
            </a:endParaRPr>
          </a:p>
          <a:p>
            <a:pPr lvl="1">
              <a:spcBef>
                <a:spcPts val="511"/>
              </a:spcBef>
            </a:pPr>
            <a:r>
              <a:rPr lang="en-US" sz="1500" b="1" dirty="0" err="1">
                <a:solidFill>
                  <a:srgbClr val="0070C0"/>
                </a:solidFill>
                <a:latin typeface="Courier New" pitchFamily="49" charset="0"/>
                <a:cs typeface="Courier New" pitchFamily="49" charset="0"/>
              </a:rPr>
              <a:t>UniqueTransactionValidator</a:t>
            </a:r>
            <a:endParaRPr lang="en-US" sz="1500" b="1" dirty="0">
              <a:solidFill>
                <a:srgbClr val="0070C0"/>
              </a:solidFill>
              <a:latin typeface="Courier New" pitchFamily="49" charset="0"/>
              <a:cs typeface="Courier New" pitchFamily="49" charset="0"/>
            </a:endParaRPr>
          </a:p>
          <a:p>
            <a:endParaRPr lang="en-US" sz="1400" dirty="0"/>
          </a:p>
          <a:p>
            <a:r>
              <a:rPr lang="en-US" sz="1400" b="0" dirty="0"/>
              <a:t>Look in </a:t>
            </a:r>
            <a:r>
              <a:rPr lang="en-US" sz="1400" b="0" dirty="0" err="1"/>
              <a:t>javadoc</a:t>
            </a:r>
            <a:r>
              <a:rPr lang="en-US" sz="1400" b="0" dirty="0"/>
              <a:t> for more </a:t>
            </a:r>
            <a:r>
              <a:rPr lang="en-US" sz="1400" b="0" dirty="0" err="1"/>
              <a:t>detai</a:t>
            </a:r>
            <a:r>
              <a:rPr lang="pl-PL" sz="1400" b="0" dirty="0"/>
              <a:t>ls</a:t>
            </a:r>
          </a:p>
          <a:p>
            <a:r>
              <a:rPr lang="pl-PL" sz="1400" b="0" dirty="0"/>
              <a:t>Refer to OPF and product level configuration: validationservice.xml</a:t>
            </a:r>
            <a:endParaRPr lang="en-US" sz="1400" b="0" dirty="0"/>
          </a:p>
          <a:p>
            <a:pPr>
              <a:buNone/>
            </a:pPr>
            <a:endParaRPr lang="en-US" sz="1400" dirty="0"/>
          </a:p>
        </p:txBody>
      </p:sp>
    </p:spTree>
    <p:extLst>
      <p:ext uri="{BB962C8B-B14F-4D97-AF65-F5344CB8AC3E}">
        <p14:creationId xmlns:p14="http://schemas.microsoft.com/office/powerpoint/2010/main" val="877630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Conditions</a:t>
            </a:r>
          </a:p>
        </p:txBody>
      </p:sp>
      <p:sp>
        <p:nvSpPr>
          <p:cNvPr id="3" name="Content Placeholder 2"/>
          <p:cNvSpPr>
            <a:spLocks noGrp="1"/>
          </p:cNvSpPr>
          <p:nvPr>
            <p:ph idx="1"/>
          </p:nvPr>
        </p:nvSpPr>
        <p:spPr>
          <a:xfrm>
            <a:off x="372533" y="859894"/>
            <a:ext cx="8305800" cy="3754635"/>
          </a:xfrm>
        </p:spPr>
        <p:txBody>
          <a:bodyPr>
            <a:normAutofit fontScale="92500" lnSpcReduction="20000"/>
          </a:bodyPr>
          <a:lstStyle/>
          <a:p>
            <a:r>
              <a:rPr lang="en-US" sz="1600" b="1" dirty="0">
                <a:solidFill>
                  <a:srgbClr val="0070C0"/>
                </a:solidFill>
                <a:latin typeface="Courier New" pitchFamily="49" charset="0"/>
                <a:cs typeface="Courier New" pitchFamily="49" charset="0"/>
              </a:rPr>
              <a:t>com.clear2pay.bph.opfcommon.validation.AbstractCondition</a:t>
            </a:r>
          </a:p>
          <a:p>
            <a:pPr>
              <a:buNone/>
            </a:pPr>
            <a:r>
              <a:rPr lang="en-US" sz="1400" b="1" dirty="0">
                <a:latin typeface="Courier New" pitchFamily="49" charset="0"/>
                <a:cs typeface="Courier New" pitchFamily="49" charset="0"/>
              </a:rPr>
              <a:t>OPF Core</a:t>
            </a:r>
            <a:endParaRPr lang="fr-FR" sz="1400" b="1" dirty="0">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CompositeCondition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EnumerationCondition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OrCondition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RegularExpressionCondition</a:t>
            </a:r>
            <a:endParaRPr lang="fr-FR" sz="1600" b="1" dirty="0">
              <a:solidFill>
                <a:srgbClr val="0070C0"/>
              </a:solidFill>
              <a:latin typeface="Courier New" pitchFamily="49" charset="0"/>
              <a:cs typeface="Courier New" pitchFamily="49" charset="0"/>
            </a:endParaRPr>
          </a:p>
          <a:p>
            <a:pPr>
              <a:buNone/>
            </a:pPr>
            <a:r>
              <a:rPr lang="fr-FR" sz="1400" b="1" dirty="0">
                <a:latin typeface="Courier New" pitchFamily="49" charset="0"/>
                <a:cs typeface="Courier New" pitchFamily="49" charset="0"/>
              </a:rPr>
              <a:t>OPF SPEX</a:t>
            </a:r>
          </a:p>
          <a:p>
            <a:pPr lvl="1"/>
            <a:r>
              <a:rPr lang="fr-FR" sz="1600" b="1" dirty="0" err="1">
                <a:solidFill>
                  <a:srgbClr val="0070C0"/>
                </a:solidFill>
                <a:latin typeface="Courier New" pitchFamily="49" charset="0"/>
                <a:cs typeface="Courier New" pitchFamily="49" charset="0"/>
              </a:rPr>
              <a:t>FieldsComparisonCondition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FileFormatCondition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InstructionTypeCondition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NotPresentCondition</a:t>
            </a:r>
            <a:endParaRPr lang="fr-FR" sz="1600" b="1" dirty="0">
              <a:solidFill>
                <a:srgbClr val="0070C0"/>
              </a:solidFill>
              <a:latin typeface="Courier New" pitchFamily="49" charset="0"/>
              <a:cs typeface="Courier New" pitchFamily="49" charset="0"/>
            </a:endParaRPr>
          </a:p>
          <a:p>
            <a:pPr lvl="1"/>
            <a:r>
              <a:rPr lang="fr-FR" sz="1600" b="1" dirty="0" err="1">
                <a:solidFill>
                  <a:srgbClr val="0070C0"/>
                </a:solidFill>
                <a:latin typeface="Courier New" pitchFamily="49" charset="0"/>
                <a:cs typeface="Courier New" pitchFamily="49" charset="0"/>
              </a:rPr>
              <a:t>OutboundCondition</a:t>
            </a:r>
            <a:endParaRPr lang="pl-PL" sz="1600" b="1" dirty="0">
              <a:solidFill>
                <a:srgbClr val="0070C0"/>
              </a:solidFill>
              <a:latin typeface="Courier New" pitchFamily="49" charset="0"/>
              <a:cs typeface="Courier New" pitchFamily="49" charset="0"/>
            </a:endParaRPr>
          </a:p>
          <a:p>
            <a:pPr lvl="1"/>
            <a:endParaRPr lang="en-US" dirty="0"/>
          </a:p>
          <a:p>
            <a:r>
              <a:rPr lang="en-US" sz="1400" b="0" dirty="0"/>
              <a:t>Look in </a:t>
            </a:r>
            <a:r>
              <a:rPr lang="en-US" sz="1400" b="0" dirty="0" err="1"/>
              <a:t>javadoc</a:t>
            </a:r>
            <a:r>
              <a:rPr lang="en-US" sz="1400" b="0" dirty="0"/>
              <a:t> for more details…</a:t>
            </a:r>
          </a:p>
          <a:p>
            <a:endParaRPr lang="en-US" sz="1400" b="1" dirty="0">
              <a:latin typeface="Courier New" pitchFamily="49" charset="0"/>
              <a:cs typeface="Courier New" pitchFamily="49" charset="0"/>
            </a:endParaRPr>
          </a:p>
        </p:txBody>
      </p:sp>
    </p:spTree>
    <p:extLst>
      <p:ext uri="{BB962C8B-B14F-4D97-AF65-F5344CB8AC3E}">
        <p14:creationId xmlns:p14="http://schemas.microsoft.com/office/powerpoint/2010/main" val="12499942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a:t>Validation Service - where it fits?</a:t>
            </a:r>
            <a:endParaRPr lang="en-US" dirty="0"/>
          </a:p>
        </p:txBody>
      </p:sp>
      <p:pic>
        <p:nvPicPr>
          <p:cNvPr id="5" name="Picture 10"/>
          <p:cNvPicPr>
            <a:picLocks noChangeAspect="1" noChangeArrowheads="1"/>
          </p:cNvPicPr>
          <p:nvPr/>
        </p:nvPicPr>
        <p:blipFill>
          <a:blip r:embed="rId3"/>
          <a:srcRect/>
          <a:stretch>
            <a:fillRect/>
          </a:stretch>
        </p:blipFill>
        <p:spPr bwMode="auto">
          <a:xfrm>
            <a:off x="1160510" y="770467"/>
            <a:ext cx="7026520" cy="4200658"/>
          </a:xfrm>
          <a:prstGeom prst="rect">
            <a:avLst/>
          </a:prstGeom>
          <a:noFill/>
          <a:ln w="28575" algn="ctr">
            <a:noFill/>
            <a:miter lim="800000"/>
            <a:headEnd/>
            <a:tailEnd/>
          </a:ln>
        </p:spPr>
      </p:pic>
      <p:sp>
        <p:nvSpPr>
          <p:cNvPr id="6" name="Left Arrow 5"/>
          <p:cNvSpPr/>
          <p:nvPr/>
        </p:nvSpPr>
        <p:spPr bwMode="auto">
          <a:xfrm>
            <a:off x="4278955" y="1121676"/>
            <a:ext cx="948453" cy="235419"/>
          </a:xfrm>
          <a:prstGeom prst="leftArrow">
            <a:avLst/>
          </a:prstGeom>
          <a:solidFill>
            <a:schemeClr val="accent1"/>
          </a:solidFill>
          <a:ln w="25400" algn="ctr">
            <a:gradFill>
              <a:gsLst>
                <a:gs pos="0">
                  <a:schemeClr val="accent1">
                    <a:tint val="66000"/>
                    <a:satMod val="160000"/>
                  </a:schemeClr>
                </a:gs>
                <a:gs pos="55000">
                  <a:srgbClr val="00B050"/>
                </a:gs>
                <a:gs pos="100000">
                  <a:schemeClr val="accent1">
                    <a:tint val="23500"/>
                    <a:satMod val="160000"/>
                  </a:schemeClr>
                </a:gs>
              </a:gsLst>
              <a:lin ang="5400000" scaled="0"/>
            </a:gradFill>
            <a:round/>
            <a:headEnd/>
            <a:tailEnd/>
          </a:ln>
          <a:scene3d>
            <a:camera prst="orthographicFront">
              <a:rot lat="0" lon="1800000" rev="1200000"/>
            </a:camera>
            <a:lightRig rig="threePt" dir="t"/>
          </a:scene3d>
        </p:spPr>
        <p:txBody>
          <a:bodyPr wrap="none" lIns="77925" tIns="38963" rIns="77925" bIns="38963" rtlCol="0" anchor="ctr"/>
          <a:lstStyle/>
          <a:p>
            <a:pPr marL="292219" indent="-292219" algn="ctr"/>
            <a:endParaRPr lang="en-IN" dirty="0">
              <a:cs typeface="Tahoma" pitchFamily="34" charset="0"/>
            </a:endParaRPr>
          </a:p>
        </p:txBody>
      </p:sp>
    </p:spTree>
    <p:extLst>
      <p:ext uri="{BB962C8B-B14F-4D97-AF65-F5344CB8AC3E}">
        <p14:creationId xmlns:p14="http://schemas.microsoft.com/office/powerpoint/2010/main" val="1787477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&lt;</a:t>
            </a:r>
            <a:r>
              <a:rPr lang="en-US" dirty="0" err="1"/>
              <a:t>conditiontype</a:t>
            </a:r>
            <a:r>
              <a:rPr lang="en-US" dirty="0"/>
              <a:t>&gt; - example</a:t>
            </a:r>
          </a:p>
        </p:txBody>
      </p:sp>
      <p:sp>
        <p:nvSpPr>
          <p:cNvPr id="26627" name="Content Placeholder 2"/>
          <p:cNvSpPr>
            <a:spLocks noGrp="1"/>
          </p:cNvSpPr>
          <p:nvPr>
            <p:ph idx="1"/>
          </p:nvPr>
        </p:nvSpPr>
        <p:spPr>
          <a:xfrm>
            <a:off x="359734" y="1046949"/>
            <a:ext cx="8635409" cy="3780231"/>
          </a:xfrm>
        </p:spPr>
        <p:txBody>
          <a:bodyPr/>
          <a:lstStyle/>
          <a:p>
            <a:pPr marL="194813" indent="-194813">
              <a:spcBef>
                <a:spcPct val="0"/>
              </a:spcBef>
              <a:buNone/>
              <a:tabLst>
                <a:tab pos="389626" algn="l"/>
                <a:tab pos="584439" algn="l"/>
                <a:tab pos="779252" algn="l"/>
                <a:tab pos="974065" algn="l"/>
                <a:tab pos="1168878" algn="l"/>
              </a:tabLst>
            </a:pPr>
            <a:r>
              <a:rPr lang="en-US" sz="1400" b="0" dirty="0">
                <a:cs typeface="Courier New" pitchFamily="49" charset="0"/>
              </a:rPr>
              <a:t>Defined in </a:t>
            </a:r>
            <a:r>
              <a:rPr lang="en-US" sz="1400" dirty="0">
                <a:solidFill>
                  <a:srgbClr val="0070C0"/>
                </a:solidFill>
                <a:latin typeface="Courier New" pitchFamily="49" charset="0"/>
                <a:cs typeface="Courier New" pitchFamily="49" charset="0"/>
              </a:rPr>
              <a:t>validationservice-*-type*.xml</a:t>
            </a:r>
            <a:r>
              <a:rPr lang="en-US" sz="1400" b="0" dirty="0">
                <a:cs typeface="Courier New" pitchFamily="49" charset="0"/>
              </a:rPr>
              <a:t> files</a:t>
            </a:r>
          </a:p>
          <a:p>
            <a:pPr marL="194813" indent="-194813">
              <a:spcBef>
                <a:spcPct val="0"/>
              </a:spcBef>
              <a:buNone/>
              <a:tabLst>
                <a:tab pos="389626" algn="l"/>
                <a:tab pos="584439" algn="l"/>
                <a:tab pos="779252" algn="l"/>
                <a:tab pos="974065" algn="l"/>
                <a:tab pos="1168878" algn="l"/>
              </a:tabLst>
            </a:pPr>
            <a:endParaRPr lang="en-US" sz="1400" dirty="0">
              <a:latin typeface="Courier New" pitchFamily="49" charset="0"/>
              <a:cs typeface="Courier New" pitchFamily="49" charset="0"/>
            </a:endParaRPr>
          </a:p>
        </p:txBody>
      </p:sp>
      <p:pic>
        <p:nvPicPr>
          <p:cNvPr id="2" name="Picture 1">
            <a:extLst>
              <a:ext uri="{FF2B5EF4-FFF2-40B4-BE49-F238E27FC236}">
                <a16:creationId xmlns:a16="http://schemas.microsoft.com/office/drawing/2014/main" id="{E07166A0-C3E5-4BF1-9FC6-D3CE7C9EFBED}"/>
              </a:ext>
            </a:extLst>
          </p:cNvPr>
          <p:cNvPicPr>
            <a:picLocks noChangeAspect="1"/>
          </p:cNvPicPr>
          <p:nvPr/>
        </p:nvPicPr>
        <p:blipFill>
          <a:blip r:embed="rId3"/>
          <a:stretch>
            <a:fillRect/>
          </a:stretch>
        </p:blipFill>
        <p:spPr>
          <a:xfrm>
            <a:off x="547687" y="1390650"/>
            <a:ext cx="8048625" cy="2362200"/>
          </a:xfrm>
          <a:prstGeom prst="rect">
            <a:avLst/>
          </a:prstGeom>
        </p:spPr>
      </p:pic>
    </p:spTree>
    <p:extLst>
      <p:ext uri="{BB962C8B-B14F-4D97-AF65-F5344CB8AC3E}">
        <p14:creationId xmlns:p14="http://schemas.microsoft.com/office/powerpoint/2010/main" val="7466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94A8-4EB8-4363-9304-90FAE3FC73B1}"/>
              </a:ext>
            </a:extLst>
          </p:cNvPr>
          <p:cNvSpPr>
            <a:spLocks noGrp="1"/>
          </p:cNvSpPr>
          <p:nvPr>
            <p:ph type="ctrTitle"/>
          </p:nvPr>
        </p:nvSpPr>
        <p:spPr>
          <a:xfrm>
            <a:off x="382588" y="460424"/>
            <a:ext cx="2700000" cy="783914"/>
          </a:xfrm>
        </p:spPr>
        <p:txBody>
          <a:bodyPr/>
          <a:lstStyle/>
          <a:p>
            <a:r>
              <a:rPr lang="en-US" sz="3200" dirty="0"/>
              <a:t>Using Validation</a:t>
            </a:r>
            <a:endParaRPr lang="pl-PL" sz="3200" dirty="0"/>
          </a:p>
        </p:txBody>
      </p:sp>
    </p:spTree>
    <p:extLst>
      <p:ext uri="{BB962C8B-B14F-4D97-AF65-F5344CB8AC3E}">
        <p14:creationId xmlns:p14="http://schemas.microsoft.com/office/powerpoint/2010/main" val="261647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52D796-7DA4-4667-9CEA-ACA7F2349838}"/>
              </a:ext>
            </a:extLst>
          </p:cNvPr>
          <p:cNvPicPr>
            <a:picLocks noChangeAspect="1"/>
          </p:cNvPicPr>
          <p:nvPr/>
        </p:nvPicPr>
        <p:blipFill>
          <a:blip r:embed="rId3"/>
          <a:stretch>
            <a:fillRect/>
          </a:stretch>
        </p:blipFill>
        <p:spPr>
          <a:xfrm>
            <a:off x="3012374" y="559595"/>
            <a:ext cx="6005138" cy="2139902"/>
          </a:xfrm>
          <a:prstGeom prst="rect">
            <a:avLst/>
          </a:prstGeom>
        </p:spPr>
      </p:pic>
      <p:pic>
        <p:nvPicPr>
          <p:cNvPr id="2" name="Picture 1">
            <a:extLst>
              <a:ext uri="{FF2B5EF4-FFF2-40B4-BE49-F238E27FC236}">
                <a16:creationId xmlns:a16="http://schemas.microsoft.com/office/drawing/2014/main" id="{1BA0268B-490E-4705-B22B-FCF63C14EEAC}"/>
              </a:ext>
            </a:extLst>
          </p:cNvPr>
          <p:cNvPicPr>
            <a:picLocks noChangeAspect="1"/>
          </p:cNvPicPr>
          <p:nvPr/>
        </p:nvPicPr>
        <p:blipFill>
          <a:blip r:embed="rId4"/>
          <a:stretch>
            <a:fillRect/>
          </a:stretch>
        </p:blipFill>
        <p:spPr>
          <a:xfrm>
            <a:off x="172387" y="509563"/>
            <a:ext cx="2636800" cy="3728965"/>
          </a:xfrm>
          <a:prstGeom prst="rect">
            <a:avLst/>
          </a:prstGeom>
        </p:spPr>
      </p:pic>
      <p:sp>
        <p:nvSpPr>
          <p:cNvPr id="4" name="Title 3"/>
          <p:cNvSpPr>
            <a:spLocks noGrp="1"/>
          </p:cNvSpPr>
          <p:nvPr>
            <p:ph type="title"/>
          </p:nvPr>
        </p:nvSpPr>
        <p:spPr>
          <a:xfrm>
            <a:off x="1033975" y="57151"/>
            <a:ext cx="6851138" cy="502444"/>
          </a:xfrm>
        </p:spPr>
        <p:txBody>
          <a:bodyPr/>
          <a:lstStyle/>
          <a:p>
            <a:r>
              <a:rPr lang="en-US" dirty="0"/>
              <a:t>Validation Service Invocation - BPMN</a:t>
            </a:r>
          </a:p>
        </p:txBody>
      </p:sp>
      <p:sp>
        <p:nvSpPr>
          <p:cNvPr id="8" name="Right Arrow 7"/>
          <p:cNvSpPr/>
          <p:nvPr/>
        </p:nvSpPr>
        <p:spPr bwMode="auto">
          <a:xfrm rot="8572228">
            <a:off x="1664637" y="1811197"/>
            <a:ext cx="1187942" cy="255199"/>
          </a:xfrm>
          <a:prstGeom prst="rightArrow">
            <a:avLst>
              <a:gd name="adj1" fmla="val 50000"/>
              <a:gd name="adj2" fmla="val 50000"/>
            </a:avLst>
          </a:prstGeom>
          <a:solidFill>
            <a:schemeClr val="bg1">
              <a:lumMod val="75000"/>
            </a:schemeClr>
          </a:solidFill>
          <a:ln w="28575" cap="flat" cmpd="sng" algn="ctr">
            <a:noFill/>
            <a:prstDash val="solid"/>
            <a:round/>
            <a:headEnd type="none" w="med" len="med"/>
            <a:tailEnd type="triangle" w="med" len="med"/>
          </a:ln>
          <a:effectLst/>
        </p:spPr>
        <p:txBody>
          <a:bodyPr vert="horz" wrap="none" lIns="77925" tIns="38963" rIns="77925" bIns="38963" numCol="1" rtlCol="0" anchor="t" anchorCtr="0" compatLnSpc="1">
            <a:prstTxWarp prst="textNoShape">
              <a:avLst/>
            </a:prstTxWarp>
          </a:bodyPr>
          <a:lstStyle/>
          <a:p>
            <a:pPr marL="292219" indent="-292219" algn="ctr" defTabSz="779252">
              <a:spcBef>
                <a:spcPct val="20000"/>
              </a:spcBef>
              <a:buClr>
                <a:srgbClr val="000032"/>
              </a:buClr>
            </a:pPr>
            <a:endParaRPr lang="en-US"/>
          </a:p>
        </p:txBody>
      </p:sp>
    </p:spTree>
    <p:extLst>
      <p:ext uri="{BB962C8B-B14F-4D97-AF65-F5344CB8AC3E}">
        <p14:creationId xmlns:p14="http://schemas.microsoft.com/office/powerpoint/2010/main" val="1461742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Validation Service and VRGT</a:t>
            </a:r>
          </a:p>
        </p:txBody>
      </p:sp>
      <p:sp>
        <p:nvSpPr>
          <p:cNvPr id="3" name="Content Placeholder 2"/>
          <p:cNvSpPr>
            <a:spLocks noGrp="1"/>
          </p:cNvSpPr>
          <p:nvPr>
            <p:ph idx="1"/>
          </p:nvPr>
        </p:nvSpPr>
        <p:spPr>
          <a:xfrm>
            <a:off x="381000" y="882502"/>
            <a:ext cx="8305800" cy="3955312"/>
          </a:xfrm>
        </p:spPr>
        <p:txBody>
          <a:bodyPr>
            <a:normAutofit fontScale="77500" lnSpcReduction="20000"/>
          </a:bodyPr>
          <a:lstStyle/>
          <a:p>
            <a:r>
              <a:rPr lang="pl-PL" dirty="0"/>
              <a:t>Almost whole validation service configuration is automatically generated by VRGT</a:t>
            </a:r>
          </a:p>
          <a:p>
            <a:endParaRPr lang="pl-PL" dirty="0"/>
          </a:p>
          <a:p>
            <a:r>
              <a:rPr lang="pl-PL" dirty="0"/>
              <a:t>Do not edit VRGT-generated files!</a:t>
            </a:r>
          </a:p>
          <a:p>
            <a:endParaRPr lang="pl-PL" dirty="0"/>
          </a:p>
          <a:p>
            <a:r>
              <a:rPr lang="pl-PL" dirty="0"/>
              <a:t>Changes to VRGT-generated files should be done first in specs by BA, then DEV triggers VRGT</a:t>
            </a:r>
          </a:p>
          <a:p>
            <a:endParaRPr lang="pl-PL" dirty="0"/>
          </a:p>
          <a:p>
            <a:r>
              <a:rPr lang="pl-PL" dirty="0"/>
              <a:t>Refer to separate elearning on VRGT for more info (introduction and second, more technical for DEV)</a:t>
            </a:r>
          </a:p>
          <a:p>
            <a:endParaRPr lang="pl-PL" dirty="0"/>
          </a:p>
          <a:p>
            <a:r>
              <a:rPr lang="pl-PL" dirty="0"/>
              <a:t>How to recognize VRGT-generated file:</a:t>
            </a:r>
          </a:p>
          <a:p>
            <a:pPr lvl="1"/>
            <a:r>
              <a:rPr lang="pl-PL" dirty="0"/>
              <a:t>by name: </a:t>
            </a:r>
            <a:r>
              <a:rPr lang="pl-PL" b="1" dirty="0"/>
              <a:t>validationservice-vrgt-*.xml</a:t>
            </a:r>
          </a:p>
          <a:p>
            <a:pPr lvl="1"/>
            <a:r>
              <a:rPr lang="pl-PL" dirty="0"/>
              <a:t>by content:</a:t>
            </a:r>
          </a:p>
          <a:p>
            <a:pPr marL="144757" lvl="1" indent="0">
              <a:buNone/>
            </a:pPr>
            <a:r>
              <a:rPr lang="pl-PL" sz="1800" b="1" dirty="0">
                <a:solidFill>
                  <a:srgbClr val="0070C0"/>
                </a:solidFill>
                <a:latin typeface="Courier New" panose="02070309020205020404" pitchFamily="49" charset="0"/>
                <a:cs typeface="Courier New" panose="02070309020205020404" pitchFamily="49" charset="0"/>
              </a:rPr>
              <a:t>&lt;?xml version=</a:t>
            </a:r>
            <a:r>
              <a:rPr lang="pl-PL" sz="1800" b="1" i="1" dirty="0">
                <a:solidFill>
                  <a:srgbClr val="0070C0"/>
                </a:solidFill>
                <a:latin typeface="Courier New" panose="02070309020205020404" pitchFamily="49" charset="0"/>
                <a:cs typeface="Courier New" panose="02070309020205020404" pitchFamily="49" charset="0"/>
              </a:rPr>
              <a:t>"1.0" encoding="UTF-8"?&gt;</a:t>
            </a:r>
          </a:p>
          <a:p>
            <a:pPr marL="0" indent="0">
              <a:buNone/>
            </a:pPr>
            <a:r>
              <a:rPr lang="pl-PL" sz="1800" b="1" dirty="0">
                <a:solidFill>
                  <a:srgbClr val="0070C0"/>
                </a:solidFill>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&lt;!-- Do not edit, file generated --&gt;</a:t>
            </a:r>
          </a:p>
          <a:p>
            <a:pPr marL="0" indent="0">
              <a:buNone/>
            </a:pPr>
            <a:r>
              <a:rPr lang="pl-PL" sz="1800" b="1" dirty="0">
                <a:solidFill>
                  <a:srgbClr val="0070C0"/>
                </a:solidFill>
                <a:latin typeface="Courier New" panose="02070309020205020404" pitchFamily="49" charset="0"/>
                <a:cs typeface="Courier New" panose="02070309020205020404" pitchFamily="49" charset="0"/>
              </a:rPr>
              <a:t>	&lt;</a:t>
            </a:r>
            <a:r>
              <a:rPr lang="pl-PL" sz="1800" b="1" dirty="0" err="1">
                <a:solidFill>
                  <a:srgbClr val="0070C0"/>
                </a:solidFill>
                <a:latin typeface="Courier New" panose="02070309020205020404" pitchFamily="49" charset="0"/>
                <a:cs typeface="Courier New" panose="02070309020205020404" pitchFamily="49" charset="0"/>
              </a:rPr>
              <a:t>validationconfig</a:t>
            </a:r>
            <a:r>
              <a:rPr lang="pl-PL" sz="1800"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9630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Adding custom validator and condition</a:t>
            </a:r>
          </a:p>
        </p:txBody>
      </p:sp>
      <p:sp>
        <p:nvSpPr>
          <p:cNvPr id="3" name="Content Placeholder 2"/>
          <p:cNvSpPr>
            <a:spLocks noGrp="1"/>
          </p:cNvSpPr>
          <p:nvPr>
            <p:ph idx="1"/>
          </p:nvPr>
        </p:nvSpPr>
        <p:spPr/>
        <p:txBody>
          <a:bodyPr/>
          <a:lstStyle/>
          <a:p>
            <a:r>
              <a:rPr lang="pl-PL" dirty="0"/>
              <a:t>Steps to add new, custom validator with condition and use it</a:t>
            </a:r>
          </a:p>
          <a:p>
            <a:pPr lvl="1"/>
            <a:r>
              <a:rPr lang="pl-PL" dirty="0"/>
              <a:t>Write java class extending </a:t>
            </a:r>
            <a:r>
              <a:rPr lang="pl-PL" dirty="0" err="1"/>
              <a:t>AbstractValidator</a:t>
            </a:r>
            <a:r>
              <a:rPr lang="pl-PL" dirty="0"/>
              <a:t> and </a:t>
            </a:r>
            <a:r>
              <a:rPr lang="pl-PL" dirty="0" err="1"/>
              <a:t>implementing</a:t>
            </a:r>
            <a:r>
              <a:rPr lang="pl-PL" dirty="0"/>
              <a:t> the validation logic</a:t>
            </a:r>
          </a:p>
          <a:p>
            <a:pPr lvl="1"/>
            <a:r>
              <a:rPr lang="pl-PL" dirty="0"/>
              <a:t>Configure new type of validator</a:t>
            </a:r>
          </a:p>
          <a:p>
            <a:pPr lvl="1"/>
            <a:r>
              <a:rPr lang="pl-PL" dirty="0"/>
              <a:t>Configure validation rule using that new validator type</a:t>
            </a:r>
          </a:p>
          <a:p>
            <a:pPr lvl="1"/>
            <a:r>
              <a:rPr lang="pl-PL" dirty="0"/>
              <a:t>Use new validation rule in some validation group</a:t>
            </a:r>
          </a:p>
          <a:p>
            <a:pPr lvl="1"/>
            <a:r>
              <a:rPr lang="pl-PL" dirty="0"/>
              <a:t>Optionally you might create new java class for condition</a:t>
            </a:r>
          </a:p>
          <a:p>
            <a:pPr lvl="1"/>
            <a:r>
              <a:rPr lang="pl-PL" dirty="0"/>
              <a:t>Then configure new condition type</a:t>
            </a:r>
          </a:p>
          <a:p>
            <a:pPr lvl="1"/>
            <a:r>
              <a:rPr lang="pl-PL" dirty="0"/>
              <a:t>Add usage of that new condition type inside of validation rule added previously</a:t>
            </a:r>
          </a:p>
        </p:txBody>
      </p:sp>
    </p:spTree>
    <p:extLst>
      <p:ext uri="{BB962C8B-B14F-4D97-AF65-F5344CB8AC3E}">
        <p14:creationId xmlns:p14="http://schemas.microsoft.com/office/powerpoint/2010/main" val="73104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84138-42FD-462A-8AB9-FD04ABEE69C8}"/>
              </a:ext>
            </a:extLst>
          </p:cNvPr>
          <p:cNvPicPr>
            <a:picLocks noChangeAspect="1"/>
          </p:cNvPicPr>
          <p:nvPr/>
        </p:nvPicPr>
        <p:blipFill>
          <a:blip r:embed="rId3"/>
          <a:stretch>
            <a:fillRect/>
          </a:stretch>
        </p:blipFill>
        <p:spPr>
          <a:xfrm>
            <a:off x="542925" y="831475"/>
            <a:ext cx="8058150" cy="3857625"/>
          </a:xfrm>
          <a:prstGeom prst="rect">
            <a:avLst/>
          </a:prstGeom>
        </p:spPr>
      </p:pic>
      <p:sp>
        <p:nvSpPr>
          <p:cNvPr id="7" name="Rectangle 4"/>
          <p:cNvSpPr>
            <a:spLocks noChangeArrowheads="1"/>
          </p:cNvSpPr>
          <p:nvPr/>
        </p:nvSpPr>
        <p:spPr bwMode="auto">
          <a:xfrm>
            <a:off x="678613" y="1395167"/>
            <a:ext cx="7562850" cy="218946"/>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buFont typeface="Wingdings" pitchFamily="2" charset="2"/>
              <a:buNone/>
            </a:pPr>
            <a:endParaRPr lang="en-US"/>
          </a:p>
        </p:txBody>
      </p:sp>
      <p:sp>
        <p:nvSpPr>
          <p:cNvPr id="31746" name="Rectangle 5"/>
          <p:cNvSpPr>
            <a:spLocks noChangeArrowheads="1"/>
          </p:cNvSpPr>
          <p:nvPr/>
        </p:nvSpPr>
        <p:spPr bwMode="auto">
          <a:xfrm>
            <a:off x="678613" y="3693693"/>
            <a:ext cx="7562850" cy="171450"/>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buFont typeface="Wingdings" pitchFamily="2" charset="2"/>
              <a:buNone/>
            </a:pPr>
            <a:endParaRPr lang="en-US"/>
          </a:p>
        </p:txBody>
      </p:sp>
      <p:sp>
        <p:nvSpPr>
          <p:cNvPr id="31747" name="Rectangle 4"/>
          <p:cNvSpPr>
            <a:spLocks noChangeArrowheads="1"/>
          </p:cNvSpPr>
          <p:nvPr/>
        </p:nvSpPr>
        <p:spPr bwMode="auto">
          <a:xfrm>
            <a:off x="424603" y="831475"/>
            <a:ext cx="7562850" cy="207169"/>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buFont typeface="Wingdings" pitchFamily="2" charset="2"/>
              <a:buNone/>
            </a:pPr>
            <a:endParaRPr lang="en-US"/>
          </a:p>
        </p:txBody>
      </p:sp>
      <p:sp>
        <p:nvSpPr>
          <p:cNvPr id="31748" name="Rectangle 4"/>
          <p:cNvSpPr>
            <a:spLocks noChangeArrowheads="1"/>
          </p:cNvSpPr>
          <p:nvPr/>
        </p:nvSpPr>
        <p:spPr bwMode="auto">
          <a:xfrm>
            <a:off x="678613" y="2571749"/>
            <a:ext cx="7562850" cy="546475"/>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buFont typeface="Wingdings" pitchFamily="2" charset="2"/>
              <a:buNone/>
            </a:pPr>
            <a:endParaRPr lang="en-US"/>
          </a:p>
        </p:txBody>
      </p:sp>
      <p:sp>
        <p:nvSpPr>
          <p:cNvPr id="31749" name="Title 1"/>
          <p:cNvSpPr>
            <a:spLocks noGrp="1"/>
          </p:cNvSpPr>
          <p:nvPr>
            <p:ph type="title"/>
          </p:nvPr>
        </p:nvSpPr>
        <p:spPr/>
        <p:txBody>
          <a:bodyPr/>
          <a:lstStyle/>
          <a:p>
            <a:r>
              <a:rPr lang="en-US"/>
              <a:t>Creating a Validator</a:t>
            </a:r>
          </a:p>
        </p:txBody>
      </p:sp>
    </p:spTree>
    <p:extLst>
      <p:ext uri="{BB962C8B-B14F-4D97-AF65-F5344CB8AC3E}">
        <p14:creationId xmlns:p14="http://schemas.microsoft.com/office/powerpoint/2010/main" val="3051316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D5CD7A-CF31-461C-9290-94C481162475}"/>
              </a:ext>
            </a:extLst>
          </p:cNvPr>
          <p:cNvPicPr>
            <a:picLocks noChangeAspect="1"/>
          </p:cNvPicPr>
          <p:nvPr/>
        </p:nvPicPr>
        <p:blipFill>
          <a:blip r:embed="rId3"/>
          <a:stretch>
            <a:fillRect/>
          </a:stretch>
        </p:blipFill>
        <p:spPr>
          <a:xfrm>
            <a:off x="373801" y="966787"/>
            <a:ext cx="7886700" cy="3209925"/>
          </a:xfrm>
          <a:prstGeom prst="rect">
            <a:avLst/>
          </a:prstGeom>
        </p:spPr>
      </p:pic>
      <p:sp>
        <p:nvSpPr>
          <p:cNvPr id="32770" name="Rectangle 5"/>
          <p:cNvSpPr>
            <a:spLocks noChangeArrowheads="1"/>
          </p:cNvSpPr>
          <p:nvPr/>
        </p:nvSpPr>
        <p:spPr bwMode="auto">
          <a:xfrm>
            <a:off x="382588" y="3511620"/>
            <a:ext cx="7562850" cy="200025"/>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2771" name="Rectangle 4"/>
          <p:cNvSpPr>
            <a:spLocks noChangeArrowheads="1"/>
          </p:cNvSpPr>
          <p:nvPr/>
        </p:nvSpPr>
        <p:spPr bwMode="auto">
          <a:xfrm>
            <a:off x="399202" y="1420213"/>
            <a:ext cx="7562850" cy="214313"/>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2773" name="Title 1"/>
          <p:cNvSpPr>
            <a:spLocks noGrp="1"/>
          </p:cNvSpPr>
          <p:nvPr>
            <p:ph type="title"/>
          </p:nvPr>
        </p:nvSpPr>
        <p:spPr/>
        <p:txBody>
          <a:bodyPr/>
          <a:lstStyle/>
          <a:p>
            <a:r>
              <a:rPr lang="en-US"/>
              <a:t>Configuring a Validator</a:t>
            </a:r>
          </a:p>
        </p:txBody>
      </p:sp>
    </p:spTree>
    <p:extLst>
      <p:ext uri="{BB962C8B-B14F-4D97-AF65-F5344CB8AC3E}">
        <p14:creationId xmlns:p14="http://schemas.microsoft.com/office/powerpoint/2010/main" val="13463291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399202" y="1135857"/>
            <a:ext cx="7562850" cy="207169"/>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3796" name="Title 1"/>
          <p:cNvSpPr>
            <a:spLocks noGrp="1"/>
          </p:cNvSpPr>
          <p:nvPr>
            <p:ph type="title"/>
          </p:nvPr>
        </p:nvSpPr>
        <p:spPr/>
        <p:txBody>
          <a:bodyPr/>
          <a:lstStyle/>
          <a:p>
            <a:r>
              <a:rPr lang="en-US" dirty="0"/>
              <a:t>Messages and rule usage</a:t>
            </a:r>
          </a:p>
        </p:txBody>
      </p:sp>
      <p:sp>
        <p:nvSpPr>
          <p:cNvPr id="33797" name="Content Placeholder 2"/>
          <p:cNvSpPr>
            <a:spLocks noGrp="1"/>
          </p:cNvSpPr>
          <p:nvPr>
            <p:ph idx="1"/>
          </p:nvPr>
        </p:nvSpPr>
        <p:spPr>
          <a:xfrm>
            <a:off x="454572" y="1135857"/>
            <a:ext cx="8305800" cy="3328988"/>
          </a:xfrm>
        </p:spPr>
        <p:txBody>
          <a:bodyPr/>
          <a:lstStyle/>
          <a:p>
            <a:pPr marL="194813" indent="-194813">
              <a:spcBef>
                <a:spcPct val="0"/>
              </a:spcBef>
              <a:buNone/>
              <a:tabLst>
                <a:tab pos="389626" algn="l"/>
                <a:tab pos="584439" algn="l"/>
                <a:tab pos="779252" algn="l"/>
              </a:tabLst>
            </a:pPr>
            <a:r>
              <a:rPr lang="en-US" sz="1400" b="1" dirty="0" err="1">
                <a:latin typeface="Courier New" pitchFamily="49" charset="0"/>
                <a:cs typeface="Courier New" pitchFamily="49" charset="0"/>
              </a:rPr>
              <a:t>validationservice-acme.properties</a:t>
            </a:r>
            <a:endParaRPr lang="en-US" sz="1400" b="1" dirty="0">
              <a:latin typeface="Courier New" pitchFamily="49" charset="0"/>
              <a:cs typeface="Courier New" pitchFamily="49" charset="0"/>
            </a:endParaRPr>
          </a:p>
          <a:p>
            <a:pPr marL="194813" indent="-194813">
              <a:spcBef>
                <a:spcPct val="0"/>
              </a:spcBef>
              <a:buNone/>
              <a:tabLst>
                <a:tab pos="389626" algn="l"/>
                <a:tab pos="584439" algn="l"/>
                <a:tab pos="779252" algn="l"/>
              </a:tabLst>
            </a:pPr>
            <a:endParaRPr lang="en-US" sz="1400" b="1" dirty="0">
              <a:latin typeface="Courier New" pitchFamily="49" charset="0"/>
              <a:cs typeface="Courier New" pitchFamily="49" charset="0"/>
            </a:endParaRPr>
          </a:p>
          <a:p>
            <a:pPr marL="194813" indent="-194813">
              <a:spcBef>
                <a:spcPct val="0"/>
              </a:spcBef>
              <a:buNone/>
              <a:tabLst>
                <a:tab pos="389626" algn="l"/>
                <a:tab pos="584439" algn="l"/>
                <a:tab pos="779252" algn="l"/>
              </a:tabLst>
            </a:pPr>
            <a:r>
              <a:rPr lang="en-US" sz="1400" b="1" dirty="0">
                <a:latin typeface="Courier New" pitchFamily="49" charset="0"/>
                <a:cs typeface="Courier New" pitchFamily="49" charset="0"/>
              </a:rPr>
              <a:t>99001=error, Account number {3} is invalid !</a:t>
            </a:r>
          </a:p>
          <a:p>
            <a:pPr marL="194813" indent="-194813">
              <a:spcBef>
                <a:spcPct val="0"/>
              </a:spcBef>
              <a:buNone/>
              <a:tabLst>
                <a:tab pos="389626" algn="l"/>
                <a:tab pos="584439" algn="l"/>
                <a:tab pos="779252" algn="l"/>
              </a:tabLst>
            </a:pPr>
            <a:endParaRPr lang="en-US" sz="1400" b="1" dirty="0">
              <a:latin typeface="Courier New" pitchFamily="49" charset="0"/>
              <a:cs typeface="Courier New" pitchFamily="49" charset="0"/>
            </a:endParaRPr>
          </a:p>
        </p:txBody>
      </p:sp>
      <p:sp>
        <p:nvSpPr>
          <p:cNvPr id="6" name="Content Placeholder 2"/>
          <p:cNvSpPr txBox="1">
            <a:spLocks/>
          </p:cNvSpPr>
          <p:nvPr/>
        </p:nvSpPr>
        <p:spPr bwMode="auto">
          <a:xfrm>
            <a:off x="399202" y="1834820"/>
            <a:ext cx="8305800" cy="380479"/>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lvl1pPr marL="147463" indent="-147463" algn="l" defTabSz="389626" rtl="0" eaLnBrk="1" fontAlgn="base" hangingPunct="1">
              <a:spcBef>
                <a:spcPct val="20000"/>
              </a:spcBef>
              <a:spcAft>
                <a:spcPct val="0"/>
              </a:spcAft>
              <a:buClr>
                <a:srgbClr val="4F6F19"/>
              </a:buClr>
              <a:buSzPct val="120000"/>
              <a:buFont typeface="Arial" charset="0"/>
              <a:buChar char="•"/>
              <a:defRPr sz="1500" kern="1200">
                <a:solidFill>
                  <a:schemeClr val="tx1">
                    <a:lumMod val="85000"/>
                    <a:lumOff val="15000"/>
                  </a:schemeClr>
                </a:solidFill>
                <a:latin typeface="+mn-lt"/>
                <a:ea typeface="+mn-ea"/>
                <a:cs typeface="Arial"/>
              </a:defRPr>
            </a:lvl1pPr>
            <a:lvl2pPr marL="340923" indent="-196166" algn="l" defTabSz="389626" rtl="0" eaLnBrk="1" fontAlgn="base" hangingPunct="1">
              <a:spcBef>
                <a:spcPct val="20000"/>
              </a:spcBef>
              <a:spcAft>
                <a:spcPct val="0"/>
              </a:spcAft>
              <a:buClr>
                <a:srgbClr val="8DC63F"/>
              </a:buClr>
              <a:buSzPct val="110000"/>
              <a:buFont typeface="Arial" pitchFamily="34" charset="0"/>
              <a:buChar char="–"/>
              <a:defRPr sz="1400" kern="1200">
                <a:solidFill>
                  <a:schemeClr val="tx1">
                    <a:lumMod val="85000"/>
                    <a:lumOff val="15000"/>
                  </a:schemeClr>
                </a:solidFill>
                <a:latin typeface="+mn-lt"/>
                <a:ea typeface="+mn-ea"/>
                <a:cs typeface="Arial"/>
              </a:defRPr>
            </a:lvl2pPr>
            <a:lvl3pPr marL="438329" indent="-100112" algn="l" defTabSz="389626" rtl="0" eaLnBrk="1" fontAlgn="base" hangingPunct="1">
              <a:spcBef>
                <a:spcPct val="20000"/>
              </a:spcBef>
              <a:spcAft>
                <a:spcPct val="0"/>
              </a:spcAft>
              <a:buClr>
                <a:srgbClr val="807F83"/>
              </a:buClr>
              <a:buFont typeface="Arial" charset="0"/>
              <a:buChar char="•"/>
              <a:defRPr sz="1200" kern="1200">
                <a:solidFill>
                  <a:schemeClr val="tx1">
                    <a:lumMod val="85000"/>
                    <a:lumOff val="15000"/>
                  </a:schemeClr>
                </a:solidFill>
                <a:latin typeface="+mn-lt"/>
                <a:ea typeface="+mn-ea"/>
                <a:cs typeface="Arial"/>
              </a:defRPr>
            </a:lvl3pPr>
            <a:lvl4pPr marL="581733" indent="-147463" algn="l" defTabSz="389626" rtl="0" eaLnBrk="1" fontAlgn="base" hangingPunct="1">
              <a:spcBef>
                <a:spcPct val="20000"/>
              </a:spcBef>
              <a:spcAft>
                <a:spcPct val="0"/>
              </a:spcAft>
              <a:buClr>
                <a:srgbClr val="A3CF63"/>
              </a:buClr>
              <a:buFont typeface="Arial" charset="0"/>
              <a:buChar char="–"/>
              <a:defRPr sz="1000" kern="1200">
                <a:solidFill>
                  <a:schemeClr val="tx1">
                    <a:lumMod val="85000"/>
                    <a:lumOff val="15000"/>
                  </a:schemeClr>
                </a:solidFill>
                <a:latin typeface="+mn-lt"/>
                <a:ea typeface="+mn-ea"/>
                <a:cs typeface="Arial"/>
              </a:defRPr>
            </a:lvl4pPr>
            <a:lvl5pPr marL="684551" indent="-104171" algn="l" defTabSz="389626" rtl="0" eaLnBrk="1" fontAlgn="base" hangingPunct="1">
              <a:spcBef>
                <a:spcPct val="20000"/>
              </a:spcBef>
              <a:spcAft>
                <a:spcPct val="0"/>
              </a:spcAft>
              <a:buClr>
                <a:srgbClr val="B9DA89"/>
              </a:buClr>
              <a:buFont typeface="Arial" charset="0"/>
              <a:buChar char="•"/>
              <a:defRPr sz="1000" kern="1200">
                <a:solidFill>
                  <a:schemeClr val="tx1">
                    <a:lumMod val="85000"/>
                    <a:lumOff val="15000"/>
                  </a:schemeClr>
                </a:solidFill>
                <a:latin typeface="+mn-lt"/>
                <a:ea typeface="+mn-ea"/>
                <a:cs typeface="Arial"/>
              </a:defRPr>
            </a:lvl5pPr>
            <a:lvl6pPr marL="2142942" indent="-194813" algn="l" defTabSz="389626" rtl="0" eaLnBrk="1" latinLnBrk="0" hangingPunct="1">
              <a:spcBef>
                <a:spcPct val="20000"/>
              </a:spcBef>
              <a:buFont typeface="Arial"/>
              <a:buChar char="•"/>
              <a:defRPr sz="1700" kern="1200">
                <a:solidFill>
                  <a:schemeClr val="tx1"/>
                </a:solidFill>
                <a:latin typeface="+mn-lt"/>
                <a:ea typeface="+mn-ea"/>
                <a:cs typeface="+mn-cs"/>
              </a:defRPr>
            </a:lvl6pPr>
            <a:lvl7pPr marL="2532568" indent="-194813" algn="l" defTabSz="389626" rtl="0" eaLnBrk="1" latinLnBrk="0" hangingPunct="1">
              <a:spcBef>
                <a:spcPct val="20000"/>
              </a:spcBef>
              <a:buFont typeface="Arial"/>
              <a:buChar char="•"/>
              <a:defRPr sz="1700" kern="1200">
                <a:solidFill>
                  <a:schemeClr val="tx1"/>
                </a:solidFill>
                <a:latin typeface="+mn-lt"/>
                <a:ea typeface="+mn-ea"/>
                <a:cs typeface="+mn-cs"/>
              </a:defRPr>
            </a:lvl7pPr>
            <a:lvl8pPr marL="2922194" indent="-194813" algn="l" defTabSz="389626" rtl="0" eaLnBrk="1" latinLnBrk="0" hangingPunct="1">
              <a:spcBef>
                <a:spcPct val="20000"/>
              </a:spcBef>
              <a:buFont typeface="Arial"/>
              <a:buChar char="•"/>
              <a:defRPr sz="1700" kern="1200">
                <a:solidFill>
                  <a:schemeClr val="tx1"/>
                </a:solidFill>
                <a:latin typeface="+mn-lt"/>
                <a:ea typeface="+mn-ea"/>
                <a:cs typeface="+mn-cs"/>
              </a:defRPr>
            </a:lvl8pPr>
            <a:lvl9pPr marL="3311820" indent="-194813" algn="l" defTabSz="389626" rtl="0" eaLnBrk="1" latinLnBrk="0" hangingPunct="1">
              <a:spcBef>
                <a:spcPct val="20000"/>
              </a:spcBef>
              <a:buFont typeface="Arial"/>
              <a:buChar char="•"/>
              <a:defRPr sz="1700" kern="1200">
                <a:solidFill>
                  <a:schemeClr val="tx1"/>
                </a:solidFill>
                <a:latin typeface="+mn-lt"/>
                <a:ea typeface="+mn-ea"/>
                <a:cs typeface="+mn-cs"/>
              </a:defRPr>
            </a:lvl9pPr>
          </a:lstStyle>
          <a:p>
            <a:pPr marL="194813" indent="-194813">
              <a:spcBef>
                <a:spcPct val="0"/>
              </a:spcBef>
              <a:buNone/>
              <a:tabLst>
                <a:tab pos="389626" algn="l"/>
                <a:tab pos="584439" algn="l"/>
                <a:tab pos="779252" algn="l"/>
              </a:tabLst>
            </a:pPr>
            <a:r>
              <a:rPr lang="en-US" sz="1400" b="0" dirty="0">
                <a:latin typeface="Calibri" panose="020F0502020204030204" pitchFamily="34" charset="0"/>
                <a:cs typeface="Courier New" pitchFamily="49" charset="0"/>
              </a:rPr>
              <a:t>Use rule in </a:t>
            </a:r>
            <a:r>
              <a:rPr lang="en-US" sz="1400" b="1" dirty="0">
                <a:solidFill>
                  <a:srgbClr val="0070C0"/>
                </a:solidFill>
                <a:latin typeface="Courier New" panose="02070309020205020404" pitchFamily="49" charset="0"/>
                <a:cs typeface="Courier New" panose="02070309020205020404" pitchFamily="49" charset="0"/>
              </a:rPr>
              <a:t>&lt;</a:t>
            </a:r>
            <a:r>
              <a:rPr lang="en-US" sz="1400" b="1" dirty="0" err="1">
                <a:solidFill>
                  <a:srgbClr val="0070C0"/>
                </a:solidFill>
                <a:latin typeface="Courier New" panose="02070309020205020404" pitchFamily="49" charset="0"/>
                <a:cs typeface="Courier New" panose="02070309020205020404" pitchFamily="49" charset="0"/>
              </a:rPr>
              <a:t>validationrulegroup</a:t>
            </a:r>
            <a:r>
              <a:rPr lang="en-US" sz="1400" b="1" dirty="0">
                <a:solidFill>
                  <a:srgbClr val="0070C0"/>
                </a:solidFill>
                <a:latin typeface="Courier New" panose="02070309020205020404" pitchFamily="49" charset="0"/>
                <a:cs typeface="Courier New" panose="02070309020205020404" pitchFamily="49" charset="0"/>
              </a:rPr>
              <a:t>&gt;</a:t>
            </a:r>
          </a:p>
          <a:p>
            <a:pPr marL="194813" indent="-194813">
              <a:spcBef>
                <a:spcPct val="0"/>
              </a:spcBef>
              <a:buFont typeface="Arial" charset="0"/>
              <a:buNone/>
              <a:tabLst>
                <a:tab pos="389626" algn="l"/>
                <a:tab pos="584439" algn="l"/>
                <a:tab pos="779252" algn="l"/>
              </a:tabLst>
            </a:pPr>
            <a:endParaRPr lang="pl-PL" sz="1400" b="1" dirty="0">
              <a:latin typeface="Courier New" pitchFamily="49" charset="0"/>
              <a:cs typeface="Courier New" pitchFamily="49" charset="0"/>
            </a:endParaRPr>
          </a:p>
        </p:txBody>
      </p:sp>
      <p:pic>
        <p:nvPicPr>
          <p:cNvPr id="2" name="Picture 1">
            <a:extLst>
              <a:ext uri="{FF2B5EF4-FFF2-40B4-BE49-F238E27FC236}">
                <a16:creationId xmlns:a16="http://schemas.microsoft.com/office/drawing/2014/main" id="{0FB87D60-7483-4170-B2A1-6D65A9BCC6C9}"/>
              </a:ext>
            </a:extLst>
          </p:cNvPr>
          <p:cNvPicPr>
            <a:picLocks noChangeAspect="1"/>
          </p:cNvPicPr>
          <p:nvPr/>
        </p:nvPicPr>
        <p:blipFill>
          <a:blip r:embed="rId4"/>
          <a:stretch>
            <a:fillRect/>
          </a:stretch>
        </p:blipFill>
        <p:spPr>
          <a:xfrm>
            <a:off x="343832" y="2215299"/>
            <a:ext cx="5658184" cy="1792344"/>
          </a:xfrm>
          <a:prstGeom prst="rect">
            <a:avLst/>
          </a:prstGeom>
        </p:spPr>
      </p:pic>
    </p:spTree>
    <p:extLst>
      <p:ext uri="{BB962C8B-B14F-4D97-AF65-F5344CB8AC3E}">
        <p14:creationId xmlns:p14="http://schemas.microsoft.com/office/powerpoint/2010/main" val="32139582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18169-64F4-4883-9E65-5CBC30B2E66B}"/>
              </a:ext>
            </a:extLst>
          </p:cNvPr>
          <p:cNvPicPr>
            <a:picLocks noChangeAspect="1"/>
          </p:cNvPicPr>
          <p:nvPr/>
        </p:nvPicPr>
        <p:blipFill>
          <a:blip r:embed="rId3"/>
          <a:stretch>
            <a:fillRect/>
          </a:stretch>
        </p:blipFill>
        <p:spPr>
          <a:xfrm>
            <a:off x="671364" y="760892"/>
            <a:ext cx="7460027" cy="3976626"/>
          </a:xfrm>
          <a:prstGeom prst="rect">
            <a:avLst/>
          </a:prstGeom>
        </p:spPr>
      </p:pic>
      <p:sp>
        <p:nvSpPr>
          <p:cNvPr id="34818" name="Rectangle 5"/>
          <p:cNvSpPr>
            <a:spLocks noChangeArrowheads="1"/>
          </p:cNvSpPr>
          <p:nvPr/>
        </p:nvSpPr>
        <p:spPr bwMode="auto">
          <a:xfrm>
            <a:off x="572453" y="3677682"/>
            <a:ext cx="7562850" cy="200025"/>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4819" name="Rectangle 4"/>
          <p:cNvSpPr>
            <a:spLocks noChangeArrowheads="1"/>
          </p:cNvSpPr>
          <p:nvPr/>
        </p:nvSpPr>
        <p:spPr bwMode="auto">
          <a:xfrm>
            <a:off x="572453" y="774628"/>
            <a:ext cx="7562850" cy="196453"/>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4820" name="Rectangle 4"/>
          <p:cNvSpPr>
            <a:spLocks noChangeArrowheads="1"/>
          </p:cNvSpPr>
          <p:nvPr/>
        </p:nvSpPr>
        <p:spPr bwMode="auto">
          <a:xfrm>
            <a:off x="568541" y="1198094"/>
            <a:ext cx="7562850" cy="200024"/>
          </a:xfrm>
          <a:prstGeom prst="rect">
            <a:avLst/>
          </a:prstGeom>
          <a:solidFill>
            <a:srgbClr val="33CC33">
              <a:alpha val="50196"/>
            </a:srgbClr>
          </a:solidFill>
          <a:ln w="28575" algn="ctr">
            <a:solidFill>
              <a:srgbClr val="EAEAEA"/>
            </a:solidFill>
            <a:miter lim="800000"/>
            <a:headEnd/>
            <a:tailEnd/>
          </a:ln>
        </p:spPr>
        <p:txBody>
          <a:bodyPr wrap="none" lIns="77925" tIns="38963" rIns="77925" bIns="38963" anchor="ctr"/>
          <a:lstStyle/>
          <a:p>
            <a:pPr algn="ctr">
              <a:spcBef>
                <a:spcPct val="20000"/>
              </a:spcBef>
              <a:buClr>
                <a:srgbClr val="000032"/>
              </a:buClr>
            </a:pPr>
            <a:endParaRPr lang="en-US"/>
          </a:p>
        </p:txBody>
      </p:sp>
      <p:sp>
        <p:nvSpPr>
          <p:cNvPr id="34821" name="Title 1"/>
          <p:cNvSpPr>
            <a:spLocks noGrp="1"/>
          </p:cNvSpPr>
          <p:nvPr>
            <p:ph type="title"/>
          </p:nvPr>
        </p:nvSpPr>
        <p:spPr/>
        <p:txBody>
          <a:bodyPr/>
          <a:lstStyle/>
          <a:p>
            <a:r>
              <a:rPr lang="en-US"/>
              <a:t>Create a Condition</a:t>
            </a:r>
          </a:p>
        </p:txBody>
      </p:sp>
    </p:spTree>
    <p:extLst>
      <p:ext uri="{BB962C8B-B14F-4D97-AF65-F5344CB8AC3E}">
        <p14:creationId xmlns:p14="http://schemas.microsoft.com/office/powerpoint/2010/main" val="195347869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Configure the condition</a:t>
            </a:r>
          </a:p>
        </p:txBody>
      </p:sp>
      <p:sp>
        <p:nvSpPr>
          <p:cNvPr id="5" name="Content Placeholder 2"/>
          <p:cNvSpPr txBox="1">
            <a:spLocks/>
          </p:cNvSpPr>
          <p:nvPr/>
        </p:nvSpPr>
        <p:spPr bwMode="auto">
          <a:xfrm>
            <a:off x="533400" y="2385238"/>
            <a:ext cx="8305800" cy="411126"/>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lvl1pPr marL="147463" indent="-147463" algn="l" defTabSz="389626" rtl="0" eaLnBrk="1" fontAlgn="base" hangingPunct="1">
              <a:spcBef>
                <a:spcPct val="20000"/>
              </a:spcBef>
              <a:spcAft>
                <a:spcPct val="0"/>
              </a:spcAft>
              <a:buClr>
                <a:srgbClr val="4F6F19"/>
              </a:buClr>
              <a:buSzPct val="120000"/>
              <a:buFont typeface="Arial" charset="0"/>
              <a:buChar char="•"/>
              <a:defRPr sz="1500" kern="1200">
                <a:solidFill>
                  <a:schemeClr val="tx1">
                    <a:lumMod val="85000"/>
                    <a:lumOff val="15000"/>
                  </a:schemeClr>
                </a:solidFill>
                <a:latin typeface="+mn-lt"/>
                <a:ea typeface="+mn-ea"/>
                <a:cs typeface="Arial"/>
              </a:defRPr>
            </a:lvl1pPr>
            <a:lvl2pPr marL="340923" indent="-196166" algn="l" defTabSz="389626" rtl="0" eaLnBrk="1" fontAlgn="base" hangingPunct="1">
              <a:spcBef>
                <a:spcPct val="20000"/>
              </a:spcBef>
              <a:spcAft>
                <a:spcPct val="0"/>
              </a:spcAft>
              <a:buClr>
                <a:srgbClr val="8DC63F"/>
              </a:buClr>
              <a:buSzPct val="110000"/>
              <a:buFont typeface="Arial" pitchFamily="34" charset="0"/>
              <a:buChar char="–"/>
              <a:defRPr sz="1400" kern="1200">
                <a:solidFill>
                  <a:schemeClr val="tx1">
                    <a:lumMod val="85000"/>
                    <a:lumOff val="15000"/>
                  </a:schemeClr>
                </a:solidFill>
                <a:latin typeface="+mn-lt"/>
                <a:ea typeface="+mn-ea"/>
                <a:cs typeface="Arial"/>
              </a:defRPr>
            </a:lvl2pPr>
            <a:lvl3pPr marL="438329" indent="-100112" algn="l" defTabSz="389626" rtl="0" eaLnBrk="1" fontAlgn="base" hangingPunct="1">
              <a:spcBef>
                <a:spcPct val="20000"/>
              </a:spcBef>
              <a:spcAft>
                <a:spcPct val="0"/>
              </a:spcAft>
              <a:buClr>
                <a:srgbClr val="807F83"/>
              </a:buClr>
              <a:buFont typeface="Arial" charset="0"/>
              <a:buChar char="•"/>
              <a:defRPr sz="1200" kern="1200">
                <a:solidFill>
                  <a:schemeClr val="tx1">
                    <a:lumMod val="85000"/>
                    <a:lumOff val="15000"/>
                  </a:schemeClr>
                </a:solidFill>
                <a:latin typeface="+mn-lt"/>
                <a:ea typeface="+mn-ea"/>
                <a:cs typeface="Arial"/>
              </a:defRPr>
            </a:lvl3pPr>
            <a:lvl4pPr marL="581733" indent="-147463" algn="l" defTabSz="389626" rtl="0" eaLnBrk="1" fontAlgn="base" hangingPunct="1">
              <a:spcBef>
                <a:spcPct val="20000"/>
              </a:spcBef>
              <a:spcAft>
                <a:spcPct val="0"/>
              </a:spcAft>
              <a:buClr>
                <a:srgbClr val="A3CF63"/>
              </a:buClr>
              <a:buFont typeface="Arial" charset="0"/>
              <a:buChar char="–"/>
              <a:defRPr sz="1000" kern="1200">
                <a:solidFill>
                  <a:schemeClr val="tx1">
                    <a:lumMod val="85000"/>
                    <a:lumOff val="15000"/>
                  </a:schemeClr>
                </a:solidFill>
                <a:latin typeface="+mn-lt"/>
                <a:ea typeface="+mn-ea"/>
                <a:cs typeface="Arial"/>
              </a:defRPr>
            </a:lvl4pPr>
            <a:lvl5pPr marL="684551" indent="-104171" algn="l" defTabSz="389626" rtl="0" eaLnBrk="1" fontAlgn="base" hangingPunct="1">
              <a:spcBef>
                <a:spcPct val="20000"/>
              </a:spcBef>
              <a:spcAft>
                <a:spcPct val="0"/>
              </a:spcAft>
              <a:buClr>
                <a:srgbClr val="B9DA89"/>
              </a:buClr>
              <a:buFont typeface="Arial" charset="0"/>
              <a:buChar char="•"/>
              <a:defRPr sz="1000" kern="1200">
                <a:solidFill>
                  <a:schemeClr val="tx1">
                    <a:lumMod val="85000"/>
                    <a:lumOff val="15000"/>
                  </a:schemeClr>
                </a:solidFill>
                <a:latin typeface="+mn-lt"/>
                <a:ea typeface="+mn-ea"/>
                <a:cs typeface="Arial"/>
              </a:defRPr>
            </a:lvl5pPr>
            <a:lvl6pPr marL="2142942" indent="-194813" algn="l" defTabSz="389626" rtl="0" eaLnBrk="1" latinLnBrk="0" hangingPunct="1">
              <a:spcBef>
                <a:spcPct val="20000"/>
              </a:spcBef>
              <a:buFont typeface="Arial"/>
              <a:buChar char="•"/>
              <a:defRPr sz="1700" kern="1200">
                <a:solidFill>
                  <a:schemeClr val="tx1"/>
                </a:solidFill>
                <a:latin typeface="+mn-lt"/>
                <a:ea typeface="+mn-ea"/>
                <a:cs typeface="+mn-cs"/>
              </a:defRPr>
            </a:lvl6pPr>
            <a:lvl7pPr marL="2532568" indent="-194813" algn="l" defTabSz="389626" rtl="0" eaLnBrk="1" latinLnBrk="0" hangingPunct="1">
              <a:spcBef>
                <a:spcPct val="20000"/>
              </a:spcBef>
              <a:buFont typeface="Arial"/>
              <a:buChar char="•"/>
              <a:defRPr sz="1700" kern="1200">
                <a:solidFill>
                  <a:schemeClr val="tx1"/>
                </a:solidFill>
                <a:latin typeface="+mn-lt"/>
                <a:ea typeface="+mn-ea"/>
                <a:cs typeface="+mn-cs"/>
              </a:defRPr>
            </a:lvl7pPr>
            <a:lvl8pPr marL="2922194" indent="-194813" algn="l" defTabSz="389626" rtl="0" eaLnBrk="1" latinLnBrk="0" hangingPunct="1">
              <a:spcBef>
                <a:spcPct val="20000"/>
              </a:spcBef>
              <a:buFont typeface="Arial"/>
              <a:buChar char="•"/>
              <a:defRPr sz="1700" kern="1200">
                <a:solidFill>
                  <a:schemeClr val="tx1"/>
                </a:solidFill>
                <a:latin typeface="+mn-lt"/>
                <a:ea typeface="+mn-ea"/>
                <a:cs typeface="+mn-cs"/>
              </a:defRPr>
            </a:lvl8pPr>
            <a:lvl9pPr marL="3311820" indent="-194813" algn="l" defTabSz="389626" rtl="0" eaLnBrk="1" latinLnBrk="0" hangingPunct="1">
              <a:spcBef>
                <a:spcPct val="20000"/>
              </a:spcBef>
              <a:buFont typeface="Arial"/>
              <a:buChar char="•"/>
              <a:defRPr sz="1700" kern="1200">
                <a:solidFill>
                  <a:schemeClr val="tx1"/>
                </a:solidFill>
                <a:latin typeface="+mn-lt"/>
                <a:ea typeface="+mn-ea"/>
                <a:cs typeface="+mn-cs"/>
              </a:defRPr>
            </a:lvl9pPr>
          </a:lstStyle>
          <a:p>
            <a:r>
              <a:rPr lang="pl-PL" sz="1400" b="0" dirty="0">
                <a:latin typeface="+mj-lt"/>
              </a:rPr>
              <a:t>Add it as a condition in validation rule – inside </a:t>
            </a:r>
            <a:r>
              <a:rPr lang="pl-PL" sz="1400" b="1" dirty="0">
                <a:solidFill>
                  <a:srgbClr val="0070C0"/>
                </a:solidFill>
                <a:latin typeface="Courier New" panose="02070309020205020404" pitchFamily="49" charset="0"/>
                <a:cs typeface="Courier New" panose="02070309020205020404" pitchFamily="49" charset="0"/>
              </a:rPr>
              <a:t>&lt;validationrule&gt;</a:t>
            </a:r>
            <a:r>
              <a:rPr lang="pl-PL" sz="1400" b="0" dirty="0">
                <a:latin typeface="+mj-lt"/>
              </a:rPr>
              <a:t> tag</a:t>
            </a:r>
          </a:p>
        </p:txBody>
      </p:sp>
      <p:pic>
        <p:nvPicPr>
          <p:cNvPr id="6" name="Picture 5">
            <a:extLst>
              <a:ext uri="{FF2B5EF4-FFF2-40B4-BE49-F238E27FC236}">
                <a16:creationId xmlns:a16="http://schemas.microsoft.com/office/drawing/2014/main" id="{6980F638-B548-4B27-A8AA-9B495F72C794}"/>
              </a:ext>
            </a:extLst>
          </p:cNvPr>
          <p:cNvPicPr>
            <a:picLocks noChangeAspect="1"/>
          </p:cNvPicPr>
          <p:nvPr/>
        </p:nvPicPr>
        <p:blipFill>
          <a:blip r:embed="rId3"/>
          <a:stretch>
            <a:fillRect/>
          </a:stretch>
        </p:blipFill>
        <p:spPr>
          <a:xfrm>
            <a:off x="382588" y="1008055"/>
            <a:ext cx="7934325" cy="1123950"/>
          </a:xfrm>
          <a:prstGeom prst="rect">
            <a:avLst/>
          </a:prstGeom>
        </p:spPr>
      </p:pic>
      <p:pic>
        <p:nvPicPr>
          <p:cNvPr id="7" name="Picture 6">
            <a:extLst>
              <a:ext uri="{FF2B5EF4-FFF2-40B4-BE49-F238E27FC236}">
                <a16:creationId xmlns:a16="http://schemas.microsoft.com/office/drawing/2014/main" id="{607AE6AD-F7B4-4C2A-A0E7-2DD023E2B488}"/>
              </a:ext>
            </a:extLst>
          </p:cNvPr>
          <p:cNvPicPr>
            <a:picLocks noChangeAspect="1"/>
          </p:cNvPicPr>
          <p:nvPr/>
        </p:nvPicPr>
        <p:blipFill>
          <a:blip r:embed="rId4"/>
          <a:stretch>
            <a:fillRect/>
          </a:stretch>
        </p:blipFill>
        <p:spPr>
          <a:xfrm>
            <a:off x="533400" y="2904798"/>
            <a:ext cx="7381875" cy="1314450"/>
          </a:xfrm>
          <a:prstGeom prst="rect">
            <a:avLst/>
          </a:prstGeom>
        </p:spPr>
      </p:pic>
    </p:spTree>
    <p:extLst>
      <p:ext uri="{BB962C8B-B14F-4D97-AF65-F5344CB8AC3E}">
        <p14:creationId xmlns:p14="http://schemas.microsoft.com/office/powerpoint/2010/main" val="16371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94A8-4EB8-4363-9304-90FAE3FC73B1}"/>
              </a:ext>
            </a:extLst>
          </p:cNvPr>
          <p:cNvSpPr>
            <a:spLocks noGrp="1"/>
          </p:cNvSpPr>
          <p:nvPr>
            <p:ph type="ctrTitle"/>
          </p:nvPr>
        </p:nvSpPr>
        <p:spPr/>
        <p:txBody>
          <a:bodyPr/>
          <a:lstStyle/>
          <a:p>
            <a:r>
              <a:rPr lang="en-US" sz="3600" dirty="0"/>
              <a:t>Architecture</a:t>
            </a:r>
            <a:endParaRPr lang="pl-PL" sz="3600" dirty="0"/>
          </a:p>
        </p:txBody>
      </p:sp>
    </p:spTree>
    <p:extLst>
      <p:ext uri="{BB962C8B-B14F-4D97-AF65-F5344CB8AC3E}">
        <p14:creationId xmlns:p14="http://schemas.microsoft.com/office/powerpoint/2010/main" val="398031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94A8-4EB8-4363-9304-90FAE3FC73B1}"/>
              </a:ext>
            </a:extLst>
          </p:cNvPr>
          <p:cNvSpPr>
            <a:spLocks noGrp="1"/>
          </p:cNvSpPr>
          <p:nvPr>
            <p:ph type="ctrTitle"/>
          </p:nvPr>
        </p:nvSpPr>
        <p:spPr>
          <a:xfrm>
            <a:off x="382588" y="460424"/>
            <a:ext cx="2700000" cy="783914"/>
          </a:xfrm>
        </p:spPr>
        <p:txBody>
          <a:bodyPr/>
          <a:lstStyle/>
          <a:p>
            <a:r>
              <a:rPr lang="en-US" sz="3200" dirty="0"/>
              <a:t>VTK and Validation</a:t>
            </a:r>
            <a:endParaRPr lang="pl-PL" sz="3200" dirty="0"/>
          </a:p>
        </p:txBody>
      </p:sp>
    </p:spTree>
    <p:extLst>
      <p:ext uri="{BB962C8B-B14F-4D97-AF65-F5344CB8AC3E}">
        <p14:creationId xmlns:p14="http://schemas.microsoft.com/office/powerpoint/2010/main" val="4017972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Validation</a:t>
            </a:r>
            <a:r>
              <a:rPr lang="pl-PL" dirty="0"/>
              <a:t> Service - VTK</a:t>
            </a:r>
          </a:p>
        </p:txBody>
      </p:sp>
      <p:sp>
        <p:nvSpPr>
          <p:cNvPr id="3" name="Content Placeholder 2">
            <a:extLst>
              <a:ext uri="{FF2B5EF4-FFF2-40B4-BE49-F238E27FC236}">
                <a16:creationId xmlns:a16="http://schemas.microsoft.com/office/drawing/2014/main" id="{39FEEA08-7A00-4D55-AD6A-9CA32978338C}"/>
              </a:ext>
            </a:extLst>
          </p:cNvPr>
          <p:cNvSpPr>
            <a:spLocks noGrp="1"/>
          </p:cNvSpPr>
          <p:nvPr>
            <p:ph sz="quarter" idx="13"/>
          </p:nvPr>
        </p:nvSpPr>
        <p:spPr>
          <a:xfrm>
            <a:off x="390527" y="1242147"/>
            <a:ext cx="4181473" cy="3383432"/>
          </a:xfrm>
        </p:spPr>
        <p:txBody>
          <a:bodyPr/>
          <a:lstStyle/>
          <a:p>
            <a:pPr marL="0" indent="0" algn="just">
              <a:buNone/>
            </a:pPr>
            <a:r>
              <a:rPr lang="en-US" dirty="0"/>
              <a:t>Validation Rules</a:t>
            </a:r>
            <a:r>
              <a:rPr lang="en-US" b="0" dirty="0"/>
              <a:t> are defined using </a:t>
            </a:r>
            <a:r>
              <a:rPr lang="en-US" dirty="0"/>
              <a:t>Business Rules Expression Framework</a:t>
            </a:r>
            <a:r>
              <a:rPr lang="en-US" b="0" dirty="0"/>
              <a:t> (BREF). BA inputs them using VTK.</a:t>
            </a:r>
          </a:p>
          <a:p>
            <a:pPr marL="0" indent="0" algn="just">
              <a:buNone/>
            </a:pPr>
            <a:r>
              <a:rPr lang="en-US" dirty="0"/>
              <a:t>Validation Rules</a:t>
            </a:r>
            <a:r>
              <a:rPr lang="en-US" b="0" dirty="0"/>
              <a:t> are grouped into </a:t>
            </a:r>
            <a:r>
              <a:rPr lang="en-US" dirty="0"/>
              <a:t>Validation Groups</a:t>
            </a:r>
            <a:r>
              <a:rPr lang="en-US" b="0" dirty="0"/>
              <a:t> which are further grouped into </a:t>
            </a:r>
            <a:r>
              <a:rPr lang="en-US" dirty="0"/>
              <a:t>Validation Collections</a:t>
            </a:r>
            <a:r>
              <a:rPr lang="en-US" b="0" dirty="0"/>
              <a:t>. They are also configured by BA using VTK.</a:t>
            </a:r>
          </a:p>
          <a:p>
            <a:pPr marL="0" indent="0" algn="just">
              <a:buNone/>
            </a:pPr>
            <a:r>
              <a:rPr lang="en-US" b="0" dirty="0"/>
              <a:t>Each </a:t>
            </a:r>
            <a:r>
              <a:rPr lang="en-US" dirty="0"/>
              <a:t>Validation Rule</a:t>
            </a:r>
            <a:r>
              <a:rPr lang="en-US" b="0" dirty="0"/>
              <a:t> has one </a:t>
            </a:r>
            <a:r>
              <a:rPr lang="en-US" dirty="0"/>
              <a:t>Validator</a:t>
            </a:r>
            <a:r>
              <a:rPr lang="en-US" b="0" dirty="0"/>
              <a:t> which might raise an </a:t>
            </a:r>
            <a:r>
              <a:rPr lang="en-US" dirty="0"/>
              <a:t>Issue</a:t>
            </a:r>
            <a:r>
              <a:rPr lang="en-US" b="0" dirty="0"/>
              <a:t> if it’s internal logic will detect a problem with a payment. This works the same as in „standard” approach explained in previous slides.</a:t>
            </a:r>
          </a:p>
        </p:txBody>
      </p:sp>
      <p:pic>
        <p:nvPicPr>
          <p:cNvPr id="8" name="Picture 7">
            <a:extLst>
              <a:ext uri="{FF2B5EF4-FFF2-40B4-BE49-F238E27FC236}">
                <a16:creationId xmlns:a16="http://schemas.microsoft.com/office/drawing/2014/main" id="{BCCE1920-86D9-4D33-8C47-9FADC7DAFC18}"/>
              </a:ext>
            </a:extLst>
          </p:cNvPr>
          <p:cNvPicPr>
            <a:picLocks noChangeAspect="1"/>
          </p:cNvPicPr>
          <p:nvPr/>
        </p:nvPicPr>
        <p:blipFill>
          <a:blip r:embed="rId3"/>
          <a:stretch>
            <a:fillRect/>
          </a:stretch>
        </p:blipFill>
        <p:spPr>
          <a:xfrm>
            <a:off x="4907047" y="1242147"/>
            <a:ext cx="4076697" cy="3593822"/>
          </a:xfrm>
          <a:prstGeom prst="rect">
            <a:avLst/>
          </a:prstGeom>
        </p:spPr>
      </p:pic>
    </p:spTree>
    <p:extLst>
      <p:ext uri="{BB962C8B-B14F-4D97-AF65-F5344CB8AC3E}">
        <p14:creationId xmlns:p14="http://schemas.microsoft.com/office/powerpoint/2010/main" val="414326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542E9F-94F4-4341-B55F-1893FEE1E7F1}"/>
              </a:ext>
            </a:extLst>
          </p:cNvPr>
          <p:cNvPicPr>
            <a:picLocks noChangeAspect="1"/>
          </p:cNvPicPr>
          <p:nvPr/>
        </p:nvPicPr>
        <p:blipFill>
          <a:blip r:embed="rId3"/>
          <a:stretch>
            <a:fillRect/>
          </a:stretch>
        </p:blipFill>
        <p:spPr>
          <a:xfrm>
            <a:off x="3175591" y="1884627"/>
            <a:ext cx="5968408" cy="1986064"/>
          </a:xfrm>
          <a:prstGeom prst="rect">
            <a:avLst/>
          </a:prstGeom>
        </p:spPr>
      </p:pic>
      <p:pic>
        <p:nvPicPr>
          <p:cNvPr id="3" name="Picture 2">
            <a:extLst>
              <a:ext uri="{FF2B5EF4-FFF2-40B4-BE49-F238E27FC236}">
                <a16:creationId xmlns:a16="http://schemas.microsoft.com/office/drawing/2014/main" id="{489AE0C9-7A87-41D7-AC47-6A5BCEB928C6}"/>
              </a:ext>
            </a:extLst>
          </p:cNvPr>
          <p:cNvPicPr>
            <a:picLocks noChangeAspect="1"/>
          </p:cNvPicPr>
          <p:nvPr/>
        </p:nvPicPr>
        <p:blipFill>
          <a:blip r:embed="rId4"/>
          <a:stretch>
            <a:fillRect/>
          </a:stretch>
        </p:blipFill>
        <p:spPr>
          <a:xfrm>
            <a:off x="4799732" y="1609060"/>
            <a:ext cx="4344268" cy="3534440"/>
          </a:xfrm>
          <a:prstGeom prst="rect">
            <a:avLst/>
          </a:prstGeom>
        </p:spPr>
      </p:pic>
      <p:sp>
        <p:nvSpPr>
          <p:cNvPr id="7" name="Content Placeholder 6"/>
          <p:cNvSpPr>
            <a:spLocks noGrp="1"/>
          </p:cNvSpPr>
          <p:nvPr>
            <p:ph sz="quarter" idx="13"/>
          </p:nvPr>
        </p:nvSpPr>
        <p:spPr/>
        <p:txBody>
          <a:bodyPr/>
          <a:lstStyle/>
          <a:p>
            <a:pPr marL="0" indent="0">
              <a:buNone/>
            </a:pPr>
            <a:r>
              <a:rPr lang="en-US" dirty="0"/>
              <a:t>Validators</a:t>
            </a:r>
            <a:r>
              <a:rPr lang="en-US" b="0" dirty="0"/>
              <a:t> are reusable functions that execute business checks. Validators might be defined in two ways:</a:t>
            </a:r>
            <a:br>
              <a:rPr lang="en-US" b="0" dirty="0"/>
            </a:br>
            <a:r>
              <a:rPr lang="en-US" b="0" dirty="0"/>
              <a:t>- using BREF</a:t>
            </a:r>
            <a:br>
              <a:rPr lang="en-US" b="0" dirty="0"/>
            </a:br>
            <a:r>
              <a:rPr lang="en-US" b="0" dirty="0"/>
              <a:t>- using Java </a:t>
            </a:r>
          </a:p>
          <a:p>
            <a:pPr marL="0" indent="0">
              <a:buNone/>
            </a:pPr>
            <a:r>
              <a:rPr lang="en-US" b="0" dirty="0"/>
              <a:t>To see all </a:t>
            </a:r>
            <a:r>
              <a:rPr lang="en-US" dirty="0"/>
              <a:t>Validators</a:t>
            </a:r>
            <a:r>
              <a:rPr lang="en-US" b="0" dirty="0"/>
              <a:t> double click</a:t>
            </a:r>
            <a:br>
              <a:rPr lang="en-US" b="0" dirty="0"/>
            </a:br>
            <a:r>
              <a:rPr lang="en-US" dirty="0"/>
              <a:t>Resources/Validators.xml</a:t>
            </a:r>
            <a:endParaRPr lang="en-US" b="0" dirty="0"/>
          </a:p>
          <a:p>
            <a:pPr marL="0" indent="0">
              <a:buNone/>
            </a:pPr>
            <a:r>
              <a:rPr lang="nl-BE" b="0" dirty="0"/>
              <a:t>Validators in blue belong to active</a:t>
            </a:r>
            <a:br>
              <a:rPr lang="nl-BE" b="0" dirty="0"/>
            </a:br>
            <a:r>
              <a:rPr lang="nl-BE" b="0" dirty="0"/>
              <a:t>distribution and might be modified.</a:t>
            </a:r>
          </a:p>
          <a:p>
            <a:pPr marL="0" indent="0">
              <a:buNone/>
            </a:pPr>
            <a:r>
              <a:rPr lang="nl-BE" b="0" dirty="0"/>
              <a:t>You might add or modify Validators</a:t>
            </a:r>
          </a:p>
          <a:p>
            <a:pPr marL="0" indent="0">
              <a:buNone/>
            </a:pPr>
            <a:r>
              <a:rPr lang="nl-BE" b="0" dirty="0"/>
              <a:t>Field </a:t>
            </a:r>
            <a:r>
              <a:rPr lang="nl-BE" dirty="0"/>
              <a:t>Binding Method</a:t>
            </a:r>
            <a:r>
              <a:rPr lang="nl-BE" b="0" dirty="0"/>
              <a:t> defines type of </a:t>
            </a:r>
            <a:r>
              <a:rPr lang="nl-BE" dirty="0"/>
              <a:t>Validator</a:t>
            </a:r>
            <a:r>
              <a:rPr lang="nl-BE" b="0" dirty="0"/>
              <a:t>. </a:t>
            </a:r>
            <a:br>
              <a:rPr lang="nl-BE" b="0" dirty="0"/>
            </a:br>
            <a:r>
              <a:rPr lang="nl-BE" b="0" dirty="0"/>
              <a:t>Choose </a:t>
            </a:r>
            <a:r>
              <a:rPr lang="nl-BE" dirty="0"/>
              <a:t>Script</a:t>
            </a:r>
            <a:r>
              <a:rPr lang="nl-BE" b="0" dirty="0"/>
              <a:t> for BREF-defined validator. VTK will </a:t>
            </a:r>
            <a:br>
              <a:rPr lang="nl-BE" b="0" dirty="0"/>
            </a:br>
            <a:r>
              <a:rPr lang="nl-BE" b="0" dirty="0"/>
              <a:t>provide syntax checking.</a:t>
            </a:r>
          </a:p>
          <a:p>
            <a:pPr marL="0" indent="0">
              <a:buNone/>
            </a:pPr>
            <a:endParaRPr lang="nl-BE" b="0" dirty="0"/>
          </a:p>
        </p:txBody>
      </p:sp>
      <p:sp>
        <p:nvSpPr>
          <p:cNvPr id="5" name="Title 4"/>
          <p:cNvSpPr>
            <a:spLocks noGrp="1"/>
          </p:cNvSpPr>
          <p:nvPr>
            <p:ph type="title"/>
          </p:nvPr>
        </p:nvSpPr>
        <p:spPr/>
        <p:txBody>
          <a:bodyPr/>
          <a:lstStyle/>
          <a:p>
            <a:r>
              <a:rPr lang="en-US" dirty="0"/>
              <a:t>Validators</a:t>
            </a:r>
            <a:endParaRPr lang="nl-BE" dirty="0"/>
          </a:p>
        </p:txBody>
      </p:sp>
      <p:cxnSp>
        <p:nvCxnSpPr>
          <p:cNvPr id="6" name="Straight Arrow Connector 5">
            <a:extLst>
              <a:ext uri="{FF2B5EF4-FFF2-40B4-BE49-F238E27FC236}">
                <a16:creationId xmlns:a16="http://schemas.microsoft.com/office/drawing/2014/main" id="{A5B8C695-7C29-4B0B-BFBE-5AD39DC23774}"/>
              </a:ext>
            </a:extLst>
          </p:cNvPr>
          <p:cNvCxnSpPr/>
          <p:nvPr/>
        </p:nvCxnSpPr>
        <p:spPr>
          <a:xfrm flipH="1">
            <a:off x="8582372" y="1366706"/>
            <a:ext cx="241005" cy="574158"/>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EBE20C2-62F7-47BD-AA77-E34C2557975B}"/>
              </a:ext>
            </a:extLst>
          </p:cNvPr>
          <p:cNvCxnSpPr>
            <a:cxnSpLocks/>
          </p:cNvCxnSpPr>
          <p:nvPr/>
        </p:nvCxnSpPr>
        <p:spPr>
          <a:xfrm flipH="1">
            <a:off x="8364279" y="1366706"/>
            <a:ext cx="459098" cy="574158"/>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0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Rule</a:t>
            </a:r>
            <a:endParaRPr lang="nl-BE" dirty="0"/>
          </a:p>
        </p:txBody>
      </p:sp>
      <p:sp>
        <p:nvSpPr>
          <p:cNvPr id="7" name="Content Placeholder 6"/>
          <p:cNvSpPr>
            <a:spLocks noGrp="1"/>
          </p:cNvSpPr>
          <p:nvPr>
            <p:ph sz="quarter" idx="13"/>
          </p:nvPr>
        </p:nvSpPr>
        <p:spPr/>
        <p:txBody>
          <a:bodyPr/>
          <a:lstStyle/>
          <a:p>
            <a:pPr marL="180975" lvl="1" indent="0">
              <a:buNone/>
            </a:pPr>
            <a:r>
              <a:rPr lang="en-US" sz="1350" dirty="0"/>
              <a:t>Operates on one entity (column </a:t>
            </a:r>
            <a:r>
              <a:rPr lang="en-US" sz="1350" b="1" dirty="0"/>
              <a:t>Entity</a:t>
            </a:r>
            <a:r>
              <a:rPr lang="en-US" sz="1350" dirty="0"/>
              <a:t>)</a:t>
            </a:r>
          </a:p>
          <a:p>
            <a:pPr marL="180975" lvl="1" indent="0">
              <a:buNone/>
            </a:pPr>
            <a:r>
              <a:rPr lang="en-US" sz="1350" dirty="0"/>
              <a:t>Is expressed using Business Expression Syntax (column </a:t>
            </a:r>
            <a:r>
              <a:rPr lang="en-US" sz="1350" b="1" dirty="0"/>
              <a:t>Expression</a:t>
            </a:r>
            <a:r>
              <a:rPr lang="en-US" sz="1350" dirty="0"/>
              <a:t>)</a:t>
            </a:r>
          </a:p>
          <a:p>
            <a:pPr marL="180975" lvl="1" indent="0">
              <a:buNone/>
            </a:pPr>
            <a:r>
              <a:rPr lang="en-US" sz="1350" dirty="0"/>
              <a:t>Might raise an issue (column </a:t>
            </a:r>
            <a:r>
              <a:rPr lang="en-US" sz="1350" b="1" dirty="0"/>
              <a:t>Issue</a:t>
            </a:r>
            <a:r>
              <a:rPr lang="en-US" sz="1350" dirty="0"/>
              <a:t>) which will be later processed by other component – Issue Processor</a:t>
            </a:r>
          </a:p>
          <a:p>
            <a:pPr marL="180975" lvl="1" indent="0">
              <a:buNone/>
            </a:pPr>
            <a:r>
              <a:rPr lang="en-US" sz="1350" dirty="0"/>
              <a:t>VTK provides support for entering Validation Rule – syntax checking, auto-completion</a:t>
            </a:r>
          </a:p>
          <a:p>
            <a:pPr marL="180975" lvl="1" indent="0">
              <a:buNone/>
            </a:pPr>
            <a:endParaRPr lang="en-US" sz="1350" dirty="0"/>
          </a:p>
          <a:p>
            <a:pPr lvl="1"/>
            <a:endParaRPr lang="nl-B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32" y="2376239"/>
            <a:ext cx="3272734" cy="257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276" y="2354389"/>
            <a:ext cx="3369019" cy="2654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7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Validators</a:t>
            </a:r>
            <a:endParaRPr lang="nl-BE" dirty="0"/>
          </a:p>
        </p:txBody>
      </p:sp>
      <p:sp>
        <p:nvSpPr>
          <p:cNvPr id="7" name="Content Placeholder 6"/>
          <p:cNvSpPr>
            <a:spLocks noGrp="1"/>
          </p:cNvSpPr>
          <p:nvPr>
            <p:ph sz="quarter" idx="13"/>
          </p:nvPr>
        </p:nvSpPr>
        <p:spPr/>
        <p:txBody>
          <a:bodyPr/>
          <a:lstStyle/>
          <a:p>
            <a:pPr marL="0" indent="0">
              <a:buNone/>
            </a:pPr>
            <a:r>
              <a:rPr lang="en-US" b="0" dirty="0"/>
              <a:t>Java based </a:t>
            </a:r>
            <a:r>
              <a:rPr lang="en-US" dirty="0"/>
              <a:t>Validators</a:t>
            </a:r>
            <a:r>
              <a:rPr lang="en-US" b="0" dirty="0"/>
              <a:t> are reusable functions that execute more complex business checks. They are implemented by developers and defined in VTK for BA to be used when creating </a:t>
            </a:r>
            <a:r>
              <a:rPr lang="en-US" dirty="0"/>
              <a:t>Validation Rules</a:t>
            </a:r>
            <a:r>
              <a:rPr lang="en-US" b="0" dirty="0"/>
              <a:t>. They have input and output parameters. New validators might be added (with help of developer).</a:t>
            </a:r>
            <a:endParaRPr lang="nl-BE" b="0" dirty="0"/>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62" y="2019574"/>
            <a:ext cx="3556511" cy="280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33" y="2020056"/>
            <a:ext cx="3555900" cy="2801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00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Validation Groups</a:t>
            </a:r>
            <a:endParaRPr lang="pl-PL"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45</a:t>
            </a:fld>
            <a:endParaRPr lang="en-US" dirty="0"/>
          </a:p>
        </p:txBody>
      </p:sp>
      <p:sp>
        <p:nvSpPr>
          <p:cNvPr id="8" name="Content Placeholder 7">
            <a:extLst>
              <a:ext uri="{FF2B5EF4-FFF2-40B4-BE49-F238E27FC236}">
                <a16:creationId xmlns:a16="http://schemas.microsoft.com/office/drawing/2014/main" id="{8EF69559-206E-4B77-9FB2-F0B2875D2436}"/>
              </a:ext>
            </a:extLst>
          </p:cNvPr>
          <p:cNvSpPr>
            <a:spLocks noGrp="1"/>
          </p:cNvSpPr>
          <p:nvPr>
            <p:ph sz="quarter" idx="13"/>
          </p:nvPr>
        </p:nvSpPr>
        <p:spPr/>
        <p:txBody>
          <a:bodyPr/>
          <a:lstStyle/>
          <a:p>
            <a:pPr marL="0" indent="0">
              <a:buNone/>
            </a:pPr>
            <a:r>
              <a:rPr lang="en-US" b="0" dirty="0"/>
              <a:t>In order to more efficiently manage numerous </a:t>
            </a:r>
            <a:r>
              <a:rPr lang="en-US" dirty="0"/>
              <a:t>Validation Rules</a:t>
            </a:r>
            <a:r>
              <a:rPr lang="en-US" b="0" dirty="0"/>
              <a:t> a concept of </a:t>
            </a:r>
            <a:r>
              <a:rPr lang="en-US" dirty="0"/>
              <a:t>Validation Groups</a:t>
            </a:r>
            <a:r>
              <a:rPr lang="en-US" b="0" dirty="0"/>
              <a:t> has been introduced. Groups might have an expression which will be checked first. If it’s not true, then whole group will be skipped, otherwise all </a:t>
            </a:r>
            <a:r>
              <a:rPr lang="en-US" dirty="0"/>
              <a:t>Validation Rules</a:t>
            </a:r>
            <a:r>
              <a:rPr lang="en-US" b="0" dirty="0"/>
              <a:t> from this group will be executed.</a:t>
            </a:r>
            <a:endParaRPr lang="pl-PL" b="0" dirty="0"/>
          </a:p>
        </p:txBody>
      </p:sp>
      <p:pic>
        <p:nvPicPr>
          <p:cNvPr id="4" name="Picture 3">
            <a:extLst>
              <a:ext uri="{FF2B5EF4-FFF2-40B4-BE49-F238E27FC236}">
                <a16:creationId xmlns:a16="http://schemas.microsoft.com/office/drawing/2014/main" id="{68066517-D81B-45AB-966B-557277F41B90}"/>
              </a:ext>
            </a:extLst>
          </p:cNvPr>
          <p:cNvPicPr>
            <a:picLocks noChangeAspect="1"/>
          </p:cNvPicPr>
          <p:nvPr/>
        </p:nvPicPr>
        <p:blipFill>
          <a:blip r:embed="rId3"/>
          <a:stretch>
            <a:fillRect/>
          </a:stretch>
        </p:blipFill>
        <p:spPr>
          <a:xfrm>
            <a:off x="530477" y="1963103"/>
            <a:ext cx="8222996" cy="2550049"/>
          </a:xfrm>
          <a:prstGeom prst="rect">
            <a:avLst/>
          </a:prstGeom>
        </p:spPr>
      </p:pic>
      <p:sp>
        <p:nvSpPr>
          <p:cNvPr id="5" name="Scroll: Horizontal 4">
            <a:extLst>
              <a:ext uri="{FF2B5EF4-FFF2-40B4-BE49-F238E27FC236}">
                <a16:creationId xmlns:a16="http://schemas.microsoft.com/office/drawing/2014/main" id="{84792371-2569-46E8-83F6-2F6087487A17}"/>
              </a:ext>
            </a:extLst>
          </p:cNvPr>
          <p:cNvSpPr/>
          <p:nvPr/>
        </p:nvSpPr>
        <p:spPr>
          <a:xfrm>
            <a:off x="6220918" y="3563332"/>
            <a:ext cx="2923082" cy="1445713"/>
          </a:xfrm>
          <a:prstGeom prst="horizontalScroll">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600" b="1" dirty="0"/>
              <a:t>Condition is visible in “Expression” column</a:t>
            </a:r>
          </a:p>
          <a:p>
            <a:pPr algn="ctr"/>
            <a:r>
              <a:rPr lang="en-US" sz="1600" b="1" dirty="0"/>
              <a:t>For “Group” rows</a:t>
            </a:r>
            <a:endParaRPr lang="pl-PL" sz="1600" b="1" dirty="0" err="1"/>
          </a:p>
        </p:txBody>
      </p:sp>
      <p:cxnSp>
        <p:nvCxnSpPr>
          <p:cNvPr id="7" name="Straight Arrow Connector 6">
            <a:extLst>
              <a:ext uri="{FF2B5EF4-FFF2-40B4-BE49-F238E27FC236}">
                <a16:creationId xmlns:a16="http://schemas.microsoft.com/office/drawing/2014/main" id="{A5E68A9F-C335-4052-ADF1-2B359E68CF3A}"/>
              </a:ext>
            </a:extLst>
          </p:cNvPr>
          <p:cNvCxnSpPr>
            <a:cxnSpLocks/>
            <a:stCxn id="5" idx="1"/>
          </p:cNvCxnSpPr>
          <p:nvPr/>
        </p:nvCxnSpPr>
        <p:spPr>
          <a:xfrm flipH="1" flipV="1">
            <a:off x="5179102" y="3312827"/>
            <a:ext cx="1041816" cy="973362"/>
          </a:xfrm>
          <a:prstGeom prst="straightConnector1">
            <a:avLst/>
          </a:prstGeom>
          <a:ln w="2857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821592A-20B6-4B79-AE2A-33E81AC0303F}"/>
              </a:ext>
            </a:extLst>
          </p:cNvPr>
          <p:cNvCxnSpPr>
            <a:cxnSpLocks/>
          </p:cNvCxnSpPr>
          <p:nvPr/>
        </p:nvCxnSpPr>
        <p:spPr>
          <a:xfrm flipH="1">
            <a:off x="1225486" y="3837482"/>
            <a:ext cx="1545994" cy="498848"/>
          </a:xfrm>
          <a:prstGeom prst="straightConnector1">
            <a:avLst/>
          </a:prstGeom>
          <a:ln w="381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90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Validation Groups</a:t>
            </a:r>
            <a:endParaRPr lang="pl-PL"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46</a:t>
            </a:fld>
            <a:endParaRPr lang="en-US" dirty="0"/>
          </a:p>
        </p:txBody>
      </p:sp>
      <p:sp>
        <p:nvSpPr>
          <p:cNvPr id="8" name="Content Placeholder 7">
            <a:extLst>
              <a:ext uri="{FF2B5EF4-FFF2-40B4-BE49-F238E27FC236}">
                <a16:creationId xmlns:a16="http://schemas.microsoft.com/office/drawing/2014/main" id="{8EF69559-206E-4B77-9FB2-F0B2875D2436}"/>
              </a:ext>
            </a:extLst>
          </p:cNvPr>
          <p:cNvSpPr>
            <a:spLocks noGrp="1"/>
          </p:cNvSpPr>
          <p:nvPr>
            <p:ph sz="quarter" idx="13"/>
          </p:nvPr>
        </p:nvSpPr>
        <p:spPr/>
        <p:txBody>
          <a:bodyPr/>
          <a:lstStyle/>
          <a:p>
            <a:pPr marL="0" indent="0">
              <a:buNone/>
            </a:pPr>
            <a:r>
              <a:rPr lang="en-US" b="0" dirty="0"/>
              <a:t>All created </a:t>
            </a:r>
            <a:r>
              <a:rPr lang="en-US" dirty="0"/>
              <a:t>Validation Groups</a:t>
            </a:r>
            <a:r>
              <a:rPr lang="en-US" b="0" dirty="0"/>
              <a:t> will be visible at </a:t>
            </a:r>
            <a:r>
              <a:rPr lang="en-US" dirty="0"/>
              <a:t>Validation Rules</a:t>
            </a:r>
            <a:r>
              <a:rPr lang="en-US" b="0" dirty="0"/>
              <a:t> screen as columns. You might assign each rule to any count of groups.</a:t>
            </a:r>
            <a:endParaRPr lang="pl-PL" b="0" dirty="0"/>
          </a:p>
        </p:txBody>
      </p:sp>
      <p:pic>
        <p:nvPicPr>
          <p:cNvPr id="4" name="Picture 3">
            <a:extLst>
              <a:ext uri="{FF2B5EF4-FFF2-40B4-BE49-F238E27FC236}">
                <a16:creationId xmlns:a16="http://schemas.microsoft.com/office/drawing/2014/main" id="{0A41C6F1-34EA-4E5C-BDF2-097B6B90874C}"/>
              </a:ext>
            </a:extLst>
          </p:cNvPr>
          <p:cNvPicPr>
            <a:picLocks noChangeAspect="1"/>
          </p:cNvPicPr>
          <p:nvPr/>
        </p:nvPicPr>
        <p:blipFill>
          <a:blip r:embed="rId3"/>
          <a:stretch>
            <a:fillRect/>
          </a:stretch>
        </p:blipFill>
        <p:spPr>
          <a:xfrm>
            <a:off x="1997940" y="1731320"/>
            <a:ext cx="5130466" cy="3232798"/>
          </a:xfrm>
          <a:prstGeom prst="rect">
            <a:avLst/>
          </a:prstGeom>
        </p:spPr>
      </p:pic>
    </p:spTree>
    <p:extLst>
      <p:ext uri="{BB962C8B-B14F-4D97-AF65-F5344CB8AC3E}">
        <p14:creationId xmlns:p14="http://schemas.microsoft.com/office/powerpoint/2010/main" val="2277623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CD7AB9-0B1B-4044-AEDD-C68BF00ED915}"/>
              </a:ext>
            </a:extLst>
          </p:cNvPr>
          <p:cNvPicPr>
            <a:picLocks noChangeAspect="1"/>
          </p:cNvPicPr>
          <p:nvPr/>
        </p:nvPicPr>
        <p:blipFill>
          <a:blip r:embed="rId3"/>
          <a:stretch>
            <a:fillRect/>
          </a:stretch>
        </p:blipFill>
        <p:spPr>
          <a:xfrm>
            <a:off x="4141146" y="2502508"/>
            <a:ext cx="4937189" cy="2334271"/>
          </a:xfrm>
          <a:prstGeom prst="rect">
            <a:avLst/>
          </a:prstGeom>
        </p:spPr>
      </p:pic>
      <p:sp>
        <p:nvSpPr>
          <p:cNvPr id="2" name="Title 1">
            <a:extLst>
              <a:ext uri="{FF2B5EF4-FFF2-40B4-BE49-F238E27FC236}">
                <a16:creationId xmlns:a16="http://schemas.microsoft.com/office/drawing/2014/main" id="{992B0C89-99A2-4412-924E-726015D6B337}"/>
              </a:ext>
            </a:extLst>
          </p:cNvPr>
          <p:cNvSpPr>
            <a:spLocks noGrp="1"/>
          </p:cNvSpPr>
          <p:nvPr>
            <p:ph type="title"/>
          </p:nvPr>
        </p:nvSpPr>
        <p:spPr/>
        <p:txBody>
          <a:bodyPr/>
          <a:lstStyle/>
          <a:p>
            <a:r>
              <a:rPr lang="en-US" sz="2800" dirty="0"/>
              <a:t>Validation Collections</a:t>
            </a:r>
            <a:endParaRPr lang="pl-PL" dirty="0"/>
          </a:p>
        </p:txBody>
      </p:sp>
      <p:sp>
        <p:nvSpPr>
          <p:cNvPr id="3" name="Slide Number Placeholder 2">
            <a:extLst>
              <a:ext uri="{FF2B5EF4-FFF2-40B4-BE49-F238E27FC236}">
                <a16:creationId xmlns:a16="http://schemas.microsoft.com/office/drawing/2014/main" id="{71B353F8-31DF-4437-A9A4-F853AA3338F3}"/>
              </a:ext>
            </a:extLst>
          </p:cNvPr>
          <p:cNvSpPr>
            <a:spLocks noGrp="1"/>
          </p:cNvSpPr>
          <p:nvPr>
            <p:ph type="sldNum" sz="quarter" idx="12"/>
          </p:nvPr>
        </p:nvSpPr>
        <p:spPr/>
        <p:txBody>
          <a:bodyPr/>
          <a:lstStyle/>
          <a:p>
            <a:fld id="{C60C2248-B95D-984B-A0F4-42B9A4652AA7}" type="slidenum">
              <a:rPr lang="en-US" smtClean="0"/>
              <a:pPr/>
              <a:t>47</a:t>
            </a:fld>
            <a:endParaRPr lang="en-US" dirty="0"/>
          </a:p>
        </p:txBody>
      </p:sp>
      <p:sp>
        <p:nvSpPr>
          <p:cNvPr id="8" name="Content Placeholder 7">
            <a:extLst>
              <a:ext uri="{FF2B5EF4-FFF2-40B4-BE49-F238E27FC236}">
                <a16:creationId xmlns:a16="http://schemas.microsoft.com/office/drawing/2014/main" id="{8EF69559-206E-4B77-9FB2-F0B2875D2436}"/>
              </a:ext>
            </a:extLst>
          </p:cNvPr>
          <p:cNvSpPr>
            <a:spLocks noGrp="1"/>
          </p:cNvSpPr>
          <p:nvPr>
            <p:ph sz="quarter" idx="13"/>
          </p:nvPr>
        </p:nvSpPr>
        <p:spPr>
          <a:xfrm>
            <a:off x="390527" y="1213866"/>
            <a:ext cx="8353233" cy="3630170"/>
          </a:xfrm>
        </p:spPr>
        <p:txBody>
          <a:bodyPr>
            <a:normAutofit/>
          </a:bodyPr>
          <a:lstStyle/>
          <a:p>
            <a:pPr marL="0" indent="0">
              <a:buNone/>
            </a:pPr>
            <a:r>
              <a:rPr lang="en-US" dirty="0"/>
              <a:t>Validation Groups</a:t>
            </a:r>
            <a:r>
              <a:rPr lang="en-US" b="0" dirty="0"/>
              <a:t> might</a:t>
            </a:r>
            <a:r>
              <a:rPr lang="pl-PL" b="0" dirty="0"/>
              <a:t> be</a:t>
            </a:r>
            <a:r>
              <a:rPr lang="en-US" b="0" dirty="0"/>
              <a:t> further grouped into </a:t>
            </a:r>
            <a:r>
              <a:rPr lang="en-US" dirty="0"/>
              <a:t>Validation Collections</a:t>
            </a:r>
            <a:r>
              <a:rPr lang="en-US" b="0" dirty="0"/>
              <a:t>. Such solution allows to run </a:t>
            </a:r>
            <a:r>
              <a:rPr lang="en-US" dirty="0"/>
              <a:t>Validation Service</a:t>
            </a:r>
            <a:r>
              <a:rPr lang="en-US" b="0" dirty="0"/>
              <a:t> with single parameter (a collection) that will run several groups (pre-condition on </a:t>
            </a:r>
            <a:r>
              <a:rPr lang="pl-PL" b="0" dirty="0" err="1"/>
              <a:t>each</a:t>
            </a:r>
            <a:r>
              <a:rPr lang="en-US" b="0" dirty="0"/>
              <a:t> group is checked first).</a:t>
            </a:r>
          </a:p>
          <a:p>
            <a:pPr marL="0" indent="0">
              <a:buNone/>
            </a:pPr>
            <a:r>
              <a:rPr lang="en-US" b="0" dirty="0"/>
              <a:t>Checking checkboxes allows BA to select </a:t>
            </a:r>
            <a:br>
              <a:rPr lang="en-US" b="0" dirty="0"/>
            </a:br>
            <a:r>
              <a:rPr lang="en-US" b="0" dirty="0"/>
              <a:t>which validation groups will belong to which </a:t>
            </a:r>
            <a:br>
              <a:rPr lang="en-US" b="0" dirty="0"/>
            </a:br>
            <a:r>
              <a:rPr lang="en-US" b="0" dirty="0"/>
              <a:t>collections.</a:t>
            </a:r>
          </a:p>
          <a:p>
            <a:pPr marL="0" indent="0">
              <a:buNone/>
            </a:pPr>
            <a:endParaRPr lang="pl-PL" b="0" dirty="0"/>
          </a:p>
        </p:txBody>
      </p:sp>
    </p:spTree>
    <p:extLst>
      <p:ext uri="{BB962C8B-B14F-4D97-AF65-F5344CB8AC3E}">
        <p14:creationId xmlns:p14="http://schemas.microsoft.com/office/powerpoint/2010/main" val="6221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BE09-9758-49B3-ADCF-862CBEB0926A}"/>
              </a:ext>
            </a:extLst>
          </p:cNvPr>
          <p:cNvSpPr>
            <a:spLocks noGrp="1"/>
          </p:cNvSpPr>
          <p:nvPr>
            <p:ph type="title"/>
          </p:nvPr>
        </p:nvSpPr>
        <p:spPr/>
        <p:txBody>
          <a:bodyPr/>
          <a:lstStyle/>
          <a:p>
            <a:r>
              <a:rPr lang="pl-PL" dirty="0" err="1"/>
              <a:t>Generat</a:t>
            </a:r>
            <a:r>
              <a:rPr lang="en-US" dirty="0"/>
              <a:t>e Validation Code</a:t>
            </a:r>
            <a:endParaRPr lang="pl-PL" dirty="0"/>
          </a:p>
        </p:txBody>
      </p:sp>
      <p:sp>
        <p:nvSpPr>
          <p:cNvPr id="3" name="Slide Number Placeholder 2">
            <a:extLst>
              <a:ext uri="{FF2B5EF4-FFF2-40B4-BE49-F238E27FC236}">
                <a16:creationId xmlns:a16="http://schemas.microsoft.com/office/drawing/2014/main" id="{BCBA5A9E-876B-4ED4-B6EB-2FAC8566F9CF}"/>
              </a:ext>
            </a:extLst>
          </p:cNvPr>
          <p:cNvSpPr>
            <a:spLocks noGrp="1"/>
          </p:cNvSpPr>
          <p:nvPr>
            <p:ph type="sldNum" sz="quarter" idx="12"/>
          </p:nvPr>
        </p:nvSpPr>
        <p:spPr/>
        <p:txBody>
          <a:bodyPr/>
          <a:lstStyle/>
          <a:p>
            <a:fld id="{C60C2248-B95D-984B-A0F4-42B9A4652AA7}" type="slidenum">
              <a:rPr lang="en-US" smtClean="0"/>
              <a:pPr/>
              <a:t>48</a:t>
            </a:fld>
            <a:endParaRPr lang="en-US" dirty="0"/>
          </a:p>
        </p:txBody>
      </p:sp>
      <p:sp>
        <p:nvSpPr>
          <p:cNvPr id="4" name="Content Placeholder 3">
            <a:extLst>
              <a:ext uri="{FF2B5EF4-FFF2-40B4-BE49-F238E27FC236}">
                <a16:creationId xmlns:a16="http://schemas.microsoft.com/office/drawing/2014/main" id="{09B8E6B1-2B1F-4E57-B134-B692E87C8094}"/>
              </a:ext>
            </a:extLst>
          </p:cNvPr>
          <p:cNvSpPr>
            <a:spLocks noGrp="1"/>
          </p:cNvSpPr>
          <p:nvPr>
            <p:ph sz="quarter" idx="13"/>
          </p:nvPr>
        </p:nvSpPr>
        <p:spPr/>
        <p:txBody>
          <a:bodyPr>
            <a:normAutofit/>
          </a:bodyPr>
          <a:lstStyle/>
          <a:p>
            <a:pPr marL="0" indent="0">
              <a:buNone/>
            </a:pPr>
            <a:r>
              <a:rPr lang="en-US" b="0" dirty="0"/>
              <a:t>To activate the generator click </a:t>
            </a:r>
            <a:r>
              <a:rPr lang="en-US" dirty="0"/>
              <a:t>Run &gt; Validation &gt; Generate Validation Artifacts</a:t>
            </a:r>
            <a:endParaRPr lang="en-US" b="0" dirty="0"/>
          </a:p>
          <a:p>
            <a:pPr marL="0" indent="0">
              <a:buNone/>
            </a:pPr>
            <a:r>
              <a:rPr lang="en-US" b="0" dirty="0"/>
              <a:t>For details on integration of the generated files see the </a:t>
            </a:r>
            <a:r>
              <a:rPr lang="en-US" b="0" i="1" dirty="0"/>
              <a:t>OPF Developer Guide</a:t>
            </a:r>
          </a:p>
          <a:p>
            <a:pPr marL="0" indent="0">
              <a:buNone/>
            </a:pPr>
            <a:r>
              <a:rPr lang="pl-PL" b="0" dirty="0" err="1"/>
              <a:t>Files</a:t>
            </a:r>
            <a:r>
              <a:rPr lang="en-US" b="0" dirty="0"/>
              <a:t> that will be generated</a:t>
            </a:r>
            <a:r>
              <a:rPr lang="pl-PL" b="0" dirty="0"/>
              <a:t>:</a:t>
            </a:r>
          </a:p>
          <a:p>
            <a:pPr marL="0" indent="0">
              <a:buNone/>
            </a:pPr>
            <a:r>
              <a:rPr lang="pl-PL" b="0" dirty="0"/>
              <a:t>• validationservice-vsdk.xml</a:t>
            </a:r>
          </a:p>
          <a:p>
            <a:pPr marL="0" indent="0">
              <a:buNone/>
            </a:pPr>
            <a:r>
              <a:rPr lang="pl-PL" b="0" dirty="0"/>
              <a:t>• isssueprocessor-vsdk.xml</a:t>
            </a:r>
          </a:p>
          <a:p>
            <a:pPr marL="0" indent="0">
              <a:buNone/>
            </a:pPr>
            <a:r>
              <a:rPr lang="pl-PL" b="0" dirty="0"/>
              <a:t>• </a:t>
            </a:r>
            <a:r>
              <a:rPr lang="pl-PL" b="0" dirty="0" err="1"/>
              <a:t>validationservice.properties</a:t>
            </a:r>
            <a:endParaRPr lang="pl-PL" b="0" dirty="0"/>
          </a:p>
          <a:p>
            <a:pPr marL="0" indent="0">
              <a:buNone/>
            </a:pPr>
            <a:r>
              <a:rPr lang="pl-PL" b="0" dirty="0"/>
              <a:t>• </a:t>
            </a:r>
            <a:r>
              <a:rPr lang="pl-PL" b="0" dirty="0" err="1"/>
              <a:t>message</a:t>
            </a:r>
            <a:r>
              <a:rPr lang="pl-PL" b="0" dirty="0"/>
              <a:t> </a:t>
            </a:r>
            <a:r>
              <a:rPr lang="pl-PL" b="0" dirty="0" err="1"/>
              <a:t>files</a:t>
            </a:r>
            <a:r>
              <a:rPr lang="pl-PL" b="0" dirty="0"/>
              <a:t>, </a:t>
            </a:r>
            <a:r>
              <a:rPr lang="pl-PL" b="0" dirty="0" err="1"/>
              <a:t>Issue</a:t>
            </a:r>
            <a:r>
              <a:rPr lang="pl-PL" b="0" dirty="0"/>
              <a:t> </a:t>
            </a:r>
            <a:r>
              <a:rPr lang="pl-PL" b="0" dirty="0" err="1"/>
              <a:t>definitions</a:t>
            </a:r>
            <a:endParaRPr lang="pl-PL" b="0" dirty="0"/>
          </a:p>
        </p:txBody>
      </p:sp>
      <p:pic>
        <p:nvPicPr>
          <p:cNvPr id="6" name="Picture 5">
            <a:extLst>
              <a:ext uri="{FF2B5EF4-FFF2-40B4-BE49-F238E27FC236}">
                <a16:creationId xmlns:a16="http://schemas.microsoft.com/office/drawing/2014/main" id="{C99F33DC-58F7-4F46-A70C-0CB1B8DD3E15}"/>
              </a:ext>
            </a:extLst>
          </p:cNvPr>
          <p:cNvPicPr>
            <a:picLocks noChangeAspect="1"/>
          </p:cNvPicPr>
          <p:nvPr/>
        </p:nvPicPr>
        <p:blipFill>
          <a:blip r:embed="rId3"/>
          <a:stretch>
            <a:fillRect/>
          </a:stretch>
        </p:blipFill>
        <p:spPr>
          <a:xfrm>
            <a:off x="3779301" y="2700522"/>
            <a:ext cx="4874401" cy="1727200"/>
          </a:xfrm>
          <a:prstGeom prst="rect">
            <a:avLst/>
          </a:prstGeom>
        </p:spPr>
      </p:pic>
    </p:spTree>
    <p:extLst>
      <p:ext uri="{BB962C8B-B14F-4D97-AF65-F5344CB8AC3E}">
        <p14:creationId xmlns:p14="http://schemas.microsoft.com/office/powerpoint/2010/main" val="1026261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3727450" y="3813175"/>
            <a:ext cx="5416550" cy="649288"/>
          </a:xfrm>
        </p:spPr>
        <p:txBody>
          <a:bodyPr/>
          <a:lstStyle/>
          <a:p>
            <a:r>
              <a:rPr lang="pl-PL" dirty="0" err="1">
                <a:solidFill>
                  <a:schemeClr val="bg1"/>
                </a:solidFill>
              </a:rPr>
              <a:t>Thank</a:t>
            </a:r>
            <a:r>
              <a:rPr lang="pl-PL" dirty="0">
                <a:solidFill>
                  <a:schemeClr val="bg1"/>
                </a:solidFill>
              </a:rPr>
              <a:t> </a:t>
            </a:r>
            <a:r>
              <a:rPr lang="pl-PL" dirty="0" err="1">
                <a:solidFill>
                  <a:schemeClr val="bg1"/>
                </a:solidFill>
              </a:rPr>
              <a:t>you</a:t>
            </a:r>
            <a:endParaRPr lang="en-GB" dirty="0">
              <a:solidFill>
                <a:schemeClr val="bg1"/>
              </a:solidFill>
            </a:endParaRPr>
          </a:p>
        </p:txBody>
      </p:sp>
    </p:spTree>
    <p:custDataLst>
      <p:tags r:id="rId1"/>
    </p:custDataLst>
    <p:extLst>
      <p:ext uri="{BB962C8B-B14F-4D97-AF65-F5344CB8AC3E}">
        <p14:creationId xmlns:p14="http://schemas.microsoft.com/office/powerpoint/2010/main" val="198423473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Validation Service</a:t>
            </a:r>
          </a:p>
        </p:txBody>
      </p:sp>
      <p:sp>
        <p:nvSpPr>
          <p:cNvPr id="6147" name="Content Placeholder 2"/>
          <p:cNvSpPr>
            <a:spLocks noGrp="1"/>
          </p:cNvSpPr>
          <p:nvPr>
            <p:ph idx="1"/>
          </p:nvPr>
        </p:nvSpPr>
        <p:spPr>
          <a:xfrm>
            <a:off x="381000" y="1300162"/>
            <a:ext cx="8305800" cy="2924705"/>
          </a:xfrm>
        </p:spPr>
        <p:txBody>
          <a:bodyPr>
            <a:normAutofit lnSpcReduction="10000"/>
          </a:bodyPr>
          <a:lstStyle/>
          <a:p>
            <a:r>
              <a:rPr lang="en-US" dirty="0"/>
              <a:t>Responsible for applying a series of business validation logic (rules) against an object</a:t>
            </a:r>
          </a:p>
          <a:p>
            <a:pPr lvl="1"/>
            <a:r>
              <a:rPr lang="en-US" dirty="0"/>
              <a:t>Works on OPF payment entities</a:t>
            </a:r>
          </a:p>
          <a:p>
            <a:pPr lvl="1"/>
            <a:r>
              <a:rPr lang="en-US" dirty="0"/>
              <a:t>Works on transient objects as well</a:t>
            </a:r>
          </a:p>
          <a:p>
            <a:r>
              <a:rPr lang="en-US" dirty="0"/>
              <a:t>Driven by XML configuration</a:t>
            </a:r>
          </a:p>
          <a:p>
            <a:pPr lvl="1"/>
            <a:r>
              <a:rPr lang="en-US" dirty="0"/>
              <a:t>Using OPF configuration framework</a:t>
            </a:r>
          </a:p>
          <a:p>
            <a:r>
              <a:rPr lang="en-US" dirty="0"/>
              <a:t>Build on standard J2SE/J2EE technologies</a:t>
            </a:r>
          </a:p>
          <a:p>
            <a:pPr lvl="1"/>
            <a:r>
              <a:rPr lang="en-US" dirty="0"/>
              <a:t>Stateless session bean defines synchronous interface</a:t>
            </a:r>
          </a:p>
          <a:p>
            <a:pPr lvl="1"/>
            <a:r>
              <a:rPr lang="en-US" dirty="0"/>
              <a:t>Underlying infrastructure is based on POJOs and configuration files</a:t>
            </a:r>
          </a:p>
          <a:p>
            <a:r>
              <a:rPr lang="en-US" dirty="0"/>
              <a:t>Framework consist of different components</a:t>
            </a:r>
          </a:p>
          <a:p>
            <a:pPr lvl="1"/>
            <a:r>
              <a:rPr lang="en-US" dirty="0"/>
              <a:t>Validators,</a:t>
            </a:r>
            <a:r>
              <a:rPr lang="pl-PL" dirty="0"/>
              <a:t> SetValidators,</a:t>
            </a:r>
            <a:r>
              <a:rPr lang="en-US" dirty="0"/>
              <a:t> Conditions, Validation Context </a:t>
            </a:r>
            <a:r>
              <a:rPr lang="en-US" dirty="0" err="1"/>
              <a:t>Populators</a:t>
            </a:r>
            <a:r>
              <a:rPr lang="en-US" dirty="0"/>
              <a:t> and configuration settings</a:t>
            </a:r>
          </a:p>
          <a:p>
            <a:endParaRPr lang="en-US" dirty="0"/>
          </a:p>
        </p:txBody>
      </p:sp>
    </p:spTree>
    <p:extLst>
      <p:ext uri="{BB962C8B-B14F-4D97-AF65-F5344CB8AC3E}">
        <p14:creationId xmlns:p14="http://schemas.microsoft.com/office/powerpoint/2010/main" val="46264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1000"/>
                                        <p:tgtEl>
                                          <p:spTgt spid="6147">
                                            <p:txEl>
                                              <p:pRg st="2" end="2"/>
                                            </p:txEl>
                                          </p:spTgt>
                                        </p:tgtEl>
                                      </p:cBhvr>
                                    </p:animEffect>
                                    <p:anim calcmode="lin" valueType="num">
                                      <p:cBhvr>
                                        <p:cTn id="18"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147">
                                            <p:txEl>
                                              <p:pRg st="3" end="3"/>
                                            </p:txEl>
                                          </p:spTgt>
                                        </p:tgtEl>
                                        <p:attrNameLst>
                                          <p:attrName>style.visibility</p:attrName>
                                        </p:attrNameLst>
                                      </p:cBhvr>
                                      <p:to>
                                        <p:strVal val="visible"/>
                                      </p:to>
                                    </p:set>
                                    <p:animEffect transition="in" filter="fade">
                                      <p:cBhvr>
                                        <p:cTn id="24" dur="1000"/>
                                        <p:tgtEl>
                                          <p:spTgt spid="6147">
                                            <p:txEl>
                                              <p:pRg st="3" end="3"/>
                                            </p:txEl>
                                          </p:spTgt>
                                        </p:tgtEl>
                                      </p:cBhvr>
                                    </p:animEffect>
                                    <p:anim calcmode="lin" valueType="num">
                                      <p:cBhvr>
                                        <p:cTn id="25"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animEffect transition="in" filter="fade">
                                      <p:cBhvr>
                                        <p:cTn id="29" dur="1000"/>
                                        <p:tgtEl>
                                          <p:spTgt spid="6147">
                                            <p:txEl>
                                              <p:pRg st="4" end="4"/>
                                            </p:txEl>
                                          </p:spTgt>
                                        </p:tgtEl>
                                      </p:cBhvr>
                                    </p:animEffect>
                                    <p:anim calcmode="lin" valueType="num">
                                      <p:cBhvr>
                                        <p:cTn id="30"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147">
                                            <p:txEl>
                                              <p:pRg st="5" end="5"/>
                                            </p:txEl>
                                          </p:spTgt>
                                        </p:tgtEl>
                                        <p:attrNameLst>
                                          <p:attrName>style.visibility</p:attrName>
                                        </p:attrNameLst>
                                      </p:cBhvr>
                                      <p:to>
                                        <p:strVal val="visible"/>
                                      </p:to>
                                    </p:set>
                                    <p:animEffect transition="in" filter="fade">
                                      <p:cBhvr>
                                        <p:cTn id="36" dur="1000"/>
                                        <p:tgtEl>
                                          <p:spTgt spid="6147">
                                            <p:txEl>
                                              <p:pRg st="5" end="5"/>
                                            </p:txEl>
                                          </p:spTgt>
                                        </p:tgtEl>
                                      </p:cBhvr>
                                    </p:animEffect>
                                    <p:anim calcmode="lin" valueType="num">
                                      <p:cBhvr>
                                        <p:cTn id="37"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147">
                                            <p:txEl>
                                              <p:pRg st="6" end="6"/>
                                            </p:txEl>
                                          </p:spTgt>
                                        </p:tgtEl>
                                        <p:attrNameLst>
                                          <p:attrName>style.visibility</p:attrName>
                                        </p:attrNameLst>
                                      </p:cBhvr>
                                      <p:to>
                                        <p:strVal val="visible"/>
                                      </p:to>
                                    </p:set>
                                    <p:animEffect transition="in" filter="fade">
                                      <p:cBhvr>
                                        <p:cTn id="41" dur="1000"/>
                                        <p:tgtEl>
                                          <p:spTgt spid="6147">
                                            <p:txEl>
                                              <p:pRg st="6" end="6"/>
                                            </p:txEl>
                                          </p:spTgt>
                                        </p:tgtEl>
                                      </p:cBhvr>
                                    </p:animEffect>
                                    <p:anim calcmode="lin" valueType="num">
                                      <p:cBhvr>
                                        <p:cTn id="42"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147">
                                            <p:txEl>
                                              <p:pRg st="7" end="7"/>
                                            </p:txEl>
                                          </p:spTgt>
                                        </p:tgtEl>
                                        <p:attrNameLst>
                                          <p:attrName>style.visibility</p:attrName>
                                        </p:attrNameLst>
                                      </p:cBhvr>
                                      <p:to>
                                        <p:strVal val="visible"/>
                                      </p:to>
                                    </p:set>
                                    <p:animEffect transition="in" filter="fade">
                                      <p:cBhvr>
                                        <p:cTn id="46" dur="1000"/>
                                        <p:tgtEl>
                                          <p:spTgt spid="6147">
                                            <p:txEl>
                                              <p:pRg st="7" end="7"/>
                                            </p:txEl>
                                          </p:spTgt>
                                        </p:tgtEl>
                                      </p:cBhvr>
                                    </p:animEffect>
                                    <p:anim calcmode="lin" valueType="num">
                                      <p:cBhvr>
                                        <p:cTn id="47"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14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147">
                                            <p:txEl>
                                              <p:pRg st="8" end="8"/>
                                            </p:txEl>
                                          </p:spTgt>
                                        </p:tgtEl>
                                        <p:attrNameLst>
                                          <p:attrName>style.visibility</p:attrName>
                                        </p:attrNameLst>
                                      </p:cBhvr>
                                      <p:to>
                                        <p:strVal val="visible"/>
                                      </p:to>
                                    </p:set>
                                    <p:animEffect transition="in" filter="fade">
                                      <p:cBhvr>
                                        <p:cTn id="53" dur="1000"/>
                                        <p:tgtEl>
                                          <p:spTgt spid="6147">
                                            <p:txEl>
                                              <p:pRg st="8" end="8"/>
                                            </p:txEl>
                                          </p:spTgt>
                                        </p:tgtEl>
                                      </p:cBhvr>
                                    </p:animEffect>
                                    <p:anim calcmode="lin" valueType="num">
                                      <p:cBhvr>
                                        <p:cTn id="54"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147">
                                            <p:txEl>
                                              <p:pRg st="9" end="9"/>
                                            </p:txEl>
                                          </p:spTgt>
                                        </p:tgtEl>
                                        <p:attrNameLst>
                                          <p:attrName>style.visibility</p:attrName>
                                        </p:attrNameLst>
                                      </p:cBhvr>
                                      <p:to>
                                        <p:strVal val="visible"/>
                                      </p:to>
                                    </p:set>
                                    <p:animEffect transition="in" filter="fade">
                                      <p:cBhvr>
                                        <p:cTn id="58" dur="1000"/>
                                        <p:tgtEl>
                                          <p:spTgt spid="6147">
                                            <p:txEl>
                                              <p:pRg st="9" end="9"/>
                                            </p:txEl>
                                          </p:spTgt>
                                        </p:tgtEl>
                                      </p:cBhvr>
                                    </p:animEffect>
                                    <p:anim calcmode="lin" valueType="num">
                                      <p:cBhvr>
                                        <p:cTn id="59"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61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a:cxnSpLocks/>
            <a:stCxn id="17" idx="3"/>
            <a:endCxn id="18" idx="1"/>
          </p:cNvCxnSpPr>
          <p:nvPr/>
        </p:nvCxnSpPr>
        <p:spPr>
          <a:xfrm>
            <a:off x="3526469" y="2512942"/>
            <a:ext cx="2486033" cy="2716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3" idx="3"/>
            <a:endCxn id="16" idx="1"/>
          </p:cNvCxnSpPr>
          <p:nvPr/>
        </p:nvCxnSpPr>
        <p:spPr>
          <a:xfrm>
            <a:off x="3529036" y="1503273"/>
            <a:ext cx="2463656" cy="258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3" idx="2"/>
            <a:endCxn id="17" idx="0"/>
          </p:cNvCxnSpPr>
          <p:nvPr/>
        </p:nvCxnSpPr>
        <p:spPr>
          <a:xfrm flipH="1">
            <a:off x="2387084" y="1752109"/>
            <a:ext cx="2567" cy="5119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43064" y="1242804"/>
            <a:ext cx="676745" cy="263353"/>
          </a:xfrm>
          <a:prstGeom prst="rect">
            <a:avLst/>
          </a:prstGeom>
          <a:noFill/>
        </p:spPr>
        <p:txBody>
          <a:bodyPr wrap="none" lIns="77925" tIns="38963" rIns="77925" bIns="38963" rtlCol="0">
            <a:spAutoFit/>
          </a:bodyPr>
          <a:lstStyle/>
          <a:p>
            <a:r>
              <a:rPr lang="en-AU" sz="1200" dirty="0"/>
              <a:t>invokes</a:t>
            </a:r>
          </a:p>
        </p:txBody>
      </p:sp>
      <p:sp>
        <p:nvSpPr>
          <p:cNvPr id="23" name="TextBox 22"/>
          <p:cNvSpPr txBox="1"/>
          <p:nvPr/>
        </p:nvSpPr>
        <p:spPr>
          <a:xfrm>
            <a:off x="2419043" y="1752673"/>
            <a:ext cx="901165" cy="448019"/>
          </a:xfrm>
          <a:prstGeom prst="rect">
            <a:avLst/>
          </a:prstGeom>
          <a:noFill/>
        </p:spPr>
        <p:txBody>
          <a:bodyPr wrap="none" lIns="77925" tIns="38963" rIns="77925" bIns="38963" rtlCol="0">
            <a:spAutoFit/>
          </a:bodyPr>
          <a:lstStyle/>
          <a:p>
            <a:r>
              <a:rPr lang="en-AU" sz="1200" dirty="0"/>
              <a:t>passes</a:t>
            </a:r>
          </a:p>
          <a:p>
            <a:r>
              <a:rPr lang="en-AU" sz="1200" b="1" dirty="0" err="1">
                <a:solidFill>
                  <a:srgbClr val="0070C0"/>
                </a:solidFill>
                <a:latin typeface="Courier New" panose="02070309020205020404" pitchFamily="49" charset="0"/>
                <a:cs typeface="Courier New" panose="02070309020205020404" pitchFamily="49" charset="0"/>
              </a:rPr>
              <a:t>IssueLog</a:t>
            </a:r>
            <a:endParaRPr lang="en-AU" sz="1200"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3621607" y="2243861"/>
            <a:ext cx="2463656" cy="263353"/>
          </a:xfrm>
          <a:prstGeom prst="rect">
            <a:avLst/>
          </a:prstGeom>
          <a:noFill/>
        </p:spPr>
        <p:txBody>
          <a:bodyPr wrap="square" lIns="77925" tIns="38963" rIns="77925" bIns="38963" rtlCol="0">
            <a:spAutoFit/>
          </a:bodyPr>
          <a:lstStyle/>
          <a:p>
            <a:r>
              <a:rPr lang="en-AU" sz="1200" dirty="0"/>
              <a:t>Uses to create history message</a:t>
            </a:r>
          </a:p>
        </p:txBody>
      </p:sp>
      <p:sp>
        <p:nvSpPr>
          <p:cNvPr id="25" name="Title 24"/>
          <p:cNvSpPr>
            <a:spLocks noGrp="1"/>
          </p:cNvSpPr>
          <p:nvPr>
            <p:ph type="title"/>
          </p:nvPr>
        </p:nvSpPr>
        <p:spPr/>
        <p:txBody>
          <a:bodyPr>
            <a:normAutofit/>
          </a:bodyPr>
          <a:lstStyle/>
          <a:p>
            <a:r>
              <a:rPr lang="en-AU" dirty="0"/>
              <a:t>Validation Service - </a:t>
            </a:r>
            <a:r>
              <a:rPr lang="pl-PL" dirty="0"/>
              <a:t>i</a:t>
            </a:r>
            <a:r>
              <a:rPr lang="en-AU" dirty="0" err="1"/>
              <a:t>nvocation</a:t>
            </a:r>
            <a:endParaRPr lang="en-AU" dirty="0"/>
          </a:p>
        </p:txBody>
      </p:sp>
      <p:sp>
        <p:nvSpPr>
          <p:cNvPr id="13" name="AutoShape 34"/>
          <p:cNvSpPr>
            <a:spLocks noChangeArrowheads="1"/>
          </p:cNvSpPr>
          <p:nvPr/>
        </p:nvSpPr>
        <p:spPr bwMode="auto">
          <a:xfrm>
            <a:off x="1250266" y="1254436"/>
            <a:ext cx="2278770" cy="497673"/>
          </a:xfrm>
          <a:prstGeom prst="roundRect">
            <a:avLst>
              <a:gd name="adj" fmla="val 14829"/>
            </a:avLst>
          </a:prstGeom>
          <a:gradFill>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  BPMN </a:t>
            </a:r>
            <a:endParaRPr lang="en-US" sz="1500" dirty="0">
              <a:solidFill>
                <a:schemeClr val="bg1"/>
              </a:solidFill>
            </a:endParaRPr>
          </a:p>
        </p:txBody>
      </p:sp>
      <p:sp>
        <p:nvSpPr>
          <p:cNvPr id="16" name="AutoShape 34"/>
          <p:cNvSpPr>
            <a:spLocks noChangeArrowheads="1"/>
          </p:cNvSpPr>
          <p:nvPr/>
        </p:nvSpPr>
        <p:spPr bwMode="auto">
          <a:xfrm>
            <a:off x="5992692" y="1280251"/>
            <a:ext cx="2278770" cy="497673"/>
          </a:xfrm>
          <a:prstGeom prst="roundRect">
            <a:avLst>
              <a:gd name="adj" fmla="val 14829"/>
            </a:avLst>
          </a:prstGeom>
          <a:gradFill rotWithShape="1">
            <a:gsLst>
              <a:gs pos="0">
                <a:schemeClr val="accent2"/>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Validation Service</a:t>
            </a:r>
            <a:endParaRPr lang="en-US" sz="1500" dirty="0">
              <a:solidFill>
                <a:schemeClr val="bg1"/>
              </a:solidFill>
            </a:endParaRPr>
          </a:p>
        </p:txBody>
      </p:sp>
      <p:sp>
        <p:nvSpPr>
          <p:cNvPr id="17" name="AutoShape 34"/>
          <p:cNvSpPr>
            <a:spLocks noChangeArrowheads="1"/>
          </p:cNvSpPr>
          <p:nvPr/>
        </p:nvSpPr>
        <p:spPr bwMode="auto">
          <a:xfrm>
            <a:off x="1247699" y="2264105"/>
            <a:ext cx="2278770" cy="497673"/>
          </a:xfrm>
          <a:prstGeom prst="roundRect">
            <a:avLst>
              <a:gd name="adj" fmla="val 14829"/>
            </a:avLst>
          </a:prstGeom>
          <a:gradFill rotWithShape="1">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r>
              <a:rPr lang="nl-BE" sz="1500" dirty="0">
                <a:solidFill>
                  <a:schemeClr val="bg1"/>
                </a:solidFill>
              </a:rPr>
              <a:t>   Issue Processor </a:t>
            </a:r>
          </a:p>
          <a:p>
            <a:pPr marL="292219" indent="-292219"/>
            <a:r>
              <a:rPr lang="nl-BE" sz="1500" dirty="0">
                <a:solidFill>
                  <a:schemeClr val="bg1"/>
                </a:solidFill>
              </a:rPr>
              <a:t>            Service</a:t>
            </a:r>
            <a:endParaRPr lang="en-US" sz="1500" dirty="0">
              <a:solidFill>
                <a:schemeClr val="bg1"/>
              </a:solidFill>
            </a:endParaRPr>
          </a:p>
        </p:txBody>
      </p:sp>
      <p:sp>
        <p:nvSpPr>
          <p:cNvPr id="18" name="AutoShape 34"/>
          <p:cNvSpPr>
            <a:spLocks noChangeArrowheads="1"/>
          </p:cNvSpPr>
          <p:nvPr/>
        </p:nvSpPr>
        <p:spPr bwMode="auto">
          <a:xfrm>
            <a:off x="6012502" y="2291274"/>
            <a:ext cx="2278770" cy="497673"/>
          </a:xfrm>
          <a:prstGeom prst="roundRect">
            <a:avLst>
              <a:gd name="adj" fmla="val 14829"/>
            </a:avLst>
          </a:prstGeom>
          <a:gradFill rotWithShape="1">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r>
              <a:rPr lang="nl-BE" sz="1500" dirty="0">
                <a:solidFill>
                  <a:schemeClr val="bg1"/>
                </a:solidFill>
              </a:rPr>
              <a:t>Payment History</a:t>
            </a:r>
          </a:p>
          <a:p>
            <a:pPr marL="292219" indent="-292219"/>
            <a:r>
              <a:rPr lang="nl-BE" sz="1500" dirty="0">
                <a:solidFill>
                  <a:schemeClr val="bg1"/>
                </a:solidFill>
              </a:rPr>
              <a:t>            Service</a:t>
            </a:r>
            <a:endParaRPr lang="en-US" sz="1500" dirty="0">
              <a:solidFill>
                <a:schemeClr val="bg1"/>
              </a:solidFill>
            </a:endParaRPr>
          </a:p>
        </p:txBody>
      </p:sp>
      <p:cxnSp>
        <p:nvCxnSpPr>
          <p:cNvPr id="19" name="Straight Arrow Connector 18"/>
          <p:cNvCxnSpPr>
            <a:stCxn id="20" idx="3"/>
            <a:endCxn id="21" idx="1"/>
          </p:cNvCxnSpPr>
          <p:nvPr/>
        </p:nvCxnSpPr>
        <p:spPr>
          <a:xfrm>
            <a:off x="3536070" y="3812133"/>
            <a:ext cx="2463656" cy="258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utoShape 34"/>
          <p:cNvSpPr>
            <a:spLocks noChangeArrowheads="1"/>
          </p:cNvSpPr>
          <p:nvPr/>
        </p:nvSpPr>
        <p:spPr bwMode="auto">
          <a:xfrm>
            <a:off x="1257300" y="3563296"/>
            <a:ext cx="2278770" cy="497673"/>
          </a:xfrm>
          <a:prstGeom prst="roundRect">
            <a:avLst>
              <a:gd name="adj" fmla="val 14829"/>
            </a:avLst>
          </a:prstGeom>
          <a:gradFill rotWithShape="1">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  </a:t>
            </a:r>
            <a:r>
              <a:rPr lang="pl-PL" sz="1500" dirty="0">
                <a:solidFill>
                  <a:schemeClr val="bg1"/>
                </a:solidFill>
              </a:rPr>
              <a:t>OVA/</a:t>
            </a:r>
            <a:r>
              <a:rPr lang="nl-BE" sz="1500" dirty="0">
                <a:solidFill>
                  <a:schemeClr val="bg1"/>
                </a:solidFill>
              </a:rPr>
              <a:t>BVA</a:t>
            </a:r>
            <a:endParaRPr lang="en-US" sz="1500" dirty="0">
              <a:solidFill>
                <a:schemeClr val="bg1"/>
              </a:solidFill>
            </a:endParaRPr>
          </a:p>
        </p:txBody>
      </p:sp>
      <p:sp>
        <p:nvSpPr>
          <p:cNvPr id="21" name="AutoShape 34"/>
          <p:cNvSpPr>
            <a:spLocks noChangeArrowheads="1"/>
          </p:cNvSpPr>
          <p:nvPr/>
        </p:nvSpPr>
        <p:spPr bwMode="auto">
          <a:xfrm>
            <a:off x="5999726" y="3589111"/>
            <a:ext cx="2278770" cy="497673"/>
          </a:xfrm>
          <a:prstGeom prst="roundRect">
            <a:avLst>
              <a:gd name="adj" fmla="val 14829"/>
            </a:avLst>
          </a:prstGeom>
          <a:gradFill rotWithShape="1">
            <a:gsLst>
              <a:gs pos="0">
                <a:schemeClr val="accent2"/>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Validation Service</a:t>
            </a:r>
            <a:endParaRPr lang="en-US" sz="1500" dirty="0">
              <a:solidFill>
                <a:schemeClr val="bg1"/>
              </a:solidFill>
            </a:endParaRPr>
          </a:p>
        </p:txBody>
      </p:sp>
      <p:sp>
        <p:nvSpPr>
          <p:cNvPr id="26" name="Content Placeholder 2"/>
          <p:cNvSpPr txBox="1">
            <a:spLocks/>
          </p:cNvSpPr>
          <p:nvPr/>
        </p:nvSpPr>
        <p:spPr>
          <a:xfrm>
            <a:off x="1257300" y="735807"/>
            <a:ext cx="5084233" cy="401479"/>
          </a:xfrm>
          <a:prstGeom prst="rect">
            <a:avLst/>
          </a:prstGeom>
        </p:spPr>
        <p:txBody>
          <a:bodyPr lIns="77925" tIns="38963" rIns="77925" bIns="38963"/>
          <a:lstStyle>
            <a:lvl1pPr marL="400050" indent="-400050" algn="l" rtl="0" eaLnBrk="0" fontAlgn="base" hangingPunct="0">
              <a:spcBef>
                <a:spcPct val="20000"/>
              </a:spcBef>
              <a:spcAft>
                <a:spcPct val="0"/>
              </a:spcAft>
              <a:buClr>
                <a:srgbClr val="333399"/>
              </a:buClr>
              <a:buFont typeface="Wingdings" pitchFamily="2" charset="2"/>
              <a:buChar char="w"/>
              <a:defRPr sz="2800">
                <a:solidFill>
                  <a:schemeClr val="tx1"/>
                </a:solidFill>
                <a:latin typeface="+mn-lt"/>
                <a:ea typeface="+mn-ea"/>
                <a:cs typeface="+mn-cs"/>
              </a:defRPr>
            </a:lvl1pPr>
            <a:lvl2pPr marL="742950" indent="-228600" algn="l" rtl="0" eaLnBrk="0" fontAlgn="base" hangingPunct="0">
              <a:spcBef>
                <a:spcPct val="20000"/>
              </a:spcBef>
              <a:spcAft>
                <a:spcPct val="0"/>
              </a:spcAft>
              <a:buClr>
                <a:srgbClr val="000032"/>
              </a:buClr>
              <a:buFont typeface="Wingdings" pitchFamily="2" charset="2"/>
              <a:buChar char="§"/>
              <a:defRPr sz="2400">
                <a:solidFill>
                  <a:schemeClr val="tx1"/>
                </a:solidFill>
                <a:latin typeface="+mn-lt"/>
              </a:defRPr>
            </a:lvl2pPr>
            <a:lvl3pPr marL="1085850" indent="-171450" algn="l" rtl="0" eaLnBrk="0" fontAlgn="base" hangingPunct="0">
              <a:spcBef>
                <a:spcPct val="20000"/>
              </a:spcBef>
              <a:spcAft>
                <a:spcPct val="0"/>
              </a:spcAft>
              <a:buClr>
                <a:srgbClr val="000032"/>
              </a:buClr>
              <a:buFont typeface="Verdana" pitchFamily="34" charset="0"/>
              <a:buChar char="-"/>
              <a:defRPr sz="2000">
                <a:solidFill>
                  <a:schemeClr val="tx1"/>
                </a:solidFill>
                <a:latin typeface="+mn-lt"/>
              </a:defRPr>
            </a:lvl3pPr>
            <a:lvl4pPr marL="1428750" indent="-171450" algn="l" rtl="0" eaLnBrk="0" fontAlgn="base" hangingPunct="0">
              <a:spcBef>
                <a:spcPct val="20000"/>
              </a:spcBef>
              <a:spcAft>
                <a:spcPct val="0"/>
              </a:spcAft>
              <a:buClr>
                <a:srgbClr val="000032"/>
              </a:buClr>
              <a:buFont typeface="Verdana" pitchFamily="34" charset="0"/>
              <a:buChar char="-"/>
              <a:defRPr sz="2000">
                <a:solidFill>
                  <a:schemeClr val="tx1"/>
                </a:solidFill>
                <a:latin typeface="+mn-lt"/>
              </a:defRPr>
            </a:lvl4pPr>
            <a:lvl5pPr marL="1714500" indent="-171450" algn="l" rtl="0" eaLnBrk="0" fontAlgn="base" hangingPunct="0">
              <a:spcBef>
                <a:spcPct val="20000"/>
              </a:spcBef>
              <a:spcAft>
                <a:spcPct val="0"/>
              </a:spcAft>
              <a:buClr>
                <a:srgbClr val="000032"/>
              </a:buClr>
              <a:buFont typeface="Verdana" pitchFamily="34" charset="0"/>
              <a:buChar char="-"/>
              <a:defRPr sz="1600">
                <a:solidFill>
                  <a:schemeClr val="tx1"/>
                </a:solidFill>
                <a:latin typeface="+mn-lt"/>
              </a:defRPr>
            </a:lvl5pPr>
            <a:lvl6pPr marL="21717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6pPr>
            <a:lvl7pPr marL="26289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7pPr>
            <a:lvl8pPr marL="30861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8pPr>
            <a:lvl9pPr marL="35433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9pPr>
          </a:lstStyle>
          <a:p>
            <a:r>
              <a:rPr lang="en-US" b="0" kern="0" dirty="0"/>
              <a:t>For persisted entities</a:t>
            </a:r>
          </a:p>
        </p:txBody>
      </p:sp>
      <p:sp>
        <p:nvSpPr>
          <p:cNvPr id="27" name="Content Placeholder 2"/>
          <p:cNvSpPr txBox="1">
            <a:spLocks/>
          </p:cNvSpPr>
          <p:nvPr/>
        </p:nvSpPr>
        <p:spPr>
          <a:xfrm>
            <a:off x="1257299" y="2970372"/>
            <a:ext cx="5643033" cy="401479"/>
          </a:xfrm>
          <a:prstGeom prst="rect">
            <a:avLst/>
          </a:prstGeom>
        </p:spPr>
        <p:txBody>
          <a:bodyPr lIns="77925" tIns="38963" rIns="77925" bIns="38963"/>
          <a:lstStyle>
            <a:lvl1pPr marL="400050" indent="-400050" algn="l" rtl="0" eaLnBrk="0" fontAlgn="base" hangingPunct="0">
              <a:spcBef>
                <a:spcPct val="20000"/>
              </a:spcBef>
              <a:spcAft>
                <a:spcPct val="0"/>
              </a:spcAft>
              <a:buClr>
                <a:srgbClr val="333399"/>
              </a:buClr>
              <a:buFont typeface="Wingdings" pitchFamily="2" charset="2"/>
              <a:buChar char="w"/>
              <a:defRPr sz="2800">
                <a:solidFill>
                  <a:schemeClr val="tx1"/>
                </a:solidFill>
                <a:latin typeface="+mn-lt"/>
                <a:ea typeface="+mn-ea"/>
                <a:cs typeface="+mn-cs"/>
              </a:defRPr>
            </a:lvl1pPr>
            <a:lvl2pPr marL="742950" indent="-228600" algn="l" rtl="0" eaLnBrk="0" fontAlgn="base" hangingPunct="0">
              <a:spcBef>
                <a:spcPct val="20000"/>
              </a:spcBef>
              <a:spcAft>
                <a:spcPct val="0"/>
              </a:spcAft>
              <a:buClr>
                <a:srgbClr val="000032"/>
              </a:buClr>
              <a:buFont typeface="Wingdings" pitchFamily="2" charset="2"/>
              <a:buChar char="§"/>
              <a:defRPr sz="2400">
                <a:solidFill>
                  <a:schemeClr val="tx1"/>
                </a:solidFill>
                <a:latin typeface="+mn-lt"/>
              </a:defRPr>
            </a:lvl2pPr>
            <a:lvl3pPr marL="1085850" indent="-171450" algn="l" rtl="0" eaLnBrk="0" fontAlgn="base" hangingPunct="0">
              <a:spcBef>
                <a:spcPct val="20000"/>
              </a:spcBef>
              <a:spcAft>
                <a:spcPct val="0"/>
              </a:spcAft>
              <a:buClr>
                <a:srgbClr val="000032"/>
              </a:buClr>
              <a:buFont typeface="Verdana" pitchFamily="34" charset="0"/>
              <a:buChar char="-"/>
              <a:defRPr sz="2000">
                <a:solidFill>
                  <a:schemeClr val="tx1"/>
                </a:solidFill>
                <a:latin typeface="+mn-lt"/>
              </a:defRPr>
            </a:lvl3pPr>
            <a:lvl4pPr marL="1428750" indent="-171450" algn="l" rtl="0" eaLnBrk="0" fontAlgn="base" hangingPunct="0">
              <a:spcBef>
                <a:spcPct val="20000"/>
              </a:spcBef>
              <a:spcAft>
                <a:spcPct val="0"/>
              </a:spcAft>
              <a:buClr>
                <a:srgbClr val="000032"/>
              </a:buClr>
              <a:buFont typeface="Verdana" pitchFamily="34" charset="0"/>
              <a:buChar char="-"/>
              <a:defRPr sz="2000">
                <a:solidFill>
                  <a:schemeClr val="tx1"/>
                </a:solidFill>
                <a:latin typeface="+mn-lt"/>
              </a:defRPr>
            </a:lvl4pPr>
            <a:lvl5pPr marL="1714500" indent="-171450" algn="l" rtl="0" eaLnBrk="0" fontAlgn="base" hangingPunct="0">
              <a:spcBef>
                <a:spcPct val="20000"/>
              </a:spcBef>
              <a:spcAft>
                <a:spcPct val="0"/>
              </a:spcAft>
              <a:buClr>
                <a:srgbClr val="000032"/>
              </a:buClr>
              <a:buFont typeface="Verdana" pitchFamily="34" charset="0"/>
              <a:buChar char="-"/>
              <a:defRPr sz="1600">
                <a:solidFill>
                  <a:schemeClr val="tx1"/>
                </a:solidFill>
                <a:latin typeface="+mn-lt"/>
              </a:defRPr>
            </a:lvl5pPr>
            <a:lvl6pPr marL="21717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6pPr>
            <a:lvl7pPr marL="26289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7pPr>
            <a:lvl8pPr marL="30861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8pPr>
            <a:lvl9pPr marL="3543300" indent="-171450" algn="l" rtl="0" fontAlgn="base">
              <a:spcBef>
                <a:spcPct val="20000"/>
              </a:spcBef>
              <a:spcAft>
                <a:spcPct val="0"/>
              </a:spcAft>
              <a:buClr>
                <a:srgbClr val="000032"/>
              </a:buClr>
              <a:buFont typeface="Verdana" pitchFamily="34" charset="0"/>
              <a:buChar char="-"/>
              <a:defRPr sz="1600">
                <a:solidFill>
                  <a:schemeClr val="tx1"/>
                </a:solidFill>
                <a:latin typeface="+mn-lt"/>
              </a:defRPr>
            </a:lvl9pPr>
          </a:lstStyle>
          <a:p>
            <a:r>
              <a:rPr lang="en-US" b="0" kern="0" dirty="0"/>
              <a:t>For transient entities</a:t>
            </a:r>
          </a:p>
        </p:txBody>
      </p:sp>
      <p:sp>
        <p:nvSpPr>
          <p:cNvPr id="22" name="TextBox 21"/>
          <p:cNvSpPr txBox="1"/>
          <p:nvPr/>
        </p:nvSpPr>
        <p:spPr>
          <a:xfrm>
            <a:off x="4488985" y="1528304"/>
            <a:ext cx="1561552" cy="263353"/>
          </a:xfrm>
          <a:prstGeom prst="rect">
            <a:avLst/>
          </a:prstGeom>
          <a:noFill/>
        </p:spPr>
        <p:txBody>
          <a:bodyPr wrap="square" lIns="77925" tIns="38963" rIns="77925" bIns="38963" rtlCol="0">
            <a:spAutoFit/>
          </a:bodyPr>
          <a:lstStyle/>
          <a:p>
            <a:r>
              <a:rPr lang="en-AU" sz="1200" dirty="0"/>
              <a:t>returns </a:t>
            </a:r>
            <a:r>
              <a:rPr lang="en-AU" sz="1200" b="1" dirty="0" err="1">
                <a:solidFill>
                  <a:srgbClr val="0070C0"/>
                </a:solidFill>
                <a:latin typeface="Courier New" panose="02070309020205020404" pitchFamily="49" charset="0"/>
                <a:cs typeface="Courier New" panose="02070309020205020404" pitchFamily="49" charset="0"/>
              </a:rPr>
              <a:t>IssueLog</a:t>
            </a:r>
            <a:endParaRPr lang="en-AU" sz="12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93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P spid="16" grpId="0" animBg="1"/>
      <p:bldP spid="17" grpId="0" animBg="1"/>
      <p:bldP spid="18" grpId="0" animBg="1"/>
      <p:bldP spid="20" grpId="0" animBg="1"/>
      <p:bldP spid="21" grpId="0" animBg="1"/>
      <p:bldP spid="27"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Validation Service - invocation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132146"/>
            <a:ext cx="67627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20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43105" y="3921901"/>
            <a:ext cx="2016224" cy="75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rtlCol="0" anchor="ctr"/>
          <a:lstStyle/>
          <a:p>
            <a:pPr algn="ctr"/>
            <a:r>
              <a:rPr lang="en-AU" sz="1200" dirty="0" err="1"/>
              <a:t>StandardValidation</a:t>
            </a:r>
            <a:endParaRPr lang="en-AU" sz="1200" dirty="0"/>
          </a:p>
        </p:txBody>
      </p:sp>
      <p:grpSp>
        <p:nvGrpSpPr>
          <p:cNvPr id="12" name="Group 11"/>
          <p:cNvGrpSpPr/>
          <p:nvPr/>
        </p:nvGrpSpPr>
        <p:grpSpPr>
          <a:xfrm>
            <a:off x="1334993" y="1588308"/>
            <a:ext cx="2016224" cy="787922"/>
            <a:chOff x="5004048" y="308938"/>
            <a:chExt cx="2016224" cy="700376"/>
          </a:xfrm>
        </p:grpSpPr>
        <p:sp>
          <p:nvSpPr>
            <p:cNvPr id="5" name="Rectangle 4"/>
            <p:cNvSpPr/>
            <p:nvPr/>
          </p:nvSpPr>
          <p:spPr>
            <a:xfrm>
              <a:off x="5004048" y="308938"/>
              <a:ext cx="2016224" cy="7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err="1"/>
                <a:t>ValidationServiceBean</a:t>
              </a:r>
              <a:endParaRPr lang="en-AU" sz="12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680" y="332656"/>
              <a:ext cx="266204" cy="182454"/>
            </a:xfrm>
            <a:prstGeom prst="rect">
              <a:avLst/>
            </a:prstGeom>
          </p:spPr>
          <p:style>
            <a:lnRef idx="2">
              <a:schemeClr val="accent1">
                <a:shade val="50000"/>
              </a:schemeClr>
            </a:lnRef>
            <a:fillRef idx="1">
              <a:schemeClr val="accent1"/>
            </a:fillRef>
            <a:effectRef idx="0">
              <a:schemeClr val="accent1"/>
            </a:effectRef>
            <a:fontRef idx="minor">
              <a:schemeClr val="lt1"/>
            </a:fontRef>
          </p:style>
        </p:pic>
      </p:grpSp>
      <p:sp>
        <p:nvSpPr>
          <p:cNvPr id="4" name="Rectangle 3"/>
          <p:cNvSpPr/>
          <p:nvPr/>
        </p:nvSpPr>
        <p:spPr>
          <a:xfrm>
            <a:off x="3666322" y="846263"/>
            <a:ext cx="2016224" cy="761238"/>
          </a:xfrm>
          <a:prstGeom prst="rect">
            <a:avLst/>
          </a:prstGeom>
          <a:effectLst/>
        </p:spPr>
        <p:style>
          <a:lnRef idx="2">
            <a:schemeClr val="accent5">
              <a:shade val="50000"/>
            </a:schemeClr>
          </a:lnRef>
          <a:fillRef idx="1">
            <a:schemeClr val="accent5"/>
          </a:fillRef>
          <a:effectRef idx="0">
            <a:schemeClr val="accent5"/>
          </a:effectRef>
          <a:fontRef idx="minor">
            <a:schemeClr val="lt1"/>
          </a:fontRef>
        </p:style>
        <p:txBody>
          <a:bodyPr lIns="77925" tIns="38963" rIns="77925" bIns="38963" rtlCol="0" anchor="ctr"/>
          <a:lstStyle/>
          <a:p>
            <a:pPr algn="ctr"/>
            <a:r>
              <a:rPr lang="en-AU" sz="1200" dirty="0" err="1"/>
              <a:t>ValidationService</a:t>
            </a:r>
            <a:endParaRPr lang="en-AU" sz="12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3929" y="846262"/>
            <a:ext cx="266204" cy="136841"/>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3" name="Oval 12"/>
          <p:cNvSpPr/>
          <p:nvPr/>
        </p:nvSpPr>
        <p:spPr>
          <a:xfrm>
            <a:off x="3804336" y="1186314"/>
            <a:ext cx="133102" cy="88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rtlCol="0" anchor="ctr"/>
          <a:lstStyle/>
          <a:p>
            <a:pPr algn="ctr"/>
            <a:endParaRPr lang="en-AU"/>
          </a:p>
        </p:txBody>
      </p:sp>
      <p:grpSp>
        <p:nvGrpSpPr>
          <p:cNvPr id="8" name="Group 7"/>
          <p:cNvGrpSpPr/>
          <p:nvPr/>
        </p:nvGrpSpPr>
        <p:grpSpPr>
          <a:xfrm>
            <a:off x="2334038" y="2779653"/>
            <a:ext cx="2016224" cy="758264"/>
            <a:chOff x="521616" y="2492896"/>
            <a:chExt cx="2016224" cy="674014"/>
          </a:xfrm>
        </p:grpSpPr>
        <p:sp>
          <p:nvSpPr>
            <p:cNvPr id="6" name="Rectangle 5"/>
            <p:cNvSpPr/>
            <p:nvPr/>
          </p:nvSpPr>
          <p:spPr>
            <a:xfrm>
              <a:off x="521616" y="2492896"/>
              <a:ext cx="2016224" cy="6740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a:t>Validation</a:t>
              </a:r>
            </a:p>
          </p:txBody>
        </p:sp>
        <p:sp>
          <p:nvSpPr>
            <p:cNvPr id="14" name="Oval 13"/>
            <p:cNvSpPr/>
            <p:nvPr/>
          </p:nvSpPr>
          <p:spPr>
            <a:xfrm>
              <a:off x="952705" y="2771092"/>
              <a:ext cx="133102" cy="11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7" name="Group 16"/>
          <p:cNvGrpSpPr/>
          <p:nvPr/>
        </p:nvGrpSpPr>
        <p:grpSpPr>
          <a:xfrm>
            <a:off x="5964120" y="2756997"/>
            <a:ext cx="2221028" cy="788249"/>
            <a:chOff x="1980671" y="2492896"/>
            <a:chExt cx="2016224" cy="674014"/>
          </a:xfrm>
        </p:grpSpPr>
        <p:sp>
          <p:nvSpPr>
            <p:cNvPr id="18" name="Rectangle 17"/>
            <p:cNvSpPr/>
            <p:nvPr/>
          </p:nvSpPr>
          <p:spPr>
            <a:xfrm>
              <a:off x="1980671" y="2492896"/>
              <a:ext cx="2016224" cy="6740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1200" dirty="0" err="1"/>
                <a:t>ValidationContext</a:t>
              </a:r>
              <a:endParaRPr lang="en-AU" sz="1200" dirty="0"/>
            </a:p>
          </p:txBody>
        </p:sp>
        <p:sp>
          <p:nvSpPr>
            <p:cNvPr id="19" name="Oval 18"/>
            <p:cNvSpPr/>
            <p:nvPr/>
          </p:nvSpPr>
          <p:spPr>
            <a:xfrm>
              <a:off x="2119522" y="2771092"/>
              <a:ext cx="133102" cy="11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0" name="Rectangle 19"/>
          <p:cNvSpPr/>
          <p:nvPr/>
        </p:nvSpPr>
        <p:spPr>
          <a:xfrm>
            <a:off x="5964121" y="3900636"/>
            <a:ext cx="2221027" cy="758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7925" tIns="38963" rIns="77925" bIns="38963" rtlCol="0" anchor="ctr"/>
          <a:lstStyle/>
          <a:p>
            <a:pPr algn="ctr"/>
            <a:r>
              <a:rPr lang="en-AU" sz="1200" dirty="0" err="1"/>
              <a:t>StandardValidationContext</a:t>
            </a:r>
            <a:endParaRPr lang="en-AU" sz="1200" dirty="0"/>
          </a:p>
        </p:txBody>
      </p:sp>
      <p:cxnSp>
        <p:nvCxnSpPr>
          <p:cNvPr id="27" name="Elbow Connector 26"/>
          <p:cNvCxnSpPr/>
          <p:nvPr/>
        </p:nvCxnSpPr>
        <p:spPr>
          <a:xfrm flipV="1">
            <a:off x="2181833" y="1274528"/>
            <a:ext cx="1484489" cy="321389"/>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863546" y="2414943"/>
            <a:ext cx="368733" cy="378042"/>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0"/>
            <a:endCxn id="6" idx="2"/>
          </p:cNvCxnSpPr>
          <p:nvPr/>
        </p:nvCxnSpPr>
        <p:spPr>
          <a:xfrm flipH="1" flipV="1">
            <a:off x="3342149" y="3537917"/>
            <a:ext cx="9068" cy="3839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8" idx="1"/>
          </p:cNvCxnSpPr>
          <p:nvPr/>
        </p:nvCxnSpPr>
        <p:spPr>
          <a:xfrm flipV="1">
            <a:off x="4359329" y="3151121"/>
            <a:ext cx="1604791" cy="11499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8" idx="2"/>
          </p:cNvCxnSpPr>
          <p:nvPr/>
        </p:nvCxnSpPr>
        <p:spPr>
          <a:xfrm flipV="1">
            <a:off x="7074634" y="3545246"/>
            <a:ext cx="1" cy="3553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7" name="Title 46"/>
          <p:cNvSpPr>
            <a:spLocks noGrp="1"/>
          </p:cNvSpPr>
          <p:nvPr>
            <p:ph type="title"/>
          </p:nvPr>
        </p:nvSpPr>
        <p:spPr/>
        <p:txBody>
          <a:bodyPr/>
          <a:lstStyle/>
          <a:p>
            <a:r>
              <a:rPr lang="en-AU" dirty="0"/>
              <a:t>Validation Service Components</a:t>
            </a:r>
          </a:p>
        </p:txBody>
      </p:sp>
      <p:sp>
        <p:nvSpPr>
          <p:cNvPr id="48" name="TextBox 47"/>
          <p:cNvSpPr txBox="1"/>
          <p:nvPr/>
        </p:nvSpPr>
        <p:spPr>
          <a:xfrm>
            <a:off x="3196247" y="2465264"/>
            <a:ext cx="1455804" cy="263353"/>
          </a:xfrm>
          <a:prstGeom prst="rect">
            <a:avLst/>
          </a:prstGeom>
          <a:noFill/>
        </p:spPr>
        <p:txBody>
          <a:bodyPr wrap="none" lIns="77925" tIns="38963" rIns="77925" bIns="38963" rtlCol="0">
            <a:spAutoFit/>
          </a:bodyPr>
          <a:lstStyle/>
          <a:p>
            <a:r>
              <a:rPr lang="en-AU" sz="1200" dirty="0"/>
              <a:t>delegates to POJO</a:t>
            </a:r>
          </a:p>
        </p:txBody>
      </p:sp>
      <p:sp>
        <p:nvSpPr>
          <p:cNvPr id="52" name="TextBox 51"/>
          <p:cNvSpPr txBox="1"/>
          <p:nvPr/>
        </p:nvSpPr>
        <p:spPr>
          <a:xfrm>
            <a:off x="4690343" y="3224946"/>
            <a:ext cx="1060751" cy="632685"/>
          </a:xfrm>
          <a:prstGeom prst="rect">
            <a:avLst/>
          </a:prstGeom>
          <a:noFill/>
        </p:spPr>
        <p:txBody>
          <a:bodyPr wrap="square" lIns="77925" tIns="38963" rIns="77925" bIns="38963" rtlCol="0">
            <a:spAutoFit/>
          </a:bodyPr>
          <a:lstStyle/>
          <a:p>
            <a:r>
              <a:rPr lang="en-AU" sz="1200" dirty="0" err="1"/>
              <a:t>intializes</a:t>
            </a:r>
            <a:endParaRPr lang="en-AU" sz="1200" dirty="0"/>
          </a:p>
          <a:p>
            <a:r>
              <a:rPr lang="en-AU" sz="1200" dirty="0"/>
              <a:t>  and </a:t>
            </a:r>
            <a:endParaRPr lang="pl-PL" sz="1200" dirty="0"/>
          </a:p>
          <a:p>
            <a:r>
              <a:rPr lang="en-AU" sz="1200" dirty="0"/>
              <a:t>uses</a:t>
            </a:r>
          </a:p>
        </p:txBody>
      </p:sp>
      <p:sp>
        <p:nvSpPr>
          <p:cNvPr id="15" name="5-Point Star 14"/>
          <p:cNvSpPr/>
          <p:nvPr/>
        </p:nvSpPr>
        <p:spPr bwMode="auto">
          <a:xfrm>
            <a:off x="2422199" y="2792985"/>
            <a:ext cx="342927" cy="201290"/>
          </a:xfrm>
          <a:prstGeom prst="star5">
            <a:avLst/>
          </a:prstGeom>
          <a:ln>
            <a:headEnd/>
            <a:tailEnd/>
          </a:ln>
        </p:spPr>
        <p:style>
          <a:lnRef idx="2">
            <a:schemeClr val="dk1"/>
          </a:lnRef>
          <a:fillRef idx="1">
            <a:schemeClr val="lt1"/>
          </a:fillRef>
          <a:effectRef idx="0">
            <a:schemeClr val="dk1"/>
          </a:effectRef>
          <a:fontRef idx="minor">
            <a:schemeClr val="dk1"/>
          </a:fontRef>
        </p:style>
        <p:txBody>
          <a:bodyPr wrap="none" lIns="77925" tIns="38963" rIns="77925" bIns="38963" rtlCol="0" anchor="ctr"/>
          <a:lstStyle/>
          <a:p>
            <a:pPr marL="292219" indent="-292219" algn="ctr"/>
            <a:endParaRPr lang="en-AU" dirty="0">
              <a:solidFill>
                <a:schemeClr val="tx1"/>
              </a:solidFill>
              <a:latin typeface="Tahoma" pitchFamily="34" charset="0"/>
              <a:cs typeface="Tahoma" pitchFamily="34" charset="0"/>
            </a:endParaRPr>
          </a:p>
        </p:txBody>
      </p:sp>
    </p:spTree>
    <p:extLst>
      <p:ext uri="{BB962C8B-B14F-4D97-AF65-F5344CB8AC3E}">
        <p14:creationId xmlns:p14="http://schemas.microsoft.com/office/powerpoint/2010/main" val="195646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1000"/>
                                        <p:tgtEl>
                                          <p:spTgt spid="52"/>
                                        </p:tgtEl>
                                      </p:cBhvr>
                                    </p:animEffect>
                                    <p:anim calcmode="lin" valueType="num">
                                      <p:cBhvr>
                                        <p:cTn id="36" dur="1000" fill="hold"/>
                                        <p:tgtEl>
                                          <p:spTgt spid="52"/>
                                        </p:tgtEl>
                                        <p:attrNameLst>
                                          <p:attrName>ppt_x</p:attrName>
                                        </p:attrNameLst>
                                      </p:cBhvr>
                                      <p:tavLst>
                                        <p:tav tm="0">
                                          <p:val>
                                            <p:strVal val="#ppt_x"/>
                                          </p:val>
                                        </p:tav>
                                        <p:tav tm="100000">
                                          <p:val>
                                            <p:strVal val="#ppt_x"/>
                                          </p:val>
                                        </p:tav>
                                      </p:tavLst>
                                    </p:anim>
                                    <p:anim calcmode="lin" valueType="num">
                                      <p:cBhvr>
                                        <p:cTn id="37" dur="1000" fill="hold"/>
                                        <p:tgtEl>
                                          <p:spTgt spid="5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anim calcmode="lin" valueType="num">
                                      <p:cBhvr>
                                        <p:cTn id="41" dur="1000" fill="hold"/>
                                        <p:tgtEl>
                                          <p:spTgt spid="34"/>
                                        </p:tgtEl>
                                        <p:attrNameLst>
                                          <p:attrName>ppt_x</p:attrName>
                                        </p:attrNameLst>
                                      </p:cBhvr>
                                      <p:tavLst>
                                        <p:tav tm="0">
                                          <p:val>
                                            <p:strVal val="#ppt_x"/>
                                          </p:val>
                                        </p:tav>
                                        <p:tav tm="100000">
                                          <p:val>
                                            <p:strVal val="#ppt_x"/>
                                          </p:val>
                                        </p:tav>
                                      </p:tavLst>
                                    </p:anim>
                                    <p:anim calcmode="lin" valueType="num">
                                      <p:cBhvr>
                                        <p:cTn id="42" dur="1000" fill="hold"/>
                                        <p:tgtEl>
                                          <p:spTgt spid="3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13" grpId="0" animBg="1"/>
      <p:bldP spid="20" grpId="0" animBg="1"/>
      <p:bldP spid="48" grpId="0"/>
      <p:bldP spid="52"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normAutofit fontScale="90000"/>
          </a:bodyPr>
          <a:lstStyle/>
          <a:p>
            <a:r>
              <a:rPr lang="en-AU" dirty="0"/>
              <a:t>Collections, Rules, Groups</a:t>
            </a:r>
            <a:br>
              <a:rPr lang="en-AU" dirty="0"/>
            </a:br>
            <a:r>
              <a:rPr lang="en-AU" dirty="0"/>
              <a:t>Conceptual View</a:t>
            </a:r>
          </a:p>
        </p:txBody>
      </p:sp>
      <p:cxnSp>
        <p:nvCxnSpPr>
          <p:cNvPr id="15" name="Straight Connector 14"/>
          <p:cNvCxnSpPr>
            <a:stCxn id="23" idx="2"/>
            <a:endCxn id="24" idx="0"/>
          </p:cNvCxnSpPr>
          <p:nvPr/>
        </p:nvCxnSpPr>
        <p:spPr>
          <a:xfrm flipH="1">
            <a:off x="2584723" y="2951773"/>
            <a:ext cx="7" cy="1078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2" idx="2"/>
            <a:endCxn id="23" idx="0"/>
          </p:cNvCxnSpPr>
          <p:nvPr/>
        </p:nvCxnSpPr>
        <p:spPr>
          <a:xfrm flipH="1">
            <a:off x="2584730" y="1590907"/>
            <a:ext cx="8015" cy="75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3" idx="3"/>
            <a:endCxn id="26" idx="1"/>
          </p:cNvCxnSpPr>
          <p:nvPr/>
        </p:nvCxnSpPr>
        <p:spPr>
          <a:xfrm>
            <a:off x="3844314" y="2647139"/>
            <a:ext cx="2132604" cy="881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3"/>
            <a:endCxn id="26" idx="1"/>
          </p:cNvCxnSpPr>
          <p:nvPr/>
        </p:nvCxnSpPr>
        <p:spPr>
          <a:xfrm flipV="1">
            <a:off x="3844306" y="3529068"/>
            <a:ext cx="2132612" cy="805479"/>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0850" y="3794464"/>
            <a:ext cx="224863" cy="263353"/>
          </a:xfrm>
          <a:prstGeom prst="rect">
            <a:avLst/>
          </a:prstGeom>
          <a:noFill/>
        </p:spPr>
        <p:txBody>
          <a:bodyPr wrap="square" lIns="77925" tIns="38963" rIns="77925" bIns="38963" rtlCol="0">
            <a:spAutoFit/>
          </a:bodyPr>
          <a:lstStyle/>
          <a:p>
            <a:r>
              <a:rPr lang="en-AU" sz="1200" dirty="0"/>
              <a:t>N</a:t>
            </a:r>
          </a:p>
        </p:txBody>
      </p:sp>
      <p:sp>
        <p:nvSpPr>
          <p:cNvPr id="83" name="TextBox 82"/>
          <p:cNvSpPr txBox="1"/>
          <p:nvPr/>
        </p:nvSpPr>
        <p:spPr>
          <a:xfrm>
            <a:off x="2925407" y="1590907"/>
            <a:ext cx="209414" cy="263353"/>
          </a:xfrm>
          <a:prstGeom prst="rect">
            <a:avLst/>
          </a:prstGeom>
          <a:noFill/>
        </p:spPr>
        <p:txBody>
          <a:bodyPr wrap="square" lIns="77925" tIns="38963" rIns="77925" bIns="38963" rtlCol="0">
            <a:spAutoFit/>
          </a:bodyPr>
          <a:lstStyle/>
          <a:p>
            <a:r>
              <a:rPr lang="en-AU" sz="1200" dirty="0"/>
              <a:t>1</a:t>
            </a:r>
          </a:p>
        </p:txBody>
      </p:sp>
      <p:sp>
        <p:nvSpPr>
          <p:cNvPr id="39" name="TextBox 38"/>
          <p:cNvSpPr txBox="1"/>
          <p:nvPr/>
        </p:nvSpPr>
        <p:spPr>
          <a:xfrm>
            <a:off x="4092424" y="2530851"/>
            <a:ext cx="209414" cy="263353"/>
          </a:xfrm>
          <a:prstGeom prst="rect">
            <a:avLst/>
          </a:prstGeom>
          <a:noFill/>
        </p:spPr>
        <p:txBody>
          <a:bodyPr wrap="square" lIns="77925" tIns="38963" rIns="77925" bIns="38963" rtlCol="0">
            <a:spAutoFit/>
          </a:bodyPr>
          <a:lstStyle/>
          <a:p>
            <a:r>
              <a:rPr lang="en-AU" sz="1200" dirty="0"/>
              <a:t>1</a:t>
            </a:r>
          </a:p>
        </p:txBody>
      </p:sp>
      <p:sp>
        <p:nvSpPr>
          <p:cNvPr id="40" name="TextBox 39"/>
          <p:cNvSpPr txBox="1"/>
          <p:nvPr/>
        </p:nvSpPr>
        <p:spPr>
          <a:xfrm>
            <a:off x="2912329" y="2919725"/>
            <a:ext cx="209414" cy="263353"/>
          </a:xfrm>
          <a:prstGeom prst="rect">
            <a:avLst/>
          </a:prstGeom>
          <a:noFill/>
        </p:spPr>
        <p:txBody>
          <a:bodyPr wrap="square" lIns="77925" tIns="38963" rIns="77925" bIns="38963" rtlCol="0">
            <a:spAutoFit/>
          </a:bodyPr>
          <a:lstStyle/>
          <a:p>
            <a:r>
              <a:rPr lang="en-AU" sz="1200" dirty="0"/>
              <a:t>1</a:t>
            </a:r>
          </a:p>
        </p:txBody>
      </p:sp>
      <p:sp>
        <p:nvSpPr>
          <p:cNvPr id="42" name="TextBox 41"/>
          <p:cNvSpPr txBox="1"/>
          <p:nvPr/>
        </p:nvSpPr>
        <p:spPr>
          <a:xfrm>
            <a:off x="5546381" y="3698181"/>
            <a:ext cx="209414" cy="263353"/>
          </a:xfrm>
          <a:prstGeom prst="rect">
            <a:avLst/>
          </a:prstGeom>
          <a:noFill/>
        </p:spPr>
        <p:txBody>
          <a:bodyPr wrap="square" lIns="77925" tIns="38963" rIns="77925" bIns="38963" rtlCol="0">
            <a:spAutoFit/>
          </a:bodyPr>
          <a:lstStyle/>
          <a:p>
            <a:r>
              <a:rPr lang="pl-PL" sz="1200" dirty="0"/>
              <a:t>0</a:t>
            </a:r>
            <a:endParaRPr lang="en-AU" sz="1200" dirty="0"/>
          </a:p>
        </p:txBody>
      </p:sp>
      <p:sp>
        <p:nvSpPr>
          <p:cNvPr id="49" name="TextBox 48"/>
          <p:cNvSpPr txBox="1"/>
          <p:nvPr/>
        </p:nvSpPr>
        <p:spPr>
          <a:xfrm>
            <a:off x="4056866" y="4178503"/>
            <a:ext cx="209414" cy="263353"/>
          </a:xfrm>
          <a:prstGeom prst="rect">
            <a:avLst/>
          </a:prstGeom>
          <a:noFill/>
        </p:spPr>
        <p:txBody>
          <a:bodyPr wrap="square" lIns="77925" tIns="38963" rIns="77925" bIns="38963" rtlCol="0">
            <a:spAutoFit/>
          </a:bodyPr>
          <a:lstStyle/>
          <a:p>
            <a:r>
              <a:rPr lang="en-AU" sz="1200" dirty="0"/>
              <a:t>1</a:t>
            </a:r>
          </a:p>
        </p:txBody>
      </p:sp>
      <p:sp>
        <p:nvSpPr>
          <p:cNvPr id="51" name="TextBox 50"/>
          <p:cNvSpPr txBox="1"/>
          <p:nvPr/>
        </p:nvSpPr>
        <p:spPr>
          <a:xfrm>
            <a:off x="5466520" y="3053200"/>
            <a:ext cx="209414" cy="263353"/>
          </a:xfrm>
          <a:prstGeom prst="rect">
            <a:avLst/>
          </a:prstGeom>
          <a:noFill/>
        </p:spPr>
        <p:txBody>
          <a:bodyPr wrap="square" lIns="77925" tIns="38963" rIns="77925" bIns="38963" rtlCol="0">
            <a:spAutoFit/>
          </a:bodyPr>
          <a:lstStyle/>
          <a:p>
            <a:r>
              <a:rPr lang="pl-PL" sz="1200" dirty="0"/>
              <a:t>0</a:t>
            </a:r>
            <a:endParaRPr lang="en-AU" sz="1200" dirty="0"/>
          </a:p>
        </p:txBody>
      </p:sp>
      <p:sp>
        <p:nvSpPr>
          <p:cNvPr id="57" name="TextBox 56"/>
          <p:cNvSpPr txBox="1"/>
          <p:nvPr/>
        </p:nvSpPr>
        <p:spPr>
          <a:xfrm>
            <a:off x="2925408" y="2107055"/>
            <a:ext cx="224863" cy="263353"/>
          </a:xfrm>
          <a:prstGeom prst="rect">
            <a:avLst/>
          </a:prstGeom>
          <a:noFill/>
        </p:spPr>
        <p:txBody>
          <a:bodyPr wrap="square" lIns="77925" tIns="38963" rIns="77925" bIns="38963" rtlCol="0">
            <a:spAutoFit/>
          </a:bodyPr>
          <a:lstStyle/>
          <a:p>
            <a:r>
              <a:rPr lang="en-AU" sz="1200" dirty="0"/>
              <a:t>N</a:t>
            </a:r>
          </a:p>
        </p:txBody>
      </p:sp>
      <p:sp>
        <p:nvSpPr>
          <p:cNvPr id="22" name="AutoShape 59"/>
          <p:cNvSpPr>
            <a:spLocks noChangeArrowheads="1"/>
          </p:cNvSpPr>
          <p:nvPr/>
        </p:nvSpPr>
        <p:spPr bwMode="auto">
          <a:xfrm>
            <a:off x="1333161" y="981637"/>
            <a:ext cx="2519168" cy="609270"/>
          </a:xfrm>
          <a:prstGeom prst="roundRect">
            <a:avLst>
              <a:gd name="adj" fmla="val 15833"/>
            </a:avLst>
          </a:prstGeom>
          <a:gradFill>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Collection</a:t>
            </a:r>
            <a:endParaRPr lang="en-US" sz="1500" dirty="0">
              <a:solidFill>
                <a:schemeClr val="bg1"/>
              </a:solidFill>
            </a:endParaRPr>
          </a:p>
        </p:txBody>
      </p:sp>
      <p:sp>
        <p:nvSpPr>
          <p:cNvPr id="23" name="AutoShape 59"/>
          <p:cNvSpPr>
            <a:spLocks noChangeArrowheads="1"/>
          </p:cNvSpPr>
          <p:nvPr/>
        </p:nvSpPr>
        <p:spPr bwMode="auto">
          <a:xfrm>
            <a:off x="1325146" y="2342504"/>
            <a:ext cx="2519168" cy="609270"/>
          </a:xfrm>
          <a:prstGeom prst="roundRect">
            <a:avLst>
              <a:gd name="adj" fmla="val 15833"/>
            </a:avLst>
          </a:prstGeom>
          <a:gradFill>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Group</a:t>
            </a:r>
            <a:endParaRPr lang="en-US" sz="1500" dirty="0">
              <a:solidFill>
                <a:schemeClr val="bg1"/>
              </a:solidFill>
            </a:endParaRPr>
          </a:p>
        </p:txBody>
      </p:sp>
      <p:sp>
        <p:nvSpPr>
          <p:cNvPr id="24" name="AutoShape 59"/>
          <p:cNvSpPr>
            <a:spLocks noChangeArrowheads="1"/>
          </p:cNvSpPr>
          <p:nvPr/>
        </p:nvSpPr>
        <p:spPr bwMode="auto">
          <a:xfrm>
            <a:off x="1325138" y="4029912"/>
            <a:ext cx="2519168" cy="609270"/>
          </a:xfrm>
          <a:prstGeom prst="roundRect">
            <a:avLst>
              <a:gd name="adj" fmla="val 15833"/>
            </a:avLst>
          </a:prstGeom>
          <a:gradFill>
            <a:gsLst>
              <a:gs pos="0">
                <a:srgbClr val="003366"/>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Rule</a:t>
            </a:r>
            <a:endParaRPr lang="en-US" sz="1500" dirty="0">
              <a:solidFill>
                <a:schemeClr val="bg1"/>
              </a:solidFill>
            </a:endParaRPr>
          </a:p>
        </p:txBody>
      </p:sp>
      <p:sp>
        <p:nvSpPr>
          <p:cNvPr id="26" name="AutoShape 59"/>
          <p:cNvSpPr>
            <a:spLocks noChangeArrowheads="1"/>
          </p:cNvSpPr>
          <p:nvPr/>
        </p:nvSpPr>
        <p:spPr bwMode="auto">
          <a:xfrm>
            <a:off x="5976918" y="3224433"/>
            <a:ext cx="2519168" cy="609270"/>
          </a:xfrm>
          <a:prstGeom prst="roundRect">
            <a:avLst>
              <a:gd name="adj" fmla="val 15833"/>
            </a:avLst>
          </a:prstGeom>
          <a:gradFill rotWithShape="1">
            <a:gsLst>
              <a:gs pos="0">
                <a:schemeClr val="accent2"/>
              </a:gs>
              <a:gs pos="100000">
                <a:srgbClr val="000032"/>
              </a:gs>
            </a:gsLst>
            <a:lin ang="2700000" scaled="1"/>
          </a:gradFill>
          <a:ln w="19050" algn="ctr">
            <a:solidFill>
              <a:srgbClr val="000032"/>
            </a:solidFill>
            <a:round/>
            <a:headEnd/>
            <a:tailEnd/>
          </a:ln>
        </p:spPr>
        <p:txBody>
          <a:bodyPr wrap="none" lIns="77925" tIns="38963" rIns="77925" bIns="38963" anchor="ctr"/>
          <a:lstStyle/>
          <a:p>
            <a:pPr marL="292219" indent="-292219" algn="ctr"/>
            <a:r>
              <a:rPr lang="nl-BE" sz="1500" dirty="0">
                <a:solidFill>
                  <a:schemeClr val="bg1"/>
                </a:solidFill>
              </a:rPr>
              <a:t>Condition</a:t>
            </a:r>
            <a:endParaRPr lang="en-US" sz="1500" dirty="0">
              <a:solidFill>
                <a:schemeClr val="bg1"/>
              </a:solidFill>
            </a:endParaRPr>
          </a:p>
        </p:txBody>
      </p:sp>
    </p:spTree>
    <p:extLst>
      <p:ext uri="{BB962C8B-B14F-4D97-AF65-F5344CB8AC3E}">
        <p14:creationId xmlns:p14="http://schemas.microsoft.com/office/powerpoint/2010/main" val="54401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42"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1000"/>
                                        <p:tgtEl>
                                          <p:spTgt spid="83"/>
                                        </p:tgtEl>
                                      </p:cBhvr>
                                    </p:animEffect>
                                    <p:anim calcmode="lin" valueType="num">
                                      <p:cBhvr>
                                        <p:cTn id="16" dur="1000" fill="hold"/>
                                        <p:tgtEl>
                                          <p:spTgt spid="83"/>
                                        </p:tgtEl>
                                        <p:attrNameLst>
                                          <p:attrName>ppt_x</p:attrName>
                                        </p:attrNameLst>
                                      </p:cBhvr>
                                      <p:tavLst>
                                        <p:tav tm="0">
                                          <p:val>
                                            <p:strVal val="#ppt_x"/>
                                          </p:val>
                                        </p:tav>
                                        <p:tav tm="100000">
                                          <p:val>
                                            <p:strVal val="#ppt_x"/>
                                          </p:val>
                                        </p:tav>
                                      </p:tavLst>
                                    </p:anim>
                                    <p:anim calcmode="lin" valueType="num">
                                      <p:cBhvr>
                                        <p:cTn id="1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fade">
                                      <p:cBhvr>
                                        <p:cTn id="32" dur="1000"/>
                                        <p:tgtEl>
                                          <p:spTgt spid="78"/>
                                        </p:tgtEl>
                                      </p:cBhvr>
                                    </p:animEffect>
                                    <p:anim calcmode="lin" valueType="num">
                                      <p:cBhvr>
                                        <p:cTn id="33" dur="1000" fill="hold"/>
                                        <p:tgtEl>
                                          <p:spTgt spid="78"/>
                                        </p:tgtEl>
                                        <p:attrNameLst>
                                          <p:attrName>ppt_x</p:attrName>
                                        </p:attrNameLst>
                                      </p:cBhvr>
                                      <p:tavLst>
                                        <p:tav tm="0">
                                          <p:val>
                                            <p:strVal val="#ppt_x"/>
                                          </p:val>
                                        </p:tav>
                                        <p:tav tm="100000">
                                          <p:val>
                                            <p:strVal val="#ppt_x"/>
                                          </p:val>
                                        </p:tav>
                                      </p:tavLst>
                                    </p:anim>
                                    <p:anim calcmode="lin" valueType="num">
                                      <p:cBhvr>
                                        <p:cTn id="34" dur="1000" fill="hold"/>
                                        <p:tgtEl>
                                          <p:spTgt spid="7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1000"/>
                                        <p:tgtEl>
                                          <p:spTgt spid="74"/>
                                        </p:tgtEl>
                                      </p:cBhvr>
                                    </p:animEffect>
                                    <p:anim calcmode="lin" valueType="num">
                                      <p:cBhvr>
                                        <p:cTn id="65" dur="1000" fill="hold"/>
                                        <p:tgtEl>
                                          <p:spTgt spid="74"/>
                                        </p:tgtEl>
                                        <p:attrNameLst>
                                          <p:attrName>ppt_x</p:attrName>
                                        </p:attrNameLst>
                                      </p:cBhvr>
                                      <p:tavLst>
                                        <p:tav tm="0">
                                          <p:val>
                                            <p:strVal val="#ppt_x"/>
                                          </p:val>
                                        </p:tav>
                                        <p:tav tm="100000">
                                          <p:val>
                                            <p:strVal val="#ppt_x"/>
                                          </p:val>
                                        </p:tav>
                                      </p:tavLst>
                                    </p:anim>
                                    <p:anim calcmode="lin" valueType="num">
                                      <p:cBhvr>
                                        <p:cTn id="66" dur="1000" fill="hold"/>
                                        <p:tgtEl>
                                          <p:spTgt spid="7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000"/>
                                        <p:tgtEl>
                                          <p:spTgt spid="51"/>
                                        </p:tgtEl>
                                      </p:cBhvr>
                                    </p:animEffect>
                                    <p:anim calcmode="lin" valueType="num">
                                      <p:cBhvr>
                                        <p:cTn id="70" dur="1000" fill="hold"/>
                                        <p:tgtEl>
                                          <p:spTgt spid="51"/>
                                        </p:tgtEl>
                                        <p:attrNameLst>
                                          <p:attrName>ppt_x</p:attrName>
                                        </p:attrNameLst>
                                      </p:cBhvr>
                                      <p:tavLst>
                                        <p:tav tm="0">
                                          <p:val>
                                            <p:strVal val="#ppt_x"/>
                                          </p:val>
                                        </p:tav>
                                        <p:tav tm="100000">
                                          <p:val>
                                            <p:strVal val="#ppt_x"/>
                                          </p:val>
                                        </p:tav>
                                      </p:tavLst>
                                    </p:anim>
                                    <p:anim calcmode="lin" valueType="num">
                                      <p:cBhvr>
                                        <p:cTn id="71" dur="1000" fill="hold"/>
                                        <p:tgtEl>
                                          <p:spTgt spid="5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3" grpId="0"/>
      <p:bldP spid="39" grpId="0"/>
      <p:bldP spid="40" grpId="0"/>
      <p:bldP spid="42" grpId="0"/>
      <p:bldP spid="49" grpId="0"/>
      <p:bldP spid="51" grpId="0"/>
      <p:bldP spid="57" grpId="0"/>
      <p:bldP spid="23" grpId="0" animBg="1"/>
      <p:bldP spid="24"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GENSWF_ADVANCE_TIME" val="16.007"/>
  <p:tag name="ISPRING_CUSTOM_TIMING_USED" val="1"/>
  <p:tag name="ISPRING_SLIDE_ID" val="{5698DA59-5EB3-4C4B-8C7E-7B48CDB8A38C}"/>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ISPRING_SLIDE_ID" val="{C74A4637-D245-415C-BB7E-B9184FC6F378}"/>
  <p:tag name="GENSWF_ADVANCE_TIME" val="6.912"/>
</p:tagLst>
</file>

<file path=ppt/theme/theme1.xml><?xml version="1.0" encoding="utf-8"?>
<a:theme xmlns:a="http://schemas.openxmlformats.org/drawingml/2006/main" name="FIS">
  <a:themeElements>
    <a:clrScheme name="FIS_2017">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8DC63F"/>
      </a:hlink>
      <a:folHlink>
        <a:srgbClr val="004F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extLst>
    <a:ext uri="{05A4C25C-085E-4340-85A3-A5531E510DB2}">
      <thm15:themeFamily xmlns:thm15="http://schemas.microsoft.com/office/thememl/2012/main" name="FIS 16x9 Presentation and Toolkit" id="{128B7AC0-9900-4A64-B811-E02EB01267DE}" vid="{2C25B9D5-3C19-4139-B184-E5C5BA605AE0}"/>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FIS_2017">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8DC63F"/>
    </a:hlink>
    <a:folHlink>
      <a:srgbClr val="004F5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131c18cc-2474-4745-871d-6b663d645c63" ContentTypeId="0x010100B1AF7E0DF49F8B4998DFBA24D0E94F04" PreviousValue="false"/>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Official Record" ma:contentTypeID="0x010100B1AF7E0DF49F8B4998DFBA24D0E94F0400EF6AA88B9EC56046829175579DD56F62" ma:contentTypeVersion="17" ma:contentTypeDescription="FIS official records per the Records and Retention policy.&#10;" ma:contentTypeScope="" ma:versionID="40f055bb11b490dc86941d6fb9463cbb">
  <xsd:schema xmlns:xsd="http://www.w3.org/2001/XMLSchema" xmlns:xs="http://www.w3.org/2001/XMLSchema" xmlns:p="http://schemas.microsoft.com/office/2006/metadata/properties" xmlns:ns2="27be7644-ceb4-4b99-a982-54c24b0d5763" xmlns:ns3="f973b30c-1df3-4c2a-bca9-cf21b10eff93" xmlns:ns4="da2d9307-b2cc-4afe-9596-29bf38550d3c" targetNamespace="http://schemas.microsoft.com/office/2006/metadata/properties" ma:root="true" ma:fieldsID="9a5b38b3c82e31a9f808790e1f49f3f9" ns2:_="" ns3:_="" ns4:_="">
    <xsd:import namespace="27be7644-ceb4-4b99-a982-54c24b0d5763"/>
    <xsd:import namespace="f973b30c-1df3-4c2a-bca9-cf21b10eff93"/>
    <xsd:import namespace="da2d9307-b2cc-4afe-9596-29bf38550d3c"/>
    <xsd:element name="properties">
      <xsd:complexType>
        <xsd:sequence>
          <xsd:element name="documentManagement">
            <xsd:complexType>
              <xsd:all>
                <xsd:element ref="ns2:TaxCatchAll" minOccurs="0"/>
                <xsd:element ref="ns2:TaxCatchAllLabel" minOccurs="0"/>
                <xsd:element ref="ns2:p2ccda1aa538431ebdbd9aff2e618395" minOccurs="0"/>
                <xsd:element ref="ns2:m212503b6b334cf5939abe2139ab9989" minOccurs="0"/>
                <xsd:element ref="ns3:d85f6d7fdfbb4fcb9928e85e20829f11" minOccurs="0"/>
                <xsd:element ref="ns4:FIS_x0020_Templa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e7644-ceb4-4b99-a982-54c24b0d576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ee0b3923-50aa-4895-b825-540afbf82b57}" ma:internalName="TaxCatchAll" ma:showField="CatchAllData" ma:web="f973b30c-1df3-4c2a-bca9-cf21b10eff93">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ee0b3923-50aa-4895-b825-540afbf82b57}" ma:internalName="TaxCatchAllLabel" ma:readOnly="true" ma:showField="CatchAllDataLabel" ma:web="f973b30c-1df3-4c2a-bca9-cf21b10eff93">
      <xsd:complexType>
        <xsd:complexContent>
          <xsd:extension base="dms:MultiChoiceLookup">
            <xsd:sequence>
              <xsd:element name="Value" type="dms:Lookup" maxOccurs="unbounded" minOccurs="0" nillable="true"/>
            </xsd:sequence>
          </xsd:extension>
        </xsd:complexContent>
      </xsd:complexType>
    </xsd:element>
    <xsd:element name="p2ccda1aa538431ebdbd9aff2e618395" ma:index="10" ma:taxonomy="true" ma:internalName="p2ccda1aa538431ebdbd9aff2e618395" ma:taxonomyFieldName="hubDataClassification" ma:displayName="Data Classification" ma:default="120;#Internal Use|c3cad031-fee6-47a9-aad0-2ffea30ffed6" ma:fieldId="{92ccda1a-a538-431e-bdbd-9aff2e618395}" ma:sspId="131c18cc-2474-4745-871d-6b663d645c63" ma:termSetId="eb0af5e7-1eeb-4e7f-b793-c64bc7a9f483" ma:anchorId="00000000-0000-0000-0000-000000000000" ma:open="false" ma:isKeyword="false">
      <xsd:complexType>
        <xsd:sequence>
          <xsd:element ref="pc:Terms" minOccurs="0" maxOccurs="1"/>
        </xsd:sequence>
      </xsd:complexType>
    </xsd:element>
    <xsd:element name="m212503b6b334cf5939abe2139ab9989" ma:index="12" ma:taxonomy="true" ma:internalName="m212503b6b334cf5939abe2139ab9989" ma:taxonomyFieldName="hubOfficialRecord" ma:displayName="Record Type" ma:default="118;#Discretionary|be304623-379d-4a0b-8bdf-b30f264f5d0f" ma:fieldId="{6212503b-6b33-4cf5-939a-be2139ab9989}" ma:sspId="131c18cc-2474-4745-871d-6b663d645c63" ma:termSetId="bd792795-f08d-4e72-bb89-f38d6c0b487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973b30c-1df3-4c2a-bca9-cf21b10eff93" elementFormDefault="qualified">
    <xsd:import namespace="http://schemas.microsoft.com/office/2006/documentManagement/types"/>
    <xsd:import namespace="http://schemas.microsoft.com/office/infopath/2007/PartnerControls"/>
    <xsd:element name="d85f6d7fdfbb4fcb9928e85e20829f11" ma:index="14" ma:taxonomy="true" ma:internalName="d85f6d7fdfbb4fcb9928e85e20829f11" ma:taxonomyFieldName="ContentCategory1" ma:displayName="Content Category" ma:default="116;#General|df414748-05a1-4eef-b671-5b3efbbf31a9" ma:fieldId="{d85f6d7f-dfbb-4fcb-9928-e85e20829f11}" ma:sspId="131c18cc-2474-4745-871d-6b663d645c63" ma:termSetId="957a4a28-c6ea-4b9b-9330-da922fce844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a2d9307-b2cc-4afe-9596-29bf38550d3c" elementFormDefault="qualified">
    <xsd:import namespace="http://schemas.microsoft.com/office/2006/documentManagement/types"/>
    <xsd:import namespace="http://schemas.microsoft.com/office/infopath/2007/PartnerControls"/>
    <xsd:element name="FIS_x0020_Templates" ma:index="16" nillable="true" ma:displayName="FIS Templates" ma:default="Microsoft PowerPoint Templates" ma:format="Dropdown" ma:internalName="FIS_x0020_Templates">
      <xsd:simpleType>
        <xsd:restriction base="dms:Choice">
          <xsd:enumeration value="Microsoft PowerPoint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212503b6b334cf5939abe2139ab9989 xmlns="27be7644-ceb4-4b99-a982-54c24b0d5763">
      <Terms xmlns="http://schemas.microsoft.com/office/infopath/2007/PartnerControls">
        <TermInfo xmlns="http://schemas.microsoft.com/office/infopath/2007/PartnerControls">
          <TermName xmlns="http://schemas.microsoft.com/office/infopath/2007/PartnerControls">Discretionary</TermName>
          <TermId xmlns="http://schemas.microsoft.com/office/infopath/2007/PartnerControls">be304623-379d-4a0b-8bdf-b30f264f5d0f</TermId>
        </TermInfo>
      </Terms>
    </m212503b6b334cf5939abe2139ab9989>
    <p2ccda1aa538431ebdbd9aff2e618395 xmlns="27be7644-ceb4-4b99-a982-54c24b0d5763">
      <Terms xmlns="http://schemas.microsoft.com/office/infopath/2007/PartnerControls">
        <TermInfo xmlns="http://schemas.microsoft.com/office/infopath/2007/PartnerControls">
          <TermName xmlns="http://schemas.microsoft.com/office/infopath/2007/PartnerControls">Internal Use</TermName>
          <TermId xmlns="http://schemas.microsoft.com/office/infopath/2007/PartnerControls">c3cad031-fee6-47a9-aad0-2ffea30ffed6</TermId>
        </TermInfo>
      </Terms>
    </p2ccda1aa538431ebdbd9aff2e618395>
    <d85f6d7fdfbb4fcb9928e85e20829f11 xmlns="f973b30c-1df3-4c2a-bca9-cf21b10eff93">
      <Terms xmlns="http://schemas.microsoft.com/office/infopath/2007/PartnerControls">
        <TermInfo xmlns="http://schemas.microsoft.com/office/infopath/2007/PartnerControls">
          <TermName xmlns="http://schemas.microsoft.com/office/infopath/2007/PartnerControls">General</TermName>
          <TermId xmlns="http://schemas.microsoft.com/office/infopath/2007/PartnerControls">df414748-05a1-4eef-b671-5b3efbbf31a9</TermId>
        </TermInfo>
      </Terms>
    </d85f6d7fdfbb4fcb9928e85e20829f11>
    <FIS_x0020_Templates xmlns="da2d9307-b2cc-4afe-9596-29bf38550d3c">Microsoft PowerPoint Templates</FIS_x0020_Templates>
    <TaxCatchAll xmlns="27be7644-ceb4-4b99-a982-54c24b0d5763">
      <Value>120</Value>
      <Value>118</Value>
      <Value>116</Value>
    </TaxCatchAl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57EDD9-6E5B-45D1-A029-86225106B5F5}">
  <ds:schemaRefs>
    <ds:schemaRef ds:uri="Microsoft.SharePoint.Taxonomy.ContentTypeSync"/>
  </ds:schemaRefs>
</ds:datastoreItem>
</file>

<file path=customXml/itemProps2.xml><?xml version="1.0" encoding="utf-8"?>
<ds:datastoreItem xmlns:ds="http://schemas.openxmlformats.org/officeDocument/2006/customXml" ds:itemID="{380A2E58-D8A5-4B02-AA8B-9DE4726C31CF}">
  <ds:schemaRefs>
    <ds:schemaRef ds:uri="http://schemas.microsoft.com/office/2006/metadata/customXsn"/>
  </ds:schemaRefs>
</ds:datastoreItem>
</file>

<file path=customXml/itemProps3.xml><?xml version="1.0" encoding="utf-8"?>
<ds:datastoreItem xmlns:ds="http://schemas.openxmlformats.org/officeDocument/2006/customXml" ds:itemID="{1FA0F8F0-C57D-4AA3-B9BC-521C192A15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be7644-ceb4-4b99-a982-54c24b0d5763"/>
    <ds:schemaRef ds:uri="f973b30c-1df3-4c2a-bca9-cf21b10eff93"/>
    <ds:schemaRef ds:uri="da2d9307-b2cc-4afe-9596-29bf38550d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2EB9F7C-7A0C-44B9-A8EC-0A16627C83C6}">
  <ds:schemaRefs>
    <ds:schemaRef ds:uri="27be7644-ceb4-4b99-a982-54c24b0d5763"/>
    <ds:schemaRef ds:uri="http://schemas.openxmlformats.org/package/2006/metadata/core-properties"/>
    <ds:schemaRef ds:uri="http://www.w3.org/XML/1998/namespace"/>
    <ds:schemaRef ds:uri="http://schemas.microsoft.com/office/infopath/2007/PartnerControls"/>
    <ds:schemaRef ds:uri="f973b30c-1df3-4c2a-bca9-cf21b10eff93"/>
    <ds:schemaRef ds:uri="http://purl.org/dc/terms/"/>
    <ds:schemaRef ds:uri="da2d9307-b2cc-4afe-9596-29bf38550d3c"/>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5.xml><?xml version="1.0" encoding="utf-8"?>
<ds:datastoreItem xmlns:ds="http://schemas.openxmlformats.org/officeDocument/2006/customXml" ds:itemID="{24DD2F5F-C6DB-46CF-8480-DCED4465A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1379</TotalTime>
  <Words>7347</Words>
  <Application>Microsoft Office PowerPoint</Application>
  <PresentationFormat>On-screen Show (16:9)</PresentationFormat>
  <Paragraphs>699</Paragraphs>
  <Slides>49</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Courier New</vt:lpstr>
      <vt:lpstr>Lucida Grande</vt:lpstr>
      <vt:lpstr>Symbol</vt:lpstr>
      <vt:lpstr>Tahoma</vt:lpstr>
      <vt:lpstr>Wingdings</vt:lpstr>
      <vt:lpstr>FIS</vt:lpstr>
      <vt:lpstr>Validation Service</vt:lpstr>
      <vt:lpstr>Agenda</vt:lpstr>
      <vt:lpstr>Validation Service - where it fits?</vt:lpstr>
      <vt:lpstr>Architecture</vt:lpstr>
      <vt:lpstr>Validation Service</vt:lpstr>
      <vt:lpstr>Validation Service - invocation</vt:lpstr>
      <vt:lpstr>Validation Service - invocation</vt:lpstr>
      <vt:lpstr>Validation Service Components</vt:lpstr>
      <vt:lpstr>Collections, Rules, Groups Conceptual View</vt:lpstr>
      <vt:lpstr>Validators</vt:lpstr>
      <vt:lpstr>Validators</vt:lpstr>
      <vt:lpstr>Issue Generation</vt:lpstr>
      <vt:lpstr>Conditions</vt:lpstr>
      <vt:lpstr>Configuration</vt:lpstr>
      <vt:lpstr>Configuration Concepts</vt:lpstr>
      <vt:lpstr>&lt;validationservice&gt; tag</vt:lpstr>
      <vt:lpstr>&lt;validationservice&gt; - example</vt:lpstr>
      <vt:lpstr>&lt;validationcollection&gt;</vt:lpstr>
      <vt:lpstr>&lt;validationcollection&gt;</vt:lpstr>
      <vt:lpstr>&lt;validationcollection&gt; - example</vt:lpstr>
      <vt:lpstr>&lt;validationrulegroup&gt; tag</vt:lpstr>
      <vt:lpstr>&lt;validationrulegroup&gt;</vt:lpstr>
      <vt:lpstr>&lt;validationrulegroup&gt; - example</vt:lpstr>
      <vt:lpstr>&lt;validationrule&gt; tag</vt:lpstr>
      <vt:lpstr>&lt;validationruletype&gt; - example</vt:lpstr>
      <vt:lpstr>&lt;validationrule&gt; - example</vt:lpstr>
      <vt:lpstr>Out-of-the-box Validators</vt:lpstr>
      <vt:lpstr>Out-of-the-box SetValidators</vt:lpstr>
      <vt:lpstr>Out-of-the-box Conditions</vt:lpstr>
      <vt:lpstr>&lt;conditiontype&gt; - example</vt:lpstr>
      <vt:lpstr>Using Validation</vt:lpstr>
      <vt:lpstr>Validation Service Invocation - BPMN</vt:lpstr>
      <vt:lpstr>Validation Service and VRGT</vt:lpstr>
      <vt:lpstr>Adding custom validator and condition</vt:lpstr>
      <vt:lpstr>Creating a Validator</vt:lpstr>
      <vt:lpstr>Configuring a Validator</vt:lpstr>
      <vt:lpstr>Messages and rule usage</vt:lpstr>
      <vt:lpstr>Create a Condition</vt:lpstr>
      <vt:lpstr>Configure the condition</vt:lpstr>
      <vt:lpstr>VTK and Validation</vt:lpstr>
      <vt:lpstr>Validation Service - VTK</vt:lpstr>
      <vt:lpstr>Validators</vt:lpstr>
      <vt:lpstr>Validation Rule</vt:lpstr>
      <vt:lpstr>Validators</vt:lpstr>
      <vt:lpstr>Validation Groups</vt:lpstr>
      <vt:lpstr>Validation Groups</vt:lpstr>
      <vt:lpstr>Validation Collections</vt:lpstr>
      <vt:lpstr>Generate Validation Code</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title slide</dc:title>
  <dc:creator>Leszek Deska</dc:creator>
  <cp:lastModifiedBy>Deska, Leszek</cp:lastModifiedBy>
  <cp:revision>82</cp:revision>
  <dcterms:created xsi:type="dcterms:W3CDTF">2017-11-27T22:23:48Z</dcterms:created>
  <dcterms:modified xsi:type="dcterms:W3CDTF">2019-05-23T12:46:18Z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ubDataClassification">
    <vt:lpwstr>120;#Internal Use|c3cad031-fee6-47a9-aad0-2ffea30ffed6</vt:lpwstr>
  </property>
  <property fmtid="{D5CDD505-2E9C-101B-9397-08002B2CF9AE}" pid="3" name="hubOfficialRecord">
    <vt:lpwstr>118;#Discretionary|be304623-379d-4a0b-8bdf-b30f264f5d0f</vt:lpwstr>
  </property>
  <property fmtid="{D5CDD505-2E9C-101B-9397-08002B2CF9AE}" pid="4" name="ContentCategory1">
    <vt:lpwstr>116;#General|df414748-05a1-4eef-b671-5b3efbbf31a9</vt:lpwstr>
  </property>
  <property fmtid="{D5CDD505-2E9C-101B-9397-08002B2CF9AE}" pid="5" name="ContentTypeId">
    <vt:lpwstr>0x010100B1AF7E0DF49F8B4998DFBA24D0E94F0400EF6AA88B9EC56046829175579DD56F62</vt:lpwstr>
  </property>
</Properties>
</file>