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4" r:id="rId3"/>
    <p:sldId id="258" r:id="rId4"/>
    <p:sldId id="301" r:id="rId5"/>
    <p:sldId id="300"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5" d="100"/>
          <a:sy n="75" d="100"/>
        </p:scale>
        <p:origin x="-108" y="-3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46973-0AE2-481D-854C-3E1ED41AFF46}" type="datetimeFigureOut">
              <a:rPr lang="en-IE" smtClean="0"/>
              <a:pPr/>
              <a:t>01/08/2020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8CBB1-9D9C-4499-9BC8-DC530B71BC6F}" type="slidenum">
              <a:rPr lang="en-IE" smtClean="0"/>
              <a:pPr/>
              <a:t>‹#›</a:t>
            </a:fld>
            <a:endParaRPr lang="en-IE"/>
          </a:p>
        </p:txBody>
      </p:sp>
    </p:spTree>
    <p:extLst>
      <p:ext uri="{BB962C8B-B14F-4D97-AF65-F5344CB8AC3E}">
        <p14:creationId xmlns="" xmlns:p14="http://schemas.microsoft.com/office/powerpoint/2010/main" val="366099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459C7-8835-48F2-9E45-2A83A379D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 xmlns:a16="http://schemas.microsoft.com/office/drawing/2014/main" id="{51633760-FB2D-410D-A2F2-493D38F27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 xmlns:a16="http://schemas.microsoft.com/office/drawing/2014/main" id="{C797E27A-5345-4969-B27A-78B1F220436C}"/>
              </a:ext>
            </a:extLst>
          </p:cNvPr>
          <p:cNvSpPr>
            <a:spLocks noGrp="1"/>
          </p:cNvSpPr>
          <p:nvPr>
            <p:ph type="dt" sz="half" idx="10"/>
          </p:nvPr>
        </p:nvSpPr>
        <p:spPr/>
        <p:txBody>
          <a:bodyPr/>
          <a:lstStyle/>
          <a:p>
            <a:fld id="{67831CF7-CE91-409B-92D4-53F284B31477}" type="datetime1">
              <a:rPr lang="en-IE" smtClean="0"/>
              <a:pPr/>
              <a:t>01/08/2020</a:t>
            </a:fld>
            <a:endParaRPr lang="en-IE"/>
          </a:p>
        </p:txBody>
      </p:sp>
      <p:sp>
        <p:nvSpPr>
          <p:cNvPr id="5" name="Footer Placeholder 4">
            <a:extLst>
              <a:ext uri="{FF2B5EF4-FFF2-40B4-BE49-F238E27FC236}">
                <a16:creationId xmlns="" xmlns:a16="http://schemas.microsoft.com/office/drawing/2014/main" id="{28D924A5-48E9-4766-9F3B-16076F428CB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6D841C25-1EAD-4031-9F77-0D45AEE3A4DF}"/>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85333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5DB110-02B1-4E8D-91D6-D11610B62EAE}"/>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 xmlns:a16="http://schemas.microsoft.com/office/drawing/2014/main" id="{F540E25B-C489-4A0F-9D6D-5B60D28D7D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BCA31D9C-6E43-4077-90AD-4CD4A3A317B2}"/>
              </a:ext>
            </a:extLst>
          </p:cNvPr>
          <p:cNvSpPr>
            <a:spLocks noGrp="1"/>
          </p:cNvSpPr>
          <p:nvPr>
            <p:ph type="dt" sz="half" idx="10"/>
          </p:nvPr>
        </p:nvSpPr>
        <p:spPr/>
        <p:txBody>
          <a:bodyPr/>
          <a:lstStyle/>
          <a:p>
            <a:fld id="{35FDC507-FC9D-408E-B579-05B0A4C1E88D}" type="datetime1">
              <a:rPr lang="en-IE" smtClean="0"/>
              <a:pPr/>
              <a:t>01/08/2020</a:t>
            </a:fld>
            <a:endParaRPr lang="en-IE"/>
          </a:p>
        </p:txBody>
      </p:sp>
      <p:sp>
        <p:nvSpPr>
          <p:cNvPr id="5" name="Footer Placeholder 4">
            <a:extLst>
              <a:ext uri="{FF2B5EF4-FFF2-40B4-BE49-F238E27FC236}">
                <a16:creationId xmlns="" xmlns:a16="http://schemas.microsoft.com/office/drawing/2014/main" id="{1886BEB9-E43B-4F0B-BD25-DEC35A10A56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FADBED1E-BEA0-46B9-9265-6CCC6171DBBC}"/>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58945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5B91E60-A679-4815-B804-7FFDE2F173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 xmlns:a16="http://schemas.microsoft.com/office/drawing/2014/main" id="{24B595C8-2933-4E28-AAEF-F92B44640E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34AD22C1-1021-45D4-B7EB-27DE1EA4EB28}"/>
              </a:ext>
            </a:extLst>
          </p:cNvPr>
          <p:cNvSpPr>
            <a:spLocks noGrp="1"/>
          </p:cNvSpPr>
          <p:nvPr>
            <p:ph type="dt" sz="half" idx="10"/>
          </p:nvPr>
        </p:nvSpPr>
        <p:spPr/>
        <p:txBody>
          <a:bodyPr/>
          <a:lstStyle/>
          <a:p>
            <a:fld id="{EAEE06ED-CAB6-4516-9B9F-3255A120C04D}" type="datetime1">
              <a:rPr lang="en-IE" smtClean="0"/>
              <a:pPr/>
              <a:t>01/08/2020</a:t>
            </a:fld>
            <a:endParaRPr lang="en-IE"/>
          </a:p>
        </p:txBody>
      </p:sp>
      <p:sp>
        <p:nvSpPr>
          <p:cNvPr id="5" name="Footer Placeholder 4">
            <a:extLst>
              <a:ext uri="{FF2B5EF4-FFF2-40B4-BE49-F238E27FC236}">
                <a16:creationId xmlns="" xmlns:a16="http://schemas.microsoft.com/office/drawing/2014/main" id="{3D98B4EF-DD05-4EE5-AC33-06264AF95D1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FC979266-954C-4F44-A506-EEDE0BAF207A}"/>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123265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36A9B3-095B-449E-BF10-D09B08B5EFD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6403DE21-EFD4-436A-BBF2-20D41640D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06391014-57C3-4B9D-870A-0C6661C15076}"/>
              </a:ext>
            </a:extLst>
          </p:cNvPr>
          <p:cNvSpPr>
            <a:spLocks noGrp="1"/>
          </p:cNvSpPr>
          <p:nvPr>
            <p:ph type="dt" sz="half" idx="10"/>
          </p:nvPr>
        </p:nvSpPr>
        <p:spPr/>
        <p:txBody>
          <a:bodyPr/>
          <a:lstStyle/>
          <a:p>
            <a:fld id="{6BA3A11B-4D28-45D0-9C67-108C9CA0BFDB}" type="datetime1">
              <a:rPr lang="en-IE" smtClean="0"/>
              <a:pPr/>
              <a:t>01/08/2020</a:t>
            </a:fld>
            <a:endParaRPr lang="en-IE"/>
          </a:p>
        </p:txBody>
      </p:sp>
      <p:sp>
        <p:nvSpPr>
          <p:cNvPr id="5" name="Footer Placeholder 4">
            <a:extLst>
              <a:ext uri="{FF2B5EF4-FFF2-40B4-BE49-F238E27FC236}">
                <a16:creationId xmlns="" xmlns:a16="http://schemas.microsoft.com/office/drawing/2014/main" id="{93CCDF1E-2F58-41A3-A9A6-C63D30E9D42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C608BB86-7CCD-41C3-B87A-0666CA08402F}"/>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302417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DFAADF-0B06-4D89-B4DF-1CD4933CF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 xmlns:a16="http://schemas.microsoft.com/office/drawing/2014/main" id="{7930184F-20BE-43E9-9D2F-9A06BBC6F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2EE5380-F56A-4278-8982-35E7FFF86933}"/>
              </a:ext>
            </a:extLst>
          </p:cNvPr>
          <p:cNvSpPr>
            <a:spLocks noGrp="1"/>
          </p:cNvSpPr>
          <p:nvPr>
            <p:ph type="dt" sz="half" idx="10"/>
          </p:nvPr>
        </p:nvSpPr>
        <p:spPr/>
        <p:txBody>
          <a:bodyPr/>
          <a:lstStyle/>
          <a:p>
            <a:fld id="{84A1D46F-E52A-45F4-B732-2BF36796D341}" type="datetime1">
              <a:rPr lang="en-IE" smtClean="0"/>
              <a:pPr/>
              <a:t>01/08/2020</a:t>
            </a:fld>
            <a:endParaRPr lang="en-IE"/>
          </a:p>
        </p:txBody>
      </p:sp>
      <p:sp>
        <p:nvSpPr>
          <p:cNvPr id="5" name="Footer Placeholder 4">
            <a:extLst>
              <a:ext uri="{FF2B5EF4-FFF2-40B4-BE49-F238E27FC236}">
                <a16:creationId xmlns="" xmlns:a16="http://schemas.microsoft.com/office/drawing/2014/main" id="{80A70E93-32CE-41A1-838C-4A020DB10B9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9B3A0C38-FEBC-4709-9FFB-83AC88B85161}"/>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70380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52C582-C45F-49B3-BDF7-34E7605B046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C162DD93-3E42-41F6-8200-3235BCAAC9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 xmlns:a16="http://schemas.microsoft.com/office/drawing/2014/main" id="{8B88EE2A-23E5-489A-877B-5555F3767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 xmlns:a16="http://schemas.microsoft.com/office/drawing/2014/main" id="{1A50D01B-9D76-4591-8693-874F0C8E2BE7}"/>
              </a:ext>
            </a:extLst>
          </p:cNvPr>
          <p:cNvSpPr>
            <a:spLocks noGrp="1"/>
          </p:cNvSpPr>
          <p:nvPr>
            <p:ph type="dt" sz="half" idx="10"/>
          </p:nvPr>
        </p:nvSpPr>
        <p:spPr/>
        <p:txBody>
          <a:bodyPr/>
          <a:lstStyle/>
          <a:p>
            <a:fld id="{594665B0-192C-4B85-9A42-DF7BEA0C7747}" type="datetime1">
              <a:rPr lang="en-IE" smtClean="0"/>
              <a:pPr/>
              <a:t>01/08/2020</a:t>
            </a:fld>
            <a:endParaRPr lang="en-IE"/>
          </a:p>
        </p:txBody>
      </p:sp>
      <p:sp>
        <p:nvSpPr>
          <p:cNvPr id="6" name="Footer Placeholder 5">
            <a:extLst>
              <a:ext uri="{FF2B5EF4-FFF2-40B4-BE49-F238E27FC236}">
                <a16:creationId xmlns="" xmlns:a16="http://schemas.microsoft.com/office/drawing/2014/main" id="{808C0CE8-5983-4AA9-BB53-824C67AF0B3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93BA3F56-54AE-42F9-A752-3D9DA37727FF}"/>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241931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F1599-1788-4289-8B7B-3FA324E738A2}"/>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 xmlns:a16="http://schemas.microsoft.com/office/drawing/2014/main" id="{0EAC5BFD-F204-4FC6-84F2-F58A62EDA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DFEDF08-37A8-4856-A846-AB5A474AF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 xmlns:a16="http://schemas.microsoft.com/office/drawing/2014/main" id="{23052BCE-2DB7-410F-BE8B-FC8EDE713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460F95B-F2B3-45E1-80E6-2472C8D298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 xmlns:a16="http://schemas.microsoft.com/office/drawing/2014/main" id="{11726EC0-E3B5-4364-B705-EA3CF4E424D6}"/>
              </a:ext>
            </a:extLst>
          </p:cNvPr>
          <p:cNvSpPr>
            <a:spLocks noGrp="1"/>
          </p:cNvSpPr>
          <p:nvPr>
            <p:ph type="dt" sz="half" idx="10"/>
          </p:nvPr>
        </p:nvSpPr>
        <p:spPr/>
        <p:txBody>
          <a:bodyPr/>
          <a:lstStyle/>
          <a:p>
            <a:fld id="{88F111A8-05C4-4735-94C3-ECEC2F9DDF06}" type="datetime1">
              <a:rPr lang="en-IE" smtClean="0"/>
              <a:pPr/>
              <a:t>01/08/2020</a:t>
            </a:fld>
            <a:endParaRPr lang="en-IE"/>
          </a:p>
        </p:txBody>
      </p:sp>
      <p:sp>
        <p:nvSpPr>
          <p:cNvPr id="8" name="Footer Placeholder 7">
            <a:extLst>
              <a:ext uri="{FF2B5EF4-FFF2-40B4-BE49-F238E27FC236}">
                <a16:creationId xmlns="" xmlns:a16="http://schemas.microsoft.com/office/drawing/2014/main" id="{F7FAC4DF-6570-47D7-8FB1-7ADA5FA6314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 xmlns:a16="http://schemas.microsoft.com/office/drawing/2014/main" id="{F7BE2BCB-6016-4973-ABED-DDA5FADD0F72}"/>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9572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C1B6A2-7EF2-4C39-B9B1-A11DE9C834AC}"/>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 xmlns:a16="http://schemas.microsoft.com/office/drawing/2014/main" id="{9D5C3593-3E3E-4F74-9DA8-92C6196AAB36}"/>
              </a:ext>
            </a:extLst>
          </p:cNvPr>
          <p:cNvSpPr>
            <a:spLocks noGrp="1"/>
          </p:cNvSpPr>
          <p:nvPr>
            <p:ph type="dt" sz="half" idx="10"/>
          </p:nvPr>
        </p:nvSpPr>
        <p:spPr/>
        <p:txBody>
          <a:bodyPr/>
          <a:lstStyle/>
          <a:p>
            <a:fld id="{83C62EFE-8CC1-4DFD-93CF-F31E39479739}" type="datetime1">
              <a:rPr lang="en-IE" smtClean="0"/>
              <a:pPr/>
              <a:t>01/08/2020</a:t>
            </a:fld>
            <a:endParaRPr lang="en-IE"/>
          </a:p>
        </p:txBody>
      </p:sp>
      <p:sp>
        <p:nvSpPr>
          <p:cNvPr id="4" name="Footer Placeholder 3">
            <a:extLst>
              <a:ext uri="{FF2B5EF4-FFF2-40B4-BE49-F238E27FC236}">
                <a16:creationId xmlns="" xmlns:a16="http://schemas.microsoft.com/office/drawing/2014/main" id="{86F802DF-F763-4BFE-8077-22303DF0DFD7}"/>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 xmlns:a16="http://schemas.microsoft.com/office/drawing/2014/main" id="{B81C87F1-BA71-47C0-AF5A-3B84486B4E41}"/>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189700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66A6E59-8747-4033-98BE-29BAF6094EFB}"/>
              </a:ext>
            </a:extLst>
          </p:cNvPr>
          <p:cNvSpPr>
            <a:spLocks noGrp="1"/>
          </p:cNvSpPr>
          <p:nvPr>
            <p:ph type="dt" sz="half" idx="10"/>
          </p:nvPr>
        </p:nvSpPr>
        <p:spPr/>
        <p:txBody>
          <a:bodyPr/>
          <a:lstStyle/>
          <a:p>
            <a:fld id="{DF89BE69-FDCA-4647-95BC-7067A0CD54B2}" type="datetime1">
              <a:rPr lang="en-IE" smtClean="0"/>
              <a:pPr/>
              <a:t>01/08/2020</a:t>
            </a:fld>
            <a:endParaRPr lang="en-IE"/>
          </a:p>
        </p:txBody>
      </p:sp>
      <p:sp>
        <p:nvSpPr>
          <p:cNvPr id="3" name="Footer Placeholder 2">
            <a:extLst>
              <a:ext uri="{FF2B5EF4-FFF2-40B4-BE49-F238E27FC236}">
                <a16:creationId xmlns="" xmlns:a16="http://schemas.microsoft.com/office/drawing/2014/main" id="{CBC9BEFC-8813-436A-9816-103C105F0F3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 xmlns:a16="http://schemas.microsoft.com/office/drawing/2014/main" id="{841EBDC8-6AAD-4BB7-BFEE-2214109A4D8E}"/>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80077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2536E-E836-4276-9CB2-9218D6B02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ADECA17B-F027-4EBC-BCB8-3747C9FFFA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 xmlns:a16="http://schemas.microsoft.com/office/drawing/2014/main" id="{AF1F4EA2-B224-4131-9FE1-8791FB5C2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12D633-C0AF-4F85-A94E-0199844DEAC4}"/>
              </a:ext>
            </a:extLst>
          </p:cNvPr>
          <p:cNvSpPr>
            <a:spLocks noGrp="1"/>
          </p:cNvSpPr>
          <p:nvPr>
            <p:ph type="dt" sz="half" idx="10"/>
          </p:nvPr>
        </p:nvSpPr>
        <p:spPr/>
        <p:txBody>
          <a:bodyPr/>
          <a:lstStyle/>
          <a:p>
            <a:fld id="{799CD976-20AE-4E9D-8F98-FC6F3CB56533}" type="datetime1">
              <a:rPr lang="en-IE" smtClean="0"/>
              <a:pPr/>
              <a:t>01/08/2020</a:t>
            </a:fld>
            <a:endParaRPr lang="en-IE"/>
          </a:p>
        </p:txBody>
      </p:sp>
      <p:sp>
        <p:nvSpPr>
          <p:cNvPr id="6" name="Footer Placeholder 5">
            <a:extLst>
              <a:ext uri="{FF2B5EF4-FFF2-40B4-BE49-F238E27FC236}">
                <a16:creationId xmlns="" xmlns:a16="http://schemas.microsoft.com/office/drawing/2014/main" id="{97168714-DA48-4E09-B4C9-979DFC4AE76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C48E42C5-4B2F-4DE5-B3BB-29C3EC06DD5D}"/>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52362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A60BD-97D7-4C96-8D74-B09A36D31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 xmlns:a16="http://schemas.microsoft.com/office/drawing/2014/main" id="{E28E6DD7-38C5-4E7E-B2DF-06649C53E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 xmlns:a16="http://schemas.microsoft.com/office/drawing/2014/main" id="{8150F313-8948-4276-B5B7-9538FAED2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9D59B9-3F4E-46DC-8734-735457A817EA}"/>
              </a:ext>
            </a:extLst>
          </p:cNvPr>
          <p:cNvSpPr>
            <a:spLocks noGrp="1"/>
          </p:cNvSpPr>
          <p:nvPr>
            <p:ph type="dt" sz="half" idx="10"/>
          </p:nvPr>
        </p:nvSpPr>
        <p:spPr/>
        <p:txBody>
          <a:bodyPr/>
          <a:lstStyle/>
          <a:p>
            <a:fld id="{66FB8773-6AA3-46C4-BDC1-8422C4E41A80}" type="datetime1">
              <a:rPr lang="en-IE" smtClean="0"/>
              <a:pPr/>
              <a:t>01/08/2020</a:t>
            </a:fld>
            <a:endParaRPr lang="en-IE"/>
          </a:p>
        </p:txBody>
      </p:sp>
      <p:sp>
        <p:nvSpPr>
          <p:cNvPr id="6" name="Footer Placeholder 5">
            <a:extLst>
              <a:ext uri="{FF2B5EF4-FFF2-40B4-BE49-F238E27FC236}">
                <a16:creationId xmlns="" xmlns:a16="http://schemas.microsoft.com/office/drawing/2014/main" id="{BA191C7A-5B58-425C-82A5-A69B2169938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78A2C254-0354-4321-A150-D84ED0CF4978}"/>
              </a:ext>
            </a:extLst>
          </p:cNvPr>
          <p:cNvSpPr>
            <a:spLocks noGrp="1"/>
          </p:cNvSpPr>
          <p:nvPr>
            <p:ph type="sldNum" sz="quarter" idx="12"/>
          </p:nvPr>
        </p:nvSpPr>
        <p:spPr/>
        <p:txBody>
          <a:body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286719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7B74D15-3363-42D6-A437-BBF2BB1FF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 xmlns:a16="http://schemas.microsoft.com/office/drawing/2014/main" id="{C5F39056-CDA1-45A2-B47E-558CB7016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ED26E1BF-0DBD-450B-90E1-AB96FF691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A7798-10E0-4CDD-BAB1-154733C93FE7}" type="datetime1">
              <a:rPr lang="en-IE" smtClean="0"/>
              <a:pPr/>
              <a:t>01/08/2020</a:t>
            </a:fld>
            <a:endParaRPr lang="en-IE"/>
          </a:p>
        </p:txBody>
      </p:sp>
      <p:sp>
        <p:nvSpPr>
          <p:cNvPr id="5" name="Footer Placeholder 4">
            <a:extLst>
              <a:ext uri="{FF2B5EF4-FFF2-40B4-BE49-F238E27FC236}">
                <a16:creationId xmlns="" xmlns:a16="http://schemas.microsoft.com/office/drawing/2014/main" id="{85C0AB9F-87EC-45FD-9717-5C80EE9242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 xmlns:a16="http://schemas.microsoft.com/office/drawing/2014/main" id="{84DBC4EF-46B8-427B-B029-252D23E28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95755-4FDC-43BD-82AA-24A9E9D06453}" type="slidenum">
              <a:rPr lang="en-IE" smtClean="0"/>
              <a:pPr/>
              <a:t>‹#›</a:t>
            </a:fld>
            <a:endParaRPr lang="en-IE"/>
          </a:p>
        </p:txBody>
      </p:sp>
    </p:spTree>
    <p:extLst>
      <p:ext uri="{BB962C8B-B14F-4D97-AF65-F5344CB8AC3E}">
        <p14:creationId xmlns="" xmlns:p14="http://schemas.microsoft.com/office/powerpoint/2010/main" val="48877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
        <p:nvSpPr>
          <p:cNvPr id="3" name="Subtitle 2">
            <a:extLst>
              <a:ext uri="{FF2B5EF4-FFF2-40B4-BE49-F238E27FC236}">
                <a16:creationId xmlns="" xmlns:a16="http://schemas.microsoft.com/office/drawing/2014/main" id="{F7E07784-D922-4188-B5C0-6022896D1346}"/>
              </a:ext>
            </a:extLst>
          </p:cNvPr>
          <p:cNvSpPr>
            <a:spLocks noGrp="1"/>
          </p:cNvSpPr>
          <p:nvPr>
            <p:ph type="subTitle" idx="1"/>
          </p:nvPr>
        </p:nvSpPr>
        <p:spPr/>
        <p:txBody>
          <a:bodyPr/>
          <a:lstStyle/>
          <a:p>
            <a:endParaRPr lang="en-IE" dirty="0"/>
          </a:p>
        </p:txBody>
      </p:sp>
    </p:spTree>
    <p:extLst>
      <p:ext uri="{BB962C8B-B14F-4D97-AF65-F5344CB8AC3E}">
        <p14:creationId xmlns=""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59814-ACCD-4781-B6A1-2A7FD6E36D6A}"/>
              </a:ext>
            </a:extLst>
          </p:cNvPr>
          <p:cNvSpPr>
            <a:spLocks noGrp="1"/>
          </p:cNvSpPr>
          <p:nvPr>
            <p:ph type="title"/>
          </p:nvPr>
        </p:nvSpPr>
        <p:spPr/>
        <p:txBody>
          <a:bodyPr/>
          <a:lstStyle/>
          <a:p>
            <a:pPr algn="ctr"/>
            <a:r>
              <a:rPr lang="en-IE" dirty="0">
                <a:solidFill>
                  <a:srgbClr val="FF0000"/>
                </a:solidFill>
              </a:rPr>
              <a:t>Customer Loyalty</a:t>
            </a:r>
          </a:p>
        </p:txBody>
      </p:sp>
      <p:sp>
        <p:nvSpPr>
          <p:cNvPr id="3" name="Content Placeholder 2">
            <a:extLst>
              <a:ext uri="{FF2B5EF4-FFF2-40B4-BE49-F238E27FC236}">
                <a16:creationId xmlns="" xmlns:a16="http://schemas.microsoft.com/office/drawing/2014/main" id="{2D38BBAF-8A0A-4944-8A04-05B8F4C7ED56}"/>
              </a:ext>
            </a:extLst>
          </p:cNvPr>
          <p:cNvSpPr>
            <a:spLocks noGrp="1"/>
          </p:cNvSpPr>
          <p:nvPr>
            <p:ph idx="1"/>
          </p:nvPr>
        </p:nvSpPr>
        <p:spPr/>
        <p:txBody>
          <a:bodyPr>
            <a:normAutofit/>
          </a:bodyPr>
          <a:lstStyle/>
          <a:p>
            <a:r>
              <a:rPr lang="en-US" dirty="0"/>
              <a:t>Loyalty is a deeply held commitment to re-buy or re-patronize and preferred product or services, in the future despite situational influences and marketing efforts having the potential to cause switching behavior.</a:t>
            </a:r>
          </a:p>
          <a:p>
            <a:endParaRPr lang="en-US" dirty="0"/>
          </a:p>
          <a:p>
            <a:r>
              <a:rPr lang="en-US" dirty="0"/>
              <a:t>Loyalty can be defined as a customer continuing to believe that your organization’s product/service offer is their best option. It best fulfills their value proposition whatever that may be. They take that offer whenever faced with that purchasing decision.</a:t>
            </a:r>
            <a:endParaRPr lang="en-IE" dirty="0"/>
          </a:p>
        </p:txBody>
      </p:sp>
    </p:spTree>
    <p:extLst>
      <p:ext uri="{BB962C8B-B14F-4D97-AF65-F5344CB8AC3E}">
        <p14:creationId xmlns="" xmlns:p14="http://schemas.microsoft.com/office/powerpoint/2010/main" val="423355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3E52AA-3140-4C14-8202-C6CE47C11688}"/>
              </a:ext>
            </a:extLst>
          </p:cNvPr>
          <p:cNvSpPr>
            <a:spLocks noGrp="1"/>
          </p:cNvSpPr>
          <p:nvPr>
            <p:ph type="title"/>
          </p:nvPr>
        </p:nvSpPr>
        <p:spPr/>
        <p:txBody>
          <a:bodyPr/>
          <a:lstStyle/>
          <a:p>
            <a:pPr algn="ctr"/>
            <a:r>
              <a:rPr lang="en-IE" dirty="0">
                <a:solidFill>
                  <a:srgbClr val="FF0000"/>
                </a:solidFill>
              </a:rPr>
              <a:t>Customer Loyalty continue…</a:t>
            </a:r>
            <a:endParaRPr lang="en-IE" dirty="0"/>
          </a:p>
        </p:txBody>
      </p:sp>
      <p:sp>
        <p:nvSpPr>
          <p:cNvPr id="3" name="Content Placeholder 2">
            <a:extLst>
              <a:ext uri="{FF2B5EF4-FFF2-40B4-BE49-F238E27FC236}">
                <a16:creationId xmlns="" xmlns:a16="http://schemas.microsoft.com/office/drawing/2014/main" id="{9553703B-AC39-4D68-9544-20BABC71799E}"/>
              </a:ext>
            </a:extLst>
          </p:cNvPr>
          <p:cNvSpPr>
            <a:spLocks noGrp="1"/>
          </p:cNvSpPr>
          <p:nvPr>
            <p:ph idx="1"/>
          </p:nvPr>
        </p:nvSpPr>
        <p:spPr/>
        <p:txBody>
          <a:bodyPr/>
          <a:lstStyle/>
          <a:p>
            <a:r>
              <a:rPr lang="en-US" dirty="0"/>
              <a:t>Customer loyalty is both attitudinal and behavioral tendency to favor one brand over all others, whether due to satisfaction with the product and services, its convenience or performance, or simply familiarity and comfort with the brand.</a:t>
            </a:r>
          </a:p>
          <a:p>
            <a:endParaRPr lang="en-IE" dirty="0"/>
          </a:p>
        </p:txBody>
      </p:sp>
    </p:spTree>
    <p:extLst>
      <p:ext uri="{BB962C8B-B14F-4D97-AF65-F5344CB8AC3E}">
        <p14:creationId xmlns="" xmlns:p14="http://schemas.microsoft.com/office/powerpoint/2010/main" val="42199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0C647-7E8A-4F03-852A-C0860A4EBAEA}"/>
              </a:ext>
            </a:extLst>
          </p:cNvPr>
          <p:cNvSpPr>
            <a:spLocks noGrp="1"/>
          </p:cNvSpPr>
          <p:nvPr>
            <p:ph type="title"/>
          </p:nvPr>
        </p:nvSpPr>
        <p:spPr/>
        <p:txBody>
          <a:bodyPr/>
          <a:lstStyle/>
          <a:p>
            <a:pPr algn="ctr"/>
            <a:r>
              <a:rPr lang="en-IE" dirty="0">
                <a:solidFill>
                  <a:srgbClr val="FF0000"/>
                </a:solidFill>
              </a:rPr>
              <a:t>Customer Loyalty continue…</a:t>
            </a:r>
            <a:endParaRPr lang="en-IE" dirty="0"/>
          </a:p>
        </p:txBody>
      </p:sp>
      <p:sp>
        <p:nvSpPr>
          <p:cNvPr id="3" name="Content Placeholder 2">
            <a:extLst>
              <a:ext uri="{FF2B5EF4-FFF2-40B4-BE49-F238E27FC236}">
                <a16:creationId xmlns="" xmlns:a16="http://schemas.microsoft.com/office/drawing/2014/main" id="{DCFCEDFC-253B-4A2D-9D04-94ED8816C5C7}"/>
              </a:ext>
            </a:extLst>
          </p:cNvPr>
          <p:cNvSpPr>
            <a:spLocks noGrp="1"/>
          </p:cNvSpPr>
          <p:nvPr>
            <p:ph idx="1"/>
          </p:nvPr>
        </p:nvSpPr>
        <p:spPr/>
        <p:txBody>
          <a:bodyPr/>
          <a:lstStyle/>
          <a:p>
            <a:r>
              <a:rPr lang="en-US" dirty="0"/>
              <a:t>There is a contractual arrangement with your company.</a:t>
            </a:r>
          </a:p>
          <a:p>
            <a:r>
              <a:rPr lang="en-US" dirty="0"/>
              <a:t>It takes too much effort or money to change suppliers.</a:t>
            </a:r>
          </a:p>
          <a:p>
            <a:r>
              <a:rPr lang="en-US" dirty="0"/>
              <a:t>You are currently the low cost provider.</a:t>
            </a:r>
          </a:p>
          <a:p>
            <a:r>
              <a:rPr lang="en-US" dirty="0"/>
              <a:t>Their relationship is with one of your employees and not with your company.</a:t>
            </a:r>
          </a:p>
          <a:p>
            <a:r>
              <a:rPr lang="en-US" dirty="0"/>
              <a:t>Habits are hard to break.</a:t>
            </a:r>
          </a:p>
          <a:p>
            <a:r>
              <a:rPr lang="en-US" dirty="0"/>
              <a:t>They may actually be in the process of finding an alternative supplier.</a:t>
            </a:r>
            <a:endParaRPr lang="en-IE" dirty="0"/>
          </a:p>
        </p:txBody>
      </p:sp>
    </p:spTree>
    <p:extLst>
      <p:ext uri="{BB962C8B-B14F-4D97-AF65-F5344CB8AC3E}">
        <p14:creationId xmlns="" xmlns:p14="http://schemas.microsoft.com/office/powerpoint/2010/main" val="78232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3CF859-21C9-4E33-926F-239E352BE4AE}"/>
              </a:ext>
            </a:extLst>
          </p:cNvPr>
          <p:cNvSpPr>
            <a:spLocks noGrp="1"/>
          </p:cNvSpPr>
          <p:nvPr>
            <p:ph type="title"/>
          </p:nvPr>
        </p:nvSpPr>
        <p:spPr/>
        <p:txBody>
          <a:bodyPr/>
          <a:lstStyle/>
          <a:p>
            <a:pPr algn="ctr"/>
            <a:r>
              <a:rPr lang="en-IE" dirty="0">
                <a:solidFill>
                  <a:srgbClr val="FF0000"/>
                </a:solidFill>
              </a:rPr>
              <a:t>Types of customer loyalty</a:t>
            </a:r>
          </a:p>
        </p:txBody>
      </p:sp>
      <p:sp>
        <p:nvSpPr>
          <p:cNvPr id="3" name="Content Placeholder 2">
            <a:extLst>
              <a:ext uri="{FF2B5EF4-FFF2-40B4-BE49-F238E27FC236}">
                <a16:creationId xmlns="" xmlns:a16="http://schemas.microsoft.com/office/drawing/2014/main" id="{73A3D949-AA86-4D23-8F43-BDBD26B8D048}"/>
              </a:ext>
            </a:extLst>
          </p:cNvPr>
          <p:cNvSpPr>
            <a:spLocks noGrp="1"/>
          </p:cNvSpPr>
          <p:nvPr>
            <p:ph idx="1"/>
          </p:nvPr>
        </p:nvSpPr>
        <p:spPr/>
        <p:txBody>
          <a:bodyPr/>
          <a:lstStyle/>
          <a:p>
            <a:r>
              <a:rPr lang="en-US" dirty="0"/>
              <a:t>No Loyalty:</a:t>
            </a:r>
          </a:p>
          <a:p>
            <a:pPr lvl="1"/>
            <a:r>
              <a:rPr lang="en-US" dirty="0"/>
              <a:t>there is actually a group of customers that is not loyal to brands. This group is usually a small cohort, but it definitely exists. Marketing best practice for this group is to identify what percentage of your customer base falls into this category, and treat the group as a control.</a:t>
            </a:r>
            <a:endParaRPr lang="en-IE" dirty="0"/>
          </a:p>
          <a:p>
            <a:pPr lvl="1">
              <a:buFont typeface="Wingdings" panose="05000000000000000000" pitchFamily="2" charset="2"/>
              <a:buChar char="Ø"/>
            </a:pPr>
            <a:endParaRPr lang="en-US" dirty="0"/>
          </a:p>
          <a:p>
            <a:r>
              <a:rPr lang="en-US" dirty="0"/>
              <a:t>Inertia Loyalty:</a:t>
            </a:r>
          </a:p>
          <a:p>
            <a:pPr lvl="1">
              <a:buFont typeface="Wingdings" panose="05000000000000000000" pitchFamily="2" charset="2"/>
              <a:buChar char="Ø"/>
            </a:pPr>
            <a:r>
              <a:rPr lang="en-US" dirty="0"/>
              <a:t>This type of loyalty is based on pattern spending and convenience. Customers who fall into this bucket tend to purchase from a certain brand because it is easy to do, or it’s what “they have always done.”</a:t>
            </a:r>
          </a:p>
        </p:txBody>
      </p:sp>
    </p:spTree>
    <p:extLst>
      <p:ext uri="{BB962C8B-B14F-4D97-AF65-F5344CB8AC3E}">
        <p14:creationId xmlns="" xmlns:p14="http://schemas.microsoft.com/office/powerpoint/2010/main" val="59886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E9AA6-0625-4304-82EC-22BC8E93E2C7}"/>
              </a:ext>
            </a:extLst>
          </p:cNvPr>
          <p:cNvSpPr>
            <a:spLocks noGrp="1"/>
          </p:cNvSpPr>
          <p:nvPr>
            <p:ph type="title"/>
          </p:nvPr>
        </p:nvSpPr>
        <p:spPr/>
        <p:txBody>
          <a:bodyPr/>
          <a:lstStyle/>
          <a:p>
            <a:pPr algn="ctr"/>
            <a:r>
              <a:rPr lang="en-IE" dirty="0">
                <a:solidFill>
                  <a:srgbClr val="FF0000"/>
                </a:solidFill>
              </a:rPr>
              <a:t>Types of customer loyalty continue…</a:t>
            </a:r>
            <a:endParaRPr lang="en-IE" dirty="0"/>
          </a:p>
        </p:txBody>
      </p:sp>
      <p:sp>
        <p:nvSpPr>
          <p:cNvPr id="3" name="Content Placeholder 2">
            <a:extLst>
              <a:ext uri="{FF2B5EF4-FFF2-40B4-BE49-F238E27FC236}">
                <a16:creationId xmlns="" xmlns:a16="http://schemas.microsoft.com/office/drawing/2014/main" id="{EEC8B28C-3C4B-4DF0-8B52-D25F8D419557}"/>
              </a:ext>
            </a:extLst>
          </p:cNvPr>
          <p:cNvSpPr>
            <a:spLocks noGrp="1"/>
          </p:cNvSpPr>
          <p:nvPr>
            <p:ph idx="1"/>
          </p:nvPr>
        </p:nvSpPr>
        <p:spPr/>
        <p:txBody>
          <a:bodyPr>
            <a:normAutofit/>
          </a:bodyPr>
          <a:lstStyle/>
          <a:p>
            <a:r>
              <a:rPr lang="en-IE" dirty="0"/>
              <a:t>Latent Loyalty:</a:t>
            </a:r>
          </a:p>
          <a:p>
            <a:pPr lvl="1">
              <a:buFont typeface="Wingdings" panose="05000000000000000000" pitchFamily="2" charset="2"/>
              <a:buChar char="Ø"/>
            </a:pPr>
            <a:r>
              <a:rPr lang="en-US" dirty="0"/>
              <a:t>This type of loyalty refers to consumers who might not purchase often from a brand (usually because its products/services are set at a seasonal or high-ticket price), but when they do purchase, they always purchase from the one brand.</a:t>
            </a:r>
            <a:endParaRPr lang="en-IE" dirty="0"/>
          </a:p>
          <a:p>
            <a:pPr lvl="1">
              <a:buFont typeface="Wingdings" panose="05000000000000000000" pitchFamily="2" charset="2"/>
              <a:buChar char="Ø"/>
            </a:pPr>
            <a:endParaRPr lang="en-IE" dirty="0"/>
          </a:p>
          <a:p>
            <a:r>
              <a:rPr lang="en-IE" dirty="0"/>
              <a:t>Premium Loyalty:</a:t>
            </a:r>
          </a:p>
          <a:p>
            <a:pPr lvl="1">
              <a:buFont typeface="Wingdings" panose="05000000000000000000" pitchFamily="2" charset="2"/>
              <a:buChar char="Ø"/>
            </a:pPr>
            <a:r>
              <a:rPr lang="en-US" dirty="0"/>
              <a:t>This type of loyalty refers to customers who purchase often from a brand, and advocate on the brand’s behalf when they do. Premium loyalty usually plays into a great deal of pride on the customer’s part. If the customer is proud to represent this brand, then they fall into this bucket.</a:t>
            </a:r>
            <a:endParaRPr lang="en-IE" dirty="0"/>
          </a:p>
        </p:txBody>
      </p:sp>
    </p:spTree>
    <p:extLst>
      <p:ext uri="{BB962C8B-B14F-4D97-AF65-F5344CB8AC3E}">
        <p14:creationId xmlns="" xmlns:p14="http://schemas.microsoft.com/office/powerpoint/2010/main" val="404894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A611BB-ED3A-4113-8A98-1FCD64792E68}"/>
              </a:ext>
            </a:extLst>
          </p:cNvPr>
          <p:cNvSpPr>
            <a:spLocks noGrp="1"/>
          </p:cNvSpPr>
          <p:nvPr>
            <p:ph type="title"/>
          </p:nvPr>
        </p:nvSpPr>
        <p:spPr/>
        <p:txBody>
          <a:bodyPr/>
          <a:lstStyle/>
          <a:p>
            <a:pPr algn="ctr"/>
            <a:r>
              <a:rPr lang="en-IE" dirty="0">
                <a:solidFill>
                  <a:srgbClr val="FF0000"/>
                </a:solidFill>
              </a:rPr>
              <a:t>Types of customer loyalty continue…</a:t>
            </a:r>
            <a:endParaRPr lang="en-IE" dirty="0"/>
          </a:p>
        </p:txBody>
      </p:sp>
      <p:sp>
        <p:nvSpPr>
          <p:cNvPr id="3" name="Content Placeholder 2">
            <a:extLst>
              <a:ext uri="{FF2B5EF4-FFF2-40B4-BE49-F238E27FC236}">
                <a16:creationId xmlns="" xmlns:a16="http://schemas.microsoft.com/office/drawing/2014/main" id="{18A3AE06-47BA-4268-A5F2-9732CB516410}"/>
              </a:ext>
            </a:extLst>
          </p:cNvPr>
          <p:cNvSpPr>
            <a:spLocks noGrp="1"/>
          </p:cNvSpPr>
          <p:nvPr>
            <p:ph idx="1"/>
          </p:nvPr>
        </p:nvSpPr>
        <p:spPr/>
        <p:txBody>
          <a:bodyPr/>
          <a:lstStyle/>
          <a:p>
            <a:r>
              <a:rPr lang="en-IE" dirty="0"/>
              <a:t>Reciprocal Loyalty:</a:t>
            </a:r>
          </a:p>
          <a:p>
            <a:pPr lvl="1">
              <a:buFont typeface="Wingdings" panose="05000000000000000000" pitchFamily="2" charset="2"/>
              <a:buChar char="Ø"/>
            </a:pPr>
            <a:r>
              <a:rPr lang="en-US" dirty="0"/>
              <a:t>Reciprocal loyalty is a premium relationship benefiting both the brand and the consumer. It creates a relationship where consumers support brands through advocacy, purchase behavior, and community participation. As a result, brands then appreciate consumers through investing in their experiences, providing valuable content and thanking consumer with rewards and benefits.</a:t>
            </a:r>
            <a:endParaRPr lang="en-IE" dirty="0"/>
          </a:p>
        </p:txBody>
      </p:sp>
    </p:spTree>
    <p:extLst>
      <p:ext uri="{BB962C8B-B14F-4D97-AF65-F5344CB8AC3E}">
        <p14:creationId xmlns="" xmlns:p14="http://schemas.microsoft.com/office/powerpoint/2010/main" val="147834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81CB1-79BC-4A07-9912-43162D564FD5}"/>
              </a:ext>
            </a:extLst>
          </p:cNvPr>
          <p:cNvSpPr>
            <a:spLocks noGrp="1"/>
          </p:cNvSpPr>
          <p:nvPr>
            <p:ph type="title"/>
          </p:nvPr>
        </p:nvSpPr>
        <p:spPr/>
        <p:txBody>
          <a:bodyPr/>
          <a:lstStyle/>
          <a:p>
            <a:pPr algn="ctr"/>
            <a:r>
              <a:rPr lang="en-IE" dirty="0">
                <a:solidFill>
                  <a:srgbClr val="FF0000"/>
                </a:solidFill>
              </a:rPr>
              <a:t>Customer Relationships</a:t>
            </a:r>
          </a:p>
        </p:txBody>
      </p:sp>
      <p:sp>
        <p:nvSpPr>
          <p:cNvPr id="3" name="Content Placeholder 2">
            <a:extLst>
              <a:ext uri="{FF2B5EF4-FFF2-40B4-BE49-F238E27FC236}">
                <a16:creationId xmlns="" xmlns:a16="http://schemas.microsoft.com/office/drawing/2014/main" id="{73EF57D8-4E32-443A-B514-C8CAB2C61172}"/>
              </a:ext>
            </a:extLst>
          </p:cNvPr>
          <p:cNvSpPr>
            <a:spLocks noGrp="1"/>
          </p:cNvSpPr>
          <p:nvPr>
            <p:ph idx="1"/>
          </p:nvPr>
        </p:nvSpPr>
        <p:spPr/>
        <p:txBody>
          <a:bodyPr/>
          <a:lstStyle/>
          <a:p>
            <a:r>
              <a:rPr lang="en-US" dirty="0"/>
              <a:t>Customer relations describes the ways that a company will engage with its customers to improve the customer experience. This includes providing answers to short-term roadblocks as well as proactively creating long-term solutions that are geared towards customer success. Customer relations aims to create a mutually beneficial relationship with the customer that extends beyond the initial purchase.</a:t>
            </a:r>
            <a:endParaRPr lang="en-IE" dirty="0"/>
          </a:p>
        </p:txBody>
      </p:sp>
    </p:spTree>
    <p:extLst>
      <p:ext uri="{BB962C8B-B14F-4D97-AF65-F5344CB8AC3E}">
        <p14:creationId xmlns="" xmlns:p14="http://schemas.microsoft.com/office/powerpoint/2010/main" val="3319582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3DCE0AF-CD82-4DA4-B004-F1E421119E2B}"/>
              </a:ext>
            </a:extLst>
          </p:cNvPr>
          <p:cNvSpPr>
            <a:spLocks noGrp="1"/>
          </p:cNvSpPr>
          <p:nvPr>
            <p:ph type="title"/>
          </p:nvPr>
        </p:nvSpPr>
        <p:spPr>
          <a:xfrm>
            <a:off x="6096000" y="2712074"/>
            <a:ext cx="4977976" cy="1454051"/>
          </a:xfrm>
        </p:spPr>
        <p:txBody>
          <a:bodyPr>
            <a:normAutofit/>
          </a:bodyPr>
          <a:lstStyle/>
          <a:p>
            <a:r>
              <a:rPr lang="en-IE" dirty="0">
                <a:solidFill>
                  <a:srgbClr val="000000"/>
                </a:solidFill>
              </a:rPr>
              <a:t>Customer Life Cycle</a:t>
            </a:r>
          </a:p>
        </p:txBody>
      </p:sp>
      <p:sp>
        <p:nvSpPr>
          <p:cNvPr id="28" name="Freeform 62">
            <a:extLst>
              <a:ext uri="{FF2B5EF4-FFF2-40B4-BE49-F238E27FC236}">
                <a16:creationId xmlns=""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 xmlns:a16="http://schemas.microsoft.com/office/drawing/2014/main" id="{C46B99F7-6826-422A-BC85-B01FB7C261F9}"/>
              </a:ext>
            </a:extLst>
          </p:cNvPr>
          <p:cNvPicPr>
            <a:picLocks noChangeAspect="1"/>
          </p:cNvPicPr>
          <p:nvPr/>
        </p:nvPicPr>
        <p:blipFill rotWithShape="1">
          <a:blip r:embed="rId3">
            <a:alphaModFix/>
            <a:extLst>
              <a:ext uri="{28A0092B-C50C-407E-A947-70E740481C1C}">
                <a14:useLocalDpi xmlns="" xmlns:a14="http://schemas.microsoft.com/office/drawing/2010/main" val="0"/>
              </a:ext>
            </a:extLst>
          </a:blip>
          <a:srcRect l="3978" r="-3" b="-3"/>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Tree>
    <p:extLst>
      <p:ext uri="{BB962C8B-B14F-4D97-AF65-F5344CB8AC3E}">
        <p14:creationId xmlns="" xmlns:p14="http://schemas.microsoft.com/office/powerpoint/2010/main" val="138736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 xmlns:a16="http://schemas.microsoft.com/office/drawing/2014/main" id="{E45CA849-654C-4173-AD99-B3A2528275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819DA00-F371-4FB9-A531-19922C5F2191}"/>
              </a:ext>
            </a:extLst>
          </p:cNvPr>
          <p:cNvSpPr>
            <a:spLocks noGrp="1"/>
          </p:cNvSpPr>
          <p:nvPr>
            <p:ph type="title"/>
          </p:nvPr>
        </p:nvSpPr>
        <p:spPr>
          <a:xfrm>
            <a:off x="429768" y="411480"/>
            <a:ext cx="11201400" cy="1106424"/>
          </a:xfrm>
        </p:spPr>
        <p:txBody>
          <a:bodyPr>
            <a:normAutofit/>
          </a:bodyPr>
          <a:lstStyle/>
          <a:p>
            <a:r>
              <a:rPr lang="en-IE" sz="3600"/>
              <a:t>Customer Value Management (CVM)</a:t>
            </a:r>
          </a:p>
        </p:txBody>
      </p:sp>
      <p:sp>
        <p:nvSpPr>
          <p:cNvPr id="15" name="Rectangle 10">
            <a:extLst>
              <a:ext uri="{FF2B5EF4-FFF2-40B4-BE49-F238E27FC236}">
                <a16:creationId xmlns="" xmlns:a16="http://schemas.microsoft.com/office/drawing/2014/main" id="{3E23A947-2D45-4208-AE2B-64948C87A3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 xmlns:a16="http://schemas.microsoft.com/office/drawing/2014/main" id="{DDB2B0AE-D236-4412-A05A-4F816B988F6F}"/>
              </a:ext>
            </a:extLst>
          </p:cNvPr>
          <p:cNvPicPr>
            <a:picLocks noChangeAspect="1"/>
          </p:cNvPicPr>
          <p:nvPr/>
        </p:nvPicPr>
        <p:blipFill rotWithShape="1">
          <a:blip r:embed="rId2"/>
          <a:srcRect l="996"/>
          <a:stretch/>
        </p:blipFill>
        <p:spPr>
          <a:xfrm>
            <a:off x="429768" y="1721922"/>
            <a:ext cx="6704891" cy="4520559"/>
          </a:xfrm>
          <a:prstGeom prst="rect">
            <a:avLst/>
          </a:prstGeom>
        </p:spPr>
      </p:pic>
      <p:sp useBgFill="1">
        <p:nvSpPr>
          <p:cNvPr id="13" name="Rectangle 12">
            <a:extLst>
              <a:ext uri="{FF2B5EF4-FFF2-40B4-BE49-F238E27FC236}">
                <a16:creationId xmlns="" xmlns:a16="http://schemas.microsoft.com/office/drawing/2014/main" id="{E5BBB0F9-6A59-4D02-A9C7-A2D6516684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96E6D3B8-361B-4147-BBA4-B218D246E822}"/>
              </a:ext>
            </a:extLst>
          </p:cNvPr>
          <p:cNvSpPr>
            <a:spLocks noGrp="1"/>
          </p:cNvSpPr>
          <p:nvPr>
            <p:ph idx="1"/>
          </p:nvPr>
        </p:nvSpPr>
        <p:spPr>
          <a:xfrm>
            <a:off x="7938752" y="2020824"/>
            <a:ext cx="3455097" cy="3959352"/>
          </a:xfrm>
        </p:spPr>
        <p:txBody>
          <a:bodyPr anchor="ctr">
            <a:normAutofit/>
          </a:bodyPr>
          <a:lstStyle/>
          <a:p>
            <a:r>
              <a:rPr lang="en-US" sz="1800"/>
              <a:t>CVM is a measure of a company’s customers’ view of the perceived value for money delivered relative to that of their competitors’ customers. It is sometimes known as a Customer Value Added (CVA) approach.</a:t>
            </a:r>
            <a:endParaRPr lang="en-IE" sz="1800"/>
          </a:p>
        </p:txBody>
      </p:sp>
    </p:spTree>
    <p:extLst>
      <p:ext uri="{BB962C8B-B14F-4D97-AF65-F5344CB8AC3E}">
        <p14:creationId xmlns="" xmlns:p14="http://schemas.microsoft.com/office/powerpoint/2010/main" val="336093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7A3064-D65B-442A-A141-D5D8BE56A781}"/>
              </a:ext>
            </a:extLst>
          </p:cNvPr>
          <p:cNvSpPr>
            <a:spLocks noGrp="1"/>
          </p:cNvSpPr>
          <p:nvPr>
            <p:ph type="title"/>
          </p:nvPr>
        </p:nvSpPr>
        <p:spPr>
          <a:xfrm>
            <a:off x="838200" y="2766218"/>
            <a:ext cx="10515600" cy="1325563"/>
          </a:xfrm>
        </p:spPr>
        <p:txBody>
          <a:bodyPr/>
          <a:lstStyle/>
          <a:p>
            <a:pPr algn="ctr"/>
            <a:r>
              <a:rPr lang="en-IE" dirty="0">
                <a:solidFill>
                  <a:srgbClr val="FF0000"/>
                </a:solidFill>
              </a:rPr>
              <a:t>Thank you!</a:t>
            </a:r>
          </a:p>
        </p:txBody>
      </p:sp>
    </p:spTree>
    <p:extLst>
      <p:ext uri="{BB962C8B-B14F-4D97-AF65-F5344CB8AC3E}">
        <p14:creationId xmlns="" xmlns:p14="http://schemas.microsoft.com/office/powerpoint/2010/main" val="20565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59477B-F0FA-423C-9055-D7642655CECA}"/>
              </a:ext>
            </a:extLst>
          </p:cNvPr>
          <p:cNvSpPr>
            <a:spLocks noGrp="1"/>
          </p:cNvSpPr>
          <p:nvPr>
            <p:ph type="title"/>
          </p:nvPr>
        </p:nvSpPr>
        <p:spPr/>
        <p:txBody>
          <a:bodyPr/>
          <a:lstStyle/>
          <a:p>
            <a:pPr algn="ctr"/>
            <a:r>
              <a:rPr lang="en-IE" dirty="0">
                <a:solidFill>
                  <a:srgbClr val="FF0000"/>
                </a:solidFill>
              </a:rPr>
              <a:t>Module Content</a:t>
            </a:r>
          </a:p>
        </p:txBody>
      </p:sp>
      <p:sp>
        <p:nvSpPr>
          <p:cNvPr id="3" name="Content Placeholder 2">
            <a:extLst>
              <a:ext uri="{FF2B5EF4-FFF2-40B4-BE49-F238E27FC236}">
                <a16:creationId xmlns="" xmlns:a16="http://schemas.microsoft.com/office/drawing/2014/main" id="{7EF0BDA1-B7A1-49DC-9D85-B0355668A0E9}"/>
              </a:ext>
            </a:extLst>
          </p:cNvPr>
          <p:cNvSpPr>
            <a:spLocks noGrp="1"/>
          </p:cNvSpPr>
          <p:nvPr>
            <p:ph idx="1"/>
          </p:nvPr>
        </p:nvSpPr>
        <p:spPr>
          <a:xfrm>
            <a:off x="838199" y="1825624"/>
            <a:ext cx="10873509" cy="4870739"/>
          </a:xfrm>
        </p:spPr>
        <p:txBody>
          <a:bodyPr>
            <a:normAutofit fontScale="32500" lnSpcReduction="20000"/>
          </a:bodyPr>
          <a:lstStyle/>
          <a:p>
            <a:r>
              <a:rPr lang="en-IE" dirty="0"/>
              <a:t>Intelligent Enterprises</a:t>
            </a:r>
          </a:p>
          <a:p>
            <a:pPr lvl="1"/>
            <a:r>
              <a:rPr lang="en-IE" dirty="0"/>
              <a:t>Agile Enterprises, Operating Strategies, Continuous Improvement Programs</a:t>
            </a:r>
          </a:p>
          <a:p>
            <a:r>
              <a:rPr lang="en-IE" dirty="0"/>
              <a:t>Enterprise Systems</a:t>
            </a:r>
          </a:p>
          <a:p>
            <a:pPr lvl="1"/>
            <a:r>
              <a:rPr lang="en-IE" dirty="0"/>
              <a:t>Evolution – MRP, CL MRP, MRP II, ERP, ES Packages, Balanced Scorecard</a:t>
            </a:r>
          </a:p>
          <a:p>
            <a:r>
              <a:rPr lang="en-IE" dirty="0"/>
              <a:t>BI and Dashboards</a:t>
            </a:r>
          </a:p>
          <a:p>
            <a:pPr lvl="1"/>
            <a:r>
              <a:rPr lang="en-IE" dirty="0"/>
              <a:t>Views v Reports, Types of Dashboards, Advantages of Dashboards, The Funnel</a:t>
            </a:r>
          </a:p>
          <a:p>
            <a:r>
              <a:rPr lang="en-IE" dirty="0"/>
              <a:t>Consumer Behaviour models</a:t>
            </a:r>
          </a:p>
          <a:p>
            <a:pPr lvl="1"/>
            <a:r>
              <a:rPr lang="en-IE" dirty="0"/>
              <a:t>Behaviourist v Cognitivist, Lawson’s, EKB, and Howard and Sheth’s models</a:t>
            </a:r>
          </a:p>
          <a:p>
            <a:r>
              <a:rPr lang="en-IE" dirty="0"/>
              <a:t>Operational CRM Systems</a:t>
            </a:r>
          </a:p>
          <a:p>
            <a:pPr lvl="1"/>
            <a:r>
              <a:rPr lang="en-IE" dirty="0"/>
              <a:t>Overview and Demo of a commercial system such as Microsoft Dynamics CRM</a:t>
            </a:r>
          </a:p>
          <a:p>
            <a:r>
              <a:rPr lang="en-IE" dirty="0"/>
              <a:t>Implementing Enterprise BI systems</a:t>
            </a:r>
          </a:p>
          <a:p>
            <a:pPr lvl="1"/>
            <a:r>
              <a:rPr lang="en-IE" dirty="0"/>
              <a:t>Data Warehousing and Data Marts, Data mining, Online Analytical Process (OLAP)</a:t>
            </a:r>
          </a:p>
          <a:p>
            <a:r>
              <a:rPr lang="en-IE" dirty="0"/>
              <a:t>Implementing CRM systems</a:t>
            </a:r>
          </a:p>
          <a:p>
            <a:pPr lvl="1"/>
            <a:r>
              <a:rPr lang="en-IE" dirty="0"/>
              <a:t>Fit-Gap Analysis, Integration with Heterogeneous systems, Data integration, Information Lifecycle Management, Data protection, security and ethical considerations</a:t>
            </a:r>
          </a:p>
          <a:p>
            <a:r>
              <a:rPr lang="en-IE" dirty="0">
                <a:solidFill>
                  <a:srgbClr val="FF0000"/>
                </a:solidFill>
              </a:rPr>
              <a:t>Customer-Centric Enterprise with CRM</a:t>
            </a:r>
          </a:p>
          <a:p>
            <a:pPr lvl="1"/>
            <a:r>
              <a:rPr lang="en-IE" dirty="0">
                <a:solidFill>
                  <a:srgbClr val="FF0000"/>
                </a:solidFill>
              </a:rPr>
              <a:t>Customer Experience, Customer Loyalty, Customer Relationships, Customer Life Cycle, Customer Value Management</a:t>
            </a:r>
          </a:p>
          <a:p>
            <a:r>
              <a:rPr lang="en-IE" dirty="0"/>
              <a:t>Customer-Responsive Enterprise with SCM</a:t>
            </a:r>
          </a:p>
          <a:p>
            <a:pPr lvl="1"/>
            <a:r>
              <a:rPr lang="en-IE" dirty="0"/>
              <a:t>Supply Chain Management, Customer-Responsive Management, B-Webs, Activity Costing techniques</a:t>
            </a:r>
          </a:p>
          <a:p>
            <a:r>
              <a:rPr lang="en-IE" dirty="0"/>
              <a:t>Renewing Enterprise with PLM</a:t>
            </a:r>
          </a:p>
          <a:p>
            <a:pPr lvl="1"/>
            <a:r>
              <a:rPr lang="en-IE" dirty="0"/>
              <a:t>Components and Advantages of PLM, Porter’s Framework, Product Life Cycle</a:t>
            </a:r>
          </a:p>
          <a:p>
            <a:r>
              <a:rPr lang="en-IE" dirty="0"/>
              <a:t>Collaborative Enterprise with BPM</a:t>
            </a:r>
          </a:p>
          <a:p>
            <a:pPr lvl="1"/>
            <a:r>
              <a:rPr lang="en-IE" dirty="0"/>
              <a:t>BPM, BPR, Business Processes with SOA, Workflows, Analytics</a:t>
            </a:r>
          </a:p>
          <a:p>
            <a:r>
              <a:rPr lang="en-IE" dirty="0"/>
              <a:t>Informed Enterprise with BI</a:t>
            </a:r>
          </a:p>
          <a:p>
            <a:pPr lvl="1"/>
            <a:r>
              <a:rPr lang="en-IE" dirty="0"/>
              <a:t>Context-Aware Applications, Decision Patterns and Data mining</a:t>
            </a:r>
          </a:p>
        </p:txBody>
      </p:sp>
    </p:spTree>
    <p:extLst>
      <p:ext uri="{BB962C8B-B14F-4D97-AF65-F5344CB8AC3E}">
        <p14:creationId xmlns="" xmlns:p14="http://schemas.microsoft.com/office/powerpoint/2010/main" val="1700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1B73A-A059-425D-A31A-3946FF73974F}"/>
              </a:ext>
            </a:extLst>
          </p:cNvPr>
          <p:cNvSpPr>
            <a:spLocks noGrp="1"/>
          </p:cNvSpPr>
          <p:nvPr>
            <p:ph type="title"/>
          </p:nvPr>
        </p:nvSpPr>
        <p:spPr/>
        <p:txBody>
          <a:bodyPr/>
          <a:lstStyle/>
          <a:p>
            <a:pPr algn="ctr"/>
            <a:r>
              <a:rPr lang="en-IE" dirty="0">
                <a:solidFill>
                  <a:srgbClr val="FF0000"/>
                </a:solidFill>
              </a:rPr>
              <a:t>Today</a:t>
            </a:r>
          </a:p>
        </p:txBody>
      </p:sp>
      <p:sp>
        <p:nvSpPr>
          <p:cNvPr id="3" name="Content Placeholder 2">
            <a:extLst>
              <a:ext uri="{FF2B5EF4-FFF2-40B4-BE49-F238E27FC236}">
                <a16:creationId xmlns="" xmlns:a16="http://schemas.microsoft.com/office/drawing/2014/main" id="{FF89DB49-CAF2-46CB-8F7F-1B7C24021B95}"/>
              </a:ext>
            </a:extLst>
          </p:cNvPr>
          <p:cNvSpPr>
            <a:spLocks noGrp="1"/>
          </p:cNvSpPr>
          <p:nvPr>
            <p:ph idx="1"/>
          </p:nvPr>
        </p:nvSpPr>
        <p:spPr/>
        <p:txBody>
          <a:bodyPr/>
          <a:lstStyle/>
          <a:p>
            <a:r>
              <a:rPr lang="en-IE" dirty="0">
                <a:solidFill>
                  <a:srgbClr val="FF0000"/>
                </a:solidFill>
              </a:rPr>
              <a:t>Customer-Centric Enterprise with CRM</a:t>
            </a:r>
          </a:p>
          <a:p>
            <a:endParaRPr lang="en-IE" dirty="0">
              <a:solidFill>
                <a:srgbClr val="FF0000"/>
              </a:solidFill>
            </a:endParaRPr>
          </a:p>
          <a:p>
            <a:pPr lvl="1">
              <a:buFont typeface="Wingdings" panose="05000000000000000000" pitchFamily="2" charset="2"/>
              <a:buChar char="Ø"/>
            </a:pPr>
            <a:r>
              <a:rPr lang="en-IE" dirty="0">
                <a:solidFill>
                  <a:srgbClr val="FF0000"/>
                </a:solidFill>
              </a:rPr>
              <a:t>Customer Experience, Customer Loyalty, Customer Relationships, Customer Life Cycle, Customer Value Management</a:t>
            </a:r>
          </a:p>
        </p:txBody>
      </p:sp>
    </p:spTree>
    <p:extLst>
      <p:ext uri="{BB962C8B-B14F-4D97-AF65-F5344CB8AC3E}">
        <p14:creationId xmlns="" xmlns:p14="http://schemas.microsoft.com/office/powerpoint/2010/main" val="308974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ED7F3-1021-46D9-B56F-55DEA4D7CB45}"/>
              </a:ext>
            </a:extLst>
          </p:cNvPr>
          <p:cNvSpPr>
            <a:spLocks noGrp="1"/>
          </p:cNvSpPr>
          <p:nvPr>
            <p:ph type="title"/>
          </p:nvPr>
        </p:nvSpPr>
        <p:spPr/>
        <p:txBody>
          <a:bodyPr/>
          <a:lstStyle/>
          <a:p>
            <a:pPr algn="ctr"/>
            <a:r>
              <a:rPr lang="en-IE" dirty="0">
                <a:solidFill>
                  <a:srgbClr val="FF0000"/>
                </a:solidFill>
              </a:rPr>
              <a:t>Customer Experience</a:t>
            </a:r>
          </a:p>
        </p:txBody>
      </p:sp>
      <p:sp>
        <p:nvSpPr>
          <p:cNvPr id="3" name="Content Placeholder 2">
            <a:extLst>
              <a:ext uri="{FF2B5EF4-FFF2-40B4-BE49-F238E27FC236}">
                <a16:creationId xmlns="" xmlns:a16="http://schemas.microsoft.com/office/drawing/2014/main" id="{89CEC1E5-482E-4FC0-A176-F1CAA92F17D3}"/>
              </a:ext>
            </a:extLst>
          </p:cNvPr>
          <p:cNvSpPr>
            <a:spLocks noGrp="1"/>
          </p:cNvSpPr>
          <p:nvPr>
            <p:ph idx="1"/>
          </p:nvPr>
        </p:nvSpPr>
        <p:spPr/>
        <p:txBody>
          <a:bodyPr>
            <a:normAutofit fontScale="85000" lnSpcReduction="10000"/>
          </a:bodyPr>
          <a:lstStyle/>
          <a:p>
            <a:r>
              <a:rPr lang="en-US" dirty="0"/>
              <a:t>Customer experience (also known as CX) is defined by the interactions and experiences your customer has with your business throughout the entire customer journey, from first contact to becoming a happy and loyal customer.</a:t>
            </a:r>
          </a:p>
          <a:p>
            <a:endParaRPr lang="en-US" dirty="0"/>
          </a:p>
          <a:p>
            <a:r>
              <a:rPr lang="en-US" dirty="0"/>
              <a:t>CX is an integral part of  Customer Relationship Management (CRM) and the reason why it’s important is because a customer who has a positive experience with a business is more likely to become a repeat and loyal customer.</a:t>
            </a:r>
          </a:p>
          <a:p>
            <a:endParaRPr lang="en-US" dirty="0"/>
          </a:p>
          <a:p>
            <a:r>
              <a:rPr lang="en-US" dirty="0"/>
              <a:t>A study by Oracle found that </a:t>
            </a:r>
            <a:r>
              <a:rPr lang="en-US" b="1" dirty="0"/>
              <a:t>74% of senior executives</a:t>
            </a:r>
            <a:r>
              <a:rPr lang="en-US" dirty="0"/>
              <a:t> believe that customer experience impacts the willingness of a customer to be a loyal advocate. If you want your customers to stay loyal, you have to invest in their experience!</a:t>
            </a:r>
            <a:endParaRPr lang="en-IE" dirty="0"/>
          </a:p>
        </p:txBody>
      </p:sp>
    </p:spTree>
    <p:extLst>
      <p:ext uri="{BB962C8B-B14F-4D97-AF65-F5344CB8AC3E}">
        <p14:creationId xmlns="" xmlns:p14="http://schemas.microsoft.com/office/powerpoint/2010/main" val="261805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427BD7-27D8-4B38-AD87-72A54EBFB0F8}"/>
              </a:ext>
            </a:extLst>
          </p:cNvPr>
          <p:cNvSpPr>
            <a:spLocks noGrp="1"/>
          </p:cNvSpPr>
          <p:nvPr>
            <p:ph type="title"/>
          </p:nvPr>
        </p:nvSpPr>
        <p:spPr/>
        <p:txBody>
          <a:bodyPr/>
          <a:lstStyle/>
          <a:p>
            <a:pPr algn="ctr"/>
            <a:r>
              <a:rPr lang="en-IE" dirty="0">
                <a:solidFill>
                  <a:srgbClr val="FF0000"/>
                </a:solidFill>
              </a:rPr>
              <a:t>Customer Experience continue…</a:t>
            </a:r>
            <a:endParaRPr lang="en-IE" dirty="0"/>
          </a:p>
        </p:txBody>
      </p:sp>
      <p:sp>
        <p:nvSpPr>
          <p:cNvPr id="3" name="Content Placeholder 2">
            <a:extLst>
              <a:ext uri="{FF2B5EF4-FFF2-40B4-BE49-F238E27FC236}">
                <a16:creationId xmlns="" xmlns:a16="http://schemas.microsoft.com/office/drawing/2014/main" id="{AEBB8705-0B41-4B73-91A6-C578E43647AE}"/>
              </a:ext>
            </a:extLst>
          </p:cNvPr>
          <p:cNvSpPr>
            <a:spLocks noGrp="1"/>
          </p:cNvSpPr>
          <p:nvPr>
            <p:ph idx="1"/>
          </p:nvPr>
        </p:nvSpPr>
        <p:spPr/>
        <p:txBody>
          <a:bodyPr/>
          <a:lstStyle/>
          <a:p>
            <a:r>
              <a:rPr lang="en-US" dirty="0"/>
              <a:t>If you treat your customers poorly or ignore their customer service emails, then they are more likely to stop doing business with you. </a:t>
            </a:r>
          </a:p>
          <a:p>
            <a:endParaRPr lang="en-US" dirty="0"/>
          </a:p>
          <a:p>
            <a:r>
              <a:rPr lang="en-US" dirty="0"/>
              <a:t>This is why companies that deliver a superior customer experience outperform their competitors.</a:t>
            </a:r>
          </a:p>
          <a:p>
            <a:endParaRPr lang="en-IE" dirty="0"/>
          </a:p>
          <a:p>
            <a:r>
              <a:rPr lang="en-IE" dirty="0"/>
              <a:t>Note: </a:t>
            </a:r>
            <a:r>
              <a:rPr lang="en-US" dirty="0"/>
              <a:t>Customer experience is not the same as customer service.</a:t>
            </a:r>
            <a:endParaRPr lang="en-IE" dirty="0"/>
          </a:p>
        </p:txBody>
      </p:sp>
    </p:spTree>
    <p:extLst>
      <p:ext uri="{BB962C8B-B14F-4D97-AF65-F5344CB8AC3E}">
        <p14:creationId xmlns="" xmlns:p14="http://schemas.microsoft.com/office/powerpoint/2010/main" val="366265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0914AD-752B-4451-8B4E-C544800C6414}"/>
              </a:ext>
            </a:extLst>
          </p:cNvPr>
          <p:cNvSpPr>
            <a:spLocks noGrp="1"/>
          </p:cNvSpPr>
          <p:nvPr>
            <p:ph type="title"/>
          </p:nvPr>
        </p:nvSpPr>
        <p:spPr/>
        <p:txBody>
          <a:bodyPr/>
          <a:lstStyle/>
          <a:p>
            <a:pPr algn="ctr"/>
            <a:r>
              <a:rPr lang="en-IE" dirty="0">
                <a:solidFill>
                  <a:srgbClr val="FF0000"/>
                </a:solidFill>
              </a:rPr>
              <a:t>According to statistics</a:t>
            </a:r>
          </a:p>
        </p:txBody>
      </p:sp>
      <p:sp>
        <p:nvSpPr>
          <p:cNvPr id="3" name="Content Placeholder 2">
            <a:extLst>
              <a:ext uri="{FF2B5EF4-FFF2-40B4-BE49-F238E27FC236}">
                <a16:creationId xmlns="" xmlns:a16="http://schemas.microsoft.com/office/drawing/2014/main" id="{7DBBE240-40B6-4721-BFD2-A533FCD20816}"/>
              </a:ext>
            </a:extLst>
          </p:cNvPr>
          <p:cNvSpPr>
            <a:spLocks noGrp="1"/>
          </p:cNvSpPr>
          <p:nvPr>
            <p:ph idx="1"/>
          </p:nvPr>
        </p:nvSpPr>
        <p:spPr/>
        <p:txBody>
          <a:bodyPr>
            <a:normAutofit fontScale="77500" lnSpcReduction="20000"/>
          </a:bodyPr>
          <a:lstStyle/>
          <a:p>
            <a:r>
              <a:rPr lang="en-US" dirty="0"/>
              <a:t>Customer experience is set to be </a:t>
            </a:r>
            <a:r>
              <a:rPr lang="en-US" b="1" dirty="0"/>
              <a:t>the number one brand differentiator in 2020</a:t>
            </a:r>
            <a:r>
              <a:rPr lang="en-US" dirty="0"/>
              <a:t> (and beyond)</a:t>
            </a:r>
          </a:p>
          <a:p>
            <a:endParaRPr lang="en-US" dirty="0"/>
          </a:p>
          <a:p>
            <a:r>
              <a:rPr lang="en-US" b="1" dirty="0"/>
              <a:t>1 in 3 customers</a:t>
            </a:r>
            <a:r>
              <a:rPr lang="en-US" dirty="0"/>
              <a:t> will leave a brand they love after just one bad experience.</a:t>
            </a:r>
          </a:p>
          <a:p>
            <a:endParaRPr lang="en-US" dirty="0"/>
          </a:p>
          <a:p>
            <a:r>
              <a:rPr lang="en-US" dirty="0"/>
              <a:t>Customers are willing </a:t>
            </a:r>
            <a:r>
              <a:rPr lang="en-US" b="1" dirty="0"/>
              <a:t>to pay a price premium of up to 13%</a:t>
            </a:r>
            <a:r>
              <a:rPr lang="en-US" dirty="0"/>
              <a:t> (and as high as 18%) for luxury and indulgence services, simply by receiving a great customer experience.</a:t>
            </a:r>
          </a:p>
          <a:p>
            <a:endParaRPr lang="en-US" dirty="0"/>
          </a:p>
          <a:p>
            <a:r>
              <a:rPr lang="en-US" b="1" dirty="0"/>
              <a:t>49% of buyers</a:t>
            </a:r>
            <a:r>
              <a:rPr lang="en-US" dirty="0"/>
              <a:t> have made impulse purchases after receiving a more personalized customer experience</a:t>
            </a:r>
          </a:p>
          <a:p>
            <a:endParaRPr lang="en-US" dirty="0"/>
          </a:p>
          <a:p>
            <a:r>
              <a:rPr lang="en-US" dirty="0"/>
              <a:t>Customers that rate companies with a high customer experience score (i.e. 10/10) </a:t>
            </a:r>
            <a:r>
              <a:rPr lang="en-US" b="1" dirty="0"/>
              <a:t>spend 140% more</a:t>
            </a:r>
            <a:r>
              <a:rPr lang="en-US" dirty="0"/>
              <a:t> and </a:t>
            </a:r>
            <a:r>
              <a:rPr lang="en-US" b="1" dirty="0"/>
              <a:t>remain loyal for up to 6 years</a:t>
            </a:r>
            <a:r>
              <a:rPr lang="en-US" dirty="0"/>
              <a:t>.</a:t>
            </a:r>
            <a:endParaRPr lang="en-IE" dirty="0"/>
          </a:p>
        </p:txBody>
      </p:sp>
    </p:spTree>
    <p:extLst>
      <p:ext uri="{BB962C8B-B14F-4D97-AF65-F5344CB8AC3E}">
        <p14:creationId xmlns="" xmlns:p14="http://schemas.microsoft.com/office/powerpoint/2010/main" val="358567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09438-2828-47BD-96DA-9A33F3353F6E}"/>
              </a:ext>
            </a:extLst>
          </p:cNvPr>
          <p:cNvSpPr>
            <a:spLocks noGrp="1"/>
          </p:cNvSpPr>
          <p:nvPr>
            <p:ph type="title"/>
          </p:nvPr>
        </p:nvSpPr>
        <p:spPr/>
        <p:txBody>
          <a:bodyPr/>
          <a:lstStyle/>
          <a:p>
            <a:pPr algn="ctr"/>
            <a:r>
              <a:rPr lang="en-US" dirty="0">
                <a:solidFill>
                  <a:srgbClr val="FF0000"/>
                </a:solidFill>
              </a:rPr>
              <a:t>How to improve the customer experience?</a:t>
            </a:r>
            <a:endParaRPr lang="en-IE" dirty="0">
              <a:solidFill>
                <a:srgbClr val="FF0000"/>
              </a:solidFill>
            </a:endParaRPr>
          </a:p>
        </p:txBody>
      </p:sp>
      <p:sp>
        <p:nvSpPr>
          <p:cNvPr id="3" name="Content Placeholder 2">
            <a:extLst>
              <a:ext uri="{FF2B5EF4-FFF2-40B4-BE49-F238E27FC236}">
                <a16:creationId xmlns="" xmlns:a16="http://schemas.microsoft.com/office/drawing/2014/main" id="{AB385E70-0D77-418B-A274-CECAB5615C74}"/>
              </a:ext>
            </a:extLst>
          </p:cNvPr>
          <p:cNvSpPr>
            <a:spLocks noGrp="1"/>
          </p:cNvSpPr>
          <p:nvPr>
            <p:ph idx="1"/>
          </p:nvPr>
        </p:nvSpPr>
        <p:spPr/>
        <p:txBody>
          <a:bodyPr/>
          <a:lstStyle/>
          <a:p>
            <a:r>
              <a:rPr lang="en-US" dirty="0"/>
              <a:t>Create a clear customer experience vision.</a:t>
            </a:r>
          </a:p>
          <a:p>
            <a:pPr lvl="1">
              <a:buFont typeface="Wingdings" panose="05000000000000000000" pitchFamily="2" charset="2"/>
              <a:buChar char="Ø"/>
            </a:pPr>
            <a:r>
              <a:rPr lang="en-US" dirty="0"/>
              <a:t>The first step in your customer experience strategy is to have a clear customer-focused vision that you can communicate with your organization.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This can be achieved by creating a set of statements/guidelines.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Ex: Being humble to customers,.</a:t>
            </a:r>
            <a:endParaRPr lang="en-IE" dirty="0"/>
          </a:p>
        </p:txBody>
      </p:sp>
    </p:spTree>
    <p:extLst>
      <p:ext uri="{BB962C8B-B14F-4D97-AF65-F5344CB8AC3E}">
        <p14:creationId xmlns="" xmlns:p14="http://schemas.microsoft.com/office/powerpoint/2010/main" val="307873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33423-7B35-4AC0-9C41-B64E5FF85AA7}"/>
              </a:ext>
            </a:extLst>
          </p:cNvPr>
          <p:cNvSpPr>
            <a:spLocks noGrp="1"/>
          </p:cNvSpPr>
          <p:nvPr>
            <p:ph type="title"/>
          </p:nvPr>
        </p:nvSpPr>
        <p:spPr/>
        <p:txBody>
          <a:bodyPr/>
          <a:lstStyle/>
          <a:p>
            <a:r>
              <a:rPr lang="en-US" dirty="0">
                <a:solidFill>
                  <a:srgbClr val="FF0000"/>
                </a:solidFill>
              </a:rPr>
              <a:t>How to improve the customer experience? Continue…</a:t>
            </a:r>
            <a:endParaRPr lang="en-IE" dirty="0"/>
          </a:p>
        </p:txBody>
      </p:sp>
      <p:sp>
        <p:nvSpPr>
          <p:cNvPr id="3" name="Content Placeholder 2">
            <a:extLst>
              <a:ext uri="{FF2B5EF4-FFF2-40B4-BE49-F238E27FC236}">
                <a16:creationId xmlns="" xmlns:a16="http://schemas.microsoft.com/office/drawing/2014/main" id="{E2F1C742-33BA-404A-9123-4FD5E2F5AF0D}"/>
              </a:ext>
            </a:extLst>
          </p:cNvPr>
          <p:cNvSpPr>
            <a:spLocks noGrp="1"/>
          </p:cNvSpPr>
          <p:nvPr>
            <p:ph idx="1"/>
          </p:nvPr>
        </p:nvSpPr>
        <p:spPr/>
        <p:txBody>
          <a:bodyPr/>
          <a:lstStyle/>
          <a:p>
            <a:r>
              <a:rPr lang="en-US" dirty="0"/>
              <a:t>Understand who your customers are</a:t>
            </a:r>
          </a:p>
          <a:p>
            <a:pPr lvl="1">
              <a:buFont typeface="Wingdings" panose="05000000000000000000" pitchFamily="2" charset="2"/>
              <a:buChar char="Ø"/>
            </a:pPr>
            <a:r>
              <a:rPr lang="en-US" dirty="0"/>
              <a:t>Connect and empathize with the situations that your customers face.</a:t>
            </a:r>
          </a:p>
          <a:p>
            <a:endParaRPr lang="en-US" dirty="0"/>
          </a:p>
          <a:p>
            <a:r>
              <a:rPr lang="en-US" dirty="0"/>
              <a:t>Create an emotional connection with your customers</a:t>
            </a:r>
          </a:p>
          <a:p>
            <a:pPr lvl="1">
              <a:buFont typeface="Wingdings" panose="05000000000000000000" pitchFamily="2" charset="2"/>
              <a:buChar char="Ø"/>
            </a:pPr>
            <a:r>
              <a:rPr lang="en-US" dirty="0"/>
              <a:t>Research by the Journal of Consumer Research has found that more than 50% of an experience is based on an emotion as emotions shape the attitudes that drive decisions.</a:t>
            </a:r>
          </a:p>
          <a:p>
            <a:pPr lvl="1"/>
            <a:endParaRPr lang="en-US" dirty="0"/>
          </a:p>
          <a:p>
            <a:r>
              <a:rPr lang="en-US" dirty="0"/>
              <a:t>Capture customer feedback in real time</a:t>
            </a:r>
          </a:p>
          <a:p>
            <a:pPr lvl="1"/>
            <a:r>
              <a:rPr lang="en-US" dirty="0"/>
              <a:t>An effective way of doing this is by capturing feedback in real time.</a:t>
            </a:r>
          </a:p>
          <a:p>
            <a:pPr lvl="1">
              <a:buFont typeface="Wingdings" panose="05000000000000000000" pitchFamily="2" charset="2"/>
              <a:buChar char="Ø"/>
            </a:pPr>
            <a:endParaRPr lang="en-US" dirty="0"/>
          </a:p>
        </p:txBody>
      </p:sp>
    </p:spTree>
    <p:extLst>
      <p:ext uri="{BB962C8B-B14F-4D97-AF65-F5344CB8AC3E}">
        <p14:creationId xmlns="" xmlns:p14="http://schemas.microsoft.com/office/powerpoint/2010/main" val="335722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DCC47B-E3CD-40BD-BCA7-786CC76AB214}"/>
              </a:ext>
            </a:extLst>
          </p:cNvPr>
          <p:cNvSpPr>
            <a:spLocks noGrp="1"/>
          </p:cNvSpPr>
          <p:nvPr>
            <p:ph type="title"/>
          </p:nvPr>
        </p:nvSpPr>
        <p:spPr/>
        <p:txBody>
          <a:bodyPr/>
          <a:lstStyle/>
          <a:p>
            <a:r>
              <a:rPr lang="en-US" dirty="0">
                <a:solidFill>
                  <a:srgbClr val="FF0000"/>
                </a:solidFill>
              </a:rPr>
              <a:t>How to improve the customer experience? Continue…</a:t>
            </a:r>
            <a:endParaRPr lang="en-IE" dirty="0"/>
          </a:p>
        </p:txBody>
      </p:sp>
      <p:sp>
        <p:nvSpPr>
          <p:cNvPr id="3" name="Content Placeholder 2">
            <a:extLst>
              <a:ext uri="{FF2B5EF4-FFF2-40B4-BE49-F238E27FC236}">
                <a16:creationId xmlns="" xmlns:a16="http://schemas.microsoft.com/office/drawing/2014/main" id="{D8BD335D-58CA-4987-A9FA-C81F742854DB}"/>
              </a:ext>
            </a:extLst>
          </p:cNvPr>
          <p:cNvSpPr>
            <a:spLocks noGrp="1"/>
          </p:cNvSpPr>
          <p:nvPr>
            <p:ph idx="1"/>
          </p:nvPr>
        </p:nvSpPr>
        <p:spPr/>
        <p:txBody>
          <a:bodyPr/>
          <a:lstStyle/>
          <a:p>
            <a:r>
              <a:rPr lang="en-US" dirty="0"/>
              <a:t>Use a quality framework for development of your team</a:t>
            </a:r>
          </a:p>
          <a:p>
            <a:pPr lvl="1">
              <a:buFont typeface="Wingdings" panose="05000000000000000000" pitchFamily="2" charset="2"/>
              <a:buChar char="Ø"/>
            </a:pPr>
            <a:r>
              <a:rPr lang="en-US" dirty="0"/>
              <a:t>Identify the training needs for each individual member of your customer support team.</a:t>
            </a:r>
          </a:p>
          <a:p>
            <a:pPr lvl="1">
              <a:buFont typeface="Wingdings" panose="05000000000000000000" pitchFamily="2" charset="2"/>
              <a:buChar char="Ø"/>
            </a:pPr>
            <a:endParaRPr lang="en-US" dirty="0"/>
          </a:p>
          <a:p>
            <a:r>
              <a:rPr lang="en-US" dirty="0"/>
              <a:t>Act upon regular employee feedback</a:t>
            </a:r>
          </a:p>
          <a:p>
            <a:pPr lvl="1"/>
            <a:endParaRPr lang="en-US" dirty="0"/>
          </a:p>
        </p:txBody>
      </p:sp>
    </p:spTree>
    <p:extLst>
      <p:ext uri="{BB962C8B-B14F-4D97-AF65-F5344CB8AC3E}">
        <p14:creationId xmlns="" xmlns:p14="http://schemas.microsoft.com/office/powerpoint/2010/main" val="159304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1091</Words>
  <Application>Microsoft Office PowerPoint</Application>
  <PresentationFormat>Custom</PresentationFormat>
  <Paragraphs>107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Business Intelligence and Business Analytics (H9BIBA)</vt:lpstr>
      <vt:lpstr>Module Content</vt:lpstr>
      <vt:lpstr>Today</vt:lpstr>
      <vt:lpstr>Customer Experience</vt:lpstr>
      <vt:lpstr>Customer Experience continue…</vt:lpstr>
      <vt:lpstr>According to statistics</vt:lpstr>
      <vt:lpstr>How to improve the customer experience?</vt:lpstr>
      <vt:lpstr>How to improve the customer experience? Continue…</vt:lpstr>
      <vt:lpstr>How to improve the customer experience? Continue…</vt:lpstr>
      <vt:lpstr>Customer Loyalty</vt:lpstr>
      <vt:lpstr>Customer Loyalty continue…</vt:lpstr>
      <vt:lpstr>Customer Loyalty continue…</vt:lpstr>
      <vt:lpstr>Types of customer loyalty</vt:lpstr>
      <vt:lpstr>Types of customer loyalty continue…</vt:lpstr>
      <vt:lpstr>Types of customer loyalty continue…</vt:lpstr>
      <vt:lpstr>Customer Relationships</vt:lpstr>
      <vt:lpstr>Customer Life Cycle</vt:lpstr>
      <vt:lpstr>Customer Value Management (CVM)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5</cp:revision>
  <dcterms:created xsi:type="dcterms:W3CDTF">2020-03-10T21:53:10Z</dcterms:created>
  <dcterms:modified xsi:type="dcterms:W3CDTF">2020-08-01T07:46:37Z</dcterms:modified>
</cp:coreProperties>
</file>