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3"/>
  </p:notesMasterIdLst>
  <p:sldIdLst>
    <p:sldId id="257" r:id="rId2"/>
    <p:sldId id="264" r:id="rId3"/>
    <p:sldId id="258" r:id="rId4"/>
    <p:sldId id="300" r:id="rId5"/>
    <p:sldId id="301" r:id="rId6"/>
    <p:sldId id="303" r:id="rId7"/>
    <p:sldId id="302" r:id="rId8"/>
    <p:sldId id="304" r:id="rId9"/>
    <p:sldId id="305" r:id="rId10"/>
    <p:sldId id="306" r:id="rId11"/>
    <p:sldId id="307" r:id="rId12"/>
    <p:sldId id="308" r:id="rId13"/>
    <p:sldId id="309" r:id="rId14"/>
    <p:sldId id="310" r:id="rId15"/>
    <p:sldId id="311" r:id="rId16"/>
    <p:sldId id="312" r:id="rId17"/>
    <p:sldId id="313" r:id="rId18"/>
    <p:sldId id="314" r:id="rId19"/>
    <p:sldId id="315" r:id="rId20"/>
    <p:sldId id="316" r:id="rId21"/>
    <p:sldId id="317" r:id="rId22"/>
    <p:sldId id="318" r:id="rId23"/>
    <p:sldId id="319" r:id="rId24"/>
    <p:sldId id="320" r:id="rId25"/>
    <p:sldId id="321" r:id="rId26"/>
    <p:sldId id="322" r:id="rId27"/>
    <p:sldId id="323" r:id="rId28"/>
    <p:sldId id="324" r:id="rId29"/>
    <p:sldId id="325" r:id="rId30"/>
    <p:sldId id="326" r:id="rId31"/>
    <p:sldId id="29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A06EF-D6CE-4FA2-8EA2-A7DC6484BB14}" type="datetimeFigureOut">
              <a:rPr lang="en-IE" smtClean="0"/>
              <a:pPr/>
              <a:t>07/12/2021</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986FFB-473D-40A1-8099-105984788FA0}" type="slidenum">
              <a:rPr lang="en-IE" smtClean="0"/>
              <a:pPr/>
              <a:t>‹#›</a:t>
            </a:fld>
            <a:endParaRPr lang="en-IE"/>
          </a:p>
        </p:txBody>
      </p:sp>
    </p:spTree>
    <p:extLst>
      <p:ext uri="{BB962C8B-B14F-4D97-AF65-F5344CB8AC3E}">
        <p14:creationId xmlns:p14="http://schemas.microsoft.com/office/powerpoint/2010/main" val="2696816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A7F8CBB1-9D9C-4499-9BC8-DC530B71BC6F}" type="slidenum">
              <a:rPr lang="en-IE" smtClean="0"/>
              <a:t>27</a:t>
            </a:fld>
            <a:endParaRPr lang="en-IE"/>
          </a:p>
        </p:txBody>
      </p:sp>
    </p:spTree>
    <p:extLst>
      <p:ext uri="{BB962C8B-B14F-4D97-AF65-F5344CB8AC3E}">
        <p14:creationId xmlns:p14="http://schemas.microsoft.com/office/powerpoint/2010/main" val="3923034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D5B761A1-81EE-4072-8E4B-AFFC471F4159}" type="datetime1">
              <a:rPr lang="en-IE" smtClean="0"/>
              <a:pPr/>
              <a:t>07/12/2021</a:t>
            </a:fld>
            <a:endParaRPr lang="en-IE" dirty="0"/>
          </a:p>
        </p:txBody>
      </p:sp>
      <p:sp>
        <p:nvSpPr>
          <p:cNvPr id="19" name="Footer Placeholder 18"/>
          <p:cNvSpPr>
            <a:spLocks noGrp="1"/>
          </p:cNvSpPr>
          <p:nvPr>
            <p:ph type="ftr" sz="quarter" idx="11"/>
          </p:nvPr>
        </p:nvSpPr>
        <p:spPr/>
        <p:txBody>
          <a:bodyPr/>
          <a:lstStyle/>
          <a:p>
            <a:r>
              <a:rPr lang="en-IE"/>
              <a:t>Manaz Kaleel</a:t>
            </a:r>
            <a:endParaRPr lang="en-IE" dirty="0"/>
          </a:p>
        </p:txBody>
      </p:sp>
      <p:sp>
        <p:nvSpPr>
          <p:cNvPr id="27" name="Slide Number Placeholder 26"/>
          <p:cNvSpPr>
            <a:spLocks noGrp="1"/>
          </p:cNvSpPr>
          <p:nvPr>
            <p:ph type="sldNum" sz="quarter" idx="12"/>
          </p:nvPr>
        </p:nvSpPr>
        <p:spPr/>
        <p:txBody>
          <a:bodyPr/>
          <a:lstStyle/>
          <a:p>
            <a:fld id="{C1A5A379-5FBF-42D0-BEED-875AA75BC54F}" type="slidenum">
              <a:rPr lang="en-IE" smtClean="0"/>
              <a:pPr/>
              <a:t>‹#›</a:t>
            </a:fld>
            <a:endParaRPr lang="en-IE"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77E2ABE-0299-4281-A3C2-F6417AB628E7}" type="datetime1">
              <a:rPr lang="en-IE" smtClean="0"/>
              <a:pPr/>
              <a:t>07/12/2021</a:t>
            </a:fld>
            <a:endParaRPr lang="en-IE" dirty="0"/>
          </a:p>
        </p:txBody>
      </p:sp>
      <p:sp>
        <p:nvSpPr>
          <p:cNvPr id="5" name="Footer Placeholder 4"/>
          <p:cNvSpPr>
            <a:spLocks noGrp="1"/>
          </p:cNvSpPr>
          <p:nvPr>
            <p:ph type="ftr" sz="quarter" idx="11"/>
          </p:nvPr>
        </p:nvSpPr>
        <p:spPr/>
        <p:txBody>
          <a:bodyPr/>
          <a:lstStyle/>
          <a:p>
            <a:r>
              <a:rPr lang="en-IE"/>
              <a:t>Manaz Kaleel</a:t>
            </a:r>
            <a:endParaRPr lang="en-IE" dirty="0"/>
          </a:p>
        </p:txBody>
      </p:sp>
      <p:sp>
        <p:nvSpPr>
          <p:cNvPr id="6" name="Slide Number Placeholder 5"/>
          <p:cNvSpPr>
            <a:spLocks noGrp="1"/>
          </p:cNvSpPr>
          <p:nvPr>
            <p:ph type="sldNum" sz="quarter" idx="12"/>
          </p:nvPr>
        </p:nvSpPr>
        <p:spPr/>
        <p:txBody>
          <a:bodyPr/>
          <a:lstStyle/>
          <a:p>
            <a:fld id="{C1A5A379-5FBF-42D0-BEED-875AA75BC54F}" type="slidenum">
              <a:rPr lang="en-IE" smtClean="0"/>
              <a:pPr/>
              <a:t>‹#›</a:t>
            </a:fld>
            <a:endParaRPr lang="en-I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B3DFD59-428E-41DA-8150-9C6CB9A562EB}" type="datetime1">
              <a:rPr lang="en-IE" smtClean="0"/>
              <a:pPr/>
              <a:t>07/12/2021</a:t>
            </a:fld>
            <a:endParaRPr lang="en-IE" dirty="0"/>
          </a:p>
        </p:txBody>
      </p:sp>
      <p:sp>
        <p:nvSpPr>
          <p:cNvPr id="5" name="Footer Placeholder 4"/>
          <p:cNvSpPr>
            <a:spLocks noGrp="1"/>
          </p:cNvSpPr>
          <p:nvPr>
            <p:ph type="ftr" sz="quarter" idx="11"/>
          </p:nvPr>
        </p:nvSpPr>
        <p:spPr/>
        <p:txBody>
          <a:bodyPr/>
          <a:lstStyle/>
          <a:p>
            <a:r>
              <a:rPr lang="en-IE"/>
              <a:t>Manaz Kaleel</a:t>
            </a:r>
            <a:endParaRPr lang="en-IE" dirty="0"/>
          </a:p>
        </p:txBody>
      </p:sp>
      <p:sp>
        <p:nvSpPr>
          <p:cNvPr id="6" name="Slide Number Placeholder 5"/>
          <p:cNvSpPr>
            <a:spLocks noGrp="1"/>
          </p:cNvSpPr>
          <p:nvPr>
            <p:ph type="sldNum" sz="quarter" idx="12"/>
          </p:nvPr>
        </p:nvSpPr>
        <p:spPr/>
        <p:txBody>
          <a:bodyPr/>
          <a:lstStyle/>
          <a:p>
            <a:fld id="{C1A5A379-5FBF-42D0-BEED-875AA75BC54F}" type="slidenum">
              <a:rPr lang="en-IE" smtClean="0"/>
              <a:pPr/>
              <a:t>‹#›</a:t>
            </a:fld>
            <a:endParaRPr lang="en-I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E61C212-9C66-48DF-89BD-BBDB1D7F4839}" type="datetime1">
              <a:rPr lang="en-IE" smtClean="0"/>
              <a:pPr/>
              <a:t>07/12/2021</a:t>
            </a:fld>
            <a:endParaRPr lang="en-IE" dirty="0"/>
          </a:p>
        </p:txBody>
      </p:sp>
      <p:sp>
        <p:nvSpPr>
          <p:cNvPr id="5" name="Footer Placeholder 4"/>
          <p:cNvSpPr>
            <a:spLocks noGrp="1"/>
          </p:cNvSpPr>
          <p:nvPr>
            <p:ph type="ftr" sz="quarter" idx="11"/>
          </p:nvPr>
        </p:nvSpPr>
        <p:spPr/>
        <p:txBody>
          <a:bodyPr/>
          <a:lstStyle/>
          <a:p>
            <a:r>
              <a:rPr lang="en-IE"/>
              <a:t>Manaz Kaleel</a:t>
            </a:r>
            <a:endParaRPr lang="en-IE" dirty="0"/>
          </a:p>
        </p:txBody>
      </p:sp>
      <p:sp>
        <p:nvSpPr>
          <p:cNvPr id="6" name="Slide Number Placeholder 5"/>
          <p:cNvSpPr>
            <a:spLocks noGrp="1"/>
          </p:cNvSpPr>
          <p:nvPr>
            <p:ph type="sldNum" sz="quarter" idx="12"/>
          </p:nvPr>
        </p:nvSpPr>
        <p:spPr/>
        <p:txBody>
          <a:bodyPr/>
          <a:lstStyle/>
          <a:p>
            <a:fld id="{C1A5A379-5FBF-42D0-BEED-875AA75BC54F}" type="slidenum">
              <a:rPr lang="en-IE" smtClean="0"/>
              <a:pPr/>
              <a:t>‹#›</a:t>
            </a:fld>
            <a:endParaRPr lang="en-I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147AF4D-59EF-44F4-A454-52E88F4E414C}" type="datetime1">
              <a:rPr lang="en-IE" smtClean="0"/>
              <a:pPr/>
              <a:t>07/12/2021</a:t>
            </a:fld>
            <a:endParaRPr lang="en-IE" dirty="0"/>
          </a:p>
        </p:txBody>
      </p:sp>
      <p:sp>
        <p:nvSpPr>
          <p:cNvPr id="5" name="Footer Placeholder 4"/>
          <p:cNvSpPr>
            <a:spLocks noGrp="1"/>
          </p:cNvSpPr>
          <p:nvPr>
            <p:ph type="ftr" sz="quarter" idx="11"/>
          </p:nvPr>
        </p:nvSpPr>
        <p:spPr/>
        <p:txBody>
          <a:bodyPr/>
          <a:lstStyle/>
          <a:p>
            <a:r>
              <a:rPr lang="en-IE"/>
              <a:t>Manaz Kaleel</a:t>
            </a:r>
            <a:endParaRPr lang="en-IE" dirty="0"/>
          </a:p>
        </p:txBody>
      </p:sp>
      <p:sp>
        <p:nvSpPr>
          <p:cNvPr id="6" name="Slide Number Placeholder 5"/>
          <p:cNvSpPr>
            <a:spLocks noGrp="1"/>
          </p:cNvSpPr>
          <p:nvPr>
            <p:ph type="sldNum" sz="quarter" idx="12"/>
          </p:nvPr>
        </p:nvSpPr>
        <p:spPr/>
        <p:txBody>
          <a:bodyPr/>
          <a:lstStyle/>
          <a:p>
            <a:fld id="{C1A5A379-5FBF-42D0-BEED-875AA75BC54F}" type="slidenum">
              <a:rPr lang="en-IE" smtClean="0"/>
              <a:pPr/>
              <a:t>‹#›</a:t>
            </a:fld>
            <a:endParaRPr lang="en-IE"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7852085-DE4B-47BB-9562-87A30DC08B87}" type="datetime1">
              <a:rPr lang="en-IE" smtClean="0"/>
              <a:pPr/>
              <a:t>07/12/2021</a:t>
            </a:fld>
            <a:endParaRPr lang="en-IE" dirty="0"/>
          </a:p>
        </p:txBody>
      </p:sp>
      <p:sp>
        <p:nvSpPr>
          <p:cNvPr id="6" name="Footer Placeholder 5"/>
          <p:cNvSpPr>
            <a:spLocks noGrp="1"/>
          </p:cNvSpPr>
          <p:nvPr>
            <p:ph type="ftr" sz="quarter" idx="11"/>
          </p:nvPr>
        </p:nvSpPr>
        <p:spPr/>
        <p:txBody>
          <a:bodyPr/>
          <a:lstStyle/>
          <a:p>
            <a:r>
              <a:rPr lang="en-IE"/>
              <a:t>Manaz Kaleel</a:t>
            </a:r>
            <a:endParaRPr lang="en-IE" dirty="0"/>
          </a:p>
        </p:txBody>
      </p:sp>
      <p:sp>
        <p:nvSpPr>
          <p:cNvPr id="7" name="Slide Number Placeholder 6"/>
          <p:cNvSpPr>
            <a:spLocks noGrp="1"/>
          </p:cNvSpPr>
          <p:nvPr>
            <p:ph type="sldNum" sz="quarter" idx="12"/>
          </p:nvPr>
        </p:nvSpPr>
        <p:spPr/>
        <p:txBody>
          <a:bodyPr/>
          <a:lstStyle/>
          <a:p>
            <a:fld id="{C1A5A379-5FBF-42D0-BEED-875AA75BC54F}" type="slidenum">
              <a:rPr lang="en-IE" smtClean="0"/>
              <a:pPr/>
              <a:t>‹#›</a:t>
            </a:fld>
            <a:endParaRPr lang="en-I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072F780-B022-4A43-B014-F1BE091EE2B3}" type="datetime1">
              <a:rPr lang="en-IE" smtClean="0"/>
              <a:pPr/>
              <a:t>07/12/2021</a:t>
            </a:fld>
            <a:endParaRPr lang="en-IE" dirty="0"/>
          </a:p>
        </p:txBody>
      </p:sp>
      <p:sp>
        <p:nvSpPr>
          <p:cNvPr id="8" name="Footer Placeholder 7"/>
          <p:cNvSpPr>
            <a:spLocks noGrp="1"/>
          </p:cNvSpPr>
          <p:nvPr>
            <p:ph type="ftr" sz="quarter" idx="11"/>
          </p:nvPr>
        </p:nvSpPr>
        <p:spPr/>
        <p:txBody>
          <a:bodyPr/>
          <a:lstStyle/>
          <a:p>
            <a:r>
              <a:rPr lang="en-IE"/>
              <a:t>Manaz Kaleel</a:t>
            </a:r>
            <a:endParaRPr lang="en-IE" dirty="0"/>
          </a:p>
        </p:txBody>
      </p:sp>
      <p:sp>
        <p:nvSpPr>
          <p:cNvPr id="9" name="Slide Number Placeholder 8"/>
          <p:cNvSpPr>
            <a:spLocks noGrp="1"/>
          </p:cNvSpPr>
          <p:nvPr>
            <p:ph type="sldNum" sz="quarter" idx="12"/>
          </p:nvPr>
        </p:nvSpPr>
        <p:spPr/>
        <p:txBody>
          <a:bodyPr/>
          <a:lstStyle/>
          <a:p>
            <a:fld id="{C1A5A379-5FBF-42D0-BEED-875AA75BC54F}" type="slidenum">
              <a:rPr lang="en-IE" smtClean="0"/>
              <a:pPr/>
              <a:t>‹#›</a:t>
            </a:fld>
            <a:endParaRPr lang="en-I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58D7387-B9C4-44AC-94B4-6F6724AB2249}" type="datetime1">
              <a:rPr lang="en-IE" smtClean="0"/>
              <a:pPr/>
              <a:t>07/12/2021</a:t>
            </a:fld>
            <a:endParaRPr lang="en-IE" dirty="0"/>
          </a:p>
        </p:txBody>
      </p:sp>
      <p:sp>
        <p:nvSpPr>
          <p:cNvPr id="4" name="Footer Placeholder 3"/>
          <p:cNvSpPr>
            <a:spLocks noGrp="1"/>
          </p:cNvSpPr>
          <p:nvPr>
            <p:ph type="ftr" sz="quarter" idx="11"/>
          </p:nvPr>
        </p:nvSpPr>
        <p:spPr/>
        <p:txBody>
          <a:bodyPr/>
          <a:lstStyle/>
          <a:p>
            <a:r>
              <a:rPr lang="en-IE"/>
              <a:t>Manaz Kaleel</a:t>
            </a:r>
            <a:endParaRPr lang="en-IE" dirty="0"/>
          </a:p>
        </p:txBody>
      </p:sp>
      <p:sp>
        <p:nvSpPr>
          <p:cNvPr id="5" name="Slide Number Placeholder 4"/>
          <p:cNvSpPr>
            <a:spLocks noGrp="1"/>
          </p:cNvSpPr>
          <p:nvPr>
            <p:ph type="sldNum" sz="quarter" idx="12"/>
          </p:nvPr>
        </p:nvSpPr>
        <p:spPr/>
        <p:txBody>
          <a:bodyPr/>
          <a:lstStyle/>
          <a:p>
            <a:fld id="{C1A5A379-5FBF-42D0-BEED-875AA75BC54F}" type="slidenum">
              <a:rPr lang="en-IE" smtClean="0"/>
              <a:pPr/>
              <a:t>‹#›</a:t>
            </a:fld>
            <a:endParaRPr lang="en-I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5AF69E-FA7B-4191-A663-9BC9B94D473E}" type="datetime1">
              <a:rPr lang="en-IE" smtClean="0"/>
              <a:pPr/>
              <a:t>07/12/2021</a:t>
            </a:fld>
            <a:endParaRPr lang="en-IE" dirty="0"/>
          </a:p>
        </p:txBody>
      </p:sp>
      <p:sp>
        <p:nvSpPr>
          <p:cNvPr id="3" name="Footer Placeholder 2"/>
          <p:cNvSpPr>
            <a:spLocks noGrp="1"/>
          </p:cNvSpPr>
          <p:nvPr>
            <p:ph type="ftr" sz="quarter" idx="11"/>
          </p:nvPr>
        </p:nvSpPr>
        <p:spPr/>
        <p:txBody>
          <a:bodyPr/>
          <a:lstStyle/>
          <a:p>
            <a:r>
              <a:rPr lang="en-IE"/>
              <a:t>Manaz Kaleel</a:t>
            </a:r>
            <a:endParaRPr lang="en-IE" dirty="0"/>
          </a:p>
        </p:txBody>
      </p:sp>
      <p:sp>
        <p:nvSpPr>
          <p:cNvPr id="4" name="Slide Number Placeholder 3"/>
          <p:cNvSpPr>
            <a:spLocks noGrp="1"/>
          </p:cNvSpPr>
          <p:nvPr>
            <p:ph type="sldNum" sz="quarter" idx="12"/>
          </p:nvPr>
        </p:nvSpPr>
        <p:spPr/>
        <p:txBody>
          <a:bodyPr/>
          <a:lstStyle/>
          <a:p>
            <a:fld id="{C1A5A379-5FBF-42D0-BEED-875AA75BC54F}" type="slidenum">
              <a:rPr lang="en-IE" smtClean="0"/>
              <a:pPr/>
              <a:t>‹#›</a:t>
            </a:fld>
            <a:endParaRPr lang="en-I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A95F5D1-E881-477B-B109-1758F579C206}" type="datetime1">
              <a:rPr lang="en-IE" smtClean="0"/>
              <a:pPr/>
              <a:t>07/12/2021</a:t>
            </a:fld>
            <a:endParaRPr lang="en-IE" dirty="0"/>
          </a:p>
        </p:txBody>
      </p:sp>
      <p:sp>
        <p:nvSpPr>
          <p:cNvPr id="6" name="Footer Placeholder 5"/>
          <p:cNvSpPr>
            <a:spLocks noGrp="1"/>
          </p:cNvSpPr>
          <p:nvPr>
            <p:ph type="ftr" sz="quarter" idx="11"/>
          </p:nvPr>
        </p:nvSpPr>
        <p:spPr/>
        <p:txBody>
          <a:bodyPr/>
          <a:lstStyle/>
          <a:p>
            <a:r>
              <a:rPr lang="en-IE"/>
              <a:t>Manaz Kaleel</a:t>
            </a:r>
            <a:endParaRPr lang="en-IE" dirty="0"/>
          </a:p>
        </p:txBody>
      </p:sp>
      <p:sp>
        <p:nvSpPr>
          <p:cNvPr id="7" name="Slide Number Placeholder 6"/>
          <p:cNvSpPr>
            <a:spLocks noGrp="1"/>
          </p:cNvSpPr>
          <p:nvPr>
            <p:ph type="sldNum" sz="quarter" idx="12"/>
          </p:nvPr>
        </p:nvSpPr>
        <p:spPr/>
        <p:txBody>
          <a:bodyPr/>
          <a:lstStyle/>
          <a:p>
            <a:fld id="{C1A5A379-5FBF-42D0-BEED-875AA75BC54F}" type="slidenum">
              <a:rPr lang="en-IE" smtClean="0"/>
              <a:pPr/>
              <a:t>‹#›</a:t>
            </a:fld>
            <a:endParaRPr lang="en-I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9811E2B-19CF-4C6E-A7B7-01AB55C76E47}" type="datetime1">
              <a:rPr lang="en-IE" smtClean="0"/>
              <a:pPr/>
              <a:t>07/12/2021</a:t>
            </a:fld>
            <a:endParaRPr lang="en-IE" dirty="0"/>
          </a:p>
        </p:txBody>
      </p:sp>
      <p:sp>
        <p:nvSpPr>
          <p:cNvPr id="6" name="Footer Placeholder 5"/>
          <p:cNvSpPr>
            <a:spLocks noGrp="1"/>
          </p:cNvSpPr>
          <p:nvPr>
            <p:ph type="ftr" sz="quarter" idx="11"/>
          </p:nvPr>
        </p:nvSpPr>
        <p:spPr/>
        <p:txBody>
          <a:bodyPr/>
          <a:lstStyle/>
          <a:p>
            <a:r>
              <a:rPr lang="en-IE"/>
              <a:t>Manaz Kaleel</a:t>
            </a:r>
            <a:endParaRPr lang="en-IE" dirty="0"/>
          </a:p>
        </p:txBody>
      </p:sp>
      <p:sp>
        <p:nvSpPr>
          <p:cNvPr id="7" name="Slide Number Placeholder 6"/>
          <p:cNvSpPr>
            <a:spLocks noGrp="1"/>
          </p:cNvSpPr>
          <p:nvPr>
            <p:ph type="sldNum" sz="quarter" idx="12"/>
          </p:nvPr>
        </p:nvSpPr>
        <p:spPr>
          <a:xfrm>
            <a:off x="10769600" y="6356351"/>
            <a:ext cx="812800" cy="365125"/>
          </a:xfrm>
        </p:spPr>
        <p:txBody>
          <a:bodyPr/>
          <a:lstStyle/>
          <a:p>
            <a:fld id="{C1A5A379-5FBF-42D0-BEED-875AA75BC54F}" type="slidenum">
              <a:rPr lang="en-IE" smtClean="0"/>
              <a:pPr/>
              <a:t>‹#›</a:t>
            </a:fld>
            <a:endParaRPr lang="en-IE"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813D779-4073-4224-9977-85179FBBC1F0}" type="datetime1">
              <a:rPr lang="en-IE" smtClean="0"/>
              <a:pPr/>
              <a:t>07/12/2021</a:t>
            </a:fld>
            <a:endParaRPr lang="en-IE"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IE"/>
              <a:t>Manaz Kaleel</a:t>
            </a:r>
            <a:endParaRPr lang="en-IE"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1A5A379-5FBF-42D0-BEED-875AA75BC54F}" type="slidenum">
              <a:rPr lang="en-IE" smtClean="0"/>
              <a:pPr/>
              <a:t>‹#›</a:t>
            </a:fld>
            <a:endParaRPr lang="en-IE"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hootsuite.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investopedia.com/terms/a/activity-cost-driver.as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0855-5E3A-4377-9763-05970D827244}"/>
              </a:ext>
            </a:extLst>
          </p:cNvPr>
          <p:cNvSpPr>
            <a:spLocks noGrp="1"/>
          </p:cNvSpPr>
          <p:nvPr>
            <p:ph type="ctrTitle"/>
          </p:nvPr>
        </p:nvSpPr>
        <p:spPr/>
        <p:txBody>
          <a:bodyPr/>
          <a:lstStyle/>
          <a:p>
            <a:r>
              <a:rPr lang="en-US" dirty="0">
                <a:solidFill>
                  <a:srgbClr val="FF0000"/>
                </a:solidFill>
              </a:rPr>
              <a:t>Business Intelligence and Business Analytics (</a:t>
            </a:r>
            <a:r>
              <a:rPr lang="en-IE" dirty="0">
                <a:solidFill>
                  <a:srgbClr val="FF0000"/>
                </a:solidFill>
              </a:rPr>
              <a:t>H9BIBA)</a:t>
            </a:r>
          </a:p>
        </p:txBody>
      </p:sp>
    </p:spTree>
    <p:extLst>
      <p:ext uri="{BB962C8B-B14F-4D97-AF65-F5344CB8AC3E}">
        <p14:creationId xmlns:p14="http://schemas.microsoft.com/office/powerpoint/2010/main" val="3431792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FF87A-1E4F-475C-999F-CA0D24E693BD}"/>
              </a:ext>
            </a:extLst>
          </p:cNvPr>
          <p:cNvSpPr>
            <a:spLocks noGrp="1"/>
          </p:cNvSpPr>
          <p:nvPr>
            <p:ph type="title"/>
          </p:nvPr>
        </p:nvSpPr>
        <p:spPr>
          <a:xfrm>
            <a:off x="871796" y="3126831"/>
            <a:ext cx="3498979" cy="604337"/>
          </a:xfrm>
        </p:spPr>
        <p:txBody>
          <a:bodyPr>
            <a:normAutofit/>
          </a:bodyPr>
          <a:lstStyle/>
          <a:p>
            <a:pPr algn="ctr"/>
            <a:r>
              <a:rPr lang="en-IE" sz="3600" dirty="0">
                <a:solidFill>
                  <a:schemeClr val="tx1"/>
                </a:solidFill>
              </a:rPr>
              <a:t>Benefits of SCM</a:t>
            </a:r>
          </a:p>
        </p:txBody>
      </p:sp>
      <p:pic>
        <p:nvPicPr>
          <p:cNvPr id="7" name="Content Placeholder 6">
            <a:extLst>
              <a:ext uri="{FF2B5EF4-FFF2-40B4-BE49-F238E27FC236}">
                <a16:creationId xmlns:a16="http://schemas.microsoft.com/office/drawing/2014/main" id="{680EB9AA-0F9F-4CB8-A73D-8344A2C38D9B}"/>
              </a:ext>
            </a:extLst>
          </p:cNvPr>
          <p:cNvPicPr>
            <a:picLocks noChangeAspect="1"/>
          </p:cNvPicPr>
          <p:nvPr/>
        </p:nvPicPr>
        <p:blipFill rotWithShape="1">
          <a:blip r:embed="rId2"/>
          <a:srcRect r="1480" b="-2"/>
          <a:stretch/>
        </p:blipFill>
        <p:spPr>
          <a:xfrm>
            <a:off x="4556915" y="1737265"/>
            <a:ext cx="6763289" cy="3209385"/>
          </a:xfrm>
          <a:prstGeom prst="rect">
            <a:avLst/>
          </a:prstGeom>
          <a:ln w="9525">
            <a:solidFill>
              <a:schemeClr val="tx1">
                <a:alpha val="20000"/>
              </a:schemeClr>
            </a:solidFill>
          </a:ln>
        </p:spPr>
      </p:pic>
    </p:spTree>
    <p:extLst>
      <p:ext uri="{BB962C8B-B14F-4D97-AF65-F5344CB8AC3E}">
        <p14:creationId xmlns:p14="http://schemas.microsoft.com/office/powerpoint/2010/main" val="386983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05EB7-6EB7-41C4-9FFF-ED380846D568}"/>
              </a:ext>
            </a:extLst>
          </p:cNvPr>
          <p:cNvSpPr>
            <a:spLocks noGrp="1"/>
          </p:cNvSpPr>
          <p:nvPr>
            <p:ph type="title"/>
          </p:nvPr>
        </p:nvSpPr>
        <p:spPr/>
        <p:txBody>
          <a:bodyPr/>
          <a:lstStyle/>
          <a:p>
            <a:pPr algn="ctr"/>
            <a:r>
              <a:rPr lang="en-IE" dirty="0">
                <a:solidFill>
                  <a:srgbClr val="FF0000"/>
                </a:solidFill>
              </a:rPr>
              <a:t>SUPPLY CHAIN STAGES</a:t>
            </a:r>
          </a:p>
        </p:txBody>
      </p:sp>
      <p:sp>
        <p:nvSpPr>
          <p:cNvPr id="3" name="Content Placeholder 2">
            <a:extLst>
              <a:ext uri="{FF2B5EF4-FFF2-40B4-BE49-F238E27FC236}">
                <a16:creationId xmlns:a16="http://schemas.microsoft.com/office/drawing/2014/main" id="{EBCDEC98-4394-4C8E-B45B-3A65282C79D4}"/>
              </a:ext>
            </a:extLst>
          </p:cNvPr>
          <p:cNvSpPr>
            <a:spLocks noGrp="1"/>
          </p:cNvSpPr>
          <p:nvPr>
            <p:ph idx="1"/>
          </p:nvPr>
        </p:nvSpPr>
        <p:spPr/>
        <p:txBody>
          <a:bodyPr>
            <a:normAutofit fontScale="92500" lnSpcReduction="20000"/>
          </a:bodyPr>
          <a:lstStyle/>
          <a:p>
            <a:r>
              <a:rPr lang="en-US" dirty="0"/>
              <a:t>Customers</a:t>
            </a:r>
          </a:p>
          <a:p>
            <a:endParaRPr lang="en-US" dirty="0"/>
          </a:p>
          <a:p>
            <a:r>
              <a:rPr lang="en-US" dirty="0"/>
              <a:t>Retailers </a:t>
            </a:r>
          </a:p>
          <a:p>
            <a:endParaRPr lang="en-US" dirty="0"/>
          </a:p>
          <a:p>
            <a:r>
              <a:rPr lang="en-US" dirty="0"/>
              <a:t>Wholesalers/Distributors </a:t>
            </a:r>
          </a:p>
          <a:p>
            <a:endParaRPr lang="en-US" dirty="0"/>
          </a:p>
          <a:p>
            <a:r>
              <a:rPr lang="en-US" dirty="0"/>
              <a:t>Manufacturers </a:t>
            </a:r>
          </a:p>
          <a:p>
            <a:endParaRPr lang="en-US" dirty="0"/>
          </a:p>
          <a:p>
            <a:r>
              <a:rPr lang="en-US" dirty="0"/>
              <a:t>Component/ Raw material supplier</a:t>
            </a:r>
          </a:p>
          <a:p>
            <a:endParaRPr lang="en-US" dirty="0"/>
          </a:p>
          <a:p>
            <a:pPr marL="0" indent="0">
              <a:buNone/>
            </a:pPr>
            <a:r>
              <a:rPr lang="en-US" dirty="0"/>
              <a:t>Note:– It is not compulsory that all the stages should be present in a supply chain.</a:t>
            </a:r>
            <a:endParaRPr lang="en-IE" dirty="0"/>
          </a:p>
        </p:txBody>
      </p:sp>
    </p:spTree>
    <p:extLst>
      <p:ext uri="{BB962C8B-B14F-4D97-AF65-F5344CB8AC3E}">
        <p14:creationId xmlns:p14="http://schemas.microsoft.com/office/powerpoint/2010/main" val="1168670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6158E-E2E6-4025-ADDD-61C7F395A798}"/>
              </a:ext>
            </a:extLst>
          </p:cNvPr>
          <p:cNvSpPr>
            <a:spLocks noGrp="1"/>
          </p:cNvSpPr>
          <p:nvPr>
            <p:ph type="title"/>
          </p:nvPr>
        </p:nvSpPr>
        <p:spPr>
          <a:xfrm>
            <a:off x="774700" y="762000"/>
            <a:ext cx="3595973" cy="3018430"/>
          </a:xfrm>
        </p:spPr>
        <p:txBody>
          <a:bodyPr anchor="ctr">
            <a:normAutofit/>
          </a:bodyPr>
          <a:lstStyle/>
          <a:p>
            <a:r>
              <a:rPr lang="en-IE">
                <a:solidFill>
                  <a:schemeClr val="tx1"/>
                </a:solidFill>
              </a:rPr>
              <a:t>What is SCM?</a:t>
            </a:r>
          </a:p>
        </p:txBody>
      </p:sp>
      <p:sp>
        <p:nvSpPr>
          <p:cNvPr id="3" name="Content Placeholder 2">
            <a:extLst>
              <a:ext uri="{FF2B5EF4-FFF2-40B4-BE49-F238E27FC236}">
                <a16:creationId xmlns:a16="http://schemas.microsoft.com/office/drawing/2014/main" id="{A0369945-58B5-4529-80BC-E2A1DEC8949E}"/>
              </a:ext>
            </a:extLst>
          </p:cNvPr>
          <p:cNvSpPr>
            <a:spLocks noGrp="1"/>
          </p:cNvSpPr>
          <p:nvPr>
            <p:ph idx="1"/>
          </p:nvPr>
        </p:nvSpPr>
        <p:spPr>
          <a:xfrm>
            <a:off x="5259592" y="909143"/>
            <a:ext cx="4007581" cy="5029586"/>
          </a:xfrm>
        </p:spPr>
        <p:txBody>
          <a:bodyPr anchor="ctr">
            <a:normAutofit/>
          </a:bodyPr>
          <a:lstStyle/>
          <a:p>
            <a:r>
              <a:rPr lang="en-US" sz="1900"/>
              <a:t>A set of approaches used to efficiently integrate </a:t>
            </a:r>
          </a:p>
          <a:p>
            <a:pPr lvl="1">
              <a:buFont typeface="Wingdings" panose="05000000000000000000" pitchFamily="2" charset="2"/>
              <a:buChar char="Ø"/>
            </a:pPr>
            <a:r>
              <a:rPr lang="en-US" sz="1900"/>
              <a:t>	Suppliers </a:t>
            </a:r>
          </a:p>
          <a:p>
            <a:pPr lvl="1">
              <a:buFont typeface="Wingdings" panose="05000000000000000000" pitchFamily="2" charset="2"/>
              <a:buChar char="Ø"/>
            </a:pPr>
            <a:r>
              <a:rPr lang="en-US" sz="1900"/>
              <a:t>	Manufacturers </a:t>
            </a:r>
          </a:p>
          <a:p>
            <a:pPr lvl="1">
              <a:buFont typeface="Wingdings" panose="05000000000000000000" pitchFamily="2" charset="2"/>
              <a:buChar char="Ø"/>
            </a:pPr>
            <a:r>
              <a:rPr lang="en-US" sz="1900"/>
              <a:t>	Warehouses </a:t>
            </a:r>
          </a:p>
          <a:p>
            <a:pPr lvl="1">
              <a:buFont typeface="Wingdings" panose="05000000000000000000" pitchFamily="2" charset="2"/>
              <a:buChar char="Ø"/>
            </a:pPr>
            <a:r>
              <a:rPr lang="en-US" sz="1900"/>
              <a:t>	Distribution centers </a:t>
            </a:r>
          </a:p>
          <a:p>
            <a:r>
              <a:rPr lang="en-US" sz="1900"/>
              <a:t>So that the product is produced and distributed </a:t>
            </a:r>
          </a:p>
          <a:p>
            <a:pPr lvl="1">
              <a:buFont typeface="Wingdings" panose="05000000000000000000" pitchFamily="2" charset="2"/>
              <a:buChar char="Ø"/>
            </a:pPr>
            <a:r>
              <a:rPr lang="en-US" sz="1900"/>
              <a:t>	In the right quantities </a:t>
            </a:r>
          </a:p>
          <a:p>
            <a:pPr lvl="1">
              <a:buFont typeface="Wingdings" panose="05000000000000000000" pitchFamily="2" charset="2"/>
              <a:buChar char="Ø"/>
            </a:pPr>
            <a:r>
              <a:rPr lang="en-US" sz="1900"/>
              <a:t>	To the right locations </a:t>
            </a:r>
          </a:p>
          <a:p>
            <a:pPr lvl="1">
              <a:buFont typeface="Wingdings" panose="05000000000000000000" pitchFamily="2" charset="2"/>
              <a:buChar char="Ø"/>
            </a:pPr>
            <a:r>
              <a:rPr lang="en-US" sz="1900"/>
              <a:t>	And at the right time </a:t>
            </a:r>
          </a:p>
          <a:p>
            <a:r>
              <a:rPr lang="en-US" sz="1900"/>
              <a:t>System-wide costs are minimized and </a:t>
            </a:r>
          </a:p>
          <a:p>
            <a:r>
              <a:rPr lang="en-US" sz="1900"/>
              <a:t>Service level requirements are satisfied </a:t>
            </a:r>
            <a:endParaRPr lang="en-IE" sz="1900"/>
          </a:p>
        </p:txBody>
      </p:sp>
      <p:pic>
        <p:nvPicPr>
          <p:cNvPr id="5" name="Picture 4">
            <a:extLst>
              <a:ext uri="{FF2B5EF4-FFF2-40B4-BE49-F238E27FC236}">
                <a16:creationId xmlns:a16="http://schemas.microsoft.com/office/drawing/2014/main" id="{76387AC0-F20B-4B33-9E0E-178F7E0844F9}"/>
              </a:ext>
            </a:extLst>
          </p:cNvPr>
          <p:cNvPicPr>
            <a:picLocks noChangeAspect="1"/>
          </p:cNvPicPr>
          <p:nvPr/>
        </p:nvPicPr>
        <p:blipFill>
          <a:blip r:embed="rId2"/>
          <a:stretch>
            <a:fillRect/>
          </a:stretch>
        </p:blipFill>
        <p:spPr>
          <a:xfrm>
            <a:off x="757422" y="4719772"/>
            <a:ext cx="3630527" cy="1144656"/>
          </a:xfrm>
          <a:prstGeom prst="rect">
            <a:avLst/>
          </a:prstGeom>
        </p:spPr>
      </p:pic>
    </p:spTree>
    <p:extLst>
      <p:ext uri="{BB962C8B-B14F-4D97-AF65-F5344CB8AC3E}">
        <p14:creationId xmlns:p14="http://schemas.microsoft.com/office/powerpoint/2010/main" val="2594534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C3C97-7649-4645-9B8E-E6ED28E9E1FB}"/>
              </a:ext>
            </a:extLst>
          </p:cNvPr>
          <p:cNvSpPr>
            <a:spLocks noGrp="1"/>
          </p:cNvSpPr>
          <p:nvPr>
            <p:ph type="title"/>
          </p:nvPr>
        </p:nvSpPr>
        <p:spPr/>
        <p:txBody>
          <a:bodyPr/>
          <a:lstStyle/>
          <a:p>
            <a:pPr algn="ctr"/>
            <a:r>
              <a:rPr lang="en-US" dirty="0">
                <a:solidFill>
                  <a:srgbClr val="FF0000"/>
                </a:solidFill>
              </a:rPr>
              <a:t>History of Supply Chain Management</a:t>
            </a:r>
            <a:endParaRPr lang="en-IE" dirty="0">
              <a:solidFill>
                <a:srgbClr val="FF0000"/>
              </a:solidFill>
            </a:endParaRPr>
          </a:p>
        </p:txBody>
      </p:sp>
      <p:sp>
        <p:nvSpPr>
          <p:cNvPr id="3" name="Content Placeholder 2">
            <a:extLst>
              <a:ext uri="{FF2B5EF4-FFF2-40B4-BE49-F238E27FC236}">
                <a16:creationId xmlns:a16="http://schemas.microsoft.com/office/drawing/2014/main" id="{F83944FA-A4CC-499A-9516-9BC2431250B7}"/>
              </a:ext>
            </a:extLst>
          </p:cNvPr>
          <p:cNvSpPr>
            <a:spLocks noGrp="1"/>
          </p:cNvSpPr>
          <p:nvPr>
            <p:ph idx="1"/>
          </p:nvPr>
        </p:nvSpPr>
        <p:spPr/>
        <p:txBody>
          <a:bodyPr>
            <a:normAutofit fontScale="92500" lnSpcReduction="10000"/>
          </a:bodyPr>
          <a:lstStyle/>
          <a:p>
            <a:r>
              <a:rPr lang="en-US" dirty="0"/>
              <a:t>1960’s - Inventory Management Focus, Cost Control.</a:t>
            </a:r>
          </a:p>
          <a:p>
            <a:endParaRPr lang="en-US" dirty="0"/>
          </a:p>
          <a:p>
            <a:r>
              <a:rPr lang="en-IE" dirty="0"/>
              <a:t>1970’s - MRP&amp; OM - Operations Planning.</a:t>
            </a:r>
          </a:p>
          <a:p>
            <a:endParaRPr lang="en-IE" dirty="0"/>
          </a:p>
          <a:p>
            <a:r>
              <a:rPr lang="en-US" dirty="0"/>
              <a:t>1980’s - MRPII, JIT - Materials Management, Logistics.</a:t>
            </a:r>
          </a:p>
          <a:p>
            <a:endParaRPr lang="en-US" dirty="0"/>
          </a:p>
          <a:p>
            <a:r>
              <a:rPr lang="en-US" dirty="0"/>
              <a:t>1990’s - SCM - ERP - “Integrated” Purchasing, Financials, Manufacturing, Order Entry.</a:t>
            </a:r>
          </a:p>
          <a:p>
            <a:endParaRPr lang="en-US" dirty="0"/>
          </a:p>
          <a:p>
            <a:r>
              <a:rPr lang="en-US" dirty="0"/>
              <a:t>2000’s - Optimized “Value Network” with Real-Time Decision Support; Synchronized &amp; Collaborative Extended Network for SCM.</a:t>
            </a:r>
          </a:p>
          <a:p>
            <a:endParaRPr lang="en-IE" dirty="0"/>
          </a:p>
        </p:txBody>
      </p:sp>
    </p:spTree>
    <p:extLst>
      <p:ext uri="{BB962C8B-B14F-4D97-AF65-F5344CB8AC3E}">
        <p14:creationId xmlns:p14="http://schemas.microsoft.com/office/powerpoint/2010/main" val="3383897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2A4EF-26AC-4180-9B12-F241938CC615}"/>
              </a:ext>
            </a:extLst>
          </p:cNvPr>
          <p:cNvSpPr>
            <a:spLocks noGrp="1"/>
          </p:cNvSpPr>
          <p:nvPr>
            <p:ph type="title"/>
          </p:nvPr>
        </p:nvSpPr>
        <p:spPr/>
        <p:txBody>
          <a:bodyPr/>
          <a:lstStyle/>
          <a:p>
            <a:pPr algn="ctr"/>
            <a:r>
              <a:rPr lang="en-IE" dirty="0">
                <a:solidFill>
                  <a:srgbClr val="FF0000"/>
                </a:solidFill>
              </a:rPr>
              <a:t>Objectives</a:t>
            </a:r>
          </a:p>
        </p:txBody>
      </p:sp>
      <p:sp>
        <p:nvSpPr>
          <p:cNvPr id="3" name="Content Placeholder 2">
            <a:extLst>
              <a:ext uri="{FF2B5EF4-FFF2-40B4-BE49-F238E27FC236}">
                <a16:creationId xmlns:a16="http://schemas.microsoft.com/office/drawing/2014/main" id="{FB15ECA0-4731-4E34-ABFB-FFB8613AD5E2}"/>
              </a:ext>
            </a:extLst>
          </p:cNvPr>
          <p:cNvSpPr>
            <a:spLocks noGrp="1"/>
          </p:cNvSpPr>
          <p:nvPr>
            <p:ph idx="1"/>
          </p:nvPr>
        </p:nvSpPr>
        <p:spPr/>
        <p:txBody>
          <a:bodyPr/>
          <a:lstStyle/>
          <a:p>
            <a:r>
              <a:rPr lang="en-US" dirty="0"/>
              <a:t>Satisfy the customer needs. </a:t>
            </a:r>
          </a:p>
          <a:p>
            <a:endParaRPr lang="en-US" dirty="0"/>
          </a:p>
          <a:p>
            <a:r>
              <a:rPr lang="en-US" dirty="0"/>
              <a:t>Maximize the overall value generated. </a:t>
            </a:r>
          </a:p>
          <a:p>
            <a:endParaRPr lang="en-US" dirty="0"/>
          </a:p>
          <a:p>
            <a:r>
              <a:rPr lang="en-US" dirty="0"/>
              <a:t>Increase supply chain surplus. </a:t>
            </a:r>
          </a:p>
          <a:p>
            <a:endParaRPr lang="en-US" dirty="0"/>
          </a:p>
          <a:p>
            <a:r>
              <a:rPr lang="en-US" dirty="0"/>
              <a:t>High supply chain profitability.</a:t>
            </a:r>
          </a:p>
          <a:p>
            <a:endParaRPr lang="en-IE" dirty="0"/>
          </a:p>
        </p:txBody>
      </p:sp>
    </p:spTree>
    <p:extLst>
      <p:ext uri="{BB962C8B-B14F-4D97-AF65-F5344CB8AC3E}">
        <p14:creationId xmlns:p14="http://schemas.microsoft.com/office/powerpoint/2010/main" val="2477997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1FCF1-C9C4-4943-92EA-EC67B8273B72}"/>
              </a:ext>
            </a:extLst>
          </p:cNvPr>
          <p:cNvSpPr>
            <a:spLocks noGrp="1"/>
          </p:cNvSpPr>
          <p:nvPr>
            <p:ph type="title"/>
          </p:nvPr>
        </p:nvSpPr>
        <p:spPr/>
        <p:txBody>
          <a:bodyPr/>
          <a:lstStyle/>
          <a:p>
            <a:pPr algn="ctr"/>
            <a:r>
              <a:rPr lang="en-IE" dirty="0">
                <a:solidFill>
                  <a:srgbClr val="FF0000"/>
                </a:solidFill>
              </a:rPr>
              <a:t>SUPPLY CHAIN DECISIONS</a:t>
            </a:r>
          </a:p>
        </p:txBody>
      </p:sp>
      <p:sp>
        <p:nvSpPr>
          <p:cNvPr id="3" name="Content Placeholder 2">
            <a:extLst>
              <a:ext uri="{FF2B5EF4-FFF2-40B4-BE49-F238E27FC236}">
                <a16:creationId xmlns:a16="http://schemas.microsoft.com/office/drawing/2014/main" id="{B5C76870-BEC1-4BE3-B745-CB64D8138083}"/>
              </a:ext>
            </a:extLst>
          </p:cNvPr>
          <p:cNvSpPr>
            <a:spLocks noGrp="1"/>
          </p:cNvSpPr>
          <p:nvPr>
            <p:ph idx="1"/>
          </p:nvPr>
        </p:nvSpPr>
        <p:spPr/>
        <p:txBody>
          <a:bodyPr>
            <a:normAutofit/>
          </a:bodyPr>
          <a:lstStyle/>
          <a:p>
            <a:r>
              <a:rPr lang="en-US" dirty="0"/>
              <a:t>Design  &gt;  planning  &gt;  execution  &gt;  control  &gt;  monitoring. </a:t>
            </a:r>
          </a:p>
          <a:p>
            <a:r>
              <a:rPr lang="en-US" dirty="0"/>
              <a:t>Ensure effective flow of goods and information.</a:t>
            </a:r>
          </a:p>
          <a:p>
            <a:r>
              <a:rPr lang="en-US" dirty="0"/>
              <a:t>Clusters of store near the distribution center.</a:t>
            </a:r>
          </a:p>
          <a:p>
            <a:r>
              <a:rPr lang="en-IE" dirty="0"/>
              <a:t>Collaboration with suppliers.</a:t>
            </a:r>
          </a:p>
          <a:p>
            <a:r>
              <a:rPr lang="en-US" dirty="0"/>
              <a:t> Active efforts to steer customer at real time. </a:t>
            </a:r>
          </a:p>
          <a:p>
            <a:r>
              <a:rPr lang="en-IE" dirty="0"/>
              <a:t>Centralized manufacturing.</a:t>
            </a:r>
          </a:p>
          <a:p>
            <a:r>
              <a:rPr lang="en-US" dirty="0"/>
              <a:t>Worth of inventory.</a:t>
            </a:r>
          </a:p>
          <a:p>
            <a:r>
              <a:rPr lang="en-US" dirty="0"/>
              <a:t>Manage cash flow.</a:t>
            </a:r>
          </a:p>
          <a:p>
            <a:r>
              <a:rPr lang="en-US" dirty="0"/>
              <a:t>Should be flexible.</a:t>
            </a:r>
            <a:endParaRPr lang="en-IE" dirty="0"/>
          </a:p>
          <a:p>
            <a:endParaRPr lang="en-IE" dirty="0"/>
          </a:p>
        </p:txBody>
      </p:sp>
    </p:spTree>
    <p:extLst>
      <p:ext uri="{BB962C8B-B14F-4D97-AF65-F5344CB8AC3E}">
        <p14:creationId xmlns:p14="http://schemas.microsoft.com/office/powerpoint/2010/main" val="2802753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8E66E-25AF-4227-8C78-790EDA7B33BA}"/>
              </a:ext>
            </a:extLst>
          </p:cNvPr>
          <p:cNvSpPr>
            <a:spLocks noGrp="1"/>
          </p:cNvSpPr>
          <p:nvPr>
            <p:ph type="title"/>
          </p:nvPr>
        </p:nvSpPr>
        <p:spPr/>
        <p:txBody>
          <a:bodyPr/>
          <a:lstStyle/>
          <a:p>
            <a:pPr algn="ctr"/>
            <a:r>
              <a:rPr lang="en-US" dirty="0">
                <a:solidFill>
                  <a:srgbClr val="FF0000"/>
                </a:solidFill>
              </a:rPr>
              <a:t>DECISION PHASES IN SUPPLY CHAIN</a:t>
            </a:r>
            <a:endParaRPr lang="en-IE" dirty="0">
              <a:solidFill>
                <a:srgbClr val="FF0000"/>
              </a:solidFill>
            </a:endParaRPr>
          </a:p>
        </p:txBody>
      </p:sp>
      <p:sp>
        <p:nvSpPr>
          <p:cNvPr id="3" name="Content Placeholder 2">
            <a:extLst>
              <a:ext uri="{FF2B5EF4-FFF2-40B4-BE49-F238E27FC236}">
                <a16:creationId xmlns:a16="http://schemas.microsoft.com/office/drawing/2014/main" id="{E9F6CCBB-3987-4BE4-8EA4-340563357D1A}"/>
              </a:ext>
            </a:extLst>
          </p:cNvPr>
          <p:cNvSpPr>
            <a:spLocks noGrp="1"/>
          </p:cNvSpPr>
          <p:nvPr>
            <p:ph idx="1"/>
          </p:nvPr>
        </p:nvSpPr>
        <p:spPr/>
        <p:txBody>
          <a:bodyPr>
            <a:normAutofit/>
          </a:bodyPr>
          <a:lstStyle/>
          <a:p>
            <a:pPr marL="514350" indent="-514350">
              <a:buAutoNum type="arabicPeriod"/>
            </a:pPr>
            <a:r>
              <a:rPr lang="en-US" b="1" dirty="0"/>
              <a:t>Supply chain strategy or design</a:t>
            </a:r>
          </a:p>
          <a:p>
            <a:pPr marL="514350" indent="-514350">
              <a:buAutoNum type="arabicPeriod"/>
            </a:pPr>
            <a:endParaRPr lang="en-US" dirty="0"/>
          </a:p>
          <a:p>
            <a:pPr lvl="1"/>
            <a:r>
              <a:rPr lang="en-US" dirty="0"/>
              <a:t>How to structure for next several years.</a:t>
            </a:r>
          </a:p>
          <a:p>
            <a:pPr lvl="1"/>
            <a:endParaRPr lang="en-US" dirty="0"/>
          </a:p>
          <a:p>
            <a:pPr lvl="1"/>
            <a:r>
              <a:rPr lang="en-US" dirty="0"/>
              <a:t>What is the chain configuration.</a:t>
            </a:r>
          </a:p>
          <a:p>
            <a:pPr lvl="1"/>
            <a:endParaRPr lang="en-US" dirty="0"/>
          </a:p>
          <a:p>
            <a:pPr lvl="1"/>
            <a:r>
              <a:rPr lang="en-US" dirty="0"/>
              <a:t>How resources allocated.</a:t>
            </a:r>
          </a:p>
          <a:p>
            <a:pPr marL="457200" lvl="1" indent="0">
              <a:buNone/>
            </a:pPr>
            <a:endParaRPr lang="en-US" dirty="0"/>
          </a:p>
          <a:p>
            <a:pPr lvl="1"/>
            <a:endParaRPr lang="en-US" dirty="0"/>
          </a:p>
          <a:p>
            <a:pPr lvl="1"/>
            <a:endParaRPr lang="en-IE" dirty="0"/>
          </a:p>
        </p:txBody>
      </p:sp>
    </p:spTree>
    <p:extLst>
      <p:ext uri="{BB962C8B-B14F-4D97-AF65-F5344CB8AC3E}">
        <p14:creationId xmlns:p14="http://schemas.microsoft.com/office/powerpoint/2010/main" val="1767554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AB68D-2593-4CA8-9647-800FBD547C53}"/>
              </a:ext>
            </a:extLst>
          </p:cNvPr>
          <p:cNvSpPr>
            <a:spLocks noGrp="1"/>
          </p:cNvSpPr>
          <p:nvPr>
            <p:ph type="title"/>
          </p:nvPr>
        </p:nvSpPr>
        <p:spPr/>
        <p:txBody>
          <a:bodyPr>
            <a:normAutofit fontScale="90000"/>
          </a:bodyPr>
          <a:lstStyle/>
          <a:p>
            <a:pPr algn="ctr"/>
            <a:r>
              <a:rPr lang="en-US" dirty="0">
                <a:solidFill>
                  <a:srgbClr val="FF0000"/>
                </a:solidFill>
              </a:rPr>
              <a:t>DECISION PHASES IN SUPPLY CHAIN CONT…</a:t>
            </a:r>
            <a:endParaRPr lang="en-IE" dirty="0">
              <a:solidFill>
                <a:srgbClr val="FF0000"/>
              </a:solidFill>
            </a:endParaRPr>
          </a:p>
        </p:txBody>
      </p:sp>
      <p:sp>
        <p:nvSpPr>
          <p:cNvPr id="3" name="Content Placeholder 2">
            <a:extLst>
              <a:ext uri="{FF2B5EF4-FFF2-40B4-BE49-F238E27FC236}">
                <a16:creationId xmlns:a16="http://schemas.microsoft.com/office/drawing/2014/main" id="{27F03664-FF71-4516-B32A-15B0BEC88492}"/>
              </a:ext>
            </a:extLst>
          </p:cNvPr>
          <p:cNvSpPr>
            <a:spLocks noGrp="1"/>
          </p:cNvSpPr>
          <p:nvPr>
            <p:ph idx="1"/>
          </p:nvPr>
        </p:nvSpPr>
        <p:spPr/>
        <p:txBody>
          <a:bodyPr>
            <a:normAutofit fontScale="92500" lnSpcReduction="10000"/>
          </a:bodyPr>
          <a:lstStyle/>
          <a:p>
            <a:pPr lvl="1"/>
            <a:r>
              <a:rPr lang="en-US" dirty="0"/>
              <a:t>What process each stage will perform.</a:t>
            </a:r>
          </a:p>
          <a:p>
            <a:pPr lvl="1"/>
            <a:endParaRPr lang="en-US" dirty="0"/>
          </a:p>
          <a:p>
            <a:pPr lvl="1"/>
            <a:r>
              <a:rPr lang="en-US" dirty="0"/>
              <a:t>Outsourcing.</a:t>
            </a:r>
          </a:p>
          <a:p>
            <a:pPr lvl="1"/>
            <a:endParaRPr lang="en-US" dirty="0"/>
          </a:p>
          <a:p>
            <a:pPr lvl="1"/>
            <a:r>
              <a:rPr lang="en-US" dirty="0"/>
              <a:t>In house functions.</a:t>
            </a:r>
          </a:p>
          <a:p>
            <a:pPr lvl="1"/>
            <a:endParaRPr lang="en-US" dirty="0"/>
          </a:p>
          <a:p>
            <a:pPr lvl="1"/>
            <a:r>
              <a:rPr lang="en-US" dirty="0"/>
              <a:t>Locations and capacities of production and warehouses.</a:t>
            </a:r>
          </a:p>
          <a:p>
            <a:pPr lvl="1"/>
            <a:endParaRPr lang="en-US" dirty="0"/>
          </a:p>
          <a:p>
            <a:pPr lvl="1"/>
            <a:r>
              <a:rPr lang="en-US" dirty="0"/>
              <a:t>Mode of transportation.</a:t>
            </a:r>
          </a:p>
          <a:p>
            <a:pPr lvl="1"/>
            <a:endParaRPr lang="en-US" dirty="0"/>
          </a:p>
          <a:p>
            <a:pPr lvl="1"/>
            <a:r>
              <a:rPr lang="en-US" dirty="0"/>
              <a:t>Type of information system </a:t>
            </a:r>
          </a:p>
          <a:p>
            <a:endParaRPr lang="en-IE" dirty="0"/>
          </a:p>
        </p:txBody>
      </p:sp>
    </p:spTree>
    <p:extLst>
      <p:ext uri="{BB962C8B-B14F-4D97-AF65-F5344CB8AC3E}">
        <p14:creationId xmlns:p14="http://schemas.microsoft.com/office/powerpoint/2010/main" val="2763582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99A9E-952B-4F55-BF95-6A9438C34481}"/>
              </a:ext>
            </a:extLst>
          </p:cNvPr>
          <p:cNvSpPr>
            <a:spLocks noGrp="1"/>
          </p:cNvSpPr>
          <p:nvPr>
            <p:ph type="title"/>
          </p:nvPr>
        </p:nvSpPr>
        <p:spPr/>
        <p:txBody>
          <a:bodyPr>
            <a:normAutofit fontScale="90000"/>
          </a:bodyPr>
          <a:lstStyle/>
          <a:p>
            <a:pPr algn="ctr"/>
            <a:r>
              <a:rPr lang="en-US" dirty="0">
                <a:solidFill>
                  <a:srgbClr val="FF0000"/>
                </a:solidFill>
              </a:rPr>
              <a:t>DECISION PHASES IN SUPPLY CHAIN CONT</a:t>
            </a:r>
            <a:r>
              <a:rPr lang="en-IE" dirty="0">
                <a:solidFill>
                  <a:srgbClr val="FF0000"/>
                </a:solidFill>
              </a:rPr>
              <a:t>…</a:t>
            </a:r>
            <a:endParaRPr lang="en-IE" dirty="0"/>
          </a:p>
        </p:txBody>
      </p:sp>
      <p:sp>
        <p:nvSpPr>
          <p:cNvPr id="3" name="Content Placeholder 2">
            <a:extLst>
              <a:ext uri="{FF2B5EF4-FFF2-40B4-BE49-F238E27FC236}">
                <a16:creationId xmlns:a16="http://schemas.microsoft.com/office/drawing/2014/main" id="{0EE77E90-B790-4A54-9900-FC95EF567A5D}"/>
              </a:ext>
            </a:extLst>
          </p:cNvPr>
          <p:cNvSpPr>
            <a:spLocks noGrp="1"/>
          </p:cNvSpPr>
          <p:nvPr>
            <p:ph idx="1"/>
          </p:nvPr>
        </p:nvSpPr>
        <p:spPr/>
        <p:txBody>
          <a:bodyPr/>
          <a:lstStyle/>
          <a:p>
            <a:pPr marL="0" indent="0">
              <a:buNone/>
            </a:pPr>
            <a:r>
              <a:rPr lang="en-US" b="1" dirty="0"/>
              <a:t>2.  Supply chain planning</a:t>
            </a:r>
          </a:p>
          <a:p>
            <a:pPr marL="0" indent="0">
              <a:buNone/>
            </a:pPr>
            <a:endParaRPr lang="en-US" dirty="0"/>
          </a:p>
          <a:p>
            <a:pPr lvl="1"/>
            <a:r>
              <a:rPr lang="en-US" dirty="0"/>
              <a:t>for several months.</a:t>
            </a:r>
          </a:p>
          <a:p>
            <a:pPr lvl="1"/>
            <a:endParaRPr lang="en-US" dirty="0"/>
          </a:p>
          <a:p>
            <a:pPr lvl="1"/>
            <a:r>
              <a:rPr lang="en-US" dirty="0"/>
              <a:t>Forecast for the coming year.</a:t>
            </a:r>
          </a:p>
          <a:p>
            <a:pPr lvl="1"/>
            <a:endParaRPr lang="en-US" dirty="0"/>
          </a:p>
          <a:p>
            <a:pPr lvl="1"/>
            <a:r>
              <a:rPr lang="en-US" dirty="0"/>
              <a:t>Analyses demand in different markets.</a:t>
            </a:r>
          </a:p>
          <a:p>
            <a:pPr lvl="1"/>
            <a:endParaRPr lang="en-US" dirty="0"/>
          </a:p>
          <a:p>
            <a:pPr lvl="1"/>
            <a:r>
              <a:rPr lang="en-US" dirty="0"/>
              <a:t>Which market? Location?</a:t>
            </a:r>
          </a:p>
          <a:p>
            <a:endParaRPr lang="en-IE" dirty="0"/>
          </a:p>
        </p:txBody>
      </p:sp>
    </p:spTree>
    <p:extLst>
      <p:ext uri="{BB962C8B-B14F-4D97-AF65-F5344CB8AC3E}">
        <p14:creationId xmlns:p14="http://schemas.microsoft.com/office/powerpoint/2010/main" val="541580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1EB7B-D12E-4B82-8C34-C7DE4E41B762}"/>
              </a:ext>
            </a:extLst>
          </p:cNvPr>
          <p:cNvSpPr>
            <a:spLocks noGrp="1"/>
          </p:cNvSpPr>
          <p:nvPr>
            <p:ph type="title"/>
          </p:nvPr>
        </p:nvSpPr>
        <p:spPr/>
        <p:txBody>
          <a:bodyPr>
            <a:normAutofit fontScale="90000"/>
          </a:bodyPr>
          <a:lstStyle/>
          <a:p>
            <a:pPr algn="ctr"/>
            <a:r>
              <a:rPr lang="en-US" dirty="0">
                <a:solidFill>
                  <a:srgbClr val="FF0000"/>
                </a:solidFill>
              </a:rPr>
              <a:t>DECISION PHASES IN SUPPLY CHAIN CONT</a:t>
            </a:r>
            <a:r>
              <a:rPr lang="en-IE" dirty="0">
                <a:solidFill>
                  <a:srgbClr val="FF0000"/>
                </a:solidFill>
              </a:rPr>
              <a:t>…</a:t>
            </a:r>
            <a:endParaRPr lang="en-IE" dirty="0"/>
          </a:p>
        </p:txBody>
      </p:sp>
      <p:sp>
        <p:nvSpPr>
          <p:cNvPr id="3" name="Content Placeholder 2">
            <a:extLst>
              <a:ext uri="{FF2B5EF4-FFF2-40B4-BE49-F238E27FC236}">
                <a16:creationId xmlns:a16="http://schemas.microsoft.com/office/drawing/2014/main" id="{9AFCF227-C77C-4861-A5A9-93917A3FF50A}"/>
              </a:ext>
            </a:extLst>
          </p:cNvPr>
          <p:cNvSpPr>
            <a:spLocks noGrp="1"/>
          </p:cNvSpPr>
          <p:nvPr>
            <p:ph idx="1"/>
          </p:nvPr>
        </p:nvSpPr>
        <p:spPr/>
        <p:txBody>
          <a:bodyPr>
            <a:normAutofit/>
          </a:bodyPr>
          <a:lstStyle/>
          <a:p>
            <a:pPr lvl="1"/>
            <a:r>
              <a:rPr lang="en-US" dirty="0"/>
              <a:t>Sub-contracting.</a:t>
            </a:r>
          </a:p>
          <a:p>
            <a:pPr lvl="1"/>
            <a:endParaRPr lang="en-US" dirty="0"/>
          </a:p>
          <a:p>
            <a:pPr lvl="1"/>
            <a:r>
              <a:rPr lang="en-US" dirty="0"/>
              <a:t>Inventory policies.</a:t>
            </a:r>
          </a:p>
          <a:p>
            <a:pPr lvl="1"/>
            <a:endParaRPr lang="en-US" dirty="0"/>
          </a:p>
          <a:p>
            <a:pPr lvl="1"/>
            <a:r>
              <a:rPr lang="en-US" dirty="0"/>
              <a:t>Timing.</a:t>
            </a:r>
          </a:p>
          <a:p>
            <a:pPr lvl="1"/>
            <a:endParaRPr lang="en-US" dirty="0"/>
          </a:p>
          <a:p>
            <a:pPr lvl="1"/>
            <a:r>
              <a:rPr lang="en-US" dirty="0"/>
              <a:t>Size of marketing.</a:t>
            </a:r>
          </a:p>
          <a:p>
            <a:pPr lvl="1"/>
            <a:endParaRPr lang="en-US" dirty="0"/>
          </a:p>
          <a:p>
            <a:pPr lvl="1"/>
            <a:r>
              <a:rPr lang="en-US" dirty="0"/>
              <a:t>Price promotions </a:t>
            </a:r>
            <a:endParaRPr lang="en-IE" dirty="0"/>
          </a:p>
        </p:txBody>
      </p:sp>
    </p:spTree>
    <p:extLst>
      <p:ext uri="{BB962C8B-B14F-4D97-AF65-F5344CB8AC3E}">
        <p14:creationId xmlns:p14="http://schemas.microsoft.com/office/powerpoint/2010/main" val="3151060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9477B-F0FA-423C-9055-D7642655CECA}"/>
              </a:ext>
            </a:extLst>
          </p:cNvPr>
          <p:cNvSpPr>
            <a:spLocks noGrp="1"/>
          </p:cNvSpPr>
          <p:nvPr>
            <p:ph type="title"/>
          </p:nvPr>
        </p:nvSpPr>
        <p:spPr/>
        <p:txBody>
          <a:bodyPr/>
          <a:lstStyle/>
          <a:p>
            <a:pPr algn="ctr"/>
            <a:r>
              <a:rPr lang="en-IE" dirty="0">
                <a:solidFill>
                  <a:srgbClr val="FF0000"/>
                </a:solidFill>
              </a:rPr>
              <a:t>Module Content</a:t>
            </a:r>
          </a:p>
        </p:txBody>
      </p:sp>
      <p:sp>
        <p:nvSpPr>
          <p:cNvPr id="3" name="Content Placeholder 2">
            <a:extLst>
              <a:ext uri="{FF2B5EF4-FFF2-40B4-BE49-F238E27FC236}">
                <a16:creationId xmlns:a16="http://schemas.microsoft.com/office/drawing/2014/main" id="{7EF0BDA1-B7A1-49DC-9D85-B0355668A0E9}"/>
              </a:ext>
            </a:extLst>
          </p:cNvPr>
          <p:cNvSpPr>
            <a:spLocks noGrp="1"/>
          </p:cNvSpPr>
          <p:nvPr>
            <p:ph idx="1"/>
          </p:nvPr>
        </p:nvSpPr>
        <p:spPr>
          <a:xfrm>
            <a:off x="838199" y="1825624"/>
            <a:ext cx="10873509" cy="4870739"/>
          </a:xfrm>
        </p:spPr>
        <p:txBody>
          <a:bodyPr>
            <a:normAutofit fontScale="55000" lnSpcReduction="20000"/>
          </a:bodyPr>
          <a:lstStyle/>
          <a:p>
            <a:r>
              <a:rPr lang="en-IE" dirty="0"/>
              <a:t>Intelligent Enterprises</a:t>
            </a:r>
          </a:p>
          <a:p>
            <a:pPr lvl="1"/>
            <a:r>
              <a:rPr lang="en-IE" dirty="0"/>
              <a:t>Agile Enterprises, Operating Strategies, Continuous Improvement Programs</a:t>
            </a:r>
          </a:p>
          <a:p>
            <a:r>
              <a:rPr lang="en-IE" dirty="0"/>
              <a:t>Enterprise Systems</a:t>
            </a:r>
          </a:p>
          <a:p>
            <a:pPr lvl="1"/>
            <a:r>
              <a:rPr lang="en-IE" dirty="0"/>
              <a:t>Evolution – MRP, CL MRP, MRP II, ERP, ES Packages, Balanced Scorecard</a:t>
            </a:r>
          </a:p>
          <a:p>
            <a:r>
              <a:rPr lang="en-IE" dirty="0"/>
              <a:t>BI and Dashboards</a:t>
            </a:r>
          </a:p>
          <a:p>
            <a:pPr lvl="1"/>
            <a:r>
              <a:rPr lang="en-IE" dirty="0"/>
              <a:t>Views v Reports, Types of Dashboards, Advantages of Dashboards, The Funnel</a:t>
            </a:r>
          </a:p>
          <a:p>
            <a:r>
              <a:rPr lang="en-IE" dirty="0"/>
              <a:t>Consumer Behaviour models</a:t>
            </a:r>
          </a:p>
          <a:p>
            <a:pPr lvl="1"/>
            <a:r>
              <a:rPr lang="en-IE" dirty="0"/>
              <a:t>Behaviourist v Cognitivist, Lawson’s, EKB, and Howard and Sheth’s models</a:t>
            </a:r>
          </a:p>
          <a:p>
            <a:r>
              <a:rPr lang="en-IE" dirty="0"/>
              <a:t>Operational CRM Systems</a:t>
            </a:r>
          </a:p>
          <a:p>
            <a:pPr lvl="1"/>
            <a:r>
              <a:rPr lang="en-IE" dirty="0"/>
              <a:t>Overview and Demo of a commercial system such as Microsoft Dynamics CRM</a:t>
            </a:r>
          </a:p>
          <a:p>
            <a:r>
              <a:rPr lang="en-IE" dirty="0"/>
              <a:t>Implementing Enterprise BI systems</a:t>
            </a:r>
          </a:p>
          <a:p>
            <a:pPr lvl="1"/>
            <a:r>
              <a:rPr lang="en-IE" dirty="0"/>
              <a:t>Data Warehousing and Data Marts, Data mining, Online Analytical Process (OLAP)</a:t>
            </a:r>
          </a:p>
          <a:p>
            <a:r>
              <a:rPr lang="en-IE" dirty="0"/>
              <a:t>Implementing CRM systems</a:t>
            </a:r>
          </a:p>
          <a:p>
            <a:pPr lvl="1"/>
            <a:r>
              <a:rPr lang="en-IE" dirty="0"/>
              <a:t>Fit-Gap Analysis, Integration with Heterogeneous systems, Data integration, Information Lifecycle Management, Data protection, security and ethical considerations</a:t>
            </a:r>
          </a:p>
          <a:p>
            <a:r>
              <a:rPr lang="en-IE" dirty="0"/>
              <a:t>Customer-Centric Enterprise with CRM</a:t>
            </a:r>
          </a:p>
          <a:p>
            <a:pPr lvl="1"/>
            <a:r>
              <a:rPr lang="en-IE" dirty="0"/>
              <a:t>Customer Experience, Customer Loyalty, Customer Relationships, Customer Life Cycle, Customer Value Management</a:t>
            </a:r>
          </a:p>
          <a:p>
            <a:r>
              <a:rPr lang="en-IE" dirty="0">
                <a:solidFill>
                  <a:srgbClr val="FF0000"/>
                </a:solidFill>
              </a:rPr>
              <a:t>Customer-Responsive Enterprise with SCM</a:t>
            </a:r>
          </a:p>
          <a:p>
            <a:pPr lvl="1"/>
            <a:r>
              <a:rPr lang="en-IE" dirty="0">
                <a:solidFill>
                  <a:srgbClr val="FF0000"/>
                </a:solidFill>
              </a:rPr>
              <a:t>Supply Chain Management, Customer-Responsive Management, B-Webs, Activity Costing techniques</a:t>
            </a:r>
          </a:p>
          <a:p>
            <a:r>
              <a:rPr lang="en-IE" dirty="0"/>
              <a:t>Renewing Enterprise with PLM</a:t>
            </a:r>
          </a:p>
          <a:p>
            <a:pPr lvl="1"/>
            <a:r>
              <a:rPr lang="en-IE" dirty="0"/>
              <a:t>Components and Advantages of PLM, Porter’s Framework, Product </a:t>
            </a:r>
            <a:r>
              <a:rPr lang="en-IE"/>
              <a:t>Life Cycle</a:t>
            </a:r>
            <a:endParaRPr lang="en-IE" dirty="0"/>
          </a:p>
        </p:txBody>
      </p:sp>
    </p:spTree>
    <p:extLst>
      <p:ext uri="{BB962C8B-B14F-4D97-AF65-F5344CB8AC3E}">
        <p14:creationId xmlns:p14="http://schemas.microsoft.com/office/powerpoint/2010/main" val="170008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3B9D2-5DFF-4294-A9C8-E249849758B9}"/>
              </a:ext>
            </a:extLst>
          </p:cNvPr>
          <p:cNvSpPr>
            <a:spLocks noGrp="1"/>
          </p:cNvSpPr>
          <p:nvPr>
            <p:ph type="title"/>
          </p:nvPr>
        </p:nvSpPr>
        <p:spPr/>
        <p:txBody>
          <a:bodyPr>
            <a:normAutofit fontScale="90000"/>
          </a:bodyPr>
          <a:lstStyle/>
          <a:p>
            <a:pPr algn="ctr"/>
            <a:r>
              <a:rPr lang="en-US" dirty="0">
                <a:solidFill>
                  <a:srgbClr val="FF0000"/>
                </a:solidFill>
              </a:rPr>
              <a:t>DECISION PHASES IN SUPPLY CHAIN CONT</a:t>
            </a:r>
            <a:r>
              <a:rPr lang="en-IE" dirty="0">
                <a:solidFill>
                  <a:srgbClr val="FF0000"/>
                </a:solidFill>
              </a:rPr>
              <a:t>…</a:t>
            </a:r>
            <a:endParaRPr lang="en-IE" dirty="0"/>
          </a:p>
        </p:txBody>
      </p:sp>
      <p:sp>
        <p:nvSpPr>
          <p:cNvPr id="3" name="Content Placeholder 2">
            <a:extLst>
              <a:ext uri="{FF2B5EF4-FFF2-40B4-BE49-F238E27FC236}">
                <a16:creationId xmlns:a16="http://schemas.microsoft.com/office/drawing/2014/main" id="{14DB40E8-4139-45BD-BF11-6C31E35CEB57}"/>
              </a:ext>
            </a:extLst>
          </p:cNvPr>
          <p:cNvSpPr>
            <a:spLocks noGrp="1"/>
          </p:cNvSpPr>
          <p:nvPr>
            <p:ph idx="1"/>
          </p:nvPr>
        </p:nvSpPr>
        <p:spPr/>
        <p:txBody>
          <a:bodyPr>
            <a:normAutofit/>
          </a:bodyPr>
          <a:lstStyle/>
          <a:p>
            <a:pPr marL="0" indent="0">
              <a:buNone/>
            </a:pPr>
            <a:r>
              <a:rPr lang="en-IE" b="1" dirty="0"/>
              <a:t>3.  Supply chain operations</a:t>
            </a:r>
          </a:p>
          <a:p>
            <a:pPr marL="0" indent="0">
              <a:buNone/>
            </a:pPr>
            <a:endParaRPr lang="en-IE" dirty="0"/>
          </a:p>
          <a:p>
            <a:pPr lvl="1"/>
            <a:r>
              <a:rPr lang="en-US" dirty="0"/>
              <a:t> weekly or daily operation decisions.</a:t>
            </a:r>
          </a:p>
          <a:p>
            <a:pPr lvl="1"/>
            <a:endParaRPr lang="en-US" dirty="0"/>
          </a:p>
          <a:p>
            <a:pPr lvl="1"/>
            <a:r>
              <a:rPr lang="en-US" dirty="0"/>
              <a:t>Individual customer orders.</a:t>
            </a:r>
          </a:p>
          <a:p>
            <a:pPr lvl="1"/>
            <a:endParaRPr lang="en-US" dirty="0"/>
          </a:p>
          <a:p>
            <a:pPr lvl="1"/>
            <a:r>
              <a:rPr lang="en-US" dirty="0"/>
              <a:t>Allocation of inventory and production.</a:t>
            </a:r>
          </a:p>
          <a:p>
            <a:pPr lvl="1"/>
            <a:endParaRPr lang="en-US" dirty="0"/>
          </a:p>
          <a:p>
            <a:pPr lvl="1"/>
            <a:r>
              <a:rPr lang="en-US" dirty="0"/>
              <a:t>Set dates for activities</a:t>
            </a:r>
            <a:r>
              <a:rPr lang="en-IE" dirty="0"/>
              <a:t> </a:t>
            </a:r>
          </a:p>
        </p:txBody>
      </p:sp>
    </p:spTree>
    <p:extLst>
      <p:ext uri="{BB962C8B-B14F-4D97-AF65-F5344CB8AC3E}">
        <p14:creationId xmlns:p14="http://schemas.microsoft.com/office/powerpoint/2010/main" val="1658473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95BE2-CC14-4FED-9C60-670DBE70C2E9}"/>
              </a:ext>
            </a:extLst>
          </p:cNvPr>
          <p:cNvSpPr>
            <a:spLocks noGrp="1"/>
          </p:cNvSpPr>
          <p:nvPr>
            <p:ph type="title"/>
          </p:nvPr>
        </p:nvSpPr>
        <p:spPr/>
        <p:txBody>
          <a:bodyPr>
            <a:normAutofit fontScale="90000"/>
          </a:bodyPr>
          <a:lstStyle/>
          <a:p>
            <a:pPr algn="ctr"/>
            <a:r>
              <a:rPr lang="en-US" dirty="0">
                <a:solidFill>
                  <a:srgbClr val="FF0000"/>
                </a:solidFill>
              </a:rPr>
              <a:t>DECISION PHASES IN SUPPLY CHAIN CONT</a:t>
            </a:r>
            <a:r>
              <a:rPr lang="en-IE" dirty="0">
                <a:solidFill>
                  <a:srgbClr val="FF0000"/>
                </a:solidFill>
              </a:rPr>
              <a:t>…</a:t>
            </a:r>
            <a:endParaRPr lang="en-IE" dirty="0"/>
          </a:p>
        </p:txBody>
      </p:sp>
      <p:sp>
        <p:nvSpPr>
          <p:cNvPr id="3" name="Content Placeholder 2">
            <a:extLst>
              <a:ext uri="{FF2B5EF4-FFF2-40B4-BE49-F238E27FC236}">
                <a16:creationId xmlns:a16="http://schemas.microsoft.com/office/drawing/2014/main" id="{4525D496-D239-4EEC-90DA-F0268D056E6C}"/>
              </a:ext>
            </a:extLst>
          </p:cNvPr>
          <p:cNvSpPr>
            <a:spLocks noGrp="1"/>
          </p:cNvSpPr>
          <p:nvPr>
            <p:ph idx="1"/>
          </p:nvPr>
        </p:nvSpPr>
        <p:spPr/>
        <p:txBody>
          <a:bodyPr/>
          <a:lstStyle/>
          <a:p>
            <a:r>
              <a:rPr lang="en-US" dirty="0"/>
              <a:t>Generate lists for warehouses.</a:t>
            </a:r>
          </a:p>
          <a:p>
            <a:endParaRPr lang="en-US" dirty="0"/>
          </a:p>
          <a:p>
            <a:r>
              <a:rPr lang="en-US" dirty="0"/>
              <a:t>Allocation of shipments.</a:t>
            </a:r>
          </a:p>
          <a:p>
            <a:endParaRPr lang="en-US" dirty="0"/>
          </a:p>
          <a:p>
            <a:r>
              <a:rPr lang="en-US" dirty="0"/>
              <a:t>Schedules of trucks.</a:t>
            </a:r>
            <a:endParaRPr lang="en-IE" dirty="0"/>
          </a:p>
        </p:txBody>
      </p:sp>
    </p:spTree>
    <p:extLst>
      <p:ext uri="{BB962C8B-B14F-4D97-AF65-F5344CB8AC3E}">
        <p14:creationId xmlns:p14="http://schemas.microsoft.com/office/powerpoint/2010/main" val="3540503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85403-5E79-4CA3-B94F-22F110F17E33}"/>
              </a:ext>
            </a:extLst>
          </p:cNvPr>
          <p:cNvSpPr>
            <a:spLocks noGrp="1"/>
          </p:cNvSpPr>
          <p:nvPr>
            <p:ph type="title"/>
          </p:nvPr>
        </p:nvSpPr>
        <p:spPr/>
        <p:txBody>
          <a:bodyPr/>
          <a:lstStyle/>
          <a:p>
            <a:pPr algn="ctr"/>
            <a:r>
              <a:rPr lang="en-US" dirty="0">
                <a:solidFill>
                  <a:srgbClr val="FF0000"/>
                </a:solidFill>
              </a:rPr>
              <a:t>PROCESS VIEWS OF SUPPLY CHAIN</a:t>
            </a:r>
            <a:endParaRPr lang="en-IE" dirty="0">
              <a:solidFill>
                <a:srgbClr val="FF0000"/>
              </a:solidFill>
            </a:endParaRPr>
          </a:p>
        </p:txBody>
      </p:sp>
      <p:sp>
        <p:nvSpPr>
          <p:cNvPr id="3" name="Content Placeholder 2">
            <a:extLst>
              <a:ext uri="{FF2B5EF4-FFF2-40B4-BE49-F238E27FC236}">
                <a16:creationId xmlns:a16="http://schemas.microsoft.com/office/drawing/2014/main" id="{30FF8F39-2AE3-4475-B1B4-7AE90DE9326D}"/>
              </a:ext>
            </a:extLst>
          </p:cNvPr>
          <p:cNvSpPr>
            <a:spLocks noGrp="1"/>
          </p:cNvSpPr>
          <p:nvPr>
            <p:ph idx="1"/>
          </p:nvPr>
        </p:nvSpPr>
        <p:spPr/>
        <p:txBody>
          <a:bodyPr>
            <a:normAutofit lnSpcReduction="10000"/>
          </a:bodyPr>
          <a:lstStyle/>
          <a:p>
            <a:pPr marL="514350" indent="-514350">
              <a:buAutoNum type="arabicPeriod"/>
            </a:pPr>
            <a:r>
              <a:rPr lang="en-US" dirty="0"/>
              <a:t>CYCLE VIEW</a:t>
            </a:r>
          </a:p>
          <a:p>
            <a:pPr lvl="1"/>
            <a:r>
              <a:rPr lang="en-US" dirty="0"/>
              <a:t>Process divided into series of cycles. </a:t>
            </a:r>
          </a:p>
          <a:p>
            <a:pPr lvl="1"/>
            <a:r>
              <a:rPr lang="en-US" dirty="0"/>
              <a:t>Each cycle occurs at the interface between two successive stages of the supply chain.</a:t>
            </a:r>
          </a:p>
          <a:p>
            <a:pPr lvl="2"/>
            <a:r>
              <a:rPr lang="en-US" dirty="0"/>
              <a:t>Customer order cycle.</a:t>
            </a:r>
          </a:p>
          <a:p>
            <a:pPr lvl="2"/>
            <a:endParaRPr lang="en-US" dirty="0"/>
          </a:p>
          <a:p>
            <a:pPr lvl="2"/>
            <a:r>
              <a:rPr lang="en-US" dirty="0"/>
              <a:t>Replenishment cycle.</a:t>
            </a:r>
          </a:p>
          <a:p>
            <a:pPr lvl="2"/>
            <a:endParaRPr lang="en-US" dirty="0"/>
          </a:p>
          <a:p>
            <a:pPr lvl="2"/>
            <a:r>
              <a:rPr lang="en-US" dirty="0"/>
              <a:t>Manufacturing cycle.</a:t>
            </a:r>
          </a:p>
          <a:p>
            <a:pPr lvl="2"/>
            <a:endParaRPr lang="en-US" dirty="0"/>
          </a:p>
          <a:p>
            <a:pPr lvl="2"/>
            <a:r>
              <a:rPr lang="en-US" dirty="0"/>
              <a:t>Procurement cycle.</a:t>
            </a:r>
            <a:endParaRPr lang="en-IE" dirty="0"/>
          </a:p>
        </p:txBody>
      </p:sp>
    </p:spTree>
    <p:extLst>
      <p:ext uri="{BB962C8B-B14F-4D97-AF65-F5344CB8AC3E}">
        <p14:creationId xmlns:p14="http://schemas.microsoft.com/office/powerpoint/2010/main" val="2754682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7ACA6-4E7D-4494-B129-4B88CFC82BBF}"/>
              </a:ext>
            </a:extLst>
          </p:cNvPr>
          <p:cNvSpPr>
            <a:spLocks noGrp="1"/>
          </p:cNvSpPr>
          <p:nvPr>
            <p:ph type="title"/>
          </p:nvPr>
        </p:nvSpPr>
        <p:spPr/>
        <p:txBody>
          <a:bodyPr/>
          <a:lstStyle/>
          <a:p>
            <a:pPr algn="ctr"/>
            <a:r>
              <a:rPr lang="en-IE" dirty="0">
                <a:solidFill>
                  <a:srgbClr val="FF0000"/>
                </a:solidFill>
              </a:rPr>
              <a:t>Cycle View </a:t>
            </a:r>
            <a:r>
              <a:rPr lang="en-IE" dirty="0" err="1">
                <a:solidFill>
                  <a:srgbClr val="FF0000"/>
                </a:solidFill>
              </a:rPr>
              <a:t>Cont</a:t>
            </a:r>
            <a:r>
              <a:rPr lang="en-IE" dirty="0">
                <a:solidFill>
                  <a:srgbClr val="FF0000"/>
                </a:solidFill>
              </a:rPr>
              <a:t>…</a:t>
            </a:r>
          </a:p>
        </p:txBody>
      </p:sp>
      <p:sp>
        <p:nvSpPr>
          <p:cNvPr id="3" name="Content Placeholder 2">
            <a:extLst>
              <a:ext uri="{FF2B5EF4-FFF2-40B4-BE49-F238E27FC236}">
                <a16:creationId xmlns:a16="http://schemas.microsoft.com/office/drawing/2014/main" id="{387FE30C-F75A-422A-8299-4DD1066384CD}"/>
              </a:ext>
            </a:extLst>
          </p:cNvPr>
          <p:cNvSpPr>
            <a:spLocks noGrp="1"/>
          </p:cNvSpPr>
          <p:nvPr>
            <p:ph idx="1"/>
          </p:nvPr>
        </p:nvSpPr>
        <p:spPr/>
        <p:txBody>
          <a:bodyPr/>
          <a:lstStyle/>
          <a:p>
            <a:r>
              <a:rPr lang="en-US" dirty="0"/>
              <a:t>A cycle view of supply chain clearly define the process involved and the owners of each process.</a:t>
            </a:r>
          </a:p>
          <a:p>
            <a:endParaRPr lang="en-US" dirty="0"/>
          </a:p>
          <a:p>
            <a:r>
              <a:rPr lang="en-US" dirty="0"/>
              <a:t>This view is very useful when considering operational decisions because it specifies the roles and responsibilities of each member of supply chain and the desired outcome of each process</a:t>
            </a:r>
            <a:endParaRPr lang="en-IE" dirty="0"/>
          </a:p>
        </p:txBody>
      </p:sp>
    </p:spTree>
    <p:extLst>
      <p:ext uri="{BB962C8B-B14F-4D97-AF65-F5344CB8AC3E}">
        <p14:creationId xmlns:p14="http://schemas.microsoft.com/office/powerpoint/2010/main" val="2434246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018C2-2827-4944-9A22-165AA76831AC}"/>
              </a:ext>
            </a:extLst>
          </p:cNvPr>
          <p:cNvSpPr>
            <a:spLocks noGrp="1"/>
          </p:cNvSpPr>
          <p:nvPr>
            <p:ph type="title"/>
          </p:nvPr>
        </p:nvSpPr>
        <p:spPr/>
        <p:txBody>
          <a:bodyPr/>
          <a:lstStyle/>
          <a:p>
            <a:pPr algn="ctr"/>
            <a:r>
              <a:rPr lang="en-US" dirty="0">
                <a:solidFill>
                  <a:srgbClr val="FF0000"/>
                </a:solidFill>
              </a:rPr>
              <a:t>PUSH PULL VIEW OF SUPPLY CHAIN</a:t>
            </a:r>
            <a:endParaRPr lang="en-IE" dirty="0">
              <a:solidFill>
                <a:srgbClr val="FF0000"/>
              </a:solidFill>
            </a:endParaRPr>
          </a:p>
        </p:txBody>
      </p:sp>
      <p:sp>
        <p:nvSpPr>
          <p:cNvPr id="3" name="Content Placeholder 2">
            <a:extLst>
              <a:ext uri="{FF2B5EF4-FFF2-40B4-BE49-F238E27FC236}">
                <a16:creationId xmlns:a16="http://schemas.microsoft.com/office/drawing/2014/main" id="{C5C5771C-1003-44A5-993E-A6E3DB8EB3B6}"/>
              </a:ext>
            </a:extLst>
          </p:cNvPr>
          <p:cNvSpPr>
            <a:spLocks noGrp="1"/>
          </p:cNvSpPr>
          <p:nvPr>
            <p:ph idx="1"/>
          </p:nvPr>
        </p:nvSpPr>
        <p:spPr/>
        <p:txBody>
          <a:bodyPr/>
          <a:lstStyle/>
          <a:p>
            <a:r>
              <a:rPr lang="en-US" dirty="0"/>
              <a:t>Divided in to two categories</a:t>
            </a:r>
          </a:p>
          <a:p>
            <a:pPr marL="0" indent="0">
              <a:buNone/>
            </a:pPr>
            <a:endParaRPr lang="en-US" dirty="0"/>
          </a:p>
          <a:p>
            <a:pPr marL="514350" indent="-514350">
              <a:buAutoNum type="arabicPeriod"/>
            </a:pPr>
            <a:r>
              <a:rPr lang="en-US" dirty="0"/>
              <a:t>Executed in response to a customer order(pull process). </a:t>
            </a:r>
          </a:p>
          <a:p>
            <a:pPr marL="514350" indent="-514350">
              <a:buAutoNum type="arabicPeriod"/>
            </a:pPr>
            <a:endParaRPr lang="en-US" dirty="0"/>
          </a:p>
          <a:p>
            <a:pPr marL="514350" indent="-514350">
              <a:buAutoNum type="arabicPeriod"/>
            </a:pPr>
            <a:r>
              <a:rPr lang="en-US" dirty="0"/>
              <a:t>Executed in anticipation of customer orders(push process).</a:t>
            </a:r>
            <a:endParaRPr lang="en-IE" dirty="0"/>
          </a:p>
        </p:txBody>
      </p:sp>
    </p:spTree>
    <p:extLst>
      <p:ext uri="{BB962C8B-B14F-4D97-AF65-F5344CB8AC3E}">
        <p14:creationId xmlns:p14="http://schemas.microsoft.com/office/powerpoint/2010/main" val="1340772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180B-0270-429C-9F29-E4D1EBB9B406}"/>
              </a:ext>
            </a:extLst>
          </p:cNvPr>
          <p:cNvSpPr>
            <a:spLocks noGrp="1"/>
          </p:cNvSpPr>
          <p:nvPr>
            <p:ph type="title"/>
          </p:nvPr>
        </p:nvSpPr>
        <p:spPr/>
        <p:txBody>
          <a:bodyPr/>
          <a:lstStyle/>
          <a:p>
            <a:pPr algn="ctr"/>
            <a:r>
              <a:rPr lang="en-US" dirty="0">
                <a:solidFill>
                  <a:srgbClr val="FF0000"/>
                </a:solidFill>
              </a:rPr>
              <a:t>Drivers of supply chain performance</a:t>
            </a:r>
            <a:endParaRPr lang="en-IE" dirty="0">
              <a:solidFill>
                <a:srgbClr val="FF0000"/>
              </a:solidFill>
            </a:endParaRPr>
          </a:p>
        </p:txBody>
      </p:sp>
      <p:sp>
        <p:nvSpPr>
          <p:cNvPr id="3" name="Content Placeholder 2">
            <a:extLst>
              <a:ext uri="{FF2B5EF4-FFF2-40B4-BE49-F238E27FC236}">
                <a16:creationId xmlns:a16="http://schemas.microsoft.com/office/drawing/2014/main" id="{DC43C50B-5A26-49C6-A2CD-8F98C56599C9}"/>
              </a:ext>
            </a:extLst>
          </p:cNvPr>
          <p:cNvSpPr>
            <a:spLocks noGrp="1"/>
          </p:cNvSpPr>
          <p:nvPr>
            <p:ph idx="1"/>
          </p:nvPr>
        </p:nvSpPr>
        <p:spPr/>
        <p:txBody>
          <a:bodyPr>
            <a:normAutofit/>
          </a:bodyPr>
          <a:lstStyle/>
          <a:p>
            <a:r>
              <a:rPr lang="en-US" dirty="0"/>
              <a:t>Aim responsiveness and efficiency at lowest possible cost.</a:t>
            </a:r>
          </a:p>
          <a:p>
            <a:r>
              <a:rPr lang="en-US" dirty="0"/>
              <a:t>Drivers are set to improve the supply chain performance.</a:t>
            </a:r>
          </a:p>
          <a:p>
            <a:r>
              <a:rPr lang="en-US" dirty="0"/>
              <a:t>Facilities.</a:t>
            </a:r>
          </a:p>
          <a:p>
            <a:r>
              <a:rPr lang="en-US" dirty="0"/>
              <a:t>Inventory.</a:t>
            </a:r>
          </a:p>
          <a:p>
            <a:r>
              <a:rPr lang="en-US" dirty="0"/>
              <a:t>Transportation.</a:t>
            </a:r>
          </a:p>
          <a:p>
            <a:r>
              <a:rPr lang="en-US" dirty="0"/>
              <a:t>Information.</a:t>
            </a:r>
          </a:p>
          <a:p>
            <a:r>
              <a:rPr lang="en-US" dirty="0"/>
              <a:t>Sourcing.</a:t>
            </a:r>
          </a:p>
          <a:p>
            <a:r>
              <a:rPr lang="en-US" dirty="0"/>
              <a:t>Pricing</a:t>
            </a:r>
            <a:endParaRPr lang="en-IE" dirty="0"/>
          </a:p>
        </p:txBody>
      </p:sp>
    </p:spTree>
    <p:extLst>
      <p:ext uri="{BB962C8B-B14F-4D97-AF65-F5344CB8AC3E}">
        <p14:creationId xmlns:p14="http://schemas.microsoft.com/office/powerpoint/2010/main" val="4113522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B9CDE-9922-4A60-B36A-6572503A6222}"/>
              </a:ext>
            </a:extLst>
          </p:cNvPr>
          <p:cNvSpPr>
            <a:spLocks noGrp="1"/>
          </p:cNvSpPr>
          <p:nvPr>
            <p:ph type="title"/>
          </p:nvPr>
        </p:nvSpPr>
        <p:spPr/>
        <p:txBody>
          <a:bodyPr/>
          <a:lstStyle/>
          <a:p>
            <a:pPr algn="ctr"/>
            <a:r>
              <a:rPr lang="en-IE" dirty="0">
                <a:solidFill>
                  <a:srgbClr val="FF0000"/>
                </a:solidFill>
              </a:rPr>
              <a:t>Customer-Responsive Management</a:t>
            </a:r>
          </a:p>
        </p:txBody>
      </p:sp>
      <p:sp>
        <p:nvSpPr>
          <p:cNvPr id="3" name="Content Placeholder 2">
            <a:extLst>
              <a:ext uri="{FF2B5EF4-FFF2-40B4-BE49-F238E27FC236}">
                <a16:creationId xmlns:a16="http://schemas.microsoft.com/office/drawing/2014/main" id="{811DEA92-4982-4E1F-95F2-6043DA229511}"/>
              </a:ext>
            </a:extLst>
          </p:cNvPr>
          <p:cNvSpPr>
            <a:spLocks noGrp="1"/>
          </p:cNvSpPr>
          <p:nvPr>
            <p:ph idx="1"/>
          </p:nvPr>
        </p:nvSpPr>
        <p:spPr/>
        <p:txBody>
          <a:bodyPr>
            <a:normAutofit fontScale="85000" lnSpcReduction="20000"/>
          </a:bodyPr>
          <a:lstStyle/>
          <a:p>
            <a:r>
              <a:rPr lang="en-US" b="1" dirty="0"/>
              <a:t>Seven ways to provide more responsive customer service</a:t>
            </a:r>
          </a:p>
          <a:p>
            <a:pPr marL="514350" indent="-514350">
              <a:buFont typeface="+mj-lt"/>
              <a:buAutoNum type="arabicPeriod"/>
            </a:pPr>
            <a:r>
              <a:rPr lang="en-US" b="1" dirty="0"/>
              <a:t>Stop making excuses</a:t>
            </a:r>
            <a:r>
              <a:rPr lang="en-US" dirty="0"/>
              <a:t>. It’s easy to excuse a delayed response because you were buried under an avalanche of work or something unexpected came up. Making excuses can also make being unresponsive a self-fulfilling prophecy. If you want to find ways to respond faster, don’t try to convince yourself that a delayed response is okay.</a:t>
            </a:r>
          </a:p>
          <a:p>
            <a:pPr marL="514350" indent="-514350">
              <a:buFont typeface="+mj-lt"/>
              <a:buAutoNum type="arabicPeriod"/>
            </a:pPr>
            <a:r>
              <a:rPr lang="en-US" b="1" dirty="0"/>
              <a:t>Get a system (and use it). </a:t>
            </a:r>
            <a:r>
              <a:rPr lang="en-US" dirty="0"/>
              <a:t>Our memories are notoriously poor at reminding us to return a call or send an email. (Little sticky notes on your computer are equally bad.) Get a system to organize and track customer communication, such as Customer Relationship Management (CRM) software, Microsoft Outlook, even an old-fashioned memo pad.</a:t>
            </a:r>
          </a:p>
          <a:p>
            <a:pPr marL="514350" indent="-514350">
              <a:buFont typeface="+mj-lt"/>
              <a:buAutoNum type="arabicPeriod"/>
            </a:pPr>
            <a:r>
              <a:rPr lang="en-US" b="1" dirty="0"/>
              <a:t>Keep your email inbox clean. </a:t>
            </a:r>
            <a:r>
              <a:rPr lang="en-US" dirty="0"/>
              <a:t>The typical email inbox is overflowing with messages. Important emails get overlooked and ultimately forgotten because the inbox is so crowded. Keep your inbox clean by making decisions about each message you receive. Respond immediately to simple inquires and create various folders to file away other messages for future reference.</a:t>
            </a:r>
          </a:p>
          <a:p>
            <a:pPr marL="514350" indent="-514350">
              <a:buFont typeface="+mj-lt"/>
              <a:buAutoNum type="arabicPeriod"/>
            </a:pPr>
            <a:endParaRPr lang="en-US" b="1" dirty="0"/>
          </a:p>
          <a:p>
            <a:endParaRPr lang="en-US" b="1" dirty="0"/>
          </a:p>
          <a:p>
            <a:endParaRPr lang="en-IE" dirty="0"/>
          </a:p>
        </p:txBody>
      </p:sp>
    </p:spTree>
    <p:extLst>
      <p:ext uri="{BB962C8B-B14F-4D97-AF65-F5344CB8AC3E}">
        <p14:creationId xmlns:p14="http://schemas.microsoft.com/office/powerpoint/2010/main" val="2180821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3B39D-A60D-4646-92BA-D5E4533B1EDD}"/>
              </a:ext>
            </a:extLst>
          </p:cNvPr>
          <p:cNvSpPr>
            <a:spLocks noGrp="1"/>
          </p:cNvSpPr>
          <p:nvPr>
            <p:ph type="title"/>
          </p:nvPr>
        </p:nvSpPr>
        <p:spPr/>
        <p:txBody>
          <a:bodyPr/>
          <a:lstStyle/>
          <a:p>
            <a:pPr algn="ctr"/>
            <a:r>
              <a:rPr lang="en-IE" dirty="0">
                <a:solidFill>
                  <a:srgbClr val="FF0000"/>
                </a:solidFill>
              </a:rPr>
              <a:t>Continue …</a:t>
            </a:r>
          </a:p>
        </p:txBody>
      </p:sp>
      <p:sp>
        <p:nvSpPr>
          <p:cNvPr id="3" name="Content Placeholder 2">
            <a:extLst>
              <a:ext uri="{FF2B5EF4-FFF2-40B4-BE49-F238E27FC236}">
                <a16:creationId xmlns:a16="http://schemas.microsoft.com/office/drawing/2014/main" id="{D48DBE3A-D8EA-4A28-8F2C-AB8F5F3A69E2}"/>
              </a:ext>
            </a:extLst>
          </p:cNvPr>
          <p:cNvSpPr>
            <a:spLocks noGrp="1"/>
          </p:cNvSpPr>
          <p:nvPr>
            <p:ph idx="1"/>
          </p:nvPr>
        </p:nvSpPr>
        <p:spPr/>
        <p:txBody>
          <a:bodyPr>
            <a:normAutofit fontScale="70000" lnSpcReduction="20000"/>
          </a:bodyPr>
          <a:lstStyle/>
          <a:p>
            <a:pPr marL="514350" indent="-514350">
              <a:buFont typeface="+mj-lt"/>
              <a:buAutoNum type="arabicPeriod" startAt="4"/>
            </a:pPr>
            <a:r>
              <a:rPr lang="en-US" b="1" dirty="0"/>
              <a:t>Manage expectations</a:t>
            </a:r>
            <a:r>
              <a:rPr lang="en-US" dirty="0"/>
              <a:t>. Customers expect a rapid response, but they’re often very forgiving if they know up front it can take a little longer than normal. When things get busy, set up an automatic response to incoming email send a quick note to let people know when you’ll get back to them.</a:t>
            </a:r>
          </a:p>
          <a:p>
            <a:pPr marL="514350" indent="-514350">
              <a:buFont typeface="+mj-lt"/>
              <a:buAutoNum type="arabicPeriod" startAt="4"/>
            </a:pPr>
            <a:r>
              <a:rPr lang="en-US" b="1" dirty="0"/>
              <a:t>Monitor all channels. </a:t>
            </a:r>
            <a:r>
              <a:rPr lang="en-US" dirty="0"/>
              <a:t>Customers will often contact a company via multiple channels if one channel is unresponsive. For instance, they might Tweet about their problem if they don’t get a quick response to an email. You can avoid this by making sure you monitor all of your customer service channels on a regular basis. There are even software programs like </a:t>
            </a:r>
            <a:r>
              <a:rPr lang="en-US" dirty="0">
                <a:solidFill>
                  <a:schemeClr val="accent1"/>
                </a:solidFill>
                <a:hlinkClick r:id="rId3">
                  <a:extLst>
                    <a:ext uri="{A12FA001-AC4F-418D-AE19-62706E023703}">
                      <ahyp:hlinkClr xmlns:ahyp="http://schemas.microsoft.com/office/drawing/2018/hyperlinkcolor" val="tx"/>
                    </a:ext>
                  </a:extLst>
                </a:hlinkClick>
              </a:rPr>
              <a:t>Hootsuite</a:t>
            </a:r>
            <a:r>
              <a:rPr lang="en-US" dirty="0">
                <a:solidFill>
                  <a:schemeClr val="accent1"/>
                </a:solidFill>
              </a:rPr>
              <a:t> </a:t>
            </a:r>
            <a:r>
              <a:rPr lang="en-US" dirty="0"/>
              <a:t> that can make it easy to monitor and respond to multiple social media streams all in one place.</a:t>
            </a:r>
          </a:p>
          <a:p>
            <a:pPr marL="514350" indent="-514350">
              <a:buFont typeface="+mj-lt"/>
              <a:buAutoNum type="arabicPeriod" startAt="4"/>
            </a:pPr>
            <a:r>
              <a:rPr lang="en-US" b="1" dirty="0"/>
              <a:t>Choose the right channel</a:t>
            </a:r>
            <a:r>
              <a:rPr lang="en-US" dirty="0"/>
              <a:t>. Each of communication has distinct advantages and disadvantages, so choosing the right channel can speed things up. For example, it may be easier to schedule a phone call or a video chat with customers experiencing difficult problems rather than go back and forth via email.</a:t>
            </a:r>
          </a:p>
          <a:p>
            <a:pPr marL="514350" indent="-514350">
              <a:buFont typeface="+mj-lt"/>
              <a:buAutoNum type="arabicPeriod" startAt="4"/>
            </a:pPr>
            <a:r>
              <a:rPr lang="en-US" b="1" dirty="0"/>
              <a:t>Align your schedule</a:t>
            </a:r>
            <a:r>
              <a:rPr lang="en-US" dirty="0"/>
              <a:t>. Responsiveness often comes down adjusting your schedule to peak times. Keep track of when you receive the most phone calls, emails, and other messages? Adjust your schedule accordingly so you can put aside less urgent work during those times and respond faster.</a:t>
            </a:r>
          </a:p>
          <a:p>
            <a:endParaRPr lang="en-IE" dirty="0"/>
          </a:p>
        </p:txBody>
      </p:sp>
    </p:spTree>
    <p:extLst>
      <p:ext uri="{BB962C8B-B14F-4D97-AF65-F5344CB8AC3E}">
        <p14:creationId xmlns:p14="http://schemas.microsoft.com/office/powerpoint/2010/main" val="2553049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F3DCF-FC2F-4FC4-A2FD-5FF6DBEAEA4C}"/>
              </a:ext>
            </a:extLst>
          </p:cNvPr>
          <p:cNvSpPr>
            <a:spLocks noGrp="1"/>
          </p:cNvSpPr>
          <p:nvPr>
            <p:ph type="title"/>
          </p:nvPr>
        </p:nvSpPr>
        <p:spPr/>
        <p:txBody>
          <a:bodyPr/>
          <a:lstStyle/>
          <a:p>
            <a:pPr algn="ctr"/>
            <a:r>
              <a:rPr lang="en-IE" dirty="0">
                <a:solidFill>
                  <a:srgbClr val="FF0000"/>
                </a:solidFill>
              </a:rPr>
              <a:t>Activity-Based Costing (ABC)</a:t>
            </a:r>
          </a:p>
        </p:txBody>
      </p:sp>
      <p:sp>
        <p:nvSpPr>
          <p:cNvPr id="3" name="Content Placeholder 2">
            <a:extLst>
              <a:ext uri="{FF2B5EF4-FFF2-40B4-BE49-F238E27FC236}">
                <a16:creationId xmlns:a16="http://schemas.microsoft.com/office/drawing/2014/main" id="{0D3E9444-4C0A-4FD9-8B46-367C29D391DA}"/>
              </a:ext>
            </a:extLst>
          </p:cNvPr>
          <p:cNvSpPr>
            <a:spLocks noGrp="1"/>
          </p:cNvSpPr>
          <p:nvPr>
            <p:ph idx="1"/>
          </p:nvPr>
        </p:nvSpPr>
        <p:spPr/>
        <p:txBody>
          <a:bodyPr/>
          <a:lstStyle/>
          <a:p>
            <a:r>
              <a:rPr lang="en-US" dirty="0"/>
              <a:t>Activity-based costing (ABC) is mostly used in the manufacturing industry since it enhances the reliability of cost data, hence producing nearly true costs and better classifying the costs incurred by the company during its production process.</a:t>
            </a:r>
          </a:p>
          <a:p>
            <a:endParaRPr lang="en-US" dirty="0"/>
          </a:p>
          <a:p>
            <a:r>
              <a:rPr lang="en-US" dirty="0"/>
              <a:t>ABC is used to get a better grasp on costs, allowing companies to form a more appropriate pricing strategy. </a:t>
            </a:r>
            <a:endParaRPr lang="en-IE" dirty="0"/>
          </a:p>
        </p:txBody>
      </p:sp>
    </p:spTree>
    <p:extLst>
      <p:ext uri="{BB962C8B-B14F-4D97-AF65-F5344CB8AC3E}">
        <p14:creationId xmlns:p14="http://schemas.microsoft.com/office/powerpoint/2010/main" val="2275262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10742-CCC4-4203-B60E-A5F5A1DC4720}"/>
              </a:ext>
            </a:extLst>
          </p:cNvPr>
          <p:cNvSpPr>
            <a:spLocks noGrp="1"/>
          </p:cNvSpPr>
          <p:nvPr>
            <p:ph type="title"/>
          </p:nvPr>
        </p:nvSpPr>
        <p:spPr/>
        <p:txBody>
          <a:bodyPr/>
          <a:lstStyle/>
          <a:p>
            <a:pPr algn="ctr"/>
            <a:r>
              <a:rPr lang="en-IE" dirty="0">
                <a:solidFill>
                  <a:srgbClr val="FF0000"/>
                </a:solidFill>
              </a:rPr>
              <a:t>ABC Continue …</a:t>
            </a:r>
          </a:p>
        </p:txBody>
      </p:sp>
      <p:sp>
        <p:nvSpPr>
          <p:cNvPr id="3" name="Content Placeholder 2">
            <a:extLst>
              <a:ext uri="{FF2B5EF4-FFF2-40B4-BE49-F238E27FC236}">
                <a16:creationId xmlns:a16="http://schemas.microsoft.com/office/drawing/2014/main" id="{96406E2C-73CA-40A9-996D-4BD5AB58D877}"/>
              </a:ext>
            </a:extLst>
          </p:cNvPr>
          <p:cNvSpPr>
            <a:spLocks noGrp="1"/>
          </p:cNvSpPr>
          <p:nvPr>
            <p:ph idx="1"/>
          </p:nvPr>
        </p:nvSpPr>
        <p:spPr/>
        <p:txBody>
          <a:bodyPr/>
          <a:lstStyle/>
          <a:p>
            <a:r>
              <a:rPr lang="en-US" dirty="0"/>
              <a:t>Activity-based costing (ABC) is a method of assigning overhead and indirect costs—such as salaries and utilities—to products and services. </a:t>
            </a:r>
          </a:p>
          <a:p>
            <a:r>
              <a:rPr lang="en-US" dirty="0"/>
              <a:t>The ABC system of cost accounting is based on activities, which are considered any event, unit of work, or task with a specific goal.</a:t>
            </a:r>
          </a:p>
          <a:p>
            <a:r>
              <a:rPr lang="en-US" dirty="0"/>
              <a:t>An activity is a </a:t>
            </a:r>
            <a:r>
              <a:rPr lang="en-US" u="sng" dirty="0">
                <a:solidFill>
                  <a:schemeClr val="accent1"/>
                </a:solidFill>
                <a:hlinkClick r:id="rId2">
                  <a:extLst>
                    <a:ext uri="{A12FA001-AC4F-418D-AE19-62706E023703}">
                      <ahyp:hlinkClr xmlns:ahyp="http://schemas.microsoft.com/office/drawing/2018/hyperlinkcolor" val="tx"/>
                    </a:ext>
                  </a:extLst>
                </a:hlinkClick>
              </a:rPr>
              <a:t>cost driver</a:t>
            </a:r>
            <a:r>
              <a:rPr lang="en-US" dirty="0"/>
              <a:t>, such as purchase orders or machine setups. </a:t>
            </a:r>
          </a:p>
          <a:p>
            <a:r>
              <a:rPr lang="en-US" dirty="0"/>
              <a:t>The cost driver rate, which is the cost pool total divided by cost driver, is used to calculate the amount of overhead and indirect costs related to a particular activity. </a:t>
            </a:r>
          </a:p>
          <a:p>
            <a:endParaRPr lang="en-IE" dirty="0"/>
          </a:p>
        </p:txBody>
      </p:sp>
    </p:spTree>
    <p:extLst>
      <p:ext uri="{BB962C8B-B14F-4D97-AF65-F5344CB8AC3E}">
        <p14:creationId xmlns:p14="http://schemas.microsoft.com/office/powerpoint/2010/main" val="2976516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1B73A-A059-425D-A31A-3946FF73974F}"/>
              </a:ext>
            </a:extLst>
          </p:cNvPr>
          <p:cNvSpPr>
            <a:spLocks noGrp="1"/>
          </p:cNvSpPr>
          <p:nvPr>
            <p:ph type="title"/>
          </p:nvPr>
        </p:nvSpPr>
        <p:spPr/>
        <p:txBody>
          <a:bodyPr/>
          <a:lstStyle/>
          <a:p>
            <a:pPr algn="ctr"/>
            <a:r>
              <a:rPr lang="en-IE" dirty="0">
                <a:solidFill>
                  <a:srgbClr val="FF0000"/>
                </a:solidFill>
              </a:rPr>
              <a:t>Today</a:t>
            </a:r>
          </a:p>
        </p:txBody>
      </p:sp>
      <p:sp>
        <p:nvSpPr>
          <p:cNvPr id="3" name="Content Placeholder 2">
            <a:extLst>
              <a:ext uri="{FF2B5EF4-FFF2-40B4-BE49-F238E27FC236}">
                <a16:creationId xmlns:a16="http://schemas.microsoft.com/office/drawing/2014/main" id="{FF89DB49-CAF2-46CB-8F7F-1B7C24021B95}"/>
              </a:ext>
            </a:extLst>
          </p:cNvPr>
          <p:cNvSpPr>
            <a:spLocks noGrp="1"/>
          </p:cNvSpPr>
          <p:nvPr>
            <p:ph idx="1"/>
          </p:nvPr>
        </p:nvSpPr>
        <p:spPr/>
        <p:txBody>
          <a:bodyPr/>
          <a:lstStyle/>
          <a:p>
            <a:r>
              <a:rPr lang="en-IE" dirty="0">
                <a:solidFill>
                  <a:srgbClr val="FF0000"/>
                </a:solidFill>
              </a:rPr>
              <a:t>Customer-Responsive Enterprise with SCM</a:t>
            </a:r>
          </a:p>
          <a:p>
            <a:pPr lvl="1">
              <a:buFont typeface="Wingdings" panose="05000000000000000000" pitchFamily="2" charset="2"/>
              <a:buChar char="Ø"/>
            </a:pPr>
            <a:endParaRPr lang="en-IE" dirty="0">
              <a:solidFill>
                <a:srgbClr val="FF0000"/>
              </a:solidFill>
            </a:endParaRPr>
          </a:p>
          <a:p>
            <a:pPr lvl="1">
              <a:buFont typeface="Wingdings" panose="05000000000000000000" pitchFamily="2" charset="2"/>
              <a:buChar char="Ø"/>
            </a:pPr>
            <a:r>
              <a:rPr lang="en-IE" dirty="0">
                <a:solidFill>
                  <a:srgbClr val="FF0000"/>
                </a:solidFill>
              </a:rPr>
              <a:t>Supply Chain Management, Customer-Responsive Management, B-Webs, Activity Costing techniques</a:t>
            </a:r>
          </a:p>
        </p:txBody>
      </p:sp>
    </p:spTree>
    <p:extLst>
      <p:ext uri="{BB962C8B-B14F-4D97-AF65-F5344CB8AC3E}">
        <p14:creationId xmlns:p14="http://schemas.microsoft.com/office/powerpoint/2010/main" val="3089742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9D514-2F9F-4922-A7BB-0F02E871CD77}"/>
              </a:ext>
            </a:extLst>
          </p:cNvPr>
          <p:cNvSpPr>
            <a:spLocks noGrp="1"/>
          </p:cNvSpPr>
          <p:nvPr>
            <p:ph type="title"/>
          </p:nvPr>
        </p:nvSpPr>
        <p:spPr/>
        <p:txBody>
          <a:bodyPr/>
          <a:lstStyle/>
          <a:p>
            <a:pPr algn="ctr"/>
            <a:r>
              <a:rPr lang="en-IE" dirty="0">
                <a:solidFill>
                  <a:srgbClr val="FF0000"/>
                </a:solidFill>
              </a:rPr>
              <a:t>The ABC calculation</a:t>
            </a:r>
          </a:p>
        </p:txBody>
      </p:sp>
      <p:sp>
        <p:nvSpPr>
          <p:cNvPr id="3" name="Content Placeholder 2">
            <a:extLst>
              <a:ext uri="{FF2B5EF4-FFF2-40B4-BE49-F238E27FC236}">
                <a16:creationId xmlns:a16="http://schemas.microsoft.com/office/drawing/2014/main" id="{D3F8C2B1-50E5-4311-A15A-8044148699CA}"/>
              </a:ext>
            </a:extLst>
          </p:cNvPr>
          <p:cNvSpPr>
            <a:spLocks noGrp="1"/>
          </p:cNvSpPr>
          <p:nvPr>
            <p:ph idx="1"/>
          </p:nvPr>
        </p:nvSpPr>
        <p:spPr/>
        <p:txBody>
          <a:bodyPr>
            <a:normAutofit lnSpcReduction="10000"/>
          </a:bodyPr>
          <a:lstStyle/>
          <a:p>
            <a:pPr marL="514350" indent="-514350">
              <a:buFont typeface="+mj-lt"/>
              <a:buAutoNum type="arabicPeriod"/>
            </a:pPr>
            <a:r>
              <a:rPr lang="en-US" dirty="0"/>
              <a:t>Identify all the activities required to create the product. </a:t>
            </a:r>
          </a:p>
          <a:p>
            <a:pPr marL="514350" indent="-514350">
              <a:buFont typeface="+mj-lt"/>
              <a:buAutoNum type="arabicPeriod"/>
            </a:pPr>
            <a:r>
              <a:rPr lang="en-US" dirty="0"/>
              <a:t>Divide the activities into cost pools, which includes all the individual costs related to an activity—such as manufacturing. Calculate the total overhead of each cost pool.</a:t>
            </a:r>
          </a:p>
          <a:p>
            <a:pPr marL="514350" indent="-514350">
              <a:buFont typeface="+mj-lt"/>
              <a:buAutoNum type="arabicPeriod"/>
            </a:pPr>
            <a:r>
              <a:rPr lang="en-US" dirty="0"/>
              <a:t>Assign each cost pool activity cost drivers, such as hours or units. </a:t>
            </a:r>
          </a:p>
          <a:p>
            <a:pPr marL="514350" indent="-514350">
              <a:buFont typeface="+mj-lt"/>
              <a:buAutoNum type="arabicPeriod"/>
            </a:pPr>
            <a:r>
              <a:rPr lang="en-US" dirty="0"/>
              <a:t>Calculate the cost driver rate by dividing the total overhead in each cost pool by the total cost drivers. </a:t>
            </a:r>
          </a:p>
          <a:p>
            <a:pPr marL="514350" indent="-514350">
              <a:buFont typeface="+mj-lt"/>
              <a:buAutoNum type="arabicPeriod"/>
            </a:pPr>
            <a:r>
              <a:rPr lang="en-US" dirty="0"/>
              <a:t>Divide the total overhead of each cost pool by the total cost drivers to get the cost driver rate. </a:t>
            </a:r>
          </a:p>
          <a:p>
            <a:pPr marL="514350" indent="-514350">
              <a:buFont typeface="+mj-lt"/>
              <a:buAutoNum type="arabicPeriod"/>
            </a:pPr>
            <a:r>
              <a:rPr lang="en-US" dirty="0"/>
              <a:t>Multiply the cost driver rate by the number of cost drivers. </a:t>
            </a:r>
          </a:p>
          <a:p>
            <a:pPr marL="514350" indent="-514350">
              <a:buFont typeface="+mj-lt"/>
              <a:buAutoNum type="arabicPeriod"/>
            </a:pPr>
            <a:endParaRPr lang="en-IE" dirty="0"/>
          </a:p>
        </p:txBody>
      </p:sp>
    </p:spTree>
    <p:extLst>
      <p:ext uri="{BB962C8B-B14F-4D97-AF65-F5344CB8AC3E}">
        <p14:creationId xmlns:p14="http://schemas.microsoft.com/office/powerpoint/2010/main" val="11595151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A3064-D65B-442A-A141-D5D8BE56A781}"/>
              </a:ext>
            </a:extLst>
          </p:cNvPr>
          <p:cNvSpPr>
            <a:spLocks noGrp="1"/>
          </p:cNvSpPr>
          <p:nvPr>
            <p:ph type="title"/>
          </p:nvPr>
        </p:nvSpPr>
        <p:spPr>
          <a:xfrm>
            <a:off x="838200" y="2766218"/>
            <a:ext cx="10515600" cy="1325563"/>
          </a:xfrm>
        </p:spPr>
        <p:txBody>
          <a:bodyPr/>
          <a:lstStyle/>
          <a:p>
            <a:pPr algn="ctr"/>
            <a:r>
              <a:rPr lang="en-IE" dirty="0">
                <a:solidFill>
                  <a:srgbClr val="FF0000"/>
                </a:solidFill>
              </a:rPr>
              <a:t>Thank you!</a:t>
            </a:r>
          </a:p>
        </p:txBody>
      </p:sp>
    </p:spTree>
    <p:extLst>
      <p:ext uri="{BB962C8B-B14F-4D97-AF65-F5344CB8AC3E}">
        <p14:creationId xmlns:p14="http://schemas.microsoft.com/office/powerpoint/2010/main" val="205650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3642-F3F9-488D-A2F7-9B1AEB466238}"/>
              </a:ext>
            </a:extLst>
          </p:cNvPr>
          <p:cNvSpPr>
            <a:spLocks noGrp="1"/>
          </p:cNvSpPr>
          <p:nvPr>
            <p:ph type="title"/>
          </p:nvPr>
        </p:nvSpPr>
        <p:spPr/>
        <p:txBody>
          <a:bodyPr>
            <a:normAutofit/>
          </a:bodyPr>
          <a:lstStyle/>
          <a:p>
            <a:pPr algn="ctr"/>
            <a:r>
              <a:rPr lang="en-US" dirty="0">
                <a:solidFill>
                  <a:srgbClr val="FF0000"/>
                </a:solidFill>
              </a:rPr>
              <a:t>SUPPLY CHAIN MANAGEMENT</a:t>
            </a:r>
            <a:endParaRPr lang="en-IE" dirty="0">
              <a:solidFill>
                <a:srgbClr val="FF0000"/>
              </a:solidFill>
            </a:endParaRPr>
          </a:p>
        </p:txBody>
      </p:sp>
      <p:sp>
        <p:nvSpPr>
          <p:cNvPr id="3" name="Content Placeholder 2">
            <a:extLst>
              <a:ext uri="{FF2B5EF4-FFF2-40B4-BE49-F238E27FC236}">
                <a16:creationId xmlns:a16="http://schemas.microsoft.com/office/drawing/2014/main" id="{C4F4050F-1A37-42ED-9F6E-37EBCC031E09}"/>
              </a:ext>
            </a:extLst>
          </p:cNvPr>
          <p:cNvSpPr>
            <a:spLocks noGrp="1"/>
          </p:cNvSpPr>
          <p:nvPr>
            <p:ph idx="1"/>
          </p:nvPr>
        </p:nvSpPr>
        <p:spPr/>
        <p:txBody>
          <a:bodyPr>
            <a:normAutofit lnSpcReduction="10000"/>
          </a:bodyPr>
          <a:lstStyle/>
          <a:p>
            <a:pPr marL="0" indent="0" algn="ctr">
              <a:buNone/>
            </a:pPr>
            <a:endParaRPr lang="en-IE" b="1" dirty="0"/>
          </a:p>
          <a:p>
            <a:r>
              <a:rPr lang="en-US" dirty="0"/>
              <a:t>A supply chain consists of all parties involved, directly or indirectly, in fulfilling a customer requirement. </a:t>
            </a:r>
          </a:p>
          <a:p>
            <a:endParaRPr lang="en-US" dirty="0"/>
          </a:p>
          <a:p>
            <a:r>
              <a:rPr lang="en-US" dirty="0"/>
              <a:t>All facilities, functions, activities, associated with flow and transformation of goods and services from raw materials to customer, as well as the associated information flows. </a:t>
            </a:r>
          </a:p>
          <a:p>
            <a:endParaRPr lang="en-US" dirty="0"/>
          </a:p>
          <a:p>
            <a:r>
              <a:rPr lang="en-US" dirty="0"/>
              <a:t>An integrated group of processes to “source,” “make,” and “deliver” products</a:t>
            </a:r>
            <a:endParaRPr lang="en-IE" dirty="0"/>
          </a:p>
        </p:txBody>
      </p:sp>
    </p:spTree>
    <p:extLst>
      <p:ext uri="{BB962C8B-B14F-4D97-AF65-F5344CB8AC3E}">
        <p14:creationId xmlns:p14="http://schemas.microsoft.com/office/powerpoint/2010/main" val="3721510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91969DF-1725-43B5-98B1-4E223D844F89}"/>
              </a:ext>
            </a:extLst>
          </p:cNvPr>
          <p:cNvPicPr>
            <a:picLocks noChangeAspect="1"/>
          </p:cNvPicPr>
          <p:nvPr/>
        </p:nvPicPr>
        <p:blipFill>
          <a:blip r:embed="rId2"/>
          <a:stretch>
            <a:fillRect/>
          </a:stretch>
        </p:blipFill>
        <p:spPr>
          <a:xfrm>
            <a:off x="3100804" y="1114247"/>
            <a:ext cx="5990392" cy="5571065"/>
          </a:xfrm>
          <a:prstGeom prst="rect">
            <a:avLst/>
          </a:prstGeom>
          <a:ln>
            <a:noFill/>
          </a:ln>
        </p:spPr>
      </p:pic>
    </p:spTree>
    <p:extLst>
      <p:ext uri="{BB962C8B-B14F-4D97-AF65-F5344CB8AC3E}">
        <p14:creationId xmlns:p14="http://schemas.microsoft.com/office/powerpoint/2010/main" val="2695584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F50A7-6ACC-47B3-926B-1E4411C476FF}"/>
              </a:ext>
            </a:extLst>
          </p:cNvPr>
          <p:cNvSpPr>
            <a:spLocks noGrp="1"/>
          </p:cNvSpPr>
          <p:nvPr>
            <p:ph type="title"/>
          </p:nvPr>
        </p:nvSpPr>
        <p:spPr/>
        <p:txBody>
          <a:bodyPr/>
          <a:lstStyle/>
          <a:p>
            <a:pPr algn="ctr"/>
            <a:r>
              <a:rPr lang="en-IE" dirty="0">
                <a:solidFill>
                  <a:srgbClr val="FF0000"/>
                </a:solidFill>
              </a:rPr>
              <a:t>SCM continued…</a:t>
            </a:r>
          </a:p>
        </p:txBody>
      </p:sp>
      <p:sp>
        <p:nvSpPr>
          <p:cNvPr id="3" name="Content Placeholder 2">
            <a:extLst>
              <a:ext uri="{FF2B5EF4-FFF2-40B4-BE49-F238E27FC236}">
                <a16:creationId xmlns:a16="http://schemas.microsoft.com/office/drawing/2014/main" id="{EA17A045-D73A-46BD-8565-620F8E2FC892}"/>
              </a:ext>
            </a:extLst>
          </p:cNvPr>
          <p:cNvSpPr>
            <a:spLocks noGrp="1"/>
          </p:cNvSpPr>
          <p:nvPr>
            <p:ph idx="1"/>
          </p:nvPr>
        </p:nvSpPr>
        <p:spPr/>
        <p:txBody>
          <a:bodyPr>
            <a:normAutofit fontScale="92500" lnSpcReduction="10000"/>
          </a:bodyPr>
          <a:lstStyle/>
          <a:p>
            <a:r>
              <a:rPr lang="en-US" dirty="0"/>
              <a:t>Definition: Supply Chain Management is primarily concerned with the efficient integration of suppliers, factories, warehouses and stores so that merchandise is produced and distributed in the right quantities, to the right locations and at the right time, and so as to minimize total system cost subject to satisfying customer service requirements.</a:t>
            </a:r>
          </a:p>
          <a:p>
            <a:endParaRPr lang="en-US" dirty="0"/>
          </a:p>
          <a:p>
            <a:r>
              <a:rPr lang="en-US" dirty="0"/>
              <a:t>Supply chain management (SCM) is the management of the flow of goods</a:t>
            </a:r>
          </a:p>
          <a:p>
            <a:endParaRPr lang="en-IE" dirty="0"/>
          </a:p>
          <a:p>
            <a:r>
              <a:rPr lang="en-US" dirty="0"/>
              <a:t>The goal or mission of supply chain management can be defined using Mr. Goldratt’s words as “Increase throughput while simultaneously reducing both inventory and operating expense.</a:t>
            </a:r>
            <a:endParaRPr lang="en-IE" dirty="0"/>
          </a:p>
        </p:txBody>
      </p:sp>
    </p:spTree>
    <p:extLst>
      <p:ext uri="{BB962C8B-B14F-4D97-AF65-F5344CB8AC3E}">
        <p14:creationId xmlns:p14="http://schemas.microsoft.com/office/powerpoint/2010/main" val="1236690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F24A5-F342-42D4-BAAA-9247B731F8EB}"/>
              </a:ext>
            </a:extLst>
          </p:cNvPr>
          <p:cNvSpPr>
            <a:spLocks noGrp="1"/>
          </p:cNvSpPr>
          <p:nvPr>
            <p:ph type="title"/>
          </p:nvPr>
        </p:nvSpPr>
        <p:spPr/>
        <p:txBody>
          <a:bodyPr/>
          <a:lstStyle/>
          <a:p>
            <a:pPr algn="ctr"/>
            <a:r>
              <a:rPr lang="en-IE" dirty="0">
                <a:solidFill>
                  <a:srgbClr val="FF0000"/>
                </a:solidFill>
              </a:rPr>
              <a:t>SCM continued…</a:t>
            </a:r>
            <a:endParaRPr lang="en-IE" dirty="0"/>
          </a:p>
        </p:txBody>
      </p:sp>
      <p:sp>
        <p:nvSpPr>
          <p:cNvPr id="3" name="Content Placeholder 2">
            <a:extLst>
              <a:ext uri="{FF2B5EF4-FFF2-40B4-BE49-F238E27FC236}">
                <a16:creationId xmlns:a16="http://schemas.microsoft.com/office/drawing/2014/main" id="{0AEE09E8-1E0D-4192-A332-F132CBBA5CEF}"/>
              </a:ext>
            </a:extLst>
          </p:cNvPr>
          <p:cNvSpPr>
            <a:spLocks noGrp="1"/>
          </p:cNvSpPr>
          <p:nvPr>
            <p:ph idx="1"/>
          </p:nvPr>
        </p:nvSpPr>
        <p:spPr/>
        <p:txBody>
          <a:bodyPr/>
          <a:lstStyle/>
          <a:p>
            <a:r>
              <a:rPr lang="en-US" dirty="0"/>
              <a:t>Supply chain management has been defined as the "design, planning, execution, control, and monitoring of supply chain activities with the objective of creating net value, building a competitive infrastructure, leveraging worldwide logistics, synchronizing supply with demand and measuring performance globally.</a:t>
            </a:r>
            <a:endParaRPr lang="en-IE" dirty="0"/>
          </a:p>
        </p:txBody>
      </p:sp>
    </p:spTree>
    <p:extLst>
      <p:ext uri="{BB962C8B-B14F-4D97-AF65-F5344CB8AC3E}">
        <p14:creationId xmlns:p14="http://schemas.microsoft.com/office/powerpoint/2010/main" val="4147756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98585-B904-407F-8B9D-100471DECD1E}"/>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dirty="0">
                <a:solidFill>
                  <a:schemeClr val="tx1"/>
                </a:solidFill>
              </a:rPr>
              <a:t>SCM Overview</a:t>
            </a:r>
          </a:p>
        </p:txBody>
      </p:sp>
      <p:pic>
        <p:nvPicPr>
          <p:cNvPr id="5" name="Content Placeholder 4">
            <a:extLst>
              <a:ext uri="{FF2B5EF4-FFF2-40B4-BE49-F238E27FC236}">
                <a16:creationId xmlns:a16="http://schemas.microsoft.com/office/drawing/2014/main" id="{DBDBFC60-8E98-4168-B389-A5F9036550B4}"/>
              </a:ext>
            </a:extLst>
          </p:cNvPr>
          <p:cNvPicPr>
            <a:picLocks noGrp="1" noChangeAspect="1"/>
          </p:cNvPicPr>
          <p:nvPr>
            <p:ph idx="1"/>
          </p:nvPr>
        </p:nvPicPr>
        <p:blipFill rotWithShape="1">
          <a:blip r:embed="rId2"/>
          <a:srcRect r="3168" b="2"/>
          <a:stretch/>
        </p:blipFill>
        <p:spPr>
          <a:xfrm>
            <a:off x="976251" y="942538"/>
            <a:ext cx="7163222" cy="4808332"/>
          </a:xfrm>
          <a:prstGeom prst="rect">
            <a:avLst/>
          </a:prstGeom>
          <a:effectLst/>
        </p:spPr>
      </p:pic>
    </p:spTree>
    <p:extLst>
      <p:ext uri="{BB962C8B-B14F-4D97-AF65-F5344CB8AC3E}">
        <p14:creationId xmlns:p14="http://schemas.microsoft.com/office/powerpoint/2010/main" val="2841366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E9CDF-4473-4D52-B225-6514BFF9F242}"/>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dirty="0">
                <a:solidFill>
                  <a:schemeClr val="tx1"/>
                </a:solidFill>
              </a:rPr>
              <a:t>Supply Chain Example</a:t>
            </a:r>
          </a:p>
        </p:txBody>
      </p:sp>
      <p:pic>
        <p:nvPicPr>
          <p:cNvPr id="6" name="Content Placeholder 5">
            <a:extLst>
              <a:ext uri="{FF2B5EF4-FFF2-40B4-BE49-F238E27FC236}">
                <a16:creationId xmlns:a16="http://schemas.microsoft.com/office/drawing/2014/main" id="{BF8F4B61-C94C-494B-A62A-3C545899F51B}"/>
              </a:ext>
            </a:extLst>
          </p:cNvPr>
          <p:cNvPicPr>
            <a:picLocks noGrp="1" noChangeAspect="1"/>
          </p:cNvPicPr>
          <p:nvPr>
            <p:ph idx="1"/>
          </p:nvPr>
        </p:nvPicPr>
        <p:blipFill rotWithShape="1">
          <a:blip r:embed="rId2"/>
          <a:srcRect t="3068"/>
          <a:stretch/>
        </p:blipFill>
        <p:spPr>
          <a:xfrm>
            <a:off x="976251" y="942538"/>
            <a:ext cx="7163222" cy="4808332"/>
          </a:xfrm>
          <a:prstGeom prst="rect">
            <a:avLst/>
          </a:prstGeom>
          <a:effectLst/>
        </p:spPr>
      </p:pic>
    </p:spTree>
    <p:extLst>
      <p:ext uri="{BB962C8B-B14F-4D97-AF65-F5344CB8AC3E}">
        <p14:creationId xmlns:p14="http://schemas.microsoft.com/office/powerpoint/2010/main" val="22273822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447</TotalTime>
  <Words>1729</Words>
  <Application>Microsoft Office PowerPoint</Application>
  <PresentationFormat>Widescreen</PresentationFormat>
  <Paragraphs>212</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Calibri</vt:lpstr>
      <vt:lpstr>Constantia</vt:lpstr>
      <vt:lpstr>Wingdings</vt:lpstr>
      <vt:lpstr>Wingdings 2</vt:lpstr>
      <vt:lpstr>Flow</vt:lpstr>
      <vt:lpstr>Business Intelligence and Business Analytics (H9BIBA)</vt:lpstr>
      <vt:lpstr>Module Content</vt:lpstr>
      <vt:lpstr>Today</vt:lpstr>
      <vt:lpstr>SUPPLY CHAIN MANAGEMENT</vt:lpstr>
      <vt:lpstr>PowerPoint Presentation</vt:lpstr>
      <vt:lpstr>SCM continued…</vt:lpstr>
      <vt:lpstr>SCM continued…</vt:lpstr>
      <vt:lpstr>SCM Overview</vt:lpstr>
      <vt:lpstr>Supply Chain Example</vt:lpstr>
      <vt:lpstr>Benefits of SCM</vt:lpstr>
      <vt:lpstr>SUPPLY CHAIN STAGES</vt:lpstr>
      <vt:lpstr>What is SCM?</vt:lpstr>
      <vt:lpstr>History of Supply Chain Management</vt:lpstr>
      <vt:lpstr>Objectives</vt:lpstr>
      <vt:lpstr>SUPPLY CHAIN DECISIONS</vt:lpstr>
      <vt:lpstr>DECISION PHASES IN SUPPLY CHAIN</vt:lpstr>
      <vt:lpstr>DECISION PHASES IN SUPPLY CHAIN CONT…</vt:lpstr>
      <vt:lpstr>DECISION PHASES IN SUPPLY CHAIN CONT…</vt:lpstr>
      <vt:lpstr>DECISION PHASES IN SUPPLY CHAIN CONT…</vt:lpstr>
      <vt:lpstr>DECISION PHASES IN SUPPLY CHAIN CONT…</vt:lpstr>
      <vt:lpstr>DECISION PHASES IN SUPPLY CHAIN CONT…</vt:lpstr>
      <vt:lpstr>PROCESS VIEWS OF SUPPLY CHAIN</vt:lpstr>
      <vt:lpstr>Cycle View Cont…</vt:lpstr>
      <vt:lpstr>PUSH PULL VIEW OF SUPPLY CHAIN</vt:lpstr>
      <vt:lpstr>Drivers of supply chain performance</vt:lpstr>
      <vt:lpstr>Customer-Responsive Management</vt:lpstr>
      <vt:lpstr>Continue …</vt:lpstr>
      <vt:lpstr>Activity-Based Costing (ABC)</vt:lpstr>
      <vt:lpstr>ABC Continue …</vt:lpstr>
      <vt:lpstr>The ABC calculation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Intelligence and Business Analytics (H9BIBA)</dc:title>
  <dc:creator>Manaz Kaleel</dc:creator>
  <cp:lastModifiedBy>Vikas Sahni</cp:lastModifiedBy>
  <cp:revision>115</cp:revision>
  <dcterms:created xsi:type="dcterms:W3CDTF">2020-02-11T16:19:13Z</dcterms:created>
  <dcterms:modified xsi:type="dcterms:W3CDTF">2021-12-07T12:26:36Z</dcterms:modified>
</cp:coreProperties>
</file>