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2" r:id="rId6"/>
    <p:sldId id="263" r:id="rId7"/>
    <p:sldId id="266" r:id="rId8"/>
    <p:sldId id="265"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75C127-6FF5-47B1-8DEC-7690128EF0F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NZ"/>
        </a:p>
      </dgm:t>
    </dgm:pt>
    <dgm:pt modelId="{A4118E56-8098-49E1-A61E-D62A15EA3DF9}">
      <dgm:prSet phldrT="[Text]" custT="1"/>
      <dgm:spPr/>
      <dgm:t>
        <a:bodyPr/>
        <a:lstStyle/>
        <a:p>
          <a:r>
            <a:rPr lang="en-NZ" sz="1000" dirty="0"/>
            <a:t>Research on data that aligns with the banking problem to address</a:t>
          </a:r>
        </a:p>
      </dgm:t>
    </dgm:pt>
    <dgm:pt modelId="{D7910D52-CF45-48A5-9D07-6B70CA0F3F73}" type="parTrans" cxnId="{5552BD15-4A5F-44C3-BE73-11F0AED3D56B}">
      <dgm:prSet/>
      <dgm:spPr/>
      <dgm:t>
        <a:bodyPr/>
        <a:lstStyle/>
        <a:p>
          <a:endParaRPr lang="en-NZ"/>
        </a:p>
      </dgm:t>
    </dgm:pt>
    <dgm:pt modelId="{C7366F5B-FAEB-4D34-843C-16052A56132B}" type="sibTrans" cxnId="{5552BD15-4A5F-44C3-BE73-11F0AED3D56B}">
      <dgm:prSet/>
      <dgm:spPr/>
      <dgm:t>
        <a:bodyPr/>
        <a:lstStyle/>
        <a:p>
          <a:endParaRPr lang="en-NZ"/>
        </a:p>
      </dgm:t>
    </dgm:pt>
    <dgm:pt modelId="{72AE7BD8-C55D-4C50-A746-FFFAE7370A08}">
      <dgm:prSet phldrT="[Text]" custT="1"/>
      <dgm:spPr/>
      <dgm:t>
        <a:bodyPr/>
        <a:lstStyle/>
        <a:p>
          <a:r>
            <a:rPr lang="en-NZ" sz="1000" dirty="0"/>
            <a:t>Finalised the raw data that best aligns with the bank problem due to Covid-19 situation</a:t>
          </a:r>
        </a:p>
      </dgm:t>
    </dgm:pt>
    <dgm:pt modelId="{F75410D2-F66D-444A-8238-8646D6018AD4}" type="parTrans" cxnId="{0E6BF3E1-36BC-4A58-9CEF-D2583DEF3F85}">
      <dgm:prSet/>
      <dgm:spPr/>
      <dgm:t>
        <a:bodyPr/>
        <a:lstStyle/>
        <a:p>
          <a:endParaRPr lang="en-NZ"/>
        </a:p>
      </dgm:t>
    </dgm:pt>
    <dgm:pt modelId="{0BA2B3EE-F1E8-4F13-B910-F01A71F73633}" type="sibTrans" cxnId="{0E6BF3E1-36BC-4A58-9CEF-D2583DEF3F85}">
      <dgm:prSet/>
      <dgm:spPr/>
      <dgm:t>
        <a:bodyPr/>
        <a:lstStyle/>
        <a:p>
          <a:endParaRPr lang="en-NZ"/>
        </a:p>
      </dgm:t>
    </dgm:pt>
    <dgm:pt modelId="{BED9D92A-A1B6-47F8-A410-F0A694259551}">
      <dgm:prSet phldrT="[Text]" custT="1"/>
      <dgm:spPr/>
      <dgm:t>
        <a:bodyPr/>
        <a:lstStyle/>
        <a:p>
          <a:r>
            <a:rPr lang="en-NZ" sz="1000" dirty="0"/>
            <a:t>Studied</a:t>
          </a:r>
          <a:r>
            <a:rPr lang="en-NZ" sz="1000" baseline="0" dirty="0"/>
            <a:t> each and every column of the data. Data Pre-processing was carried out.</a:t>
          </a:r>
          <a:endParaRPr lang="en-NZ" sz="1000" dirty="0"/>
        </a:p>
      </dgm:t>
    </dgm:pt>
    <dgm:pt modelId="{A6950BAD-635A-4B5E-852A-BD49514044FE}" type="parTrans" cxnId="{4C2628D0-574A-4EFD-A318-015B9F384DA9}">
      <dgm:prSet/>
      <dgm:spPr/>
      <dgm:t>
        <a:bodyPr/>
        <a:lstStyle/>
        <a:p>
          <a:endParaRPr lang="en-NZ"/>
        </a:p>
      </dgm:t>
    </dgm:pt>
    <dgm:pt modelId="{459373FE-3C21-412D-B456-66A854EE9641}" type="sibTrans" cxnId="{4C2628D0-574A-4EFD-A318-015B9F384DA9}">
      <dgm:prSet/>
      <dgm:spPr/>
      <dgm:t>
        <a:bodyPr/>
        <a:lstStyle/>
        <a:p>
          <a:endParaRPr lang="en-NZ"/>
        </a:p>
      </dgm:t>
    </dgm:pt>
    <dgm:pt modelId="{5AFC8A97-92D5-467A-B7B0-C49AB60D59D3}">
      <dgm:prSet phldrT="[Text]" custT="1"/>
      <dgm:spPr/>
      <dgm:t>
        <a:bodyPr/>
        <a:lstStyle/>
        <a:p>
          <a:r>
            <a:rPr lang="en-NZ" sz="1050" dirty="0"/>
            <a:t>Used AutoML and Designer in Microsoft Azure to build the best ML models. </a:t>
          </a:r>
        </a:p>
      </dgm:t>
    </dgm:pt>
    <dgm:pt modelId="{20369D21-00EB-4852-93D0-CEDAD20FC8C3}" type="parTrans" cxnId="{48B114B7-0F47-41C2-9786-9671C22A98C3}">
      <dgm:prSet/>
      <dgm:spPr/>
      <dgm:t>
        <a:bodyPr/>
        <a:lstStyle/>
        <a:p>
          <a:endParaRPr lang="en-NZ"/>
        </a:p>
      </dgm:t>
    </dgm:pt>
    <dgm:pt modelId="{718BE0F7-29C2-4A1A-A0EC-4202CF278263}" type="sibTrans" cxnId="{48B114B7-0F47-41C2-9786-9671C22A98C3}">
      <dgm:prSet/>
      <dgm:spPr/>
      <dgm:t>
        <a:bodyPr/>
        <a:lstStyle/>
        <a:p>
          <a:endParaRPr lang="en-NZ"/>
        </a:p>
      </dgm:t>
    </dgm:pt>
    <dgm:pt modelId="{2BE422B7-D04B-4DD5-BD86-E2DDC584B638}">
      <dgm:prSet phldrT="[Text]"/>
      <dgm:spPr/>
      <dgm:t>
        <a:bodyPr/>
        <a:lstStyle/>
        <a:p>
          <a:r>
            <a:rPr lang="en-NZ" dirty="0"/>
            <a:t>Deployed the ML model and used Power Automate to connect to Power Apps to built an interactive platform</a:t>
          </a:r>
        </a:p>
      </dgm:t>
    </dgm:pt>
    <dgm:pt modelId="{6F466A6D-9577-4284-A284-52FC634C1574}" type="parTrans" cxnId="{B25072A9-C989-488C-BF0D-06BE5F16205E}">
      <dgm:prSet/>
      <dgm:spPr/>
      <dgm:t>
        <a:bodyPr/>
        <a:lstStyle/>
        <a:p>
          <a:endParaRPr lang="en-NZ"/>
        </a:p>
      </dgm:t>
    </dgm:pt>
    <dgm:pt modelId="{E2B67D56-218E-458B-967F-782499278159}" type="sibTrans" cxnId="{B25072A9-C989-488C-BF0D-06BE5F16205E}">
      <dgm:prSet/>
      <dgm:spPr/>
      <dgm:t>
        <a:bodyPr/>
        <a:lstStyle/>
        <a:p>
          <a:endParaRPr lang="en-NZ"/>
        </a:p>
      </dgm:t>
    </dgm:pt>
    <dgm:pt modelId="{4BFA0732-40ED-4ECB-9A48-AC9931C901D4}">
      <dgm:prSet phldrT="[Text]" custT="1"/>
      <dgm:spPr/>
      <dgm:t>
        <a:bodyPr/>
        <a:lstStyle/>
        <a:p>
          <a:r>
            <a:rPr lang="en-NZ" sz="1000" dirty="0"/>
            <a:t>Power BI to perform exploratory analysis and to choose the variables that will best support the prediction </a:t>
          </a:r>
        </a:p>
      </dgm:t>
    </dgm:pt>
    <dgm:pt modelId="{B574CC48-A296-44D2-BA72-DCC0A7A74B31}" type="parTrans" cxnId="{1CF8467D-A857-4EE3-943B-FE11A40C1CE4}">
      <dgm:prSet/>
      <dgm:spPr/>
      <dgm:t>
        <a:bodyPr/>
        <a:lstStyle/>
        <a:p>
          <a:endParaRPr lang="en-NZ"/>
        </a:p>
      </dgm:t>
    </dgm:pt>
    <dgm:pt modelId="{73C5D0CF-69A8-4D92-93E0-83703AF081F3}" type="sibTrans" cxnId="{1CF8467D-A857-4EE3-943B-FE11A40C1CE4}">
      <dgm:prSet/>
      <dgm:spPr/>
      <dgm:t>
        <a:bodyPr/>
        <a:lstStyle/>
        <a:p>
          <a:endParaRPr lang="en-NZ"/>
        </a:p>
      </dgm:t>
    </dgm:pt>
    <dgm:pt modelId="{A21B9999-52E4-4E3A-A81B-4D42A0513BB2}" type="pres">
      <dgm:prSet presAssocID="{FB75C127-6FF5-47B1-8DEC-7690128EF0F8}" presName="cycle" presStyleCnt="0">
        <dgm:presLayoutVars>
          <dgm:dir/>
          <dgm:resizeHandles val="exact"/>
        </dgm:presLayoutVars>
      </dgm:prSet>
      <dgm:spPr/>
    </dgm:pt>
    <dgm:pt modelId="{DC8AA589-ECE1-428B-865B-2C729510698D}" type="pres">
      <dgm:prSet presAssocID="{A4118E56-8098-49E1-A61E-D62A15EA3DF9}" presName="node" presStyleLbl="node1" presStyleIdx="0" presStyleCnt="6">
        <dgm:presLayoutVars>
          <dgm:bulletEnabled val="1"/>
        </dgm:presLayoutVars>
      </dgm:prSet>
      <dgm:spPr/>
    </dgm:pt>
    <dgm:pt modelId="{C2CBDC01-8690-48AF-8D55-2D3977FB86EC}" type="pres">
      <dgm:prSet presAssocID="{C7366F5B-FAEB-4D34-843C-16052A56132B}" presName="sibTrans" presStyleLbl="sibTrans2D1" presStyleIdx="0" presStyleCnt="6"/>
      <dgm:spPr/>
    </dgm:pt>
    <dgm:pt modelId="{C4873F5B-D14C-4D88-857A-1CAFDFDE7EA2}" type="pres">
      <dgm:prSet presAssocID="{C7366F5B-FAEB-4D34-843C-16052A56132B}" presName="connectorText" presStyleLbl="sibTrans2D1" presStyleIdx="0" presStyleCnt="6"/>
      <dgm:spPr/>
    </dgm:pt>
    <dgm:pt modelId="{6517876C-2B26-4809-8E5D-8402FA60D435}" type="pres">
      <dgm:prSet presAssocID="{72AE7BD8-C55D-4C50-A746-FFFAE7370A08}" presName="node" presStyleLbl="node1" presStyleIdx="1" presStyleCnt="6">
        <dgm:presLayoutVars>
          <dgm:bulletEnabled val="1"/>
        </dgm:presLayoutVars>
      </dgm:prSet>
      <dgm:spPr/>
    </dgm:pt>
    <dgm:pt modelId="{2F49040C-5A18-4D06-9B0B-20B41E5EF02B}" type="pres">
      <dgm:prSet presAssocID="{0BA2B3EE-F1E8-4F13-B910-F01A71F73633}" presName="sibTrans" presStyleLbl="sibTrans2D1" presStyleIdx="1" presStyleCnt="6"/>
      <dgm:spPr/>
    </dgm:pt>
    <dgm:pt modelId="{36DF956E-E3A7-4106-9FAD-5EC8F6B0B085}" type="pres">
      <dgm:prSet presAssocID="{0BA2B3EE-F1E8-4F13-B910-F01A71F73633}" presName="connectorText" presStyleLbl="sibTrans2D1" presStyleIdx="1" presStyleCnt="6"/>
      <dgm:spPr/>
    </dgm:pt>
    <dgm:pt modelId="{7ACD0E82-9328-4560-A1E0-25029AF61730}" type="pres">
      <dgm:prSet presAssocID="{BED9D92A-A1B6-47F8-A410-F0A694259551}" presName="node" presStyleLbl="node1" presStyleIdx="2" presStyleCnt="6">
        <dgm:presLayoutVars>
          <dgm:bulletEnabled val="1"/>
        </dgm:presLayoutVars>
      </dgm:prSet>
      <dgm:spPr/>
    </dgm:pt>
    <dgm:pt modelId="{A239F0C6-C520-4FC0-87B9-0DD6698ECEBA}" type="pres">
      <dgm:prSet presAssocID="{459373FE-3C21-412D-B456-66A854EE9641}" presName="sibTrans" presStyleLbl="sibTrans2D1" presStyleIdx="2" presStyleCnt="6"/>
      <dgm:spPr/>
    </dgm:pt>
    <dgm:pt modelId="{D33C1BC9-22FB-455E-AC33-37B9091137F3}" type="pres">
      <dgm:prSet presAssocID="{459373FE-3C21-412D-B456-66A854EE9641}" presName="connectorText" presStyleLbl="sibTrans2D1" presStyleIdx="2" presStyleCnt="6"/>
      <dgm:spPr/>
    </dgm:pt>
    <dgm:pt modelId="{4F430596-FB76-4E02-88C3-F7FE589676F3}" type="pres">
      <dgm:prSet presAssocID="{4BFA0732-40ED-4ECB-9A48-AC9931C901D4}" presName="node" presStyleLbl="node1" presStyleIdx="3" presStyleCnt="6">
        <dgm:presLayoutVars>
          <dgm:bulletEnabled val="1"/>
        </dgm:presLayoutVars>
      </dgm:prSet>
      <dgm:spPr/>
    </dgm:pt>
    <dgm:pt modelId="{790633D6-CFAE-4515-B429-F0FC53FD8AD3}" type="pres">
      <dgm:prSet presAssocID="{73C5D0CF-69A8-4D92-93E0-83703AF081F3}" presName="sibTrans" presStyleLbl="sibTrans2D1" presStyleIdx="3" presStyleCnt="6"/>
      <dgm:spPr/>
    </dgm:pt>
    <dgm:pt modelId="{AEC619A1-7AD2-4BA9-887E-D4F4D38D95FC}" type="pres">
      <dgm:prSet presAssocID="{73C5D0CF-69A8-4D92-93E0-83703AF081F3}" presName="connectorText" presStyleLbl="sibTrans2D1" presStyleIdx="3" presStyleCnt="6"/>
      <dgm:spPr/>
    </dgm:pt>
    <dgm:pt modelId="{9D23E1DC-B8EC-4829-B0B4-0A9E952A1F50}" type="pres">
      <dgm:prSet presAssocID="{5AFC8A97-92D5-467A-B7B0-C49AB60D59D3}" presName="node" presStyleLbl="node1" presStyleIdx="4" presStyleCnt="6">
        <dgm:presLayoutVars>
          <dgm:bulletEnabled val="1"/>
        </dgm:presLayoutVars>
      </dgm:prSet>
      <dgm:spPr/>
    </dgm:pt>
    <dgm:pt modelId="{A1AAEE58-338A-4A72-A158-3C287E7FDC44}" type="pres">
      <dgm:prSet presAssocID="{718BE0F7-29C2-4A1A-A0EC-4202CF278263}" presName="sibTrans" presStyleLbl="sibTrans2D1" presStyleIdx="4" presStyleCnt="6"/>
      <dgm:spPr/>
    </dgm:pt>
    <dgm:pt modelId="{92018247-0A67-4BC9-A407-8A108C4CC3C3}" type="pres">
      <dgm:prSet presAssocID="{718BE0F7-29C2-4A1A-A0EC-4202CF278263}" presName="connectorText" presStyleLbl="sibTrans2D1" presStyleIdx="4" presStyleCnt="6"/>
      <dgm:spPr/>
    </dgm:pt>
    <dgm:pt modelId="{DCC0F9B8-38F1-4815-9964-5A27BC4585AE}" type="pres">
      <dgm:prSet presAssocID="{2BE422B7-D04B-4DD5-BD86-E2DDC584B638}" presName="node" presStyleLbl="node1" presStyleIdx="5" presStyleCnt="6">
        <dgm:presLayoutVars>
          <dgm:bulletEnabled val="1"/>
        </dgm:presLayoutVars>
      </dgm:prSet>
      <dgm:spPr/>
    </dgm:pt>
    <dgm:pt modelId="{88F1B815-F3F1-4873-836F-3F264772BEBA}" type="pres">
      <dgm:prSet presAssocID="{E2B67D56-218E-458B-967F-782499278159}" presName="sibTrans" presStyleLbl="sibTrans2D1" presStyleIdx="5" presStyleCnt="6"/>
      <dgm:spPr/>
    </dgm:pt>
    <dgm:pt modelId="{A904ACC9-11AB-4A48-A029-27D06E6760ED}" type="pres">
      <dgm:prSet presAssocID="{E2B67D56-218E-458B-967F-782499278159}" presName="connectorText" presStyleLbl="sibTrans2D1" presStyleIdx="5" presStyleCnt="6"/>
      <dgm:spPr/>
    </dgm:pt>
  </dgm:ptLst>
  <dgm:cxnLst>
    <dgm:cxn modelId="{5552BD15-4A5F-44C3-BE73-11F0AED3D56B}" srcId="{FB75C127-6FF5-47B1-8DEC-7690128EF0F8}" destId="{A4118E56-8098-49E1-A61E-D62A15EA3DF9}" srcOrd="0" destOrd="0" parTransId="{D7910D52-CF45-48A5-9D07-6B70CA0F3F73}" sibTransId="{C7366F5B-FAEB-4D34-843C-16052A56132B}"/>
    <dgm:cxn modelId="{14A28C1E-05E8-416A-A4D2-F5AB8429B379}" type="presOf" srcId="{2BE422B7-D04B-4DD5-BD86-E2DDC584B638}" destId="{DCC0F9B8-38F1-4815-9964-5A27BC4585AE}" srcOrd="0" destOrd="0" presId="urn:microsoft.com/office/officeart/2005/8/layout/cycle2"/>
    <dgm:cxn modelId="{EF3E5C1F-F465-4CBD-9EDF-ECA6DCB4E3F3}" type="presOf" srcId="{4BFA0732-40ED-4ECB-9A48-AC9931C901D4}" destId="{4F430596-FB76-4E02-88C3-F7FE589676F3}" srcOrd="0" destOrd="0" presId="urn:microsoft.com/office/officeart/2005/8/layout/cycle2"/>
    <dgm:cxn modelId="{DA336B2F-4CEC-4DD0-87BB-38A4405F3330}" type="presOf" srcId="{E2B67D56-218E-458B-967F-782499278159}" destId="{88F1B815-F3F1-4873-836F-3F264772BEBA}" srcOrd="0" destOrd="0" presId="urn:microsoft.com/office/officeart/2005/8/layout/cycle2"/>
    <dgm:cxn modelId="{711C9332-5D22-4363-8109-62B1E5783D28}" type="presOf" srcId="{C7366F5B-FAEB-4D34-843C-16052A56132B}" destId="{C4873F5B-D14C-4D88-857A-1CAFDFDE7EA2}" srcOrd="1" destOrd="0" presId="urn:microsoft.com/office/officeart/2005/8/layout/cycle2"/>
    <dgm:cxn modelId="{0B479D3A-1DF5-4F36-9AB4-1214430E6DD8}" type="presOf" srcId="{459373FE-3C21-412D-B456-66A854EE9641}" destId="{A239F0C6-C520-4FC0-87B9-0DD6698ECEBA}" srcOrd="0" destOrd="0" presId="urn:microsoft.com/office/officeart/2005/8/layout/cycle2"/>
    <dgm:cxn modelId="{B32CE13B-395E-45E4-BD5B-C5A2E11A729D}" type="presOf" srcId="{73C5D0CF-69A8-4D92-93E0-83703AF081F3}" destId="{790633D6-CFAE-4515-B429-F0FC53FD8AD3}" srcOrd="0" destOrd="0" presId="urn:microsoft.com/office/officeart/2005/8/layout/cycle2"/>
    <dgm:cxn modelId="{E6558E3E-FAA2-4FB9-A4EE-AEF274DBCE14}" type="presOf" srcId="{718BE0F7-29C2-4A1A-A0EC-4202CF278263}" destId="{92018247-0A67-4BC9-A407-8A108C4CC3C3}" srcOrd="1" destOrd="0" presId="urn:microsoft.com/office/officeart/2005/8/layout/cycle2"/>
    <dgm:cxn modelId="{1CF8467D-A857-4EE3-943B-FE11A40C1CE4}" srcId="{FB75C127-6FF5-47B1-8DEC-7690128EF0F8}" destId="{4BFA0732-40ED-4ECB-9A48-AC9931C901D4}" srcOrd="3" destOrd="0" parTransId="{B574CC48-A296-44D2-BA72-DCC0A7A74B31}" sibTransId="{73C5D0CF-69A8-4D92-93E0-83703AF081F3}"/>
    <dgm:cxn modelId="{B08B7F8F-D873-4300-8835-6616B58F12C7}" type="presOf" srcId="{FB75C127-6FF5-47B1-8DEC-7690128EF0F8}" destId="{A21B9999-52E4-4E3A-A81B-4D42A0513BB2}" srcOrd="0" destOrd="0" presId="urn:microsoft.com/office/officeart/2005/8/layout/cycle2"/>
    <dgm:cxn modelId="{0F357A94-2C02-4062-9083-A1A9BC38AE82}" type="presOf" srcId="{459373FE-3C21-412D-B456-66A854EE9641}" destId="{D33C1BC9-22FB-455E-AC33-37B9091137F3}" srcOrd="1" destOrd="0" presId="urn:microsoft.com/office/officeart/2005/8/layout/cycle2"/>
    <dgm:cxn modelId="{07F4BB98-4285-436F-846E-85D7F0975E43}" type="presOf" srcId="{5AFC8A97-92D5-467A-B7B0-C49AB60D59D3}" destId="{9D23E1DC-B8EC-4829-B0B4-0A9E952A1F50}" srcOrd="0" destOrd="0" presId="urn:microsoft.com/office/officeart/2005/8/layout/cycle2"/>
    <dgm:cxn modelId="{1EA2F3A4-15B0-44E0-AD8F-9D70ABFFA9F5}" type="presOf" srcId="{E2B67D56-218E-458B-967F-782499278159}" destId="{A904ACC9-11AB-4A48-A029-27D06E6760ED}" srcOrd="1" destOrd="0" presId="urn:microsoft.com/office/officeart/2005/8/layout/cycle2"/>
    <dgm:cxn modelId="{A86A69A7-B47C-4C6E-B194-DBD24E286A56}" type="presOf" srcId="{0BA2B3EE-F1E8-4F13-B910-F01A71F73633}" destId="{2F49040C-5A18-4D06-9B0B-20B41E5EF02B}" srcOrd="0" destOrd="0" presId="urn:microsoft.com/office/officeart/2005/8/layout/cycle2"/>
    <dgm:cxn modelId="{B25072A9-C989-488C-BF0D-06BE5F16205E}" srcId="{FB75C127-6FF5-47B1-8DEC-7690128EF0F8}" destId="{2BE422B7-D04B-4DD5-BD86-E2DDC584B638}" srcOrd="5" destOrd="0" parTransId="{6F466A6D-9577-4284-A284-52FC634C1574}" sibTransId="{E2B67D56-218E-458B-967F-782499278159}"/>
    <dgm:cxn modelId="{48B114B7-0F47-41C2-9786-9671C22A98C3}" srcId="{FB75C127-6FF5-47B1-8DEC-7690128EF0F8}" destId="{5AFC8A97-92D5-467A-B7B0-C49AB60D59D3}" srcOrd="4" destOrd="0" parTransId="{20369D21-00EB-4852-93D0-CEDAD20FC8C3}" sibTransId="{718BE0F7-29C2-4A1A-A0EC-4202CF278263}"/>
    <dgm:cxn modelId="{3924EDC4-CC4F-43F1-8F98-7EAB9DAF1D90}" type="presOf" srcId="{BED9D92A-A1B6-47F8-A410-F0A694259551}" destId="{7ACD0E82-9328-4560-A1E0-25029AF61730}" srcOrd="0" destOrd="0" presId="urn:microsoft.com/office/officeart/2005/8/layout/cycle2"/>
    <dgm:cxn modelId="{FB4378CC-ECC9-47D7-9332-B98A5C5B6154}" type="presOf" srcId="{73C5D0CF-69A8-4D92-93E0-83703AF081F3}" destId="{AEC619A1-7AD2-4BA9-887E-D4F4D38D95FC}" srcOrd="1" destOrd="0" presId="urn:microsoft.com/office/officeart/2005/8/layout/cycle2"/>
    <dgm:cxn modelId="{389A6BCE-612A-4DA8-A779-C4966FFD6785}" type="presOf" srcId="{72AE7BD8-C55D-4C50-A746-FFFAE7370A08}" destId="{6517876C-2B26-4809-8E5D-8402FA60D435}" srcOrd="0" destOrd="0" presId="urn:microsoft.com/office/officeart/2005/8/layout/cycle2"/>
    <dgm:cxn modelId="{4C2628D0-574A-4EFD-A318-015B9F384DA9}" srcId="{FB75C127-6FF5-47B1-8DEC-7690128EF0F8}" destId="{BED9D92A-A1B6-47F8-A410-F0A694259551}" srcOrd="2" destOrd="0" parTransId="{A6950BAD-635A-4B5E-852A-BD49514044FE}" sibTransId="{459373FE-3C21-412D-B456-66A854EE9641}"/>
    <dgm:cxn modelId="{D1C007DC-A93F-4188-9E89-47D32D35B3FC}" type="presOf" srcId="{A4118E56-8098-49E1-A61E-D62A15EA3DF9}" destId="{DC8AA589-ECE1-428B-865B-2C729510698D}" srcOrd="0" destOrd="0" presId="urn:microsoft.com/office/officeart/2005/8/layout/cycle2"/>
    <dgm:cxn modelId="{0E6BF3E1-36BC-4A58-9CEF-D2583DEF3F85}" srcId="{FB75C127-6FF5-47B1-8DEC-7690128EF0F8}" destId="{72AE7BD8-C55D-4C50-A746-FFFAE7370A08}" srcOrd="1" destOrd="0" parTransId="{F75410D2-F66D-444A-8238-8646D6018AD4}" sibTransId="{0BA2B3EE-F1E8-4F13-B910-F01A71F73633}"/>
    <dgm:cxn modelId="{F7FD4CF7-05DB-4DED-87C4-EBA6A5FFCC38}" type="presOf" srcId="{0BA2B3EE-F1E8-4F13-B910-F01A71F73633}" destId="{36DF956E-E3A7-4106-9FAD-5EC8F6B0B085}" srcOrd="1" destOrd="0" presId="urn:microsoft.com/office/officeart/2005/8/layout/cycle2"/>
    <dgm:cxn modelId="{B43F12FC-48CA-48E2-84A7-3BDE9F31E791}" type="presOf" srcId="{C7366F5B-FAEB-4D34-843C-16052A56132B}" destId="{C2CBDC01-8690-48AF-8D55-2D3977FB86EC}" srcOrd="0" destOrd="0" presId="urn:microsoft.com/office/officeart/2005/8/layout/cycle2"/>
    <dgm:cxn modelId="{8D1394FC-30EC-4E0A-8FDE-728D2A828795}" type="presOf" srcId="{718BE0F7-29C2-4A1A-A0EC-4202CF278263}" destId="{A1AAEE58-338A-4A72-A158-3C287E7FDC44}" srcOrd="0" destOrd="0" presId="urn:microsoft.com/office/officeart/2005/8/layout/cycle2"/>
    <dgm:cxn modelId="{0C4B730C-5B5E-45B9-B791-F011FA5C970F}" type="presParOf" srcId="{A21B9999-52E4-4E3A-A81B-4D42A0513BB2}" destId="{DC8AA589-ECE1-428B-865B-2C729510698D}" srcOrd="0" destOrd="0" presId="urn:microsoft.com/office/officeart/2005/8/layout/cycle2"/>
    <dgm:cxn modelId="{2D8E0FF0-F419-4E16-8235-D03011075738}" type="presParOf" srcId="{A21B9999-52E4-4E3A-A81B-4D42A0513BB2}" destId="{C2CBDC01-8690-48AF-8D55-2D3977FB86EC}" srcOrd="1" destOrd="0" presId="urn:microsoft.com/office/officeart/2005/8/layout/cycle2"/>
    <dgm:cxn modelId="{709AA5FF-75AA-4277-8B05-315E0F6E3A19}" type="presParOf" srcId="{C2CBDC01-8690-48AF-8D55-2D3977FB86EC}" destId="{C4873F5B-D14C-4D88-857A-1CAFDFDE7EA2}" srcOrd="0" destOrd="0" presId="urn:microsoft.com/office/officeart/2005/8/layout/cycle2"/>
    <dgm:cxn modelId="{B596859F-5FAB-42C3-95CD-D12532A78192}" type="presParOf" srcId="{A21B9999-52E4-4E3A-A81B-4D42A0513BB2}" destId="{6517876C-2B26-4809-8E5D-8402FA60D435}" srcOrd="2" destOrd="0" presId="urn:microsoft.com/office/officeart/2005/8/layout/cycle2"/>
    <dgm:cxn modelId="{B8C942DA-B51A-47A2-9C05-2EAA5B436581}" type="presParOf" srcId="{A21B9999-52E4-4E3A-A81B-4D42A0513BB2}" destId="{2F49040C-5A18-4D06-9B0B-20B41E5EF02B}" srcOrd="3" destOrd="0" presId="urn:microsoft.com/office/officeart/2005/8/layout/cycle2"/>
    <dgm:cxn modelId="{72636C08-8C17-443B-B132-526C6B89A752}" type="presParOf" srcId="{2F49040C-5A18-4D06-9B0B-20B41E5EF02B}" destId="{36DF956E-E3A7-4106-9FAD-5EC8F6B0B085}" srcOrd="0" destOrd="0" presId="urn:microsoft.com/office/officeart/2005/8/layout/cycle2"/>
    <dgm:cxn modelId="{815DF4A0-5922-481E-A1E5-567353D5F51C}" type="presParOf" srcId="{A21B9999-52E4-4E3A-A81B-4D42A0513BB2}" destId="{7ACD0E82-9328-4560-A1E0-25029AF61730}" srcOrd="4" destOrd="0" presId="urn:microsoft.com/office/officeart/2005/8/layout/cycle2"/>
    <dgm:cxn modelId="{6E4947DF-ECE6-4B82-862B-93B97864D1A6}" type="presParOf" srcId="{A21B9999-52E4-4E3A-A81B-4D42A0513BB2}" destId="{A239F0C6-C520-4FC0-87B9-0DD6698ECEBA}" srcOrd="5" destOrd="0" presId="urn:microsoft.com/office/officeart/2005/8/layout/cycle2"/>
    <dgm:cxn modelId="{33448835-BB33-4BBF-82A5-E7A61ACCE7C1}" type="presParOf" srcId="{A239F0C6-C520-4FC0-87B9-0DD6698ECEBA}" destId="{D33C1BC9-22FB-455E-AC33-37B9091137F3}" srcOrd="0" destOrd="0" presId="urn:microsoft.com/office/officeart/2005/8/layout/cycle2"/>
    <dgm:cxn modelId="{C7195385-2924-4B67-B678-5DD8E77E0690}" type="presParOf" srcId="{A21B9999-52E4-4E3A-A81B-4D42A0513BB2}" destId="{4F430596-FB76-4E02-88C3-F7FE589676F3}" srcOrd="6" destOrd="0" presId="urn:microsoft.com/office/officeart/2005/8/layout/cycle2"/>
    <dgm:cxn modelId="{E099F6B6-E210-43B8-B157-EBA598ABB829}" type="presParOf" srcId="{A21B9999-52E4-4E3A-A81B-4D42A0513BB2}" destId="{790633D6-CFAE-4515-B429-F0FC53FD8AD3}" srcOrd="7" destOrd="0" presId="urn:microsoft.com/office/officeart/2005/8/layout/cycle2"/>
    <dgm:cxn modelId="{F4A0FDA0-7B17-4870-8BE8-4D455E804FAD}" type="presParOf" srcId="{790633D6-CFAE-4515-B429-F0FC53FD8AD3}" destId="{AEC619A1-7AD2-4BA9-887E-D4F4D38D95FC}" srcOrd="0" destOrd="0" presId="urn:microsoft.com/office/officeart/2005/8/layout/cycle2"/>
    <dgm:cxn modelId="{FFB6E2C3-5CFE-41EC-B5C4-6C742ECEEC8E}" type="presParOf" srcId="{A21B9999-52E4-4E3A-A81B-4D42A0513BB2}" destId="{9D23E1DC-B8EC-4829-B0B4-0A9E952A1F50}" srcOrd="8" destOrd="0" presId="urn:microsoft.com/office/officeart/2005/8/layout/cycle2"/>
    <dgm:cxn modelId="{C0676E6C-9BE7-464E-901B-015DB6F56264}" type="presParOf" srcId="{A21B9999-52E4-4E3A-A81B-4D42A0513BB2}" destId="{A1AAEE58-338A-4A72-A158-3C287E7FDC44}" srcOrd="9" destOrd="0" presId="urn:microsoft.com/office/officeart/2005/8/layout/cycle2"/>
    <dgm:cxn modelId="{60714CD6-C1C3-4A9D-BCAC-436BD4AC818F}" type="presParOf" srcId="{A1AAEE58-338A-4A72-A158-3C287E7FDC44}" destId="{92018247-0A67-4BC9-A407-8A108C4CC3C3}" srcOrd="0" destOrd="0" presId="urn:microsoft.com/office/officeart/2005/8/layout/cycle2"/>
    <dgm:cxn modelId="{5623B230-C185-4812-9759-4B2173FF51E8}" type="presParOf" srcId="{A21B9999-52E4-4E3A-A81B-4D42A0513BB2}" destId="{DCC0F9B8-38F1-4815-9964-5A27BC4585AE}" srcOrd="10" destOrd="0" presId="urn:microsoft.com/office/officeart/2005/8/layout/cycle2"/>
    <dgm:cxn modelId="{1482D8D8-4545-4748-9CE4-216561740A1E}" type="presParOf" srcId="{A21B9999-52E4-4E3A-A81B-4D42A0513BB2}" destId="{88F1B815-F3F1-4873-836F-3F264772BEBA}" srcOrd="11" destOrd="0" presId="urn:microsoft.com/office/officeart/2005/8/layout/cycle2"/>
    <dgm:cxn modelId="{6349A889-DF60-4BC8-A6F4-8F131A702F06}" type="presParOf" srcId="{88F1B815-F3F1-4873-836F-3F264772BEBA}" destId="{A904ACC9-11AB-4A48-A029-27D06E6760E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A7640-295C-43A5-A585-205295D3E8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Z"/>
        </a:p>
      </dgm:t>
    </dgm:pt>
    <dgm:pt modelId="{47EB4A13-76AF-4204-85A6-DD38FCABC1A9}">
      <dgm:prSet phldrT="[Text]"/>
      <dgm:spPr>
        <a:solidFill>
          <a:schemeClr val="accent5">
            <a:lumMod val="75000"/>
          </a:schemeClr>
        </a:solidFill>
      </dgm:spPr>
      <dgm:t>
        <a:bodyPr/>
        <a:lstStyle/>
        <a:p>
          <a:r>
            <a:rPr lang="en-NZ" b="1" dirty="0"/>
            <a:t>Loan Banking Providers</a:t>
          </a:r>
          <a:r>
            <a:rPr lang="en-NZ" dirty="0"/>
            <a:t>	</a:t>
          </a:r>
        </a:p>
      </dgm:t>
    </dgm:pt>
    <dgm:pt modelId="{CB6C57B7-26D8-4ECA-B57D-D7719B1CE9CB}" type="parTrans" cxnId="{6CB193DC-CA9F-469E-90BB-981ABAF527A7}">
      <dgm:prSet/>
      <dgm:spPr/>
      <dgm:t>
        <a:bodyPr/>
        <a:lstStyle/>
        <a:p>
          <a:endParaRPr lang="en-NZ"/>
        </a:p>
      </dgm:t>
    </dgm:pt>
    <dgm:pt modelId="{777AD65C-E0D0-49B1-A3BD-DE2A36A7BFC8}" type="sibTrans" cxnId="{6CB193DC-CA9F-469E-90BB-981ABAF527A7}">
      <dgm:prSet/>
      <dgm:spPr/>
      <dgm:t>
        <a:bodyPr/>
        <a:lstStyle/>
        <a:p>
          <a:endParaRPr lang="en-NZ"/>
        </a:p>
      </dgm:t>
    </dgm:pt>
    <dgm:pt modelId="{A8160779-0622-43AD-8853-7EBD201F349E}">
      <dgm:prSet phldrT="[Text]"/>
      <dgm:spPr>
        <a:solidFill>
          <a:schemeClr val="accent5">
            <a:lumMod val="20000"/>
            <a:lumOff val="80000"/>
            <a:alpha val="90000"/>
          </a:schemeClr>
        </a:solidFill>
      </dgm:spPr>
      <dgm:t>
        <a:bodyPr/>
        <a:lstStyle/>
        <a:p>
          <a:pPr>
            <a:buFont typeface="Wingdings" panose="05000000000000000000" pitchFamily="2" charset="2"/>
            <a:buChar char="q"/>
          </a:pPr>
          <a:r>
            <a:rPr lang="en-NZ" dirty="0"/>
            <a:t>Streamlining the loan application process</a:t>
          </a:r>
        </a:p>
      </dgm:t>
    </dgm:pt>
    <dgm:pt modelId="{404C7A42-A906-4B1A-A6AF-FBFE0543889A}" type="parTrans" cxnId="{13832249-5A18-4C24-90ED-222F34A7EA36}">
      <dgm:prSet/>
      <dgm:spPr/>
      <dgm:t>
        <a:bodyPr/>
        <a:lstStyle/>
        <a:p>
          <a:endParaRPr lang="en-NZ"/>
        </a:p>
      </dgm:t>
    </dgm:pt>
    <dgm:pt modelId="{86F49BB3-A74A-4F59-A7EC-403C3324922B}" type="sibTrans" cxnId="{13832249-5A18-4C24-90ED-222F34A7EA36}">
      <dgm:prSet/>
      <dgm:spPr/>
      <dgm:t>
        <a:bodyPr/>
        <a:lstStyle/>
        <a:p>
          <a:endParaRPr lang="en-NZ"/>
        </a:p>
      </dgm:t>
    </dgm:pt>
    <dgm:pt modelId="{152E5C0E-AFE1-42FE-8851-80F0D2B28C59}">
      <dgm:prSet phldrT="[Text]"/>
      <dgm:spPr>
        <a:solidFill>
          <a:schemeClr val="accent5">
            <a:lumMod val="20000"/>
            <a:lumOff val="80000"/>
            <a:alpha val="90000"/>
          </a:schemeClr>
        </a:solidFill>
      </dgm:spPr>
      <dgm:t>
        <a:bodyPr/>
        <a:lstStyle/>
        <a:p>
          <a:pPr>
            <a:buFont typeface="Wingdings" panose="05000000000000000000" pitchFamily="2" charset="2"/>
            <a:buChar char="q"/>
          </a:pPr>
          <a:r>
            <a:rPr lang="en-NZ" dirty="0"/>
            <a:t>Customer Segmentation</a:t>
          </a:r>
        </a:p>
      </dgm:t>
    </dgm:pt>
    <dgm:pt modelId="{AC22B0A1-F364-4D9D-A02C-347508C7EAFA}" type="parTrans" cxnId="{042F785A-BAF2-4255-81E2-676E3C37EACD}">
      <dgm:prSet/>
      <dgm:spPr/>
      <dgm:t>
        <a:bodyPr/>
        <a:lstStyle/>
        <a:p>
          <a:endParaRPr lang="en-NZ"/>
        </a:p>
      </dgm:t>
    </dgm:pt>
    <dgm:pt modelId="{1CEC9A47-45FD-4FF2-A41E-71239ACB79BD}" type="sibTrans" cxnId="{042F785A-BAF2-4255-81E2-676E3C37EACD}">
      <dgm:prSet/>
      <dgm:spPr/>
      <dgm:t>
        <a:bodyPr/>
        <a:lstStyle/>
        <a:p>
          <a:endParaRPr lang="en-NZ"/>
        </a:p>
      </dgm:t>
    </dgm:pt>
    <dgm:pt modelId="{0979B225-EC07-4231-910D-D30594A97EDD}">
      <dgm:prSet phldrT="[Text]"/>
      <dgm:spPr>
        <a:solidFill>
          <a:schemeClr val="accent4">
            <a:lumMod val="75000"/>
          </a:schemeClr>
        </a:solidFill>
      </dgm:spPr>
      <dgm:t>
        <a:bodyPr/>
        <a:lstStyle/>
        <a:p>
          <a:r>
            <a:rPr lang="en-NZ" b="1" dirty="0"/>
            <a:t>Consumers</a:t>
          </a:r>
        </a:p>
      </dgm:t>
    </dgm:pt>
    <dgm:pt modelId="{B39B1033-2424-4A8E-BB8E-07A326D3D88C}" type="parTrans" cxnId="{528468AB-DBBB-4C5F-84F6-A89D3DC5781B}">
      <dgm:prSet/>
      <dgm:spPr/>
      <dgm:t>
        <a:bodyPr/>
        <a:lstStyle/>
        <a:p>
          <a:endParaRPr lang="en-NZ"/>
        </a:p>
      </dgm:t>
    </dgm:pt>
    <dgm:pt modelId="{5382BD30-C8BD-4386-846B-8962E89AC4D1}" type="sibTrans" cxnId="{528468AB-DBBB-4C5F-84F6-A89D3DC5781B}">
      <dgm:prSet/>
      <dgm:spPr/>
      <dgm:t>
        <a:bodyPr/>
        <a:lstStyle/>
        <a:p>
          <a:endParaRPr lang="en-NZ"/>
        </a:p>
      </dgm:t>
    </dgm:pt>
    <dgm:pt modelId="{B91D0895-2653-428E-8F7C-340D1D71000A}">
      <dgm:prSet phldrT="[Text]"/>
      <dgm:spPr>
        <a:solidFill>
          <a:schemeClr val="accent4">
            <a:lumMod val="20000"/>
            <a:lumOff val="80000"/>
            <a:alpha val="90000"/>
          </a:schemeClr>
        </a:solidFill>
      </dgm:spPr>
      <dgm:t>
        <a:bodyPr/>
        <a:lstStyle/>
        <a:p>
          <a:pPr>
            <a:buFont typeface="Wingdings" panose="05000000000000000000" pitchFamily="2" charset="2"/>
            <a:buChar char="q"/>
          </a:pPr>
          <a:r>
            <a:rPr lang="en-NZ" dirty="0"/>
            <a:t>Consumers can fill in their details to find out</a:t>
          </a:r>
        </a:p>
      </dgm:t>
    </dgm:pt>
    <dgm:pt modelId="{4AAF4A6C-AED8-4E8B-8074-DCFFCC0F1A47}" type="parTrans" cxnId="{49070F6E-D469-414F-8DF0-E82DB7ED1990}">
      <dgm:prSet/>
      <dgm:spPr/>
      <dgm:t>
        <a:bodyPr/>
        <a:lstStyle/>
        <a:p>
          <a:endParaRPr lang="en-NZ"/>
        </a:p>
      </dgm:t>
    </dgm:pt>
    <dgm:pt modelId="{BF57B4AD-E601-432D-8403-F03F97193DB0}" type="sibTrans" cxnId="{49070F6E-D469-414F-8DF0-E82DB7ED1990}">
      <dgm:prSet/>
      <dgm:spPr/>
      <dgm:t>
        <a:bodyPr/>
        <a:lstStyle/>
        <a:p>
          <a:endParaRPr lang="en-NZ"/>
        </a:p>
      </dgm:t>
    </dgm:pt>
    <dgm:pt modelId="{59D8E7E3-70CE-4579-8AA7-BFE3AF2B2C1B}">
      <dgm:prSet phldrT="[Text]"/>
      <dgm:spPr>
        <a:solidFill>
          <a:schemeClr val="accent5">
            <a:lumMod val="20000"/>
            <a:lumOff val="80000"/>
            <a:alpha val="90000"/>
          </a:schemeClr>
        </a:solidFill>
      </dgm:spPr>
      <dgm:t>
        <a:bodyPr/>
        <a:lstStyle/>
        <a:p>
          <a:endParaRPr lang="en-NZ" dirty="0"/>
        </a:p>
      </dgm:t>
    </dgm:pt>
    <dgm:pt modelId="{6DB00AAE-F927-4C1F-A166-8BBD667304B6}" type="parTrans" cxnId="{5BFB9394-A944-42D2-B4EA-6DBA06583BC0}">
      <dgm:prSet/>
      <dgm:spPr/>
      <dgm:t>
        <a:bodyPr/>
        <a:lstStyle/>
        <a:p>
          <a:endParaRPr lang="en-NZ"/>
        </a:p>
      </dgm:t>
    </dgm:pt>
    <dgm:pt modelId="{BA28D1CC-EB8B-47E8-B906-42AD520EB209}" type="sibTrans" cxnId="{5BFB9394-A944-42D2-B4EA-6DBA06583BC0}">
      <dgm:prSet/>
      <dgm:spPr/>
      <dgm:t>
        <a:bodyPr/>
        <a:lstStyle/>
        <a:p>
          <a:endParaRPr lang="en-NZ"/>
        </a:p>
      </dgm:t>
    </dgm:pt>
    <dgm:pt modelId="{7CDEA9E8-6C7B-4C5E-BCB0-00F5BE8310E7}">
      <dgm:prSet phldrT="[Text]"/>
      <dgm:spPr>
        <a:solidFill>
          <a:schemeClr val="accent5">
            <a:lumMod val="20000"/>
            <a:lumOff val="80000"/>
            <a:alpha val="90000"/>
          </a:schemeClr>
        </a:solidFill>
      </dgm:spPr>
      <dgm:t>
        <a:bodyPr/>
        <a:lstStyle/>
        <a:p>
          <a:pPr>
            <a:buFont typeface="Wingdings" panose="05000000000000000000" pitchFamily="2" charset="2"/>
            <a:buChar char="q"/>
          </a:pPr>
          <a:r>
            <a:rPr lang="en-NZ" dirty="0"/>
            <a:t>Help Increase Customer Lifetime Value</a:t>
          </a:r>
        </a:p>
      </dgm:t>
    </dgm:pt>
    <dgm:pt modelId="{28B26093-1DE6-4C61-A630-95E03E4C4AFF}" type="parTrans" cxnId="{AF4F63A1-4A5D-45D0-AF2A-D64DAB896A2E}">
      <dgm:prSet/>
      <dgm:spPr/>
      <dgm:t>
        <a:bodyPr/>
        <a:lstStyle/>
        <a:p>
          <a:endParaRPr lang="en-NZ"/>
        </a:p>
      </dgm:t>
    </dgm:pt>
    <dgm:pt modelId="{31C61747-1DF7-4402-80CB-3583A4E95D5E}" type="sibTrans" cxnId="{AF4F63A1-4A5D-45D0-AF2A-D64DAB896A2E}">
      <dgm:prSet/>
      <dgm:spPr/>
      <dgm:t>
        <a:bodyPr/>
        <a:lstStyle/>
        <a:p>
          <a:endParaRPr lang="en-NZ"/>
        </a:p>
      </dgm:t>
    </dgm:pt>
    <dgm:pt modelId="{1FF2008D-DA71-4F94-ACD0-3751704C9E35}">
      <dgm:prSet phldrT="[Text]"/>
      <dgm:spPr>
        <a:solidFill>
          <a:schemeClr val="accent5">
            <a:lumMod val="20000"/>
            <a:lumOff val="80000"/>
            <a:alpha val="90000"/>
          </a:schemeClr>
        </a:solidFill>
      </dgm:spPr>
      <dgm:t>
        <a:bodyPr/>
        <a:lstStyle/>
        <a:p>
          <a:pPr>
            <a:buFont typeface="Wingdings" panose="05000000000000000000" pitchFamily="2" charset="2"/>
            <a:buChar char="q"/>
          </a:pPr>
          <a:r>
            <a:rPr lang="en-NZ" dirty="0"/>
            <a:t>Increase chances of cross selling</a:t>
          </a:r>
        </a:p>
      </dgm:t>
    </dgm:pt>
    <dgm:pt modelId="{8F57C201-7BC6-4A15-85B6-52E22C81DCFE}" type="parTrans" cxnId="{5155E325-24A3-45B5-9AE9-3B4DD0D3CF13}">
      <dgm:prSet/>
      <dgm:spPr/>
      <dgm:t>
        <a:bodyPr/>
        <a:lstStyle/>
        <a:p>
          <a:endParaRPr lang="en-NZ"/>
        </a:p>
      </dgm:t>
    </dgm:pt>
    <dgm:pt modelId="{A6E19D7F-DB1F-43F8-9BFB-8F8458AA4163}" type="sibTrans" cxnId="{5155E325-24A3-45B5-9AE9-3B4DD0D3CF13}">
      <dgm:prSet/>
      <dgm:spPr/>
      <dgm:t>
        <a:bodyPr/>
        <a:lstStyle/>
        <a:p>
          <a:endParaRPr lang="en-NZ"/>
        </a:p>
      </dgm:t>
    </dgm:pt>
    <dgm:pt modelId="{87E9AD9B-DA47-4A0A-8370-2D8418F2BA65}">
      <dgm:prSet phldrT="[Text]"/>
      <dgm:spPr>
        <a:solidFill>
          <a:schemeClr val="accent5">
            <a:lumMod val="20000"/>
            <a:lumOff val="80000"/>
            <a:alpha val="90000"/>
          </a:schemeClr>
        </a:solidFill>
      </dgm:spPr>
      <dgm:t>
        <a:bodyPr/>
        <a:lstStyle/>
        <a:p>
          <a:pPr>
            <a:buFont typeface="Wingdings" panose="05000000000000000000" pitchFamily="2" charset="2"/>
            <a:buChar char="q"/>
          </a:pPr>
          <a:r>
            <a:rPr lang="en-NZ" dirty="0"/>
            <a:t>Reject Riskier Applicants</a:t>
          </a:r>
        </a:p>
      </dgm:t>
    </dgm:pt>
    <dgm:pt modelId="{5CD90650-AB2A-4AC9-8D71-9AFBA35AB405}" type="parTrans" cxnId="{72921D9E-772C-4483-A7E1-84E3EC84F8B2}">
      <dgm:prSet/>
      <dgm:spPr/>
      <dgm:t>
        <a:bodyPr/>
        <a:lstStyle/>
        <a:p>
          <a:endParaRPr lang="en-NZ"/>
        </a:p>
      </dgm:t>
    </dgm:pt>
    <dgm:pt modelId="{19794E09-890F-4D60-94F4-735E60DB8CA9}" type="sibTrans" cxnId="{72921D9E-772C-4483-A7E1-84E3EC84F8B2}">
      <dgm:prSet/>
      <dgm:spPr/>
      <dgm:t>
        <a:bodyPr/>
        <a:lstStyle/>
        <a:p>
          <a:endParaRPr lang="en-NZ"/>
        </a:p>
      </dgm:t>
    </dgm:pt>
    <dgm:pt modelId="{F5678C21-42BA-480C-AC74-F92D7A6162D0}">
      <dgm:prSet phldrT="[Text]"/>
      <dgm:spPr>
        <a:solidFill>
          <a:schemeClr val="accent4">
            <a:lumMod val="20000"/>
            <a:lumOff val="80000"/>
            <a:alpha val="90000"/>
          </a:schemeClr>
        </a:solidFill>
      </dgm:spPr>
      <dgm:t>
        <a:bodyPr/>
        <a:lstStyle/>
        <a:p>
          <a:endParaRPr lang="en-NZ" dirty="0"/>
        </a:p>
      </dgm:t>
    </dgm:pt>
    <dgm:pt modelId="{6B14ED2D-DE9B-4F18-8AE5-AA3FD36B6011}" type="parTrans" cxnId="{78568E9B-DA65-4AD1-BF2B-BB97D569FB7C}">
      <dgm:prSet/>
      <dgm:spPr/>
      <dgm:t>
        <a:bodyPr/>
        <a:lstStyle/>
        <a:p>
          <a:endParaRPr lang="en-NZ"/>
        </a:p>
      </dgm:t>
    </dgm:pt>
    <dgm:pt modelId="{9DC3E702-F6E8-482D-853C-F2AFE149B123}" type="sibTrans" cxnId="{78568E9B-DA65-4AD1-BF2B-BB97D569FB7C}">
      <dgm:prSet/>
      <dgm:spPr/>
      <dgm:t>
        <a:bodyPr/>
        <a:lstStyle/>
        <a:p>
          <a:endParaRPr lang="en-NZ"/>
        </a:p>
      </dgm:t>
    </dgm:pt>
    <dgm:pt modelId="{882A0E72-D20A-455E-AB3B-0B1A25A2E7A3}">
      <dgm:prSet phldrT="[Text]"/>
      <dgm:spPr>
        <a:solidFill>
          <a:schemeClr val="accent4">
            <a:lumMod val="20000"/>
            <a:lumOff val="80000"/>
            <a:alpha val="90000"/>
          </a:schemeClr>
        </a:solidFill>
      </dgm:spPr>
      <dgm:t>
        <a:bodyPr/>
        <a:lstStyle/>
        <a:p>
          <a:endParaRPr lang="en-NZ" dirty="0"/>
        </a:p>
      </dgm:t>
    </dgm:pt>
    <dgm:pt modelId="{BF320343-B094-4BEC-9064-EB36C061E1AD}" type="parTrans" cxnId="{55169DBD-249D-4EAE-BE77-D177E1973A20}">
      <dgm:prSet/>
      <dgm:spPr/>
      <dgm:t>
        <a:bodyPr/>
        <a:lstStyle/>
        <a:p>
          <a:endParaRPr lang="en-NZ"/>
        </a:p>
      </dgm:t>
    </dgm:pt>
    <dgm:pt modelId="{E09DF6AE-7D37-419D-BA99-4A224DD57CF3}" type="sibTrans" cxnId="{55169DBD-249D-4EAE-BE77-D177E1973A20}">
      <dgm:prSet/>
      <dgm:spPr/>
      <dgm:t>
        <a:bodyPr/>
        <a:lstStyle/>
        <a:p>
          <a:endParaRPr lang="en-NZ"/>
        </a:p>
      </dgm:t>
    </dgm:pt>
    <dgm:pt modelId="{6CEFBAFF-95C1-45BE-9B88-DE6A745C56C0}">
      <dgm:prSet phldrT="[Text]"/>
      <dgm:spPr>
        <a:solidFill>
          <a:schemeClr val="accent4">
            <a:lumMod val="20000"/>
            <a:lumOff val="80000"/>
            <a:alpha val="90000"/>
          </a:schemeClr>
        </a:solidFill>
      </dgm:spPr>
      <dgm:t>
        <a:bodyPr/>
        <a:lstStyle/>
        <a:p>
          <a:pPr>
            <a:buFont typeface="Wingdings" panose="05000000000000000000" pitchFamily="2" charset="2"/>
            <a:buChar char="q"/>
          </a:pPr>
          <a:r>
            <a:rPr lang="en-NZ" dirty="0"/>
            <a:t>how likely are they to be offered a loan.</a:t>
          </a:r>
        </a:p>
      </dgm:t>
    </dgm:pt>
    <dgm:pt modelId="{D6F19A8E-2E7D-4A3C-B7B7-98A9420ADD08}" type="parTrans" cxnId="{E3B0724F-14CD-4A94-A08B-2DEA66EE3477}">
      <dgm:prSet/>
      <dgm:spPr/>
      <dgm:t>
        <a:bodyPr/>
        <a:lstStyle/>
        <a:p>
          <a:endParaRPr lang="en-NZ"/>
        </a:p>
      </dgm:t>
    </dgm:pt>
    <dgm:pt modelId="{690784AF-48CE-45E9-A86A-4AFB39AFA814}" type="sibTrans" cxnId="{E3B0724F-14CD-4A94-A08B-2DEA66EE3477}">
      <dgm:prSet/>
      <dgm:spPr/>
      <dgm:t>
        <a:bodyPr/>
        <a:lstStyle/>
        <a:p>
          <a:endParaRPr lang="en-NZ"/>
        </a:p>
      </dgm:t>
    </dgm:pt>
    <dgm:pt modelId="{AAC46644-F0F4-4ECB-BB2A-C9D611ECC0B0}">
      <dgm:prSet phldrT="[Text]"/>
      <dgm:spPr>
        <a:solidFill>
          <a:schemeClr val="accent4">
            <a:lumMod val="20000"/>
            <a:lumOff val="80000"/>
            <a:alpha val="90000"/>
          </a:schemeClr>
        </a:solidFill>
      </dgm:spPr>
      <dgm:t>
        <a:bodyPr/>
        <a:lstStyle/>
        <a:p>
          <a:endParaRPr lang="en-NZ" dirty="0"/>
        </a:p>
      </dgm:t>
    </dgm:pt>
    <dgm:pt modelId="{2283A799-4915-4FFD-A5A6-2B9DE57C0BB2}" type="parTrans" cxnId="{42764139-0412-4ABB-B048-724F9AC3FACD}">
      <dgm:prSet/>
      <dgm:spPr/>
      <dgm:t>
        <a:bodyPr/>
        <a:lstStyle/>
        <a:p>
          <a:endParaRPr lang="en-NZ"/>
        </a:p>
      </dgm:t>
    </dgm:pt>
    <dgm:pt modelId="{B3C8B114-02CF-4F90-B82F-7EEF6D5719F8}" type="sibTrans" cxnId="{42764139-0412-4ABB-B048-724F9AC3FACD}">
      <dgm:prSet/>
      <dgm:spPr/>
      <dgm:t>
        <a:bodyPr/>
        <a:lstStyle/>
        <a:p>
          <a:endParaRPr lang="en-NZ"/>
        </a:p>
      </dgm:t>
    </dgm:pt>
    <dgm:pt modelId="{386A588D-9842-40D1-A833-586808BC7606}">
      <dgm:prSet phldrT="[Text]"/>
      <dgm:spPr>
        <a:solidFill>
          <a:schemeClr val="accent4">
            <a:lumMod val="20000"/>
            <a:lumOff val="80000"/>
            <a:alpha val="90000"/>
          </a:schemeClr>
        </a:solidFill>
      </dgm:spPr>
      <dgm:t>
        <a:bodyPr/>
        <a:lstStyle/>
        <a:p>
          <a:pPr>
            <a:buFont typeface="Wingdings" panose="05000000000000000000" pitchFamily="2" charset="2"/>
            <a:buChar char="q"/>
          </a:pPr>
          <a:r>
            <a:rPr lang="en-NZ" dirty="0"/>
            <a:t>Like to Like customer credit worthiness.</a:t>
          </a:r>
        </a:p>
      </dgm:t>
    </dgm:pt>
    <dgm:pt modelId="{A6D06AA3-6857-427E-908F-B5DFE4E0C475}" type="parTrans" cxnId="{5F95D2C5-AB2D-4979-AB4F-131AC15AFEF9}">
      <dgm:prSet/>
      <dgm:spPr/>
      <dgm:t>
        <a:bodyPr/>
        <a:lstStyle/>
        <a:p>
          <a:endParaRPr lang="en-NZ"/>
        </a:p>
      </dgm:t>
    </dgm:pt>
    <dgm:pt modelId="{F793CBFC-64FA-4764-8B8A-51639420A174}" type="sibTrans" cxnId="{5F95D2C5-AB2D-4979-AB4F-131AC15AFEF9}">
      <dgm:prSet/>
      <dgm:spPr/>
      <dgm:t>
        <a:bodyPr/>
        <a:lstStyle/>
        <a:p>
          <a:endParaRPr lang="en-NZ"/>
        </a:p>
      </dgm:t>
    </dgm:pt>
    <dgm:pt modelId="{41D49CCC-973A-4FA8-A834-24928D5E428E}">
      <dgm:prSet phldrT="[Text]"/>
      <dgm:spPr>
        <a:solidFill>
          <a:schemeClr val="accent4">
            <a:lumMod val="20000"/>
            <a:lumOff val="80000"/>
            <a:alpha val="90000"/>
          </a:schemeClr>
        </a:solidFill>
      </dgm:spPr>
      <dgm:t>
        <a:bodyPr/>
        <a:lstStyle/>
        <a:p>
          <a:pPr>
            <a:buFont typeface="Wingdings" panose="05000000000000000000" pitchFamily="2" charset="2"/>
            <a:buChar char="q"/>
          </a:pPr>
          <a:r>
            <a:rPr lang="en-NZ" dirty="0"/>
            <a:t>Personalise repayment schedule to increase future loan approvals.</a:t>
          </a:r>
        </a:p>
      </dgm:t>
    </dgm:pt>
    <dgm:pt modelId="{F04B28EF-97DA-4949-9D3B-80452A8FE323}" type="parTrans" cxnId="{60498897-AD2D-4E3C-B5B4-94110653B2F5}">
      <dgm:prSet/>
      <dgm:spPr/>
      <dgm:t>
        <a:bodyPr/>
        <a:lstStyle/>
        <a:p>
          <a:endParaRPr lang="en-NZ"/>
        </a:p>
      </dgm:t>
    </dgm:pt>
    <dgm:pt modelId="{293CDA85-1CD8-455C-9FFF-E2E20A14CEB0}" type="sibTrans" cxnId="{60498897-AD2D-4E3C-B5B4-94110653B2F5}">
      <dgm:prSet/>
      <dgm:spPr/>
      <dgm:t>
        <a:bodyPr/>
        <a:lstStyle/>
        <a:p>
          <a:endParaRPr lang="en-NZ"/>
        </a:p>
      </dgm:t>
    </dgm:pt>
    <dgm:pt modelId="{E4D29CDD-E05A-4474-ACF5-9E51BD151F16}">
      <dgm:prSet/>
      <dgm:spPr>
        <a:solidFill>
          <a:schemeClr val="accent5">
            <a:lumMod val="20000"/>
            <a:lumOff val="80000"/>
            <a:alpha val="90000"/>
          </a:schemeClr>
        </a:solidFill>
      </dgm:spPr>
      <dgm:t>
        <a:bodyPr/>
        <a:lstStyle/>
        <a:p>
          <a:pPr>
            <a:buFont typeface="Wingdings" panose="05000000000000000000" pitchFamily="2" charset="2"/>
            <a:buChar char="q"/>
          </a:pPr>
          <a:r>
            <a:rPr lang="en-NZ" b="0" i="0" dirty="0"/>
            <a:t>Managing Loan Portfolio Risk</a:t>
          </a:r>
          <a:endParaRPr lang="en-NZ" dirty="0"/>
        </a:p>
      </dgm:t>
    </dgm:pt>
    <dgm:pt modelId="{226C670F-F645-4624-A4A4-9FFCFD71D70E}" type="parTrans" cxnId="{BAF5CC51-9E6F-45FC-844A-05DEC3681DFD}">
      <dgm:prSet/>
      <dgm:spPr/>
      <dgm:t>
        <a:bodyPr/>
        <a:lstStyle/>
        <a:p>
          <a:endParaRPr lang="en-NZ"/>
        </a:p>
      </dgm:t>
    </dgm:pt>
    <dgm:pt modelId="{EC96C6C4-DADB-4970-B60B-F769C5FF2634}" type="sibTrans" cxnId="{BAF5CC51-9E6F-45FC-844A-05DEC3681DFD}">
      <dgm:prSet/>
      <dgm:spPr/>
      <dgm:t>
        <a:bodyPr/>
        <a:lstStyle/>
        <a:p>
          <a:endParaRPr lang="en-NZ"/>
        </a:p>
      </dgm:t>
    </dgm:pt>
    <dgm:pt modelId="{DEED447F-1B73-4FE2-BBF4-F1875A72A12B}">
      <dgm:prSet phldrT="[Text]"/>
      <dgm:spPr>
        <a:solidFill>
          <a:schemeClr val="accent5">
            <a:lumMod val="20000"/>
            <a:lumOff val="80000"/>
            <a:alpha val="90000"/>
          </a:schemeClr>
        </a:solidFill>
      </dgm:spPr>
      <dgm:t>
        <a:bodyPr/>
        <a:lstStyle/>
        <a:p>
          <a:pPr>
            <a:buFont typeface="Wingdings" panose="05000000000000000000" pitchFamily="2" charset="2"/>
            <a:buChar char="q"/>
          </a:pPr>
          <a:r>
            <a:rPr lang="en-NZ" dirty="0"/>
            <a:t>Lower Operational Costs </a:t>
          </a:r>
        </a:p>
      </dgm:t>
    </dgm:pt>
    <dgm:pt modelId="{A4D1111C-39D3-4F83-938C-0EC470466B0D}" type="parTrans" cxnId="{FB809037-0F1E-48B2-9D0D-1D69FF274F52}">
      <dgm:prSet/>
      <dgm:spPr/>
      <dgm:t>
        <a:bodyPr/>
        <a:lstStyle/>
        <a:p>
          <a:endParaRPr lang="en-NZ"/>
        </a:p>
      </dgm:t>
    </dgm:pt>
    <dgm:pt modelId="{479EADEA-C049-4624-A76C-4177A8844B36}" type="sibTrans" cxnId="{FB809037-0F1E-48B2-9D0D-1D69FF274F52}">
      <dgm:prSet/>
      <dgm:spPr/>
      <dgm:t>
        <a:bodyPr/>
        <a:lstStyle/>
        <a:p>
          <a:endParaRPr lang="en-NZ"/>
        </a:p>
      </dgm:t>
    </dgm:pt>
    <dgm:pt modelId="{F285F2E2-EB4D-40C2-8560-24065E2AF25F}">
      <dgm:prSet phldrT="[Text]"/>
      <dgm:spPr>
        <a:solidFill>
          <a:schemeClr val="accent5">
            <a:lumMod val="20000"/>
            <a:lumOff val="80000"/>
            <a:alpha val="90000"/>
          </a:schemeClr>
        </a:solidFill>
      </dgm:spPr>
      <dgm:t>
        <a:bodyPr/>
        <a:lstStyle/>
        <a:p>
          <a:pPr>
            <a:buFont typeface="Wingdings" panose="05000000000000000000" pitchFamily="2" charset="2"/>
            <a:buChar char="q"/>
          </a:pPr>
          <a:r>
            <a:rPr lang="en-NZ" dirty="0"/>
            <a:t>Determining Customer Creditworthiness</a:t>
          </a:r>
        </a:p>
      </dgm:t>
    </dgm:pt>
    <dgm:pt modelId="{299E62A7-27A0-48BA-8B88-9A26F0A7034F}" type="parTrans" cxnId="{BD7C67CD-228C-495E-BA00-FD56F6CCB41F}">
      <dgm:prSet/>
      <dgm:spPr/>
      <dgm:t>
        <a:bodyPr/>
        <a:lstStyle/>
        <a:p>
          <a:endParaRPr lang="en-NZ"/>
        </a:p>
      </dgm:t>
    </dgm:pt>
    <dgm:pt modelId="{23CC3A5E-E7B0-4BC4-B341-9783562B2719}" type="sibTrans" cxnId="{BD7C67CD-228C-495E-BA00-FD56F6CCB41F}">
      <dgm:prSet/>
      <dgm:spPr/>
      <dgm:t>
        <a:bodyPr/>
        <a:lstStyle/>
        <a:p>
          <a:endParaRPr lang="en-NZ"/>
        </a:p>
      </dgm:t>
    </dgm:pt>
    <dgm:pt modelId="{25A79175-7870-4C81-9954-55E08826C1B3}">
      <dgm:prSet phldrT="[Text]"/>
      <dgm:spPr>
        <a:solidFill>
          <a:schemeClr val="accent6">
            <a:lumMod val="75000"/>
          </a:schemeClr>
        </a:solidFill>
      </dgm:spPr>
      <dgm:t>
        <a:bodyPr/>
        <a:lstStyle/>
        <a:p>
          <a:r>
            <a:rPr lang="en-NZ" b="1" dirty="0"/>
            <a:t>Financial Institutions, Regulators and Venture Capitalists</a:t>
          </a:r>
        </a:p>
      </dgm:t>
    </dgm:pt>
    <dgm:pt modelId="{48D5B0B1-1AFE-43F7-BA96-73AB28BC16E7}" type="sibTrans" cxnId="{9B43CA02-B5BD-4E5A-9618-CA850636C098}">
      <dgm:prSet/>
      <dgm:spPr/>
      <dgm:t>
        <a:bodyPr/>
        <a:lstStyle/>
        <a:p>
          <a:endParaRPr lang="en-NZ"/>
        </a:p>
      </dgm:t>
    </dgm:pt>
    <dgm:pt modelId="{A1AF0B4D-25EC-46D6-A7A1-9860B9259D9F}" type="parTrans" cxnId="{9B43CA02-B5BD-4E5A-9618-CA850636C098}">
      <dgm:prSet/>
      <dgm:spPr/>
      <dgm:t>
        <a:bodyPr/>
        <a:lstStyle/>
        <a:p>
          <a:endParaRPr lang="en-NZ"/>
        </a:p>
      </dgm:t>
    </dgm:pt>
    <dgm:pt modelId="{C6F2A81B-C921-497C-AC02-908E2B2D9421}">
      <dgm:prSet phldrT="[Text]"/>
      <dgm:spPr>
        <a:solidFill>
          <a:schemeClr val="accent6">
            <a:lumMod val="20000"/>
            <a:lumOff val="80000"/>
            <a:alpha val="90000"/>
          </a:schemeClr>
        </a:solidFill>
      </dgm:spPr>
      <dgm:t>
        <a:bodyPr/>
        <a:lstStyle/>
        <a:p>
          <a:pPr>
            <a:buFont typeface="Wingdings" panose="05000000000000000000" pitchFamily="2" charset="2"/>
            <a:buChar char="q"/>
          </a:pPr>
          <a:r>
            <a:rPr lang="en-NZ" dirty="0"/>
            <a:t>Determining Industry Creditworthiness</a:t>
          </a:r>
        </a:p>
      </dgm:t>
    </dgm:pt>
    <dgm:pt modelId="{3375D62E-1C2A-4FC0-A60A-E7404AD3883A}" type="sibTrans" cxnId="{E5009FE4-6A18-4D87-94EE-1BB71D7C19B2}">
      <dgm:prSet/>
      <dgm:spPr/>
      <dgm:t>
        <a:bodyPr/>
        <a:lstStyle/>
        <a:p>
          <a:endParaRPr lang="en-NZ"/>
        </a:p>
      </dgm:t>
    </dgm:pt>
    <dgm:pt modelId="{93F9A140-D136-4747-9181-611D2E17484E}" type="parTrans" cxnId="{E5009FE4-6A18-4D87-94EE-1BB71D7C19B2}">
      <dgm:prSet/>
      <dgm:spPr/>
      <dgm:t>
        <a:bodyPr/>
        <a:lstStyle/>
        <a:p>
          <a:endParaRPr lang="en-NZ"/>
        </a:p>
      </dgm:t>
    </dgm:pt>
    <dgm:pt modelId="{55FAFCFA-9773-49C2-BB4D-3473C5FB8EB1}">
      <dgm:prSet phldrT="[Text]"/>
      <dgm:spPr>
        <a:solidFill>
          <a:schemeClr val="accent6">
            <a:lumMod val="20000"/>
            <a:lumOff val="80000"/>
            <a:alpha val="90000"/>
          </a:schemeClr>
        </a:solidFill>
      </dgm:spPr>
      <dgm:t>
        <a:bodyPr/>
        <a:lstStyle/>
        <a:p>
          <a:pPr>
            <a:buFont typeface="Wingdings" panose="05000000000000000000" pitchFamily="2" charset="2"/>
            <a:buChar char="q"/>
          </a:pPr>
          <a:r>
            <a:rPr lang="en-NZ" dirty="0"/>
            <a:t>Detection of Fraud Patterns</a:t>
          </a:r>
        </a:p>
      </dgm:t>
    </dgm:pt>
    <dgm:pt modelId="{CCC1A146-5B31-4B7B-B97C-24FBA2CF6085}" type="sibTrans" cxnId="{EC054D5C-AAF1-480B-8754-FE5FB5508614}">
      <dgm:prSet/>
      <dgm:spPr/>
      <dgm:t>
        <a:bodyPr/>
        <a:lstStyle/>
        <a:p>
          <a:endParaRPr lang="en-NZ"/>
        </a:p>
      </dgm:t>
    </dgm:pt>
    <dgm:pt modelId="{E55E6B3C-D85F-4ECE-B8FD-D8E8A360B342}" type="parTrans" cxnId="{EC054D5C-AAF1-480B-8754-FE5FB5508614}">
      <dgm:prSet/>
      <dgm:spPr/>
      <dgm:t>
        <a:bodyPr/>
        <a:lstStyle/>
        <a:p>
          <a:endParaRPr lang="en-NZ"/>
        </a:p>
      </dgm:t>
    </dgm:pt>
    <dgm:pt modelId="{0AA3FB66-7D41-4CD6-9926-3993DF919BA5}">
      <dgm:prSet phldrT="[Text]"/>
      <dgm:spPr>
        <a:solidFill>
          <a:schemeClr val="accent6">
            <a:lumMod val="20000"/>
            <a:lumOff val="80000"/>
            <a:alpha val="90000"/>
          </a:schemeClr>
        </a:solidFill>
      </dgm:spPr>
      <dgm:t>
        <a:bodyPr/>
        <a:lstStyle/>
        <a:p>
          <a:pPr>
            <a:buFont typeface="Wingdings" panose="05000000000000000000" pitchFamily="2" charset="2"/>
            <a:buChar char="q"/>
          </a:pPr>
          <a:r>
            <a:rPr lang="en-NZ" dirty="0"/>
            <a:t>Anti Money Laundering</a:t>
          </a:r>
        </a:p>
      </dgm:t>
    </dgm:pt>
    <dgm:pt modelId="{CFB71F00-7AA3-43E4-9144-E4A3E2E9211F}" type="sibTrans" cxnId="{03EBB978-76CE-43E2-9602-1927DDF63CF7}">
      <dgm:prSet/>
      <dgm:spPr/>
      <dgm:t>
        <a:bodyPr/>
        <a:lstStyle/>
        <a:p>
          <a:endParaRPr lang="en-NZ"/>
        </a:p>
      </dgm:t>
    </dgm:pt>
    <dgm:pt modelId="{65905C16-2E04-4D86-AAB2-53CCB996A3B1}" type="parTrans" cxnId="{03EBB978-76CE-43E2-9602-1927DDF63CF7}">
      <dgm:prSet/>
      <dgm:spPr/>
      <dgm:t>
        <a:bodyPr/>
        <a:lstStyle/>
        <a:p>
          <a:endParaRPr lang="en-NZ"/>
        </a:p>
      </dgm:t>
    </dgm:pt>
    <dgm:pt modelId="{3FEF8B46-DFD1-4DBC-946B-9F66C0FB5992}">
      <dgm:prSet phldrT="[Text]"/>
      <dgm:spPr>
        <a:solidFill>
          <a:schemeClr val="accent6">
            <a:lumMod val="20000"/>
            <a:lumOff val="80000"/>
            <a:alpha val="90000"/>
          </a:schemeClr>
        </a:solidFill>
      </dgm:spPr>
      <dgm:t>
        <a:bodyPr/>
        <a:lstStyle/>
        <a:p>
          <a:pPr>
            <a:buFont typeface="Wingdings" panose="05000000000000000000" pitchFamily="2" charset="2"/>
            <a:buChar char="q"/>
          </a:pPr>
          <a:r>
            <a:rPr lang="en-NZ" dirty="0"/>
            <a:t>Financial Lending to Small Business Enterprises</a:t>
          </a:r>
        </a:p>
      </dgm:t>
    </dgm:pt>
    <dgm:pt modelId="{62DFC0AE-09AF-404C-8FFB-A55D65662AC4}" type="sibTrans" cxnId="{4376FD23-9FAA-4F92-A214-020BA6AD2D40}">
      <dgm:prSet/>
      <dgm:spPr/>
      <dgm:t>
        <a:bodyPr/>
        <a:lstStyle/>
        <a:p>
          <a:endParaRPr lang="en-NZ"/>
        </a:p>
      </dgm:t>
    </dgm:pt>
    <dgm:pt modelId="{CB09616E-BE22-496A-81CD-0560D09C5770}" type="parTrans" cxnId="{4376FD23-9FAA-4F92-A214-020BA6AD2D40}">
      <dgm:prSet/>
      <dgm:spPr/>
      <dgm:t>
        <a:bodyPr/>
        <a:lstStyle/>
        <a:p>
          <a:endParaRPr lang="en-NZ"/>
        </a:p>
      </dgm:t>
    </dgm:pt>
    <dgm:pt modelId="{63B80053-8FF9-415A-B558-B4E0F4564FA0}">
      <dgm:prSet phldrT="[Text]"/>
      <dgm:spPr>
        <a:solidFill>
          <a:schemeClr val="accent6">
            <a:lumMod val="20000"/>
            <a:lumOff val="80000"/>
            <a:alpha val="90000"/>
          </a:schemeClr>
        </a:solidFill>
      </dgm:spPr>
      <dgm:t>
        <a:bodyPr/>
        <a:lstStyle/>
        <a:p>
          <a:endParaRPr lang="en-NZ" dirty="0"/>
        </a:p>
      </dgm:t>
    </dgm:pt>
    <dgm:pt modelId="{27BF0F3D-BEB4-4382-8D8B-BEF7F42A1586}" type="parTrans" cxnId="{99250E73-E7B0-45B5-9989-7F818DB53E66}">
      <dgm:prSet/>
      <dgm:spPr/>
      <dgm:t>
        <a:bodyPr/>
        <a:lstStyle/>
        <a:p>
          <a:endParaRPr lang="en-NZ"/>
        </a:p>
      </dgm:t>
    </dgm:pt>
    <dgm:pt modelId="{7FAF1C35-05B6-43A3-BE53-FEE36B16506D}" type="sibTrans" cxnId="{99250E73-E7B0-45B5-9989-7F818DB53E66}">
      <dgm:prSet/>
      <dgm:spPr/>
      <dgm:t>
        <a:bodyPr/>
        <a:lstStyle/>
        <a:p>
          <a:endParaRPr lang="en-NZ"/>
        </a:p>
      </dgm:t>
    </dgm:pt>
    <dgm:pt modelId="{D8CAD9AD-06A6-480A-A1EE-E6D77651B9B0}">
      <dgm:prSet phldrT="[Text]"/>
      <dgm:spPr>
        <a:solidFill>
          <a:schemeClr val="accent6">
            <a:lumMod val="20000"/>
            <a:lumOff val="80000"/>
            <a:alpha val="90000"/>
          </a:schemeClr>
        </a:solidFill>
      </dgm:spPr>
      <dgm:t>
        <a:bodyPr/>
        <a:lstStyle/>
        <a:p>
          <a:pPr>
            <a:buFont typeface="Wingdings" panose="05000000000000000000" pitchFamily="2" charset="2"/>
            <a:buChar char="q"/>
          </a:pPr>
          <a:endParaRPr lang="en-NZ" dirty="0"/>
        </a:p>
      </dgm:t>
    </dgm:pt>
    <dgm:pt modelId="{B40A8A0E-14B6-4BD0-9A6C-154751E8E0A2}" type="parTrans" cxnId="{828270AE-1A9B-48C5-A9BB-640BC80F13F0}">
      <dgm:prSet/>
      <dgm:spPr/>
      <dgm:t>
        <a:bodyPr/>
        <a:lstStyle/>
        <a:p>
          <a:endParaRPr lang="en-NZ"/>
        </a:p>
      </dgm:t>
    </dgm:pt>
    <dgm:pt modelId="{547154C3-9DF0-41D3-9B50-3CC4A9ED65B7}" type="sibTrans" cxnId="{828270AE-1A9B-48C5-A9BB-640BC80F13F0}">
      <dgm:prSet/>
      <dgm:spPr/>
      <dgm:t>
        <a:bodyPr/>
        <a:lstStyle/>
        <a:p>
          <a:endParaRPr lang="en-NZ"/>
        </a:p>
      </dgm:t>
    </dgm:pt>
    <dgm:pt modelId="{2BC52E78-67F9-4565-BD32-6270477AED95}">
      <dgm:prSet phldrT="[Text]"/>
      <dgm:spPr>
        <a:solidFill>
          <a:schemeClr val="accent6">
            <a:lumMod val="20000"/>
            <a:lumOff val="80000"/>
            <a:alpha val="90000"/>
          </a:schemeClr>
        </a:solidFill>
      </dgm:spPr>
      <dgm:t>
        <a:bodyPr/>
        <a:lstStyle/>
        <a:p>
          <a:pPr>
            <a:buFont typeface="Wingdings" panose="05000000000000000000" pitchFamily="2" charset="2"/>
            <a:buChar char="q"/>
          </a:pPr>
          <a:endParaRPr lang="en-NZ" dirty="0"/>
        </a:p>
      </dgm:t>
    </dgm:pt>
    <dgm:pt modelId="{99826C6D-668C-4787-9E8E-6B57284D07C7}" type="parTrans" cxnId="{B0A901D1-00F5-4B08-8C69-BE2ACF061396}">
      <dgm:prSet/>
      <dgm:spPr/>
      <dgm:t>
        <a:bodyPr/>
        <a:lstStyle/>
        <a:p>
          <a:endParaRPr lang="en-NZ"/>
        </a:p>
      </dgm:t>
    </dgm:pt>
    <dgm:pt modelId="{AE0B86CA-498D-48EA-9B81-241C7DBBD491}" type="sibTrans" cxnId="{B0A901D1-00F5-4B08-8C69-BE2ACF061396}">
      <dgm:prSet/>
      <dgm:spPr/>
      <dgm:t>
        <a:bodyPr/>
        <a:lstStyle/>
        <a:p>
          <a:endParaRPr lang="en-NZ"/>
        </a:p>
      </dgm:t>
    </dgm:pt>
    <dgm:pt modelId="{932D4FBD-BFFE-484F-93A4-8342D8931CFF}">
      <dgm:prSet phldrT="[Text]"/>
      <dgm:spPr>
        <a:solidFill>
          <a:schemeClr val="accent4">
            <a:lumMod val="20000"/>
            <a:lumOff val="80000"/>
            <a:alpha val="90000"/>
          </a:schemeClr>
        </a:solidFill>
      </dgm:spPr>
      <dgm:t>
        <a:bodyPr/>
        <a:lstStyle/>
        <a:p>
          <a:pPr>
            <a:buFont typeface="Wingdings" panose="05000000000000000000" pitchFamily="2" charset="2"/>
            <a:buChar char="q"/>
          </a:pPr>
          <a:endParaRPr lang="en-NZ" dirty="0"/>
        </a:p>
      </dgm:t>
    </dgm:pt>
    <dgm:pt modelId="{99F8ED36-D1EF-4872-8B9E-BB080E34E14F}" type="parTrans" cxnId="{DDA1C8A3-7A29-4C69-A7E1-2CF9CC960196}">
      <dgm:prSet/>
      <dgm:spPr/>
      <dgm:t>
        <a:bodyPr/>
        <a:lstStyle/>
        <a:p>
          <a:endParaRPr lang="en-NZ"/>
        </a:p>
      </dgm:t>
    </dgm:pt>
    <dgm:pt modelId="{5581824A-07CE-4927-819D-D51A1E3AF162}" type="sibTrans" cxnId="{DDA1C8A3-7A29-4C69-A7E1-2CF9CC960196}">
      <dgm:prSet/>
      <dgm:spPr/>
      <dgm:t>
        <a:bodyPr/>
        <a:lstStyle/>
        <a:p>
          <a:endParaRPr lang="en-NZ"/>
        </a:p>
      </dgm:t>
    </dgm:pt>
    <dgm:pt modelId="{99F942EF-ED1C-4769-BE9E-B4619F2349CC}">
      <dgm:prSet phldrT="[Text]"/>
      <dgm:spPr>
        <a:solidFill>
          <a:schemeClr val="accent6">
            <a:lumMod val="20000"/>
            <a:lumOff val="80000"/>
            <a:alpha val="90000"/>
          </a:schemeClr>
        </a:solidFill>
      </dgm:spPr>
      <dgm:t>
        <a:bodyPr/>
        <a:lstStyle/>
        <a:p>
          <a:pPr>
            <a:buFont typeface="Wingdings" panose="05000000000000000000" pitchFamily="2" charset="2"/>
            <a:buChar char="q"/>
          </a:pPr>
          <a:endParaRPr lang="en-NZ" dirty="0"/>
        </a:p>
      </dgm:t>
    </dgm:pt>
    <dgm:pt modelId="{3D2492E2-BCD5-4A84-A96B-A211B49D2FB9}" type="parTrans" cxnId="{5849DB1C-C3AF-411D-86AC-C3D2A666D796}">
      <dgm:prSet/>
      <dgm:spPr/>
      <dgm:t>
        <a:bodyPr/>
        <a:lstStyle/>
        <a:p>
          <a:endParaRPr lang="en-NZ"/>
        </a:p>
      </dgm:t>
    </dgm:pt>
    <dgm:pt modelId="{EB7143AE-6D1C-457E-9708-99F2E851A8F8}" type="sibTrans" cxnId="{5849DB1C-C3AF-411D-86AC-C3D2A666D796}">
      <dgm:prSet/>
      <dgm:spPr/>
      <dgm:t>
        <a:bodyPr/>
        <a:lstStyle/>
        <a:p>
          <a:endParaRPr lang="en-NZ"/>
        </a:p>
      </dgm:t>
    </dgm:pt>
    <dgm:pt modelId="{CD26217A-7EC4-4313-9BFF-3C06190AEBEE}" type="pres">
      <dgm:prSet presAssocID="{C18A7640-295C-43A5-A585-205295D3E80C}" presName="Name0" presStyleCnt="0">
        <dgm:presLayoutVars>
          <dgm:dir/>
          <dgm:animLvl val="lvl"/>
          <dgm:resizeHandles val="exact"/>
        </dgm:presLayoutVars>
      </dgm:prSet>
      <dgm:spPr/>
    </dgm:pt>
    <dgm:pt modelId="{37C36C09-5518-4F35-B4A5-B139CD9FE749}" type="pres">
      <dgm:prSet presAssocID="{25A79175-7870-4C81-9954-55E08826C1B3}" presName="composite" presStyleCnt="0"/>
      <dgm:spPr/>
    </dgm:pt>
    <dgm:pt modelId="{53F283F5-1FC0-42C1-BA79-1BD2C1D2C635}" type="pres">
      <dgm:prSet presAssocID="{25A79175-7870-4C81-9954-55E08826C1B3}" presName="parTx" presStyleLbl="alignNode1" presStyleIdx="0" presStyleCnt="3">
        <dgm:presLayoutVars>
          <dgm:chMax val="0"/>
          <dgm:chPref val="0"/>
          <dgm:bulletEnabled val="1"/>
        </dgm:presLayoutVars>
      </dgm:prSet>
      <dgm:spPr/>
    </dgm:pt>
    <dgm:pt modelId="{E2F37D7B-9C04-40BA-A63E-0A7CC7461159}" type="pres">
      <dgm:prSet presAssocID="{25A79175-7870-4C81-9954-55E08826C1B3}" presName="desTx" presStyleLbl="alignAccFollowNode1" presStyleIdx="0" presStyleCnt="3">
        <dgm:presLayoutVars>
          <dgm:bulletEnabled val="1"/>
        </dgm:presLayoutVars>
      </dgm:prSet>
      <dgm:spPr/>
    </dgm:pt>
    <dgm:pt modelId="{975CEE38-D5F4-4098-BD6C-E9CAC0ADF374}" type="pres">
      <dgm:prSet presAssocID="{48D5B0B1-1AFE-43F7-BA96-73AB28BC16E7}" presName="space" presStyleCnt="0"/>
      <dgm:spPr/>
    </dgm:pt>
    <dgm:pt modelId="{51172DF7-F2E1-4685-8C7E-B2AD07A86234}" type="pres">
      <dgm:prSet presAssocID="{47EB4A13-76AF-4204-85A6-DD38FCABC1A9}" presName="composite" presStyleCnt="0"/>
      <dgm:spPr/>
    </dgm:pt>
    <dgm:pt modelId="{C72B686B-2B0E-40AD-A216-9DE1B20AB260}" type="pres">
      <dgm:prSet presAssocID="{47EB4A13-76AF-4204-85A6-DD38FCABC1A9}" presName="parTx" presStyleLbl="alignNode1" presStyleIdx="1" presStyleCnt="3" custLinFactNeighborY="-833">
        <dgm:presLayoutVars>
          <dgm:chMax val="0"/>
          <dgm:chPref val="0"/>
          <dgm:bulletEnabled val="1"/>
        </dgm:presLayoutVars>
      </dgm:prSet>
      <dgm:spPr/>
    </dgm:pt>
    <dgm:pt modelId="{9A3C5B85-F51E-439F-8CD1-FC2462B89CBA}" type="pres">
      <dgm:prSet presAssocID="{47EB4A13-76AF-4204-85A6-DD38FCABC1A9}" presName="desTx" presStyleLbl="alignAccFollowNode1" presStyleIdx="1" presStyleCnt="3">
        <dgm:presLayoutVars>
          <dgm:bulletEnabled val="1"/>
        </dgm:presLayoutVars>
      </dgm:prSet>
      <dgm:spPr/>
    </dgm:pt>
    <dgm:pt modelId="{A0991B89-3F12-4BC8-AF8A-154277A3FB4E}" type="pres">
      <dgm:prSet presAssocID="{777AD65C-E0D0-49B1-A3BD-DE2A36A7BFC8}" presName="space" presStyleCnt="0"/>
      <dgm:spPr/>
    </dgm:pt>
    <dgm:pt modelId="{51819281-A4DA-4624-A1AC-DA6D91064D8F}" type="pres">
      <dgm:prSet presAssocID="{0979B225-EC07-4231-910D-D30594A97EDD}" presName="composite" presStyleCnt="0"/>
      <dgm:spPr/>
    </dgm:pt>
    <dgm:pt modelId="{B3882716-2FE2-40D9-A881-F528114ABAE5}" type="pres">
      <dgm:prSet presAssocID="{0979B225-EC07-4231-910D-D30594A97EDD}" presName="parTx" presStyleLbl="alignNode1" presStyleIdx="2" presStyleCnt="3">
        <dgm:presLayoutVars>
          <dgm:chMax val="0"/>
          <dgm:chPref val="0"/>
          <dgm:bulletEnabled val="1"/>
        </dgm:presLayoutVars>
      </dgm:prSet>
      <dgm:spPr/>
    </dgm:pt>
    <dgm:pt modelId="{177711FF-FD4F-496D-8861-E0BB85558135}" type="pres">
      <dgm:prSet presAssocID="{0979B225-EC07-4231-910D-D30594A97EDD}" presName="desTx" presStyleLbl="alignAccFollowNode1" presStyleIdx="2" presStyleCnt="3" custLinFactNeighborX="1264" custLinFactNeighborY="9915">
        <dgm:presLayoutVars>
          <dgm:bulletEnabled val="1"/>
        </dgm:presLayoutVars>
      </dgm:prSet>
      <dgm:spPr/>
    </dgm:pt>
  </dgm:ptLst>
  <dgm:cxnLst>
    <dgm:cxn modelId="{9B43CA02-B5BD-4E5A-9618-CA850636C098}" srcId="{C18A7640-295C-43A5-A585-205295D3E80C}" destId="{25A79175-7870-4C81-9954-55E08826C1B3}" srcOrd="0" destOrd="0" parTransId="{A1AF0B4D-25EC-46D6-A7A1-9860B9259D9F}" sibTransId="{48D5B0B1-1AFE-43F7-BA96-73AB28BC16E7}"/>
    <dgm:cxn modelId="{1C445E04-19A4-4227-9EDB-41FB6F84677C}" type="presOf" srcId="{C18A7640-295C-43A5-A585-205295D3E80C}" destId="{CD26217A-7EC4-4313-9BFF-3C06190AEBEE}" srcOrd="0" destOrd="0" presId="urn:microsoft.com/office/officeart/2005/8/layout/hList1"/>
    <dgm:cxn modelId="{1F41110A-FAB0-40DD-BD80-CEB7BDF902DF}" type="presOf" srcId="{87E9AD9B-DA47-4A0A-8370-2D8418F2BA65}" destId="{9A3C5B85-F51E-439F-8CD1-FC2462B89CBA}" srcOrd="0" destOrd="1" presId="urn:microsoft.com/office/officeart/2005/8/layout/hList1"/>
    <dgm:cxn modelId="{1216BD16-B401-408C-A4F4-AC17E5DDD944}" type="presOf" srcId="{7CDEA9E8-6C7B-4C5E-BCB0-00F5BE8310E7}" destId="{9A3C5B85-F51E-439F-8CD1-FC2462B89CBA}" srcOrd="0" destOrd="6" presId="urn:microsoft.com/office/officeart/2005/8/layout/hList1"/>
    <dgm:cxn modelId="{C6A2051A-A586-4030-BFDD-EA9CB1F2E6BB}" type="presOf" srcId="{F5678C21-42BA-480C-AC74-F92D7A6162D0}" destId="{177711FF-FD4F-496D-8861-E0BB85558135}" srcOrd="0" destOrd="7" presId="urn:microsoft.com/office/officeart/2005/8/layout/hList1"/>
    <dgm:cxn modelId="{3A70731B-91D9-4AEE-9B12-F9C63B1478F3}" type="presOf" srcId="{A8160779-0622-43AD-8853-7EBD201F349E}" destId="{9A3C5B85-F51E-439F-8CD1-FC2462B89CBA}" srcOrd="0" destOrd="0" presId="urn:microsoft.com/office/officeart/2005/8/layout/hList1"/>
    <dgm:cxn modelId="{5849DB1C-C3AF-411D-86AC-C3D2A666D796}" srcId="{25A79175-7870-4C81-9954-55E08826C1B3}" destId="{99F942EF-ED1C-4769-BE9E-B4619F2349CC}" srcOrd="0" destOrd="0" parTransId="{3D2492E2-BCD5-4A84-A96B-A211B49D2FB9}" sibTransId="{EB7143AE-6D1C-457E-9708-99F2E851A8F8}"/>
    <dgm:cxn modelId="{C498FB23-D5DD-44B8-8495-D739CC7169B0}" type="presOf" srcId="{25A79175-7870-4C81-9954-55E08826C1B3}" destId="{53F283F5-1FC0-42C1-BA79-1BD2C1D2C635}" srcOrd="0" destOrd="0" presId="urn:microsoft.com/office/officeart/2005/8/layout/hList1"/>
    <dgm:cxn modelId="{4376FD23-9FAA-4F92-A214-020BA6AD2D40}" srcId="{25A79175-7870-4C81-9954-55E08826C1B3}" destId="{3FEF8B46-DFD1-4DBC-946B-9F66C0FB5992}" srcOrd="7" destOrd="0" parTransId="{CB09616E-BE22-496A-81CD-0560D09C5770}" sibTransId="{62DFC0AE-09AF-404C-8FFB-A55D65662AC4}"/>
    <dgm:cxn modelId="{633FD325-027F-4D62-A2D1-264215C42366}" type="presOf" srcId="{932D4FBD-BFFE-484F-93A4-8342D8931CFF}" destId="{177711FF-FD4F-496D-8861-E0BB85558135}" srcOrd="0" destOrd="3" presId="urn:microsoft.com/office/officeart/2005/8/layout/hList1"/>
    <dgm:cxn modelId="{5155E325-24A3-45B5-9AE9-3B4DD0D3CF13}" srcId="{47EB4A13-76AF-4204-85A6-DD38FCABC1A9}" destId="{1FF2008D-DA71-4F94-ACD0-3751704C9E35}" srcOrd="5" destOrd="0" parTransId="{8F57C201-7BC6-4A15-85B6-52E22C81DCFE}" sibTransId="{A6E19D7F-DB1F-43F8-9BFB-8F8458AA4163}"/>
    <dgm:cxn modelId="{B087A127-4085-4AE2-968D-D407294E71E2}" type="presOf" srcId="{AAC46644-F0F4-4ECB-BB2A-C9D611ECC0B0}" destId="{177711FF-FD4F-496D-8861-E0BB85558135}" srcOrd="0" destOrd="5" presId="urn:microsoft.com/office/officeart/2005/8/layout/hList1"/>
    <dgm:cxn modelId="{FB809037-0F1E-48B2-9D0D-1D69FF274F52}" srcId="{47EB4A13-76AF-4204-85A6-DD38FCABC1A9}" destId="{DEED447F-1B73-4FE2-BBF4-F1875A72A12B}" srcOrd="1" destOrd="0" parTransId="{A4D1111C-39D3-4F83-938C-0EC470466B0D}" sibTransId="{479EADEA-C049-4624-A76C-4177A8844B36}"/>
    <dgm:cxn modelId="{3909A437-F69B-4C80-9B6D-5FB7815B4816}" type="presOf" srcId="{0979B225-EC07-4231-910D-D30594A97EDD}" destId="{B3882716-2FE2-40D9-A881-F528114ABAE5}" srcOrd="0" destOrd="0" presId="urn:microsoft.com/office/officeart/2005/8/layout/hList1"/>
    <dgm:cxn modelId="{42764139-0412-4ABB-B048-724F9AC3FACD}" srcId="{0979B225-EC07-4231-910D-D30594A97EDD}" destId="{AAC46644-F0F4-4ECB-BB2A-C9D611ECC0B0}" srcOrd="2" destOrd="0" parTransId="{2283A799-4915-4FFD-A5A6-2B9DE57C0BB2}" sibTransId="{B3C8B114-02CF-4F90-B82F-7EEF6D5719F8}"/>
    <dgm:cxn modelId="{108A8040-A3D1-425E-8279-37FF41E22E7C}" type="presOf" srcId="{3FEF8B46-DFD1-4DBC-946B-9F66C0FB5992}" destId="{E2F37D7B-9C04-40BA-A63E-0A7CC7461159}" srcOrd="0" destOrd="7" presId="urn:microsoft.com/office/officeart/2005/8/layout/hList1"/>
    <dgm:cxn modelId="{EC054D5C-AAF1-480B-8754-FE5FB5508614}" srcId="{25A79175-7870-4C81-9954-55E08826C1B3}" destId="{55FAFCFA-9773-49C2-BB4D-3473C5FB8EB1}" srcOrd="3" destOrd="0" parTransId="{E55E6B3C-D85F-4ECE-B8FD-D8E8A360B342}" sibTransId="{CCC1A146-5B31-4B7B-B97C-24FBA2CF6085}"/>
    <dgm:cxn modelId="{2307F142-B23C-4E84-B0EE-56EAE2B49E43}" type="presOf" srcId="{E4D29CDD-E05A-4474-ACF5-9E51BD151F16}" destId="{9A3C5B85-F51E-439F-8CD1-FC2462B89CBA}" srcOrd="0" destOrd="4" presId="urn:microsoft.com/office/officeart/2005/8/layout/hList1"/>
    <dgm:cxn modelId="{13832249-5A18-4C24-90ED-222F34A7EA36}" srcId="{47EB4A13-76AF-4204-85A6-DD38FCABC1A9}" destId="{A8160779-0622-43AD-8853-7EBD201F349E}" srcOrd="0" destOrd="0" parTransId="{404C7A42-A906-4B1A-A6AF-FBFE0543889A}" sibTransId="{86F49BB3-A74A-4F59-A7EC-403C3324922B}"/>
    <dgm:cxn modelId="{49070F6E-D469-414F-8DF0-E82DB7ED1990}" srcId="{0979B225-EC07-4231-910D-D30594A97EDD}" destId="{B91D0895-2653-428E-8F7C-340D1D71000A}" srcOrd="0" destOrd="0" parTransId="{4AAF4A6C-AED8-4E8B-8074-DCFFCC0F1A47}" sibTransId="{BF57B4AD-E601-432D-8403-F03F97193DB0}"/>
    <dgm:cxn modelId="{E3B0724F-14CD-4A94-A08B-2DEA66EE3477}" srcId="{B91D0895-2653-428E-8F7C-340D1D71000A}" destId="{6CEFBAFF-95C1-45BE-9B88-DE6A745C56C0}" srcOrd="0" destOrd="0" parTransId="{D6F19A8E-2E7D-4A3C-B7B7-98A9420ADD08}" sibTransId="{690784AF-48CE-45E9-A86A-4AFB39AFA814}"/>
    <dgm:cxn modelId="{052F0571-31E4-4959-8AE6-944E6B647B45}" type="presOf" srcId="{882A0E72-D20A-455E-AB3B-0B1A25A2E7A3}" destId="{177711FF-FD4F-496D-8861-E0BB85558135}" srcOrd="0" destOrd="6" presId="urn:microsoft.com/office/officeart/2005/8/layout/hList1"/>
    <dgm:cxn modelId="{BAF5CC51-9E6F-45FC-844A-05DEC3681DFD}" srcId="{47EB4A13-76AF-4204-85A6-DD38FCABC1A9}" destId="{E4D29CDD-E05A-4474-ACF5-9E51BD151F16}" srcOrd="2" destOrd="0" parTransId="{226C670F-F645-4624-A4A4-9FFCFD71D70E}" sibTransId="{EC96C6C4-DADB-4970-B60B-F769C5FF2634}"/>
    <dgm:cxn modelId="{33DE1372-2E87-46D3-8166-201DA1C1154E}" type="presOf" srcId="{D8CAD9AD-06A6-480A-A1EE-E6D77651B9B0}" destId="{E2F37D7B-9C04-40BA-A63E-0A7CC7461159}" srcOrd="0" destOrd="4" presId="urn:microsoft.com/office/officeart/2005/8/layout/hList1"/>
    <dgm:cxn modelId="{097FAA52-C79A-4C6A-9A28-CE3EBF493BFD}" type="presOf" srcId="{55FAFCFA-9773-49C2-BB4D-3473C5FB8EB1}" destId="{E2F37D7B-9C04-40BA-A63E-0A7CC7461159}" srcOrd="0" destOrd="3" presId="urn:microsoft.com/office/officeart/2005/8/layout/hList1"/>
    <dgm:cxn modelId="{BEFF0B53-A840-4E60-ABFF-17156B9CFA39}" type="presOf" srcId="{DEED447F-1B73-4FE2-BBF4-F1875A72A12B}" destId="{9A3C5B85-F51E-439F-8CD1-FC2462B89CBA}" srcOrd="0" destOrd="3" presId="urn:microsoft.com/office/officeart/2005/8/layout/hList1"/>
    <dgm:cxn modelId="{99250E73-E7B0-45B5-9989-7F818DB53E66}" srcId="{25A79175-7870-4C81-9954-55E08826C1B3}" destId="{63B80053-8FF9-415A-B558-B4E0F4564FA0}" srcOrd="2" destOrd="0" parTransId="{27BF0F3D-BEB4-4382-8D8B-BEF7F42A1586}" sibTransId="{7FAF1C35-05B6-43A3-BE53-FEE36B16506D}"/>
    <dgm:cxn modelId="{2BD78277-3742-4139-B230-31E2D3AEB236}" type="presOf" srcId="{41D49CCC-973A-4FA8-A834-24928D5E428E}" destId="{177711FF-FD4F-496D-8861-E0BB85558135}" srcOrd="0" destOrd="4" presId="urn:microsoft.com/office/officeart/2005/8/layout/hList1"/>
    <dgm:cxn modelId="{03EBB978-76CE-43E2-9602-1927DDF63CF7}" srcId="{25A79175-7870-4C81-9954-55E08826C1B3}" destId="{0AA3FB66-7D41-4CD6-9926-3993DF919BA5}" srcOrd="5" destOrd="0" parTransId="{65905C16-2E04-4D86-AAB2-53CCB996A3B1}" sibTransId="{CFB71F00-7AA3-43E4-9144-E4A3E2E9211F}"/>
    <dgm:cxn modelId="{042F785A-BAF2-4255-81E2-676E3C37EACD}" srcId="{47EB4A13-76AF-4204-85A6-DD38FCABC1A9}" destId="{152E5C0E-AFE1-42FE-8851-80F0D2B28C59}" srcOrd="3" destOrd="0" parTransId="{AC22B0A1-F364-4D9D-A02C-347508C7EAFA}" sibTransId="{1CEC9A47-45FD-4FF2-A41E-71239ACB79BD}"/>
    <dgm:cxn modelId="{5BFB9394-A944-42D2-B4EA-6DBA06583BC0}" srcId="{47EB4A13-76AF-4204-85A6-DD38FCABC1A9}" destId="{59D8E7E3-70CE-4579-8AA7-BFE3AF2B2C1B}" srcOrd="6" destOrd="0" parTransId="{6DB00AAE-F927-4C1F-A166-8BBD667304B6}" sibTransId="{BA28D1CC-EB8B-47E8-B906-42AD520EB209}"/>
    <dgm:cxn modelId="{60498897-AD2D-4E3C-B5B4-94110653B2F5}" srcId="{0979B225-EC07-4231-910D-D30594A97EDD}" destId="{41D49CCC-973A-4FA8-A834-24928D5E428E}" srcOrd="1" destOrd="0" parTransId="{F04B28EF-97DA-4949-9D3B-80452A8FE323}" sibTransId="{293CDA85-1CD8-455C-9FFF-E2E20A14CEB0}"/>
    <dgm:cxn modelId="{78568E9B-DA65-4AD1-BF2B-BB97D569FB7C}" srcId="{0979B225-EC07-4231-910D-D30594A97EDD}" destId="{F5678C21-42BA-480C-AC74-F92D7A6162D0}" srcOrd="4" destOrd="0" parTransId="{6B14ED2D-DE9B-4F18-8AE5-AA3FD36B6011}" sibTransId="{9DC3E702-F6E8-482D-853C-F2AFE149B123}"/>
    <dgm:cxn modelId="{72921D9E-772C-4483-A7E1-84E3EC84F8B2}" srcId="{A8160779-0622-43AD-8853-7EBD201F349E}" destId="{87E9AD9B-DA47-4A0A-8370-2D8418F2BA65}" srcOrd="0" destOrd="0" parTransId="{5CD90650-AB2A-4AC9-8D71-9AFBA35AB405}" sibTransId="{19794E09-890F-4D60-94F4-735E60DB8CA9}"/>
    <dgm:cxn modelId="{AF4F63A1-4A5D-45D0-AF2A-D64DAB896A2E}" srcId="{47EB4A13-76AF-4204-85A6-DD38FCABC1A9}" destId="{7CDEA9E8-6C7B-4C5E-BCB0-00F5BE8310E7}" srcOrd="4" destOrd="0" parTransId="{28B26093-1DE6-4C61-A630-95E03E4C4AFF}" sibTransId="{31C61747-1DF7-4402-80CB-3583A4E95D5E}"/>
    <dgm:cxn modelId="{437C58A2-474D-4BA3-BCBB-F94F71846ABB}" type="presOf" srcId="{47EB4A13-76AF-4204-85A6-DD38FCABC1A9}" destId="{C72B686B-2B0E-40AD-A216-9DE1B20AB260}" srcOrd="0" destOrd="0" presId="urn:microsoft.com/office/officeart/2005/8/layout/hList1"/>
    <dgm:cxn modelId="{502C03A3-D6E0-405D-BE64-77B031708E4A}" type="presOf" srcId="{B91D0895-2653-428E-8F7C-340D1D71000A}" destId="{177711FF-FD4F-496D-8861-E0BB85558135}" srcOrd="0" destOrd="0" presId="urn:microsoft.com/office/officeart/2005/8/layout/hList1"/>
    <dgm:cxn modelId="{DDA1C8A3-7A29-4C69-A7E1-2CF9CC960196}" srcId="{B91D0895-2653-428E-8F7C-340D1D71000A}" destId="{932D4FBD-BFFE-484F-93A4-8342D8931CFF}" srcOrd="2" destOrd="0" parTransId="{99F8ED36-D1EF-4872-8B9E-BB080E34E14F}" sibTransId="{5581824A-07CE-4927-819D-D51A1E3AF162}"/>
    <dgm:cxn modelId="{70D3F9A7-FC1A-4C77-A15F-0351CE528397}" type="presOf" srcId="{C6F2A81B-C921-497C-AC02-908E2B2D9421}" destId="{E2F37D7B-9C04-40BA-A63E-0A7CC7461159}" srcOrd="0" destOrd="1" presId="urn:microsoft.com/office/officeart/2005/8/layout/hList1"/>
    <dgm:cxn modelId="{81C9B2A8-251F-4827-B9BD-6E574B677A4D}" type="presOf" srcId="{63B80053-8FF9-415A-B558-B4E0F4564FA0}" destId="{E2F37D7B-9C04-40BA-A63E-0A7CC7461159}" srcOrd="0" destOrd="2" presId="urn:microsoft.com/office/officeart/2005/8/layout/hList1"/>
    <dgm:cxn modelId="{6623E4AA-D216-4807-8947-0FAA4DD7FE34}" type="presOf" srcId="{0AA3FB66-7D41-4CD6-9926-3993DF919BA5}" destId="{E2F37D7B-9C04-40BA-A63E-0A7CC7461159}" srcOrd="0" destOrd="5" presId="urn:microsoft.com/office/officeart/2005/8/layout/hList1"/>
    <dgm:cxn modelId="{528468AB-DBBB-4C5F-84F6-A89D3DC5781B}" srcId="{C18A7640-295C-43A5-A585-205295D3E80C}" destId="{0979B225-EC07-4231-910D-D30594A97EDD}" srcOrd="2" destOrd="0" parTransId="{B39B1033-2424-4A8E-BB8E-07A326D3D88C}" sibTransId="{5382BD30-C8BD-4386-846B-8962E89AC4D1}"/>
    <dgm:cxn modelId="{828270AE-1A9B-48C5-A9BB-640BC80F13F0}" srcId="{25A79175-7870-4C81-9954-55E08826C1B3}" destId="{D8CAD9AD-06A6-480A-A1EE-E6D77651B9B0}" srcOrd="4" destOrd="0" parTransId="{B40A8A0E-14B6-4BD0-9A6C-154751E8E0A2}" sibTransId="{547154C3-9DF0-41D3-9B50-3CC4A9ED65B7}"/>
    <dgm:cxn modelId="{228019B9-796E-4E24-A3CF-45E950A286E7}" type="presOf" srcId="{386A588D-9842-40D1-A833-586808BC7606}" destId="{177711FF-FD4F-496D-8861-E0BB85558135}" srcOrd="0" destOrd="2" presId="urn:microsoft.com/office/officeart/2005/8/layout/hList1"/>
    <dgm:cxn modelId="{55169DBD-249D-4EAE-BE77-D177E1973A20}" srcId="{0979B225-EC07-4231-910D-D30594A97EDD}" destId="{882A0E72-D20A-455E-AB3B-0B1A25A2E7A3}" srcOrd="3" destOrd="0" parTransId="{BF320343-B094-4BEC-9064-EB36C061E1AD}" sibTransId="{E09DF6AE-7D37-419D-BA99-4A224DD57CF3}"/>
    <dgm:cxn modelId="{5F95D2C5-AB2D-4979-AB4F-131AC15AFEF9}" srcId="{B91D0895-2653-428E-8F7C-340D1D71000A}" destId="{386A588D-9842-40D1-A833-586808BC7606}" srcOrd="1" destOrd="0" parTransId="{A6D06AA3-6857-427E-908F-B5DFE4E0C475}" sibTransId="{F793CBFC-64FA-4764-8B8A-51639420A174}"/>
    <dgm:cxn modelId="{BD7C67CD-228C-495E-BA00-FD56F6CCB41F}" srcId="{A8160779-0622-43AD-8853-7EBD201F349E}" destId="{F285F2E2-EB4D-40C2-8560-24065E2AF25F}" srcOrd="1" destOrd="0" parTransId="{299E62A7-27A0-48BA-8B88-9A26F0A7034F}" sibTransId="{23CC3A5E-E7B0-4BC4-B341-9783562B2719}"/>
    <dgm:cxn modelId="{AD39CECD-3A7E-4B13-A1C1-D6D9C297D4D8}" type="presOf" srcId="{59D8E7E3-70CE-4579-8AA7-BFE3AF2B2C1B}" destId="{9A3C5B85-F51E-439F-8CD1-FC2462B89CBA}" srcOrd="0" destOrd="8" presId="urn:microsoft.com/office/officeart/2005/8/layout/hList1"/>
    <dgm:cxn modelId="{B0A901D1-00F5-4B08-8C69-BE2ACF061396}" srcId="{25A79175-7870-4C81-9954-55E08826C1B3}" destId="{2BC52E78-67F9-4565-BD32-6270477AED95}" srcOrd="6" destOrd="0" parTransId="{99826C6D-668C-4787-9E8E-6B57284D07C7}" sibTransId="{AE0B86CA-498D-48EA-9B81-241C7DBBD491}"/>
    <dgm:cxn modelId="{5BA63BD9-74EF-4C50-8A10-A9BCBA1B2A83}" type="presOf" srcId="{2BC52E78-67F9-4565-BD32-6270477AED95}" destId="{E2F37D7B-9C04-40BA-A63E-0A7CC7461159}" srcOrd="0" destOrd="6" presId="urn:microsoft.com/office/officeart/2005/8/layout/hList1"/>
    <dgm:cxn modelId="{4BC539DA-2783-49F3-9A55-E69F92667586}" type="presOf" srcId="{F285F2E2-EB4D-40C2-8560-24065E2AF25F}" destId="{9A3C5B85-F51E-439F-8CD1-FC2462B89CBA}" srcOrd="0" destOrd="2" presId="urn:microsoft.com/office/officeart/2005/8/layout/hList1"/>
    <dgm:cxn modelId="{6CB193DC-CA9F-469E-90BB-981ABAF527A7}" srcId="{C18A7640-295C-43A5-A585-205295D3E80C}" destId="{47EB4A13-76AF-4204-85A6-DD38FCABC1A9}" srcOrd="1" destOrd="0" parTransId="{CB6C57B7-26D8-4ECA-B57D-D7719B1CE9CB}" sibTransId="{777AD65C-E0D0-49B1-A3BD-DE2A36A7BFC8}"/>
    <dgm:cxn modelId="{BF5350E1-3818-4FA3-88C5-FFC9CF6C8322}" type="presOf" srcId="{152E5C0E-AFE1-42FE-8851-80F0D2B28C59}" destId="{9A3C5B85-F51E-439F-8CD1-FC2462B89CBA}" srcOrd="0" destOrd="5" presId="urn:microsoft.com/office/officeart/2005/8/layout/hList1"/>
    <dgm:cxn modelId="{E5009FE4-6A18-4D87-94EE-1BB71D7C19B2}" srcId="{25A79175-7870-4C81-9954-55E08826C1B3}" destId="{C6F2A81B-C921-497C-AC02-908E2B2D9421}" srcOrd="1" destOrd="0" parTransId="{93F9A140-D136-4747-9181-611D2E17484E}" sibTransId="{3375D62E-1C2A-4FC0-A60A-E7404AD3883A}"/>
    <dgm:cxn modelId="{1E4F48F0-2060-4159-A186-5E95F8AB8171}" type="presOf" srcId="{6CEFBAFF-95C1-45BE-9B88-DE6A745C56C0}" destId="{177711FF-FD4F-496D-8861-E0BB85558135}" srcOrd="0" destOrd="1" presId="urn:microsoft.com/office/officeart/2005/8/layout/hList1"/>
    <dgm:cxn modelId="{B83794F0-09F5-4E78-A48C-11F2E0B3A7EB}" type="presOf" srcId="{99F942EF-ED1C-4769-BE9E-B4619F2349CC}" destId="{E2F37D7B-9C04-40BA-A63E-0A7CC7461159}" srcOrd="0" destOrd="0" presId="urn:microsoft.com/office/officeart/2005/8/layout/hList1"/>
    <dgm:cxn modelId="{A6B829F8-FBED-4ABB-93CC-32C090DD143F}" type="presOf" srcId="{1FF2008D-DA71-4F94-ACD0-3751704C9E35}" destId="{9A3C5B85-F51E-439F-8CD1-FC2462B89CBA}" srcOrd="0" destOrd="7" presId="urn:microsoft.com/office/officeart/2005/8/layout/hList1"/>
    <dgm:cxn modelId="{47B1877D-E230-4193-8330-E313BD60FA8B}" type="presParOf" srcId="{CD26217A-7EC4-4313-9BFF-3C06190AEBEE}" destId="{37C36C09-5518-4F35-B4A5-B139CD9FE749}" srcOrd="0" destOrd="0" presId="urn:microsoft.com/office/officeart/2005/8/layout/hList1"/>
    <dgm:cxn modelId="{D61E6315-BB6E-417E-AAA0-414DFD2E78E1}" type="presParOf" srcId="{37C36C09-5518-4F35-B4A5-B139CD9FE749}" destId="{53F283F5-1FC0-42C1-BA79-1BD2C1D2C635}" srcOrd="0" destOrd="0" presId="urn:microsoft.com/office/officeart/2005/8/layout/hList1"/>
    <dgm:cxn modelId="{08127B2F-8515-4F09-9E0B-5C1C779541A9}" type="presParOf" srcId="{37C36C09-5518-4F35-B4A5-B139CD9FE749}" destId="{E2F37D7B-9C04-40BA-A63E-0A7CC7461159}" srcOrd="1" destOrd="0" presId="urn:microsoft.com/office/officeart/2005/8/layout/hList1"/>
    <dgm:cxn modelId="{05025610-7E3D-499D-9801-FCB65E7AB692}" type="presParOf" srcId="{CD26217A-7EC4-4313-9BFF-3C06190AEBEE}" destId="{975CEE38-D5F4-4098-BD6C-E9CAC0ADF374}" srcOrd="1" destOrd="0" presId="urn:microsoft.com/office/officeart/2005/8/layout/hList1"/>
    <dgm:cxn modelId="{61CC47E7-5C14-4348-80F8-136C6CB2D116}" type="presParOf" srcId="{CD26217A-7EC4-4313-9BFF-3C06190AEBEE}" destId="{51172DF7-F2E1-4685-8C7E-B2AD07A86234}" srcOrd="2" destOrd="0" presId="urn:microsoft.com/office/officeart/2005/8/layout/hList1"/>
    <dgm:cxn modelId="{8E1F0F2B-F3CA-4E71-81DD-B614E3EA5B17}" type="presParOf" srcId="{51172DF7-F2E1-4685-8C7E-B2AD07A86234}" destId="{C72B686B-2B0E-40AD-A216-9DE1B20AB260}" srcOrd="0" destOrd="0" presId="urn:microsoft.com/office/officeart/2005/8/layout/hList1"/>
    <dgm:cxn modelId="{F11680C1-238B-4EE8-A044-1D6C1A3B245E}" type="presParOf" srcId="{51172DF7-F2E1-4685-8C7E-B2AD07A86234}" destId="{9A3C5B85-F51E-439F-8CD1-FC2462B89CBA}" srcOrd="1" destOrd="0" presId="urn:microsoft.com/office/officeart/2005/8/layout/hList1"/>
    <dgm:cxn modelId="{093BC57A-5037-4E8E-A43B-007E65270F59}" type="presParOf" srcId="{CD26217A-7EC4-4313-9BFF-3C06190AEBEE}" destId="{A0991B89-3F12-4BC8-AF8A-154277A3FB4E}" srcOrd="3" destOrd="0" presId="urn:microsoft.com/office/officeart/2005/8/layout/hList1"/>
    <dgm:cxn modelId="{2F7D319E-A79F-4F53-B991-8D72E8F88A64}" type="presParOf" srcId="{CD26217A-7EC4-4313-9BFF-3C06190AEBEE}" destId="{51819281-A4DA-4624-A1AC-DA6D91064D8F}" srcOrd="4" destOrd="0" presId="urn:microsoft.com/office/officeart/2005/8/layout/hList1"/>
    <dgm:cxn modelId="{14AABEC0-AA31-4209-9DCB-B93BB64E5C64}" type="presParOf" srcId="{51819281-A4DA-4624-A1AC-DA6D91064D8F}" destId="{B3882716-2FE2-40D9-A881-F528114ABAE5}" srcOrd="0" destOrd="0" presId="urn:microsoft.com/office/officeart/2005/8/layout/hList1"/>
    <dgm:cxn modelId="{1A8A06D0-7D89-4B90-8AED-DB98461E3CC3}" type="presParOf" srcId="{51819281-A4DA-4624-A1AC-DA6D91064D8F}" destId="{177711FF-FD4F-496D-8861-E0BB8555813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AA589-ECE1-428B-865B-2C729510698D}">
      <dsp:nvSpPr>
        <dsp:cNvPr id="0" name=""/>
        <dsp:cNvSpPr/>
      </dsp:nvSpPr>
      <dsp:spPr>
        <a:xfrm>
          <a:off x="4410912" y="682"/>
          <a:ext cx="1316838" cy="131683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Research on data that aligns with the banking problem to address</a:t>
          </a:r>
        </a:p>
      </dsp:txBody>
      <dsp:txXfrm>
        <a:off x="4603758" y="193528"/>
        <a:ext cx="931146" cy="931146"/>
      </dsp:txXfrm>
    </dsp:sp>
    <dsp:sp modelId="{C2CBDC01-8690-48AF-8D55-2D3977FB86EC}">
      <dsp:nvSpPr>
        <dsp:cNvPr id="0" name=""/>
        <dsp:cNvSpPr/>
      </dsp:nvSpPr>
      <dsp:spPr>
        <a:xfrm rot="1800000">
          <a:off x="5741782" y="926032"/>
          <a:ext cx="349553" cy="4444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dsp:txBody>
      <dsp:txXfrm>
        <a:off x="5748807" y="988702"/>
        <a:ext cx="244687" cy="266660"/>
      </dsp:txXfrm>
    </dsp:sp>
    <dsp:sp modelId="{6517876C-2B26-4809-8E5D-8402FA60D435}">
      <dsp:nvSpPr>
        <dsp:cNvPr id="0" name=""/>
        <dsp:cNvSpPr/>
      </dsp:nvSpPr>
      <dsp:spPr>
        <a:xfrm>
          <a:off x="6122502" y="988869"/>
          <a:ext cx="1316838" cy="1316838"/>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Finalised the raw data that best aligns with the bank problem due to Covid-19 situation</a:t>
          </a:r>
        </a:p>
      </dsp:txBody>
      <dsp:txXfrm>
        <a:off x="6315348" y="1181715"/>
        <a:ext cx="931146" cy="931146"/>
      </dsp:txXfrm>
    </dsp:sp>
    <dsp:sp modelId="{2F49040C-5A18-4D06-9B0B-20B41E5EF02B}">
      <dsp:nvSpPr>
        <dsp:cNvPr id="0" name=""/>
        <dsp:cNvSpPr/>
      </dsp:nvSpPr>
      <dsp:spPr>
        <a:xfrm rot="5400000">
          <a:off x="6606144" y="2403365"/>
          <a:ext cx="349553" cy="444432"/>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dsp:txBody>
      <dsp:txXfrm>
        <a:off x="6658577" y="2439818"/>
        <a:ext cx="244687" cy="266660"/>
      </dsp:txXfrm>
    </dsp:sp>
    <dsp:sp modelId="{7ACD0E82-9328-4560-A1E0-25029AF61730}">
      <dsp:nvSpPr>
        <dsp:cNvPr id="0" name=""/>
        <dsp:cNvSpPr/>
      </dsp:nvSpPr>
      <dsp:spPr>
        <a:xfrm>
          <a:off x="6122502" y="2965242"/>
          <a:ext cx="1316838" cy="1316838"/>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Studied</a:t>
          </a:r>
          <a:r>
            <a:rPr lang="en-NZ" sz="1000" kern="1200" baseline="0" dirty="0"/>
            <a:t> each and every column of the data. Data Pre-processing was carried out.</a:t>
          </a:r>
          <a:endParaRPr lang="en-NZ" sz="1000" kern="1200" dirty="0"/>
        </a:p>
      </dsp:txBody>
      <dsp:txXfrm>
        <a:off x="6315348" y="3158088"/>
        <a:ext cx="931146" cy="931146"/>
      </dsp:txXfrm>
    </dsp:sp>
    <dsp:sp modelId="{A239F0C6-C520-4FC0-87B9-0DD6698ECEBA}">
      <dsp:nvSpPr>
        <dsp:cNvPr id="0" name=""/>
        <dsp:cNvSpPr/>
      </dsp:nvSpPr>
      <dsp:spPr>
        <a:xfrm rot="9000000">
          <a:off x="5758917" y="3890591"/>
          <a:ext cx="349553" cy="444432"/>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dsp:txBody>
      <dsp:txXfrm rot="10800000">
        <a:off x="5856758" y="3953261"/>
        <a:ext cx="244687" cy="266660"/>
      </dsp:txXfrm>
    </dsp:sp>
    <dsp:sp modelId="{4F430596-FB76-4E02-88C3-F7FE589676F3}">
      <dsp:nvSpPr>
        <dsp:cNvPr id="0" name=""/>
        <dsp:cNvSpPr/>
      </dsp:nvSpPr>
      <dsp:spPr>
        <a:xfrm>
          <a:off x="4410912" y="3953428"/>
          <a:ext cx="1316838" cy="1316838"/>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NZ" sz="1000" kern="1200" dirty="0"/>
            <a:t>Power BI to perform exploratory analysis and to choose the variables that will best support the prediction </a:t>
          </a:r>
        </a:p>
      </dsp:txBody>
      <dsp:txXfrm>
        <a:off x="4603758" y="4146274"/>
        <a:ext cx="931146" cy="931146"/>
      </dsp:txXfrm>
    </dsp:sp>
    <dsp:sp modelId="{790633D6-CFAE-4515-B429-F0FC53FD8AD3}">
      <dsp:nvSpPr>
        <dsp:cNvPr id="0" name=""/>
        <dsp:cNvSpPr/>
      </dsp:nvSpPr>
      <dsp:spPr>
        <a:xfrm rot="12600000">
          <a:off x="4047328" y="3900484"/>
          <a:ext cx="349553" cy="444432"/>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dsp:txBody>
      <dsp:txXfrm rot="10800000">
        <a:off x="4145169" y="4015587"/>
        <a:ext cx="244687" cy="266660"/>
      </dsp:txXfrm>
    </dsp:sp>
    <dsp:sp modelId="{9D23E1DC-B8EC-4829-B0B4-0A9E952A1F50}">
      <dsp:nvSpPr>
        <dsp:cNvPr id="0" name=""/>
        <dsp:cNvSpPr/>
      </dsp:nvSpPr>
      <dsp:spPr>
        <a:xfrm>
          <a:off x="2699323" y="2965242"/>
          <a:ext cx="1316838" cy="1316838"/>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NZ" sz="1050" kern="1200" dirty="0"/>
            <a:t>Used AutoML and Designer in Microsoft Azure to build the best ML models. </a:t>
          </a:r>
        </a:p>
      </dsp:txBody>
      <dsp:txXfrm>
        <a:off x="2892169" y="3158088"/>
        <a:ext cx="931146" cy="931146"/>
      </dsp:txXfrm>
    </dsp:sp>
    <dsp:sp modelId="{A1AAEE58-338A-4A72-A158-3C287E7FDC44}">
      <dsp:nvSpPr>
        <dsp:cNvPr id="0" name=""/>
        <dsp:cNvSpPr/>
      </dsp:nvSpPr>
      <dsp:spPr>
        <a:xfrm rot="16200000">
          <a:off x="3182966" y="2423151"/>
          <a:ext cx="349553" cy="444432"/>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dsp:txBody>
      <dsp:txXfrm>
        <a:off x="3235399" y="2564470"/>
        <a:ext cx="244687" cy="266660"/>
      </dsp:txXfrm>
    </dsp:sp>
    <dsp:sp modelId="{DCC0F9B8-38F1-4815-9964-5A27BC4585AE}">
      <dsp:nvSpPr>
        <dsp:cNvPr id="0" name=""/>
        <dsp:cNvSpPr/>
      </dsp:nvSpPr>
      <dsp:spPr>
        <a:xfrm>
          <a:off x="2699323" y="988869"/>
          <a:ext cx="1316838" cy="1316838"/>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NZ" sz="900" kern="1200" dirty="0"/>
            <a:t>Deployed the ML model and used Power Automate to connect to Power Apps to built an interactive platform</a:t>
          </a:r>
        </a:p>
      </dsp:txBody>
      <dsp:txXfrm>
        <a:off x="2892169" y="1181715"/>
        <a:ext cx="931146" cy="931146"/>
      </dsp:txXfrm>
    </dsp:sp>
    <dsp:sp modelId="{88F1B815-F3F1-4873-836F-3F264772BEBA}">
      <dsp:nvSpPr>
        <dsp:cNvPr id="0" name=""/>
        <dsp:cNvSpPr/>
      </dsp:nvSpPr>
      <dsp:spPr>
        <a:xfrm rot="19800000">
          <a:off x="4030193" y="935925"/>
          <a:ext cx="349553" cy="444432"/>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NZ" sz="700" kern="1200"/>
        </a:p>
      </dsp:txBody>
      <dsp:txXfrm>
        <a:off x="4037218" y="1051028"/>
        <a:ext cx="244687" cy="266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283F5-1FC0-42C1-BA79-1BD2C1D2C635}">
      <dsp:nvSpPr>
        <dsp:cNvPr id="0" name=""/>
        <dsp:cNvSpPr/>
      </dsp:nvSpPr>
      <dsp:spPr>
        <a:xfrm>
          <a:off x="2870" y="3683"/>
          <a:ext cx="2799126" cy="442356"/>
        </a:xfrm>
        <a:prstGeom prst="rect">
          <a:avLst/>
        </a:prstGeom>
        <a:solidFill>
          <a:schemeClr val="accent6">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200" b="1" kern="1200" dirty="0"/>
            <a:t>Financial Institutions, Regulators and Venture Capitalists</a:t>
          </a:r>
        </a:p>
      </dsp:txBody>
      <dsp:txXfrm>
        <a:off x="2870" y="3683"/>
        <a:ext cx="2799126" cy="442356"/>
      </dsp:txXfrm>
    </dsp:sp>
    <dsp:sp modelId="{E2F37D7B-9C04-40BA-A63E-0A7CC7461159}">
      <dsp:nvSpPr>
        <dsp:cNvPr id="0" name=""/>
        <dsp:cNvSpPr/>
      </dsp:nvSpPr>
      <dsp:spPr>
        <a:xfrm>
          <a:off x="2870" y="446039"/>
          <a:ext cx="2799126" cy="2368977"/>
        </a:xfrm>
        <a:prstGeom prst="rect">
          <a:avLst/>
        </a:prstGeom>
        <a:solidFill>
          <a:schemeClr val="accent6">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q"/>
          </a:pPr>
          <a:endParaRPr lang="en-NZ" sz="1200" kern="1200" dirty="0"/>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Determining Industry Creditworthiness</a:t>
          </a:r>
        </a:p>
        <a:p>
          <a:pPr marL="114300" lvl="1" indent="-114300" algn="l" defTabSz="533400">
            <a:lnSpc>
              <a:spcPct val="90000"/>
            </a:lnSpc>
            <a:spcBef>
              <a:spcPct val="0"/>
            </a:spcBef>
            <a:spcAft>
              <a:spcPct val="15000"/>
            </a:spcAft>
            <a:buChar char="•"/>
          </a:pPr>
          <a:endParaRPr lang="en-NZ" sz="1200" kern="1200" dirty="0"/>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Detection of Fraud Patterns</a:t>
          </a:r>
        </a:p>
        <a:p>
          <a:pPr marL="114300" lvl="1" indent="-114300" algn="l" defTabSz="533400">
            <a:lnSpc>
              <a:spcPct val="90000"/>
            </a:lnSpc>
            <a:spcBef>
              <a:spcPct val="0"/>
            </a:spcBef>
            <a:spcAft>
              <a:spcPct val="15000"/>
            </a:spcAft>
            <a:buFont typeface="Wingdings" panose="05000000000000000000" pitchFamily="2" charset="2"/>
            <a:buChar char="q"/>
          </a:pPr>
          <a:endParaRPr lang="en-NZ" sz="1200" kern="1200" dirty="0"/>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Anti Money Laundering</a:t>
          </a:r>
        </a:p>
        <a:p>
          <a:pPr marL="114300" lvl="1" indent="-114300" algn="l" defTabSz="533400">
            <a:lnSpc>
              <a:spcPct val="90000"/>
            </a:lnSpc>
            <a:spcBef>
              <a:spcPct val="0"/>
            </a:spcBef>
            <a:spcAft>
              <a:spcPct val="15000"/>
            </a:spcAft>
            <a:buFont typeface="Wingdings" panose="05000000000000000000" pitchFamily="2" charset="2"/>
            <a:buChar char="q"/>
          </a:pPr>
          <a:endParaRPr lang="en-NZ" sz="1200" kern="1200" dirty="0"/>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Financial Lending to Small Business Enterprises</a:t>
          </a:r>
        </a:p>
      </dsp:txBody>
      <dsp:txXfrm>
        <a:off x="2870" y="446039"/>
        <a:ext cx="2799126" cy="2368977"/>
      </dsp:txXfrm>
    </dsp:sp>
    <dsp:sp modelId="{C72B686B-2B0E-40AD-A216-9DE1B20AB260}">
      <dsp:nvSpPr>
        <dsp:cNvPr id="0" name=""/>
        <dsp:cNvSpPr/>
      </dsp:nvSpPr>
      <dsp:spPr>
        <a:xfrm>
          <a:off x="3193874" y="0"/>
          <a:ext cx="2799126" cy="442356"/>
        </a:xfrm>
        <a:prstGeom prst="rect">
          <a:avLst/>
        </a:prstGeom>
        <a:solidFill>
          <a:schemeClr val="accent5">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200" b="1" kern="1200" dirty="0"/>
            <a:t>Loan Banking Providers</a:t>
          </a:r>
          <a:r>
            <a:rPr lang="en-NZ" sz="1200" kern="1200" dirty="0"/>
            <a:t>	</a:t>
          </a:r>
        </a:p>
      </dsp:txBody>
      <dsp:txXfrm>
        <a:off x="3193874" y="0"/>
        <a:ext cx="2799126" cy="442356"/>
      </dsp:txXfrm>
    </dsp:sp>
    <dsp:sp modelId="{9A3C5B85-F51E-439F-8CD1-FC2462B89CBA}">
      <dsp:nvSpPr>
        <dsp:cNvPr id="0" name=""/>
        <dsp:cNvSpPr/>
      </dsp:nvSpPr>
      <dsp:spPr>
        <a:xfrm>
          <a:off x="3193874" y="446039"/>
          <a:ext cx="2799126" cy="2368977"/>
        </a:xfrm>
        <a:prstGeom prst="rect">
          <a:avLst/>
        </a:prstGeom>
        <a:solidFill>
          <a:schemeClr val="accent5">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Streamlining the loan application process</a:t>
          </a:r>
        </a:p>
        <a:p>
          <a:pPr marL="228600" lvl="2" indent="-114300" algn="l" defTabSz="533400">
            <a:lnSpc>
              <a:spcPct val="90000"/>
            </a:lnSpc>
            <a:spcBef>
              <a:spcPct val="0"/>
            </a:spcBef>
            <a:spcAft>
              <a:spcPct val="15000"/>
            </a:spcAft>
            <a:buFont typeface="Wingdings" panose="05000000000000000000" pitchFamily="2" charset="2"/>
            <a:buChar char="q"/>
          </a:pPr>
          <a:r>
            <a:rPr lang="en-NZ" sz="1200" kern="1200" dirty="0"/>
            <a:t>Reject Riskier Applicants</a:t>
          </a:r>
        </a:p>
        <a:p>
          <a:pPr marL="228600" lvl="2" indent="-114300" algn="l" defTabSz="533400">
            <a:lnSpc>
              <a:spcPct val="90000"/>
            </a:lnSpc>
            <a:spcBef>
              <a:spcPct val="0"/>
            </a:spcBef>
            <a:spcAft>
              <a:spcPct val="15000"/>
            </a:spcAft>
            <a:buFont typeface="Wingdings" panose="05000000000000000000" pitchFamily="2" charset="2"/>
            <a:buChar char="q"/>
          </a:pPr>
          <a:r>
            <a:rPr lang="en-NZ" sz="1200" kern="1200" dirty="0"/>
            <a:t>Determining Customer Creditworthiness</a:t>
          </a:r>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Lower Operational Costs </a:t>
          </a:r>
        </a:p>
        <a:p>
          <a:pPr marL="114300" lvl="1" indent="-114300" algn="l" defTabSz="533400">
            <a:lnSpc>
              <a:spcPct val="90000"/>
            </a:lnSpc>
            <a:spcBef>
              <a:spcPct val="0"/>
            </a:spcBef>
            <a:spcAft>
              <a:spcPct val="15000"/>
            </a:spcAft>
            <a:buFont typeface="Wingdings" panose="05000000000000000000" pitchFamily="2" charset="2"/>
            <a:buChar char="q"/>
          </a:pPr>
          <a:r>
            <a:rPr lang="en-NZ" sz="1200" b="0" i="0" kern="1200" dirty="0"/>
            <a:t>Managing Loan Portfolio Risk</a:t>
          </a:r>
          <a:endParaRPr lang="en-NZ" sz="1200" kern="1200" dirty="0"/>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Customer Segmentation</a:t>
          </a:r>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Help Increase Customer Lifetime Value</a:t>
          </a:r>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Increase chances of cross selling</a:t>
          </a:r>
        </a:p>
        <a:p>
          <a:pPr marL="114300" lvl="1" indent="-114300" algn="l" defTabSz="533400">
            <a:lnSpc>
              <a:spcPct val="90000"/>
            </a:lnSpc>
            <a:spcBef>
              <a:spcPct val="0"/>
            </a:spcBef>
            <a:spcAft>
              <a:spcPct val="15000"/>
            </a:spcAft>
            <a:buChar char="•"/>
          </a:pPr>
          <a:endParaRPr lang="en-NZ" sz="1200" kern="1200" dirty="0"/>
        </a:p>
      </dsp:txBody>
      <dsp:txXfrm>
        <a:off x="3193874" y="446039"/>
        <a:ext cx="2799126" cy="2368977"/>
      </dsp:txXfrm>
    </dsp:sp>
    <dsp:sp modelId="{B3882716-2FE2-40D9-A881-F528114ABAE5}">
      <dsp:nvSpPr>
        <dsp:cNvPr id="0" name=""/>
        <dsp:cNvSpPr/>
      </dsp:nvSpPr>
      <dsp:spPr>
        <a:xfrm>
          <a:off x="6384878" y="3683"/>
          <a:ext cx="2799126" cy="442356"/>
        </a:xfrm>
        <a:prstGeom prst="rect">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Z" sz="1200" b="1" kern="1200" dirty="0"/>
            <a:t>Consumers</a:t>
          </a:r>
        </a:p>
      </dsp:txBody>
      <dsp:txXfrm>
        <a:off x="6384878" y="3683"/>
        <a:ext cx="2799126" cy="442356"/>
      </dsp:txXfrm>
    </dsp:sp>
    <dsp:sp modelId="{177711FF-FD4F-496D-8861-E0BB85558135}">
      <dsp:nvSpPr>
        <dsp:cNvPr id="0" name=""/>
        <dsp:cNvSpPr/>
      </dsp:nvSpPr>
      <dsp:spPr>
        <a:xfrm>
          <a:off x="6387749" y="449723"/>
          <a:ext cx="2799126" cy="2368977"/>
        </a:xfrm>
        <a:prstGeom prst="rect">
          <a:avLst/>
        </a:prstGeom>
        <a:solidFill>
          <a:schemeClr val="accent4">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Consumers can fill in their details to find out</a:t>
          </a:r>
        </a:p>
        <a:p>
          <a:pPr marL="228600" lvl="2" indent="-114300" algn="l" defTabSz="533400">
            <a:lnSpc>
              <a:spcPct val="90000"/>
            </a:lnSpc>
            <a:spcBef>
              <a:spcPct val="0"/>
            </a:spcBef>
            <a:spcAft>
              <a:spcPct val="15000"/>
            </a:spcAft>
            <a:buFont typeface="Wingdings" panose="05000000000000000000" pitchFamily="2" charset="2"/>
            <a:buChar char="q"/>
          </a:pPr>
          <a:r>
            <a:rPr lang="en-NZ" sz="1200" kern="1200" dirty="0"/>
            <a:t>how likely are they to be offered a loan.</a:t>
          </a:r>
        </a:p>
        <a:p>
          <a:pPr marL="228600" lvl="2" indent="-114300" algn="l" defTabSz="533400">
            <a:lnSpc>
              <a:spcPct val="90000"/>
            </a:lnSpc>
            <a:spcBef>
              <a:spcPct val="0"/>
            </a:spcBef>
            <a:spcAft>
              <a:spcPct val="15000"/>
            </a:spcAft>
            <a:buFont typeface="Wingdings" panose="05000000000000000000" pitchFamily="2" charset="2"/>
            <a:buChar char="q"/>
          </a:pPr>
          <a:r>
            <a:rPr lang="en-NZ" sz="1200" kern="1200" dirty="0"/>
            <a:t>Like to Like customer credit worthiness.</a:t>
          </a:r>
        </a:p>
        <a:p>
          <a:pPr marL="228600" lvl="2" indent="-114300" algn="l" defTabSz="533400">
            <a:lnSpc>
              <a:spcPct val="90000"/>
            </a:lnSpc>
            <a:spcBef>
              <a:spcPct val="0"/>
            </a:spcBef>
            <a:spcAft>
              <a:spcPct val="15000"/>
            </a:spcAft>
            <a:buFont typeface="Wingdings" panose="05000000000000000000" pitchFamily="2" charset="2"/>
            <a:buChar char="q"/>
          </a:pPr>
          <a:endParaRPr lang="en-NZ" sz="1200" kern="1200" dirty="0"/>
        </a:p>
        <a:p>
          <a:pPr marL="114300" lvl="1" indent="-114300" algn="l" defTabSz="533400">
            <a:lnSpc>
              <a:spcPct val="90000"/>
            </a:lnSpc>
            <a:spcBef>
              <a:spcPct val="0"/>
            </a:spcBef>
            <a:spcAft>
              <a:spcPct val="15000"/>
            </a:spcAft>
            <a:buFont typeface="Wingdings" panose="05000000000000000000" pitchFamily="2" charset="2"/>
            <a:buChar char="q"/>
          </a:pPr>
          <a:r>
            <a:rPr lang="en-NZ" sz="1200" kern="1200" dirty="0"/>
            <a:t>Personalise repayment schedule to increase future loan approvals.</a:t>
          </a:r>
        </a:p>
        <a:p>
          <a:pPr marL="114300" lvl="1" indent="-114300" algn="l" defTabSz="533400">
            <a:lnSpc>
              <a:spcPct val="90000"/>
            </a:lnSpc>
            <a:spcBef>
              <a:spcPct val="0"/>
            </a:spcBef>
            <a:spcAft>
              <a:spcPct val="15000"/>
            </a:spcAft>
            <a:buChar char="•"/>
          </a:pPr>
          <a:endParaRPr lang="en-NZ" sz="1200" kern="1200" dirty="0"/>
        </a:p>
        <a:p>
          <a:pPr marL="114300" lvl="1" indent="-114300" algn="l" defTabSz="533400">
            <a:lnSpc>
              <a:spcPct val="90000"/>
            </a:lnSpc>
            <a:spcBef>
              <a:spcPct val="0"/>
            </a:spcBef>
            <a:spcAft>
              <a:spcPct val="15000"/>
            </a:spcAft>
            <a:buChar char="•"/>
          </a:pPr>
          <a:endParaRPr lang="en-NZ" sz="1200" kern="1200" dirty="0"/>
        </a:p>
        <a:p>
          <a:pPr marL="114300" lvl="1" indent="-114300" algn="l" defTabSz="533400">
            <a:lnSpc>
              <a:spcPct val="90000"/>
            </a:lnSpc>
            <a:spcBef>
              <a:spcPct val="0"/>
            </a:spcBef>
            <a:spcAft>
              <a:spcPct val="15000"/>
            </a:spcAft>
            <a:buChar char="•"/>
          </a:pPr>
          <a:endParaRPr lang="en-NZ" sz="1200" kern="1200" dirty="0"/>
        </a:p>
      </dsp:txBody>
      <dsp:txXfrm>
        <a:off x="6387749" y="449723"/>
        <a:ext cx="2799126" cy="236897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FFBA-2A1C-45B8-9923-4A5CFC5D2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0C15653-0C85-4915-BEA4-FB49F2A65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7" name="Rectangle 6">
            <a:extLst>
              <a:ext uri="{FF2B5EF4-FFF2-40B4-BE49-F238E27FC236}">
                <a16:creationId xmlns:a16="http://schemas.microsoft.com/office/drawing/2014/main" id="{76F13A9A-CC84-4A5E-AA41-58E500A8B818}"/>
              </a:ext>
            </a:extLst>
          </p:cNvPr>
          <p:cNvSpPr/>
          <p:nvPr userDrawn="1"/>
        </p:nvSpPr>
        <p:spPr>
          <a:xfrm>
            <a:off x="1330036" y="0"/>
            <a:ext cx="9337964" cy="13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959712CB-0404-405A-8B77-435A61922122}"/>
              </a:ext>
            </a:extLst>
          </p:cNvPr>
          <p:cNvSpPr/>
          <p:nvPr userDrawn="1"/>
        </p:nvSpPr>
        <p:spPr>
          <a:xfrm>
            <a:off x="1216429" y="6721475"/>
            <a:ext cx="9337964" cy="13652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9720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DA7-45B1-4E9E-A220-0410DB971BB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AA4712-102F-46E5-83A5-BD3B831A4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9B0F42-63F0-4CD9-BA15-980BA77D93DA}"/>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5" name="Footer Placeholder 4">
            <a:extLst>
              <a:ext uri="{FF2B5EF4-FFF2-40B4-BE49-F238E27FC236}">
                <a16:creationId xmlns:a16="http://schemas.microsoft.com/office/drawing/2014/main" id="{19134599-F8FB-4C4E-9EA0-D74DA2A263B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1FC0B1-BFD5-4390-A285-D42B92D55365}"/>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0574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65EF4-30E9-4483-9309-CAF1A99849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96A67F-222E-4E7E-836C-4A8275973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377B0E-D97E-43AA-9D16-9F6F79A7C4AE}"/>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5" name="Footer Placeholder 4">
            <a:extLst>
              <a:ext uri="{FF2B5EF4-FFF2-40B4-BE49-F238E27FC236}">
                <a16:creationId xmlns:a16="http://schemas.microsoft.com/office/drawing/2014/main" id="{A6518D81-E33C-4F11-BBEF-4DD515F625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520212-8445-4FC0-8B10-00274F64FD8C}"/>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95234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13FA-B2C7-4BB5-8D49-D611134AC98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36839B-F85F-494B-AAE1-761ABF8177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AF76344-68C9-4DA3-B2C5-13CEA10CF185}"/>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5" name="Footer Placeholder 4">
            <a:extLst>
              <a:ext uri="{FF2B5EF4-FFF2-40B4-BE49-F238E27FC236}">
                <a16:creationId xmlns:a16="http://schemas.microsoft.com/office/drawing/2014/main" id="{2B41B509-3E27-41D4-A514-AA2B28C2AC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D3A6A8-2381-4FE4-ABD2-2A168074E4D9}"/>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54574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3AB3-3800-466D-B92A-ECD8F68B1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A176550-C681-4713-9C95-926F57B78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2019E-1FCF-4E90-88E0-B990CC329864}"/>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5" name="Footer Placeholder 4">
            <a:extLst>
              <a:ext uri="{FF2B5EF4-FFF2-40B4-BE49-F238E27FC236}">
                <a16:creationId xmlns:a16="http://schemas.microsoft.com/office/drawing/2014/main" id="{18C20DCB-8E51-4A20-B776-9284874D70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B4C6E7-5A52-4975-9F9A-67403168FC33}"/>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91039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4227-B2B4-45CF-B3BE-CFE3AAA3B3B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F6A173-0C91-415B-8E40-FAF21F274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A4F96DD-9901-4901-8207-E6DEDDA6E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1C20980-2055-4914-8F45-87D5C1F4440B}"/>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6" name="Footer Placeholder 5">
            <a:extLst>
              <a:ext uri="{FF2B5EF4-FFF2-40B4-BE49-F238E27FC236}">
                <a16:creationId xmlns:a16="http://schemas.microsoft.com/office/drawing/2014/main" id="{66374C18-EF73-435A-820F-20F01B0C26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BC0365-6A27-4098-8652-926F85F1A1A0}"/>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27490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2A72-2428-49AB-BE4F-F2A98685318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2120E0B-8A62-47DD-BE86-FB97C90E6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A66C1-B017-4B56-8E1F-6A7AD9321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3AA6831-6098-4E6A-80F3-544ED243E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BD1FD-96FA-4984-AB59-DDF516E3F6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080BAC8-F74C-43F5-8CC9-B5FC2D138099}"/>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8" name="Footer Placeholder 7">
            <a:extLst>
              <a:ext uri="{FF2B5EF4-FFF2-40B4-BE49-F238E27FC236}">
                <a16:creationId xmlns:a16="http://schemas.microsoft.com/office/drawing/2014/main" id="{A3A8F095-2120-4D54-854E-F9FB55603EC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6D00F75-A5EE-47D9-9F6F-39D560F15525}"/>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64702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9CC1-91A1-415E-BCCB-1A73517451E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7C779C4-DDDE-4214-98CF-5829D17D8D4D}"/>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4" name="Footer Placeholder 3">
            <a:extLst>
              <a:ext uri="{FF2B5EF4-FFF2-40B4-BE49-F238E27FC236}">
                <a16:creationId xmlns:a16="http://schemas.microsoft.com/office/drawing/2014/main" id="{2C06F0F4-ABFD-4C12-BC3F-37647509176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D9F97E2-80E4-408B-886C-BECEB4360E57}"/>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324811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C530C-3F1E-410D-831C-3921127B99C7}"/>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3" name="Footer Placeholder 2">
            <a:extLst>
              <a:ext uri="{FF2B5EF4-FFF2-40B4-BE49-F238E27FC236}">
                <a16:creationId xmlns:a16="http://schemas.microsoft.com/office/drawing/2014/main" id="{F3498065-820E-4147-9E7A-E9DFDD375DE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EA2D81B-304E-41B8-8ABF-6962BC285CE6}"/>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22196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B3AF-1467-4852-B487-EE0032421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AD8F8C4-93C2-4ABD-A76E-0BFEB6AB2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6B28F85-13DD-4A9E-BF9D-D1D3F0D90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58C7F-5D3D-4AD2-801F-41711FFBC19E}"/>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6" name="Footer Placeholder 5">
            <a:extLst>
              <a:ext uri="{FF2B5EF4-FFF2-40B4-BE49-F238E27FC236}">
                <a16:creationId xmlns:a16="http://schemas.microsoft.com/office/drawing/2014/main" id="{FC43BF90-046B-4630-B880-316D283D10D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1320DE-322A-46FF-A848-E825838C62C4}"/>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19032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52D6-D2A4-4042-A3C3-A0A81FD28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C0209C1-21E7-40B1-9D7A-423C1BAFF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5F67280-AA8C-4E4D-A35D-8506D0B8C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7121F-AB7A-4156-91D0-6DADC17A3718}"/>
              </a:ext>
            </a:extLst>
          </p:cNvPr>
          <p:cNvSpPr>
            <a:spLocks noGrp="1"/>
          </p:cNvSpPr>
          <p:nvPr>
            <p:ph type="dt" sz="half" idx="10"/>
          </p:nvPr>
        </p:nvSpPr>
        <p:spPr/>
        <p:txBody>
          <a:bodyPr/>
          <a:lstStyle/>
          <a:p>
            <a:fld id="{1356E59E-B303-42BB-88AF-16DD0CBA5A8E}" type="datetimeFigureOut">
              <a:rPr lang="en-AU" smtClean="0"/>
              <a:t>16/02/2021</a:t>
            </a:fld>
            <a:endParaRPr lang="en-AU"/>
          </a:p>
        </p:txBody>
      </p:sp>
      <p:sp>
        <p:nvSpPr>
          <p:cNvPr id="6" name="Footer Placeholder 5">
            <a:extLst>
              <a:ext uri="{FF2B5EF4-FFF2-40B4-BE49-F238E27FC236}">
                <a16:creationId xmlns:a16="http://schemas.microsoft.com/office/drawing/2014/main" id="{EDAE501E-E16E-4CC1-BC48-5DC1889557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49E8A7-A093-408F-A7D0-A57B1CE9BE8C}"/>
              </a:ext>
            </a:extLst>
          </p:cNvPr>
          <p:cNvSpPr>
            <a:spLocks noGrp="1"/>
          </p:cNvSpPr>
          <p:nvPr>
            <p:ph type="sldNum" sz="quarter" idx="12"/>
          </p:nvPr>
        </p:nvSpPr>
        <p:spPr/>
        <p:txBody>
          <a:bodyPr/>
          <a:lstStyle/>
          <a:p>
            <a:fld id="{83BE6D2A-C1AF-40AE-AFCD-154F77B7A484}" type="slidenum">
              <a:rPr lang="en-AU" smtClean="0"/>
              <a:t>‹#›</a:t>
            </a:fld>
            <a:endParaRPr lang="en-AU"/>
          </a:p>
        </p:txBody>
      </p:sp>
    </p:spTree>
    <p:extLst>
      <p:ext uri="{BB962C8B-B14F-4D97-AF65-F5344CB8AC3E}">
        <p14:creationId xmlns:p14="http://schemas.microsoft.com/office/powerpoint/2010/main" val="122573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35906-3D7B-4340-B7A1-878F590EF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C177D3E-5CEB-4E01-92B8-5341694E3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8F41AB0-5B6A-41C2-9E2B-69124309D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6E59E-B303-42BB-88AF-16DD0CBA5A8E}" type="datetimeFigureOut">
              <a:rPr lang="en-AU" smtClean="0"/>
              <a:t>16/02/2021</a:t>
            </a:fld>
            <a:endParaRPr lang="en-AU"/>
          </a:p>
        </p:txBody>
      </p:sp>
      <p:sp>
        <p:nvSpPr>
          <p:cNvPr id="5" name="Footer Placeholder 4">
            <a:extLst>
              <a:ext uri="{FF2B5EF4-FFF2-40B4-BE49-F238E27FC236}">
                <a16:creationId xmlns:a16="http://schemas.microsoft.com/office/drawing/2014/main" id="{28980CE1-9234-452C-AB92-73B543FD33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8D96357-D70F-4A6B-9E4A-DCFE53FCF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E6D2A-C1AF-40AE-AFCD-154F77B7A484}" type="slidenum">
              <a:rPr lang="en-AU" smtClean="0"/>
              <a:t>‹#›</a:t>
            </a:fld>
            <a:endParaRPr lang="en-AU"/>
          </a:p>
        </p:txBody>
      </p:sp>
    </p:spTree>
    <p:extLst>
      <p:ext uri="{BB962C8B-B14F-4D97-AF65-F5344CB8AC3E}">
        <p14:creationId xmlns:p14="http://schemas.microsoft.com/office/powerpoint/2010/main" val="345125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diagramData" Target="../diagrams/data2.xml"/><Relationship Id="rId16" Type="http://schemas.openxmlformats.org/officeDocument/2006/relationships/image" Target="../media/image25.png"/><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20.png"/><Relationship Id="rId5" Type="http://schemas.openxmlformats.org/officeDocument/2006/relationships/diagramColors" Target="../diagrams/colors2.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diagramQuickStyle" Target="../diagrams/quickStyle2.xml"/><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C275F-8678-4FB5-A46F-5F60E939ED25}"/>
              </a:ext>
            </a:extLst>
          </p:cNvPr>
          <p:cNvSpPr txBox="1"/>
          <p:nvPr/>
        </p:nvSpPr>
        <p:spPr>
          <a:xfrm>
            <a:off x="452663" y="1856877"/>
            <a:ext cx="5259897" cy="707886"/>
          </a:xfrm>
          <a:prstGeom prst="rect">
            <a:avLst/>
          </a:prstGeom>
          <a:noFill/>
        </p:spPr>
        <p:txBody>
          <a:bodyPr wrap="square" rtlCol="0">
            <a:spAutoFit/>
          </a:bodyPr>
          <a:lstStyle/>
          <a:p>
            <a:r>
              <a:rPr lang="en-US" sz="2400" b="1" dirty="0">
                <a:solidFill>
                  <a:schemeClr val="bg1"/>
                </a:solidFill>
                <a:latin typeface="Gill Sans MT" panose="020B0502020104020203" pitchFamily="34" charset="0"/>
              </a:rPr>
              <a:t>TEAM CLOUD CHRONICLES</a:t>
            </a:r>
          </a:p>
          <a:p>
            <a:r>
              <a:rPr lang="en-US" sz="1600" b="1" dirty="0">
                <a:solidFill>
                  <a:schemeClr val="bg1"/>
                </a:solidFill>
                <a:latin typeface="Gill Sans MT" panose="020B0502020104020203" pitchFamily="34" charset="0"/>
              </a:rPr>
              <a:t>MIRCSOFT AZURE VIRTUAL HACATHON 2020-21</a:t>
            </a:r>
            <a:endParaRPr lang="en-AU" sz="1600" b="1" dirty="0">
              <a:solidFill>
                <a:schemeClr val="bg1"/>
              </a:solidFill>
              <a:latin typeface="Gill Sans MT" panose="020B0502020104020203" pitchFamily="34" charset="0"/>
            </a:endParaRPr>
          </a:p>
        </p:txBody>
      </p:sp>
      <p:sp>
        <p:nvSpPr>
          <p:cNvPr id="5" name="Subtitle 2">
            <a:extLst>
              <a:ext uri="{FF2B5EF4-FFF2-40B4-BE49-F238E27FC236}">
                <a16:creationId xmlns:a16="http://schemas.microsoft.com/office/drawing/2014/main" id="{21CD6932-4472-4FEC-B0E1-E7C9F3F45B0C}"/>
              </a:ext>
            </a:extLst>
          </p:cNvPr>
          <p:cNvSpPr txBox="1">
            <a:spLocks/>
          </p:cNvSpPr>
          <p:nvPr/>
        </p:nvSpPr>
        <p:spPr>
          <a:xfrm>
            <a:off x="452663" y="2464913"/>
            <a:ext cx="7025109" cy="43559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5600" dirty="0">
                <a:solidFill>
                  <a:schemeClr val="bg1"/>
                </a:solidFill>
              </a:rPr>
              <a:t>Athira Krishnakumar Nair, Prashant Islur, Ravi Singh, Dhruv Sharma</a:t>
            </a:r>
          </a:p>
          <a:p>
            <a:pPr marL="0" indent="0">
              <a:buNone/>
            </a:pPr>
            <a:r>
              <a:rPr lang="en-NZ" sz="5600" dirty="0">
                <a:solidFill>
                  <a:schemeClr val="bg1"/>
                </a:solidFill>
              </a:rPr>
              <a:t>Team From New Zealand</a:t>
            </a:r>
          </a:p>
        </p:txBody>
      </p:sp>
    </p:spTree>
    <p:extLst>
      <p:ext uri="{BB962C8B-B14F-4D97-AF65-F5344CB8AC3E}">
        <p14:creationId xmlns:p14="http://schemas.microsoft.com/office/powerpoint/2010/main" val="73275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descr="A picture containing text, person, screen&#10;&#10;Description automatically generated">
            <a:extLst>
              <a:ext uri="{FF2B5EF4-FFF2-40B4-BE49-F238E27FC236}">
                <a16:creationId xmlns:a16="http://schemas.microsoft.com/office/drawing/2014/main" id="{194C26FB-264F-4E50-9CFA-0F9D5A735259}"/>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774090" y="1675905"/>
            <a:ext cx="1834087" cy="183408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6DF34D18-CA7D-4C30-9FD4-ED22538FB91F}"/>
              </a:ext>
            </a:extLst>
          </p:cNvPr>
          <p:cNvSpPr txBox="1"/>
          <p:nvPr/>
        </p:nvSpPr>
        <p:spPr>
          <a:xfrm>
            <a:off x="79870" y="3627737"/>
            <a:ext cx="3093430" cy="1477328"/>
          </a:xfrm>
          <a:prstGeom prst="rect">
            <a:avLst/>
          </a:prstGeom>
          <a:noFill/>
        </p:spPr>
        <p:txBody>
          <a:bodyPr wrap="square" rtlCol="0">
            <a:spAutoFit/>
          </a:bodyPr>
          <a:lstStyle/>
          <a:p>
            <a:pPr algn="ctr"/>
            <a:r>
              <a:rPr lang="en-US" sz="900" dirty="0"/>
              <a:t>Athira Krishnakumar Nair</a:t>
            </a:r>
          </a:p>
          <a:p>
            <a:pPr algn="ctr"/>
            <a:r>
              <a:rPr lang="en-US" sz="900" dirty="0"/>
              <a:t>Lead Data Scientist at Pyper Vision | Microsoft Data Analyst Associate Certified</a:t>
            </a:r>
          </a:p>
          <a:p>
            <a:pPr algn="ctr"/>
            <a:r>
              <a:rPr lang="en-US" sz="900" dirty="0"/>
              <a:t>Leads NZ Data Science and Machine Learning community with 60+ data scientist across industries.</a:t>
            </a:r>
          </a:p>
          <a:p>
            <a:pPr algn="ctr"/>
            <a:r>
              <a:rPr lang="en-US" sz="900" dirty="0"/>
              <a:t>Masters of Applied Data Science from University of Canterbury, New Zealand</a:t>
            </a:r>
          </a:p>
          <a:p>
            <a:pPr algn="ctr"/>
            <a:r>
              <a:rPr lang="en-US" sz="900" dirty="0"/>
              <a:t>Masters in Statistics from Narsee Monjee Institute of Management Studies</a:t>
            </a:r>
          </a:p>
          <a:p>
            <a:pPr algn="ctr"/>
            <a:r>
              <a:rPr lang="en-US" sz="900" dirty="0"/>
              <a:t>Chess Player, Dancer and Painter</a:t>
            </a:r>
            <a:endParaRPr lang="en-AU" sz="900" dirty="0"/>
          </a:p>
        </p:txBody>
      </p:sp>
      <p:sp>
        <p:nvSpPr>
          <p:cNvPr id="13" name="Title 1">
            <a:extLst>
              <a:ext uri="{FF2B5EF4-FFF2-40B4-BE49-F238E27FC236}">
                <a16:creationId xmlns:a16="http://schemas.microsoft.com/office/drawing/2014/main" id="{1D921A42-AC7C-48A7-99CD-CD9CA7471B17}"/>
              </a:ext>
            </a:extLst>
          </p:cNvPr>
          <p:cNvSpPr txBox="1">
            <a:spLocks/>
          </p:cNvSpPr>
          <p:nvPr/>
        </p:nvSpPr>
        <p:spPr bwMode="black">
          <a:xfrm>
            <a:off x="400038" y="875864"/>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KNOW the Team Behind This</a:t>
            </a:r>
          </a:p>
        </p:txBody>
      </p:sp>
      <p:pic>
        <p:nvPicPr>
          <p:cNvPr id="5" name="Picture 4">
            <a:extLst>
              <a:ext uri="{FF2B5EF4-FFF2-40B4-BE49-F238E27FC236}">
                <a16:creationId xmlns:a16="http://schemas.microsoft.com/office/drawing/2014/main" id="{BB0D45FF-9D25-403F-9AED-BE2746641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0312" y="1586934"/>
            <a:ext cx="1449892" cy="2628375"/>
          </a:xfrm>
          <a:prstGeom prst="rect">
            <a:avLst/>
          </a:prstGeom>
        </p:spPr>
      </p:pic>
      <p:sp>
        <p:nvSpPr>
          <p:cNvPr id="15" name="TextBox 14">
            <a:extLst>
              <a:ext uri="{FF2B5EF4-FFF2-40B4-BE49-F238E27FC236}">
                <a16:creationId xmlns:a16="http://schemas.microsoft.com/office/drawing/2014/main" id="{99D21A9F-1F27-477F-BAC6-6E53C78E73F1}"/>
              </a:ext>
            </a:extLst>
          </p:cNvPr>
          <p:cNvSpPr txBox="1"/>
          <p:nvPr/>
        </p:nvSpPr>
        <p:spPr>
          <a:xfrm>
            <a:off x="8458542" y="4529394"/>
            <a:ext cx="3419327" cy="1615827"/>
          </a:xfrm>
          <a:prstGeom prst="rect">
            <a:avLst/>
          </a:prstGeom>
          <a:noFill/>
        </p:spPr>
        <p:txBody>
          <a:bodyPr wrap="square" rtlCol="0">
            <a:spAutoFit/>
          </a:bodyPr>
          <a:lstStyle/>
          <a:p>
            <a:pPr algn="ctr"/>
            <a:r>
              <a:rPr lang="en-US" sz="900" dirty="0"/>
              <a:t>Dhruv Sharma</a:t>
            </a:r>
          </a:p>
          <a:p>
            <a:pPr algn="ctr"/>
            <a:endParaRPr lang="en-US" sz="900" dirty="0"/>
          </a:p>
          <a:p>
            <a:pPr algn="ctr"/>
            <a:r>
              <a:rPr lang="en-US" sz="900" dirty="0"/>
              <a:t>BI &amp; Data Science Specialist </a:t>
            </a:r>
          </a:p>
          <a:p>
            <a:pPr algn="ctr"/>
            <a:r>
              <a:rPr lang="en-US" sz="900" dirty="0"/>
              <a:t>Farmlands Cooperative Society Limited NZ </a:t>
            </a:r>
          </a:p>
          <a:p>
            <a:pPr algn="ctr"/>
            <a:r>
              <a:rPr lang="en-US" sz="900" dirty="0"/>
              <a:t> Ex Deloitte | 8+ Years Analytics Experience</a:t>
            </a:r>
          </a:p>
          <a:p>
            <a:pPr algn="ctr"/>
            <a:endParaRPr lang="en-US" sz="900" dirty="0"/>
          </a:p>
          <a:p>
            <a:pPr algn="ctr"/>
            <a:r>
              <a:rPr lang="en-US" sz="900" dirty="0"/>
              <a:t>Masters of Applied Data Science - University of Canterbury, NZ</a:t>
            </a:r>
          </a:p>
          <a:p>
            <a:pPr algn="ctr"/>
            <a:r>
              <a:rPr lang="en-US" sz="900" dirty="0"/>
              <a:t>Post Grad Dip in Business Management - Symbiosis International University</a:t>
            </a:r>
          </a:p>
          <a:p>
            <a:pPr algn="ctr"/>
            <a:endParaRPr lang="en-US" sz="900" dirty="0"/>
          </a:p>
          <a:p>
            <a:pPr algn="ctr"/>
            <a:r>
              <a:rPr lang="en-US" sz="900" dirty="0"/>
              <a:t>Problem Solver, Cricket Enthusiast</a:t>
            </a:r>
          </a:p>
        </p:txBody>
      </p:sp>
    </p:spTree>
    <p:extLst>
      <p:ext uri="{BB962C8B-B14F-4D97-AF65-F5344CB8AC3E}">
        <p14:creationId xmlns:p14="http://schemas.microsoft.com/office/powerpoint/2010/main" val="417132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D6E548B-58AA-49F1-9383-1A352A6691BE}"/>
              </a:ext>
            </a:extLst>
          </p:cNvPr>
          <p:cNvSpPr txBox="1">
            <a:spLocks/>
          </p:cNvSpPr>
          <p:nvPr/>
        </p:nvSpPr>
        <p:spPr>
          <a:xfrm>
            <a:off x="718802" y="976017"/>
            <a:ext cx="10119914" cy="499694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NZ" sz="1800" dirty="0"/>
              <a:t>Small businesses and start-ups are important for fostering local economies, reducing unemployment, and generating vibrant and supportive community.</a:t>
            </a:r>
          </a:p>
          <a:p>
            <a:pPr algn="just"/>
            <a:r>
              <a:rPr lang="en-NZ" sz="1800" dirty="0"/>
              <a:t> US small business administration supports small businesses and start ups through a loan guarantee program. This program supports banks to grant loans to small businesses by reducing the risk of the banks to lose loan money as SBA guarantees the portion of the loan if the business default on repayment.</a:t>
            </a:r>
          </a:p>
          <a:p>
            <a:pPr algn="just"/>
            <a:r>
              <a:rPr lang="en-NZ" sz="1800" dirty="0"/>
              <a:t>As SBA guarantees only a portion of the loan, banks still incur losses and hence face difficult in decision making to whether the loan should be approved or not.</a:t>
            </a:r>
          </a:p>
          <a:p>
            <a:pPr algn="just"/>
            <a:endParaRPr lang="en-NZ" sz="1800" dirty="0"/>
          </a:p>
          <a:p>
            <a:pPr algn="just"/>
            <a:endParaRPr lang="en-NZ" sz="1800" dirty="0"/>
          </a:p>
          <a:p>
            <a:pPr algn="just"/>
            <a:endParaRPr lang="en-NZ" sz="1800" dirty="0"/>
          </a:p>
          <a:p>
            <a:pPr algn="just"/>
            <a:r>
              <a:rPr lang="en-NZ" sz="1800" dirty="0"/>
              <a:t>There has been a lot of research and analysis on loan default situations but our main goal was to leverage the use of Microsoft Azure and AI platform and utilise our data science capabilities to build a predictive model that can identify the high risk customers.</a:t>
            </a:r>
          </a:p>
          <a:p>
            <a:pPr algn="just"/>
            <a:r>
              <a:rPr lang="en-NZ" sz="1800" dirty="0"/>
              <a:t>Create an app using Power apps based on customer as well as banking perspective. </a:t>
            </a:r>
          </a:p>
          <a:p>
            <a:pPr algn="just"/>
            <a:r>
              <a:rPr lang="en-NZ" sz="1800" dirty="0"/>
              <a:t>Build an end to end solution providing the customers and users an easy to use platform that is reliable and efficient. </a:t>
            </a:r>
          </a:p>
          <a:p>
            <a:pPr algn="just"/>
            <a:r>
              <a:rPr lang="en-NZ" sz="1800" dirty="0"/>
              <a:t>Explore the opportunities of integrating Microsoft Azure Cognitive Services to provide AI solutions to assist with loan document application, determine client’s affordability and predict credit risk.</a:t>
            </a:r>
          </a:p>
          <a:p>
            <a:pPr algn="just"/>
            <a:endParaRPr lang="en-NZ" sz="1400" dirty="0">
              <a:solidFill>
                <a:schemeClr val="accent3">
                  <a:lumMod val="60000"/>
                  <a:lumOff val="40000"/>
                </a:schemeClr>
              </a:solidFill>
            </a:endParaRPr>
          </a:p>
          <a:p>
            <a:pPr algn="just"/>
            <a:endParaRPr lang="en-NZ" sz="1400" dirty="0">
              <a:solidFill>
                <a:schemeClr val="accent3">
                  <a:lumMod val="60000"/>
                  <a:lumOff val="40000"/>
                </a:schemeClr>
              </a:solidFill>
            </a:endParaRPr>
          </a:p>
        </p:txBody>
      </p:sp>
      <p:sp>
        <p:nvSpPr>
          <p:cNvPr id="7" name="Title 1">
            <a:extLst>
              <a:ext uri="{FF2B5EF4-FFF2-40B4-BE49-F238E27FC236}">
                <a16:creationId xmlns:a16="http://schemas.microsoft.com/office/drawing/2014/main" id="{0F4B896C-54A0-4D38-A5BE-25D047B1F501}"/>
              </a:ext>
            </a:extLst>
          </p:cNvPr>
          <p:cNvSpPr txBox="1">
            <a:spLocks/>
          </p:cNvSpPr>
          <p:nvPr/>
        </p:nvSpPr>
        <p:spPr bwMode="black">
          <a:xfrm>
            <a:off x="475912" y="3170211"/>
            <a:ext cx="4093741" cy="3712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Objective</a:t>
            </a:r>
            <a:endParaRPr lang="en-NZ" sz="2000" b="1" dirty="0"/>
          </a:p>
        </p:txBody>
      </p:sp>
      <p:sp>
        <p:nvSpPr>
          <p:cNvPr id="9" name="Title 1">
            <a:extLst>
              <a:ext uri="{FF2B5EF4-FFF2-40B4-BE49-F238E27FC236}">
                <a16:creationId xmlns:a16="http://schemas.microsoft.com/office/drawing/2014/main" id="{F9B4997B-BC64-4080-8515-F2921974AA58}"/>
              </a:ext>
            </a:extLst>
          </p:cNvPr>
          <p:cNvSpPr txBox="1">
            <a:spLocks/>
          </p:cNvSpPr>
          <p:nvPr/>
        </p:nvSpPr>
        <p:spPr bwMode="black">
          <a:xfrm>
            <a:off x="475912" y="516176"/>
            <a:ext cx="4093741" cy="3712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Problem statement</a:t>
            </a:r>
            <a:endParaRPr lang="en-NZ" sz="2000" b="1" dirty="0"/>
          </a:p>
        </p:txBody>
      </p:sp>
    </p:spTree>
    <p:extLst>
      <p:ext uri="{BB962C8B-B14F-4D97-AF65-F5344CB8AC3E}">
        <p14:creationId xmlns:p14="http://schemas.microsoft.com/office/powerpoint/2010/main" val="89467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4260D9A-019F-43B6-A00A-4421019305B5}"/>
              </a:ext>
            </a:extLst>
          </p:cNvPr>
          <p:cNvGraphicFramePr/>
          <p:nvPr>
            <p:extLst>
              <p:ext uri="{D42A27DB-BD31-4B8C-83A1-F6EECF244321}">
                <p14:modId xmlns:p14="http://schemas.microsoft.com/office/powerpoint/2010/main" val="991618923"/>
              </p:ext>
            </p:extLst>
          </p:nvPr>
        </p:nvGraphicFramePr>
        <p:xfrm>
          <a:off x="847327" y="858839"/>
          <a:ext cx="10138664" cy="527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BB5D2FF2-1B0E-4840-92B2-FFBC8D3218BB}"/>
              </a:ext>
            </a:extLst>
          </p:cNvPr>
          <p:cNvSpPr/>
          <p:nvPr/>
        </p:nvSpPr>
        <p:spPr>
          <a:xfrm>
            <a:off x="5277612" y="2962656"/>
            <a:ext cx="1636776" cy="9326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chemeClr val="tx1"/>
                </a:solidFill>
              </a:rPr>
              <a:t>End to End Solution thought process</a:t>
            </a:r>
            <a:endParaRPr lang="en-NZ" dirty="0">
              <a:solidFill>
                <a:schemeClr val="tx1"/>
              </a:solidFill>
            </a:endParaRPr>
          </a:p>
        </p:txBody>
      </p:sp>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62524" y="36773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team approach to build azure ML solution</a:t>
            </a:r>
            <a:endParaRPr lang="en-NZ" sz="2000" b="1" dirty="0"/>
          </a:p>
        </p:txBody>
      </p:sp>
    </p:spTree>
    <p:extLst>
      <p:ext uri="{BB962C8B-B14F-4D97-AF65-F5344CB8AC3E}">
        <p14:creationId xmlns:p14="http://schemas.microsoft.com/office/powerpoint/2010/main" val="168311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62524" y="36773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Data overview</a:t>
            </a:r>
            <a:endParaRPr lang="en-NZ" sz="2000" b="1" dirty="0"/>
          </a:p>
        </p:txBody>
      </p:sp>
      <p:pic>
        <p:nvPicPr>
          <p:cNvPr id="5" name="Picture 4" descr="Icon&#10;&#10;Description automatically generated">
            <a:extLst>
              <a:ext uri="{FF2B5EF4-FFF2-40B4-BE49-F238E27FC236}">
                <a16:creationId xmlns:a16="http://schemas.microsoft.com/office/drawing/2014/main" id="{961757E0-7C2D-44F2-802A-1C79F5DE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716" y="1185666"/>
            <a:ext cx="718808" cy="718808"/>
          </a:xfrm>
          <a:prstGeom prst="rect">
            <a:avLst/>
          </a:prstGeom>
        </p:spPr>
      </p:pic>
      <p:sp>
        <p:nvSpPr>
          <p:cNvPr id="8" name="TextBox 7">
            <a:extLst>
              <a:ext uri="{FF2B5EF4-FFF2-40B4-BE49-F238E27FC236}">
                <a16:creationId xmlns:a16="http://schemas.microsoft.com/office/drawing/2014/main" id="{5B2D6565-D9C9-4851-A0CF-8A6589359E0B}"/>
              </a:ext>
            </a:extLst>
          </p:cNvPr>
          <p:cNvSpPr txBox="1"/>
          <p:nvPr/>
        </p:nvSpPr>
        <p:spPr>
          <a:xfrm>
            <a:off x="4867618" y="1122578"/>
            <a:ext cx="2029968" cy="369332"/>
          </a:xfrm>
          <a:prstGeom prst="rect">
            <a:avLst/>
          </a:prstGeom>
          <a:noFill/>
        </p:spPr>
        <p:txBody>
          <a:bodyPr wrap="square" rtlCol="0">
            <a:spAutoFit/>
          </a:bodyPr>
          <a:lstStyle/>
          <a:p>
            <a:pPr algn="ctr"/>
            <a:r>
              <a:rPr lang="en-US" b="1" dirty="0">
                <a:solidFill>
                  <a:schemeClr val="accent3">
                    <a:lumMod val="75000"/>
                  </a:schemeClr>
                </a:solidFill>
              </a:rPr>
              <a:t>1900 - 2014</a:t>
            </a:r>
            <a:endParaRPr lang="en-NZ" b="1" dirty="0">
              <a:solidFill>
                <a:schemeClr val="accent3">
                  <a:lumMod val="75000"/>
                </a:schemeClr>
              </a:solidFill>
            </a:endParaRPr>
          </a:p>
        </p:txBody>
      </p:sp>
      <p:sp>
        <p:nvSpPr>
          <p:cNvPr id="9" name="TextBox 8">
            <a:extLst>
              <a:ext uri="{FF2B5EF4-FFF2-40B4-BE49-F238E27FC236}">
                <a16:creationId xmlns:a16="http://schemas.microsoft.com/office/drawing/2014/main" id="{7B219CF6-EAD9-4660-8042-CA2E9EC10B55}"/>
              </a:ext>
            </a:extLst>
          </p:cNvPr>
          <p:cNvSpPr txBox="1"/>
          <p:nvPr/>
        </p:nvSpPr>
        <p:spPr>
          <a:xfrm>
            <a:off x="4867618" y="1473587"/>
            <a:ext cx="2686050" cy="430887"/>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Accounted for variation due to the Great Recession (December 2007 to June 2009)</a:t>
            </a:r>
          </a:p>
        </p:txBody>
      </p:sp>
      <p:sp>
        <p:nvSpPr>
          <p:cNvPr id="10" name="Arrow: Left-Right 9">
            <a:extLst>
              <a:ext uri="{FF2B5EF4-FFF2-40B4-BE49-F238E27FC236}">
                <a16:creationId xmlns:a16="http://schemas.microsoft.com/office/drawing/2014/main" id="{E20E86F9-5560-400E-BE2B-C5C7D33CECF3}"/>
              </a:ext>
            </a:extLst>
          </p:cNvPr>
          <p:cNvSpPr/>
          <p:nvPr/>
        </p:nvSpPr>
        <p:spPr>
          <a:xfrm>
            <a:off x="544792" y="2039112"/>
            <a:ext cx="11241824" cy="139498"/>
          </a:xfrm>
          <a:prstGeom prst="lef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4" name="Picture 23" descr="Icon&#10;&#10;Description automatically generated">
            <a:extLst>
              <a:ext uri="{FF2B5EF4-FFF2-40B4-BE49-F238E27FC236}">
                <a16:creationId xmlns:a16="http://schemas.microsoft.com/office/drawing/2014/main" id="{693F2CD5-3D3D-420E-BEF7-BDE3F21CE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 y="2571025"/>
            <a:ext cx="857975" cy="857975"/>
          </a:xfrm>
          <a:prstGeom prst="rect">
            <a:avLst/>
          </a:prstGeom>
        </p:spPr>
      </p:pic>
      <p:sp>
        <p:nvSpPr>
          <p:cNvPr id="25" name="TextBox 24">
            <a:extLst>
              <a:ext uri="{FF2B5EF4-FFF2-40B4-BE49-F238E27FC236}">
                <a16:creationId xmlns:a16="http://schemas.microsoft.com/office/drawing/2014/main" id="{6F684E54-90A2-46D0-85B7-7B65A3765CF1}"/>
              </a:ext>
            </a:extLst>
          </p:cNvPr>
          <p:cNvSpPr txBox="1"/>
          <p:nvPr/>
        </p:nvSpPr>
        <p:spPr>
          <a:xfrm>
            <a:off x="455007" y="3458769"/>
            <a:ext cx="2686050"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50 US States</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City</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Zip Code</a:t>
            </a:r>
          </a:p>
        </p:txBody>
      </p:sp>
      <p:pic>
        <p:nvPicPr>
          <p:cNvPr id="26" name="Picture 25" descr="A picture containing black&#10;&#10;Description automatically generated">
            <a:extLst>
              <a:ext uri="{FF2B5EF4-FFF2-40B4-BE49-F238E27FC236}">
                <a16:creationId xmlns:a16="http://schemas.microsoft.com/office/drawing/2014/main" id="{A03FD601-FD30-4F7D-9E55-F17B92A221AA}"/>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748524" y="2685322"/>
            <a:ext cx="695707" cy="695707"/>
          </a:xfrm>
          <a:prstGeom prst="rect">
            <a:avLst/>
          </a:prstGeom>
        </p:spPr>
      </p:pic>
      <p:pic>
        <p:nvPicPr>
          <p:cNvPr id="27" name="Picture 26" descr="Shape, icon&#10;&#10;Description automatically generated">
            <a:extLst>
              <a:ext uri="{FF2B5EF4-FFF2-40B4-BE49-F238E27FC236}">
                <a16:creationId xmlns:a16="http://schemas.microsoft.com/office/drawing/2014/main" id="{87CADDD3-D5E7-454A-8743-2A6450372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99" y="2571024"/>
            <a:ext cx="766678" cy="857975"/>
          </a:xfrm>
          <a:prstGeom prst="rect">
            <a:avLst/>
          </a:prstGeom>
        </p:spPr>
      </p:pic>
      <p:pic>
        <p:nvPicPr>
          <p:cNvPr id="28" name="Picture 27" descr="Icon&#10;&#10;Description automatically generated">
            <a:extLst>
              <a:ext uri="{FF2B5EF4-FFF2-40B4-BE49-F238E27FC236}">
                <a16:creationId xmlns:a16="http://schemas.microsoft.com/office/drawing/2014/main" id="{E39211E0-7D70-42CB-83B7-E9B349C6C5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167" y="4709159"/>
            <a:ext cx="791223" cy="779199"/>
          </a:xfrm>
          <a:prstGeom prst="rect">
            <a:avLst/>
          </a:prstGeom>
        </p:spPr>
      </p:pic>
      <p:sp>
        <p:nvSpPr>
          <p:cNvPr id="29" name="TextBox 28">
            <a:extLst>
              <a:ext uri="{FF2B5EF4-FFF2-40B4-BE49-F238E27FC236}">
                <a16:creationId xmlns:a16="http://schemas.microsoft.com/office/drawing/2014/main" id="{D0770D39-2386-4160-A61D-F847F3776DBF}"/>
              </a:ext>
            </a:extLst>
          </p:cNvPr>
          <p:cNvSpPr txBox="1"/>
          <p:nvPr/>
        </p:nvSpPr>
        <p:spPr>
          <a:xfrm>
            <a:off x="187758" y="5550325"/>
            <a:ext cx="2686050" cy="261610"/>
          </a:xfrm>
          <a:prstGeom prst="rect">
            <a:avLst/>
          </a:prstGeom>
          <a:noFill/>
        </p:spPr>
        <p:txBody>
          <a:bodyPr wrap="square">
            <a:spAutoFit/>
          </a:bodyPr>
          <a:lstStyle/>
          <a:p>
            <a:r>
              <a:rPr lang="en-US" sz="1100" dirty="0">
                <a:solidFill>
                  <a:schemeClr val="accent2">
                    <a:lumMod val="50000"/>
                  </a:schemeClr>
                </a:solidFill>
                <a:latin typeface="Calibri" panose="020F0502020204030204" pitchFamily="34" charset="0"/>
                <a:cs typeface="Calibri" panose="020F0502020204030204" pitchFamily="34" charset="0"/>
              </a:rPr>
              <a:t>20 different industries loan records</a:t>
            </a:r>
          </a:p>
        </p:txBody>
      </p:sp>
      <p:sp>
        <p:nvSpPr>
          <p:cNvPr id="30" name="TextBox 29">
            <a:extLst>
              <a:ext uri="{FF2B5EF4-FFF2-40B4-BE49-F238E27FC236}">
                <a16:creationId xmlns:a16="http://schemas.microsoft.com/office/drawing/2014/main" id="{D60F97ED-18D5-4355-8FD9-308DC4D21DAD}"/>
              </a:ext>
            </a:extLst>
          </p:cNvPr>
          <p:cNvSpPr txBox="1"/>
          <p:nvPr/>
        </p:nvSpPr>
        <p:spPr>
          <a:xfrm>
            <a:off x="4133114" y="3428999"/>
            <a:ext cx="2100528"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Gross Disbursement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Charged off Principal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SBA Gross Approval Amount</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Balance Gross Amount</a:t>
            </a:r>
          </a:p>
        </p:txBody>
      </p:sp>
      <p:sp>
        <p:nvSpPr>
          <p:cNvPr id="31" name="TextBox 30">
            <a:extLst>
              <a:ext uri="{FF2B5EF4-FFF2-40B4-BE49-F238E27FC236}">
                <a16:creationId xmlns:a16="http://schemas.microsoft.com/office/drawing/2014/main" id="{EF10D3BE-D934-4BFA-BD96-359B6CD5F3D3}"/>
              </a:ext>
            </a:extLst>
          </p:cNvPr>
          <p:cNvSpPr txBox="1"/>
          <p:nvPr/>
        </p:nvSpPr>
        <p:spPr>
          <a:xfrm>
            <a:off x="7632149" y="3571394"/>
            <a:ext cx="4794547" cy="1277273"/>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business is new or existing one?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Term of the loan</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company has gone through LowDoc Program?</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the company lies in the revolving credit line?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No. of Job Created and Retained</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No. of employees in the company</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Whether business is a franchise or self-owned?</a:t>
            </a:r>
          </a:p>
        </p:txBody>
      </p:sp>
      <p:pic>
        <p:nvPicPr>
          <p:cNvPr id="32" name="Picture 31" descr="Icon&#10;&#10;Description automatically generated">
            <a:extLst>
              <a:ext uri="{FF2B5EF4-FFF2-40B4-BE49-F238E27FC236}">
                <a16:creationId xmlns:a16="http://schemas.microsoft.com/office/drawing/2014/main" id="{8F91AC27-BD1A-404C-BDF3-E4246594F6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8524" y="4488827"/>
            <a:ext cx="745394" cy="751326"/>
          </a:xfrm>
          <a:prstGeom prst="rect">
            <a:avLst/>
          </a:prstGeom>
        </p:spPr>
      </p:pic>
      <p:sp>
        <p:nvSpPr>
          <p:cNvPr id="33" name="TextBox 32">
            <a:extLst>
              <a:ext uri="{FF2B5EF4-FFF2-40B4-BE49-F238E27FC236}">
                <a16:creationId xmlns:a16="http://schemas.microsoft.com/office/drawing/2014/main" id="{9EE888DD-0D25-4764-A71F-DEE442F85A3F}"/>
              </a:ext>
            </a:extLst>
          </p:cNvPr>
          <p:cNvSpPr txBox="1"/>
          <p:nvPr/>
        </p:nvSpPr>
        <p:spPr>
          <a:xfrm>
            <a:off x="4254996" y="5372252"/>
            <a:ext cx="1627606"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Bank State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Bank Name</a:t>
            </a:r>
          </a:p>
          <a:p>
            <a:pPr marL="171450" indent="-171450">
              <a:buFont typeface="Arial" panose="020B0604020202020204" pitchFamily="34" charset="0"/>
              <a:buChar char="•"/>
            </a:pPr>
            <a:r>
              <a:rPr lang="en-US" sz="1100" dirty="0">
                <a:solidFill>
                  <a:schemeClr val="accent2">
                    <a:lumMod val="50000"/>
                  </a:schemeClr>
                </a:solidFill>
                <a:latin typeface="Calibri" panose="020F0502020204030204" pitchFamily="34" charset="0"/>
                <a:cs typeface="Calibri" panose="020F0502020204030204" pitchFamily="34" charset="0"/>
              </a:rPr>
              <a:t>Loan Digit Number</a:t>
            </a:r>
          </a:p>
        </p:txBody>
      </p:sp>
      <p:pic>
        <p:nvPicPr>
          <p:cNvPr id="34" name="Picture 33" descr="Shape, arrow&#10;&#10;Description automatically generated">
            <a:extLst>
              <a:ext uri="{FF2B5EF4-FFF2-40B4-BE49-F238E27FC236}">
                <a16:creationId xmlns:a16="http://schemas.microsoft.com/office/drawing/2014/main" id="{9A37AADF-B886-4F07-96FB-DD753AF9623B}"/>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63790" y="4964178"/>
            <a:ext cx="1277273" cy="1277273"/>
          </a:xfrm>
          <a:prstGeom prst="rect">
            <a:avLst/>
          </a:prstGeom>
        </p:spPr>
      </p:pic>
      <p:sp>
        <p:nvSpPr>
          <p:cNvPr id="35" name="Rectangle: Rounded Corners 34">
            <a:extLst>
              <a:ext uri="{FF2B5EF4-FFF2-40B4-BE49-F238E27FC236}">
                <a16:creationId xmlns:a16="http://schemas.microsoft.com/office/drawing/2014/main" id="{D1C55891-FE0B-4CA9-96AE-C07091976C1E}"/>
              </a:ext>
            </a:extLst>
          </p:cNvPr>
          <p:cNvSpPr/>
          <p:nvPr/>
        </p:nvSpPr>
        <p:spPr>
          <a:xfrm>
            <a:off x="8668512" y="5098758"/>
            <a:ext cx="2103120" cy="4515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NZ" dirty="0"/>
              <a:t>Charged off</a:t>
            </a:r>
          </a:p>
        </p:txBody>
      </p:sp>
      <p:sp>
        <p:nvSpPr>
          <p:cNvPr id="36" name="Rectangle: Rounded Corners 35">
            <a:extLst>
              <a:ext uri="{FF2B5EF4-FFF2-40B4-BE49-F238E27FC236}">
                <a16:creationId xmlns:a16="http://schemas.microsoft.com/office/drawing/2014/main" id="{FDCE3C14-3748-4026-911C-BC410741E442}"/>
              </a:ext>
            </a:extLst>
          </p:cNvPr>
          <p:cNvSpPr/>
          <p:nvPr/>
        </p:nvSpPr>
        <p:spPr>
          <a:xfrm>
            <a:off x="8668512" y="5653649"/>
            <a:ext cx="2103120" cy="4515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Paid in Full</a:t>
            </a:r>
          </a:p>
        </p:txBody>
      </p:sp>
    </p:spTree>
    <p:extLst>
      <p:ext uri="{BB962C8B-B14F-4D97-AF65-F5344CB8AC3E}">
        <p14:creationId xmlns:p14="http://schemas.microsoft.com/office/powerpoint/2010/main" val="409894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8E9DF6D-E050-41C0-B442-D6A4DBD414C4}"/>
              </a:ext>
            </a:extLst>
          </p:cNvPr>
          <p:cNvPicPr>
            <a:picLocks noChangeAspect="1"/>
          </p:cNvPicPr>
          <p:nvPr/>
        </p:nvPicPr>
        <p:blipFill>
          <a:blip r:embed="rId2"/>
          <a:stretch>
            <a:fillRect/>
          </a:stretch>
        </p:blipFill>
        <p:spPr>
          <a:xfrm>
            <a:off x="419099" y="713764"/>
            <a:ext cx="11515091" cy="6144236"/>
          </a:xfrm>
          <a:prstGeom prst="rect">
            <a:avLst/>
          </a:prstGeom>
          <a:ln>
            <a:solidFill>
              <a:schemeClr val="tx1"/>
            </a:solidFill>
          </a:ln>
        </p:spPr>
      </p:pic>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64693" y="214622"/>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Exploratory Analysis using Power bi</a:t>
            </a:r>
          </a:p>
        </p:txBody>
      </p:sp>
      <p:sp>
        <p:nvSpPr>
          <p:cNvPr id="5" name="TextBox 4">
            <a:extLst>
              <a:ext uri="{FF2B5EF4-FFF2-40B4-BE49-F238E27FC236}">
                <a16:creationId xmlns:a16="http://schemas.microsoft.com/office/drawing/2014/main" id="{F64DBA3E-709A-4B2B-BFCD-7E29AF649B52}"/>
              </a:ext>
            </a:extLst>
          </p:cNvPr>
          <p:cNvSpPr txBox="1"/>
          <p:nvPr/>
        </p:nvSpPr>
        <p:spPr>
          <a:xfrm>
            <a:off x="7696200" y="4344037"/>
            <a:ext cx="3438525" cy="400110"/>
          </a:xfrm>
          <a:prstGeom prst="rect">
            <a:avLst/>
          </a:prstGeom>
          <a:noFill/>
        </p:spPr>
        <p:txBody>
          <a:bodyPr wrap="square" rtlCol="0">
            <a:spAutoFit/>
          </a:bodyPr>
          <a:lstStyle/>
          <a:p>
            <a:r>
              <a:rPr lang="en-NZ" sz="1000" dirty="0">
                <a:solidFill>
                  <a:srgbClr val="C00000"/>
                </a:solidFill>
              </a:rPr>
              <a:t>High default rate has been observed when the business took loan for less than 100-150 months.</a:t>
            </a:r>
          </a:p>
        </p:txBody>
      </p:sp>
      <p:sp>
        <p:nvSpPr>
          <p:cNvPr id="8" name="TextBox 7">
            <a:extLst>
              <a:ext uri="{FF2B5EF4-FFF2-40B4-BE49-F238E27FC236}">
                <a16:creationId xmlns:a16="http://schemas.microsoft.com/office/drawing/2014/main" id="{9847DA52-E08A-4394-AA09-036C71AD424B}"/>
              </a:ext>
            </a:extLst>
          </p:cNvPr>
          <p:cNvSpPr txBox="1"/>
          <p:nvPr/>
        </p:nvSpPr>
        <p:spPr>
          <a:xfrm>
            <a:off x="847725" y="2440585"/>
            <a:ext cx="2371725" cy="400110"/>
          </a:xfrm>
          <a:prstGeom prst="rect">
            <a:avLst/>
          </a:prstGeom>
          <a:noFill/>
        </p:spPr>
        <p:txBody>
          <a:bodyPr wrap="square" rtlCol="0">
            <a:spAutoFit/>
          </a:bodyPr>
          <a:lstStyle/>
          <a:p>
            <a:r>
              <a:rPr lang="en-NZ" sz="1000" dirty="0">
                <a:solidFill>
                  <a:srgbClr val="C00000"/>
                </a:solidFill>
              </a:rPr>
              <a:t>High default rate was evident due to Great Recession period (2007-2009).</a:t>
            </a:r>
          </a:p>
        </p:txBody>
      </p:sp>
      <p:sp>
        <p:nvSpPr>
          <p:cNvPr id="9" name="TextBox 8">
            <a:extLst>
              <a:ext uri="{FF2B5EF4-FFF2-40B4-BE49-F238E27FC236}">
                <a16:creationId xmlns:a16="http://schemas.microsoft.com/office/drawing/2014/main" id="{C43C4E6A-5264-43CE-9973-70DD15960820}"/>
              </a:ext>
            </a:extLst>
          </p:cNvPr>
          <p:cNvSpPr txBox="1"/>
          <p:nvPr/>
        </p:nvSpPr>
        <p:spPr>
          <a:xfrm>
            <a:off x="7058025" y="2328475"/>
            <a:ext cx="4714876" cy="707886"/>
          </a:xfrm>
          <a:prstGeom prst="rect">
            <a:avLst/>
          </a:prstGeom>
          <a:noFill/>
        </p:spPr>
        <p:txBody>
          <a:bodyPr wrap="square" rtlCol="0">
            <a:spAutoFit/>
          </a:bodyPr>
          <a:lstStyle/>
          <a:p>
            <a:r>
              <a:rPr lang="en-NZ" sz="1000" dirty="0">
                <a:solidFill>
                  <a:srgbClr val="C00000"/>
                </a:solidFill>
              </a:rPr>
              <a:t>A relatively positive correlation can be observed between the loan amount disbursed and SBA Approval amount. This tells us that higher the amount of loan, higher proportion of amount is guaranteed by SBA. Higher default rate has been observed where the SBA approved amount were less than or equal to 1.5M</a:t>
            </a:r>
          </a:p>
        </p:txBody>
      </p:sp>
      <p:sp>
        <p:nvSpPr>
          <p:cNvPr id="10" name="TextBox 9">
            <a:extLst>
              <a:ext uri="{FF2B5EF4-FFF2-40B4-BE49-F238E27FC236}">
                <a16:creationId xmlns:a16="http://schemas.microsoft.com/office/drawing/2014/main" id="{3020BA5A-056C-41AC-B58D-50CA86B12947}"/>
              </a:ext>
            </a:extLst>
          </p:cNvPr>
          <p:cNvSpPr txBox="1"/>
          <p:nvPr/>
        </p:nvSpPr>
        <p:spPr>
          <a:xfrm>
            <a:off x="2224087" y="4344037"/>
            <a:ext cx="3309938" cy="553998"/>
          </a:xfrm>
          <a:prstGeom prst="rect">
            <a:avLst/>
          </a:prstGeom>
          <a:noFill/>
        </p:spPr>
        <p:txBody>
          <a:bodyPr wrap="square" rtlCol="0">
            <a:spAutoFit/>
          </a:bodyPr>
          <a:lstStyle/>
          <a:p>
            <a:r>
              <a:rPr lang="en-NZ" sz="1000" dirty="0">
                <a:solidFill>
                  <a:srgbClr val="C00000"/>
                </a:solidFill>
              </a:rPr>
              <a:t>Higher default rate has been observed in Retail and Trade Industry followed by construction, Science and Tech industry.</a:t>
            </a:r>
          </a:p>
        </p:txBody>
      </p:sp>
      <p:sp>
        <p:nvSpPr>
          <p:cNvPr id="11" name="TextBox 10">
            <a:extLst>
              <a:ext uri="{FF2B5EF4-FFF2-40B4-BE49-F238E27FC236}">
                <a16:creationId xmlns:a16="http://schemas.microsoft.com/office/drawing/2014/main" id="{7BA94AA4-BA23-4A43-89F4-3DB533A07498}"/>
              </a:ext>
            </a:extLst>
          </p:cNvPr>
          <p:cNvSpPr txBox="1"/>
          <p:nvPr/>
        </p:nvSpPr>
        <p:spPr>
          <a:xfrm>
            <a:off x="2952750" y="2082404"/>
            <a:ext cx="2409825" cy="553998"/>
          </a:xfrm>
          <a:prstGeom prst="rect">
            <a:avLst/>
          </a:prstGeom>
          <a:noFill/>
        </p:spPr>
        <p:txBody>
          <a:bodyPr wrap="square" rtlCol="0">
            <a:spAutoFit/>
          </a:bodyPr>
          <a:lstStyle/>
          <a:p>
            <a:r>
              <a:rPr lang="en-NZ" sz="1000" dirty="0">
                <a:solidFill>
                  <a:srgbClr val="C00000"/>
                </a:solidFill>
              </a:rPr>
              <a:t>Higher default rate has been observed in Florida, Georgia, Arizona, Nevada, Illinois, Michigan, and California</a:t>
            </a:r>
          </a:p>
        </p:txBody>
      </p:sp>
    </p:spTree>
    <p:extLst>
      <p:ext uri="{BB962C8B-B14F-4D97-AF65-F5344CB8AC3E}">
        <p14:creationId xmlns:p14="http://schemas.microsoft.com/office/powerpoint/2010/main" val="379665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1165831" y="380794"/>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Our Microsoft Azure Architecture solution for loan prediction</a:t>
            </a:r>
          </a:p>
        </p:txBody>
      </p:sp>
      <p:pic>
        <p:nvPicPr>
          <p:cNvPr id="5" name="Picture 4" descr="Graphical user interface, website&#10;&#10;Description automatically generated">
            <a:extLst>
              <a:ext uri="{FF2B5EF4-FFF2-40B4-BE49-F238E27FC236}">
                <a16:creationId xmlns:a16="http://schemas.microsoft.com/office/drawing/2014/main" id="{949F2929-CFA3-47CB-AF8A-ACD39B4BA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470" y="931177"/>
            <a:ext cx="9693387" cy="5332921"/>
          </a:xfrm>
          <a:prstGeom prst="rect">
            <a:avLst/>
          </a:prstGeom>
        </p:spPr>
      </p:pic>
      <p:sp>
        <p:nvSpPr>
          <p:cNvPr id="8" name="Content Placeholder 2">
            <a:extLst>
              <a:ext uri="{FF2B5EF4-FFF2-40B4-BE49-F238E27FC236}">
                <a16:creationId xmlns:a16="http://schemas.microsoft.com/office/drawing/2014/main" id="{2C99E3E5-E545-4D11-8D60-4C9D20BDA6EB}"/>
              </a:ext>
            </a:extLst>
          </p:cNvPr>
          <p:cNvSpPr txBox="1">
            <a:spLocks/>
          </p:cNvSpPr>
          <p:nvPr/>
        </p:nvSpPr>
        <p:spPr>
          <a:xfrm>
            <a:off x="284678" y="5408427"/>
            <a:ext cx="5201721" cy="12775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800" b="1" dirty="0"/>
              <a:t>The solution walks through the end-to-end process of how to develop predictive analytics using a set of simulated loan history data to predict loan charge off risk.</a:t>
            </a:r>
          </a:p>
          <a:p>
            <a:r>
              <a:rPr lang="en-US" sz="800" b="1" dirty="0"/>
              <a:t>The solution template also includes a set of python scripts used to perform data pre-processing.</a:t>
            </a:r>
          </a:p>
          <a:p>
            <a:r>
              <a:rPr lang="en-US" sz="800" b="1" dirty="0"/>
              <a:t>Exploratory analysis have been performed with pre-processed  data using Power BI.</a:t>
            </a:r>
          </a:p>
          <a:p>
            <a:r>
              <a:rPr lang="en-US" sz="800" b="1" dirty="0"/>
              <a:t>The solution also includes scripts to deploy the model as a webservice.</a:t>
            </a:r>
          </a:p>
          <a:p>
            <a:r>
              <a:rPr lang="en-US" sz="800" b="1" dirty="0"/>
              <a:t>The model is consumed to Power Apps using Power Automate.</a:t>
            </a:r>
            <a:endParaRPr lang="en-AU" sz="800" b="1" dirty="0"/>
          </a:p>
        </p:txBody>
      </p:sp>
    </p:spTree>
    <p:extLst>
      <p:ext uri="{BB962C8B-B14F-4D97-AF65-F5344CB8AC3E}">
        <p14:creationId xmlns:p14="http://schemas.microsoft.com/office/powerpoint/2010/main" val="225254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496142" y="362957"/>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Designer Model Output</a:t>
            </a:r>
          </a:p>
        </p:txBody>
      </p:sp>
      <p:pic>
        <p:nvPicPr>
          <p:cNvPr id="3" name="Picture 2" descr="Graphical user interface, text, application&#10;&#10;Description automatically generated">
            <a:extLst>
              <a:ext uri="{FF2B5EF4-FFF2-40B4-BE49-F238E27FC236}">
                <a16:creationId xmlns:a16="http://schemas.microsoft.com/office/drawing/2014/main" id="{2E482CF0-B2D5-48A7-8F47-774748B87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675" y="1123772"/>
            <a:ext cx="3070370" cy="1860637"/>
          </a:xfrm>
          <a:prstGeom prst="rect">
            <a:avLst/>
          </a:prstGeom>
        </p:spPr>
      </p:pic>
      <p:pic>
        <p:nvPicPr>
          <p:cNvPr id="4" name="Content Placeholder 4" descr="Diagram&#10;&#10;Description automatically generated">
            <a:extLst>
              <a:ext uri="{FF2B5EF4-FFF2-40B4-BE49-F238E27FC236}">
                <a16:creationId xmlns:a16="http://schemas.microsoft.com/office/drawing/2014/main" id="{F2049EC9-20F0-469D-988D-1D2B93B7B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2" y="1210699"/>
            <a:ext cx="3496783" cy="3686869"/>
          </a:xfrm>
          <a:prstGeom prst="rect">
            <a:avLst/>
          </a:prstGeom>
        </p:spPr>
      </p:pic>
      <p:pic>
        <p:nvPicPr>
          <p:cNvPr id="5" name="Picture 4" descr="Diagram&#10;&#10;Description automatically generated">
            <a:extLst>
              <a:ext uri="{FF2B5EF4-FFF2-40B4-BE49-F238E27FC236}">
                <a16:creationId xmlns:a16="http://schemas.microsoft.com/office/drawing/2014/main" id="{DFBD30E7-EA75-4ACC-B7E1-F9CA4BDD3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925" y="789173"/>
            <a:ext cx="4425123" cy="1963024"/>
          </a:xfrm>
          <a:prstGeom prst="rect">
            <a:avLst/>
          </a:prstGeom>
        </p:spPr>
      </p:pic>
      <p:pic>
        <p:nvPicPr>
          <p:cNvPr id="14" name="Picture 13">
            <a:extLst>
              <a:ext uri="{FF2B5EF4-FFF2-40B4-BE49-F238E27FC236}">
                <a16:creationId xmlns:a16="http://schemas.microsoft.com/office/drawing/2014/main" id="{55A0F201-DCC7-4860-AE2F-0AD5ACF655C3}"/>
              </a:ext>
            </a:extLst>
          </p:cNvPr>
          <p:cNvPicPr>
            <a:picLocks noChangeAspect="1"/>
          </p:cNvPicPr>
          <p:nvPr/>
        </p:nvPicPr>
        <p:blipFill>
          <a:blip r:embed="rId5"/>
          <a:stretch>
            <a:fillRect/>
          </a:stretch>
        </p:blipFill>
        <p:spPr>
          <a:xfrm>
            <a:off x="3992925" y="3086796"/>
            <a:ext cx="4932246" cy="2541256"/>
          </a:xfrm>
          <a:prstGeom prst="rect">
            <a:avLst/>
          </a:prstGeom>
        </p:spPr>
      </p:pic>
      <p:sp>
        <p:nvSpPr>
          <p:cNvPr id="17" name="TextBox 16">
            <a:extLst>
              <a:ext uri="{FF2B5EF4-FFF2-40B4-BE49-F238E27FC236}">
                <a16:creationId xmlns:a16="http://schemas.microsoft.com/office/drawing/2014/main" id="{0ADC5026-FF2D-4639-A250-31449DD5EFBD}"/>
              </a:ext>
            </a:extLst>
          </p:cNvPr>
          <p:cNvSpPr txBox="1"/>
          <p:nvPr/>
        </p:nvSpPr>
        <p:spPr>
          <a:xfrm>
            <a:off x="437583" y="841367"/>
            <a:ext cx="2850902" cy="369332"/>
          </a:xfrm>
          <a:prstGeom prst="rect">
            <a:avLst/>
          </a:prstGeom>
          <a:noFill/>
        </p:spPr>
        <p:txBody>
          <a:bodyPr wrap="square" rtlCol="0">
            <a:spAutoFit/>
          </a:bodyPr>
          <a:lstStyle/>
          <a:p>
            <a:r>
              <a:rPr lang="en-US" sz="1400" dirty="0"/>
              <a:t>Model</a:t>
            </a:r>
            <a:r>
              <a:rPr lang="en-US" dirty="0"/>
              <a:t> </a:t>
            </a:r>
            <a:r>
              <a:rPr lang="en-US" sz="1400" dirty="0"/>
              <a:t>Flow</a:t>
            </a:r>
            <a:endParaRPr lang="en-AU" sz="1400" dirty="0"/>
          </a:p>
        </p:txBody>
      </p:sp>
      <p:sp>
        <p:nvSpPr>
          <p:cNvPr id="18" name="TextBox 17">
            <a:extLst>
              <a:ext uri="{FF2B5EF4-FFF2-40B4-BE49-F238E27FC236}">
                <a16:creationId xmlns:a16="http://schemas.microsoft.com/office/drawing/2014/main" id="{1B97852E-2ADF-43AF-8444-82764B7EE97F}"/>
              </a:ext>
            </a:extLst>
          </p:cNvPr>
          <p:cNvSpPr txBox="1"/>
          <p:nvPr/>
        </p:nvSpPr>
        <p:spPr>
          <a:xfrm>
            <a:off x="3934365" y="2714861"/>
            <a:ext cx="3070371" cy="307777"/>
          </a:xfrm>
          <a:prstGeom prst="rect">
            <a:avLst/>
          </a:prstGeom>
          <a:noFill/>
        </p:spPr>
        <p:txBody>
          <a:bodyPr wrap="square" rtlCol="0">
            <a:spAutoFit/>
          </a:bodyPr>
          <a:lstStyle/>
          <a:p>
            <a:r>
              <a:rPr lang="en-US" sz="1400" dirty="0"/>
              <a:t>Results</a:t>
            </a:r>
            <a:endParaRPr lang="en-AU" sz="1400" dirty="0"/>
          </a:p>
        </p:txBody>
      </p:sp>
      <p:sp>
        <p:nvSpPr>
          <p:cNvPr id="19" name="TextBox 18">
            <a:extLst>
              <a:ext uri="{FF2B5EF4-FFF2-40B4-BE49-F238E27FC236}">
                <a16:creationId xmlns:a16="http://schemas.microsoft.com/office/drawing/2014/main" id="{74A9B5BE-3624-4EF8-AC9E-F9DC3665E62E}"/>
              </a:ext>
            </a:extLst>
          </p:cNvPr>
          <p:cNvSpPr txBox="1"/>
          <p:nvPr/>
        </p:nvSpPr>
        <p:spPr>
          <a:xfrm>
            <a:off x="8510675" y="830086"/>
            <a:ext cx="3681325" cy="307777"/>
          </a:xfrm>
          <a:prstGeom prst="rect">
            <a:avLst/>
          </a:prstGeom>
          <a:noFill/>
        </p:spPr>
        <p:txBody>
          <a:bodyPr wrap="square" rtlCol="0">
            <a:spAutoFit/>
          </a:bodyPr>
          <a:lstStyle/>
          <a:p>
            <a:r>
              <a:rPr lang="en-US" sz="1400" dirty="0"/>
              <a:t>REST API Endpoint used to consume model</a:t>
            </a:r>
            <a:endParaRPr lang="en-AU" sz="1400" dirty="0"/>
          </a:p>
        </p:txBody>
      </p:sp>
    </p:spTree>
    <p:extLst>
      <p:ext uri="{BB962C8B-B14F-4D97-AF65-F5344CB8AC3E}">
        <p14:creationId xmlns:p14="http://schemas.microsoft.com/office/powerpoint/2010/main" val="228419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96080" y="233508"/>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Power aPP solution</a:t>
            </a:r>
          </a:p>
        </p:txBody>
      </p:sp>
      <p:pic>
        <p:nvPicPr>
          <p:cNvPr id="3" name="Picture 2">
            <a:extLst>
              <a:ext uri="{FF2B5EF4-FFF2-40B4-BE49-F238E27FC236}">
                <a16:creationId xmlns:a16="http://schemas.microsoft.com/office/drawing/2014/main" id="{F283DC5C-4C0F-4E3F-A89E-A11E501CC1B6}"/>
              </a:ext>
            </a:extLst>
          </p:cNvPr>
          <p:cNvPicPr>
            <a:picLocks noChangeAspect="1"/>
          </p:cNvPicPr>
          <p:nvPr/>
        </p:nvPicPr>
        <p:blipFill>
          <a:blip r:embed="rId2"/>
          <a:stretch>
            <a:fillRect/>
          </a:stretch>
        </p:blipFill>
        <p:spPr>
          <a:xfrm>
            <a:off x="696080" y="721002"/>
            <a:ext cx="8072921" cy="4530506"/>
          </a:xfrm>
          <a:prstGeom prst="rect">
            <a:avLst/>
          </a:prstGeom>
        </p:spPr>
      </p:pic>
      <p:sp>
        <p:nvSpPr>
          <p:cNvPr id="4" name="Title 1">
            <a:extLst>
              <a:ext uri="{FF2B5EF4-FFF2-40B4-BE49-F238E27FC236}">
                <a16:creationId xmlns:a16="http://schemas.microsoft.com/office/drawing/2014/main" id="{7240852E-D8D2-49FD-B241-ACDCCD98BB7E}"/>
              </a:ext>
            </a:extLst>
          </p:cNvPr>
          <p:cNvSpPr txBox="1">
            <a:spLocks/>
          </p:cNvSpPr>
          <p:nvPr/>
        </p:nvSpPr>
        <p:spPr bwMode="black">
          <a:xfrm>
            <a:off x="621977" y="5394136"/>
            <a:ext cx="10138664" cy="426216"/>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NZ" sz="2000" b="1" dirty="0"/>
              <a:t>DEMO LINK : </a:t>
            </a:r>
          </a:p>
        </p:txBody>
      </p:sp>
    </p:spTree>
    <p:extLst>
      <p:ext uri="{BB962C8B-B14F-4D97-AF65-F5344CB8AC3E}">
        <p14:creationId xmlns:p14="http://schemas.microsoft.com/office/powerpoint/2010/main" val="2717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AE895F34-F3F3-40C1-98E7-1CF6A8652658}"/>
              </a:ext>
            </a:extLst>
          </p:cNvPr>
          <p:cNvSpPr/>
          <p:nvPr/>
        </p:nvSpPr>
        <p:spPr>
          <a:xfrm>
            <a:off x="654133" y="716224"/>
            <a:ext cx="9974718" cy="297732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E0A67CB-B956-4036-B2EA-FD8B909C59EC}"/>
              </a:ext>
            </a:extLst>
          </p:cNvPr>
          <p:cNvSpPr/>
          <p:nvPr/>
        </p:nvSpPr>
        <p:spPr>
          <a:xfrm>
            <a:off x="671742" y="4189301"/>
            <a:ext cx="9974718" cy="2461448"/>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itle 1">
            <a:extLst>
              <a:ext uri="{FF2B5EF4-FFF2-40B4-BE49-F238E27FC236}">
                <a16:creationId xmlns:a16="http://schemas.microsoft.com/office/drawing/2014/main" id="{AD1D69F4-F65C-4B6F-9642-A2EBAF5D07F3}"/>
              </a:ext>
            </a:extLst>
          </p:cNvPr>
          <p:cNvSpPr txBox="1">
            <a:spLocks/>
          </p:cNvSpPr>
          <p:nvPr/>
        </p:nvSpPr>
        <p:spPr bwMode="black">
          <a:xfrm>
            <a:off x="654133" y="264575"/>
            <a:ext cx="10138664" cy="3819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lnSpc>
                <a:spcPct val="110000"/>
              </a:lnSpc>
            </a:pPr>
            <a:r>
              <a:rPr lang="en-US" sz="2000" b="1" dirty="0"/>
              <a:t>SOLUTION Use case</a:t>
            </a:r>
            <a:endParaRPr lang="en-NZ" sz="2000" b="1" dirty="0"/>
          </a:p>
        </p:txBody>
      </p:sp>
      <p:sp>
        <p:nvSpPr>
          <p:cNvPr id="9" name="TextBox 8">
            <a:extLst>
              <a:ext uri="{FF2B5EF4-FFF2-40B4-BE49-F238E27FC236}">
                <a16:creationId xmlns:a16="http://schemas.microsoft.com/office/drawing/2014/main" id="{A4D394E8-C326-41FC-81C1-226861117A3D}"/>
              </a:ext>
            </a:extLst>
          </p:cNvPr>
          <p:cNvSpPr txBox="1"/>
          <p:nvPr/>
        </p:nvSpPr>
        <p:spPr>
          <a:xfrm>
            <a:off x="671742" y="3772042"/>
            <a:ext cx="6895958" cy="338770"/>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defPPr>
              <a:defRPr lang="en-US"/>
            </a:defPPr>
            <a:lvl1pPr>
              <a:lnSpc>
                <a:spcPct val="110000"/>
              </a:lnSpc>
              <a:spcBef>
                <a:spcPct val="0"/>
              </a:spcBef>
              <a:buNone/>
              <a:defRPr sz="2000" b="1" cap="all" spc="200" baseline="0">
                <a:solidFill>
                  <a:srgbClr val="262626"/>
                </a:solidFill>
                <a:latin typeface="+mj-lt"/>
                <a:ea typeface="+mj-ea"/>
                <a:cs typeface="+mj-cs"/>
              </a:defRPr>
            </a:lvl1pPr>
          </a:lstStyle>
          <a:p>
            <a:r>
              <a:rPr lang="en-NZ" dirty="0"/>
              <a:t>Leveraging Azure Platform for ai, ml and aa</a:t>
            </a:r>
          </a:p>
        </p:txBody>
      </p:sp>
      <p:graphicFrame>
        <p:nvGraphicFramePr>
          <p:cNvPr id="19" name="Diagram 18">
            <a:extLst>
              <a:ext uri="{FF2B5EF4-FFF2-40B4-BE49-F238E27FC236}">
                <a16:creationId xmlns:a16="http://schemas.microsoft.com/office/drawing/2014/main" id="{593B4C89-B489-4D8C-9AF9-C63051187720}"/>
              </a:ext>
            </a:extLst>
          </p:cNvPr>
          <p:cNvGraphicFramePr/>
          <p:nvPr>
            <p:extLst>
              <p:ext uri="{D42A27DB-BD31-4B8C-83A1-F6EECF244321}">
                <p14:modId xmlns:p14="http://schemas.microsoft.com/office/powerpoint/2010/main" val="1616015880"/>
              </p:ext>
            </p:extLst>
          </p:nvPr>
        </p:nvGraphicFramePr>
        <p:xfrm>
          <a:off x="1130027" y="798936"/>
          <a:ext cx="9186876" cy="281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 name="Picture 31">
            <a:extLst>
              <a:ext uri="{FF2B5EF4-FFF2-40B4-BE49-F238E27FC236}">
                <a16:creationId xmlns:a16="http://schemas.microsoft.com/office/drawing/2014/main" id="{85A8B7F0-3BA8-4919-B634-B26CE03F254D}"/>
              </a:ext>
            </a:extLst>
          </p:cNvPr>
          <p:cNvPicPr>
            <a:picLocks noChangeAspect="1"/>
          </p:cNvPicPr>
          <p:nvPr/>
        </p:nvPicPr>
        <p:blipFill>
          <a:blip r:embed="rId7"/>
          <a:stretch>
            <a:fillRect/>
          </a:stretch>
        </p:blipFill>
        <p:spPr>
          <a:xfrm>
            <a:off x="7191722" y="4547287"/>
            <a:ext cx="886940" cy="1014438"/>
          </a:xfrm>
          <a:prstGeom prst="rect">
            <a:avLst/>
          </a:prstGeom>
        </p:spPr>
      </p:pic>
      <p:pic>
        <p:nvPicPr>
          <p:cNvPr id="33" name="Picture 32">
            <a:extLst>
              <a:ext uri="{FF2B5EF4-FFF2-40B4-BE49-F238E27FC236}">
                <a16:creationId xmlns:a16="http://schemas.microsoft.com/office/drawing/2014/main" id="{838966E6-6611-43E1-9753-ACD0010FC379}"/>
              </a:ext>
            </a:extLst>
          </p:cNvPr>
          <p:cNvPicPr>
            <a:picLocks noChangeAspect="1"/>
          </p:cNvPicPr>
          <p:nvPr/>
        </p:nvPicPr>
        <p:blipFill>
          <a:blip r:embed="rId8"/>
          <a:stretch>
            <a:fillRect/>
          </a:stretch>
        </p:blipFill>
        <p:spPr>
          <a:xfrm>
            <a:off x="1932168" y="4466644"/>
            <a:ext cx="1020244" cy="796377"/>
          </a:xfrm>
          <a:prstGeom prst="rect">
            <a:avLst/>
          </a:prstGeom>
        </p:spPr>
      </p:pic>
      <p:pic>
        <p:nvPicPr>
          <p:cNvPr id="39" name="Picture 38">
            <a:extLst>
              <a:ext uri="{FF2B5EF4-FFF2-40B4-BE49-F238E27FC236}">
                <a16:creationId xmlns:a16="http://schemas.microsoft.com/office/drawing/2014/main" id="{D058D6DA-1D7B-4086-ACBF-FE0AC8C08664}"/>
              </a:ext>
            </a:extLst>
          </p:cNvPr>
          <p:cNvPicPr>
            <a:picLocks noChangeAspect="1"/>
          </p:cNvPicPr>
          <p:nvPr/>
        </p:nvPicPr>
        <p:blipFill>
          <a:blip r:embed="rId9"/>
          <a:stretch>
            <a:fillRect/>
          </a:stretch>
        </p:blipFill>
        <p:spPr>
          <a:xfrm>
            <a:off x="7191722" y="5831286"/>
            <a:ext cx="995033" cy="760356"/>
          </a:xfrm>
          <a:prstGeom prst="rect">
            <a:avLst/>
          </a:prstGeom>
        </p:spPr>
      </p:pic>
      <p:pic>
        <p:nvPicPr>
          <p:cNvPr id="40" name="Picture 39">
            <a:extLst>
              <a:ext uri="{FF2B5EF4-FFF2-40B4-BE49-F238E27FC236}">
                <a16:creationId xmlns:a16="http://schemas.microsoft.com/office/drawing/2014/main" id="{64349827-BD28-47E2-B195-AA19149F5A13}"/>
              </a:ext>
            </a:extLst>
          </p:cNvPr>
          <p:cNvPicPr>
            <a:picLocks noChangeAspect="1"/>
          </p:cNvPicPr>
          <p:nvPr/>
        </p:nvPicPr>
        <p:blipFill>
          <a:blip r:embed="rId10"/>
          <a:stretch>
            <a:fillRect/>
          </a:stretch>
        </p:blipFill>
        <p:spPr>
          <a:xfrm>
            <a:off x="8376772" y="5854688"/>
            <a:ext cx="1118898" cy="760356"/>
          </a:xfrm>
          <a:prstGeom prst="rect">
            <a:avLst/>
          </a:prstGeom>
        </p:spPr>
      </p:pic>
      <p:pic>
        <p:nvPicPr>
          <p:cNvPr id="41" name="Picture 40">
            <a:extLst>
              <a:ext uri="{FF2B5EF4-FFF2-40B4-BE49-F238E27FC236}">
                <a16:creationId xmlns:a16="http://schemas.microsoft.com/office/drawing/2014/main" id="{72FDEB6D-2063-4C34-9866-90D0E865B503}"/>
              </a:ext>
            </a:extLst>
          </p:cNvPr>
          <p:cNvPicPr>
            <a:picLocks noChangeAspect="1"/>
          </p:cNvPicPr>
          <p:nvPr/>
        </p:nvPicPr>
        <p:blipFill>
          <a:blip r:embed="rId11"/>
          <a:stretch>
            <a:fillRect/>
          </a:stretch>
        </p:blipFill>
        <p:spPr>
          <a:xfrm>
            <a:off x="8333902" y="4593152"/>
            <a:ext cx="1839140" cy="654127"/>
          </a:xfrm>
          <a:prstGeom prst="rect">
            <a:avLst/>
          </a:prstGeom>
        </p:spPr>
      </p:pic>
      <p:sp>
        <p:nvSpPr>
          <p:cNvPr id="42" name="TextBox 41">
            <a:extLst>
              <a:ext uri="{FF2B5EF4-FFF2-40B4-BE49-F238E27FC236}">
                <a16:creationId xmlns:a16="http://schemas.microsoft.com/office/drawing/2014/main" id="{71910A25-0D4C-4CA4-93EA-67CE2C9A2C03}"/>
              </a:ext>
            </a:extLst>
          </p:cNvPr>
          <p:cNvSpPr txBox="1"/>
          <p:nvPr/>
        </p:nvSpPr>
        <p:spPr>
          <a:xfrm>
            <a:off x="7276529" y="4273895"/>
            <a:ext cx="2983303" cy="461665"/>
          </a:xfrm>
          <a:prstGeom prst="rect">
            <a:avLst/>
          </a:prstGeom>
          <a:noFill/>
        </p:spPr>
        <p:txBody>
          <a:bodyPr wrap="square" rtlCol="0">
            <a:spAutoFit/>
          </a:bodyPr>
          <a:lstStyle/>
          <a:p>
            <a:r>
              <a:rPr lang="en-NZ" sz="1200" dirty="0"/>
              <a:t>Model Development and Deployment</a:t>
            </a:r>
          </a:p>
          <a:p>
            <a:endParaRPr lang="en-NZ" sz="1200" dirty="0"/>
          </a:p>
        </p:txBody>
      </p:sp>
      <p:sp>
        <p:nvSpPr>
          <p:cNvPr id="43" name="TextBox 42">
            <a:extLst>
              <a:ext uri="{FF2B5EF4-FFF2-40B4-BE49-F238E27FC236}">
                <a16:creationId xmlns:a16="http://schemas.microsoft.com/office/drawing/2014/main" id="{590D2337-9BF6-4F9C-829D-6848289C6D0B}"/>
              </a:ext>
            </a:extLst>
          </p:cNvPr>
          <p:cNvSpPr txBox="1"/>
          <p:nvPr/>
        </p:nvSpPr>
        <p:spPr>
          <a:xfrm>
            <a:off x="7241359" y="5554650"/>
            <a:ext cx="3198726" cy="461665"/>
          </a:xfrm>
          <a:prstGeom prst="rect">
            <a:avLst/>
          </a:prstGeom>
          <a:noFill/>
        </p:spPr>
        <p:txBody>
          <a:bodyPr wrap="square" rtlCol="0">
            <a:spAutoFit/>
          </a:bodyPr>
          <a:lstStyle/>
          <a:p>
            <a:r>
              <a:rPr lang="en-NZ" sz="1200" dirty="0"/>
              <a:t>ML Pipeline Orchestration and Storage</a:t>
            </a:r>
          </a:p>
          <a:p>
            <a:endParaRPr lang="en-NZ" sz="1200" dirty="0"/>
          </a:p>
        </p:txBody>
      </p:sp>
      <p:pic>
        <p:nvPicPr>
          <p:cNvPr id="45" name="Picture 44">
            <a:extLst>
              <a:ext uri="{FF2B5EF4-FFF2-40B4-BE49-F238E27FC236}">
                <a16:creationId xmlns:a16="http://schemas.microsoft.com/office/drawing/2014/main" id="{13B8B804-BA8C-4882-A532-A829266339D4}"/>
              </a:ext>
            </a:extLst>
          </p:cNvPr>
          <p:cNvPicPr>
            <a:picLocks noChangeAspect="1"/>
          </p:cNvPicPr>
          <p:nvPr/>
        </p:nvPicPr>
        <p:blipFill>
          <a:blip r:embed="rId12"/>
          <a:stretch>
            <a:fillRect/>
          </a:stretch>
        </p:blipFill>
        <p:spPr>
          <a:xfrm>
            <a:off x="2575239" y="5404562"/>
            <a:ext cx="1066800" cy="314325"/>
          </a:xfrm>
          <a:prstGeom prst="rect">
            <a:avLst/>
          </a:prstGeom>
        </p:spPr>
      </p:pic>
      <p:pic>
        <p:nvPicPr>
          <p:cNvPr id="46" name="Picture 45">
            <a:extLst>
              <a:ext uri="{FF2B5EF4-FFF2-40B4-BE49-F238E27FC236}">
                <a16:creationId xmlns:a16="http://schemas.microsoft.com/office/drawing/2014/main" id="{8D1E5F53-4445-4A92-84DA-9256E8B448BA}"/>
              </a:ext>
            </a:extLst>
          </p:cNvPr>
          <p:cNvPicPr>
            <a:picLocks noChangeAspect="1"/>
          </p:cNvPicPr>
          <p:nvPr/>
        </p:nvPicPr>
        <p:blipFill>
          <a:blip r:embed="rId13"/>
          <a:stretch>
            <a:fillRect/>
          </a:stretch>
        </p:blipFill>
        <p:spPr>
          <a:xfrm>
            <a:off x="2592218" y="5797376"/>
            <a:ext cx="1137117" cy="314325"/>
          </a:xfrm>
          <a:prstGeom prst="rect">
            <a:avLst/>
          </a:prstGeom>
        </p:spPr>
      </p:pic>
      <p:pic>
        <p:nvPicPr>
          <p:cNvPr id="47" name="Picture 46">
            <a:extLst>
              <a:ext uri="{FF2B5EF4-FFF2-40B4-BE49-F238E27FC236}">
                <a16:creationId xmlns:a16="http://schemas.microsoft.com/office/drawing/2014/main" id="{1CFD7EE2-56A7-4219-B4D4-25EBB3F8EF88}"/>
              </a:ext>
            </a:extLst>
          </p:cNvPr>
          <p:cNvPicPr>
            <a:picLocks noChangeAspect="1"/>
          </p:cNvPicPr>
          <p:nvPr/>
        </p:nvPicPr>
        <p:blipFill>
          <a:blip r:embed="rId14"/>
          <a:stretch>
            <a:fillRect/>
          </a:stretch>
        </p:blipFill>
        <p:spPr>
          <a:xfrm>
            <a:off x="1908556" y="6206200"/>
            <a:ext cx="1252220" cy="323850"/>
          </a:xfrm>
          <a:prstGeom prst="rect">
            <a:avLst/>
          </a:prstGeom>
        </p:spPr>
      </p:pic>
      <p:pic>
        <p:nvPicPr>
          <p:cNvPr id="49" name="Picture 48">
            <a:extLst>
              <a:ext uri="{FF2B5EF4-FFF2-40B4-BE49-F238E27FC236}">
                <a16:creationId xmlns:a16="http://schemas.microsoft.com/office/drawing/2014/main" id="{AFBDBBCD-5C85-4579-8D37-0FE5F7791B98}"/>
              </a:ext>
            </a:extLst>
          </p:cNvPr>
          <p:cNvPicPr>
            <a:picLocks noChangeAspect="1"/>
          </p:cNvPicPr>
          <p:nvPr/>
        </p:nvPicPr>
        <p:blipFill>
          <a:blip r:embed="rId15"/>
          <a:stretch>
            <a:fillRect/>
          </a:stretch>
        </p:blipFill>
        <p:spPr>
          <a:xfrm>
            <a:off x="1499970" y="5825660"/>
            <a:ext cx="902231" cy="297439"/>
          </a:xfrm>
          <a:prstGeom prst="rect">
            <a:avLst/>
          </a:prstGeom>
        </p:spPr>
      </p:pic>
      <p:pic>
        <p:nvPicPr>
          <p:cNvPr id="50" name="Picture 49">
            <a:extLst>
              <a:ext uri="{FF2B5EF4-FFF2-40B4-BE49-F238E27FC236}">
                <a16:creationId xmlns:a16="http://schemas.microsoft.com/office/drawing/2014/main" id="{8861AE22-00BE-4E7E-94DD-65A56A4AFF0F}"/>
              </a:ext>
            </a:extLst>
          </p:cNvPr>
          <p:cNvPicPr>
            <a:picLocks noChangeAspect="1"/>
          </p:cNvPicPr>
          <p:nvPr/>
        </p:nvPicPr>
        <p:blipFill>
          <a:blip r:embed="rId16"/>
          <a:stretch>
            <a:fillRect/>
          </a:stretch>
        </p:blipFill>
        <p:spPr>
          <a:xfrm>
            <a:off x="1505561" y="5392725"/>
            <a:ext cx="895350" cy="323850"/>
          </a:xfrm>
          <a:prstGeom prst="rect">
            <a:avLst/>
          </a:prstGeom>
        </p:spPr>
      </p:pic>
      <p:pic>
        <p:nvPicPr>
          <p:cNvPr id="54" name="Picture 53">
            <a:extLst>
              <a:ext uri="{FF2B5EF4-FFF2-40B4-BE49-F238E27FC236}">
                <a16:creationId xmlns:a16="http://schemas.microsoft.com/office/drawing/2014/main" id="{FF24DA17-E77F-4E1E-9796-A874BCDAB211}"/>
              </a:ext>
            </a:extLst>
          </p:cNvPr>
          <p:cNvPicPr>
            <a:picLocks noChangeAspect="1"/>
          </p:cNvPicPr>
          <p:nvPr/>
        </p:nvPicPr>
        <p:blipFill>
          <a:blip r:embed="rId17"/>
          <a:stretch>
            <a:fillRect/>
          </a:stretch>
        </p:blipFill>
        <p:spPr>
          <a:xfrm>
            <a:off x="4821583" y="5102209"/>
            <a:ext cx="1495425" cy="1066800"/>
          </a:xfrm>
          <a:prstGeom prst="rect">
            <a:avLst/>
          </a:prstGeom>
        </p:spPr>
      </p:pic>
    </p:spTree>
    <p:extLst>
      <p:ext uri="{BB962C8B-B14F-4D97-AF65-F5344CB8AC3E}">
        <p14:creationId xmlns:p14="http://schemas.microsoft.com/office/powerpoint/2010/main" val="53160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920</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Athira Krishnakumar Nair</dc:creator>
  <cp:lastModifiedBy>Dhruv Sharma</cp:lastModifiedBy>
  <cp:revision>35</cp:revision>
  <dcterms:created xsi:type="dcterms:W3CDTF">2021-02-15T06:28:21Z</dcterms:created>
  <dcterms:modified xsi:type="dcterms:W3CDTF">2021-02-16T10:26:11Z</dcterms:modified>
</cp:coreProperties>
</file>