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71" r:id="rId4"/>
    <p:sldId id="260" r:id="rId5"/>
    <p:sldId id="262" r:id="rId6"/>
    <p:sldId id="263" r:id="rId7"/>
    <p:sldId id="266" r:id="rId8"/>
    <p:sldId id="265" r:id="rId9"/>
    <p:sldId id="269"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ruv Sharma" initials="DS" lastIdx="1" clrIdx="0">
    <p:extLst>
      <p:ext uri="{19B8F6BF-5375-455C-9EA6-DF929625EA0E}">
        <p15:presenceInfo xmlns:p15="http://schemas.microsoft.com/office/powerpoint/2012/main" userId="S::Dhruv.Sharma@farmlands.co.nz::9ca1ff0d-78d4-4d93-92e9-56e3960541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3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90"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FFBA-2A1C-45B8-9923-4A5CFC5D2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0C15653-0C85-4915-BEA4-FB49F2A65B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7" name="Rectangle 6">
            <a:extLst>
              <a:ext uri="{FF2B5EF4-FFF2-40B4-BE49-F238E27FC236}">
                <a16:creationId xmlns:a16="http://schemas.microsoft.com/office/drawing/2014/main" id="{76F13A9A-CC84-4A5E-AA41-58E500A8B818}"/>
              </a:ext>
            </a:extLst>
          </p:cNvPr>
          <p:cNvSpPr/>
          <p:nvPr userDrawn="1"/>
        </p:nvSpPr>
        <p:spPr>
          <a:xfrm>
            <a:off x="1330036" y="0"/>
            <a:ext cx="9337964" cy="136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959712CB-0404-405A-8B77-435A61922122}"/>
              </a:ext>
            </a:extLst>
          </p:cNvPr>
          <p:cNvSpPr/>
          <p:nvPr userDrawn="1"/>
        </p:nvSpPr>
        <p:spPr>
          <a:xfrm>
            <a:off x="1216429" y="6721475"/>
            <a:ext cx="9337964" cy="13652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9720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DA7-45B1-4E9E-A220-0410DB971BB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BAA4712-102F-46E5-83A5-BD3B831A4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9B0F42-63F0-4CD9-BA15-980BA77D93DA}"/>
              </a:ext>
            </a:extLst>
          </p:cNvPr>
          <p:cNvSpPr>
            <a:spLocks noGrp="1"/>
          </p:cNvSpPr>
          <p:nvPr>
            <p:ph type="dt" sz="half" idx="10"/>
          </p:nvPr>
        </p:nvSpPr>
        <p:spPr/>
        <p:txBody>
          <a:bodyPr/>
          <a:lstStyle/>
          <a:p>
            <a:fld id="{1356E59E-B303-42BB-88AF-16DD0CBA5A8E}" type="datetimeFigureOut">
              <a:rPr lang="en-AU" smtClean="0"/>
              <a:t>5/03/2021</a:t>
            </a:fld>
            <a:endParaRPr lang="en-AU"/>
          </a:p>
        </p:txBody>
      </p:sp>
      <p:sp>
        <p:nvSpPr>
          <p:cNvPr id="5" name="Footer Placeholder 4">
            <a:extLst>
              <a:ext uri="{FF2B5EF4-FFF2-40B4-BE49-F238E27FC236}">
                <a16:creationId xmlns:a16="http://schemas.microsoft.com/office/drawing/2014/main" id="{19134599-F8FB-4C4E-9EA0-D74DA2A263B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1FC0B1-BFD5-4390-A285-D42B92D55365}"/>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20574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65EF4-30E9-4483-9309-CAF1A99849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A96A67F-222E-4E7E-836C-4A82759732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9377B0E-D97E-43AA-9D16-9F6F79A7C4AE}"/>
              </a:ext>
            </a:extLst>
          </p:cNvPr>
          <p:cNvSpPr>
            <a:spLocks noGrp="1"/>
          </p:cNvSpPr>
          <p:nvPr>
            <p:ph type="dt" sz="half" idx="10"/>
          </p:nvPr>
        </p:nvSpPr>
        <p:spPr/>
        <p:txBody>
          <a:bodyPr/>
          <a:lstStyle/>
          <a:p>
            <a:fld id="{1356E59E-B303-42BB-88AF-16DD0CBA5A8E}" type="datetimeFigureOut">
              <a:rPr lang="en-AU" smtClean="0"/>
              <a:t>5/03/2021</a:t>
            </a:fld>
            <a:endParaRPr lang="en-AU"/>
          </a:p>
        </p:txBody>
      </p:sp>
      <p:sp>
        <p:nvSpPr>
          <p:cNvPr id="5" name="Footer Placeholder 4">
            <a:extLst>
              <a:ext uri="{FF2B5EF4-FFF2-40B4-BE49-F238E27FC236}">
                <a16:creationId xmlns:a16="http://schemas.microsoft.com/office/drawing/2014/main" id="{A6518D81-E33C-4F11-BBEF-4DD515F6259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9520212-8445-4FC0-8B10-00274F64FD8C}"/>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295234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13FA-B2C7-4BB5-8D49-D611134AC98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636839B-F85F-494B-AAE1-761ABF8177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AF76344-68C9-4DA3-B2C5-13CEA10CF185}"/>
              </a:ext>
            </a:extLst>
          </p:cNvPr>
          <p:cNvSpPr>
            <a:spLocks noGrp="1"/>
          </p:cNvSpPr>
          <p:nvPr>
            <p:ph type="dt" sz="half" idx="10"/>
          </p:nvPr>
        </p:nvSpPr>
        <p:spPr/>
        <p:txBody>
          <a:bodyPr/>
          <a:lstStyle/>
          <a:p>
            <a:fld id="{1356E59E-B303-42BB-88AF-16DD0CBA5A8E}" type="datetimeFigureOut">
              <a:rPr lang="en-AU" smtClean="0"/>
              <a:t>5/03/2021</a:t>
            </a:fld>
            <a:endParaRPr lang="en-AU"/>
          </a:p>
        </p:txBody>
      </p:sp>
      <p:sp>
        <p:nvSpPr>
          <p:cNvPr id="5" name="Footer Placeholder 4">
            <a:extLst>
              <a:ext uri="{FF2B5EF4-FFF2-40B4-BE49-F238E27FC236}">
                <a16:creationId xmlns:a16="http://schemas.microsoft.com/office/drawing/2014/main" id="{2B41B509-3E27-41D4-A514-AA2B28C2AC4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AD3A6A8-2381-4FE4-ABD2-2A168074E4D9}"/>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354574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3AB3-3800-466D-B92A-ECD8F68B1E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A176550-C681-4713-9C95-926F57B78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12019E-1FCF-4E90-88E0-B990CC329864}"/>
              </a:ext>
            </a:extLst>
          </p:cNvPr>
          <p:cNvSpPr>
            <a:spLocks noGrp="1"/>
          </p:cNvSpPr>
          <p:nvPr>
            <p:ph type="dt" sz="half" idx="10"/>
          </p:nvPr>
        </p:nvSpPr>
        <p:spPr/>
        <p:txBody>
          <a:bodyPr/>
          <a:lstStyle/>
          <a:p>
            <a:fld id="{1356E59E-B303-42BB-88AF-16DD0CBA5A8E}" type="datetimeFigureOut">
              <a:rPr lang="en-AU" smtClean="0"/>
              <a:t>5/03/2021</a:t>
            </a:fld>
            <a:endParaRPr lang="en-AU"/>
          </a:p>
        </p:txBody>
      </p:sp>
      <p:sp>
        <p:nvSpPr>
          <p:cNvPr id="5" name="Footer Placeholder 4">
            <a:extLst>
              <a:ext uri="{FF2B5EF4-FFF2-40B4-BE49-F238E27FC236}">
                <a16:creationId xmlns:a16="http://schemas.microsoft.com/office/drawing/2014/main" id="{18C20DCB-8E51-4A20-B776-9284874D706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6B4C6E7-5A52-4975-9F9A-67403168FC33}"/>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391039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4227-B2B4-45CF-B3BE-CFE3AAA3B3B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4F6A173-0C91-415B-8E40-FAF21F2746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A4F96DD-9901-4901-8207-E6DEDDA6E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1C20980-2055-4914-8F45-87D5C1F4440B}"/>
              </a:ext>
            </a:extLst>
          </p:cNvPr>
          <p:cNvSpPr>
            <a:spLocks noGrp="1"/>
          </p:cNvSpPr>
          <p:nvPr>
            <p:ph type="dt" sz="half" idx="10"/>
          </p:nvPr>
        </p:nvSpPr>
        <p:spPr/>
        <p:txBody>
          <a:bodyPr/>
          <a:lstStyle/>
          <a:p>
            <a:fld id="{1356E59E-B303-42BB-88AF-16DD0CBA5A8E}" type="datetimeFigureOut">
              <a:rPr lang="en-AU" smtClean="0"/>
              <a:t>5/03/2021</a:t>
            </a:fld>
            <a:endParaRPr lang="en-AU"/>
          </a:p>
        </p:txBody>
      </p:sp>
      <p:sp>
        <p:nvSpPr>
          <p:cNvPr id="6" name="Footer Placeholder 5">
            <a:extLst>
              <a:ext uri="{FF2B5EF4-FFF2-40B4-BE49-F238E27FC236}">
                <a16:creationId xmlns:a16="http://schemas.microsoft.com/office/drawing/2014/main" id="{66374C18-EF73-435A-820F-20F01B0C262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BC0365-6A27-4098-8652-926F85F1A1A0}"/>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227490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2A72-2428-49AB-BE4F-F2A98685318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2120E0B-8A62-47DD-BE86-FB97C90E6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5A66C1-B017-4B56-8E1F-6A7AD93211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3AA6831-6098-4E6A-80F3-544ED243E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FBD1FD-96FA-4984-AB59-DDF516E3F6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080BAC8-F74C-43F5-8CC9-B5FC2D138099}"/>
              </a:ext>
            </a:extLst>
          </p:cNvPr>
          <p:cNvSpPr>
            <a:spLocks noGrp="1"/>
          </p:cNvSpPr>
          <p:nvPr>
            <p:ph type="dt" sz="half" idx="10"/>
          </p:nvPr>
        </p:nvSpPr>
        <p:spPr/>
        <p:txBody>
          <a:bodyPr/>
          <a:lstStyle/>
          <a:p>
            <a:fld id="{1356E59E-B303-42BB-88AF-16DD0CBA5A8E}" type="datetimeFigureOut">
              <a:rPr lang="en-AU" smtClean="0"/>
              <a:t>5/03/2021</a:t>
            </a:fld>
            <a:endParaRPr lang="en-AU"/>
          </a:p>
        </p:txBody>
      </p:sp>
      <p:sp>
        <p:nvSpPr>
          <p:cNvPr id="8" name="Footer Placeholder 7">
            <a:extLst>
              <a:ext uri="{FF2B5EF4-FFF2-40B4-BE49-F238E27FC236}">
                <a16:creationId xmlns:a16="http://schemas.microsoft.com/office/drawing/2014/main" id="{A3A8F095-2120-4D54-854E-F9FB55603EC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6D00F75-A5EE-47D9-9F6F-39D560F15525}"/>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3647029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49CC1-91A1-415E-BCCB-1A73517451E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7C779C4-DDDE-4214-98CF-5829D17D8D4D}"/>
              </a:ext>
            </a:extLst>
          </p:cNvPr>
          <p:cNvSpPr>
            <a:spLocks noGrp="1"/>
          </p:cNvSpPr>
          <p:nvPr>
            <p:ph type="dt" sz="half" idx="10"/>
          </p:nvPr>
        </p:nvSpPr>
        <p:spPr/>
        <p:txBody>
          <a:bodyPr/>
          <a:lstStyle/>
          <a:p>
            <a:fld id="{1356E59E-B303-42BB-88AF-16DD0CBA5A8E}" type="datetimeFigureOut">
              <a:rPr lang="en-AU" smtClean="0"/>
              <a:t>5/03/2021</a:t>
            </a:fld>
            <a:endParaRPr lang="en-AU"/>
          </a:p>
        </p:txBody>
      </p:sp>
      <p:sp>
        <p:nvSpPr>
          <p:cNvPr id="4" name="Footer Placeholder 3">
            <a:extLst>
              <a:ext uri="{FF2B5EF4-FFF2-40B4-BE49-F238E27FC236}">
                <a16:creationId xmlns:a16="http://schemas.microsoft.com/office/drawing/2014/main" id="{2C06F0F4-ABFD-4C12-BC3F-37647509176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D9F97E2-80E4-408B-886C-BECEB4360E57}"/>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324811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C530C-3F1E-410D-831C-3921127B99C7}"/>
              </a:ext>
            </a:extLst>
          </p:cNvPr>
          <p:cNvSpPr>
            <a:spLocks noGrp="1"/>
          </p:cNvSpPr>
          <p:nvPr>
            <p:ph type="dt" sz="half" idx="10"/>
          </p:nvPr>
        </p:nvSpPr>
        <p:spPr/>
        <p:txBody>
          <a:bodyPr/>
          <a:lstStyle/>
          <a:p>
            <a:fld id="{1356E59E-B303-42BB-88AF-16DD0CBA5A8E}" type="datetimeFigureOut">
              <a:rPr lang="en-AU" smtClean="0"/>
              <a:t>5/03/2021</a:t>
            </a:fld>
            <a:endParaRPr lang="en-AU"/>
          </a:p>
        </p:txBody>
      </p:sp>
      <p:sp>
        <p:nvSpPr>
          <p:cNvPr id="3" name="Footer Placeholder 2">
            <a:extLst>
              <a:ext uri="{FF2B5EF4-FFF2-40B4-BE49-F238E27FC236}">
                <a16:creationId xmlns:a16="http://schemas.microsoft.com/office/drawing/2014/main" id="{F3498065-820E-4147-9E7A-E9DFDD375DE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EA2D81B-304E-41B8-8ABF-6962BC285CE6}"/>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22196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B3AF-1467-4852-B487-EE0032421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AD8F8C4-93C2-4ABD-A76E-0BFEB6AB2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6B28F85-13DD-4A9E-BF9D-D1D3F0D90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58C7F-5D3D-4AD2-801F-41711FFBC19E}"/>
              </a:ext>
            </a:extLst>
          </p:cNvPr>
          <p:cNvSpPr>
            <a:spLocks noGrp="1"/>
          </p:cNvSpPr>
          <p:nvPr>
            <p:ph type="dt" sz="half" idx="10"/>
          </p:nvPr>
        </p:nvSpPr>
        <p:spPr/>
        <p:txBody>
          <a:bodyPr/>
          <a:lstStyle/>
          <a:p>
            <a:fld id="{1356E59E-B303-42BB-88AF-16DD0CBA5A8E}" type="datetimeFigureOut">
              <a:rPr lang="en-AU" smtClean="0"/>
              <a:t>5/03/2021</a:t>
            </a:fld>
            <a:endParaRPr lang="en-AU"/>
          </a:p>
        </p:txBody>
      </p:sp>
      <p:sp>
        <p:nvSpPr>
          <p:cNvPr id="6" name="Footer Placeholder 5">
            <a:extLst>
              <a:ext uri="{FF2B5EF4-FFF2-40B4-BE49-F238E27FC236}">
                <a16:creationId xmlns:a16="http://schemas.microsoft.com/office/drawing/2014/main" id="{FC43BF90-046B-4630-B880-316D283D10D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1320DE-322A-46FF-A848-E825838C62C4}"/>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190326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52D6-D2A4-4042-A3C3-A0A81FD28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C0209C1-21E7-40B1-9D7A-423C1BAFFD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5F67280-AA8C-4E4D-A35D-8506D0B8C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27121F-AB7A-4156-91D0-6DADC17A3718}"/>
              </a:ext>
            </a:extLst>
          </p:cNvPr>
          <p:cNvSpPr>
            <a:spLocks noGrp="1"/>
          </p:cNvSpPr>
          <p:nvPr>
            <p:ph type="dt" sz="half" idx="10"/>
          </p:nvPr>
        </p:nvSpPr>
        <p:spPr/>
        <p:txBody>
          <a:bodyPr/>
          <a:lstStyle/>
          <a:p>
            <a:fld id="{1356E59E-B303-42BB-88AF-16DD0CBA5A8E}" type="datetimeFigureOut">
              <a:rPr lang="en-AU" smtClean="0"/>
              <a:t>5/03/2021</a:t>
            </a:fld>
            <a:endParaRPr lang="en-AU"/>
          </a:p>
        </p:txBody>
      </p:sp>
      <p:sp>
        <p:nvSpPr>
          <p:cNvPr id="6" name="Footer Placeholder 5">
            <a:extLst>
              <a:ext uri="{FF2B5EF4-FFF2-40B4-BE49-F238E27FC236}">
                <a16:creationId xmlns:a16="http://schemas.microsoft.com/office/drawing/2014/main" id="{EDAE501E-E16E-4CC1-BC48-5DC18895579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49E8A7-A093-408F-A7D0-A57B1CE9BE8C}"/>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1225735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35906-3D7B-4340-B7A1-878F590EF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C177D3E-5CEB-4E01-92B8-5341694E3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8F41AB0-5B6A-41C2-9E2B-69124309D8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6E59E-B303-42BB-88AF-16DD0CBA5A8E}" type="datetimeFigureOut">
              <a:rPr lang="en-AU" smtClean="0"/>
              <a:t>5/03/2021</a:t>
            </a:fld>
            <a:endParaRPr lang="en-AU"/>
          </a:p>
        </p:txBody>
      </p:sp>
      <p:sp>
        <p:nvSpPr>
          <p:cNvPr id="5" name="Footer Placeholder 4">
            <a:extLst>
              <a:ext uri="{FF2B5EF4-FFF2-40B4-BE49-F238E27FC236}">
                <a16:creationId xmlns:a16="http://schemas.microsoft.com/office/drawing/2014/main" id="{28980CE1-9234-452C-AB92-73B543FD33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8D96357-D70F-4A6B-9E4A-DCFE53FCF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E6D2A-C1AF-40AE-AFCD-154F77B7A484}" type="slidenum">
              <a:rPr lang="en-AU" smtClean="0"/>
              <a:t>‹#›</a:t>
            </a:fld>
            <a:endParaRPr lang="en-AU"/>
          </a:p>
        </p:txBody>
      </p:sp>
    </p:spTree>
    <p:extLst>
      <p:ext uri="{BB962C8B-B14F-4D97-AF65-F5344CB8AC3E}">
        <p14:creationId xmlns:p14="http://schemas.microsoft.com/office/powerpoint/2010/main" val="3451258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fif"/><Relationship Id="rId1" Type="http://schemas.openxmlformats.org/officeDocument/2006/relationships/slideLayout" Target="../slideLayouts/slideLayout1.xml"/><Relationship Id="rId5" Type="http://schemas.openxmlformats.org/officeDocument/2006/relationships/image" Target="../media/image32.jpeg"/><Relationship Id="rId4"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4C275F-8678-4FB5-A46F-5F60E939ED25}"/>
              </a:ext>
            </a:extLst>
          </p:cNvPr>
          <p:cNvSpPr txBox="1"/>
          <p:nvPr/>
        </p:nvSpPr>
        <p:spPr>
          <a:xfrm>
            <a:off x="452663" y="1757027"/>
            <a:ext cx="5557520" cy="707886"/>
          </a:xfrm>
          <a:prstGeom prst="rect">
            <a:avLst/>
          </a:prstGeom>
          <a:noFill/>
        </p:spPr>
        <p:txBody>
          <a:bodyPr wrap="square" rtlCol="0">
            <a:spAutoFit/>
          </a:bodyPr>
          <a:lstStyle/>
          <a:p>
            <a:r>
              <a:rPr lang="en-US" sz="2400" b="1" dirty="0">
                <a:solidFill>
                  <a:schemeClr val="bg1"/>
                </a:solidFill>
                <a:latin typeface="Gill Sans MT" panose="020B0502020104020203" pitchFamily="34" charset="0"/>
              </a:rPr>
              <a:t>TEAM CLOUD CHRONICLES</a:t>
            </a:r>
          </a:p>
          <a:p>
            <a:r>
              <a:rPr lang="en-US" sz="1600" b="1" dirty="0">
                <a:solidFill>
                  <a:schemeClr val="bg1"/>
                </a:solidFill>
                <a:latin typeface="Gill Sans MT" panose="020B0502020104020203" pitchFamily="34" charset="0"/>
              </a:rPr>
              <a:t>MICROSOFT AZURE VIRTUAL HACKATHON 2020-21</a:t>
            </a:r>
            <a:endParaRPr lang="en-AU" sz="1600" b="1" dirty="0">
              <a:solidFill>
                <a:schemeClr val="bg1"/>
              </a:solidFill>
              <a:latin typeface="Gill Sans MT" panose="020B0502020104020203" pitchFamily="34" charset="0"/>
            </a:endParaRPr>
          </a:p>
        </p:txBody>
      </p:sp>
      <p:sp>
        <p:nvSpPr>
          <p:cNvPr id="5" name="Subtitle 2">
            <a:extLst>
              <a:ext uri="{FF2B5EF4-FFF2-40B4-BE49-F238E27FC236}">
                <a16:creationId xmlns:a16="http://schemas.microsoft.com/office/drawing/2014/main" id="{21CD6932-4472-4FEC-B0E1-E7C9F3F45B0C}"/>
              </a:ext>
            </a:extLst>
          </p:cNvPr>
          <p:cNvSpPr txBox="1">
            <a:spLocks/>
          </p:cNvSpPr>
          <p:nvPr/>
        </p:nvSpPr>
        <p:spPr>
          <a:xfrm>
            <a:off x="452663" y="2464913"/>
            <a:ext cx="7025109" cy="43559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sz="5600" dirty="0">
                <a:solidFill>
                  <a:schemeClr val="bg1"/>
                </a:solidFill>
              </a:rPr>
              <a:t>Athira Krishnakumar Nair, Prashant Islur, Ravi Singh, Dhruv Sharma</a:t>
            </a:r>
          </a:p>
          <a:p>
            <a:pPr marL="0" indent="0">
              <a:buNone/>
            </a:pPr>
            <a:r>
              <a:rPr lang="en-NZ" sz="5600" dirty="0">
                <a:solidFill>
                  <a:schemeClr val="bg1"/>
                </a:solidFill>
              </a:rPr>
              <a:t>Team From New Zealand</a:t>
            </a:r>
          </a:p>
        </p:txBody>
      </p:sp>
    </p:spTree>
    <p:extLst>
      <p:ext uri="{BB962C8B-B14F-4D97-AF65-F5344CB8AC3E}">
        <p14:creationId xmlns:p14="http://schemas.microsoft.com/office/powerpoint/2010/main" val="73275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 name="Picture 2" descr="A picture containing text, person, screen&#10;&#10;Description automatically generated">
            <a:extLst>
              <a:ext uri="{FF2B5EF4-FFF2-40B4-BE49-F238E27FC236}">
                <a16:creationId xmlns:a16="http://schemas.microsoft.com/office/drawing/2014/main" id="{194C26FB-264F-4E50-9CFA-0F9D5A735259}"/>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774090" y="1675905"/>
            <a:ext cx="1834087" cy="1834087"/>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4" name="Freeform: Shape 2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6DF34D18-CA7D-4C30-9FD4-ED22538FB91F}"/>
              </a:ext>
            </a:extLst>
          </p:cNvPr>
          <p:cNvSpPr txBox="1"/>
          <p:nvPr/>
        </p:nvSpPr>
        <p:spPr>
          <a:xfrm>
            <a:off x="79870" y="3627737"/>
            <a:ext cx="3093430" cy="1615827"/>
          </a:xfrm>
          <a:prstGeom prst="rect">
            <a:avLst/>
          </a:prstGeom>
          <a:noFill/>
        </p:spPr>
        <p:txBody>
          <a:bodyPr wrap="square" rtlCol="0">
            <a:spAutoFit/>
          </a:bodyPr>
          <a:lstStyle/>
          <a:p>
            <a:pPr algn="ctr"/>
            <a:r>
              <a:rPr lang="en-US" sz="900" dirty="0"/>
              <a:t>Athira Krishnakumar Nair</a:t>
            </a:r>
          </a:p>
          <a:p>
            <a:pPr algn="ctr"/>
            <a:r>
              <a:rPr lang="en-US" sz="900" dirty="0"/>
              <a:t>Lead Data Scientist at Pyper Vision | Microsoft Data Analyst Associate Certified | SAS Predictive Modelling Certified</a:t>
            </a:r>
          </a:p>
          <a:p>
            <a:pPr algn="ctr"/>
            <a:r>
              <a:rPr lang="en-US" sz="900" dirty="0"/>
              <a:t>Leads NZ Data Science and Machine Learning community with 60+ data scientist across industries.</a:t>
            </a:r>
          </a:p>
          <a:p>
            <a:pPr algn="ctr"/>
            <a:endParaRPr lang="en-US" sz="900" dirty="0"/>
          </a:p>
          <a:p>
            <a:pPr algn="ctr"/>
            <a:r>
              <a:rPr lang="en-US" sz="900" dirty="0"/>
              <a:t>Masters of Applied Data Science from University of Canterbury, New Zealand</a:t>
            </a:r>
          </a:p>
          <a:p>
            <a:pPr algn="ctr"/>
            <a:r>
              <a:rPr lang="en-US" sz="900" dirty="0"/>
              <a:t>Masters in Statistics from Narsee Monjee Institute of Management Studies</a:t>
            </a:r>
          </a:p>
          <a:p>
            <a:pPr algn="ctr"/>
            <a:r>
              <a:rPr lang="en-US" sz="900" dirty="0"/>
              <a:t>Chess Player, Dancer, and Painter</a:t>
            </a:r>
            <a:endParaRPr lang="en-AU" sz="900" dirty="0"/>
          </a:p>
        </p:txBody>
      </p:sp>
      <p:sp>
        <p:nvSpPr>
          <p:cNvPr id="13" name="Title 1">
            <a:extLst>
              <a:ext uri="{FF2B5EF4-FFF2-40B4-BE49-F238E27FC236}">
                <a16:creationId xmlns:a16="http://schemas.microsoft.com/office/drawing/2014/main" id="{1D921A42-AC7C-48A7-99CD-CD9CA7471B17}"/>
              </a:ext>
            </a:extLst>
          </p:cNvPr>
          <p:cNvSpPr txBox="1">
            <a:spLocks/>
          </p:cNvSpPr>
          <p:nvPr/>
        </p:nvSpPr>
        <p:spPr bwMode="black">
          <a:xfrm>
            <a:off x="400038" y="875864"/>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KNOW the Team Behind This</a:t>
            </a:r>
          </a:p>
        </p:txBody>
      </p:sp>
      <p:pic>
        <p:nvPicPr>
          <p:cNvPr id="5" name="Picture 4">
            <a:extLst>
              <a:ext uri="{FF2B5EF4-FFF2-40B4-BE49-F238E27FC236}">
                <a16:creationId xmlns:a16="http://schemas.microsoft.com/office/drawing/2014/main" id="{BB0D45FF-9D25-403F-9AED-BE2746641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8701" y="1614437"/>
            <a:ext cx="1449892" cy="1814563"/>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5" name="TextBox 14">
            <a:extLst>
              <a:ext uri="{FF2B5EF4-FFF2-40B4-BE49-F238E27FC236}">
                <a16:creationId xmlns:a16="http://schemas.microsoft.com/office/drawing/2014/main" id="{99D21A9F-1F27-477F-BAC6-6E53C78E73F1}"/>
              </a:ext>
            </a:extLst>
          </p:cNvPr>
          <p:cNvSpPr txBox="1"/>
          <p:nvPr/>
        </p:nvSpPr>
        <p:spPr>
          <a:xfrm>
            <a:off x="8413223" y="3538490"/>
            <a:ext cx="3419327" cy="1615827"/>
          </a:xfrm>
          <a:prstGeom prst="rect">
            <a:avLst/>
          </a:prstGeom>
          <a:noFill/>
        </p:spPr>
        <p:txBody>
          <a:bodyPr wrap="square" rtlCol="0">
            <a:spAutoFit/>
          </a:bodyPr>
          <a:lstStyle/>
          <a:p>
            <a:pPr algn="ctr"/>
            <a:r>
              <a:rPr lang="en-US" sz="900" dirty="0"/>
              <a:t>Dhruv Sharma</a:t>
            </a:r>
          </a:p>
          <a:p>
            <a:pPr algn="ctr"/>
            <a:endParaRPr lang="en-US" sz="900" dirty="0"/>
          </a:p>
          <a:p>
            <a:pPr algn="ctr"/>
            <a:r>
              <a:rPr lang="en-US" sz="900" dirty="0"/>
              <a:t>BI &amp; Data Science Specialist </a:t>
            </a:r>
          </a:p>
          <a:p>
            <a:pPr algn="ctr"/>
            <a:r>
              <a:rPr lang="en-US" sz="900" dirty="0"/>
              <a:t>Farmlands Cooperative Society Limited NZ </a:t>
            </a:r>
          </a:p>
          <a:p>
            <a:pPr algn="ctr"/>
            <a:r>
              <a:rPr lang="en-US" sz="900" dirty="0"/>
              <a:t> Ex Deloitte | 8+ Years Analytics Experience</a:t>
            </a:r>
          </a:p>
          <a:p>
            <a:pPr algn="ctr"/>
            <a:endParaRPr lang="en-US" sz="900" dirty="0"/>
          </a:p>
          <a:p>
            <a:pPr algn="ctr"/>
            <a:r>
              <a:rPr lang="en-US" sz="900" dirty="0"/>
              <a:t>Masters of Applied Data Science - University of Canterbury, NZ</a:t>
            </a:r>
          </a:p>
          <a:p>
            <a:pPr algn="ctr"/>
            <a:r>
              <a:rPr lang="en-US" sz="900" dirty="0"/>
              <a:t>Post Grad Dip in Business Management - Symbiosis International University</a:t>
            </a:r>
          </a:p>
          <a:p>
            <a:pPr algn="ctr"/>
            <a:endParaRPr lang="en-US" sz="900" dirty="0"/>
          </a:p>
          <a:p>
            <a:pPr algn="ctr"/>
            <a:r>
              <a:rPr lang="en-US" sz="900" dirty="0"/>
              <a:t>Problem Solver, Cricket Enthusiast</a:t>
            </a:r>
          </a:p>
        </p:txBody>
      </p:sp>
      <p:sp>
        <p:nvSpPr>
          <p:cNvPr id="17" name="TextBox 16">
            <a:extLst>
              <a:ext uri="{FF2B5EF4-FFF2-40B4-BE49-F238E27FC236}">
                <a16:creationId xmlns:a16="http://schemas.microsoft.com/office/drawing/2014/main" id="{D2759E0C-E5D2-46A6-A15E-04401DFA374C}"/>
              </a:ext>
            </a:extLst>
          </p:cNvPr>
          <p:cNvSpPr txBox="1"/>
          <p:nvPr/>
        </p:nvSpPr>
        <p:spPr>
          <a:xfrm>
            <a:off x="2873901" y="3634029"/>
            <a:ext cx="3419327" cy="1477328"/>
          </a:xfrm>
          <a:prstGeom prst="rect">
            <a:avLst/>
          </a:prstGeom>
          <a:noFill/>
        </p:spPr>
        <p:txBody>
          <a:bodyPr wrap="square" rtlCol="0">
            <a:spAutoFit/>
          </a:bodyPr>
          <a:lstStyle/>
          <a:p>
            <a:pPr algn="ctr"/>
            <a:r>
              <a:rPr lang="en-US" sz="900" dirty="0"/>
              <a:t>Prashant Islur</a:t>
            </a:r>
          </a:p>
          <a:p>
            <a:pPr algn="ctr"/>
            <a:endParaRPr lang="en-US" sz="900" dirty="0"/>
          </a:p>
          <a:p>
            <a:pPr algn="ctr"/>
            <a:r>
              <a:rPr lang="en-US" sz="900" dirty="0"/>
              <a:t>Data Analytics &amp; Cloud Specialist </a:t>
            </a:r>
          </a:p>
          <a:p>
            <a:pPr algn="ctr"/>
            <a:r>
              <a:rPr lang="en-US" sz="900" dirty="0"/>
              <a:t>15+ Years IT managed services Experience</a:t>
            </a:r>
          </a:p>
          <a:p>
            <a:pPr algn="ctr"/>
            <a:endParaRPr lang="en-US" sz="900" dirty="0"/>
          </a:p>
          <a:p>
            <a:pPr algn="ctr"/>
            <a:r>
              <a:rPr lang="en-US" sz="900" dirty="0"/>
              <a:t>Masters of Applied Data Science - University of Canterbury, NZ</a:t>
            </a:r>
          </a:p>
          <a:p>
            <a:pPr algn="ctr"/>
            <a:r>
              <a:rPr lang="en-US" sz="900" dirty="0"/>
              <a:t>Masters in Project Management - Sikkim Manipal University</a:t>
            </a:r>
          </a:p>
          <a:p>
            <a:pPr algn="ctr"/>
            <a:r>
              <a:rPr lang="en-US" sz="900" dirty="0"/>
              <a:t>B.E in Electronics &amp; Telecommunication , Mumbai University</a:t>
            </a:r>
          </a:p>
          <a:p>
            <a:pPr algn="ctr"/>
            <a:endParaRPr lang="en-US" sz="900" dirty="0"/>
          </a:p>
          <a:p>
            <a:pPr algn="ctr"/>
            <a:r>
              <a:rPr lang="en-US" sz="900" dirty="0"/>
              <a:t>Team Leader, Mentor, Travel Enthusiast</a:t>
            </a:r>
          </a:p>
        </p:txBody>
      </p:sp>
      <p:pic>
        <p:nvPicPr>
          <p:cNvPr id="6" name="Picture 5" descr="A picture containing person, necktie, person, clothing&#10;&#10;Description automatically generated">
            <a:extLst>
              <a:ext uri="{FF2B5EF4-FFF2-40B4-BE49-F238E27FC236}">
                <a16:creationId xmlns:a16="http://schemas.microsoft.com/office/drawing/2014/main" id="{4B5D5EEF-FAED-447F-A57D-740F585D0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7556" y="1710030"/>
            <a:ext cx="1511249" cy="1618488"/>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9" name="TextBox 18">
            <a:extLst>
              <a:ext uri="{FF2B5EF4-FFF2-40B4-BE49-F238E27FC236}">
                <a16:creationId xmlns:a16="http://schemas.microsoft.com/office/drawing/2014/main" id="{D3DE91B9-4064-4F71-9A8F-9A646B2A5021}"/>
              </a:ext>
            </a:extLst>
          </p:cNvPr>
          <p:cNvSpPr txBox="1"/>
          <p:nvPr/>
        </p:nvSpPr>
        <p:spPr>
          <a:xfrm>
            <a:off x="6086453" y="3469241"/>
            <a:ext cx="2383363" cy="1754326"/>
          </a:xfrm>
          <a:prstGeom prst="rect">
            <a:avLst/>
          </a:prstGeom>
          <a:noFill/>
        </p:spPr>
        <p:txBody>
          <a:bodyPr wrap="square" rtlCol="0">
            <a:spAutoFit/>
          </a:bodyPr>
          <a:lstStyle/>
          <a:p>
            <a:pPr algn="ctr"/>
            <a:r>
              <a:rPr lang="en-US" sz="900" dirty="0"/>
              <a:t>Ravi Kumar Singh</a:t>
            </a:r>
          </a:p>
          <a:p>
            <a:pPr algn="ctr"/>
            <a:endParaRPr lang="en-US" sz="900" dirty="0"/>
          </a:p>
          <a:p>
            <a:pPr algn="ctr"/>
            <a:r>
              <a:rPr lang="en-US" sz="900" dirty="0"/>
              <a:t>Information Analyst &amp; Machine Learning Engineer </a:t>
            </a:r>
          </a:p>
          <a:p>
            <a:pPr algn="ctr"/>
            <a:r>
              <a:rPr lang="en-US" sz="900" dirty="0"/>
              <a:t>Pegasus Healthcare Limited, NZ </a:t>
            </a:r>
          </a:p>
          <a:p>
            <a:pPr algn="ctr"/>
            <a:r>
              <a:rPr lang="en-US" sz="900" dirty="0"/>
              <a:t> 6+ Years in Analytics, Machine Learning, AI Experience</a:t>
            </a:r>
          </a:p>
          <a:p>
            <a:pPr algn="ctr"/>
            <a:endParaRPr lang="en-US" sz="900" dirty="0"/>
          </a:p>
          <a:p>
            <a:pPr algn="ctr"/>
            <a:r>
              <a:rPr lang="en-US" sz="900" dirty="0"/>
              <a:t>Masters of Applied Data Science - University of Canterbury, NZ</a:t>
            </a:r>
          </a:p>
          <a:p>
            <a:pPr algn="ctr"/>
            <a:endParaRPr lang="en-US" sz="900" dirty="0"/>
          </a:p>
          <a:p>
            <a:pPr algn="ctr"/>
            <a:r>
              <a:rPr lang="en-US" sz="900" dirty="0"/>
              <a:t>Chess, Football Enthusiast, Basketball</a:t>
            </a:r>
          </a:p>
        </p:txBody>
      </p:sp>
      <p:pic>
        <p:nvPicPr>
          <p:cNvPr id="10" name="Picture 9">
            <a:extLst>
              <a:ext uri="{FF2B5EF4-FFF2-40B4-BE49-F238E27FC236}">
                <a16:creationId xmlns:a16="http://schemas.microsoft.com/office/drawing/2014/main" id="{1F538D05-FA0D-477D-A19A-4046520AF8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5567" y="1813172"/>
            <a:ext cx="1376426" cy="1528203"/>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417132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D6E548B-58AA-49F1-9383-1A352A6691BE}"/>
              </a:ext>
            </a:extLst>
          </p:cNvPr>
          <p:cNvSpPr txBox="1">
            <a:spLocks/>
          </p:cNvSpPr>
          <p:nvPr/>
        </p:nvSpPr>
        <p:spPr>
          <a:xfrm>
            <a:off x="475912" y="1117644"/>
            <a:ext cx="10119914" cy="20525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en-NZ" sz="1400" dirty="0"/>
              <a:t>Small businesses and start-ups are important for fostering local economies, reducing unemployment, and generating vibrant and supportive community.</a:t>
            </a:r>
          </a:p>
          <a:p>
            <a:pPr marL="285750" indent="-285750" algn="just">
              <a:buFont typeface="Arial" panose="020B0604020202020204" pitchFamily="34" charset="0"/>
              <a:buChar char="•"/>
            </a:pPr>
            <a:r>
              <a:rPr lang="en-NZ" sz="1400" dirty="0"/>
              <a:t> US Small Business Administration (SBA) supports small businesses and start ups through a loan guarantee program. This program supports banks to grant loans to small businesses by reducing the risk of the banks to lose loan money as SBA guarantees the portion of the loan if the business default on repayment.</a:t>
            </a:r>
          </a:p>
          <a:p>
            <a:pPr marL="285750" indent="-285750" algn="just">
              <a:buFont typeface="Arial" panose="020B0604020202020204" pitchFamily="34" charset="0"/>
              <a:buChar char="•"/>
            </a:pPr>
            <a:r>
              <a:rPr lang="en-NZ" sz="1400" dirty="0"/>
              <a:t>As SBA guarantees only a portion of the loan, banks still incur losses and hence face difficulty in decision making to whether the loan should be approved or not.</a:t>
            </a:r>
            <a:endParaRPr lang="en-NZ" sz="1600" dirty="0"/>
          </a:p>
          <a:p>
            <a:pPr algn="just"/>
            <a:endParaRPr lang="en-NZ" sz="1800" dirty="0"/>
          </a:p>
          <a:p>
            <a:pPr algn="just"/>
            <a:endParaRPr lang="en-NZ" sz="1800" dirty="0"/>
          </a:p>
          <a:p>
            <a:pPr algn="just"/>
            <a:endParaRPr lang="en-NZ" sz="1800" dirty="0"/>
          </a:p>
          <a:p>
            <a:pPr algn="just"/>
            <a:endParaRPr lang="en-NZ" sz="1800" dirty="0"/>
          </a:p>
          <a:p>
            <a:pPr algn="just"/>
            <a:endParaRPr lang="en-NZ" sz="1400" dirty="0">
              <a:solidFill>
                <a:schemeClr val="accent3">
                  <a:lumMod val="60000"/>
                  <a:lumOff val="40000"/>
                </a:schemeClr>
              </a:solidFill>
            </a:endParaRPr>
          </a:p>
          <a:p>
            <a:pPr algn="just"/>
            <a:endParaRPr lang="en-NZ" sz="1400" dirty="0">
              <a:solidFill>
                <a:schemeClr val="accent3">
                  <a:lumMod val="60000"/>
                  <a:lumOff val="40000"/>
                </a:schemeClr>
              </a:solidFill>
            </a:endParaRPr>
          </a:p>
        </p:txBody>
      </p:sp>
      <p:sp>
        <p:nvSpPr>
          <p:cNvPr id="7" name="Title 1">
            <a:extLst>
              <a:ext uri="{FF2B5EF4-FFF2-40B4-BE49-F238E27FC236}">
                <a16:creationId xmlns:a16="http://schemas.microsoft.com/office/drawing/2014/main" id="{0F4B896C-54A0-4D38-A5BE-25D047B1F501}"/>
              </a:ext>
            </a:extLst>
          </p:cNvPr>
          <p:cNvSpPr txBox="1">
            <a:spLocks/>
          </p:cNvSpPr>
          <p:nvPr/>
        </p:nvSpPr>
        <p:spPr bwMode="black">
          <a:xfrm>
            <a:off x="536895" y="3067840"/>
            <a:ext cx="4093741" cy="37123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Objective</a:t>
            </a:r>
            <a:endParaRPr lang="en-NZ" sz="2000" b="1" dirty="0"/>
          </a:p>
        </p:txBody>
      </p:sp>
      <p:sp>
        <p:nvSpPr>
          <p:cNvPr id="9" name="Title 1">
            <a:extLst>
              <a:ext uri="{FF2B5EF4-FFF2-40B4-BE49-F238E27FC236}">
                <a16:creationId xmlns:a16="http://schemas.microsoft.com/office/drawing/2014/main" id="{F9B4997B-BC64-4080-8515-F2921974AA58}"/>
              </a:ext>
            </a:extLst>
          </p:cNvPr>
          <p:cNvSpPr txBox="1">
            <a:spLocks/>
          </p:cNvSpPr>
          <p:nvPr/>
        </p:nvSpPr>
        <p:spPr bwMode="black">
          <a:xfrm>
            <a:off x="475912" y="516176"/>
            <a:ext cx="4093741" cy="37123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Problem statement</a:t>
            </a:r>
            <a:endParaRPr lang="en-NZ" sz="2000" b="1" dirty="0"/>
          </a:p>
        </p:txBody>
      </p:sp>
      <p:sp>
        <p:nvSpPr>
          <p:cNvPr id="2" name="TextBox 1">
            <a:extLst>
              <a:ext uri="{FF2B5EF4-FFF2-40B4-BE49-F238E27FC236}">
                <a16:creationId xmlns:a16="http://schemas.microsoft.com/office/drawing/2014/main" id="{75E3F5AB-782A-42E1-BF32-799E8A873A4C}"/>
              </a:ext>
            </a:extLst>
          </p:cNvPr>
          <p:cNvSpPr txBox="1"/>
          <p:nvPr/>
        </p:nvSpPr>
        <p:spPr>
          <a:xfrm>
            <a:off x="536895" y="3707934"/>
            <a:ext cx="10326848" cy="3170099"/>
          </a:xfrm>
          <a:prstGeom prst="rect">
            <a:avLst/>
          </a:prstGeom>
          <a:noFill/>
        </p:spPr>
        <p:txBody>
          <a:bodyPr wrap="square" rtlCol="0">
            <a:spAutoFit/>
          </a:bodyPr>
          <a:lstStyle/>
          <a:p>
            <a:pPr marL="285750" indent="-285750" algn="just">
              <a:buFont typeface="Arial" panose="020B0604020202020204" pitchFamily="34" charset="0"/>
              <a:buChar char="•"/>
            </a:pPr>
            <a:r>
              <a:rPr lang="en-NZ" sz="1400" dirty="0"/>
              <a:t>There has been a lot of research and analysis on loan default situations but our main goal was to leverage the use of Microsoft Azure and AI platform and utilise our data science capabilities to build a predictive model that can identify high risk customers.</a:t>
            </a:r>
          </a:p>
          <a:p>
            <a:pPr marL="285750" indent="-285750" algn="just">
              <a:buFont typeface="Arial" panose="020B0604020202020204" pitchFamily="34" charset="0"/>
              <a:buChar char="•"/>
            </a:pPr>
            <a:endParaRPr lang="en-NZ" sz="1400" dirty="0"/>
          </a:p>
          <a:p>
            <a:pPr marL="285750" indent="-285750" algn="just">
              <a:buFont typeface="Arial" panose="020B0604020202020204" pitchFamily="34" charset="0"/>
              <a:buChar char="•"/>
            </a:pPr>
            <a:r>
              <a:rPr lang="en-NZ" sz="1400" dirty="0"/>
              <a:t>We will also create an end-to-end solution providing the customers and bankers an easy to use platform that is reliable and efficient. For that purpose, we will choose Power apps. </a:t>
            </a:r>
          </a:p>
          <a:p>
            <a:pPr marL="285750" indent="-285750" algn="just">
              <a:buFont typeface="Arial" panose="020B0604020202020204" pitchFamily="34" charset="0"/>
              <a:buChar char="•"/>
            </a:pPr>
            <a:endParaRPr lang="en-NZ" sz="1400" dirty="0"/>
          </a:p>
          <a:p>
            <a:pPr marL="285750" indent="-285750" algn="just">
              <a:buFont typeface="Arial" panose="020B0604020202020204" pitchFamily="34" charset="0"/>
              <a:buChar char="•"/>
            </a:pPr>
            <a:r>
              <a:rPr lang="en-NZ" sz="1400" dirty="0"/>
              <a:t>We will create a user interface for customers and bankers so that they can interact with the model and get relevant information to make decision.</a:t>
            </a:r>
          </a:p>
          <a:p>
            <a:pPr marL="285750" indent="-285750" algn="just">
              <a:buFont typeface="Arial" panose="020B0604020202020204" pitchFamily="34" charset="0"/>
              <a:buChar char="•"/>
            </a:pPr>
            <a:endParaRPr lang="en-NZ" sz="1400" dirty="0"/>
          </a:p>
          <a:p>
            <a:pPr marL="285750" indent="-285750" algn="just">
              <a:buFont typeface="Arial" panose="020B0604020202020204" pitchFamily="34" charset="0"/>
              <a:buChar char="•"/>
            </a:pPr>
            <a:r>
              <a:rPr lang="en-NZ" sz="1400" dirty="0"/>
              <a:t>Using this approach we are trying to minimise risk of the bank incurring losses from defaulted loans.</a:t>
            </a:r>
          </a:p>
          <a:p>
            <a:pPr marL="285750" indent="-285750" algn="just">
              <a:buFont typeface="Arial" panose="020B0604020202020204" pitchFamily="34" charset="0"/>
              <a:buChar char="•"/>
            </a:pPr>
            <a:endParaRPr lang="en-NZ" sz="1400" dirty="0"/>
          </a:p>
          <a:p>
            <a:pPr marL="285750" indent="-285750" algn="just">
              <a:buFont typeface="Arial" panose="020B0604020202020204" pitchFamily="34" charset="0"/>
              <a:buChar char="•"/>
            </a:pPr>
            <a:r>
              <a:rPr lang="en-NZ" sz="1400" dirty="0"/>
              <a:t>Explore the opportunities of integrating Microsoft Azure Cognitive Services to provide AI solutions to assist with loan document application, determine client’s affordability and predict credit risk.</a:t>
            </a:r>
          </a:p>
          <a:p>
            <a:endParaRPr lang="en-AU" dirty="0"/>
          </a:p>
        </p:txBody>
      </p:sp>
    </p:spTree>
    <p:extLst>
      <p:ext uri="{BB962C8B-B14F-4D97-AF65-F5344CB8AC3E}">
        <p14:creationId xmlns:p14="http://schemas.microsoft.com/office/powerpoint/2010/main" val="89467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738025" y="330421"/>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team approach to build azure ML solution</a:t>
            </a:r>
            <a:endParaRPr lang="en-NZ" sz="2000" b="1" dirty="0"/>
          </a:p>
        </p:txBody>
      </p:sp>
      <p:grpSp>
        <p:nvGrpSpPr>
          <p:cNvPr id="3" name="Group 2">
            <a:extLst>
              <a:ext uri="{FF2B5EF4-FFF2-40B4-BE49-F238E27FC236}">
                <a16:creationId xmlns:a16="http://schemas.microsoft.com/office/drawing/2014/main" id="{94C0D45D-40E3-4C0F-8E1A-5E4E9544B4E0}"/>
              </a:ext>
            </a:extLst>
          </p:cNvPr>
          <p:cNvGrpSpPr/>
          <p:nvPr/>
        </p:nvGrpSpPr>
        <p:grpSpPr>
          <a:xfrm>
            <a:off x="5862790" y="1089359"/>
            <a:ext cx="4764222" cy="5231493"/>
            <a:chOff x="3701786" y="832299"/>
            <a:chExt cx="4764222" cy="5231493"/>
          </a:xfrm>
        </p:grpSpPr>
        <p:sp>
          <p:nvSpPr>
            <p:cNvPr id="6" name="Rectangle: Rounded Corners 5">
              <a:extLst>
                <a:ext uri="{FF2B5EF4-FFF2-40B4-BE49-F238E27FC236}">
                  <a16:creationId xmlns:a16="http://schemas.microsoft.com/office/drawing/2014/main" id="{BB5D2FF2-1B0E-4840-92B2-FFBC8D3218BB}"/>
                </a:ext>
              </a:extLst>
            </p:cNvPr>
            <p:cNvSpPr/>
            <p:nvPr/>
          </p:nvSpPr>
          <p:spPr>
            <a:xfrm>
              <a:off x="5330180" y="2847213"/>
              <a:ext cx="1636776" cy="9326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solidFill>
                    <a:schemeClr val="tx1"/>
                  </a:solidFill>
                </a:rPr>
                <a:t>End to End Solution thought process</a:t>
              </a:r>
              <a:endParaRPr lang="en-NZ" dirty="0">
                <a:solidFill>
                  <a:schemeClr val="tx1"/>
                </a:solidFill>
              </a:endParaRPr>
            </a:p>
          </p:txBody>
        </p:sp>
        <p:grpSp>
          <p:nvGrpSpPr>
            <p:cNvPr id="5" name="Group 4">
              <a:extLst>
                <a:ext uri="{FF2B5EF4-FFF2-40B4-BE49-F238E27FC236}">
                  <a16:creationId xmlns:a16="http://schemas.microsoft.com/office/drawing/2014/main" id="{888443B2-D9EA-45FC-9095-25747AA18155}"/>
                </a:ext>
              </a:extLst>
            </p:cNvPr>
            <p:cNvGrpSpPr/>
            <p:nvPr/>
          </p:nvGrpSpPr>
          <p:grpSpPr>
            <a:xfrm>
              <a:off x="5260981" y="832299"/>
              <a:ext cx="1316838" cy="1316838"/>
              <a:chOff x="4410912" y="682"/>
              <a:chExt cx="1316838" cy="1316838"/>
            </a:xfrm>
          </p:grpSpPr>
          <p:sp>
            <p:nvSpPr>
              <p:cNvPr id="38" name="Oval 37">
                <a:extLst>
                  <a:ext uri="{FF2B5EF4-FFF2-40B4-BE49-F238E27FC236}">
                    <a16:creationId xmlns:a16="http://schemas.microsoft.com/office/drawing/2014/main" id="{CD517318-301E-4094-9D2D-59ECB3DED139}"/>
                  </a:ext>
                </a:extLst>
              </p:cNvPr>
              <p:cNvSpPr/>
              <p:nvPr/>
            </p:nvSpPr>
            <p:spPr>
              <a:xfrm>
                <a:off x="4410912" y="682"/>
                <a:ext cx="1316838" cy="1316838"/>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9" name="Oval 4">
                <a:extLst>
                  <a:ext uri="{FF2B5EF4-FFF2-40B4-BE49-F238E27FC236}">
                    <a16:creationId xmlns:a16="http://schemas.microsoft.com/office/drawing/2014/main" id="{17D24C7B-9D74-41B0-B812-19624DC5A336}"/>
                  </a:ext>
                </a:extLst>
              </p:cNvPr>
              <p:cNvSpPr txBox="1"/>
              <p:nvPr/>
            </p:nvSpPr>
            <p:spPr>
              <a:xfrm>
                <a:off x="4603758" y="193528"/>
                <a:ext cx="931146" cy="93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NZ" sz="1000" kern="1200" dirty="0"/>
                  <a:t>Research on data that aligns with the problem statements.</a:t>
                </a:r>
              </a:p>
            </p:txBody>
          </p:sp>
        </p:grpSp>
        <p:grpSp>
          <p:nvGrpSpPr>
            <p:cNvPr id="8" name="Group 7">
              <a:extLst>
                <a:ext uri="{FF2B5EF4-FFF2-40B4-BE49-F238E27FC236}">
                  <a16:creationId xmlns:a16="http://schemas.microsoft.com/office/drawing/2014/main" id="{2B406866-B782-4396-92E2-D48B874F012E}"/>
                </a:ext>
              </a:extLst>
            </p:cNvPr>
            <p:cNvGrpSpPr/>
            <p:nvPr/>
          </p:nvGrpSpPr>
          <p:grpSpPr>
            <a:xfrm>
              <a:off x="6744245" y="1719558"/>
              <a:ext cx="349553" cy="444432"/>
              <a:chOff x="5741782" y="926032"/>
              <a:chExt cx="349553" cy="444432"/>
            </a:xfrm>
          </p:grpSpPr>
          <p:sp>
            <p:nvSpPr>
              <p:cNvPr id="36" name="Arrow: Right 35">
                <a:extLst>
                  <a:ext uri="{FF2B5EF4-FFF2-40B4-BE49-F238E27FC236}">
                    <a16:creationId xmlns:a16="http://schemas.microsoft.com/office/drawing/2014/main" id="{0791935D-C4D7-4C2B-8549-5F6C583BCCE4}"/>
                  </a:ext>
                </a:extLst>
              </p:cNvPr>
              <p:cNvSpPr/>
              <p:nvPr/>
            </p:nvSpPr>
            <p:spPr>
              <a:xfrm rot="1800000">
                <a:off x="5741782" y="926032"/>
                <a:ext cx="349553" cy="444432"/>
              </a:xfrm>
              <a:prstGeom prst="rightArrow">
                <a:avLst>
                  <a:gd name="adj1" fmla="val 60000"/>
                  <a:gd name="adj2" fmla="val 50000"/>
                </a:avLst>
              </a:pr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7" name="Arrow: Right 6">
                <a:extLst>
                  <a:ext uri="{FF2B5EF4-FFF2-40B4-BE49-F238E27FC236}">
                    <a16:creationId xmlns:a16="http://schemas.microsoft.com/office/drawing/2014/main" id="{A230B6F6-80CD-499F-8421-CCCA807E38DE}"/>
                  </a:ext>
                </a:extLst>
              </p:cNvPr>
              <p:cNvSpPr txBox="1"/>
              <p:nvPr/>
            </p:nvSpPr>
            <p:spPr>
              <a:xfrm rot="1800000">
                <a:off x="5748807" y="988702"/>
                <a:ext cx="244687" cy="2666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p:txBody>
          </p:sp>
        </p:grpSp>
        <p:grpSp>
          <p:nvGrpSpPr>
            <p:cNvPr id="9" name="Group 8">
              <a:extLst>
                <a:ext uri="{FF2B5EF4-FFF2-40B4-BE49-F238E27FC236}">
                  <a16:creationId xmlns:a16="http://schemas.microsoft.com/office/drawing/2014/main" id="{0BB82152-6058-42C0-9C96-C8F9A9E7A805}"/>
                </a:ext>
              </a:extLst>
            </p:cNvPr>
            <p:cNvGrpSpPr/>
            <p:nvPr/>
          </p:nvGrpSpPr>
          <p:grpSpPr>
            <a:xfrm>
              <a:off x="7124965" y="1782395"/>
              <a:ext cx="1316838" cy="1316838"/>
              <a:chOff x="6122502" y="988869"/>
              <a:chExt cx="1316838" cy="1316838"/>
            </a:xfrm>
          </p:grpSpPr>
          <p:sp>
            <p:nvSpPr>
              <p:cNvPr id="34" name="Oval 33">
                <a:extLst>
                  <a:ext uri="{FF2B5EF4-FFF2-40B4-BE49-F238E27FC236}">
                    <a16:creationId xmlns:a16="http://schemas.microsoft.com/office/drawing/2014/main" id="{B3FC0E50-1E4E-464B-A3DA-D6A4B1D350AA}"/>
                  </a:ext>
                </a:extLst>
              </p:cNvPr>
              <p:cNvSpPr/>
              <p:nvPr/>
            </p:nvSpPr>
            <p:spPr>
              <a:xfrm>
                <a:off x="6122502" y="988869"/>
                <a:ext cx="1316838" cy="1316838"/>
              </a:xfrm>
              <a:prstGeom prst="ellipse">
                <a:avLst/>
              </a:prstGeom>
            </p:spPr>
            <p:style>
              <a:lnRef idx="2">
                <a:schemeClr val="lt1">
                  <a:hueOff val="0"/>
                  <a:satOff val="0"/>
                  <a:lumOff val="0"/>
                  <a:alphaOff val="0"/>
                </a:schemeClr>
              </a:lnRef>
              <a:fillRef idx="1">
                <a:schemeClr val="accent2">
                  <a:hueOff val="-291073"/>
                  <a:satOff val="-16786"/>
                  <a:lumOff val="1726"/>
                  <a:alphaOff val="0"/>
                </a:schemeClr>
              </a:fillRef>
              <a:effectRef idx="0">
                <a:schemeClr val="accent2">
                  <a:hueOff val="-291073"/>
                  <a:satOff val="-16786"/>
                  <a:lumOff val="1726"/>
                  <a:alphaOff val="0"/>
                </a:schemeClr>
              </a:effectRef>
              <a:fontRef idx="minor">
                <a:schemeClr val="lt1"/>
              </a:fontRef>
            </p:style>
          </p:sp>
          <p:sp>
            <p:nvSpPr>
              <p:cNvPr id="35" name="Oval 8">
                <a:extLst>
                  <a:ext uri="{FF2B5EF4-FFF2-40B4-BE49-F238E27FC236}">
                    <a16:creationId xmlns:a16="http://schemas.microsoft.com/office/drawing/2014/main" id="{31713E6B-17FF-4FD4-8540-7C420A896772}"/>
                  </a:ext>
                </a:extLst>
              </p:cNvPr>
              <p:cNvSpPr txBox="1"/>
              <p:nvPr/>
            </p:nvSpPr>
            <p:spPr>
              <a:xfrm>
                <a:off x="6315348" y="1181715"/>
                <a:ext cx="931146" cy="93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NZ" sz="1000" kern="1200" dirty="0"/>
                  <a:t>Finalised the raw data that best aligns with the bank problem due to Covid-19 situation</a:t>
                </a:r>
              </a:p>
            </p:txBody>
          </p:sp>
        </p:grpSp>
        <p:grpSp>
          <p:nvGrpSpPr>
            <p:cNvPr id="10" name="Group 9">
              <a:extLst>
                <a:ext uri="{FF2B5EF4-FFF2-40B4-BE49-F238E27FC236}">
                  <a16:creationId xmlns:a16="http://schemas.microsoft.com/office/drawing/2014/main" id="{AE23735A-6C8F-4D07-AA04-60F5A71BDD04}"/>
                </a:ext>
              </a:extLst>
            </p:cNvPr>
            <p:cNvGrpSpPr/>
            <p:nvPr/>
          </p:nvGrpSpPr>
          <p:grpSpPr>
            <a:xfrm>
              <a:off x="7561168" y="3244330"/>
              <a:ext cx="444432" cy="349553"/>
              <a:chOff x="6558705" y="2450804"/>
              <a:chExt cx="444432" cy="349553"/>
            </a:xfrm>
          </p:grpSpPr>
          <p:sp>
            <p:nvSpPr>
              <p:cNvPr id="32" name="Arrow: Right 31">
                <a:extLst>
                  <a:ext uri="{FF2B5EF4-FFF2-40B4-BE49-F238E27FC236}">
                    <a16:creationId xmlns:a16="http://schemas.microsoft.com/office/drawing/2014/main" id="{809A0030-DEF0-4E62-9051-7EAAD6DE6017}"/>
                  </a:ext>
                </a:extLst>
              </p:cNvPr>
              <p:cNvSpPr/>
              <p:nvPr/>
            </p:nvSpPr>
            <p:spPr>
              <a:xfrm rot="5400000">
                <a:off x="6606144" y="2403365"/>
                <a:ext cx="349553" cy="444432"/>
              </a:xfrm>
              <a:prstGeom prst="rightArrow">
                <a:avLst>
                  <a:gd name="adj1" fmla="val 60000"/>
                  <a:gd name="adj2" fmla="val 50000"/>
                </a:avLst>
              </a:prstGeom>
            </p:spPr>
            <p:style>
              <a:lnRef idx="0">
                <a:schemeClr val="lt1">
                  <a:hueOff val="0"/>
                  <a:satOff val="0"/>
                  <a:lumOff val="0"/>
                  <a:alphaOff val="0"/>
                </a:schemeClr>
              </a:lnRef>
              <a:fillRef idx="1">
                <a:schemeClr val="accent2">
                  <a:hueOff val="-291073"/>
                  <a:satOff val="-16786"/>
                  <a:lumOff val="1726"/>
                  <a:alphaOff val="0"/>
                </a:schemeClr>
              </a:fillRef>
              <a:effectRef idx="0">
                <a:schemeClr val="accent2">
                  <a:hueOff val="-291073"/>
                  <a:satOff val="-16786"/>
                  <a:lumOff val="1726"/>
                  <a:alphaOff val="0"/>
                </a:schemeClr>
              </a:effectRef>
              <a:fontRef idx="minor">
                <a:schemeClr val="lt1"/>
              </a:fontRef>
            </p:style>
          </p:sp>
          <p:sp>
            <p:nvSpPr>
              <p:cNvPr id="33" name="Arrow: Right 10">
                <a:extLst>
                  <a:ext uri="{FF2B5EF4-FFF2-40B4-BE49-F238E27FC236}">
                    <a16:creationId xmlns:a16="http://schemas.microsoft.com/office/drawing/2014/main" id="{01FB8C3C-ADCC-4857-A702-A12FAEF314D3}"/>
                  </a:ext>
                </a:extLst>
              </p:cNvPr>
              <p:cNvSpPr txBox="1"/>
              <p:nvPr/>
            </p:nvSpPr>
            <p:spPr>
              <a:xfrm rot="5400000">
                <a:off x="6658577" y="2439818"/>
                <a:ext cx="244687" cy="2666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p:txBody>
          </p:sp>
        </p:grpSp>
        <p:grpSp>
          <p:nvGrpSpPr>
            <p:cNvPr id="11" name="Group 10">
              <a:extLst>
                <a:ext uri="{FF2B5EF4-FFF2-40B4-BE49-F238E27FC236}">
                  <a16:creationId xmlns:a16="http://schemas.microsoft.com/office/drawing/2014/main" id="{50D7A9AF-67A7-4372-8177-D4AA447896AE}"/>
                </a:ext>
              </a:extLst>
            </p:cNvPr>
            <p:cNvGrpSpPr/>
            <p:nvPr/>
          </p:nvGrpSpPr>
          <p:grpSpPr>
            <a:xfrm>
              <a:off x="7149170" y="3758768"/>
              <a:ext cx="1316838" cy="1316838"/>
              <a:chOff x="6122502" y="2965242"/>
              <a:chExt cx="1316838" cy="1316838"/>
            </a:xfrm>
          </p:grpSpPr>
          <p:sp>
            <p:nvSpPr>
              <p:cNvPr id="30" name="Oval 29">
                <a:extLst>
                  <a:ext uri="{FF2B5EF4-FFF2-40B4-BE49-F238E27FC236}">
                    <a16:creationId xmlns:a16="http://schemas.microsoft.com/office/drawing/2014/main" id="{AE2FFA26-6171-4496-A420-954027F0231B}"/>
                  </a:ext>
                </a:extLst>
              </p:cNvPr>
              <p:cNvSpPr/>
              <p:nvPr/>
            </p:nvSpPr>
            <p:spPr>
              <a:xfrm>
                <a:off x="6122502" y="2965242"/>
                <a:ext cx="1316838" cy="1316838"/>
              </a:xfrm>
              <a:prstGeom prst="ellipse">
                <a:avLst/>
              </a:prstGeom>
            </p:spPr>
            <p:style>
              <a:lnRef idx="2">
                <a:schemeClr val="lt1">
                  <a:hueOff val="0"/>
                  <a:satOff val="0"/>
                  <a:lumOff val="0"/>
                  <a:alphaOff val="0"/>
                </a:schemeClr>
              </a:lnRef>
              <a:fillRef idx="1">
                <a:schemeClr val="accent2">
                  <a:hueOff val="-582145"/>
                  <a:satOff val="-33571"/>
                  <a:lumOff val="3451"/>
                  <a:alphaOff val="0"/>
                </a:schemeClr>
              </a:fillRef>
              <a:effectRef idx="0">
                <a:schemeClr val="accent2">
                  <a:hueOff val="-582145"/>
                  <a:satOff val="-33571"/>
                  <a:lumOff val="3451"/>
                  <a:alphaOff val="0"/>
                </a:schemeClr>
              </a:effectRef>
              <a:fontRef idx="minor">
                <a:schemeClr val="lt1"/>
              </a:fontRef>
            </p:style>
          </p:sp>
          <p:sp>
            <p:nvSpPr>
              <p:cNvPr id="31" name="Oval 12">
                <a:extLst>
                  <a:ext uri="{FF2B5EF4-FFF2-40B4-BE49-F238E27FC236}">
                    <a16:creationId xmlns:a16="http://schemas.microsoft.com/office/drawing/2014/main" id="{6D68FC7F-283F-43E6-A36A-27B5DDA45E85}"/>
                  </a:ext>
                </a:extLst>
              </p:cNvPr>
              <p:cNvSpPr txBox="1"/>
              <p:nvPr/>
            </p:nvSpPr>
            <p:spPr>
              <a:xfrm>
                <a:off x="6315348" y="3158088"/>
                <a:ext cx="931146" cy="93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NZ" sz="1000" kern="1200" dirty="0"/>
                  <a:t>Studied</a:t>
                </a:r>
                <a:r>
                  <a:rPr lang="en-NZ" sz="1000" kern="1200" baseline="0" dirty="0"/>
                  <a:t> each and every column of the data. Data Pre-processing was carried out.</a:t>
                </a:r>
                <a:endParaRPr lang="en-NZ" sz="1000" kern="1200" dirty="0"/>
              </a:p>
            </p:txBody>
          </p:sp>
        </p:grpSp>
        <p:grpSp>
          <p:nvGrpSpPr>
            <p:cNvPr id="12" name="Group 11">
              <a:extLst>
                <a:ext uri="{FF2B5EF4-FFF2-40B4-BE49-F238E27FC236}">
                  <a16:creationId xmlns:a16="http://schemas.microsoft.com/office/drawing/2014/main" id="{DE4AD509-15B7-44B0-82F3-727BE05D501B}"/>
                </a:ext>
              </a:extLst>
            </p:cNvPr>
            <p:cNvGrpSpPr/>
            <p:nvPr/>
          </p:nvGrpSpPr>
          <p:grpSpPr>
            <a:xfrm>
              <a:off x="6761380" y="4684117"/>
              <a:ext cx="349553" cy="444432"/>
              <a:chOff x="5758917" y="3890591"/>
              <a:chExt cx="349553" cy="444432"/>
            </a:xfrm>
          </p:grpSpPr>
          <p:sp>
            <p:nvSpPr>
              <p:cNvPr id="28" name="Arrow: Right 27">
                <a:extLst>
                  <a:ext uri="{FF2B5EF4-FFF2-40B4-BE49-F238E27FC236}">
                    <a16:creationId xmlns:a16="http://schemas.microsoft.com/office/drawing/2014/main" id="{BB796FD5-4439-4817-BAA2-2CD5C8E93C8C}"/>
                  </a:ext>
                </a:extLst>
              </p:cNvPr>
              <p:cNvSpPr/>
              <p:nvPr/>
            </p:nvSpPr>
            <p:spPr>
              <a:xfrm rot="9000000">
                <a:off x="5758917" y="3890591"/>
                <a:ext cx="349553" cy="444432"/>
              </a:xfrm>
              <a:prstGeom prst="rightArrow">
                <a:avLst>
                  <a:gd name="adj1" fmla="val 60000"/>
                  <a:gd name="adj2" fmla="val 50000"/>
                </a:avLst>
              </a:prstGeom>
            </p:spPr>
            <p:style>
              <a:lnRef idx="0">
                <a:schemeClr val="lt1">
                  <a:hueOff val="0"/>
                  <a:satOff val="0"/>
                  <a:lumOff val="0"/>
                  <a:alphaOff val="0"/>
                </a:schemeClr>
              </a:lnRef>
              <a:fillRef idx="1">
                <a:schemeClr val="accent2">
                  <a:hueOff val="-582145"/>
                  <a:satOff val="-33571"/>
                  <a:lumOff val="3451"/>
                  <a:alphaOff val="0"/>
                </a:schemeClr>
              </a:fillRef>
              <a:effectRef idx="0">
                <a:schemeClr val="accent2">
                  <a:hueOff val="-582145"/>
                  <a:satOff val="-33571"/>
                  <a:lumOff val="3451"/>
                  <a:alphaOff val="0"/>
                </a:schemeClr>
              </a:effectRef>
              <a:fontRef idx="minor">
                <a:schemeClr val="lt1"/>
              </a:fontRef>
            </p:style>
          </p:sp>
          <p:sp>
            <p:nvSpPr>
              <p:cNvPr id="29" name="Arrow: Right 14">
                <a:extLst>
                  <a:ext uri="{FF2B5EF4-FFF2-40B4-BE49-F238E27FC236}">
                    <a16:creationId xmlns:a16="http://schemas.microsoft.com/office/drawing/2014/main" id="{3B6A94FC-5138-479D-BAB3-82964152CB12}"/>
                  </a:ext>
                </a:extLst>
              </p:cNvPr>
              <p:cNvSpPr txBox="1"/>
              <p:nvPr/>
            </p:nvSpPr>
            <p:spPr>
              <a:xfrm rot="19800000">
                <a:off x="5856758" y="3953261"/>
                <a:ext cx="244687" cy="2666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p:txBody>
          </p:sp>
        </p:grpSp>
        <p:grpSp>
          <p:nvGrpSpPr>
            <p:cNvPr id="13" name="Group 12">
              <a:extLst>
                <a:ext uri="{FF2B5EF4-FFF2-40B4-BE49-F238E27FC236}">
                  <a16:creationId xmlns:a16="http://schemas.microsoft.com/office/drawing/2014/main" id="{D7AB515D-E045-4A1E-964E-9E9B9B77530D}"/>
                </a:ext>
              </a:extLst>
            </p:cNvPr>
            <p:cNvGrpSpPr/>
            <p:nvPr/>
          </p:nvGrpSpPr>
          <p:grpSpPr>
            <a:xfrm>
              <a:off x="5413375" y="4746954"/>
              <a:ext cx="1316838" cy="1316838"/>
              <a:chOff x="4410912" y="3953428"/>
              <a:chExt cx="1316838" cy="1316838"/>
            </a:xfrm>
          </p:grpSpPr>
          <p:sp>
            <p:nvSpPr>
              <p:cNvPr id="26" name="Oval 25">
                <a:extLst>
                  <a:ext uri="{FF2B5EF4-FFF2-40B4-BE49-F238E27FC236}">
                    <a16:creationId xmlns:a16="http://schemas.microsoft.com/office/drawing/2014/main" id="{D3679CB5-4849-4268-8D5A-F06A5EC1B295}"/>
                  </a:ext>
                </a:extLst>
              </p:cNvPr>
              <p:cNvSpPr/>
              <p:nvPr/>
            </p:nvSpPr>
            <p:spPr>
              <a:xfrm>
                <a:off x="4410912" y="3953428"/>
                <a:ext cx="1316838" cy="1316838"/>
              </a:xfrm>
              <a:prstGeom prst="ellipse">
                <a:avLst/>
              </a:prstGeom>
            </p:spPr>
            <p:style>
              <a:lnRef idx="2">
                <a:schemeClr val="lt1">
                  <a:hueOff val="0"/>
                  <a:satOff val="0"/>
                  <a:lumOff val="0"/>
                  <a:alphaOff val="0"/>
                </a:schemeClr>
              </a:lnRef>
              <a:fillRef idx="1">
                <a:schemeClr val="accent2">
                  <a:hueOff val="-873218"/>
                  <a:satOff val="-50357"/>
                  <a:lumOff val="5177"/>
                  <a:alphaOff val="0"/>
                </a:schemeClr>
              </a:fillRef>
              <a:effectRef idx="0">
                <a:schemeClr val="accent2">
                  <a:hueOff val="-873218"/>
                  <a:satOff val="-50357"/>
                  <a:lumOff val="5177"/>
                  <a:alphaOff val="0"/>
                </a:schemeClr>
              </a:effectRef>
              <a:fontRef idx="minor">
                <a:schemeClr val="lt1"/>
              </a:fontRef>
            </p:style>
          </p:sp>
          <p:sp>
            <p:nvSpPr>
              <p:cNvPr id="27" name="Oval 16">
                <a:extLst>
                  <a:ext uri="{FF2B5EF4-FFF2-40B4-BE49-F238E27FC236}">
                    <a16:creationId xmlns:a16="http://schemas.microsoft.com/office/drawing/2014/main" id="{AA0490ED-7D08-42BA-8B09-237E9B64A070}"/>
                  </a:ext>
                </a:extLst>
              </p:cNvPr>
              <p:cNvSpPr txBox="1"/>
              <p:nvPr/>
            </p:nvSpPr>
            <p:spPr>
              <a:xfrm>
                <a:off x="4603758" y="4146274"/>
                <a:ext cx="931146" cy="93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NZ" sz="1000" kern="1200" dirty="0"/>
                  <a:t>Power BI to perform exploratory analysis and to choose the variables that will best support the prediction? </a:t>
                </a:r>
              </a:p>
            </p:txBody>
          </p:sp>
        </p:grpSp>
        <p:grpSp>
          <p:nvGrpSpPr>
            <p:cNvPr id="14" name="Group 13">
              <a:extLst>
                <a:ext uri="{FF2B5EF4-FFF2-40B4-BE49-F238E27FC236}">
                  <a16:creationId xmlns:a16="http://schemas.microsoft.com/office/drawing/2014/main" id="{CB48B9BF-DF3D-4D2A-8E89-BF5C7F387C5E}"/>
                </a:ext>
              </a:extLst>
            </p:cNvPr>
            <p:cNvGrpSpPr/>
            <p:nvPr/>
          </p:nvGrpSpPr>
          <p:grpSpPr>
            <a:xfrm>
              <a:off x="5049791" y="4694010"/>
              <a:ext cx="349553" cy="444432"/>
              <a:chOff x="4047328" y="3900484"/>
              <a:chExt cx="349553" cy="444432"/>
            </a:xfrm>
          </p:grpSpPr>
          <p:sp>
            <p:nvSpPr>
              <p:cNvPr id="24" name="Arrow: Right 23">
                <a:extLst>
                  <a:ext uri="{FF2B5EF4-FFF2-40B4-BE49-F238E27FC236}">
                    <a16:creationId xmlns:a16="http://schemas.microsoft.com/office/drawing/2014/main" id="{7EBC0EC3-DC7B-47A3-A1DE-9FC5FE4C40FC}"/>
                  </a:ext>
                </a:extLst>
              </p:cNvPr>
              <p:cNvSpPr/>
              <p:nvPr/>
            </p:nvSpPr>
            <p:spPr>
              <a:xfrm rot="12600000">
                <a:off x="4047328" y="3900484"/>
                <a:ext cx="349553" cy="444432"/>
              </a:xfrm>
              <a:prstGeom prst="rightArrow">
                <a:avLst>
                  <a:gd name="adj1" fmla="val 60000"/>
                  <a:gd name="adj2" fmla="val 50000"/>
                </a:avLst>
              </a:prstGeom>
            </p:spPr>
            <p:style>
              <a:lnRef idx="0">
                <a:schemeClr val="lt1">
                  <a:hueOff val="0"/>
                  <a:satOff val="0"/>
                  <a:lumOff val="0"/>
                  <a:alphaOff val="0"/>
                </a:schemeClr>
              </a:lnRef>
              <a:fillRef idx="1">
                <a:schemeClr val="accent2">
                  <a:hueOff val="-873218"/>
                  <a:satOff val="-50357"/>
                  <a:lumOff val="5177"/>
                  <a:alphaOff val="0"/>
                </a:schemeClr>
              </a:fillRef>
              <a:effectRef idx="0">
                <a:schemeClr val="accent2">
                  <a:hueOff val="-873218"/>
                  <a:satOff val="-50357"/>
                  <a:lumOff val="5177"/>
                  <a:alphaOff val="0"/>
                </a:schemeClr>
              </a:effectRef>
              <a:fontRef idx="minor">
                <a:schemeClr val="lt1"/>
              </a:fontRef>
            </p:style>
          </p:sp>
          <p:sp>
            <p:nvSpPr>
              <p:cNvPr id="25" name="Arrow: Right 18">
                <a:extLst>
                  <a:ext uri="{FF2B5EF4-FFF2-40B4-BE49-F238E27FC236}">
                    <a16:creationId xmlns:a16="http://schemas.microsoft.com/office/drawing/2014/main" id="{E9B86D05-19B3-497F-A2DD-E53506216F7D}"/>
                  </a:ext>
                </a:extLst>
              </p:cNvPr>
              <p:cNvSpPr txBox="1"/>
              <p:nvPr/>
            </p:nvSpPr>
            <p:spPr>
              <a:xfrm rot="23400000">
                <a:off x="4145169" y="4015587"/>
                <a:ext cx="244687" cy="2666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p:txBody>
          </p:sp>
        </p:grpSp>
        <p:grpSp>
          <p:nvGrpSpPr>
            <p:cNvPr id="15" name="Group 14">
              <a:extLst>
                <a:ext uri="{FF2B5EF4-FFF2-40B4-BE49-F238E27FC236}">
                  <a16:creationId xmlns:a16="http://schemas.microsoft.com/office/drawing/2014/main" id="{0A4D5589-FF38-4B57-9BED-5B95A88963D0}"/>
                </a:ext>
              </a:extLst>
            </p:cNvPr>
            <p:cNvGrpSpPr/>
            <p:nvPr/>
          </p:nvGrpSpPr>
          <p:grpSpPr>
            <a:xfrm>
              <a:off x="3701786" y="3758768"/>
              <a:ext cx="1316838" cy="1316838"/>
              <a:chOff x="2699323" y="2965242"/>
              <a:chExt cx="1316838" cy="1316838"/>
            </a:xfrm>
          </p:grpSpPr>
          <p:sp>
            <p:nvSpPr>
              <p:cNvPr id="22" name="Oval 21">
                <a:extLst>
                  <a:ext uri="{FF2B5EF4-FFF2-40B4-BE49-F238E27FC236}">
                    <a16:creationId xmlns:a16="http://schemas.microsoft.com/office/drawing/2014/main" id="{974A45A1-B2BC-4172-8367-2880FF3B3253}"/>
                  </a:ext>
                </a:extLst>
              </p:cNvPr>
              <p:cNvSpPr/>
              <p:nvPr/>
            </p:nvSpPr>
            <p:spPr>
              <a:xfrm>
                <a:off x="2699323" y="2965242"/>
                <a:ext cx="1316838" cy="1316838"/>
              </a:xfrm>
              <a:prstGeom prst="ellipse">
                <a:avLst/>
              </a:prstGeom>
            </p:spPr>
            <p:style>
              <a:lnRef idx="2">
                <a:schemeClr val="lt1">
                  <a:hueOff val="0"/>
                  <a:satOff val="0"/>
                  <a:lumOff val="0"/>
                  <a:alphaOff val="0"/>
                </a:schemeClr>
              </a:lnRef>
              <a:fillRef idx="1">
                <a:schemeClr val="accent2">
                  <a:hueOff val="-1164290"/>
                  <a:satOff val="-67142"/>
                  <a:lumOff val="6902"/>
                  <a:alphaOff val="0"/>
                </a:schemeClr>
              </a:fillRef>
              <a:effectRef idx="0">
                <a:schemeClr val="accent2">
                  <a:hueOff val="-1164290"/>
                  <a:satOff val="-67142"/>
                  <a:lumOff val="6902"/>
                  <a:alphaOff val="0"/>
                </a:schemeClr>
              </a:effectRef>
              <a:fontRef idx="minor">
                <a:schemeClr val="lt1"/>
              </a:fontRef>
            </p:style>
          </p:sp>
          <p:sp>
            <p:nvSpPr>
              <p:cNvPr id="23" name="Oval 20">
                <a:extLst>
                  <a:ext uri="{FF2B5EF4-FFF2-40B4-BE49-F238E27FC236}">
                    <a16:creationId xmlns:a16="http://schemas.microsoft.com/office/drawing/2014/main" id="{972F4073-7B19-4FC5-B055-D7CC328E48A8}"/>
                  </a:ext>
                </a:extLst>
              </p:cNvPr>
              <p:cNvSpPr txBox="1"/>
              <p:nvPr/>
            </p:nvSpPr>
            <p:spPr>
              <a:xfrm>
                <a:off x="2892169" y="3158088"/>
                <a:ext cx="931146" cy="93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NZ" sz="1050" kern="1200" dirty="0"/>
                  <a:t>Used AutoML and Designer in Microsoft Azure to build the best ML models. </a:t>
                </a:r>
              </a:p>
            </p:txBody>
          </p:sp>
        </p:grpSp>
        <p:grpSp>
          <p:nvGrpSpPr>
            <p:cNvPr id="16" name="Group 15">
              <a:extLst>
                <a:ext uri="{FF2B5EF4-FFF2-40B4-BE49-F238E27FC236}">
                  <a16:creationId xmlns:a16="http://schemas.microsoft.com/office/drawing/2014/main" id="{5830FDDD-E780-4DD1-91E8-49C6B1652231}"/>
                </a:ext>
              </a:extLst>
            </p:cNvPr>
            <p:cNvGrpSpPr/>
            <p:nvPr/>
          </p:nvGrpSpPr>
          <p:grpSpPr>
            <a:xfrm>
              <a:off x="4137990" y="3264116"/>
              <a:ext cx="444432" cy="349553"/>
              <a:chOff x="3135527" y="2470590"/>
              <a:chExt cx="444432" cy="349553"/>
            </a:xfrm>
          </p:grpSpPr>
          <p:sp>
            <p:nvSpPr>
              <p:cNvPr id="20" name="Arrow: Right 19">
                <a:extLst>
                  <a:ext uri="{FF2B5EF4-FFF2-40B4-BE49-F238E27FC236}">
                    <a16:creationId xmlns:a16="http://schemas.microsoft.com/office/drawing/2014/main" id="{CAFF6080-50DA-4227-B6D9-D990110B1E70}"/>
                  </a:ext>
                </a:extLst>
              </p:cNvPr>
              <p:cNvSpPr/>
              <p:nvPr/>
            </p:nvSpPr>
            <p:spPr>
              <a:xfrm rot="16200000">
                <a:off x="3182966" y="2423151"/>
                <a:ext cx="349553" cy="444432"/>
              </a:xfrm>
              <a:prstGeom prst="rightArrow">
                <a:avLst>
                  <a:gd name="adj1" fmla="val 60000"/>
                  <a:gd name="adj2" fmla="val 50000"/>
                </a:avLst>
              </a:prstGeom>
            </p:spPr>
            <p:style>
              <a:lnRef idx="0">
                <a:schemeClr val="lt1">
                  <a:hueOff val="0"/>
                  <a:satOff val="0"/>
                  <a:lumOff val="0"/>
                  <a:alphaOff val="0"/>
                </a:schemeClr>
              </a:lnRef>
              <a:fillRef idx="1">
                <a:schemeClr val="accent2">
                  <a:hueOff val="-1164290"/>
                  <a:satOff val="-67142"/>
                  <a:lumOff val="6902"/>
                  <a:alphaOff val="0"/>
                </a:schemeClr>
              </a:fillRef>
              <a:effectRef idx="0">
                <a:schemeClr val="accent2">
                  <a:hueOff val="-1164290"/>
                  <a:satOff val="-67142"/>
                  <a:lumOff val="6902"/>
                  <a:alphaOff val="0"/>
                </a:schemeClr>
              </a:effectRef>
              <a:fontRef idx="minor">
                <a:schemeClr val="lt1"/>
              </a:fontRef>
            </p:style>
          </p:sp>
          <p:sp>
            <p:nvSpPr>
              <p:cNvPr id="21" name="Arrow: Right 22">
                <a:extLst>
                  <a:ext uri="{FF2B5EF4-FFF2-40B4-BE49-F238E27FC236}">
                    <a16:creationId xmlns:a16="http://schemas.microsoft.com/office/drawing/2014/main" id="{FA462202-04EC-43FC-83BB-C25E3096DF75}"/>
                  </a:ext>
                </a:extLst>
              </p:cNvPr>
              <p:cNvSpPr txBox="1"/>
              <p:nvPr/>
            </p:nvSpPr>
            <p:spPr>
              <a:xfrm rot="16200000">
                <a:off x="3235399" y="2564470"/>
                <a:ext cx="244687" cy="2666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p:txBody>
          </p:sp>
        </p:grpSp>
        <p:grpSp>
          <p:nvGrpSpPr>
            <p:cNvPr id="17" name="Group 16">
              <a:extLst>
                <a:ext uri="{FF2B5EF4-FFF2-40B4-BE49-F238E27FC236}">
                  <a16:creationId xmlns:a16="http://schemas.microsoft.com/office/drawing/2014/main" id="{BD434CF6-553C-4146-A8F5-73CD7F003415}"/>
                </a:ext>
              </a:extLst>
            </p:cNvPr>
            <p:cNvGrpSpPr/>
            <p:nvPr/>
          </p:nvGrpSpPr>
          <p:grpSpPr>
            <a:xfrm>
              <a:off x="3701786" y="1782395"/>
              <a:ext cx="1316838" cy="1316838"/>
              <a:chOff x="2699323" y="988869"/>
              <a:chExt cx="1316838" cy="1316838"/>
            </a:xfrm>
          </p:grpSpPr>
          <p:sp>
            <p:nvSpPr>
              <p:cNvPr id="18" name="Oval 17">
                <a:extLst>
                  <a:ext uri="{FF2B5EF4-FFF2-40B4-BE49-F238E27FC236}">
                    <a16:creationId xmlns:a16="http://schemas.microsoft.com/office/drawing/2014/main" id="{AAA7602C-7F6D-46C6-ADC9-52E1D0B8A8D3}"/>
                  </a:ext>
                </a:extLst>
              </p:cNvPr>
              <p:cNvSpPr/>
              <p:nvPr/>
            </p:nvSpPr>
            <p:spPr>
              <a:xfrm>
                <a:off x="2699323" y="988869"/>
                <a:ext cx="1316838" cy="1316838"/>
              </a:xfrm>
              <a:prstGeom prst="ellipse">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9" name="Oval 24">
                <a:extLst>
                  <a:ext uri="{FF2B5EF4-FFF2-40B4-BE49-F238E27FC236}">
                    <a16:creationId xmlns:a16="http://schemas.microsoft.com/office/drawing/2014/main" id="{712A5ACC-33A9-4F17-A9C1-059A3346838A}"/>
                  </a:ext>
                </a:extLst>
              </p:cNvPr>
              <p:cNvSpPr txBox="1"/>
              <p:nvPr/>
            </p:nvSpPr>
            <p:spPr>
              <a:xfrm>
                <a:off x="2892169" y="1181715"/>
                <a:ext cx="931146" cy="93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NZ" sz="900" kern="1200" dirty="0"/>
                  <a:t>Deployed the ML model and used Power Automate to connect to Power Apps to build an interactive platform</a:t>
                </a:r>
              </a:p>
            </p:txBody>
          </p:sp>
        </p:grpSp>
      </p:grpSp>
      <p:sp>
        <p:nvSpPr>
          <p:cNvPr id="2" name="TextBox 1">
            <a:extLst>
              <a:ext uri="{FF2B5EF4-FFF2-40B4-BE49-F238E27FC236}">
                <a16:creationId xmlns:a16="http://schemas.microsoft.com/office/drawing/2014/main" id="{42A55DF7-8647-4449-B3C3-04C930F40432}"/>
              </a:ext>
            </a:extLst>
          </p:cNvPr>
          <p:cNvSpPr txBox="1"/>
          <p:nvPr/>
        </p:nvSpPr>
        <p:spPr>
          <a:xfrm>
            <a:off x="528505" y="1140903"/>
            <a:ext cx="4615543" cy="5324535"/>
          </a:xfrm>
          <a:prstGeom prst="rect">
            <a:avLst/>
          </a:prstGeom>
          <a:noFill/>
        </p:spPr>
        <p:txBody>
          <a:bodyPr wrap="square" rtlCol="0">
            <a:spAutoFit/>
          </a:bodyPr>
          <a:lstStyle/>
          <a:p>
            <a:pPr marL="171450" indent="-171450" fontAlgn="base">
              <a:buFont typeface="Arial" panose="020B0604020202020204" pitchFamily="34" charset="0"/>
              <a:buChar char="•"/>
            </a:pPr>
            <a:r>
              <a:rPr lang="en-NZ" sz="1400" dirty="0"/>
              <a:t>Using Microsoft Azure PaaS capabilities along with Microsoft Power Platform combined with our team’s competency in building Machine Learning and Data Science solutions, we have built a working prototype of a Power App which predicts a customer defaulting on a loan using a growing historical US SBA open dataset available on Kaggle. </a:t>
            </a:r>
          </a:p>
          <a:p>
            <a:pPr marL="171450" indent="-171450" fontAlgn="base">
              <a:buFont typeface="Arial" panose="020B0604020202020204" pitchFamily="34" charset="0"/>
              <a:buChar char="•"/>
            </a:pPr>
            <a:endParaRPr lang="en-NZ" sz="1400" dirty="0"/>
          </a:p>
          <a:p>
            <a:pPr marL="171450" indent="-171450" fontAlgn="base">
              <a:buFont typeface="Arial" panose="020B0604020202020204" pitchFamily="34" charset="0"/>
              <a:buChar char="•"/>
            </a:pPr>
            <a:r>
              <a:rPr lang="en-NZ" sz="1400" dirty="0"/>
              <a:t>The Power App which primarily could be used by prospective lenders, venture capitalists and regulatory authorities to not only </a:t>
            </a:r>
            <a:r>
              <a:rPr lang="en-NZ" sz="1400" dirty="0" err="1"/>
              <a:t>analyze</a:t>
            </a:r>
            <a:r>
              <a:rPr lang="en-NZ" sz="1400" dirty="0"/>
              <a:t> industry trends but also by ‘similar’ and like to like customers to check on the likelihood of themselves availing a loan.</a:t>
            </a:r>
          </a:p>
          <a:p>
            <a:pPr fontAlgn="base"/>
            <a:endParaRPr lang="en-NZ" sz="1400" dirty="0"/>
          </a:p>
          <a:p>
            <a:pPr marL="171450" indent="-171450" fontAlgn="base">
              <a:buFont typeface="Arial" panose="020B0604020202020204" pitchFamily="34" charset="0"/>
              <a:buChar char="•"/>
            </a:pPr>
            <a:r>
              <a:rPr lang="en-NZ" sz="1400" dirty="0"/>
              <a:t>Although this prototype is not a complete solution, our team's focus is primarily to use Microsoft Azure infrastructure, Azure cognitive AI Services to make the solution more scalable and configurable to the evolving needs in the banking sector. </a:t>
            </a:r>
          </a:p>
          <a:p>
            <a:pPr marL="171450" indent="-171450" fontAlgn="base">
              <a:buFont typeface="Arial" panose="020B0604020202020204" pitchFamily="34" charset="0"/>
              <a:buChar char="•"/>
            </a:pPr>
            <a:endParaRPr lang="en-NZ" sz="1400" dirty="0"/>
          </a:p>
          <a:p>
            <a:pPr marL="171450" indent="-171450" fontAlgn="base">
              <a:buFont typeface="Arial" panose="020B0604020202020204" pitchFamily="34" charset="0"/>
              <a:buChar char="•"/>
            </a:pPr>
            <a:r>
              <a:rPr lang="en-NZ" sz="1400" dirty="0"/>
              <a:t>We plan to possibly grow the App with integrating fraud and anomaly detection services using AI capabilities of Azure.</a:t>
            </a:r>
          </a:p>
          <a:p>
            <a:endParaRPr lang="en-NZ" dirty="0"/>
          </a:p>
        </p:txBody>
      </p:sp>
    </p:spTree>
    <p:extLst>
      <p:ext uri="{BB962C8B-B14F-4D97-AF65-F5344CB8AC3E}">
        <p14:creationId xmlns:p14="http://schemas.microsoft.com/office/powerpoint/2010/main" val="418229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662524" y="367732"/>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Data overview</a:t>
            </a:r>
            <a:endParaRPr lang="en-NZ" sz="2000" b="1" dirty="0"/>
          </a:p>
        </p:txBody>
      </p:sp>
      <p:pic>
        <p:nvPicPr>
          <p:cNvPr id="5" name="Picture 4" descr="Icon&#10;&#10;Description automatically generated">
            <a:extLst>
              <a:ext uri="{FF2B5EF4-FFF2-40B4-BE49-F238E27FC236}">
                <a16:creationId xmlns:a16="http://schemas.microsoft.com/office/drawing/2014/main" id="{961757E0-7C2D-44F2-802A-1C79F5DE9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716" y="1185666"/>
            <a:ext cx="718808" cy="718808"/>
          </a:xfrm>
          <a:prstGeom prst="rect">
            <a:avLst/>
          </a:prstGeom>
        </p:spPr>
      </p:pic>
      <p:sp>
        <p:nvSpPr>
          <p:cNvPr id="8" name="TextBox 7">
            <a:extLst>
              <a:ext uri="{FF2B5EF4-FFF2-40B4-BE49-F238E27FC236}">
                <a16:creationId xmlns:a16="http://schemas.microsoft.com/office/drawing/2014/main" id="{5B2D6565-D9C9-4851-A0CF-8A6589359E0B}"/>
              </a:ext>
            </a:extLst>
          </p:cNvPr>
          <p:cNvSpPr txBox="1"/>
          <p:nvPr/>
        </p:nvSpPr>
        <p:spPr>
          <a:xfrm>
            <a:off x="4867618" y="1122578"/>
            <a:ext cx="2029968" cy="369332"/>
          </a:xfrm>
          <a:prstGeom prst="rect">
            <a:avLst/>
          </a:prstGeom>
          <a:noFill/>
        </p:spPr>
        <p:txBody>
          <a:bodyPr wrap="square" rtlCol="0">
            <a:spAutoFit/>
          </a:bodyPr>
          <a:lstStyle/>
          <a:p>
            <a:pPr algn="ctr"/>
            <a:r>
              <a:rPr lang="en-US" b="1" dirty="0">
                <a:solidFill>
                  <a:schemeClr val="accent3">
                    <a:lumMod val="75000"/>
                  </a:schemeClr>
                </a:solidFill>
              </a:rPr>
              <a:t>1900 - 2014</a:t>
            </a:r>
            <a:endParaRPr lang="en-NZ" b="1" dirty="0">
              <a:solidFill>
                <a:schemeClr val="accent3">
                  <a:lumMod val="75000"/>
                </a:schemeClr>
              </a:solidFill>
            </a:endParaRPr>
          </a:p>
        </p:txBody>
      </p:sp>
      <p:sp>
        <p:nvSpPr>
          <p:cNvPr id="9" name="TextBox 8">
            <a:extLst>
              <a:ext uri="{FF2B5EF4-FFF2-40B4-BE49-F238E27FC236}">
                <a16:creationId xmlns:a16="http://schemas.microsoft.com/office/drawing/2014/main" id="{7B219CF6-EAD9-4660-8042-CA2E9EC10B55}"/>
              </a:ext>
            </a:extLst>
          </p:cNvPr>
          <p:cNvSpPr txBox="1"/>
          <p:nvPr/>
        </p:nvSpPr>
        <p:spPr>
          <a:xfrm>
            <a:off x="4867618" y="1473587"/>
            <a:ext cx="2686050" cy="430887"/>
          </a:xfrm>
          <a:prstGeom prst="rect">
            <a:avLst/>
          </a:prstGeom>
          <a:noFill/>
        </p:spPr>
        <p:txBody>
          <a:bodyPr wrap="square">
            <a:spAutoFit/>
          </a:bodyPr>
          <a:lstStyle/>
          <a:p>
            <a:r>
              <a:rPr lang="en-US" sz="1100" dirty="0">
                <a:solidFill>
                  <a:schemeClr val="accent2">
                    <a:lumMod val="50000"/>
                  </a:schemeClr>
                </a:solidFill>
                <a:latin typeface="Calibri" panose="020F0502020204030204" pitchFamily="34" charset="0"/>
                <a:cs typeface="Calibri" panose="020F0502020204030204" pitchFamily="34" charset="0"/>
              </a:rPr>
              <a:t>Accounted for variation due to the Great Recession (December 2007 to June 2009)</a:t>
            </a:r>
          </a:p>
        </p:txBody>
      </p:sp>
      <p:sp>
        <p:nvSpPr>
          <p:cNvPr id="10" name="Arrow: Left-Right 9">
            <a:extLst>
              <a:ext uri="{FF2B5EF4-FFF2-40B4-BE49-F238E27FC236}">
                <a16:creationId xmlns:a16="http://schemas.microsoft.com/office/drawing/2014/main" id="{E20E86F9-5560-400E-BE2B-C5C7D33CECF3}"/>
              </a:ext>
            </a:extLst>
          </p:cNvPr>
          <p:cNvSpPr/>
          <p:nvPr/>
        </p:nvSpPr>
        <p:spPr>
          <a:xfrm>
            <a:off x="544792" y="2039112"/>
            <a:ext cx="11241824" cy="139498"/>
          </a:xfrm>
          <a:prstGeom prst="lef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24" name="Picture 23" descr="Icon&#10;&#10;Description automatically generated">
            <a:extLst>
              <a:ext uri="{FF2B5EF4-FFF2-40B4-BE49-F238E27FC236}">
                <a16:creationId xmlns:a16="http://schemas.microsoft.com/office/drawing/2014/main" id="{693F2CD5-3D3D-420E-BEF7-BDE3F21CE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92" y="2571025"/>
            <a:ext cx="857975" cy="857975"/>
          </a:xfrm>
          <a:prstGeom prst="rect">
            <a:avLst/>
          </a:prstGeom>
        </p:spPr>
      </p:pic>
      <p:sp>
        <p:nvSpPr>
          <p:cNvPr id="25" name="TextBox 24">
            <a:extLst>
              <a:ext uri="{FF2B5EF4-FFF2-40B4-BE49-F238E27FC236}">
                <a16:creationId xmlns:a16="http://schemas.microsoft.com/office/drawing/2014/main" id="{6F684E54-90A2-46D0-85B7-7B65A3765CF1}"/>
              </a:ext>
            </a:extLst>
          </p:cNvPr>
          <p:cNvSpPr txBox="1"/>
          <p:nvPr/>
        </p:nvSpPr>
        <p:spPr>
          <a:xfrm>
            <a:off x="455007" y="3458769"/>
            <a:ext cx="2686050" cy="600164"/>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50 US States</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City</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Zip Code</a:t>
            </a:r>
          </a:p>
        </p:txBody>
      </p:sp>
      <p:pic>
        <p:nvPicPr>
          <p:cNvPr id="26" name="Picture 25" descr="A picture containing black&#10;&#10;Description automatically generated">
            <a:extLst>
              <a:ext uri="{FF2B5EF4-FFF2-40B4-BE49-F238E27FC236}">
                <a16:creationId xmlns:a16="http://schemas.microsoft.com/office/drawing/2014/main" id="{A03FD601-FD30-4F7D-9E55-F17B92A221AA}"/>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748524" y="2685322"/>
            <a:ext cx="695707" cy="695707"/>
          </a:xfrm>
          <a:prstGeom prst="rect">
            <a:avLst/>
          </a:prstGeom>
        </p:spPr>
      </p:pic>
      <p:pic>
        <p:nvPicPr>
          <p:cNvPr id="27" name="Picture 26" descr="Shape, icon&#10;&#10;Description automatically generated">
            <a:extLst>
              <a:ext uri="{FF2B5EF4-FFF2-40B4-BE49-F238E27FC236}">
                <a16:creationId xmlns:a16="http://schemas.microsoft.com/office/drawing/2014/main" id="{87CADDD3-D5E7-454A-8743-2A64503723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5899" y="2571024"/>
            <a:ext cx="766678" cy="857975"/>
          </a:xfrm>
          <a:prstGeom prst="rect">
            <a:avLst/>
          </a:prstGeom>
        </p:spPr>
      </p:pic>
      <p:pic>
        <p:nvPicPr>
          <p:cNvPr id="28" name="Picture 27" descr="Icon&#10;&#10;Description automatically generated">
            <a:extLst>
              <a:ext uri="{FF2B5EF4-FFF2-40B4-BE49-F238E27FC236}">
                <a16:creationId xmlns:a16="http://schemas.microsoft.com/office/drawing/2014/main" id="{E39211E0-7D70-42CB-83B7-E9B349C6C5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8167" y="4709159"/>
            <a:ext cx="791223" cy="779199"/>
          </a:xfrm>
          <a:prstGeom prst="rect">
            <a:avLst/>
          </a:prstGeom>
        </p:spPr>
      </p:pic>
      <p:sp>
        <p:nvSpPr>
          <p:cNvPr id="29" name="TextBox 28">
            <a:extLst>
              <a:ext uri="{FF2B5EF4-FFF2-40B4-BE49-F238E27FC236}">
                <a16:creationId xmlns:a16="http://schemas.microsoft.com/office/drawing/2014/main" id="{D0770D39-2386-4160-A61D-F847F3776DBF}"/>
              </a:ext>
            </a:extLst>
          </p:cNvPr>
          <p:cNvSpPr txBox="1"/>
          <p:nvPr/>
        </p:nvSpPr>
        <p:spPr>
          <a:xfrm>
            <a:off x="187758" y="5550325"/>
            <a:ext cx="2686050" cy="261610"/>
          </a:xfrm>
          <a:prstGeom prst="rect">
            <a:avLst/>
          </a:prstGeom>
          <a:noFill/>
        </p:spPr>
        <p:txBody>
          <a:bodyPr wrap="square">
            <a:spAutoFit/>
          </a:bodyPr>
          <a:lstStyle/>
          <a:p>
            <a:r>
              <a:rPr lang="en-US" sz="1100" dirty="0">
                <a:solidFill>
                  <a:schemeClr val="accent2">
                    <a:lumMod val="50000"/>
                  </a:schemeClr>
                </a:solidFill>
                <a:latin typeface="Calibri" panose="020F0502020204030204" pitchFamily="34" charset="0"/>
                <a:cs typeface="Calibri" panose="020F0502020204030204" pitchFamily="34" charset="0"/>
              </a:rPr>
              <a:t>20 different industries loan records</a:t>
            </a:r>
          </a:p>
        </p:txBody>
      </p:sp>
      <p:sp>
        <p:nvSpPr>
          <p:cNvPr id="30" name="TextBox 29">
            <a:extLst>
              <a:ext uri="{FF2B5EF4-FFF2-40B4-BE49-F238E27FC236}">
                <a16:creationId xmlns:a16="http://schemas.microsoft.com/office/drawing/2014/main" id="{D60F97ED-18D5-4355-8FD9-308DC4D21DAD}"/>
              </a:ext>
            </a:extLst>
          </p:cNvPr>
          <p:cNvSpPr txBox="1"/>
          <p:nvPr/>
        </p:nvSpPr>
        <p:spPr>
          <a:xfrm>
            <a:off x="4133114" y="3428999"/>
            <a:ext cx="2100528" cy="769441"/>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Gross Disbursement Amount</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Charged off Principal Amount</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SBA Gross Approval Amount</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Balance Gross Amount</a:t>
            </a:r>
          </a:p>
        </p:txBody>
      </p:sp>
      <p:sp>
        <p:nvSpPr>
          <p:cNvPr id="31" name="TextBox 30">
            <a:extLst>
              <a:ext uri="{FF2B5EF4-FFF2-40B4-BE49-F238E27FC236}">
                <a16:creationId xmlns:a16="http://schemas.microsoft.com/office/drawing/2014/main" id="{EF10D3BE-D934-4BFA-BD96-359B6CD5F3D3}"/>
              </a:ext>
            </a:extLst>
          </p:cNvPr>
          <p:cNvSpPr txBox="1"/>
          <p:nvPr/>
        </p:nvSpPr>
        <p:spPr>
          <a:xfrm>
            <a:off x="7632149" y="3571394"/>
            <a:ext cx="4794547" cy="1277273"/>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Whether the business is new or existing one?</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Term of the loan</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Whether the company has gone through LowDoc Program?</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Whether the company lies in the revolving credit line?</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No. of Job Created and Retained</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No. of employees in the company</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Whether business is a franchise or self-owned?</a:t>
            </a:r>
          </a:p>
        </p:txBody>
      </p:sp>
      <p:pic>
        <p:nvPicPr>
          <p:cNvPr id="32" name="Picture 31" descr="Icon&#10;&#10;Description automatically generated">
            <a:extLst>
              <a:ext uri="{FF2B5EF4-FFF2-40B4-BE49-F238E27FC236}">
                <a16:creationId xmlns:a16="http://schemas.microsoft.com/office/drawing/2014/main" id="{8F91AC27-BD1A-404C-BDF3-E4246594F6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8524" y="4488827"/>
            <a:ext cx="745394" cy="751326"/>
          </a:xfrm>
          <a:prstGeom prst="rect">
            <a:avLst/>
          </a:prstGeom>
        </p:spPr>
      </p:pic>
      <p:sp>
        <p:nvSpPr>
          <p:cNvPr id="33" name="TextBox 32">
            <a:extLst>
              <a:ext uri="{FF2B5EF4-FFF2-40B4-BE49-F238E27FC236}">
                <a16:creationId xmlns:a16="http://schemas.microsoft.com/office/drawing/2014/main" id="{9EE888DD-0D25-4764-A71F-DEE442F85A3F}"/>
              </a:ext>
            </a:extLst>
          </p:cNvPr>
          <p:cNvSpPr txBox="1"/>
          <p:nvPr/>
        </p:nvSpPr>
        <p:spPr>
          <a:xfrm>
            <a:off x="4254996" y="5372252"/>
            <a:ext cx="1627606" cy="600164"/>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Bank State</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Bank Name</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Loan Digit Number</a:t>
            </a:r>
          </a:p>
        </p:txBody>
      </p:sp>
      <p:pic>
        <p:nvPicPr>
          <p:cNvPr id="34" name="Picture 33" descr="Shape, arrow&#10;&#10;Description automatically generated">
            <a:extLst>
              <a:ext uri="{FF2B5EF4-FFF2-40B4-BE49-F238E27FC236}">
                <a16:creationId xmlns:a16="http://schemas.microsoft.com/office/drawing/2014/main" id="{9A37AADF-B886-4F07-96FB-DD753AF9623B}"/>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263790" y="4964178"/>
            <a:ext cx="1277273" cy="1277273"/>
          </a:xfrm>
          <a:prstGeom prst="rect">
            <a:avLst/>
          </a:prstGeom>
        </p:spPr>
      </p:pic>
      <p:sp>
        <p:nvSpPr>
          <p:cNvPr id="35" name="Rectangle: Rounded Corners 34">
            <a:extLst>
              <a:ext uri="{FF2B5EF4-FFF2-40B4-BE49-F238E27FC236}">
                <a16:creationId xmlns:a16="http://schemas.microsoft.com/office/drawing/2014/main" id="{D1C55891-FE0B-4CA9-96AE-C07091976C1E}"/>
              </a:ext>
            </a:extLst>
          </p:cNvPr>
          <p:cNvSpPr/>
          <p:nvPr/>
        </p:nvSpPr>
        <p:spPr>
          <a:xfrm>
            <a:off x="8668512" y="5098758"/>
            <a:ext cx="2103120" cy="451567"/>
          </a:xfrm>
          <a:prstGeom prst="round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NZ" dirty="0"/>
              <a:t>Charged off</a:t>
            </a:r>
          </a:p>
        </p:txBody>
      </p:sp>
      <p:sp>
        <p:nvSpPr>
          <p:cNvPr id="36" name="Rectangle: Rounded Corners 35">
            <a:extLst>
              <a:ext uri="{FF2B5EF4-FFF2-40B4-BE49-F238E27FC236}">
                <a16:creationId xmlns:a16="http://schemas.microsoft.com/office/drawing/2014/main" id="{FDCE3C14-3748-4026-911C-BC410741E442}"/>
              </a:ext>
            </a:extLst>
          </p:cNvPr>
          <p:cNvSpPr/>
          <p:nvPr/>
        </p:nvSpPr>
        <p:spPr>
          <a:xfrm>
            <a:off x="8668512" y="5653649"/>
            <a:ext cx="2103120" cy="4515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Paid in Full</a:t>
            </a:r>
          </a:p>
        </p:txBody>
      </p:sp>
    </p:spTree>
    <p:extLst>
      <p:ext uri="{BB962C8B-B14F-4D97-AF65-F5344CB8AC3E}">
        <p14:creationId xmlns:p14="http://schemas.microsoft.com/office/powerpoint/2010/main" val="409894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464693" y="214622"/>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Exploratory Analysis using Power bi</a:t>
            </a:r>
          </a:p>
        </p:txBody>
      </p:sp>
      <p:pic>
        <p:nvPicPr>
          <p:cNvPr id="12" name="Picture 11">
            <a:extLst>
              <a:ext uri="{FF2B5EF4-FFF2-40B4-BE49-F238E27FC236}">
                <a16:creationId xmlns:a16="http://schemas.microsoft.com/office/drawing/2014/main" id="{2C5045B7-3348-47AE-A05B-E5E75E9C24CA}"/>
              </a:ext>
            </a:extLst>
          </p:cNvPr>
          <p:cNvPicPr>
            <a:picLocks noChangeAspect="1"/>
          </p:cNvPicPr>
          <p:nvPr/>
        </p:nvPicPr>
        <p:blipFill>
          <a:blip r:embed="rId2"/>
          <a:stretch>
            <a:fillRect/>
          </a:stretch>
        </p:blipFill>
        <p:spPr>
          <a:xfrm>
            <a:off x="343949" y="796954"/>
            <a:ext cx="6912528" cy="5470790"/>
          </a:xfrm>
          <a:prstGeom prst="rect">
            <a:avLst/>
          </a:prstGeom>
          <a:ln>
            <a:solidFill>
              <a:schemeClr val="tx1"/>
            </a:solidFill>
          </a:ln>
        </p:spPr>
      </p:pic>
      <p:sp>
        <p:nvSpPr>
          <p:cNvPr id="2" name="TextBox 1">
            <a:extLst>
              <a:ext uri="{FF2B5EF4-FFF2-40B4-BE49-F238E27FC236}">
                <a16:creationId xmlns:a16="http://schemas.microsoft.com/office/drawing/2014/main" id="{13E2E6FF-4D76-4240-86AD-0D5E12A83881}"/>
              </a:ext>
            </a:extLst>
          </p:cNvPr>
          <p:cNvSpPr txBox="1"/>
          <p:nvPr/>
        </p:nvSpPr>
        <p:spPr>
          <a:xfrm>
            <a:off x="7351947" y="912432"/>
            <a:ext cx="4236440" cy="6463308"/>
          </a:xfrm>
          <a:prstGeom prst="rect">
            <a:avLst/>
          </a:prstGeom>
          <a:noFill/>
        </p:spPr>
        <p:txBody>
          <a:bodyPr wrap="square" rtlCol="0">
            <a:spAutoFit/>
          </a:bodyPr>
          <a:lstStyle/>
          <a:p>
            <a:pPr marL="228600" indent="-228600">
              <a:buFont typeface="+mj-lt"/>
              <a:buAutoNum type="arabicPeriod"/>
            </a:pPr>
            <a:r>
              <a:rPr lang="en-NZ" sz="1200" dirty="0"/>
              <a:t>Higher default rate has been observed in Florida, Georgia, Arizona, Nevada, Illinois, Michigan, and California.</a:t>
            </a:r>
          </a:p>
          <a:p>
            <a:pPr marL="228600" indent="-228600">
              <a:buFont typeface="+mj-lt"/>
              <a:buAutoNum type="arabicPeriod"/>
            </a:pPr>
            <a:endParaRPr lang="en-NZ" sz="1200" dirty="0"/>
          </a:p>
          <a:p>
            <a:pPr marL="228600" indent="-228600">
              <a:buFont typeface="+mj-lt"/>
              <a:buAutoNum type="arabicPeriod"/>
            </a:pPr>
            <a:r>
              <a:rPr lang="en-NZ" sz="1200" dirty="0"/>
              <a:t>Relatively low default rate has been observed if the customer has gone through Lowdoc program.</a:t>
            </a:r>
          </a:p>
          <a:p>
            <a:pPr marL="228600" indent="-228600">
              <a:buFont typeface="+mj-lt"/>
              <a:buAutoNum type="arabicPeriod"/>
            </a:pPr>
            <a:endParaRPr lang="en-NZ" sz="1200" dirty="0"/>
          </a:p>
          <a:p>
            <a:pPr marL="228600" indent="-228600">
              <a:buFont typeface="+mj-lt"/>
              <a:buAutoNum type="arabicPeriod"/>
            </a:pPr>
            <a:r>
              <a:rPr lang="en-NZ" sz="1200" dirty="0"/>
              <a:t>Comparatively high default rate has been observed if the loan has been approved for a new business. But at the same time high proportion of customers have repaid their loan who belongs to a new business. Thus, background of the business needs to be studied.</a:t>
            </a:r>
          </a:p>
          <a:p>
            <a:pPr marL="228600" indent="-228600">
              <a:buFont typeface="+mj-lt"/>
              <a:buAutoNum type="arabicPeriod"/>
            </a:pPr>
            <a:endParaRPr lang="en-NZ" sz="1200" dirty="0"/>
          </a:p>
          <a:p>
            <a:pPr marL="228600" indent="-228600">
              <a:buFont typeface="+mj-lt"/>
              <a:buAutoNum type="arabicPeriod"/>
            </a:pPr>
            <a:r>
              <a:rPr lang="en-NZ" sz="1200" dirty="0"/>
              <a:t>High default rate was evident due to Great Recession period (2007-2009).</a:t>
            </a:r>
          </a:p>
          <a:p>
            <a:pPr marL="228600" indent="-228600">
              <a:buFont typeface="+mj-lt"/>
              <a:buAutoNum type="arabicPeriod"/>
            </a:pPr>
            <a:endParaRPr lang="en-NZ" sz="1200" dirty="0"/>
          </a:p>
          <a:p>
            <a:pPr marL="228600" indent="-228600">
              <a:buFont typeface="+mj-lt"/>
              <a:buAutoNum type="arabicPeriod"/>
            </a:pPr>
            <a:r>
              <a:rPr lang="en-NZ" sz="1200" dirty="0"/>
              <a:t>A relatively positive correlation can be observed between the loan amount disbursed and SBA Approval amount. This tells us that higher the amount of loan, higher proportion of amount is guaranteed by SBA. Higher default rate has been observed where the SBA approved amount were less than or equal to 1.5M.</a:t>
            </a:r>
          </a:p>
          <a:p>
            <a:pPr marL="228600" indent="-228600">
              <a:buFont typeface="+mj-lt"/>
              <a:buAutoNum type="arabicPeriod"/>
            </a:pPr>
            <a:endParaRPr lang="en-NZ" sz="1200" dirty="0"/>
          </a:p>
          <a:p>
            <a:pPr marL="228600" indent="-228600">
              <a:buFont typeface="+mj-lt"/>
              <a:buAutoNum type="arabicPeriod"/>
            </a:pPr>
            <a:r>
              <a:rPr lang="en-NZ" sz="1200" dirty="0"/>
              <a:t>Higher default rate has been observed in Retail and Trade Industry followed by construction, Science and Tech industry.</a:t>
            </a:r>
          </a:p>
          <a:p>
            <a:pPr marL="228600" indent="-228600">
              <a:buFont typeface="+mj-lt"/>
              <a:buAutoNum type="arabicPeriod"/>
            </a:pPr>
            <a:endParaRPr lang="en-NZ" sz="1200" dirty="0"/>
          </a:p>
          <a:p>
            <a:pPr marL="228600" indent="-228600">
              <a:buFont typeface="+mj-lt"/>
              <a:buAutoNum type="arabicPeriod"/>
            </a:pPr>
            <a:r>
              <a:rPr lang="en-NZ" sz="1200" dirty="0"/>
              <a:t>High default rate has been observed when the business took loan for less than 100-150 months.</a:t>
            </a:r>
          </a:p>
          <a:p>
            <a:pPr marL="171450" indent="-171450">
              <a:buFont typeface="Arial" panose="020B0604020202020204" pitchFamily="34" charset="0"/>
              <a:buChar char="•"/>
            </a:pPr>
            <a:endParaRPr lang="en-NZ" sz="1200" dirty="0">
              <a:solidFill>
                <a:srgbClr val="C00000"/>
              </a:solidFill>
            </a:endParaRPr>
          </a:p>
          <a:p>
            <a:pPr marL="171450" indent="-171450">
              <a:buFont typeface="Arial" panose="020B0604020202020204" pitchFamily="34" charset="0"/>
              <a:buChar char="•"/>
            </a:pPr>
            <a:endParaRPr lang="en-NZ" sz="1200" dirty="0">
              <a:solidFill>
                <a:srgbClr val="C00000"/>
              </a:solidFill>
            </a:endParaRPr>
          </a:p>
          <a:p>
            <a:pPr marL="171450" indent="-171450">
              <a:buFont typeface="Arial" panose="020B0604020202020204" pitchFamily="34" charset="0"/>
              <a:buChar char="•"/>
            </a:pPr>
            <a:endParaRPr lang="en-NZ" sz="1200" dirty="0">
              <a:solidFill>
                <a:srgbClr val="C00000"/>
              </a:solidFill>
            </a:endParaRPr>
          </a:p>
          <a:p>
            <a:pPr marL="171450" indent="-171450">
              <a:buFont typeface="Arial" panose="020B0604020202020204" pitchFamily="34" charset="0"/>
              <a:buChar char="•"/>
            </a:pPr>
            <a:endParaRPr lang="en-NZ" sz="1200" dirty="0"/>
          </a:p>
          <a:p>
            <a:pPr marL="171450" indent="-171450">
              <a:buFont typeface="Arial" panose="020B0604020202020204" pitchFamily="34" charset="0"/>
              <a:buChar char="•"/>
            </a:pPr>
            <a:endParaRPr lang="en-NZ" sz="1200" dirty="0">
              <a:solidFill>
                <a:srgbClr val="C00000"/>
              </a:solidFill>
            </a:endParaRPr>
          </a:p>
          <a:p>
            <a:pPr marL="171450" indent="-171450">
              <a:buFont typeface="Arial" panose="020B0604020202020204" pitchFamily="34" charset="0"/>
              <a:buChar char="•"/>
            </a:pPr>
            <a:endParaRPr lang="en-NZ" sz="1200" dirty="0"/>
          </a:p>
          <a:p>
            <a:pPr marL="171450" indent="-171450">
              <a:buFont typeface="Arial" panose="020B0604020202020204" pitchFamily="34" charset="0"/>
              <a:buChar char="•"/>
            </a:pPr>
            <a:endParaRPr lang="en-NZ" sz="1800" dirty="0"/>
          </a:p>
        </p:txBody>
      </p:sp>
      <p:sp>
        <p:nvSpPr>
          <p:cNvPr id="3" name="TextBox 2">
            <a:extLst>
              <a:ext uri="{FF2B5EF4-FFF2-40B4-BE49-F238E27FC236}">
                <a16:creationId xmlns:a16="http://schemas.microsoft.com/office/drawing/2014/main" id="{FEFC34CF-C1E9-483C-B2E1-F9E8BCFE0570}"/>
              </a:ext>
            </a:extLst>
          </p:cNvPr>
          <p:cNvSpPr txBox="1"/>
          <p:nvPr/>
        </p:nvSpPr>
        <p:spPr>
          <a:xfrm>
            <a:off x="2971300" y="796954"/>
            <a:ext cx="243280" cy="261610"/>
          </a:xfrm>
          <a:prstGeom prst="rect">
            <a:avLst/>
          </a:prstGeom>
          <a:noFill/>
        </p:spPr>
        <p:txBody>
          <a:bodyPr wrap="square" rtlCol="0">
            <a:spAutoFit/>
          </a:bodyPr>
          <a:lstStyle/>
          <a:p>
            <a:r>
              <a:rPr lang="en-US" sz="1050" dirty="0"/>
              <a:t>1</a:t>
            </a:r>
            <a:endParaRPr lang="en-AU" dirty="0"/>
          </a:p>
        </p:txBody>
      </p:sp>
      <p:sp>
        <p:nvSpPr>
          <p:cNvPr id="15" name="TextBox 14">
            <a:extLst>
              <a:ext uri="{FF2B5EF4-FFF2-40B4-BE49-F238E27FC236}">
                <a16:creationId xmlns:a16="http://schemas.microsoft.com/office/drawing/2014/main" id="{BD76154D-8F11-4045-8F87-05230C1B595D}"/>
              </a:ext>
            </a:extLst>
          </p:cNvPr>
          <p:cNvSpPr txBox="1"/>
          <p:nvPr/>
        </p:nvSpPr>
        <p:spPr>
          <a:xfrm>
            <a:off x="4772136" y="917819"/>
            <a:ext cx="243280" cy="261610"/>
          </a:xfrm>
          <a:prstGeom prst="rect">
            <a:avLst/>
          </a:prstGeom>
          <a:noFill/>
        </p:spPr>
        <p:txBody>
          <a:bodyPr wrap="square" rtlCol="0">
            <a:spAutoFit/>
          </a:bodyPr>
          <a:lstStyle/>
          <a:p>
            <a:r>
              <a:rPr lang="en-US" sz="1050" dirty="0"/>
              <a:t>2</a:t>
            </a:r>
            <a:endParaRPr lang="en-AU" dirty="0"/>
          </a:p>
        </p:txBody>
      </p:sp>
      <p:sp>
        <p:nvSpPr>
          <p:cNvPr id="16" name="TextBox 15">
            <a:extLst>
              <a:ext uri="{FF2B5EF4-FFF2-40B4-BE49-F238E27FC236}">
                <a16:creationId xmlns:a16="http://schemas.microsoft.com/office/drawing/2014/main" id="{A8F821E9-BCDC-4C62-8F76-CBBB6BD943D9}"/>
              </a:ext>
            </a:extLst>
          </p:cNvPr>
          <p:cNvSpPr txBox="1"/>
          <p:nvPr/>
        </p:nvSpPr>
        <p:spPr>
          <a:xfrm>
            <a:off x="6870782" y="912432"/>
            <a:ext cx="243280" cy="253916"/>
          </a:xfrm>
          <a:prstGeom prst="rect">
            <a:avLst/>
          </a:prstGeom>
          <a:noFill/>
        </p:spPr>
        <p:txBody>
          <a:bodyPr wrap="square" rtlCol="0">
            <a:spAutoFit/>
          </a:bodyPr>
          <a:lstStyle/>
          <a:p>
            <a:r>
              <a:rPr lang="en-US" sz="1050" dirty="0"/>
              <a:t>3</a:t>
            </a:r>
            <a:endParaRPr lang="en-AU" dirty="0"/>
          </a:p>
        </p:txBody>
      </p:sp>
      <p:sp>
        <p:nvSpPr>
          <p:cNvPr id="17" name="TextBox 16">
            <a:extLst>
              <a:ext uri="{FF2B5EF4-FFF2-40B4-BE49-F238E27FC236}">
                <a16:creationId xmlns:a16="http://schemas.microsoft.com/office/drawing/2014/main" id="{06F1FAD2-9F74-4D81-AE43-27BA908F75B2}"/>
              </a:ext>
            </a:extLst>
          </p:cNvPr>
          <p:cNvSpPr txBox="1"/>
          <p:nvPr/>
        </p:nvSpPr>
        <p:spPr>
          <a:xfrm>
            <a:off x="3214580" y="2144163"/>
            <a:ext cx="243280" cy="253916"/>
          </a:xfrm>
          <a:prstGeom prst="rect">
            <a:avLst/>
          </a:prstGeom>
          <a:noFill/>
        </p:spPr>
        <p:txBody>
          <a:bodyPr wrap="square" rtlCol="0">
            <a:spAutoFit/>
          </a:bodyPr>
          <a:lstStyle/>
          <a:p>
            <a:r>
              <a:rPr lang="en-US" sz="1050" dirty="0"/>
              <a:t>4</a:t>
            </a:r>
            <a:endParaRPr lang="en-AU" dirty="0"/>
          </a:p>
        </p:txBody>
      </p:sp>
      <p:sp>
        <p:nvSpPr>
          <p:cNvPr id="18" name="TextBox 17">
            <a:extLst>
              <a:ext uri="{FF2B5EF4-FFF2-40B4-BE49-F238E27FC236}">
                <a16:creationId xmlns:a16="http://schemas.microsoft.com/office/drawing/2014/main" id="{E9CCE638-EC8F-469B-99EF-3F2F67343786}"/>
              </a:ext>
            </a:extLst>
          </p:cNvPr>
          <p:cNvSpPr txBox="1"/>
          <p:nvPr/>
        </p:nvSpPr>
        <p:spPr>
          <a:xfrm>
            <a:off x="6870782" y="2151380"/>
            <a:ext cx="243280" cy="253916"/>
          </a:xfrm>
          <a:prstGeom prst="rect">
            <a:avLst/>
          </a:prstGeom>
          <a:noFill/>
        </p:spPr>
        <p:txBody>
          <a:bodyPr wrap="square" rtlCol="0">
            <a:spAutoFit/>
          </a:bodyPr>
          <a:lstStyle/>
          <a:p>
            <a:r>
              <a:rPr lang="en-US" sz="1050" dirty="0"/>
              <a:t>5</a:t>
            </a:r>
            <a:endParaRPr lang="en-AU" dirty="0"/>
          </a:p>
        </p:txBody>
      </p:sp>
      <p:sp>
        <p:nvSpPr>
          <p:cNvPr id="19" name="TextBox 18">
            <a:extLst>
              <a:ext uri="{FF2B5EF4-FFF2-40B4-BE49-F238E27FC236}">
                <a16:creationId xmlns:a16="http://schemas.microsoft.com/office/drawing/2014/main" id="{D29D1D51-B05C-4B15-BAE8-2B470AADCD3C}"/>
              </a:ext>
            </a:extLst>
          </p:cNvPr>
          <p:cNvSpPr txBox="1"/>
          <p:nvPr/>
        </p:nvSpPr>
        <p:spPr>
          <a:xfrm>
            <a:off x="3214580" y="4017128"/>
            <a:ext cx="243280" cy="253916"/>
          </a:xfrm>
          <a:prstGeom prst="rect">
            <a:avLst/>
          </a:prstGeom>
          <a:noFill/>
        </p:spPr>
        <p:txBody>
          <a:bodyPr wrap="square" rtlCol="0">
            <a:spAutoFit/>
          </a:bodyPr>
          <a:lstStyle/>
          <a:p>
            <a:r>
              <a:rPr lang="en-US" sz="1050" dirty="0"/>
              <a:t>6</a:t>
            </a:r>
            <a:endParaRPr lang="en-AU" dirty="0"/>
          </a:p>
        </p:txBody>
      </p:sp>
      <p:sp>
        <p:nvSpPr>
          <p:cNvPr id="20" name="TextBox 19">
            <a:extLst>
              <a:ext uri="{FF2B5EF4-FFF2-40B4-BE49-F238E27FC236}">
                <a16:creationId xmlns:a16="http://schemas.microsoft.com/office/drawing/2014/main" id="{80605913-B4EB-4A6E-AC94-73419952692E}"/>
              </a:ext>
            </a:extLst>
          </p:cNvPr>
          <p:cNvSpPr txBox="1"/>
          <p:nvPr/>
        </p:nvSpPr>
        <p:spPr>
          <a:xfrm>
            <a:off x="6870782" y="3890170"/>
            <a:ext cx="243280" cy="253916"/>
          </a:xfrm>
          <a:prstGeom prst="rect">
            <a:avLst/>
          </a:prstGeom>
          <a:noFill/>
        </p:spPr>
        <p:txBody>
          <a:bodyPr wrap="square" rtlCol="0">
            <a:spAutoFit/>
          </a:bodyPr>
          <a:lstStyle/>
          <a:p>
            <a:r>
              <a:rPr lang="en-US" sz="1050" dirty="0"/>
              <a:t>7</a:t>
            </a:r>
            <a:endParaRPr lang="en-AU" dirty="0"/>
          </a:p>
        </p:txBody>
      </p:sp>
    </p:spTree>
    <p:extLst>
      <p:ext uri="{BB962C8B-B14F-4D97-AF65-F5344CB8AC3E}">
        <p14:creationId xmlns:p14="http://schemas.microsoft.com/office/powerpoint/2010/main" val="379665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1165831" y="380794"/>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Our Microsoft Azure Architecture solution for loan prediction</a:t>
            </a:r>
          </a:p>
        </p:txBody>
      </p:sp>
      <p:pic>
        <p:nvPicPr>
          <p:cNvPr id="6" name="Picture 5" descr="Diagram&#10;&#10;Description automatically generated">
            <a:extLst>
              <a:ext uri="{FF2B5EF4-FFF2-40B4-BE49-F238E27FC236}">
                <a16:creationId xmlns:a16="http://schemas.microsoft.com/office/drawing/2014/main" id="{F59A381B-8FA5-4A8A-8AC1-59A2F653D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691" y="856797"/>
            <a:ext cx="9240803" cy="5801534"/>
          </a:xfrm>
          <a:prstGeom prst="rect">
            <a:avLst/>
          </a:prstGeom>
        </p:spPr>
      </p:pic>
      <p:sp>
        <p:nvSpPr>
          <p:cNvPr id="8" name="Content Placeholder 2">
            <a:extLst>
              <a:ext uri="{FF2B5EF4-FFF2-40B4-BE49-F238E27FC236}">
                <a16:creationId xmlns:a16="http://schemas.microsoft.com/office/drawing/2014/main" id="{2C99E3E5-E545-4D11-8D60-4C9D20BDA6EB}"/>
              </a:ext>
            </a:extLst>
          </p:cNvPr>
          <p:cNvSpPr txBox="1">
            <a:spLocks/>
          </p:cNvSpPr>
          <p:nvPr/>
        </p:nvSpPr>
        <p:spPr>
          <a:xfrm>
            <a:off x="284678" y="5408427"/>
            <a:ext cx="5201721" cy="12775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800" b="1" dirty="0"/>
              <a:t>The solution walks through the end-to-end process of how to develop predictive analytics using a set of simulated loan history data to predict loan charge off risk.</a:t>
            </a:r>
          </a:p>
          <a:p>
            <a:r>
              <a:rPr lang="en-US" sz="800" b="1" dirty="0"/>
              <a:t>The solution template also includes a set of python scripts used to perform data pre-processing.</a:t>
            </a:r>
          </a:p>
          <a:p>
            <a:r>
              <a:rPr lang="en-US" sz="800" b="1" dirty="0"/>
              <a:t>Exploratory analysis have been performed with pre-processed  data using Power BI.</a:t>
            </a:r>
          </a:p>
          <a:p>
            <a:r>
              <a:rPr lang="en-US" sz="800" b="1" dirty="0"/>
              <a:t>The solution also includes scripts to deploy the model as a webservice.</a:t>
            </a:r>
          </a:p>
          <a:p>
            <a:r>
              <a:rPr lang="en-US" sz="800" b="1" dirty="0"/>
              <a:t>The model is consumed to Power Apps using Power Automate.</a:t>
            </a:r>
            <a:endParaRPr lang="en-AU" sz="800" b="1" dirty="0"/>
          </a:p>
        </p:txBody>
      </p:sp>
    </p:spTree>
    <p:extLst>
      <p:ext uri="{BB962C8B-B14F-4D97-AF65-F5344CB8AC3E}">
        <p14:creationId xmlns:p14="http://schemas.microsoft.com/office/powerpoint/2010/main" val="225254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496142" y="362957"/>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Designer Model Output</a:t>
            </a:r>
          </a:p>
        </p:txBody>
      </p:sp>
      <p:pic>
        <p:nvPicPr>
          <p:cNvPr id="4" name="Content Placeholder 4" descr="Diagram&#10;&#10;Description automatically generated">
            <a:extLst>
              <a:ext uri="{FF2B5EF4-FFF2-40B4-BE49-F238E27FC236}">
                <a16:creationId xmlns:a16="http://schemas.microsoft.com/office/drawing/2014/main" id="{F2049EC9-20F0-469D-988D-1D2B93B7B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82" y="1210699"/>
            <a:ext cx="3496783" cy="4773813"/>
          </a:xfrm>
          <a:prstGeom prst="rect">
            <a:avLst/>
          </a:prstGeom>
          <a:ln>
            <a:solidFill>
              <a:schemeClr val="tx1"/>
            </a:solidFill>
          </a:ln>
        </p:spPr>
      </p:pic>
      <p:pic>
        <p:nvPicPr>
          <p:cNvPr id="5" name="Picture 4" descr="Diagram&#10;&#10;Description automatically generated">
            <a:extLst>
              <a:ext uri="{FF2B5EF4-FFF2-40B4-BE49-F238E27FC236}">
                <a16:creationId xmlns:a16="http://schemas.microsoft.com/office/drawing/2014/main" id="{DFBD30E7-EA75-4ACC-B7E1-F9CA4BDD3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237" y="1210699"/>
            <a:ext cx="4425123" cy="1963024"/>
          </a:xfrm>
          <a:prstGeom prst="rect">
            <a:avLst/>
          </a:prstGeom>
          <a:ln>
            <a:solidFill>
              <a:schemeClr val="tx1"/>
            </a:solidFill>
          </a:ln>
        </p:spPr>
      </p:pic>
      <p:pic>
        <p:nvPicPr>
          <p:cNvPr id="14" name="Picture 13">
            <a:extLst>
              <a:ext uri="{FF2B5EF4-FFF2-40B4-BE49-F238E27FC236}">
                <a16:creationId xmlns:a16="http://schemas.microsoft.com/office/drawing/2014/main" id="{55A0F201-DCC7-4860-AE2F-0AD5ACF655C3}"/>
              </a:ext>
            </a:extLst>
          </p:cNvPr>
          <p:cNvPicPr>
            <a:picLocks noChangeAspect="1"/>
          </p:cNvPicPr>
          <p:nvPr/>
        </p:nvPicPr>
        <p:blipFill rotWithShape="1">
          <a:blip r:embed="rId4"/>
          <a:srcRect r="23061"/>
          <a:stretch/>
        </p:blipFill>
        <p:spPr>
          <a:xfrm>
            <a:off x="3988238" y="3443256"/>
            <a:ext cx="3496784" cy="2541256"/>
          </a:xfrm>
          <a:prstGeom prst="rect">
            <a:avLst/>
          </a:prstGeom>
          <a:ln>
            <a:solidFill>
              <a:schemeClr val="tx1"/>
            </a:solidFill>
          </a:ln>
        </p:spPr>
      </p:pic>
      <p:sp>
        <p:nvSpPr>
          <p:cNvPr id="17" name="TextBox 16">
            <a:extLst>
              <a:ext uri="{FF2B5EF4-FFF2-40B4-BE49-F238E27FC236}">
                <a16:creationId xmlns:a16="http://schemas.microsoft.com/office/drawing/2014/main" id="{0ADC5026-FF2D-4639-A250-31449DD5EFBD}"/>
              </a:ext>
            </a:extLst>
          </p:cNvPr>
          <p:cNvSpPr txBox="1"/>
          <p:nvPr/>
        </p:nvSpPr>
        <p:spPr>
          <a:xfrm>
            <a:off x="437583" y="841367"/>
            <a:ext cx="2850902" cy="307777"/>
          </a:xfrm>
          <a:prstGeom prst="rect">
            <a:avLst/>
          </a:prstGeom>
          <a:noFill/>
        </p:spPr>
        <p:txBody>
          <a:bodyPr wrap="square" rtlCol="0">
            <a:spAutoFit/>
          </a:bodyPr>
          <a:lstStyle/>
          <a:p>
            <a:r>
              <a:rPr lang="en-US" sz="1400" dirty="0"/>
              <a:t>ML Model Pipeline</a:t>
            </a:r>
            <a:endParaRPr lang="en-AU" sz="1400" dirty="0"/>
          </a:p>
        </p:txBody>
      </p:sp>
      <p:sp>
        <p:nvSpPr>
          <p:cNvPr id="18" name="TextBox 17">
            <a:extLst>
              <a:ext uri="{FF2B5EF4-FFF2-40B4-BE49-F238E27FC236}">
                <a16:creationId xmlns:a16="http://schemas.microsoft.com/office/drawing/2014/main" id="{1B97852E-2ADF-43AF-8444-82764B7EE97F}"/>
              </a:ext>
            </a:extLst>
          </p:cNvPr>
          <p:cNvSpPr txBox="1"/>
          <p:nvPr/>
        </p:nvSpPr>
        <p:spPr>
          <a:xfrm>
            <a:off x="4009958" y="3173723"/>
            <a:ext cx="3070371" cy="307777"/>
          </a:xfrm>
          <a:prstGeom prst="rect">
            <a:avLst/>
          </a:prstGeom>
          <a:noFill/>
        </p:spPr>
        <p:txBody>
          <a:bodyPr wrap="square" rtlCol="0">
            <a:spAutoFit/>
          </a:bodyPr>
          <a:lstStyle/>
          <a:p>
            <a:r>
              <a:rPr lang="en-US" sz="1400" dirty="0"/>
              <a:t>Model Output</a:t>
            </a:r>
            <a:endParaRPr lang="en-AU" sz="1400" dirty="0"/>
          </a:p>
        </p:txBody>
      </p:sp>
      <p:sp>
        <p:nvSpPr>
          <p:cNvPr id="19" name="TextBox 18">
            <a:extLst>
              <a:ext uri="{FF2B5EF4-FFF2-40B4-BE49-F238E27FC236}">
                <a16:creationId xmlns:a16="http://schemas.microsoft.com/office/drawing/2014/main" id="{74A9B5BE-3624-4EF8-AC9E-F9DC3665E62E}"/>
              </a:ext>
            </a:extLst>
          </p:cNvPr>
          <p:cNvSpPr txBox="1"/>
          <p:nvPr/>
        </p:nvSpPr>
        <p:spPr>
          <a:xfrm>
            <a:off x="8510675" y="830086"/>
            <a:ext cx="3681325" cy="307777"/>
          </a:xfrm>
          <a:prstGeom prst="rect">
            <a:avLst/>
          </a:prstGeom>
          <a:noFill/>
        </p:spPr>
        <p:txBody>
          <a:bodyPr wrap="square" rtlCol="0">
            <a:spAutoFit/>
          </a:bodyPr>
          <a:lstStyle/>
          <a:p>
            <a:r>
              <a:rPr lang="en-US" sz="1400" dirty="0"/>
              <a:t>REST API Endpoint used to consume model</a:t>
            </a:r>
            <a:endParaRPr lang="en-AU" sz="1400" dirty="0"/>
          </a:p>
        </p:txBody>
      </p:sp>
      <p:sp>
        <p:nvSpPr>
          <p:cNvPr id="10" name="TextBox 9">
            <a:extLst>
              <a:ext uri="{FF2B5EF4-FFF2-40B4-BE49-F238E27FC236}">
                <a16:creationId xmlns:a16="http://schemas.microsoft.com/office/drawing/2014/main" id="{57843A21-E1DB-4489-A783-206ADF774D25}"/>
              </a:ext>
            </a:extLst>
          </p:cNvPr>
          <p:cNvSpPr txBox="1"/>
          <p:nvPr/>
        </p:nvSpPr>
        <p:spPr>
          <a:xfrm>
            <a:off x="3934365" y="873488"/>
            <a:ext cx="2850902" cy="307777"/>
          </a:xfrm>
          <a:prstGeom prst="rect">
            <a:avLst/>
          </a:prstGeom>
          <a:noFill/>
        </p:spPr>
        <p:txBody>
          <a:bodyPr wrap="square" rtlCol="0">
            <a:spAutoFit/>
          </a:bodyPr>
          <a:lstStyle/>
          <a:p>
            <a:r>
              <a:rPr lang="en-US" sz="1400" dirty="0"/>
              <a:t>Deploying model as a web service</a:t>
            </a:r>
            <a:endParaRPr lang="en-AU" sz="1400" dirty="0"/>
          </a:p>
        </p:txBody>
      </p:sp>
      <p:sp>
        <p:nvSpPr>
          <p:cNvPr id="11" name="TextBox 10">
            <a:extLst>
              <a:ext uri="{FF2B5EF4-FFF2-40B4-BE49-F238E27FC236}">
                <a16:creationId xmlns:a16="http://schemas.microsoft.com/office/drawing/2014/main" id="{F0262FD9-AAF7-4A92-A1DE-23984CED39B7}"/>
              </a:ext>
            </a:extLst>
          </p:cNvPr>
          <p:cNvSpPr txBox="1"/>
          <p:nvPr/>
        </p:nvSpPr>
        <p:spPr>
          <a:xfrm>
            <a:off x="7833297" y="3203157"/>
            <a:ext cx="4425123" cy="307777"/>
          </a:xfrm>
          <a:prstGeom prst="rect">
            <a:avLst/>
          </a:prstGeom>
          <a:noFill/>
        </p:spPr>
        <p:txBody>
          <a:bodyPr wrap="square" rtlCol="0">
            <a:spAutoFit/>
          </a:bodyPr>
          <a:lstStyle/>
          <a:p>
            <a:r>
              <a:rPr lang="en-US" sz="1400" dirty="0"/>
              <a:t>Power Automate flow to connect ML model to Power Apps</a:t>
            </a:r>
            <a:endParaRPr lang="en-AU" sz="1400" dirty="0"/>
          </a:p>
        </p:txBody>
      </p:sp>
      <p:pic>
        <p:nvPicPr>
          <p:cNvPr id="6" name="Picture 5">
            <a:extLst>
              <a:ext uri="{FF2B5EF4-FFF2-40B4-BE49-F238E27FC236}">
                <a16:creationId xmlns:a16="http://schemas.microsoft.com/office/drawing/2014/main" id="{128C9577-C1CC-435B-83C0-5FD77E221B24}"/>
              </a:ext>
            </a:extLst>
          </p:cNvPr>
          <p:cNvPicPr>
            <a:picLocks noChangeAspect="1"/>
          </p:cNvPicPr>
          <p:nvPr/>
        </p:nvPicPr>
        <p:blipFill rotWithShape="1">
          <a:blip r:embed="rId5"/>
          <a:srcRect r="27514" b="23884"/>
          <a:stretch/>
        </p:blipFill>
        <p:spPr>
          <a:xfrm>
            <a:off x="7570748" y="3443256"/>
            <a:ext cx="4347158" cy="2310804"/>
          </a:xfrm>
          <a:prstGeom prst="rect">
            <a:avLst/>
          </a:prstGeom>
          <a:ln>
            <a:solidFill>
              <a:schemeClr val="tx1"/>
            </a:solidFill>
          </a:ln>
        </p:spPr>
      </p:pic>
      <p:sp>
        <p:nvSpPr>
          <p:cNvPr id="8" name="TextBox 7">
            <a:extLst>
              <a:ext uri="{FF2B5EF4-FFF2-40B4-BE49-F238E27FC236}">
                <a16:creationId xmlns:a16="http://schemas.microsoft.com/office/drawing/2014/main" id="{D9DD540F-EB80-4B52-8B14-BFEE9791E73F}"/>
              </a:ext>
            </a:extLst>
          </p:cNvPr>
          <p:cNvSpPr txBox="1"/>
          <p:nvPr/>
        </p:nvSpPr>
        <p:spPr>
          <a:xfrm>
            <a:off x="437582" y="1210699"/>
            <a:ext cx="3639630" cy="369332"/>
          </a:xfrm>
          <a:prstGeom prst="rect">
            <a:avLst/>
          </a:prstGeom>
          <a:noFill/>
        </p:spPr>
        <p:txBody>
          <a:bodyPr wrap="square" rtlCol="0">
            <a:spAutoFit/>
          </a:bodyPr>
          <a:lstStyle/>
          <a:p>
            <a:r>
              <a:rPr lang="en-US" sz="900" dirty="0"/>
              <a:t>Data cleaning was carried out using notebook and cleaned data was passed to this ML pipeline</a:t>
            </a:r>
            <a:endParaRPr lang="en-AU" sz="900" dirty="0"/>
          </a:p>
        </p:txBody>
      </p:sp>
      <p:grpSp>
        <p:nvGrpSpPr>
          <p:cNvPr id="12" name="Group 11">
            <a:extLst>
              <a:ext uri="{FF2B5EF4-FFF2-40B4-BE49-F238E27FC236}">
                <a16:creationId xmlns:a16="http://schemas.microsoft.com/office/drawing/2014/main" id="{058A716F-D8D1-40BD-A445-3146A3CA428D}"/>
              </a:ext>
            </a:extLst>
          </p:cNvPr>
          <p:cNvGrpSpPr/>
          <p:nvPr/>
        </p:nvGrpSpPr>
        <p:grpSpPr>
          <a:xfrm>
            <a:off x="8594564" y="1188998"/>
            <a:ext cx="3070370" cy="1963024"/>
            <a:chOff x="8594564" y="1191044"/>
            <a:chExt cx="3070370" cy="1963024"/>
          </a:xfrm>
        </p:grpSpPr>
        <p:pic>
          <p:nvPicPr>
            <p:cNvPr id="3" name="Picture 2" descr="Graphical user interface, text, application&#10;&#10;Description automatically generated">
              <a:extLst>
                <a:ext uri="{FF2B5EF4-FFF2-40B4-BE49-F238E27FC236}">
                  <a16:creationId xmlns:a16="http://schemas.microsoft.com/office/drawing/2014/main" id="{2E482CF0-B2D5-48A7-8F47-774748B871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94564" y="1191044"/>
              <a:ext cx="3070370" cy="1963024"/>
            </a:xfrm>
            <a:prstGeom prst="rect">
              <a:avLst/>
            </a:prstGeom>
            <a:ln>
              <a:solidFill>
                <a:srgbClr val="FFFFFF"/>
              </a:solidFill>
            </a:ln>
          </p:spPr>
        </p:pic>
        <p:sp>
          <p:nvSpPr>
            <p:cNvPr id="9" name="Rectangle 8">
              <a:extLst>
                <a:ext uri="{FF2B5EF4-FFF2-40B4-BE49-F238E27FC236}">
                  <a16:creationId xmlns:a16="http://schemas.microsoft.com/office/drawing/2014/main" id="{AA4000BF-9092-447E-B78F-DE904975FB83}"/>
                </a:ext>
              </a:extLst>
            </p:cNvPr>
            <p:cNvSpPr/>
            <p:nvPr/>
          </p:nvSpPr>
          <p:spPr>
            <a:xfrm>
              <a:off x="8808440" y="1760963"/>
              <a:ext cx="1417740" cy="121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40D0A55A-6580-4829-8B24-C389736DF242}"/>
                </a:ext>
              </a:extLst>
            </p:cNvPr>
            <p:cNvSpPr/>
            <p:nvPr/>
          </p:nvSpPr>
          <p:spPr>
            <a:xfrm>
              <a:off x="8725812" y="2641210"/>
              <a:ext cx="1417740" cy="121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475DCB34-541D-4302-93E2-34912429DF6F}"/>
                </a:ext>
              </a:extLst>
            </p:cNvPr>
            <p:cNvSpPr/>
            <p:nvPr/>
          </p:nvSpPr>
          <p:spPr>
            <a:xfrm>
              <a:off x="8725812" y="2939239"/>
              <a:ext cx="1417740" cy="121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28419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696080" y="233508"/>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a:t>Power aPP solution</a:t>
            </a:r>
            <a:endParaRPr lang="en-NZ" sz="2000" b="1" dirty="0"/>
          </a:p>
        </p:txBody>
      </p:sp>
      <p:pic>
        <p:nvPicPr>
          <p:cNvPr id="13" name="Picture 12">
            <a:extLst>
              <a:ext uri="{FF2B5EF4-FFF2-40B4-BE49-F238E27FC236}">
                <a16:creationId xmlns:a16="http://schemas.microsoft.com/office/drawing/2014/main" id="{7BA4917E-90F2-4051-A261-A52AA2704267}"/>
              </a:ext>
            </a:extLst>
          </p:cNvPr>
          <p:cNvPicPr>
            <a:picLocks noChangeAspect="1"/>
          </p:cNvPicPr>
          <p:nvPr/>
        </p:nvPicPr>
        <p:blipFill rotWithShape="1">
          <a:blip r:embed="rId2"/>
          <a:srcRect r="258"/>
          <a:stretch/>
        </p:blipFill>
        <p:spPr>
          <a:xfrm>
            <a:off x="5789162" y="1371944"/>
            <a:ext cx="6338459" cy="3900812"/>
          </a:xfrm>
          <a:prstGeom prst="rect">
            <a:avLst/>
          </a:prstGeom>
        </p:spPr>
      </p:pic>
      <p:sp>
        <p:nvSpPr>
          <p:cNvPr id="21" name="Title 1">
            <a:extLst>
              <a:ext uri="{FF2B5EF4-FFF2-40B4-BE49-F238E27FC236}">
                <a16:creationId xmlns:a16="http://schemas.microsoft.com/office/drawing/2014/main" id="{FDF33064-6B3D-4F1C-9D8C-672F78C30861}"/>
              </a:ext>
            </a:extLst>
          </p:cNvPr>
          <p:cNvSpPr txBox="1">
            <a:spLocks/>
          </p:cNvSpPr>
          <p:nvPr/>
        </p:nvSpPr>
        <p:spPr bwMode="black">
          <a:xfrm>
            <a:off x="336751" y="1034077"/>
            <a:ext cx="4419807" cy="23266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APP Structure</a:t>
            </a:r>
          </a:p>
        </p:txBody>
      </p:sp>
      <p:sp>
        <p:nvSpPr>
          <p:cNvPr id="23" name="Title 1">
            <a:extLst>
              <a:ext uri="{FF2B5EF4-FFF2-40B4-BE49-F238E27FC236}">
                <a16:creationId xmlns:a16="http://schemas.microsoft.com/office/drawing/2014/main" id="{2A5B3915-6092-47DF-B6D0-BF9453BA4D85}"/>
              </a:ext>
            </a:extLst>
          </p:cNvPr>
          <p:cNvSpPr txBox="1">
            <a:spLocks/>
          </p:cNvSpPr>
          <p:nvPr/>
        </p:nvSpPr>
        <p:spPr bwMode="black">
          <a:xfrm>
            <a:off x="5849716" y="1034077"/>
            <a:ext cx="4419807" cy="23266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App Prediction</a:t>
            </a:r>
          </a:p>
        </p:txBody>
      </p:sp>
      <p:pic>
        <p:nvPicPr>
          <p:cNvPr id="17" name="Picture 16">
            <a:extLst>
              <a:ext uri="{FF2B5EF4-FFF2-40B4-BE49-F238E27FC236}">
                <a16:creationId xmlns:a16="http://schemas.microsoft.com/office/drawing/2014/main" id="{B0FAC7BC-D5A5-4089-AF7F-A651E8703255}"/>
              </a:ext>
            </a:extLst>
          </p:cNvPr>
          <p:cNvPicPr>
            <a:picLocks noChangeAspect="1"/>
          </p:cNvPicPr>
          <p:nvPr/>
        </p:nvPicPr>
        <p:blipFill>
          <a:blip r:embed="rId3"/>
          <a:stretch>
            <a:fillRect/>
          </a:stretch>
        </p:blipFill>
        <p:spPr>
          <a:xfrm>
            <a:off x="64379" y="1371944"/>
            <a:ext cx="5724782" cy="3900812"/>
          </a:xfrm>
          <a:prstGeom prst="rect">
            <a:avLst/>
          </a:prstGeom>
        </p:spPr>
      </p:pic>
    </p:spTree>
    <p:extLst>
      <p:ext uri="{BB962C8B-B14F-4D97-AF65-F5344CB8AC3E}">
        <p14:creationId xmlns:p14="http://schemas.microsoft.com/office/powerpoint/2010/main" val="2717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654444" y="205567"/>
            <a:ext cx="10883112" cy="47742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AI and ML Integration approach and potential market to use the solution</a:t>
            </a:r>
          </a:p>
        </p:txBody>
      </p:sp>
      <p:sp>
        <p:nvSpPr>
          <p:cNvPr id="2" name="Rectangle: Rounded Corners 1">
            <a:extLst>
              <a:ext uri="{FF2B5EF4-FFF2-40B4-BE49-F238E27FC236}">
                <a16:creationId xmlns:a16="http://schemas.microsoft.com/office/drawing/2014/main" id="{A0936E5C-001E-48F2-9B7F-ED026F52BE5E}"/>
              </a:ext>
            </a:extLst>
          </p:cNvPr>
          <p:cNvSpPr/>
          <p:nvPr/>
        </p:nvSpPr>
        <p:spPr>
          <a:xfrm>
            <a:off x="5565249" y="732455"/>
            <a:ext cx="2718239" cy="56290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BFD5989C-8740-4959-A3B3-1F5AB2A731C9}"/>
              </a:ext>
            </a:extLst>
          </p:cNvPr>
          <p:cNvSpPr txBox="1"/>
          <p:nvPr/>
        </p:nvSpPr>
        <p:spPr>
          <a:xfrm>
            <a:off x="5577561" y="1286365"/>
            <a:ext cx="2724756" cy="4262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NZ" sz="1050" b="1" kern="1200" dirty="0">
                <a:solidFill>
                  <a:srgbClr val="002060"/>
                </a:solidFill>
              </a:rPr>
              <a:t>Financial Institutions, Regulators and Venture Capitalists</a:t>
            </a:r>
          </a:p>
        </p:txBody>
      </p:sp>
      <p:sp>
        <p:nvSpPr>
          <p:cNvPr id="12" name="TextBox 11">
            <a:extLst>
              <a:ext uri="{FF2B5EF4-FFF2-40B4-BE49-F238E27FC236}">
                <a16:creationId xmlns:a16="http://schemas.microsoft.com/office/drawing/2014/main" id="{4B37E4C2-F000-4275-80C5-871BF9A72504}"/>
              </a:ext>
            </a:extLst>
          </p:cNvPr>
          <p:cNvSpPr txBox="1"/>
          <p:nvPr/>
        </p:nvSpPr>
        <p:spPr>
          <a:xfrm>
            <a:off x="5673755" y="1689492"/>
            <a:ext cx="2615220" cy="1361911"/>
          </a:xfrm>
          <a:prstGeom prst="rect">
            <a:avLst/>
          </a:prstGeom>
          <a:noFill/>
        </p:spPr>
        <p:txBody>
          <a:bodyPr wrap="square" rtlCol="0">
            <a:spAutoFit/>
          </a:bodyPr>
          <a:lstStyle/>
          <a:p>
            <a:pPr marL="171450" indent="-171450">
              <a:buFont typeface="Arial" panose="020B0604020202020204" pitchFamily="34" charset="0"/>
              <a:buChar char="•"/>
            </a:pPr>
            <a:r>
              <a:rPr lang="en-US" sz="1050" dirty="0"/>
              <a:t>Determining industry credit worthiness</a:t>
            </a:r>
          </a:p>
          <a:p>
            <a:pPr marL="171450" indent="-171450">
              <a:buFont typeface="Arial" panose="020B0604020202020204" pitchFamily="34" charset="0"/>
              <a:buChar char="•"/>
            </a:pPr>
            <a:r>
              <a:rPr lang="en-US" sz="1050" dirty="0"/>
              <a:t>Detection of Fraud patterns</a:t>
            </a:r>
          </a:p>
          <a:p>
            <a:pPr marL="171450" indent="-171450">
              <a:buFont typeface="Arial" panose="020B0604020202020204" pitchFamily="34" charset="0"/>
              <a:buChar char="•"/>
            </a:pPr>
            <a:r>
              <a:rPr lang="en-US" sz="1050" dirty="0"/>
              <a:t>Anti-laundering Money</a:t>
            </a:r>
          </a:p>
          <a:p>
            <a:pPr marL="171450" indent="-171450">
              <a:buFont typeface="Arial" panose="020B0604020202020204" pitchFamily="34" charset="0"/>
              <a:buChar char="•"/>
            </a:pPr>
            <a:r>
              <a:rPr lang="en-US" sz="1050" dirty="0"/>
              <a:t>Financial lending to small business enterprise</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AU" sz="1000" dirty="0"/>
          </a:p>
        </p:txBody>
      </p:sp>
      <p:sp>
        <p:nvSpPr>
          <p:cNvPr id="21" name="TextBox 20">
            <a:extLst>
              <a:ext uri="{FF2B5EF4-FFF2-40B4-BE49-F238E27FC236}">
                <a16:creationId xmlns:a16="http://schemas.microsoft.com/office/drawing/2014/main" id="{08479CA7-0D39-441E-BD5B-5BFA037928EC}"/>
              </a:ext>
            </a:extLst>
          </p:cNvPr>
          <p:cNvSpPr txBox="1"/>
          <p:nvPr/>
        </p:nvSpPr>
        <p:spPr>
          <a:xfrm>
            <a:off x="6109429" y="2826094"/>
            <a:ext cx="1661020" cy="253916"/>
          </a:xfrm>
          <a:prstGeom prst="rect">
            <a:avLst/>
          </a:prstGeom>
          <a:noFill/>
        </p:spPr>
        <p:txBody>
          <a:bodyPr wrap="square" rtlCol="0">
            <a:spAutoFit/>
          </a:bodyPr>
          <a:lstStyle/>
          <a:p>
            <a:r>
              <a:rPr lang="en-US" sz="1050" b="1" dirty="0">
                <a:solidFill>
                  <a:srgbClr val="002060"/>
                </a:solidFill>
              </a:rPr>
              <a:t>Loan</a:t>
            </a:r>
            <a:r>
              <a:rPr lang="en-US" sz="1000" b="1" dirty="0">
                <a:solidFill>
                  <a:srgbClr val="002060"/>
                </a:solidFill>
              </a:rPr>
              <a:t> </a:t>
            </a:r>
            <a:r>
              <a:rPr lang="en-US" sz="1050" b="1" dirty="0">
                <a:solidFill>
                  <a:srgbClr val="002060"/>
                </a:solidFill>
              </a:rPr>
              <a:t>Banking</a:t>
            </a:r>
            <a:r>
              <a:rPr lang="en-US" sz="800" b="1" dirty="0">
                <a:solidFill>
                  <a:srgbClr val="002060"/>
                </a:solidFill>
              </a:rPr>
              <a:t> </a:t>
            </a:r>
            <a:r>
              <a:rPr lang="en-US" sz="1050" b="1" dirty="0">
                <a:solidFill>
                  <a:srgbClr val="002060"/>
                </a:solidFill>
              </a:rPr>
              <a:t>providers</a:t>
            </a:r>
            <a:endParaRPr lang="en-AU" sz="800" b="1" dirty="0">
              <a:solidFill>
                <a:srgbClr val="002060"/>
              </a:solidFill>
            </a:endParaRPr>
          </a:p>
        </p:txBody>
      </p:sp>
      <p:sp>
        <p:nvSpPr>
          <p:cNvPr id="22" name="TextBox 21">
            <a:extLst>
              <a:ext uri="{FF2B5EF4-FFF2-40B4-BE49-F238E27FC236}">
                <a16:creationId xmlns:a16="http://schemas.microsoft.com/office/drawing/2014/main" id="{EE7B6740-FA1E-4DE1-97E9-68FD8DCBD0E7}"/>
              </a:ext>
            </a:extLst>
          </p:cNvPr>
          <p:cNvSpPr txBox="1"/>
          <p:nvPr/>
        </p:nvSpPr>
        <p:spPr>
          <a:xfrm>
            <a:off x="5673755" y="3082087"/>
            <a:ext cx="2724756" cy="1338828"/>
          </a:xfrm>
          <a:prstGeom prst="rect">
            <a:avLst/>
          </a:prstGeom>
          <a:noFill/>
        </p:spPr>
        <p:txBody>
          <a:bodyPr wrap="square" rtlCol="0">
            <a:spAutoFit/>
          </a:bodyPr>
          <a:lstStyle/>
          <a:p>
            <a:pPr marL="171450" indent="-171450">
              <a:buFont typeface="Arial" panose="020B0604020202020204" pitchFamily="34" charset="0"/>
              <a:buChar char="•"/>
            </a:pPr>
            <a:r>
              <a:rPr lang="en-US" sz="1050" dirty="0"/>
              <a:t>Streamlining the loan application process.</a:t>
            </a:r>
          </a:p>
          <a:p>
            <a:pPr marL="171450" indent="-171450">
              <a:buFont typeface="Arial" panose="020B0604020202020204" pitchFamily="34" charset="0"/>
              <a:buChar char="•"/>
            </a:pPr>
            <a:r>
              <a:rPr lang="en-US" sz="1050" dirty="0"/>
              <a:t>Identifying the riskier applicants</a:t>
            </a:r>
          </a:p>
          <a:p>
            <a:pPr marL="171450" indent="-171450">
              <a:buFont typeface="Arial" panose="020B0604020202020204" pitchFamily="34" charset="0"/>
              <a:buChar char="•"/>
            </a:pPr>
            <a:r>
              <a:rPr lang="en-US" sz="1050" dirty="0"/>
              <a:t>Lower operational cost</a:t>
            </a:r>
          </a:p>
          <a:p>
            <a:pPr marL="171450" indent="-171450">
              <a:buFont typeface="Arial" panose="020B0604020202020204" pitchFamily="34" charset="0"/>
              <a:buChar char="•"/>
            </a:pPr>
            <a:r>
              <a:rPr lang="en-US" sz="1050" dirty="0"/>
              <a:t>Customer Segmentation</a:t>
            </a:r>
          </a:p>
          <a:p>
            <a:pPr marL="171450" indent="-171450">
              <a:buFont typeface="Arial" panose="020B0604020202020204" pitchFamily="34" charset="0"/>
              <a:buChar char="•"/>
            </a:pPr>
            <a:r>
              <a:rPr lang="en-US" sz="1050" dirty="0"/>
              <a:t>Increase chances of cross selling</a:t>
            </a:r>
          </a:p>
          <a:p>
            <a:pPr marL="171450" indent="-171450">
              <a:buFont typeface="Arial" panose="020B0604020202020204" pitchFamily="34" charset="0"/>
              <a:buChar char="•"/>
            </a:pPr>
            <a:r>
              <a:rPr lang="en-US" sz="1050" dirty="0"/>
              <a:t>Help increase customer lifetime value</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endParaRPr lang="en-AU" sz="900" dirty="0"/>
          </a:p>
        </p:txBody>
      </p:sp>
      <p:sp>
        <p:nvSpPr>
          <p:cNvPr id="26" name="TextBox 25">
            <a:extLst>
              <a:ext uri="{FF2B5EF4-FFF2-40B4-BE49-F238E27FC236}">
                <a16:creationId xmlns:a16="http://schemas.microsoft.com/office/drawing/2014/main" id="{AF4D1BCC-2D8B-445B-B576-A798F1F2B9DD}"/>
              </a:ext>
            </a:extLst>
          </p:cNvPr>
          <p:cNvSpPr txBox="1"/>
          <p:nvPr/>
        </p:nvSpPr>
        <p:spPr>
          <a:xfrm>
            <a:off x="5916396" y="4420909"/>
            <a:ext cx="1661020" cy="253916"/>
          </a:xfrm>
          <a:prstGeom prst="rect">
            <a:avLst/>
          </a:prstGeom>
          <a:noFill/>
        </p:spPr>
        <p:txBody>
          <a:bodyPr wrap="square" rtlCol="0">
            <a:spAutoFit/>
          </a:bodyPr>
          <a:lstStyle/>
          <a:p>
            <a:pPr algn="ctr"/>
            <a:r>
              <a:rPr lang="en-US" sz="1050" b="1" dirty="0">
                <a:solidFill>
                  <a:srgbClr val="002060"/>
                </a:solidFill>
              </a:rPr>
              <a:t>Consumers</a:t>
            </a:r>
          </a:p>
        </p:txBody>
      </p:sp>
      <p:sp>
        <p:nvSpPr>
          <p:cNvPr id="27" name="TextBox 26">
            <a:extLst>
              <a:ext uri="{FF2B5EF4-FFF2-40B4-BE49-F238E27FC236}">
                <a16:creationId xmlns:a16="http://schemas.microsoft.com/office/drawing/2014/main" id="{5220BC69-7F21-4939-ACE8-DFB31B5FB049}"/>
              </a:ext>
            </a:extLst>
          </p:cNvPr>
          <p:cNvSpPr txBox="1"/>
          <p:nvPr/>
        </p:nvSpPr>
        <p:spPr>
          <a:xfrm>
            <a:off x="5663670" y="4547867"/>
            <a:ext cx="2521396" cy="1508105"/>
          </a:xfrm>
          <a:prstGeom prst="rect">
            <a:avLst/>
          </a:prstGeom>
          <a:noFill/>
        </p:spPr>
        <p:txBody>
          <a:bodyPr wrap="square" rtlCol="0">
            <a:spAutoFit/>
          </a:bodyPr>
          <a:lstStyle/>
          <a:p>
            <a:endParaRPr lang="en-US" sz="800" dirty="0">
              <a:solidFill>
                <a:schemeClr val="bg1"/>
              </a:solidFill>
            </a:endParaRPr>
          </a:p>
          <a:p>
            <a:pPr marL="171450" indent="-171450">
              <a:buFont typeface="Arial" panose="020B0604020202020204" pitchFamily="34" charset="0"/>
              <a:buChar char="•"/>
            </a:pPr>
            <a:r>
              <a:rPr lang="en-AU" sz="1050" dirty="0"/>
              <a:t>Customers can fill in their own details:</a:t>
            </a:r>
          </a:p>
          <a:p>
            <a:pPr marL="628650" lvl="1" indent="-171450">
              <a:buFont typeface="Arial" panose="020B0604020202020204" pitchFamily="34" charset="0"/>
              <a:buChar char="•"/>
            </a:pPr>
            <a:r>
              <a:rPr lang="en-AU" sz="1050" dirty="0"/>
              <a:t>To find out how likely they are to be offered a loan</a:t>
            </a:r>
          </a:p>
          <a:p>
            <a:pPr marL="628650" lvl="1" indent="-171450">
              <a:buFont typeface="Arial" panose="020B0604020202020204" pitchFamily="34" charset="0"/>
              <a:buChar char="•"/>
            </a:pPr>
            <a:r>
              <a:rPr lang="en-AU" sz="1050" dirty="0"/>
              <a:t>To find out like to like customers</a:t>
            </a:r>
          </a:p>
          <a:p>
            <a:pPr marL="171450" indent="-171450">
              <a:buFont typeface="Arial" panose="020B0604020202020204" pitchFamily="34" charset="0"/>
              <a:buChar char="•"/>
            </a:pPr>
            <a:r>
              <a:rPr lang="en-AU" sz="1050" dirty="0"/>
              <a:t>Personalise repayment schedule to increase the chance of future loan approvals</a:t>
            </a:r>
            <a:r>
              <a:rPr lang="en-AU" sz="1100" dirty="0"/>
              <a:t>.</a:t>
            </a:r>
          </a:p>
        </p:txBody>
      </p:sp>
      <p:sp>
        <p:nvSpPr>
          <p:cNvPr id="29" name="TextBox 28">
            <a:extLst>
              <a:ext uri="{FF2B5EF4-FFF2-40B4-BE49-F238E27FC236}">
                <a16:creationId xmlns:a16="http://schemas.microsoft.com/office/drawing/2014/main" id="{F1584317-E50A-4554-8265-EB0E9590FCE6}"/>
              </a:ext>
            </a:extLst>
          </p:cNvPr>
          <p:cNvSpPr txBox="1"/>
          <p:nvPr/>
        </p:nvSpPr>
        <p:spPr>
          <a:xfrm>
            <a:off x="664877" y="1132794"/>
            <a:ext cx="4809462" cy="4513415"/>
          </a:xfrm>
          <a:prstGeom prst="rect">
            <a:avLst/>
          </a:prstGeom>
          <a:noFill/>
        </p:spPr>
        <p:txBody>
          <a:bodyPr wrap="square" rtlCol="0">
            <a:spAutoFit/>
          </a:bodyPr>
          <a:lstStyle/>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Using Azure Cognitive services – Anomaly detector </a:t>
            </a:r>
            <a:r>
              <a:rPr lang="en-US" sz="1200" dirty="0">
                <a:effectLst/>
                <a:latin typeface="Calibri" panose="020F0502020204030204" pitchFamily="34" charset="0"/>
                <a:ea typeface="Calibri" panose="020F0502020204030204" pitchFamily="34" charset="0"/>
                <a:cs typeface="Times New Roman" panose="02020603050405020304" pitchFamily="18" charset="0"/>
              </a:rPr>
              <a:t>we can get early warning signals by identifying the potential entities that are exposes to high risk of default before even it occurs.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Using Azure Cognitive services – Microsoft Azure AI Text Analytics:</a:t>
            </a:r>
            <a:endParaRPr lang="en-AU" sz="12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To analyze the textual data using Natural language processing to build translational apps or virtual assistant on smart phone that can help even the not so techno savvy people.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To capture the written media from social media posts to financial news that can be used as a potentially good parameters for stronger credit analysis.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Artificial Intelligence (AI) can widely touch on areas like fraud detection, model validation, stress testing, and credit scoring.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Some of the limitations to the model are as follows: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Most of the AI algorithms are considered as black box which can make the governance framework for these applications relatively immature.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To overcome the issue off poor governance framework we need relatively high-quality data to keep the AI running properly.</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50000"/>
              </a:lnSpc>
              <a:buFont typeface="Arial" panose="020B0604020202020204" pitchFamily="34" charset="0"/>
              <a:buChar char="•"/>
            </a:pPr>
            <a:endParaRPr lang="en-ZA" sz="1200" dirty="0"/>
          </a:p>
        </p:txBody>
      </p:sp>
      <p:grpSp>
        <p:nvGrpSpPr>
          <p:cNvPr id="30" name="Group 29">
            <a:extLst>
              <a:ext uri="{FF2B5EF4-FFF2-40B4-BE49-F238E27FC236}">
                <a16:creationId xmlns:a16="http://schemas.microsoft.com/office/drawing/2014/main" id="{FA6704C2-2386-4EF2-BD7F-41E572D10F88}"/>
              </a:ext>
            </a:extLst>
          </p:cNvPr>
          <p:cNvGrpSpPr/>
          <p:nvPr/>
        </p:nvGrpSpPr>
        <p:grpSpPr>
          <a:xfrm>
            <a:off x="5771694" y="902789"/>
            <a:ext cx="2305348" cy="309968"/>
            <a:chOff x="3193874" y="-1"/>
            <a:chExt cx="2870742" cy="442357"/>
          </a:xfrm>
        </p:grpSpPr>
        <p:sp>
          <p:nvSpPr>
            <p:cNvPr id="31" name="Rectangle 30">
              <a:extLst>
                <a:ext uri="{FF2B5EF4-FFF2-40B4-BE49-F238E27FC236}">
                  <a16:creationId xmlns:a16="http://schemas.microsoft.com/office/drawing/2014/main" id="{D2054C9D-DA60-4EAE-BE24-3DF3B21A6A78}"/>
                </a:ext>
              </a:extLst>
            </p:cNvPr>
            <p:cNvSpPr/>
            <p:nvPr/>
          </p:nvSpPr>
          <p:spPr>
            <a:xfrm>
              <a:off x="3193874" y="0"/>
              <a:ext cx="2799126" cy="442356"/>
            </a:xfrm>
            <a:prstGeom prst="rect">
              <a:avLst/>
            </a:prstGeom>
            <a:solidFill>
              <a:schemeClr val="accent5">
                <a:lumMod val="75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TextBox 31">
              <a:extLst>
                <a:ext uri="{FF2B5EF4-FFF2-40B4-BE49-F238E27FC236}">
                  <a16:creationId xmlns:a16="http://schemas.microsoft.com/office/drawing/2014/main" id="{DF4A7A6C-B6D6-4094-ACFB-D2422D3BA4C6}"/>
                </a:ext>
              </a:extLst>
            </p:cNvPr>
            <p:cNvSpPr txBox="1"/>
            <p:nvPr/>
          </p:nvSpPr>
          <p:spPr>
            <a:xfrm>
              <a:off x="3265490" y="-1"/>
              <a:ext cx="2799126" cy="4423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NZ" sz="1200" b="1" kern="1200" dirty="0"/>
                <a:t>Solution Use Case</a:t>
              </a:r>
            </a:p>
          </p:txBody>
        </p:sp>
      </p:grpSp>
      <p:pic>
        <p:nvPicPr>
          <p:cNvPr id="33" name="Picture 32">
            <a:extLst>
              <a:ext uri="{FF2B5EF4-FFF2-40B4-BE49-F238E27FC236}">
                <a16:creationId xmlns:a16="http://schemas.microsoft.com/office/drawing/2014/main" id="{63A1BA0A-4966-444B-AFCF-F9D7A91470A9}"/>
              </a:ext>
            </a:extLst>
          </p:cNvPr>
          <p:cNvPicPr>
            <a:picLocks noChangeAspect="1"/>
          </p:cNvPicPr>
          <p:nvPr/>
        </p:nvPicPr>
        <p:blipFill>
          <a:blip r:embed="rId2"/>
          <a:stretch>
            <a:fillRect/>
          </a:stretch>
        </p:blipFill>
        <p:spPr>
          <a:xfrm>
            <a:off x="9652178" y="1096271"/>
            <a:ext cx="789559" cy="616310"/>
          </a:xfrm>
          <a:prstGeom prst="rect">
            <a:avLst/>
          </a:prstGeom>
        </p:spPr>
      </p:pic>
      <p:pic>
        <p:nvPicPr>
          <p:cNvPr id="34" name="Picture 33">
            <a:extLst>
              <a:ext uri="{FF2B5EF4-FFF2-40B4-BE49-F238E27FC236}">
                <a16:creationId xmlns:a16="http://schemas.microsoft.com/office/drawing/2014/main" id="{8C45A75A-17EB-4366-8568-5B699D2B7E8E}"/>
              </a:ext>
            </a:extLst>
          </p:cNvPr>
          <p:cNvPicPr>
            <a:picLocks noChangeAspect="1"/>
          </p:cNvPicPr>
          <p:nvPr/>
        </p:nvPicPr>
        <p:blipFill>
          <a:blip r:embed="rId3"/>
          <a:stretch>
            <a:fillRect/>
          </a:stretch>
        </p:blipFill>
        <p:spPr>
          <a:xfrm>
            <a:off x="8701061" y="1934151"/>
            <a:ext cx="879622" cy="318161"/>
          </a:xfrm>
          <a:prstGeom prst="rect">
            <a:avLst/>
          </a:prstGeom>
        </p:spPr>
      </p:pic>
      <p:pic>
        <p:nvPicPr>
          <p:cNvPr id="35" name="Picture 34">
            <a:extLst>
              <a:ext uri="{FF2B5EF4-FFF2-40B4-BE49-F238E27FC236}">
                <a16:creationId xmlns:a16="http://schemas.microsoft.com/office/drawing/2014/main" id="{117DDA53-85B2-40BC-9105-F5E79D937256}"/>
              </a:ext>
            </a:extLst>
          </p:cNvPr>
          <p:cNvPicPr>
            <a:picLocks noChangeAspect="1"/>
          </p:cNvPicPr>
          <p:nvPr/>
        </p:nvPicPr>
        <p:blipFill>
          <a:blip r:embed="rId4"/>
          <a:stretch>
            <a:fillRect/>
          </a:stretch>
        </p:blipFill>
        <p:spPr>
          <a:xfrm>
            <a:off x="8689756" y="2370447"/>
            <a:ext cx="902231" cy="297439"/>
          </a:xfrm>
          <a:prstGeom prst="rect">
            <a:avLst/>
          </a:prstGeom>
        </p:spPr>
      </p:pic>
      <p:pic>
        <p:nvPicPr>
          <p:cNvPr id="36" name="Picture 35">
            <a:extLst>
              <a:ext uri="{FF2B5EF4-FFF2-40B4-BE49-F238E27FC236}">
                <a16:creationId xmlns:a16="http://schemas.microsoft.com/office/drawing/2014/main" id="{12E9D017-6FD2-450E-A23B-EBC2E76105E1}"/>
              </a:ext>
            </a:extLst>
          </p:cNvPr>
          <p:cNvPicPr>
            <a:picLocks noChangeAspect="1"/>
          </p:cNvPicPr>
          <p:nvPr/>
        </p:nvPicPr>
        <p:blipFill>
          <a:blip r:embed="rId5"/>
          <a:stretch>
            <a:fillRect/>
          </a:stretch>
        </p:blipFill>
        <p:spPr>
          <a:xfrm>
            <a:off x="10470756" y="1937987"/>
            <a:ext cx="1066800" cy="314325"/>
          </a:xfrm>
          <a:prstGeom prst="rect">
            <a:avLst/>
          </a:prstGeom>
        </p:spPr>
      </p:pic>
      <p:pic>
        <p:nvPicPr>
          <p:cNvPr id="37" name="Picture 36">
            <a:extLst>
              <a:ext uri="{FF2B5EF4-FFF2-40B4-BE49-F238E27FC236}">
                <a16:creationId xmlns:a16="http://schemas.microsoft.com/office/drawing/2014/main" id="{66166B18-FDD5-4CE5-B78D-F6AF836EC694}"/>
              </a:ext>
            </a:extLst>
          </p:cNvPr>
          <p:cNvPicPr>
            <a:picLocks noChangeAspect="1"/>
          </p:cNvPicPr>
          <p:nvPr/>
        </p:nvPicPr>
        <p:blipFill>
          <a:blip r:embed="rId6"/>
          <a:stretch>
            <a:fillRect/>
          </a:stretch>
        </p:blipFill>
        <p:spPr>
          <a:xfrm>
            <a:off x="10483718" y="2320555"/>
            <a:ext cx="1137117" cy="314325"/>
          </a:xfrm>
          <a:prstGeom prst="rect">
            <a:avLst/>
          </a:prstGeom>
        </p:spPr>
      </p:pic>
      <p:pic>
        <p:nvPicPr>
          <p:cNvPr id="38" name="Picture 37">
            <a:extLst>
              <a:ext uri="{FF2B5EF4-FFF2-40B4-BE49-F238E27FC236}">
                <a16:creationId xmlns:a16="http://schemas.microsoft.com/office/drawing/2014/main" id="{A278CA10-F307-43AA-BB72-008F3DD550B1}"/>
              </a:ext>
            </a:extLst>
          </p:cNvPr>
          <p:cNvPicPr>
            <a:picLocks noChangeAspect="1"/>
          </p:cNvPicPr>
          <p:nvPr/>
        </p:nvPicPr>
        <p:blipFill>
          <a:blip r:embed="rId7"/>
          <a:stretch>
            <a:fillRect/>
          </a:stretch>
        </p:blipFill>
        <p:spPr>
          <a:xfrm>
            <a:off x="9509149" y="2759159"/>
            <a:ext cx="1252220" cy="323850"/>
          </a:xfrm>
          <a:prstGeom prst="rect">
            <a:avLst/>
          </a:prstGeom>
        </p:spPr>
      </p:pic>
      <p:pic>
        <p:nvPicPr>
          <p:cNvPr id="39" name="Picture 38">
            <a:extLst>
              <a:ext uri="{FF2B5EF4-FFF2-40B4-BE49-F238E27FC236}">
                <a16:creationId xmlns:a16="http://schemas.microsoft.com/office/drawing/2014/main" id="{9599D4BF-8E4D-4BDD-855A-499D5165B70C}"/>
              </a:ext>
            </a:extLst>
          </p:cNvPr>
          <p:cNvPicPr>
            <a:picLocks noChangeAspect="1"/>
          </p:cNvPicPr>
          <p:nvPr/>
        </p:nvPicPr>
        <p:blipFill>
          <a:blip r:embed="rId8"/>
          <a:stretch>
            <a:fillRect/>
          </a:stretch>
        </p:blipFill>
        <p:spPr>
          <a:xfrm>
            <a:off x="9652178" y="3322051"/>
            <a:ext cx="954862" cy="681175"/>
          </a:xfrm>
          <a:prstGeom prst="rect">
            <a:avLst/>
          </a:prstGeom>
        </p:spPr>
      </p:pic>
      <p:pic>
        <p:nvPicPr>
          <p:cNvPr id="41" name="Picture 40">
            <a:extLst>
              <a:ext uri="{FF2B5EF4-FFF2-40B4-BE49-F238E27FC236}">
                <a16:creationId xmlns:a16="http://schemas.microsoft.com/office/drawing/2014/main" id="{71917D21-D596-41FA-96EA-AB6E6BB9FB75}"/>
              </a:ext>
            </a:extLst>
          </p:cNvPr>
          <p:cNvPicPr>
            <a:picLocks noChangeAspect="1"/>
          </p:cNvPicPr>
          <p:nvPr/>
        </p:nvPicPr>
        <p:blipFill>
          <a:blip r:embed="rId9"/>
          <a:stretch>
            <a:fillRect/>
          </a:stretch>
        </p:blipFill>
        <p:spPr>
          <a:xfrm>
            <a:off x="8749658" y="4402979"/>
            <a:ext cx="886940" cy="1014438"/>
          </a:xfrm>
          <a:prstGeom prst="rect">
            <a:avLst/>
          </a:prstGeom>
        </p:spPr>
      </p:pic>
      <p:pic>
        <p:nvPicPr>
          <p:cNvPr id="42" name="Picture 41">
            <a:extLst>
              <a:ext uri="{FF2B5EF4-FFF2-40B4-BE49-F238E27FC236}">
                <a16:creationId xmlns:a16="http://schemas.microsoft.com/office/drawing/2014/main" id="{5EA30E50-2885-44C3-AB9E-5324CB79D16E}"/>
              </a:ext>
            </a:extLst>
          </p:cNvPr>
          <p:cNvPicPr>
            <a:picLocks noChangeAspect="1"/>
          </p:cNvPicPr>
          <p:nvPr/>
        </p:nvPicPr>
        <p:blipFill>
          <a:blip r:embed="rId10"/>
          <a:stretch>
            <a:fillRect/>
          </a:stretch>
        </p:blipFill>
        <p:spPr>
          <a:xfrm>
            <a:off x="8834465" y="5748069"/>
            <a:ext cx="995033" cy="760356"/>
          </a:xfrm>
          <a:prstGeom prst="rect">
            <a:avLst/>
          </a:prstGeom>
        </p:spPr>
      </p:pic>
      <p:pic>
        <p:nvPicPr>
          <p:cNvPr id="43" name="Picture 42">
            <a:extLst>
              <a:ext uri="{FF2B5EF4-FFF2-40B4-BE49-F238E27FC236}">
                <a16:creationId xmlns:a16="http://schemas.microsoft.com/office/drawing/2014/main" id="{ECDA0251-E287-4A85-9C43-24F36F477A6A}"/>
              </a:ext>
            </a:extLst>
          </p:cNvPr>
          <p:cNvPicPr>
            <a:picLocks noChangeAspect="1"/>
          </p:cNvPicPr>
          <p:nvPr/>
        </p:nvPicPr>
        <p:blipFill>
          <a:blip r:embed="rId11"/>
          <a:stretch>
            <a:fillRect/>
          </a:stretch>
        </p:blipFill>
        <p:spPr>
          <a:xfrm>
            <a:off x="10527192" y="5730156"/>
            <a:ext cx="1118898" cy="760356"/>
          </a:xfrm>
          <a:prstGeom prst="rect">
            <a:avLst/>
          </a:prstGeom>
        </p:spPr>
      </p:pic>
      <p:pic>
        <p:nvPicPr>
          <p:cNvPr id="44" name="Picture 43">
            <a:extLst>
              <a:ext uri="{FF2B5EF4-FFF2-40B4-BE49-F238E27FC236}">
                <a16:creationId xmlns:a16="http://schemas.microsoft.com/office/drawing/2014/main" id="{AB6EFF4C-4F79-4235-8713-C172765AF4FB}"/>
              </a:ext>
            </a:extLst>
          </p:cNvPr>
          <p:cNvPicPr>
            <a:picLocks noChangeAspect="1"/>
          </p:cNvPicPr>
          <p:nvPr/>
        </p:nvPicPr>
        <p:blipFill>
          <a:blip r:embed="rId12"/>
          <a:stretch>
            <a:fillRect/>
          </a:stretch>
        </p:blipFill>
        <p:spPr>
          <a:xfrm>
            <a:off x="9891838" y="4448844"/>
            <a:ext cx="1839140" cy="654127"/>
          </a:xfrm>
          <a:prstGeom prst="rect">
            <a:avLst/>
          </a:prstGeom>
        </p:spPr>
      </p:pic>
      <p:sp>
        <p:nvSpPr>
          <p:cNvPr id="45" name="TextBox 44">
            <a:extLst>
              <a:ext uri="{FF2B5EF4-FFF2-40B4-BE49-F238E27FC236}">
                <a16:creationId xmlns:a16="http://schemas.microsoft.com/office/drawing/2014/main" id="{39FE866D-68A6-428C-A83A-C459A8FBB98F}"/>
              </a:ext>
            </a:extLst>
          </p:cNvPr>
          <p:cNvSpPr txBox="1"/>
          <p:nvPr/>
        </p:nvSpPr>
        <p:spPr>
          <a:xfrm>
            <a:off x="8864681" y="4105791"/>
            <a:ext cx="2983303" cy="461665"/>
          </a:xfrm>
          <a:prstGeom prst="rect">
            <a:avLst/>
          </a:prstGeom>
          <a:noFill/>
        </p:spPr>
        <p:txBody>
          <a:bodyPr wrap="square" rtlCol="0">
            <a:spAutoFit/>
          </a:bodyPr>
          <a:lstStyle/>
          <a:p>
            <a:r>
              <a:rPr lang="en-NZ" sz="1200" b="1" dirty="0">
                <a:solidFill>
                  <a:srgbClr val="002060"/>
                </a:solidFill>
              </a:rPr>
              <a:t>Model Development and Deployment</a:t>
            </a:r>
          </a:p>
          <a:p>
            <a:endParaRPr lang="en-NZ" sz="1200" dirty="0"/>
          </a:p>
        </p:txBody>
      </p:sp>
      <p:sp>
        <p:nvSpPr>
          <p:cNvPr id="46" name="TextBox 45">
            <a:extLst>
              <a:ext uri="{FF2B5EF4-FFF2-40B4-BE49-F238E27FC236}">
                <a16:creationId xmlns:a16="http://schemas.microsoft.com/office/drawing/2014/main" id="{69952497-B1EE-4422-A81F-1EF16DD01131}"/>
              </a:ext>
            </a:extLst>
          </p:cNvPr>
          <p:cNvSpPr txBox="1"/>
          <p:nvPr/>
        </p:nvSpPr>
        <p:spPr>
          <a:xfrm>
            <a:off x="8964212" y="5415377"/>
            <a:ext cx="3198726" cy="461665"/>
          </a:xfrm>
          <a:prstGeom prst="rect">
            <a:avLst/>
          </a:prstGeom>
          <a:noFill/>
        </p:spPr>
        <p:txBody>
          <a:bodyPr wrap="square" rtlCol="0">
            <a:spAutoFit/>
          </a:bodyPr>
          <a:lstStyle/>
          <a:p>
            <a:r>
              <a:rPr lang="en-NZ" sz="1200" b="1" dirty="0">
                <a:solidFill>
                  <a:srgbClr val="002060"/>
                </a:solidFill>
              </a:rPr>
              <a:t>ML Pipeline Orchestration and Storage</a:t>
            </a:r>
          </a:p>
          <a:p>
            <a:endParaRPr lang="en-NZ" sz="1200" dirty="0"/>
          </a:p>
        </p:txBody>
      </p:sp>
      <p:sp>
        <p:nvSpPr>
          <p:cNvPr id="47" name="TextBox 46">
            <a:extLst>
              <a:ext uri="{FF2B5EF4-FFF2-40B4-BE49-F238E27FC236}">
                <a16:creationId xmlns:a16="http://schemas.microsoft.com/office/drawing/2014/main" id="{D4431817-6C0D-44B7-A76D-55A8B83484C1}"/>
              </a:ext>
            </a:extLst>
          </p:cNvPr>
          <p:cNvSpPr txBox="1"/>
          <p:nvPr/>
        </p:nvSpPr>
        <p:spPr>
          <a:xfrm>
            <a:off x="8453036" y="780454"/>
            <a:ext cx="3453813" cy="3099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002060"/>
                </a:solidFill>
              </a:rPr>
              <a:t>Leveraging the Azure platform for ML, AI and AA</a:t>
            </a:r>
          </a:p>
        </p:txBody>
      </p:sp>
    </p:spTree>
    <p:extLst>
      <p:ext uri="{BB962C8B-B14F-4D97-AF65-F5344CB8AC3E}">
        <p14:creationId xmlns:p14="http://schemas.microsoft.com/office/powerpoint/2010/main" val="3102583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3112</TotalTime>
  <Words>1516</Words>
  <Application>Microsoft Office PowerPoint</Application>
  <PresentationFormat>Widescreen</PresentationFormat>
  <Paragraphs>171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Gill Sans MT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Athira Krishnakumar Nair</dc:creator>
  <cp:lastModifiedBy>Dhruv Sharma</cp:lastModifiedBy>
  <cp:revision>73</cp:revision>
  <dcterms:created xsi:type="dcterms:W3CDTF">2021-02-15T06:28:21Z</dcterms:created>
  <dcterms:modified xsi:type="dcterms:W3CDTF">2021-03-04T23:31:04Z</dcterms:modified>
</cp:coreProperties>
</file>