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5"/>
  </p:notesMasterIdLst>
  <p:sldIdLst>
    <p:sldId id="256" r:id="rId2"/>
    <p:sldId id="257" r:id="rId3"/>
    <p:sldId id="265" r:id="rId4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6"/>
      <p:bold r:id="rId7"/>
      <p:italic r:id="rId8"/>
      <p:boldItalic r:id="rId9"/>
    </p:embeddedFont>
    <p:embeddedFont>
      <p:font typeface="Wingdings 3" panose="05040102010807070707" pitchFamily="18" charset="2"/>
      <p:regular r:id="rId10"/>
    </p:embeddedFont>
    <p:embeddedFont>
      <p:font typeface="Trebuchet MS" panose="020B0603020202020204" pitchFamily="3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65" autoAdjust="0"/>
    <p:restoredTop sz="94280" autoAdjust="0"/>
  </p:normalViewPr>
  <p:slideViewPr>
    <p:cSldViewPr snapToGrid="0">
      <p:cViewPr>
        <p:scale>
          <a:sx n="70" d="100"/>
          <a:sy n="70" d="100"/>
        </p:scale>
        <p:origin x="48" y="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microsoft.com/office/2015/10/relationships/revisionInfo" Target="revisionInfo.xml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8403-191C-4B21-BEDD-F10173DD7C2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878166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8403-191C-4B21-BEDD-F10173DD7C2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119097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8403-191C-4B21-BEDD-F10173DD7C2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800596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8403-191C-4B21-BEDD-F10173DD7C2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235538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8403-191C-4B21-BEDD-F10173DD7C2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932662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8403-191C-4B21-BEDD-F10173DD7C2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858187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8403-191C-4B21-BEDD-F10173DD7C2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862931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8403-191C-4B21-BEDD-F10173DD7C2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612614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19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8403-191C-4B21-BEDD-F10173DD7C2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274082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8403-191C-4B21-BEDD-F10173DD7C2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082844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8403-191C-4B21-BEDD-F10173DD7C2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07630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8403-191C-4B21-BEDD-F10173DD7C2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53208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8403-191C-4B21-BEDD-F10173DD7C2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200387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8403-191C-4B21-BEDD-F10173DD7C2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851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8403-191C-4B21-BEDD-F10173DD7C2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925520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8403-191C-4B21-BEDD-F10173DD7C2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431958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8403-191C-4B21-BEDD-F10173DD7C2E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289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86350" y="477672"/>
            <a:ext cx="8222100" cy="27131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DEMOGRAPHIC ANALYSIS OF CRIMES &amp; VICTIMIZATIONS</a:t>
            </a:r>
            <a:endParaRPr sz="36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704025" y="3848668"/>
            <a:ext cx="8222100" cy="1012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2920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Dhruv Sharma</a:t>
            </a:r>
            <a:endParaRPr sz="18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4864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76749332</a:t>
            </a:r>
            <a:endParaRPr sz="1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dsx11@uclive.ac.nz</a:t>
            </a:r>
            <a:endParaRPr sz="18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968FFC-CB9C-45C0-AB10-08748C39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0" y="64957"/>
            <a:ext cx="4295553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Objectives &amp; Findings</a:t>
            </a:r>
            <a:endParaRPr sz="2000"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7350" y="638495"/>
            <a:ext cx="4561946" cy="4247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3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To perform criminal profiling based on the demographic factors available for crimes and victimizations in various regions across New Zealand.</a:t>
            </a:r>
          </a:p>
          <a:p>
            <a:pPr marL="171450" indent="-171450" algn="just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</a:rPr>
              <a:t> Exploratory analysis using Python Pandas package done for offenders data and Crimes &amp; Victimizations data helping us perform custom analysis of the data.</a:t>
            </a:r>
          </a:p>
          <a:p>
            <a:pPr marL="171450" lvl="0" indent="-171450" algn="just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</a:rPr>
              <a:t> There are a total of 413740 records that we have analyzed. Data time period – 2014 till date.</a:t>
            </a:r>
          </a:p>
          <a:p>
            <a:pPr marL="171450" lvl="0" indent="-171450" algn="just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</a:rPr>
              <a:t> Males have been committing almost 2 times more crimes as compared to females.</a:t>
            </a:r>
          </a:p>
          <a:p>
            <a:pPr marL="171450" indent="-171450" algn="just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</a:rPr>
              <a:t> Out of the total, half of the total crimes are committed by people aged between 15 to 35.</a:t>
            </a:r>
          </a:p>
          <a:p>
            <a:pPr marL="171450" indent="-171450" algn="just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</a:rPr>
              <a:t> There is a significant Year on Year increase in crimes committed in 2014 to 2015 as compared other years.</a:t>
            </a:r>
          </a:p>
          <a:p>
            <a:pPr marL="171450" indent="-171450" algn="just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" sz="1200" dirty="0"/>
              <a:t>We can identify that the proportion of crimes committed by the people of a particular ethnicity is in proportion to the ethnic population in the country.</a:t>
            </a:r>
            <a:endParaRPr lang="en-IN" sz="1200" dirty="0"/>
          </a:p>
          <a:p>
            <a:pPr marL="171450" indent="-171450" algn="just">
              <a:spcBef>
                <a:spcPts val="1600"/>
              </a:spcBef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spcBef>
                <a:spcPts val="1600"/>
              </a:spcBef>
              <a:buFont typeface="Wingdings" panose="05000000000000000000" pitchFamily="2" charset="2"/>
              <a:buChar char="Ø"/>
            </a:pPr>
            <a:endParaRPr lang="en" sz="12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lang="en" sz="1200" dirty="0"/>
          </a:p>
          <a:p>
            <a:pPr marL="171450" lvl="0" indent="-17145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" sz="1200" dirty="0"/>
          </a:p>
          <a:p>
            <a:pPr marL="171450" lvl="0" indent="-17145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" sz="1200" dirty="0"/>
          </a:p>
          <a:p>
            <a:pPr marL="171450" lvl="0" indent="-17145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2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2FA9B1-C6E5-476B-8CF3-B89E28EA5C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210A9-5DC7-4A99-812A-6FFF56F737D0}"/>
              </a:ext>
            </a:extLst>
          </p:cNvPr>
          <p:cNvSpPr txBox="1"/>
          <p:nvPr/>
        </p:nvSpPr>
        <p:spPr>
          <a:xfrm>
            <a:off x="6991636" y="4873763"/>
            <a:ext cx="211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Dhruv Sharma  76749332</a:t>
            </a:r>
          </a:p>
        </p:txBody>
      </p:sp>
      <p:pic>
        <p:nvPicPr>
          <p:cNvPr id="8" name="Shape 98">
            <a:extLst>
              <a:ext uri="{FF2B5EF4-FFF2-40B4-BE49-F238E27FC236}">
                <a16:creationId xmlns:a16="http://schemas.microsoft.com/office/drawing/2014/main" id="{190C1052-1FFC-47EB-8A2F-CA56FCCDB7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377" y="162924"/>
            <a:ext cx="3558053" cy="222543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Shape 105">
            <a:extLst>
              <a:ext uri="{FF2B5EF4-FFF2-40B4-BE49-F238E27FC236}">
                <a16:creationId xmlns:a16="http://schemas.microsoft.com/office/drawing/2014/main" id="{09763D78-A3D4-4101-B7B8-F2CF3F71EF9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377" y="2501747"/>
            <a:ext cx="3558053" cy="225962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70AD2-5D9E-4EE8-A1DF-98B5B977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Shape 121">
            <a:extLst>
              <a:ext uri="{FF2B5EF4-FFF2-40B4-BE49-F238E27FC236}">
                <a16:creationId xmlns:a16="http://schemas.microsoft.com/office/drawing/2014/main" id="{451ABA78-037B-4796-B6D5-9FCCCCCEC7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48800" y="224983"/>
            <a:ext cx="3190484" cy="277689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Shape 111">
            <a:extLst>
              <a:ext uri="{FF2B5EF4-FFF2-40B4-BE49-F238E27FC236}">
                <a16:creationId xmlns:a16="http://schemas.microsoft.com/office/drawing/2014/main" id="{99F46AC3-6E63-4EBF-AF6C-B66545FDB70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24" y="3189536"/>
            <a:ext cx="3992128" cy="180298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" name="Shape 112">
            <a:extLst>
              <a:ext uri="{FF2B5EF4-FFF2-40B4-BE49-F238E27FC236}">
                <a16:creationId xmlns:a16="http://schemas.microsoft.com/office/drawing/2014/main" id="{E2529B8D-B5FB-4BCC-8698-F7B9379E861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777" y="3189535"/>
            <a:ext cx="4197788" cy="180298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F18AA2-E576-4940-A392-A0E31D266215}"/>
              </a:ext>
            </a:extLst>
          </p:cNvPr>
          <p:cNvSpPr/>
          <p:nvPr/>
        </p:nvSpPr>
        <p:spPr>
          <a:xfrm>
            <a:off x="209518" y="115802"/>
            <a:ext cx="52596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defTabSz="342900">
              <a:buClr>
                <a:schemeClr val="accent1"/>
              </a:buClr>
              <a:buSzPts val="1800"/>
              <a:buFont typeface="Wingdings" panose="05000000000000000000" pitchFamily="2" charset="2"/>
              <a:buChar char="Ø"/>
            </a:pPr>
            <a:endParaRPr lang="en" sz="1200" dirty="0">
              <a:sym typeface="Roboto"/>
            </a:endParaRPr>
          </a:p>
          <a:p>
            <a:pPr marL="171450" indent="-171450" algn="just" defTabSz="342900">
              <a:buClr>
                <a:schemeClr val="accent1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200" dirty="0">
                <a:sym typeface="Roboto"/>
              </a:rPr>
              <a:t>More people are victimised in the day time, opposite to belief of having more victimisations during night time.</a:t>
            </a:r>
          </a:p>
          <a:p>
            <a:pPr marL="171450" indent="-171450" algn="just" defTabSz="342900">
              <a:buClr>
                <a:schemeClr val="accent1"/>
              </a:buClr>
              <a:buSzPts val="1800"/>
              <a:buFont typeface="Wingdings" panose="05000000000000000000" pitchFamily="2" charset="2"/>
              <a:buChar char="Ø"/>
            </a:pPr>
            <a:endParaRPr lang="en" sz="1200" dirty="0">
              <a:sym typeface="Roboto"/>
            </a:endParaRPr>
          </a:p>
          <a:p>
            <a:pPr marL="171450" indent="-171450" algn="just" defTabSz="342900">
              <a:buClr>
                <a:schemeClr val="accent1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200" dirty="0">
                <a:sym typeface="Roboto"/>
              </a:rPr>
              <a:t>We see that there are more crimes during the weekend as compared to the week days.</a:t>
            </a:r>
          </a:p>
          <a:p>
            <a:pPr marL="171450" indent="-171450" algn="just" defTabSz="342900">
              <a:buClr>
                <a:schemeClr val="accent1"/>
              </a:buClr>
              <a:buSzPts val="1800"/>
              <a:buFont typeface="Wingdings" panose="05000000000000000000" pitchFamily="2" charset="2"/>
              <a:buChar char="Ø"/>
            </a:pPr>
            <a:endParaRPr lang="en" sz="1200" dirty="0">
              <a:sym typeface="Roboto"/>
            </a:endParaRPr>
          </a:p>
          <a:p>
            <a:pPr marL="171450" indent="-171450" algn="just" defTabSz="342900">
              <a:buClr>
                <a:schemeClr val="accent1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200" dirty="0">
                <a:sym typeface="Roboto"/>
              </a:rPr>
              <a:t>Auckland and Chrisrtchurch </a:t>
            </a:r>
            <a:r>
              <a:rPr lang="en-IN" sz="1200" dirty="0">
                <a:sym typeface="Roboto"/>
              </a:rPr>
              <a:t>lead the way in highest number of victimizations. As the area of the city increased, trend for number of victimizations also increased proportionality. </a:t>
            </a:r>
          </a:p>
          <a:p>
            <a:pPr marL="171450" indent="-171450" algn="just" defTabSz="342900">
              <a:buClr>
                <a:schemeClr val="accent1"/>
              </a:buClr>
              <a:buSzPts val="1800"/>
              <a:buFont typeface="Wingdings" panose="05000000000000000000" pitchFamily="2" charset="2"/>
              <a:buChar char="Ø"/>
            </a:pPr>
            <a:endParaRPr lang="en-IN" sz="1200" dirty="0">
              <a:sym typeface="Roboto"/>
            </a:endParaRPr>
          </a:p>
          <a:p>
            <a:pPr marL="171450" indent="-171450" algn="just" defTabSz="342900">
              <a:buClr>
                <a:schemeClr val="accent1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1200" dirty="0">
                <a:sym typeface="Roboto"/>
              </a:rPr>
              <a:t>Administrative and Professional locations were the locations where the maximum number of crimes took place. </a:t>
            </a:r>
          </a:p>
          <a:p>
            <a:pPr marL="171450" indent="-171450" algn="just" defTabSz="342900">
              <a:buClr>
                <a:schemeClr val="accent1"/>
              </a:buClr>
              <a:buSzPts val="1800"/>
              <a:buFont typeface="Wingdings" panose="05000000000000000000" pitchFamily="2" charset="2"/>
              <a:buChar char="Ø"/>
            </a:pPr>
            <a:endParaRPr lang="en-IN" sz="1200" dirty="0">
              <a:sym typeface="Roboto"/>
            </a:endParaRPr>
          </a:p>
          <a:p>
            <a:pPr marL="171450" indent="-171450" algn="just" defTabSz="342900">
              <a:buClr>
                <a:schemeClr val="accent1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1200" dirty="0">
                <a:sym typeface="Roboto"/>
              </a:rPr>
              <a:t>Add on – Ad-hoc Analysis using Python program.</a:t>
            </a:r>
            <a:endParaRPr lang="en" sz="1200" dirty="0">
              <a:sym typeface="Robot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5761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2077</TotalTime>
  <Words>268</Words>
  <Application>Microsoft Office PowerPoint</Application>
  <PresentationFormat>On-screen Show (16:9)</PresentationFormat>
  <Paragraphs>32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Georgia</vt:lpstr>
      <vt:lpstr>Wingdings 3</vt:lpstr>
      <vt:lpstr>Trebuchet MS</vt:lpstr>
      <vt:lpstr>Arial</vt:lpstr>
      <vt:lpstr>Wingdings</vt:lpstr>
      <vt:lpstr>Roboto</vt:lpstr>
      <vt:lpstr>Facet</vt:lpstr>
      <vt:lpstr>DEMOGRAPHIC ANALYSIS OF CRIMES &amp; VICTIMIZATIONS</vt:lpstr>
      <vt:lpstr>Objectives &amp; Findings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 ANALYSIS OF CRIMES &amp; VICTIMIZATIONS</dc:title>
  <dc:creator>Dhruv Sharma</dc:creator>
  <cp:lastModifiedBy>Dhruv Sharma</cp:lastModifiedBy>
  <cp:revision>11</cp:revision>
  <dcterms:modified xsi:type="dcterms:W3CDTF">2018-05-28T23:24:16Z</dcterms:modified>
</cp:coreProperties>
</file>