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2"/>
  </p:notesMasterIdLst>
  <p:sldIdLst>
    <p:sldId id="258" r:id="rId2"/>
    <p:sldId id="262" r:id="rId3"/>
    <p:sldId id="267" r:id="rId4"/>
    <p:sldId id="265" r:id="rId5"/>
    <p:sldId id="264" r:id="rId6"/>
    <p:sldId id="263" r:id="rId7"/>
    <p:sldId id="260" r:id="rId8"/>
    <p:sldId id="256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80663" autoAdjust="0"/>
  </p:normalViewPr>
  <p:slideViewPr>
    <p:cSldViewPr snapToGrid="0">
      <p:cViewPr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0FFF0-7EDE-44DA-B0F0-AA663B78917F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C44B8-D7F5-4086-9DDA-5C052F2A9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Speciﬁcity (</a:t>
            </a:r>
            <a:r>
              <a:rPr lang="en-US" sz="1200" dirty="0" err="1"/>
              <a:t>Spc</a:t>
            </a:r>
            <a:r>
              <a:rPr lang="en-US" sz="1200" dirty="0"/>
              <a:t>), or true negative rate, is deﬁned as the proportion of Non-IDC regions correctly predicted from total actual Non-IDC regions = (TN / TN + FP)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C44B8-D7F5-4086-9DDA-5C052F2A9EB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6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895BCE-5DCB-4942-9B5E-446352977CA3}" type="datetime1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8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06A5-26D6-4F84-A5C6-7938DC68415C}" type="datetime1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1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1C21-5234-4BF0-9F9C-9829031F1524}" type="datetime1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3B2F-657F-4633-953C-207707B198BE}" type="datetime1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8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F1C6-A1AD-445A-BFFF-B7C9393B67AB}" type="datetime1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6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B4A6-7CDF-440D-8B98-F15D7A3D4578}" type="datetime1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8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4F7E-E417-4FE2-A3F3-0BFD647CD094}" type="datetime1">
              <a:rPr lang="en-IN" smtClean="0"/>
              <a:t>16-10-2018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2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2318-7D01-47AE-B0D3-F6C24EA2A234}" type="datetime1">
              <a:rPr lang="en-IN" smtClean="0"/>
              <a:t>16-10-2018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0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26A0-6B0F-4C7D-AE9B-EECB699023E0}" type="datetime1">
              <a:rPr lang="en-IN" smtClean="0"/>
              <a:t>16-10-2018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7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7365-79F1-4B9A-82A4-0D73483288D1}" type="datetime1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97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7693-C5C1-4776-A94E-1A76DA64DE65}" type="datetime1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7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F4DB3D7-5999-4C94-A39E-D2064E4AAA66}" type="datetime1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1740AD-D4DE-45B7-A96C-37881A9CEE4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lkJEwaH3MxT7WY453HKqdGRfYcBRB_22PzcjXKHtHr8/edit#gid=197674249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breast-histopathology-imag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222B-9E00-4789-AC17-0DF70B2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Automatic detection of invasive ductal carcinoma in whole slide images with CNN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5BE78-AA64-4F01-9BCF-9D681059E795}"/>
              </a:ext>
            </a:extLst>
          </p:cNvPr>
          <p:cNvSpPr txBox="1"/>
          <p:nvPr/>
        </p:nvSpPr>
        <p:spPr>
          <a:xfrm>
            <a:off x="662609" y="2067339"/>
            <a:ext cx="10691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Research Hypothesis-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r>
              <a:rPr lang="en-US" sz="2000" dirty="0"/>
              <a:t>By using different visual property based global feature extractors </a:t>
            </a:r>
            <a:r>
              <a:rPr lang="en-US" sz="2000" b="1" dirty="0"/>
              <a:t>specifically color based feature extractors </a:t>
            </a:r>
            <a:r>
              <a:rPr lang="en-US" sz="2000" dirty="0"/>
              <a:t> along with the usage of deep neural networks would increase the </a:t>
            </a:r>
            <a:r>
              <a:rPr lang="en-US" sz="2000" b="1" dirty="0"/>
              <a:t>recall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score by at least </a:t>
            </a:r>
            <a:r>
              <a:rPr lang="en-US" sz="2000" b="1" dirty="0"/>
              <a:t>five</a:t>
            </a:r>
            <a:r>
              <a:rPr lang="en-US" sz="2000" dirty="0"/>
              <a:t> percent as compared to the existing CNN recall score.</a:t>
            </a:r>
          </a:p>
          <a:p>
            <a:endParaRPr lang="en-US" sz="2000" dirty="0"/>
          </a:p>
          <a:p>
            <a:br>
              <a:rPr lang="en-US" sz="2000" dirty="0"/>
            </a:b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34AC1-1886-4D0F-8667-43420EAFCC29}"/>
              </a:ext>
            </a:extLst>
          </p:cNvPr>
          <p:cNvSpPr txBox="1"/>
          <p:nvPr/>
        </p:nvSpPr>
        <p:spPr>
          <a:xfrm>
            <a:off x="6629400" y="4740442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R&amp;D</a:t>
            </a:r>
          </a:p>
          <a:p>
            <a:endParaRPr lang="en-IN" dirty="0"/>
          </a:p>
          <a:p>
            <a:r>
              <a:rPr lang="en-IN" dirty="0"/>
              <a:t>Ravi Singh 12159093</a:t>
            </a:r>
          </a:p>
          <a:p>
            <a:endParaRPr lang="en-IN" dirty="0"/>
          </a:p>
          <a:p>
            <a:r>
              <a:rPr lang="en-IN" dirty="0"/>
              <a:t>Dhruv Sharma 76749332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1112F-87C6-4F22-A58C-7CF2BC4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E48B-9789-4D38-BF22-CEFE4D82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validation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604B-D02B-49DD-9FD7-CE296678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000" dirty="0"/>
              <a:t>Increase of 11.55% in Recall score when comparing best model to original CNN Recall score.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Increase of 9.5% in Recall score when compared best VGG 16 YUV model against original model which was also in YUV. </a:t>
            </a:r>
          </a:p>
          <a:p>
            <a:pPr marL="457200" lvl="1" indent="0">
              <a:buNone/>
            </a:pPr>
            <a:endParaRPr lang="en-IN" sz="2000" dirty="0"/>
          </a:p>
          <a:p>
            <a:pPr lvl="1"/>
            <a:r>
              <a:rPr lang="en-IN" sz="2000" dirty="0"/>
              <a:t> RGB and YUV CNN and VGG 16 models performed better as compared to other colour feature extractors.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Statistics</a:t>
            </a:r>
            <a:r>
              <a:rPr lang="en-IN" dirty="0"/>
              <a:t> Link.  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047CC-F9D5-461D-9A90-0E549B57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0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C8AC-7537-4BAE-8E92-761E2DDF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Why!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5F45C-5E94-42CA-BD33-A4DA88A52808}"/>
              </a:ext>
            </a:extLst>
          </p:cNvPr>
          <p:cNvSpPr/>
          <p:nvPr/>
        </p:nvSpPr>
        <p:spPr>
          <a:xfrm>
            <a:off x="838200" y="1490008"/>
            <a:ext cx="1051559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b="1" dirty="0"/>
          </a:p>
          <a:p>
            <a:r>
              <a:rPr lang="en-IN" sz="2000" b="1" dirty="0"/>
              <a:t>Histopathological Image Analysis?</a:t>
            </a:r>
          </a:p>
          <a:p>
            <a:endParaRPr lang="en-IN" sz="2000" dirty="0"/>
          </a:p>
          <a:p>
            <a:r>
              <a:rPr lang="en-IN" sz="2000" dirty="0"/>
              <a:t>The analysis of histopathological image is done </a:t>
            </a:r>
            <a:r>
              <a:rPr lang="en-IN" sz="2000" b="1" dirty="0"/>
              <a:t>manually</a:t>
            </a:r>
            <a:r>
              <a:rPr lang="en-IN" sz="2000" dirty="0"/>
              <a:t> by a pathologist and therefore the </a:t>
            </a:r>
            <a:r>
              <a:rPr lang="en-IN" sz="2000" b="1" dirty="0"/>
              <a:t>diagnosis is subjective </a:t>
            </a:r>
            <a:r>
              <a:rPr lang="en-IN" sz="2000" dirty="0"/>
              <a:t>and greatly </a:t>
            </a:r>
            <a:r>
              <a:rPr lang="en-IN" sz="2000" b="1" dirty="0"/>
              <a:t>dependent</a:t>
            </a:r>
            <a:r>
              <a:rPr lang="en-IN" sz="2000" dirty="0"/>
              <a:t> on the level of </a:t>
            </a:r>
            <a:r>
              <a:rPr lang="en-IN" sz="2000" b="1" dirty="0"/>
              <a:t>expertise</a:t>
            </a:r>
            <a:r>
              <a:rPr lang="en-IN" sz="2000" dirty="0"/>
              <a:t> of the professional.</a:t>
            </a:r>
          </a:p>
          <a:p>
            <a:endParaRPr lang="en-IN" sz="2000" dirty="0"/>
          </a:p>
          <a:p>
            <a:endParaRPr lang="en-IN" sz="2000" b="1" dirty="0"/>
          </a:p>
          <a:p>
            <a:r>
              <a:rPr lang="en-IN" sz="2000" b="1" dirty="0"/>
              <a:t>Colour based feature extractors?</a:t>
            </a:r>
          </a:p>
          <a:p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More representative of how a pathologist visually identifies IDC at lower resolutions.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Tissue Morphological features like nuclear texture and nuclear architecture are more important in distinguishing between different grades of IDC.</a:t>
            </a:r>
          </a:p>
          <a:p>
            <a:endParaRPr lang="en-IN" sz="2000" dirty="0"/>
          </a:p>
          <a:p>
            <a:r>
              <a:rPr lang="en-IN" sz="2000" b="1" dirty="0"/>
              <a:t>Our analysis is only limited to identify a patch containing IDC or not.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E7D5-7304-47F2-86BF-23BDE53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9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C36A-344B-4506-AB72-7DAC4BC7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Colour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08E9-78F3-4716-A281-14C33679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b="1" dirty="0"/>
              <a:t>YUV</a:t>
            </a:r>
            <a:r>
              <a:rPr lang="en-IN" sz="2000" dirty="0"/>
              <a:t> - Common in image and video compression. </a:t>
            </a:r>
          </a:p>
          <a:p>
            <a:r>
              <a:rPr lang="en-IN" sz="2000" dirty="0"/>
              <a:t>          It is half the size of RGB and can be processed twice as fast using CNN. </a:t>
            </a:r>
          </a:p>
          <a:p>
            <a:r>
              <a:rPr lang="en-IN" sz="2000" b="1" dirty="0"/>
              <a:t>HSV</a:t>
            </a:r>
            <a:r>
              <a:rPr lang="en-IN" sz="2000" dirty="0"/>
              <a:t> is hue, saturation and Value. HSV is derived from RGB colour space. HSV rearranges the geometry of RGB in an attempt to be more intuitive and perceptually relevant.</a:t>
            </a:r>
          </a:p>
          <a:p>
            <a:endParaRPr lang="en-IN" sz="2000" dirty="0"/>
          </a:p>
          <a:p>
            <a:r>
              <a:rPr lang="en-IN" sz="2000" b="1" dirty="0"/>
              <a:t>RGB</a:t>
            </a:r>
            <a:r>
              <a:rPr lang="en-IN" sz="2000" dirty="0"/>
              <a:t> - The RGB colour model is used on Computer Monitors and Television screens to produce the colour that the user will see when using the system. </a:t>
            </a:r>
          </a:p>
          <a:p>
            <a:endParaRPr lang="en-IN" sz="2000" dirty="0"/>
          </a:p>
          <a:p>
            <a:r>
              <a:rPr lang="en-IN" sz="2000" b="1" dirty="0"/>
              <a:t>Expected Results :  Since the ground truth annotations were done by a human pathologist, expecting to see that RGB performs best. Also image loses information when converted to other colour spaces.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D915D-9203-45A4-A884-964B14A6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01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DF14-C50E-40C5-B6CD-CD474FD2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12" y="236300"/>
            <a:ext cx="9720072" cy="1499616"/>
          </a:xfrm>
        </p:spPr>
        <p:txBody>
          <a:bodyPr>
            <a:normAutofit/>
          </a:bodyPr>
          <a:lstStyle/>
          <a:p>
            <a:r>
              <a:rPr lang="en-IN" b="1" dirty="0"/>
              <a:t>Where is the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F111-CC2B-4ADB-B05B-89E76E22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4895"/>
            <a:ext cx="9720073" cy="44444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400" dirty="0"/>
              <a:t>162 Women diagnosed with IDC at the Hospital of University of Pennsylvania and the Cancer Institute of New Jersey. Dataset available on Kaggle </a:t>
            </a:r>
            <a:r>
              <a:rPr lang="en-IN" sz="2400" dirty="0">
                <a:hlinkClick r:id="rId2"/>
              </a:rPr>
              <a:t>Link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Whole Slide Images were digitised with a whole slide scanner at 40X magnification.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Train</a:t>
            </a:r>
            <a:r>
              <a:rPr lang="en-IN" sz="2400" dirty="0"/>
              <a:t> Patches - 161909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Validation</a:t>
            </a:r>
            <a:r>
              <a:rPr lang="en-IN" sz="2400" dirty="0"/>
              <a:t> Patches - 49581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Test</a:t>
            </a:r>
            <a:r>
              <a:rPr lang="en-IN" sz="2400" dirty="0"/>
              <a:t> Patches – 66034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Class Balance Ratio – IDC : Non IDC :: 3 : 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2851F-0B1F-4B1E-8E9F-2E9A0FA4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4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B338-136F-4D92-808E-F513DCDA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4ECC-92D7-4A61-9A8E-4B08DA81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Data Augmentation done using Keras Image Data Generator function.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/>
              <a:t>Horizontal Flips, Zoom Range, Shear Range</a:t>
            </a:r>
          </a:p>
          <a:p>
            <a:pPr marL="457200" lvl="3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Skimage Image equalisation - </a:t>
            </a:r>
            <a:r>
              <a:rPr lang="en-US" sz="2000" dirty="0"/>
              <a:t>Histogram equalizing makes images have a uniform histogram.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dirty="0"/>
              <a:t>Exposure function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Parameter Tuning</a:t>
            </a:r>
          </a:p>
          <a:p>
            <a:pPr lvl="2"/>
            <a:r>
              <a:rPr lang="en-IN" sz="2000" dirty="0"/>
              <a:t>Decay/ Regularization  – 0.007 </a:t>
            </a:r>
          </a:p>
          <a:p>
            <a:pPr lvl="2"/>
            <a:r>
              <a:rPr lang="en-IN" sz="2000" dirty="0"/>
              <a:t>Learning Rate – 0.01</a:t>
            </a:r>
          </a:p>
          <a:p>
            <a:pPr lvl="2"/>
            <a:r>
              <a:rPr lang="en-IN" sz="2000" dirty="0"/>
              <a:t>Optimiser – Stochastic Gradient Descent</a:t>
            </a:r>
          </a:p>
          <a:p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9BE20-89D1-4E4E-98DE-360485C4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299">
            <a:extLst>
              <a:ext uri="{FF2B5EF4-FFF2-40B4-BE49-F238E27FC236}">
                <a16:creationId xmlns:a16="http://schemas.microsoft.com/office/drawing/2014/main" id="{412B1952-6930-487A-BD7F-FD10BE1F89E8}"/>
              </a:ext>
            </a:extLst>
          </p:cNvPr>
          <p:cNvSpPr/>
          <p:nvPr/>
        </p:nvSpPr>
        <p:spPr>
          <a:xfrm flipV="1">
            <a:off x="-31140" y="-97675"/>
            <a:ext cx="12192000" cy="7543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EC0CA82-530A-459A-88DE-173F6A77E1FA}"/>
              </a:ext>
            </a:extLst>
          </p:cNvPr>
          <p:cNvSpPr/>
          <p:nvPr/>
        </p:nvSpPr>
        <p:spPr>
          <a:xfrm>
            <a:off x="3062715" y="212565"/>
            <a:ext cx="6263681" cy="3203706"/>
          </a:xfrm>
          <a:prstGeom prst="rect">
            <a:avLst/>
          </a:prstGeom>
          <a:solidFill>
            <a:srgbClr val="FFCCCC">
              <a:alpha val="4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E878CB6-C2EC-49AC-AAD3-573A97600323}"/>
              </a:ext>
            </a:extLst>
          </p:cNvPr>
          <p:cNvCxnSpPr>
            <a:cxnSpLocks/>
          </p:cNvCxnSpPr>
          <p:nvPr/>
        </p:nvCxnSpPr>
        <p:spPr>
          <a:xfrm>
            <a:off x="2990225" y="187083"/>
            <a:ext cx="0" cy="307682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0AE85B9-1F93-40C4-B0E7-11635075E65D}"/>
              </a:ext>
            </a:extLst>
          </p:cNvPr>
          <p:cNvSpPr/>
          <p:nvPr/>
        </p:nvSpPr>
        <p:spPr>
          <a:xfrm>
            <a:off x="3140169" y="1156495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42D1FF8-9A14-4552-9EF1-567AFE1755DB}"/>
              </a:ext>
            </a:extLst>
          </p:cNvPr>
          <p:cNvSpPr/>
          <p:nvPr/>
        </p:nvSpPr>
        <p:spPr>
          <a:xfrm>
            <a:off x="3250894" y="1317922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1A62809-407C-4641-BE53-8D47FA2D2EAE}"/>
              </a:ext>
            </a:extLst>
          </p:cNvPr>
          <p:cNvSpPr/>
          <p:nvPr/>
        </p:nvSpPr>
        <p:spPr>
          <a:xfrm>
            <a:off x="3403294" y="1469347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B43E1E8-6DA3-430C-9D51-AFE79DDC1F45}"/>
              </a:ext>
            </a:extLst>
          </p:cNvPr>
          <p:cNvSpPr/>
          <p:nvPr/>
        </p:nvSpPr>
        <p:spPr>
          <a:xfrm>
            <a:off x="3555694" y="1620772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9519EB9-9552-4222-A76D-7ECD96B6AE1C}"/>
              </a:ext>
            </a:extLst>
          </p:cNvPr>
          <p:cNvSpPr/>
          <p:nvPr/>
        </p:nvSpPr>
        <p:spPr>
          <a:xfrm>
            <a:off x="3708094" y="1772197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24EF73D-27A7-410F-970A-F4A040714680}"/>
              </a:ext>
            </a:extLst>
          </p:cNvPr>
          <p:cNvSpPr/>
          <p:nvPr/>
        </p:nvSpPr>
        <p:spPr>
          <a:xfrm>
            <a:off x="3860494" y="1923622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023EA9E-E945-43AD-BA7F-B622A1BD3163}"/>
              </a:ext>
            </a:extLst>
          </p:cNvPr>
          <p:cNvSpPr/>
          <p:nvPr/>
        </p:nvSpPr>
        <p:spPr>
          <a:xfrm>
            <a:off x="6793441" y="854512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8C7E589-63AF-4662-8707-885601901221}"/>
              </a:ext>
            </a:extLst>
          </p:cNvPr>
          <p:cNvGrpSpPr/>
          <p:nvPr/>
        </p:nvGrpSpPr>
        <p:grpSpPr>
          <a:xfrm>
            <a:off x="6887224" y="946594"/>
            <a:ext cx="1692247" cy="1502782"/>
            <a:chOff x="4725794" y="2419133"/>
            <a:chExt cx="1692247" cy="1512458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2E658B9-8A8F-4C93-98E0-FB8A18999F67}"/>
                </a:ext>
              </a:extLst>
            </p:cNvPr>
            <p:cNvSpPr/>
            <p:nvPr/>
          </p:nvSpPr>
          <p:spPr>
            <a:xfrm>
              <a:off x="4725794" y="2419133"/>
              <a:ext cx="854761" cy="703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4F46BAF-0633-4E84-9DF3-93BFC211E025}"/>
                </a:ext>
              </a:extLst>
            </p:cNvPr>
            <p:cNvSpPr/>
            <p:nvPr/>
          </p:nvSpPr>
          <p:spPr>
            <a:xfrm>
              <a:off x="4823428" y="2505431"/>
              <a:ext cx="854761" cy="703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67D007B-2517-402E-9C66-2D23B975D39F}"/>
                </a:ext>
              </a:extLst>
            </p:cNvPr>
            <p:cNvSpPr/>
            <p:nvPr/>
          </p:nvSpPr>
          <p:spPr>
            <a:xfrm>
              <a:off x="4906264" y="2603504"/>
              <a:ext cx="854761" cy="703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DC7D677-EE30-4478-8E70-2FBA97364F5D}"/>
                </a:ext>
              </a:extLst>
            </p:cNvPr>
            <p:cNvSpPr/>
            <p:nvPr/>
          </p:nvSpPr>
          <p:spPr>
            <a:xfrm>
              <a:off x="5001514" y="2704156"/>
              <a:ext cx="854761" cy="703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3876D39-2229-4DFF-BB5A-E6AA73D61B6B}"/>
                </a:ext>
              </a:extLst>
            </p:cNvPr>
            <p:cNvSpPr/>
            <p:nvPr/>
          </p:nvSpPr>
          <p:spPr>
            <a:xfrm>
              <a:off x="5111691" y="2789881"/>
              <a:ext cx="854761" cy="703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6C9BB75-AD48-44FD-89E9-82A6812E7913}"/>
                </a:ext>
              </a:extLst>
            </p:cNvPr>
            <p:cNvSpPr/>
            <p:nvPr/>
          </p:nvSpPr>
          <p:spPr>
            <a:xfrm>
              <a:off x="5216664" y="2884412"/>
              <a:ext cx="854761" cy="703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D93E430-2878-4C91-B2A9-8433CBE45225}"/>
                </a:ext>
              </a:extLst>
            </p:cNvPr>
            <p:cNvSpPr/>
            <p:nvPr/>
          </p:nvSpPr>
          <p:spPr>
            <a:xfrm>
              <a:off x="5311914" y="2979662"/>
              <a:ext cx="854761" cy="703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667AE58-DAAD-4172-A962-DE3DD4676AAC}"/>
                </a:ext>
              </a:extLst>
            </p:cNvPr>
            <p:cNvSpPr/>
            <p:nvPr/>
          </p:nvSpPr>
          <p:spPr>
            <a:xfrm>
              <a:off x="5394545" y="3062714"/>
              <a:ext cx="854761" cy="703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308663C-91B9-46F2-8AD0-82FA0BF3189B}"/>
                </a:ext>
              </a:extLst>
            </p:cNvPr>
            <p:cNvSpPr/>
            <p:nvPr/>
          </p:nvSpPr>
          <p:spPr>
            <a:xfrm>
              <a:off x="5480608" y="3153396"/>
              <a:ext cx="854761" cy="703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817490D-CCA8-430C-BFAA-A4D270FD1258}"/>
                </a:ext>
              </a:extLst>
            </p:cNvPr>
            <p:cNvSpPr/>
            <p:nvPr/>
          </p:nvSpPr>
          <p:spPr>
            <a:xfrm>
              <a:off x="5563280" y="3227983"/>
              <a:ext cx="854761" cy="7036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A7C3A02-C600-4F57-8270-3D763EB0570D}"/>
              </a:ext>
            </a:extLst>
          </p:cNvPr>
          <p:cNvGrpSpPr/>
          <p:nvPr/>
        </p:nvGrpSpPr>
        <p:grpSpPr>
          <a:xfrm>
            <a:off x="10689821" y="1656121"/>
            <a:ext cx="98168" cy="487134"/>
            <a:chOff x="9607826" y="2508438"/>
            <a:chExt cx="98168" cy="490270"/>
          </a:xfrm>
        </p:grpSpPr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68415F94-225B-42E9-AEB7-FA7E7871B2F6}"/>
                </a:ext>
              </a:extLst>
            </p:cNvPr>
            <p:cNvSpPr/>
            <p:nvPr/>
          </p:nvSpPr>
          <p:spPr>
            <a:xfrm>
              <a:off x="9607826" y="2508438"/>
              <a:ext cx="98168" cy="11623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16FABBBA-29F1-45EC-9E05-AD29276C56E0}"/>
                </a:ext>
              </a:extLst>
            </p:cNvPr>
            <p:cNvSpPr/>
            <p:nvPr/>
          </p:nvSpPr>
          <p:spPr>
            <a:xfrm>
              <a:off x="9607826" y="2882471"/>
              <a:ext cx="98168" cy="11623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2D9CE61-6333-4555-9CD6-2CC8040DC813}"/>
              </a:ext>
            </a:extLst>
          </p:cNvPr>
          <p:cNvSpPr/>
          <p:nvPr/>
        </p:nvSpPr>
        <p:spPr>
          <a:xfrm>
            <a:off x="11109492" y="2059221"/>
            <a:ext cx="923788" cy="475332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Non - IDC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DEF0766-56B4-4A85-90E5-FCC9E4837BE6}"/>
              </a:ext>
            </a:extLst>
          </p:cNvPr>
          <p:cNvSpPr/>
          <p:nvPr/>
        </p:nvSpPr>
        <p:spPr>
          <a:xfrm>
            <a:off x="5027880" y="1119794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1C03BEF-D04B-4457-B642-4F00A3CFA22A}"/>
              </a:ext>
            </a:extLst>
          </p:cNvPr>
          <p:cNvSpPr/>
          <p:nvPr/>
        </p:nvSpPr>
        <p:spPr>
          <a:xfrm>
            <a:off x="5180280" y="1271219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8559B8E-9718-4FCB-9F37-93767C1D3D65}"/>
              </a:ext>
            </a:extLst>
          </p:cNvPr>
          <p:cNvSpPr/>
          <p:nvPr/>
        </p:nvSpPr>
        <p:spPr>
          <a:xfrm>
            <a:off x="5332680" y="1422644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AE455F1-AD86-4ABA-BDA4-053D29AA411F}"/>
              </a:ext>
            </a:extLst>
          </p:cNvPr>
          <p:cNvSpPr/>
          <p:nvPr/>
        </p:nvSpPr>
        <p:spPr>
          <a:xfrm>
            <a:off x="5485080" y="1574069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4AEDCB7-DDCB-4FF1-BD64-B0B197D70F86}"/>
              </a:ext>
            </a:extLst>
          </p:cNvPr>
          <p:cNvSpPr/>
          <p:nvPr/>
        </p:nvSpPr>
        <p:spPr>
          <a:xfrm>
            <a:off x="5637480" y="1725494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A0E5BFA4-D274-44E3-B9D0-D877B71C5749}"/>
              </a:ext>
            </a:extLst>
          </p:cNvPr>
          <p:cNvSpPr/>
          <p:nvPr/>
        </p:nvSpPr>
        <p:spPr>
          <a:xfrm>
            <a:off x="5771393" y="1903297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79E7AD8-8BB9-4108-9E00-A20529ADF5AF}"/>
              </a:ext>
            </a:extLst>
          </p:cNvPr>
          <p:cNvSpPr/>
          <p:nvPr/>
        </p:nvSpPr>
        <p:spPr>
          <a:xfrm>
            <a:off x="7810435" y="1835446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B1D0F35-F998-49A0-A827-4524C96647A2}"/>
              </a:ext>
            </a:extLst>
          </p:cNvPr>
          <p:cNvSpPr/>
          <p:nvPr/>
        </p:nvSpPr>
        <p:spPr>
          <a:xfrm>
            <a:off x="7896160" y="1920623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552FCFD-FA96-46E8-949E-650D2AB0583E}"/>
              </a:ext>
            </a:extLst>
          </p:cNvPr>
          <p:cNvSpPr/>
          <p:nvPr/>
        </p:nvSpPr>
        <p:spPr>
          <a:xfrm>
            <a:off x="7981885" y="2015263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F86047A-F635-407F-AB06-E6ACBBB7173E}"/>
              </a:ext>
            </a:extLst>
          </p:cNvPr>
          <p:cNvSpPr/>
          <p:nvPr/>
        </p:nvSpPr>
        <p:spPr>
          <a:xfrm>
            <a:off x="8077135" y="2119368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2F029F3-4EFB-4D52-8E7C-17B0C6787645}"/>
              </a:ext>
            </a:extLst>
          </p:cNvPr>
          <p:cNvSpPr/>
          <p:nvPr/>
        </p:nvSpPr>
        <p:spPr>
          <a:xfrm>
            <a:off x="8162860" y="2214009"/>
            <a:ext cx="854761" cy="699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0" name="Picture 269">
            <a:extLst>
              <a:ext uri="{FF2B5EF4-FFF2-40B4-BE49-F238E27FC236}">
                <a16:creationId xmlns:a16="http://schemas.microsoft.com/office/drawing/2014/main" id="{FC643273-9E92-4C5A-B7E0-F11A3C4DC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" t="5079" r="2519" b="3836"/>
          <a:stretch/>
        </p:blipFill>
        <p:spPr>
          <a:xfrm>
            <a:off x="2914373" y="4217638"/>
            <a:ext cx="6610506" cy="2588367"/>
          </a:xfrm>
          <a:prstGeom prst="rect">
            <a:avLst/>
          </a:prstGeom>
        </p:spPr>
      </p:pic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677A483-3EAE-4E1C-AAB0-71AD495F5DE2}"/>
              </a:ext>
            </a:extLst>
          </p:cNvPr>
          <p:cNvGrpSpPr/>
          <p:nvPr/>
        </p:nvGrpSpPr>
        <p:grpSpPr>
          <a:xfrm rot="2649667">
            <a:off x="9106142" y="690628"/>
            <a:ext cx="1953839" cy="1987757"/>
            <a:chOff x="8082634" y="1240321"/>
            <a:chExt cx="3841514" cy="3833854"/>
          </a:xfrm>
        </p:grpSpPr>
        <p:sp>
          <p:nvSpPr>
            <p:cNvPr id="273" name="Flowchart: Connector 272">
              <a:extLst>
                <a:ext uri="{FF2B5EF4-FFF2-40B4-BE49-F238E27FC236}">
                  <a16:creationId xmlns:a16="http://schemas.microsoft.com/office/drawing/2014/main" id="{48230CE1-9FCF-4B51-8699-4C0865307D4C}"/>
                </a:ext>
              </a:extLst>
            </p:cNvPr>
            <p:cNvSpPr/>
            <p:nvPr/>
          </p:nvSpPr>
          <p:spPr>
            <a:xfrm>
              <a:off x="8082634" y="1240321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Flowchart: Connector 273">
              <a:extLst>
                <a:ext uri="{FF2B5EF4-FFF2-40B4-BE49-F238E27FC236}">
                  <a16:creationId xmlns:a16="http://schemas.microsoft.com/office/drawing/2014/main" id="{7D584A90-2452-4DCD-A29B-4971C5C57FB8}"/>
                </a:ext>
              </a:extLst>
            </p:cNvPr>
            <p:cNvSpPr/>
            <p:nvPr/>
          </p:nvSpPr>
          <p:spPr>
            <a:xfrm>
              <a:off x="8235034" y="1392721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Flowchart: Connector 274">
              <a:extLst>
                <a:ext uri="{FF2B5EF4-FFF2-40B4-BE49-F238E27FC236}">
                  <a16:creationId xmlns:a16="http://schemas.microsoft.com/office/drawing/2014/main" id="{B495CAA7-91F8-4BA6-9E84-463069A55779}"/>
                </a:ext>
              </a:extLst>
            </p:cNvPr>
            <p:cNvSpPr/>
            <p:nvPr/>
          </p:nvSpPr>
          <p:spPr>
            <a:xfrm>
              <a:off x="8387434" y="1545121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Flowchart: Connector 275">
              <a:extLst>
                <a:ext uri="{FF2B5EF4-FFF2-40B4-BE49-F238E27FC236}">
                  <a16:creationId xmlns:a16="http://schemas.microsoft.com/office/drawing/2014/main" id="{B489E80D-7A46-4CEA-AA99-CB94F6C3AE92}"/>
                </a:ext>
              </a:extLst>
            </p:cNvPr>
            <p:cNvSpPr/>
            <p:nvPr/>
          </p:nvSpPr>
          <p:spPr>
            <a:xfrm>
              <a:off x="8539834" y="1697521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Flowchart: Connector 276">
              <a:extLst>
                <a:ext uri="{FF2B5EF4-FFF2-40B4-BE49-F238E27FC236}">
                  <a16:creationId xmlns:a16="http://schemas.microsoft.com/office/drawing/2014/main" id="{18FB13F9-3572-4453-9A85-A7462DB2B652}"/>
                </a:ext>
              </a:extLst>
            </p:cNvPr>
            <p:cNvSpPr/>
            <p:nvPr/>
          </p:nvSpPr>
          <p:spPr>
            <a:xfrm>
              <a:off x="8692234" y="1849921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Flowchart: Connector 277">
              <a:extLst>
                <a:ext uri="{FF2B5EF4-FFF2-40B4-BE49-F238E27FC236}">
                  <a16:creationId xmlns:a16="http://schemas.microsoft.com/office/drawing/2014/main" id="{36689229-CD21-4083-A6BD-6646AA2BDD96}"/>
                </a:ext>
              </a:extLst>
            </p:cNvPr>
            <p:cNvSpPr/>
            <p:nvPr/>
          </p:nvSpPr>
          <p:spPr>
            <a:xfrm>
              <a:off x="8844634" y="2002321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Flowchart: Connector 278">
              <a:extLst>
                <a:ext uri="{FF2B5EF4-FFF2-40B4-BE49-F238E27FC236}">
                  <a16:creationId xmlns:a16="http://schemas.microsoft.com/office/drawing/2014/main" id="{6DF9BBE9-C642-48CD-BDAD-355CD9C8C693}"/>
                </a:ext>
              </a:extLst>
            </p:cNvPr>
            <p:cNvSpPr/>
            <p:nvPr/>
          </p:nvSpPr>
          <p:spPr>
            <a:xfrm>
              <a:off x="8997034" y="2154721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Flowchart: Connector 279">
              <a:extLst>
                <a:ext uri="{FF2B5EF4-FFF2-40B4-BE49-F238E27FC236}">
                  <a16:creationId xmlns:a16="http://schemas.microsoft.com/office/drawing/2014/main" id="{98232E51-7D30-4B40-8606-2E8F698AA003}"/>
                </a:ext>
              </a:extLst>
            </p:cNvPr>
            <p:cNvSpPr/>
            <p:nvPr/>
          </p:nvSpPr>
          <p:spPr>
            <a:xfrm>
              <a:off x="9149434" y="2307121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1" name="Flowchart: Connector 280">
              <a:extLst>
                <a:ext uri="{FF2B5EF4-FFF2-40B4-BE49-F238E27FC236}">
                  <a16:creationId xmlns:a16="http://schemas.microsoft.com/office/drawing/2014/main" id="{DEB6D7CF-AEC9-4F3F-B319-89B8E486AFC3}"/>
                </a:ext>
              </a:extLst>
            </p:cNvPr>
            <p:cNvSpPr/>
            <p:nvPr/>
          </p:nvSpPr>
          <p:spPr>
            <a:xfrm rot="19004445">
              <a:off x="9333348" y="24833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2" name="Flowchart: Connector 281">
              <a:extLst>
                <a:ext uri="{FF2B5EF4-FFF2-40B4-BE49-F238E27FC236}">
                  <a16:creationId xmlns:a16="http://schemas.microsoft.com/office/drawing/2014/main" id="{88F90BF5-F870-4AB4-A4E9-ED2D4FFA82EE}"/>
                </a:ext>
              </a:extLst>
            </p:cNvPr>
            <p:cNvSpPr/>
            <p:nvPr/>
          </p:nvSpPr>
          <p:spPr>
            <a:xfrm rot="19004445">
              <a:off x="9485748" y="26357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3" name="Flowchart: Connector 282">
              <a:extLst>
                <a:ext uri="{FF2B5EF4-FFF2-40B4-BE49-F238E27FC236}">
                  <a16:creationId xmlns:a16="http://schemas.microsoft.com/office/drawing/2014/main" id="{F2000C39-D018-47B6-9B6D-22711ABF28DE}"/>
                </a:ext>
              </a:extLst>
            </p:cNvPr>
            <p:cNvSpPr/>
            <p:nvPr/>
          </p:nvSpPr>
          <p:spPr>
            <a:xfrm rot="19004445">
              <a:off x="9638148" y="27881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4" name="Flowchart: Connector 283">
              <a:extLst>
                <a:ext uri="{FF2B5EF4-FFF2-40B4-BE49-F238E27FC236}">
                  <a16:creationId xmlns:a16="http://schemas.microsoft.com/office/drawing/2014/main" id="{D7270387-DBBF-4FAA-8C16-8FF49B7C2CEC}"/>
                </a:ext>
              </a:extLst>
            </p:cNvPr>
            <p:cNvSpPr/>
            <p:nvPr/>
          </p:nvSpPr>
          <p:spPr>
            <a:xfrm rot="19004445">
              <a:off x="9790548" y="29405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5" name="Flowchart: Connector 284">
              <a:extLst>
                <a:ext uri="{FF2B5EF4-FFF2-40B4-BE49-F238E27FC236}">
                  <a16:creationId xmlns:a16="http://schemas.microsoft.com/office/drawing/2014/main" id="{BA8F7550-581D-403A-85E8-FB7CC7BB787A}"/>
                </a:ext>
              </a:extLst>
            </p:cNvPr>
            <p:cNvSpPr/>
            <p:nvPr/>
          </p:nvSpPr>
          <p:spPr>
            <a:xfrm rot="19004445">
              <a:off x="9942948" y="30929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6" name="Flowchart: Connector 285">
              <a:extLst>
                <a:ext uri="{FF2B5EF4-FFF2-40B4-BE49-F238E27FC236}">
                  <a16:creationId xmlns:a16="http://schemas.microsoft.com/office/drawing/2014/main" id="{77D39A56-E753-4CE9-BDB7-DB403753B710}"/>
                </a:ext>
              </a:extLst>
            </p:cNvPr>
            <p:cNvSpPr/>
            <p:nvPr/>
          </p:nvSpPr>
          <p:spPr>
            <a:xfrm rot="19004445">
              <a:off x="10095348" y="32453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7" name="Flowchart: Connector 286">
              <a:extLst>
                <a:ext uri="{FF2B5EF4-FFF2-40B4-BE49-F238E27FC236}">
                  <a16:creationId xmlns:a16="http://schemas.microsoft.com/office/drawing/2014/main" id="{52417604-18F1-4C3F-9EBB-344CEAC8ED1F}"/>
                </a:ext>
              </a:extLst>
            </p:cNvPr>
            <p:cNvSpPr/>
            <p:nvPr/>
          </p:nvSpPr>
          <p:spPr>
            <a:xfrm rot="19004445">
              <a:off x="10247748" y="33977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8" name="Flowchart: Connector 287">
              <a:extLst>
                <a:ext uri="{FF2B5EF4-FFF2-40B4-BE49-F238E27FC236}">
                  <a16:creationId xmlns:a16="http://schemas.microsoft.com/office/drawing/2014/main" id="{C1BD68D6-46C6-4A67-8D78-8FBD7BD595A8}"/>
                </a:ext>
              </a:extLst>
            </p:cNvPr>
            <p:cNvSpPr/>
            <p:nvPr/>
          </p:nvSpPr>
          <p:spPr>
            <a:xfrm rot="19004445">
              <a:off x="10400148" y="35501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9" name="Flowchart: Connector 288">
              <a:extLst>
                <a:ext uri="{FF2B5EF4-FFF2-40B4-BE49-F238E27FC236}">
                  <a16:creationId xmlns:a16="http://schemas.microsoft.com/office/drawing/2014/main" id="{A02996DA-EED5-48AD-A10B-30AFBC5791A6}"/>
                </a:ext>
              </a:extLst>
            </p:cNvPr>
            <p:cNvSpPr/>
            <p:nvPr/>
          </p:nvSpPr>
          <p:spPr>
            <a:xfrm rot="19004445">
              <a:off x="10552548" y="37025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0" name="Flowchart: Connector 289">
              <a:extLst>
                <a:ext uri="{FF2B5EF4-FFF2-40B4-BE49-F238E27FC236}">
                  <a16:creationId xmlns:a16="http://schemas.microsoft.com/office/drawing/2014/main" id="{8EFC1A36-D6B1-40C8-B182-EEF022DD49F3}"/>
                </a:ext>
              </a:extLst>
            </p:cNvPr>
            <p:cNvSpPr/>
            <p:nvPr/>
          </p:nvSpPr>
          <p:spPr>
            <a:xfrm rot="19004445">
              <a:off x="10704948" y="38549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1" name="Flowchart: Connector 290">
              <a:extLst>
                <a:ext uri="{FF2B5EF4-FFF2-40B4-BE49-F238E27FC236}">
                  <a16:creationId xmlns:a16="http://schemas.microsoft.com/office/drawing/2014/main" id="{C57C3107-7AA4-43EA-951C-209D468D5C03}"/>
                </a:ext>
              </a:extLst>
            </p:cNvPr>
            <p:cNvSpPr/>
            <p:nvPr/>
          </p:nvSpPr>
          <p:spPr>
            <a:xfrm rot="19004445">
              <a:off x="10857348" y="40073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2" name="Flowchart: Connector 291">
              <a:extLst>
                <a:ext uri="{FF2B5EF4-FFF2-40B4-BE49-F238E27FC236}">
                  <a16:creationId xmlns:a16="http://schemas.microsoft.com/office/drawing/2014/main" id="{97DCDE04-E97E-4BDD-8534-5FDD993706C8}"/>
                </a:ext>
              </a:extLst>
            </p:cNvPr>
            <p:cNvSpPr/>
            <p:nvPr/>
          </p:nvSpPr>
          <p:spPr>
            <a:xfrm rot="19004445">
              <a:off x="11009748" y="41597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3" name="Flowchart: Connector 292">
              <a:extLst>
                <a:ext uri="{FF2B5EF4-FFF2-40B4-BE49-F238E27FC236}">
                  <a16:creationId xmlns:a16="http://schemas.microsoft.com/office/drawing/2014/main" id="{9F4D0CB0-24C1-4BC6-B0F0-F25299D91114}"/>
                </a:ext>
              </a:extLst>
            </p:cNvPr>
            <p:cNvSpPr/>
            <p:nvPr/>
          </p:nvSpPr>
          <p:spPr>
            <a:xfrm rot="19004445">
              <a:off x="11162148" y="43121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4" name="Flowchart: Connector 293">
              <a:extLst>
                <a:ext uri="{FF2B5EF4-FFF2-40B4-BE49-F238E27FC236}">
                  <a16:creationId xmlns:a16="http://schemas.microsoft.com/office/drawing/2014/main" id="{5CFC1D8E-1137-4038-B88A-35E2B6763AEC}"/>
                </a:ext>
              </a:extLst>
            </p:cNvPr>
            <p:cNvSpPr/>
            <p:nvPr/>
          </p:nvSpPr>
          <p:spPr>
            <a:xfrm rot="19004445">
              <a:off x="11314548" y="44645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5" name="Flowchart: Connector 294">
              <a:extLst>
                <a:ext uri="{FF2B5EF4-FFF2-40B4-BE49-F238E27FC236}">
                  <a16:creationId xmlns:a16="http://schemas.microsoft.com/office/drawing/2014/main" id="{641ECE7D-E050-4046-A8BF-0B4D29079E65}"/>
                </a:ext>
              </a:extLst>
            </p:cNvPr>
            <p:cNvSpPr/>
            <p:nvPr/>
          </p:nvSpPr>
          <p:spPr>
            <a:xfrm rot="19004445">
              <a:off x="11466948" y="46169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6" name="Flowchart: Connector 295">
              <a:extLst>
                <a:ext uri="{FF2B5EF4-FFF2-40B4-BE49-F238E27FC236}">
                  <a16:creationId xmlns:a16="http://schemas.microsoft.com/office/drawing/2014/main" id="{30DE14FF-8A6D-4174-B069-9E210093C3DA}"/>
                </a:ext>
              </a:extLst>
            </p:cNvPr>
            <p:cNvSpPr/>
            <p:nvPr/>
          </p:nvSpPr>
          <p:spPr>
            <a:xfrm rot="19004445">
              <a:off x="11619348" y="47693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7" name="Flowchart: Connector 296">
              <a:extLst>
                <a:ext uri="{FF2B5EF4-FFF2-40B4-BE49-F238E27FC236}">
                  <a16:creationId xmlns:a16="http://schemas.microsoft.com/office/drawing/2014/main" id="{EA89611C-1444-4431-BE1D-B379F6328DE1}"/>
                </a:ext>
              </a:extLst>
            </p:cNvPr>
            <p:cNvSpPr/>
            <p:nvPr/>
          </p:nvSpPr>
          <p:spPr>
            <a:xfrm rot="19004445">
              <a:off x="11771748" y="4921775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E8B6805-E4C5-4E83-84C2-1D47A0B1182D}"/>
              </a:ext>
            </a:extLst>
          </p:cNvPr>
          <p:cNvSpPr/>
          <p:nvPr/>
        </p:nvSpPr>
        <p:spPr>
          <a:xfrm>
            <a:off x="11109492" y="1567416"/>
            <a:ext cx="907422" cy="385096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/>
              <a:t>IDC</a:t>
            </a:r>
            <a:r>
              <a:rPr lang="en-IN" dirty="0"/>
              <a:t> 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321A5DC-2B49-488A-9A0E-82398BB4AEA7}"/>
              </a:ext>
            </a:extLst>
          </p:cNvPr>
          <p:cNvCxnSpPr>
            <a:cxnSpLocks/>
          </p:cNvCxnSpPr>
          <p:nvPr/>
        </p:nvCxnSpPr>
        <p:spPr>
          <a:xfrm>
            <a:off x="6793441" y="232338"/>
            <a:ext cx="0" cy="237006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62D990D5-6306-4438-B685-9A2A0532B24C}"/>
              </a:ext>
            </a:extLst>
          </p:cNvPr>
          <p:cNvCxnSpPr>
            <a:cxnSpLocks/>
          </p:cNvCxnSpPr>
          <p:nvPr/>
        </p:nvCxnSpPr>
        <p:spPr>
          <a:xfrm>
            <a:off x="4877083" y="220038"/>
            <a:ext cx="0" cy="247066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E7FEDA8-9E4C-42C9-9C8D-F9904384B7D6}"/>
              </a:ext>
            </a:extLst>
          </p:cNvPr>
          <p:cNvCxnSpPr>
            <a:cxnSpLocks/>
          </p:cNvCxnSpPr>
          <p:nvPr/>
        </p:nvCxnSpPr>
        <p:spPr>
          <a:xfrm>
            <a:off x="9152013" y="220038"/>
            <a:ext cx="0" cy="238236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BC3A232-C32E-42D9-96C5-34CA47D3EE8C}"/>
              </a:ext>
            </a:extLst>
          </p:cNvPr>
          <p:cNvGrpSpPr/>
          <p:nvPr/>
        </p:nvGrpSpPr>
        <p:grpSpPr>
          <a:xfrm>
            <a:off x="277461" y="3297075"/>
            <a:ext cx="11018809" cy="1173338"/>
            <a:chOff x="95683" y="4616839"/>
            <a:chExt cx="11195293" cy="703608"/>
          </a:xfr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222" name="Arrow: Right 221">
              <a:extLst>
                <a:ext uri="{FF2B5EF4-FFF2-40B4-BE49-F238E27FC236}">
                  <a16:creationId xmlns:a16="http://schemas.microsoft.com/office/drawing/2014/main" id="{CD32CAEC-7D6F-4A61-ADC9-E114FC382918}"/>
                </a:ext>
              </a:extLst>
            </p:cNvPr>
            <p:cNvSpPr/>
            <p:nvPr/>
          </p:nvSpPr>
          <p:spPr>
            <a:xfrm>
              <a:off x="95683" y="4616839"/>
              <a:ext cx="11195293" cy="70360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6FD31E7-055F-40AD-BC36-99A3344B5A57}"/>
                </a:ext>
              </a:extLst>
            </p:cNvPr>
            <p:cNvSpPr/>
            <p:nvPr/>
          </p:nvSpPr>
          <p:spPr>
            <a:xfrm>
              <a:off x="440384" y="4844750"/>
              <a:ext cx="1953618" cy="2851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/>
                <a:t>Pre Processing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5E64C830-2606-41F2-B159-AC61A26F04C5}"/>
                </a:ext>
              </a:extLst>
            </p:cNvPr>
            <p:cNvSpPr/>
            <p:nvPr/>
          </p:nvSpPr>
          <p:spPr>
            <a:xfrm>
              <a:off x="3170256" y="4856531"/>
              <a:ext cx="1651219" cy="225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 dirty="0"/>
                <a:t>Convolutions</a:t>
              </a:r>
            </a:p>
            <a:p>
              <a:pPr algn="ctr"/>
              <a:r>
                <a:rPr lang="en-IN" sz="1400" dirty="0"/>
                <a:t>3 Convolutions 2D 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4A9C6E7-8CDD-4693-9188-EB2C60136801}"/>
                </a:ext>
              </a:extLst>
            </p:cNvPr>
            <p:cNvSpPr/>
            <p:nvPr/>
          </p:nvSpPr>
          <p:spPr>
            <a:xfrm>
              <a:off x="5120127" y="4860048"/>
              <a:ext cx="1595900" cy="2078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Sub sampling</a:t>
              </a:r>
            </a:p>
            <a:p>
              <a:pPr algn="ctr"/>
              <a:r>
                <a:rPr lang="en-IN" sz="1400" dirty="0"/>
                <a:t>3 Max pooling 2D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065F5492-9F7E-44AA-BDE7-B9792C8D5729}"/>
                </a:ext>
              </a:extLst>
            </p:cNvPr>
            <p:cNvSpPr/>
            <p:nvPr/>
          </p:nvSpPr>
          <p:spPr>
            <a:xfrm>
              <a:off x="7223557" y="4843511"/>
              <a:ext cx="1886557" cy="2441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Full Connected Layer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79262367-98E1-4604-B5EF-0FAAB643774C}"/>
                </a:ext>
              </a:extLst>
            </p:cNvPr>
            <p:cNvSpPr/>
            <p:nvPr/>
          </p:nvSpPr>
          <p:spPr>
            <a:xfrm>
              <a:off x="9163483" y="4890683"/>
              <a:ext cx="1983409" cy="1558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Sigmoid Binary Classifier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E35B3D4-6AAB-4537-9DDA-EC360F57D2C6}"/>
              </a:ext>
            </a:extLst>
          </p:cNvPr>
          <p:cNvSpPr/>
          <p:nvPr/>
        </p:nvSpPr>
        <p:spPr>
          <a:xfrm>
            <a:off x="4227229" y="2143254"/>
            <a:ext cx="155133" cy="12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BFFF9B2-F298-4288-B168-C3E7708A1484}"/>
              </a:ext>
            </a:extLst>
          </p:cNvPr>
          <p:cNvSpPr/>
          <p:nvPr/>
        </p:nvSpPr>
        <p:spPr>
          <a:xfrm>
            <a:off x="6116989" y="2336053"/>
            <a:ext cx="155133" cy="12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F89568-F032-4F80-93B5-07AA6C4BEE3F}"/>
              </a:ext>
            </a:extLst>
          </p:cNvPr>
          <p:cNvCxnSpPr>
            <a:cxnSpLocks/>
          </p:cNvCxnSpPr>
          <p:nvPr/>
        </p:nvCxnSpPr>
        <p:spPr>
          <a:xfrm>
            <a:off x="4382362" y="2150203"/>
            <a:ext cx="1502514" cy="26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CBC541-A949-4CD3-AC2F-2D863D3EB84D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304796" y="2273175"/>
            <a:ext cx="1604223" cy="13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2D30F2-827A-4413-ADDF-F07AE6CFA72B}"/>
              </a:ext>
            </a:extLst>
          </p:cNvPr>
          <p:cNvSpPr/>
          <p:nvPr/>
        </p:nvSpPr>
        <p:spPr>
          <a:xfrm>
            <a:off x="4226972" y="2143254"/>
            <a:ext cx="155133" cy="12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617847-90E6-4586-A76B-B53DA48FEB5E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4304539" y="2273175"/>
            <a:ext cx="1604223" cy="13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213DC5-EDDA-4D5C-9DE8-832B2D0D8FC8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6194556" y="2336053"/>
            <a:ext cx="2088756" cy="37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3231A6F-0322-4E51-9CAD-562E535D1AE5}"/>
              </a:ext>
            </a:extLst>
          </p:cNvPr>
          <p:cNvCxnSpPr>
            <a:cxnSpLocks/>
          </p:cNvCxnSpPr>
          <p:nvPr/>
        </p:nvCxnSpPr>
        <p:spPr>
          <a:xfrm>
            <a:off x="6272366" y="2464324"/>
            <a:ext cx="1986533" cy="2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77561-D949-42CB-AFC9-E9D7C21AFE4B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7642038" y="319259"/>
            <a:ext cx="2405087" cy="54158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707E4E-4828-4664-A56A-2360590A2341}"/>
              </a:ext>
            </a:extLst>
          </p:cNvPr>
          <p:cNvCxnSpPr>
            <a:cxnSpLocks/>
            <a:endCxn id="297" idx="1"/>
          </p:cNvCxnSpPr>
          <p:nvPr/>
        </p:nvCxnSpPr>
        <p:spPr>
          <a:xfrm>
            <a:off x="9017621" y="2237470"/>
            <a:ext cx="1046612" cy="75692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55D710-3F2B-4E2D-9904-DE3A2C3B12C4}"/>
              </a:ext>
            </a:extLst>
          </p:cNvPr>
          <p:cNvCxnSpPr>
            <a:cxnSpLocks/>
            <a:endCxn id="273" idx="3"/>
          </p:cNvCxnSpPr>
          <p:nvPr/>
        </p:nvCxnSpPr>
        <p:spPr>
          <a:xfrm flipV="1">
            <a:off x="9008007" y="347207"/>
            <a:ext cx="1027799" cy="190074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450A47-B528-44EE-B80E-E64A81ABC69C}"/>
              </a:ext>
            </a:extLst>
          </p:cNvPr>
          <p:cNvCxnSpPr>
            <a:cxnSpLocks/>
            <a:endCxn id="297" idx="2"/>
          </p:cNvCxnSpPr>
          <p:nvPr/>
        </p:nvCxnSpPr>
        <p:spPr>
          <a:xfrm>
            <a:off x="9008007" y="2911278"/>
            <a:ext cx="1044437" cy="11086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6A3E4F9-94B8-476B-8D2E-82226AE7B6E7}"/>
              </a:ext>
            </a:extLst>
          </p:cNvPr>
          <p:cNvCxnSpPr>
            <a:cxnSpLocks/>
            <a:stCxn id="273" idx="2"/>
            <a:endCxn id="223" idx="1"/>
          </p:cNvCxnSpPr>
          <p:nvPr/>
        </p:nvCxnSpPr>
        <p:spPr>
          <a:xfrm>
            <a:off x="10047125" y="319259"/>
            <a:ext cx="657072" cy="13537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3DD398F-4235-4EA9-A1E3-D828F3D63AA0}"/>
              </a:ext>
            </a:extLst>
          </p:cNvPr>
          <p:cNvCxnSpPr>
            <a:cxnSpLocks/>
            <a:stCxn id="297" idx="0"/>
            <a:endCxn id="223" idx="3"/>
          </p:cNvCxnSpPr>
          <p:nvPr/>
        </p:nvCxnSpPr>
        <p:spPr>
          <a:xfrm flipV="1">
            <a:off x="10091817" y="1754700"/>
            <a:ext cx="612380" cy="12285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7BB31D57-DEA6-411C-91D1-F87841A5825A}"/>
              </a:ext>
            </a:extLst>
          </p:cNvPr>
          <p:cNvCxnSpPr>
            <a:stCxn id="273" idx="1"/>
            <a:endCxn id="224" idx="5"/>
          </p:cNvCxnSpPr>
          <p:nvPr/>
        </p:nvCxnSpPr>
        <p:spPr>
          <a:xfrm>
            <a:off x="10074731" y="307126"/>
            <a:ext cx="698882" cy="18192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4F4E2610-78B8-452A-9A84-F29454BB44DB}"/>
              </a:ext>
            </a:extLst>
          </p:cNvPr>
          <p:cNvCxnSpPr>
            <a:stCxn id="297" idx="0"/>
            <a:endCxn id="224" idx="6"/>
          </p:cNvCxnSpPr>
          <p:nvPr/>
        </p:nvCxnSpPr>
        <p:spPr>
          <a:xfrm flipV="1">
            <a:off x="10091817" y="2085509"/>
            <a:ext cx="696172" cy="8977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486D1C5-84F2-41AC-B80F-965B418D5133}"/>
              </a:ext>
            </a:extLst>
          </p:cNvPr>
          <p:cNvSpPr/>
          <p:nvPr/>
        </p:nvSpPr>
        <p:spPr>
          <a:xfrm>
            <a:off x="105484" y="2162668"/>
            <a:ext cx="780588" cy="331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Original 50 X 50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46A7F71-9305-48DE-B61A-17E6E8923D26}"/>
              </a:ext>
            </a:extLst>
          </p:cNvPr>
          <p:cNvSpPr/>
          <p:nvPr/>
        </p:nvSpPr>
        <p:spPr>
          <a:xfrm>
            <a:off x="927697" y="1049809"/>
            <a:ext cx="1021811" cy="184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HSV</a:t>
            </a:r>
            <a:r>
              <a:rPr lang="en-IN" sz="1400" dirty="0"/>
              <a:t>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2660E84-4385-467E-8947-80FA04911A65}"/>
              </a:ext>
            </a:extLst>
          </p:cNvPr>
          <p:cNvSpPr/>
          <p:nvPr/>
        </p:nvSpPr>
        <p:spPr>
          <a:xfrm>
            <a:off x="986643" y="2125325"/>
            <a:ext cx="1021811" cy="184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YUV</a:t>
            </a:r>
            <a:endParaRPr lang="en-IN" sz="14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D04F493-0D4A-4630-B890-E43CF1C08E33}"/>
              </a:ext>
            </a:extLst>
          </p:cNvPr>
          <p:cNvSpPr/>
          <p:nvPr/>
        </p:nvSpPr>
        <p:spPr>
          <a:xfrm>
            <a:off x="967031" y="3165576"/>
            <a:ext cx="1021811" cy="184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YCRCB</a:t>
            </a:r>
            <a:endParaRPr lang="en-IN" sz="1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6B3318C-0D05-4FDA-BBC0-D0C0E6468E3E}"/>
              </a:ext>
            </a:extLst>
          </p:cNvPr>
          <p:cNvSpPr/>
          <p:nvPr/>
        </p:nvSpPr>
        <p:spPr>
          <a:xfrm>
            <a:off x="2062589" y="3226665"/>
            <a:ext cx="833854" cy="142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00" dirty="0"/>
              <a:t>Equalised YCRCB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D09A2334-CBF2-434C-8F04-5E71857E2191}"/>
              </a:ext>
            </a:extLst>
          </p:cNvPr>
          <p:cNvCxnSpPr>
            <a:stCxn id="270" idx="3"/>
          </p:cNvCxnSpPr>
          <p:nvPr/>
        </p:nvCxnSpPr>
        <p:spPr>
          <a:xfrm flipV="1">
            <a:off x="9524879" y="5503658"/>
            <a:ext cx="1546166" cy="8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341A92C5-1876-428D-BD3C-23F5C66E78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533" y="2920856"/>
            <a:ext cx="3234653" cy="2461699"/>
          </a:xfrm>
          <a:prstGeom prst="bentConnector3">
            <a:avLst>
              <a:gd name="adj1" fmla="val 1000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6983B1-56C6-4E52-AFAF-FE91CDDC85E7}"/>
              </a:ext>
            </a:extLst>
          </p:cNvPr>
          <p:cNvSpPr/>
          <p:nvPr/>
        </p:nvSpPr>
        <p:spPr>
          <a:xfrm>
            <a:off x="11155680" y="5397293"/>
            <a:ext cx="923788" cy="475332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Non - IDC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65536DD-6590-4F38-8D1C-7D7370938E68}"/>
              </a:ext>
            </a:extLst>
          </p:cNvPr>
          <p:cNvSpPr/>
          <p:nvPr/>
        </p:nvSpPr>
        <p:spPr>
          <a:xfrm>
            <a:off x="11155680" y="4905488"/>
            <a:ext cx="907422" cy="385096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/>
              <a:t>IDC</a:t>
            </a:r>
            <a:r>
              <a:rPr lang="en-IN" dirty="0"/>
              <a:t> 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0921AFC-9C1F-4BDC-B83F-7A3BCC8EC89E}"/>
              </a:ext>
            </a:extLst>
          </p:cNvPr>
          <p:cNvSpPr/>
          <p:nvPr/>
        </p:nvSpPr>
        <p:spPr>
          <a:xfrm>
            <a:off x="11109491" y="2066853"/>
            <a:ext cx="923788" cy="475332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Non - IDC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C6CC3A4-42D4-4705-B5CB-DF976909A33C}"/>
              </a:ext>
            </a:extLst>
          </p:cNvPr>
          <p:cNvSpPr/>
          <p:nvPr/>
        </p:nvSpPr>
        <p:spPr>
          <a:xfrm>
            <a:off x="11109491" y="1575048"/>
            <a:ext cx="907422" cy="385096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/>
              <a:t>IDC</a:t>
            </a:r>
            <a:r>
              <a:rPr lang="en-IN" dirty="0"/>
              <a:t> 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3E7CE08-8283-4AD5-BDD9-0B52280916AF}"/>
              </a:ext>
            </a:extLst>
          </p:cNvPr>
          <p:cNvSpPr/>
          <p:nvPr/>
        </p:nvSpPr>
        <p:spPr>
          <a:xfrm>
            <a:off x="11155679" y="4913120"/>
            <a:ext cx="907422" cy="385096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/>
              <a:t>IDC</a:t>
            </a:r>
            <a:r>
              <a:rPr lang="en-IN" dirty="0"/>
              <a:t> </a:t>
            </a:r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D4F4D2B4-528F-407A-8927-7E896AB5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47" y="1261762"/>
            <a:ext cx="838064" cy="831948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75D751E4-8F35-48E2-B937-96C1C85C2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34" t="3564" r="5192"/>
          <a:stretch/>
        </p:blipFill>
        <p:spPr>
          <a:xfrm>
            <a:off x="105484" y="1291897"/>
            <a:ext cx="760339" cy="808566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B289CEEE-D58B-4EB6-B7D6-229ECA34EEDB}"/>
              </a:ext>
            </a:extLst>
          </p:cNvPr>
          <p:cNvSpPr/>
          <p:nvPr/>
        </p:nvSpPr>
        <p:spPr>
          <a:xfrm>
            <a:off x="1973925" y="2150203"/>
            <a:ext cx="1021811" cy="184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Equalised YUV</a:t>
            </a:r>
            <a:endParaRPr lang="en-IN" sz="14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EEC3A8E-2CFE-4E8C-B167-DD33D0EFBC03}"/>
              </a:ext>
            </a:extLst>
          </p:cNvPr>
          <p:cNvSpPr/>
          <p:nvPr/>
        </p:nvSpPr>
        <p:spPr>
          <a:xfrm>
            <a:off x="2009504" y="1057745"/>
            <a:ext cx="1021811" cy="184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Equalised HSV</a:t>
            </a:r>
            <a:r>
              <a:rPr lang="en-IN" sz="1400" dirty="0"/>
              <a:t> </a:t>
            </a:r>
          </a:p>
        </p:txBody>
      </p:sp>
      <p:pic>
        <p:nvPicPr>
          <p:cNvPr id="314" name="Picture 313">
            <a:extLst>
              <a:ext uri="{FF2B5EF4-FFF2-40B4-BE49-F238E27FC236}">
                <a16:creationId xmlns:a16="http://schemas.microsoft.com/office/drawing/2014/main" id="{1A1BFC14-370A-4665-91F6-B225AC98C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089" y="1270437"/>
            <a:ext cx="774544" cy="796260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01F9246A-7705-4796-8438-0D4A70B6A8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-3691"/>
          <a:stretch/>
        </p:blipFill>
        <p:spPr>
          <a:xfrm>
            <a:off x="2116338" y="2380576"/>
            <a:ext cx="736996" cy="743820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21D9F9D0-ED5D-419C-934E-06155640E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9682" y="243005"/>
            <a:ext cx="758159" cy="786769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24260175-625F-4CE0-8D9C-8301AAD33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536" y="2315382"/>
            <a:ext cx="780455" cy="787681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1707FE0E-55D7-4316-98B1-4FCC081B8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8870" y="238943"/>
            <a:ext cx="800108" cy="81520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3D56697-5F9E-476A-A63A-7B57D31B5BCA}"/>
              </a:ext>
            </a:extLst>
          </p:cNvPr>
          <p:cNvSpPr/>
          <p:nvPr/>
        </p:nvSpPr>
        <p:spPr>
          <a:xfrm>
            <a:off x="3034343" y="3103274"/>
            <a:ext cx="6206039" cy="3394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200" dirty="0"/>
              <a:t>C1 16 (5X5) – S2 (2X2) – C2 32 (5X5) – S2 (2X2) – C3 128 (5X5) – S3 (2X2) -  D1 128 - D2 64 – D3 2</a:t>
            </a:r>
          </a:p>
          <a:p>
            <a:endParaRPr lang="en-IN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DF3F0-3740-4C18-ABC1-FCA907E8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9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0C56-38F2-49C5-9C97-8D4FB453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9CA0D-E4F0-4815-8CD7-BF1A54B42540}"/>
              </a:ext>
            </a:extLst>
          </p:cNvPr>
          <p:cNvSpPr txBox="1"/>
          <p:nvPr/>
        </p:nvSpPr>
        <p:spPr>
          <a:xfrm>
            <a:off x="622852" y="1537253"/>
            <a:ext cx="1051560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Recall – TP / TP + FN where, </a:t>
            </a:r>
          </a:p>
          <a:p>
            <a:r>
              <a:rPr lang="en-US" sz="2000" dirty="0"/>
              <a:t>	TP = Patches having IDC and detected correctly.</a:t>
            </a:r>
          </a:p>
          <a:p>
            <a:r>
              <a:rPr lang="en-US" sz="2000" dirty="0"/>
              <a:t>	FN = Patches having IDC but not detected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Recall is the proportion of IDC correctly predicted from whole IDC automatically predicted.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assessment done using Confusion Matrix </a:t>
            </a:r>
          </a:p>
          <a:p>
            <a:r>
              <a:rPr lang="en-US" sz="2000" dirty="0"/>
              <a:t>    using testing data and Classification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Thresholds – 0.29, 0.4, 0.5, 0.7 . </a:t>
            </a:r>
            <a:r>
              <a:rPr lang="en-US" sz="2000" b="1" dirty="0"/>
              <a:t>Best results at 0.29</a:t>
            </a:r>
          </a:p>
          <a:p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Recall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F1 =2 * ((</a:t>
            </a:r>
            <a:r>
              <a:rPr lang="en-IN" sz="2000" dirty="0" err="1"/>
              <a:t>Pr</a:t>
            </a:r>
            <a:r>
              <a:rPr lang="en-IN" sz="2000" dirty="0"/>
              <a:t> * </a:t>
            </a:r>
            <a:r>
              <a:rPr lang="en-IN" sz="2000" dirty="0" err="1"/>
              <a:t>Rc</a:t>
            </a:r>
            <a:r>
              <a:rPr lang="en-IN" sz="2000" dirty="0"/>
              <a:t>) / (</a:t>
            </a:r>
            <a:r>
              <a:rPr lang="en-IN" sz="2000" dirty="0" err="1"/>
              <a:t>Pr</a:t>
            </a:r>
            <a:r>
              <a:rPr lang="en-IN" sz="2000" dirty="0"/>
              <a:t> + </a:t>
            </a:r>
            <a:r>
              <a:rPr lang="en-IN" sz="2000" dirty="0" err="1"/>
              <a:t>Rc</a:t>
            </a:r>
            <a:r>
              <a:rPr lang="en-IN" sz="2000" dirty="0"/>
              <a:t>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ROC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588E6-BED5-4ADC-9F7F-E1DC710991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47653" y="3858949"/>
            <a:ext cx="3789680" cy="2886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D6A74-3519-472C-87A1-28B8F6D4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74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B94FCE-7EAA-4B2D-A870-7D5A3885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52" y="643466"/>
            <a:ext cx="9132896" cy="557106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878B8EB-BCC7-4644-ABBF-2C70B8B2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6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484D5DC-0131-492C-8B86-83439413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643466"/>
            <a:ext cx="9246584" cy="55710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BF5D71-E55C-44F5-956F-5D79A235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40AD-D4DE-45B7-A96C-37881A9CEE4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1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4051</TotalTime>
  <Words>501</Words>
  <Application>Microsoft Office PowerPoint</Application>
  <PresentationFormat>Widescreen</PresentationFormat>
  <Paragraphs>133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Automatic detection of invasive ductal carcinoma in whole slide images with CNN</vt:lpstr>
      <vt:lpstr>Why! </vt:lpstr>
      <vt:lpstr>Colour Spaces</vt:lpstr>
      <vt:lpstr>Where is the Data!</vt:lpstr>
      <vt:lpstr>Pre processing</vt:lpstr>
      <vt:lpstr>PowerPoint Presentation</vt:lpstr>
      <vt:lpstr>Performance Metrics</vt:lpstr>
      <vt:lpstr>PowerPoint Presentation</vt:lpstr>
      <vt:lpstr>PowerPoint Presentation</vt:lpstr>
      <vt:lpstr>Hypothesis validation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CNN parameter values for number of epochs, learning rate, learning rate decay and classiﬁcation threshold of stochastic gradient descent algorithm were found to be 25,1e-2, 1e-7, and 0.29 respectively.</dc:title>
  <dc:creator>Dhruv Sharma</dc:creator>
  <cp:lastModifiedBy>Dhruv Sharma</cp:lastModifiedBy>
  <cp:revision>83</cp:revision>
  <dcterms:created xsi:type="dcterms:W3CDTF">2018-10-10T04:21:01Z</dcterms:created>
  <dcterms:modified xsi:type="dcterms:W3CDTF">2018-10-16T00:48:48Z</dcterms:modified>
</cp:coreProperties>
</file>