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7" r:id="rId2"/>
    <p:sldId id="396" r:id="rId3"/>
    <p:sldId id="303" r:id="rId4"/>
    <p:sldId id="3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2C4d0MYx/XlMHy+XowS0Q==" hashData="XW/dMXEL4T/k/kiPgfoGiYpjrQMJ/AwI1aHtEBa47rGEAoTJYCLIy9sAmSJ6/yQWcAUziBK+ld5T4/BU7bVSR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3EA-C2F6-4935-AE73-5A4E445B6526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0883-3D7F-40BE-8308-8BA1965F6256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4EC4-C677-4798-A187-F1CE9B69B336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9C61-8278-4DCF-9629-5206A5CF30DD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0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EC61-3B6A-481B-8435-B32E0F1D22EA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459-9F61-4D10-B8A5-513BCB1A1F96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8BE-2BF0-43E6-940B-65DBB1C0CA6C}" type="datetime1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CAB7-2635-4714-881D-ED843617B355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CB59-53DC-4948-AF9A-2ABD4E7A93C3}" type="datetime1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1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900-F0AB-4B66-B43A-DF755FBDBD97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79CD-0675-4BFA-BB5F-872C867E8798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2616-78EC-47F8-9A93-1D61F4835CBA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1" y="1595655"/>
            <a:ext cx="2514600" cy="18859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A5309B-9224-4D3C-B689-AD22898E09D2}"/>
              </a:ext>
            </a:extLst>
          </p:cNvPr>
          <p:cNvSpPr/>
          <p:nvPr/>
        </p:nvSpPr>
        <p:spPr>
          <a:xfrm rot="19550393">
            <a:off x="1585996" y="2382225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Not to be copied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71" y="5616906"/>
            <a:ext cx="9163050" cy="83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2021" y="5625436"/>
            <a:ext cx="838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7"/>
          <p:cNvCxnSpPr>
            <a:cxnSpLocks/>
            <a:stCxn id="2" idx="2"/>
            <a:endCxn id="20" idx="0"/>
          </p:cNvCxnSpPr>
          <p:nvPr/>
        </p:nvCxnSpPr>
        <p:spPr>
          <a:xfrm>
            <a:off x="5989721" y="3481605"/>
            <a:ext cx="0" cy="457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1371600" y="646278"/>
            <a:ext cx="2846187" cy="2727418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396913" y="2285506"/>
            <a:ext cx="228600" cy="29367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6" name="Picture 15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6" r="72331"/>
          <a:stretch/>
        </p:blipFill>
        <p:spPr bwMode="auto">
          <a:xfrm>
            <a:off x="1575542" y="548896"/>
            <a:ext cx="2544995" cy="24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552">
            <a:off x="3026096" y="1228848"/>
            <a:ext cx="1452776" cy="1089583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317500"/>
          </a:effectLst>
        </p:spPr>
      </p:pic>
      <p:sp>
        <p:nvSpPr>
          <p:cNvPr id="15" name="Parallelogram 14"/>
          <p:cNvSpPr/>
          <p:nvPr/>
        </p:nvSpPr>
        <p:spPr>
          <a:xfrm rot="19430570" flipH="1">
            <a:off x="3200144" y="1673904"/>
            <a:ext cx="790169" cy="1061771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5238284" y="3938804"/>
            <a:ext cx="1502874" cy="76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</a:p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1951122" y="4320656"/>
            <a:ext cx="3287162" cy="122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1532021" y="38163"/>
            <a:ext cx="9135979" cy="5022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 2 : RECOMMENDING  VISUALLY  SIMILAR  INSECTS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6882A-75C8-4281-9A3C-C333A5D7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4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87" y="4026491"/>
            <a:ext cx="9144000" cy="8312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1"/>
            <a:ext cx="9144000" cy="8312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32190"/>
            <a:ext cx="9144000" cy="83127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565353" y="4018098"/>
            <a:ext cx="816935" cy="831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4001" y="1802764"/>
            <a:ext cx="816935" cy="1093686"/>
          </a:xfrm>
          <a:prstGeom prst="rect">
            <a:avLst/>
          </a:prstGeom>
          <a:noFill/>
          <a:ln w="28575">
            <a:solidFill>
              <a:srgbClr val="99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alibri"/>
              </a:rPr>
              <a:t>TARGET</a:t>
            </a:r>
            <a:endParaRPr lang="en-NZ" sz="1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65353" y="2932805"/>
            <a:ext cx="816935" cy="839050"/>
          </a:xfrm>
          <a:prstGeom prst="rect">
            <a:avLst/>
          </a:prstGeom>
          <a:noFill/>
          <a:ln w="28575">
            <a:solidFill>
              <a:srgbClr val="99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82287" y="1814802"/>
            <a:ext cx="8286750" cy="19570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Calibri"/>
              </a:rPr>
              <a:t>OUTPUT IMAGES</a:t>
            </a:r>
            <a:endParaRPr lang="en-NZ" sz="11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17A02-9C6D-4C80-9279-C8499BB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white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30FE0-5BD7-425C-BD5C-3E3E52906172}"/>
              </a:ext>
            </a:extLst>
          </p:cNvPr>
          <p:cNvSpPr/>
          <p:nvPr/>
        </p:nvSpPr>
        <p:spPr>
          <a:xfrm rot="19550393">
            <a:off x="1336289" y="2065798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Not to be copied </a:t>
            </a:r>
          </a:p>
        </p:txBody>
      </p:sp>
    </p:spTree>
    <p:extLst>
      <p:ext uri="{BB962C8B-B14F-4D97-AF65-F5344CB8AC3E}">
        <p14:creationId xmlns:p14="http://schemas.microsoft.com/office/powerpoint/2010/main" val="2782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24001" y="4974128"/>
            <a:ext cx="9143999" cy="1883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24001" y="2924579"/>
            <a:ext cx="9143999" cy="1883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94" y="3309695"/>
            <a:ext cx="2255048" cy="14634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1615694" y="2982801"/>
            <a:ext cx="2255048" cy="3102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 Software : For Annotation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8116" r="23863" b="13656"/>
          <a:stretch/>
        </p:blipFill>
        <p:spPr>
          <a:xfrm>
            <a:off x="4424368" y="3770146"/>
            <a:ext cx="4089595" cy="685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4424368" y="3342495"/>
            <a:ext cx="4089595" cy="4024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Data : JSON File Required as an Input for Mask R-CNN</a:t>
            </a:r>
          </a:p>
        </p:txBody>
      </p:sp>
      <p:pic>
        <p:nvPicPr>
          <p:cNvPr id="8" name="Picture 7" descr="T:\projects\2018\SCION\zzz_Ravi_Trash\annot_images\Adalia_bipunctata_1.jp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007" y="5400000"/>
            <a:ext cx="1768228" cy="13300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5772883" y="5384349"/>
            <a:ext cx="1314178" cy="12910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MASK RCNN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MODEL</a:t>
            </a:r>
          </a:p>
          <a:p>
            <a:pPr algn="ctr"/>
            <a:endParaRPr lang="en-US" sz="1100" b="1" dirty="0">
              <a:solidFill>
                <a:srgbClr val="FFFF00"/>
              </a:solidFill>
              <a:latin typeface="Calibri"/>
            </a:endParaRPr>
          </a:p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INFERENCE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8327459" y="5173020"/>
            <a:ext cx="1775776" cy="2269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 Localised Insect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98081" y="5679725"/>
            <a:ext cx="537999" cy="43865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Down Arrow 45">
            <a:extLst>
              <a:ext uri="{FF2B5EF4-FFF2-40B4-BE49-F238E27FC236}">
                <a16:creationId xmlns:a16="http://schemas.microsoft.com/office/drawing/2014/main" id="{9AA55D2E-A2F0-4A40-A95D-1C736A38A162}"/>
              </a:ext>
            </a:extLst>
          </p:cNvPr>
          <p:cNvSpPr/>
          <p:nvPr/>
        </p:nvSpPr>
        <p:spPr>
          <a:xfrm rot="16200000">
            <a:off x="5077616" y="5658849"/>
            <a:ext cx="381000" cy="4857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D33357-0292-45F1-8B83-F501AC9F6C70}"/>
              </a:ext>
            </a:extLst>
          </p:cNvPr>
          <p:cNvSpPr/>
          <p:nvPr/>
        </p:nvSpPr>
        <p:spPr>
          <a:xfrm>
            <a:off x="1625219" y="4429827"/>
            <a:ext cx="1295400" cy="3313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3600  IMAGES</a:t>
            </a:r>
          </a:p>
          <a:p>
            <a:pPr algn="ctr"/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MANUALLY )</a:t>
            </a:r>
          </a:p>
        </p:txBody>
      </p:sp>
      <p:sp>
        <p:nvSpPr>
          <p:cNvPr id="21" name="Right Arrow 16">
            <a:extLst>
              <a:ext uri="{FF2B5EF4-FFF2-40B4-BE49-F238E27FC236}">
                <a16:creationId xmlns:a16="http://schemas.microsoft.com/office/drawing/2014/main" id="{6067377E-D41C-459F-A821-9545E3FF4AA3}"/>
              </a:ext>
            </a:extLst>
          </p:cNvPr>
          <p:cNvSpPr/>
          <p:nvPr/>
        </p:nvSpPr>
        <p:spPr>
          <a:xfrm>
            <a:off x="3935105" y="3695782"/>
            <a:ext cx="424898" cy="43865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4002" y="495646"/>
            <a:ext cx="9143999" cy="228487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535740" y="918410"/>
            <a:ext cx="1999445" cy="111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Object Localisation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717247" y="526752"/>
            <a:ext cx="930686" cy="839798"/>
            <a:chOff x="172294" y="941673"/>
            <a:chExt cx="914968" cy="839798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4" y="941673"/>
              <a:ext cx="818318" cy="775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18201" r="8440" b="3539"/>
            <a:stretch/>
          </p:blipFill>
          <p:spPr>
            <a:xfrm>
              <a:off x="233225" y="975592"/>
              <a:ext cx="796887" cy="79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94" y="1005969"/>
              <a:ext cx="818318" cy="775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9" name="Group 48"/>
          <p:cNvGrpSpPr/>
          <p:nvPr/>
        </p:nvGrpSpPr>
        <p:grpSpPr>
          <a:xfrm>
            <a:off x="3219390" y="1060231"/>
            <a:ext cx="967019" cy="923678"/>
            <a:chOff x="136575" y="941673"/>
            <a:chExt cx="950687" cy="923678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4" y="941673"/>
              <a:ext cx="818318" cy="775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18201" r="8440" b="3539"/>
            <a:stretch/>
          </p:blipFill>
          <p:spPr>
            <a:xfrm>
              <a:off x="233225" y="975592"/>
              <a:ext cx="796887" cy="79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94" y="1005969"/>
              <a:ext cx="818318" cy="775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18201" r="8440" b="3539"/>
            <a:stretch/>
          </p:blipFill>
          <p:spPr>
            <a:xfrm>
              <a:off x="136575" y="1068463"/>
              <a:ext cx="796887" cy="79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5565832" y="920879"/>
            <a:ext cx="1931092" cy="1106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Mask RCNN</a:t>
            </a:r>
          </a:p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 (Mask Region Convolutional Neural Network)</a:t>
            </a:r>
          </a:p>
          <a:p>
            <a:pPr algn="ctr">
              <a:defRPr/>
            </a:pP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4182610" y="2058307"/>
            <a:ext cx="932600" cy="3752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Annotation JSON file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5565193" y="2045458"/>
            <a:ext cx="1931731" cy="222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Python, Keras, Tensorflow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8869396" y="1772741"/>
            <a:ext cx="1332131" cy="21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Cropped image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5995325" y="1765042"/>
            <a:ext cx="1006780" cy="211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Class : Insect</a:t>
            </a:r>
          </a:p>
        </p:txBody>
      </p:sp>
      <p:sp>
        <p:nvSpPr>
          <p:cNvPr id="55" name="Notched Right Arrow 54"/>
          <p:cNvSpPr/>
          <p:nvPr/>
        </p:nvSpPr>
        <p:spPr>
          <a:xfrm rot="19932088">
            <a:off x="5131430" y="1831836"/>
            <a:ext cx="362813" cy="260343"/>
          </a:xfrm>
          <a:prstGeom prst="notch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4167653" y="2440831"/>
            <a:ext cx="947558" cy="31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 Software</a:t>
            </a:r>
          </a:p>
        </p:txBody>
      </p:sp>
      <p:sp>
        <p:nvSpPr>
          <p:cNvPr id="57" name="Right Brace 56"/>
          <p:cNvSpPr/>
          <p:nvPr/>
        </p:nvSpPr>
        <p:spPr>
          <a:xfrm rot="2369223">
            <a:off x="4302658" y="1043206"/>
            <a:ext cx="196537" cy="1196700"/>
          </a:xfrm>
          <a:prstGeom prst="rightBrace">
            <a:avLst>
              <a:gd name="adj1" fmla="val 8333"/>
              <a:gd name="adj2" fmla="val 48762"/>
            </a:avLst>
          </a:prstGeom>
          <a:ln w="19050">
            <a:solidFill>
              <a:srgbClr val="0000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3307436" y="1423902"/>
            <a:ext cx="1102408" cy="186333"/>
          </a:xfrm>
          <a:prstGeom prst="rect">
            <a:avLst/>
          </a:prstGeom>
          <a:ln>
            <a:solidFill>
              <a:srgbClr val="0000C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3600 Images</a:t>
            </a:r>
          </a:p>
        </p:txBody>
      </p:sp>
      <p:sp>
        <p:nvSpPr>
          <p:cNvPr id="60" name="Down Arrow 59"/>
          <p:cNvSpPr/>
          <p:nvPr/>
        </p:nvSpPr>
        <p:spPr>
          <a:xfrm rot="16200000">
            <a:off x="4908160" y="1185673"/>
            <a:ext cx="439639" cy="4772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Down Arrow 60"/>
          <p:cNvSpPr/>
          <p:nvPr/>
        </p:nvSpPr>
        <p:spPr>
          <a:xfrm rot="16200000">
            <a:off x="7650391" y="811282"/>
            <a:ext cx="439639" cy="4772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98985" y="506713"/>
            <a:ext cx="596834" cy="2977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8525643" y="2045457"/>
            <a:ext cx="2009540" cy="2124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Python, Keras, Tensorflow</a:t>
            </a:r>
          </a:p>
        </p:txBody>
      </p:sp>
      <p:sp>
        <p:nvSpPr>
          <p:cNvPr id="64" name="Bent Arrow 63"/>
          <p:cNvSpPr/>
          <p:nvPr/>
        </p:nvSpPr>
        <p:spPr>
          <a:xfrm flipV="1">
            <a:off x="3576361" y="2035604"/>
            <a:ext cx="478395" cy="380712"/>
          </a:xfrm>
          <a:prstGeom prst="bentArrow">
            <a:avLst>
              <a:gd name="adj1" fmla="val 30004"/>
              <a:gd name="adj2" fmla="val 28753"/>
              <a:gd name="adj3" fmla="val 30004"/>
              <a:gd name="adj4" fmla="val 53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8990152" y="3162320"/>
            <a:ext cx="1620698" cy="1382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MASK RCNN MODEL</a:t>
            </a:r>
          </a:p>
          <a:p>
            <a:pPr algn="ctr"/>
            <a:endParaRPr lang="en-US" sz="1100" b="1" dirty="0">
              <a:solidFill>
                <a:srgbClr val="FFFF00"/>
              </a:solidFill>
              <a:latin typeface="Calibri"/>
            </a:endParaRPr>
          </a:p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Training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 &amp; 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Validation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 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  <a:latin typeface="Calibri"/>
              </a:rPr>
              <a:t>Weights Generated</a:t>
            </a:r>
          </a:p>
        </p:txBody>
      </p:sp>
      <p:sp>
        <p:nvSpPr>
          <p:cNvPr id="73" name="Right Arrow 16">
            <a:extLst>
              <a:ext uri="{FF2B5EF4-FFF2-40B4-BE49-F238E27FC236}">
                <a16:creationId xmlns:a16="http://schemas.microsoft.com/office/drawing/2014/main" id="{6067377E-D41C-459F-A821-9545E3FF4AA3}"/>
              </a:ext>
            </a:extLst>
          </p:cNvPr>
          <p:cNvSpPr/>
          <p:nvPr/>
        </p:nvSpPr>
        <p:spPr>
          <a:xfrm>
            <a:off x="8543030" y="3674392"/>
            <a:ext cx="424898" cy="43865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99527" y="2949006"/>
            <a:ext cx="788266" cy="2977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22596" y="4987933"/>
            <a:ext cx="788266" cy="2977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4000" y="0"/>
            <a:ext cx="9144000" cy="407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 :  OBJECT   LOCALISATION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6" t="2170" r="7574" b="9185"/>
          <a:stretch/>
        </p:blipFill>
        <p:spPr>
          <a:xfrm>
            <a:off x="2599411" y="5194893"/>
            <a:ext cx="2161147" cy="16246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FD33357-0292-45F1-8B83-F501AC9F6C70}"/>
              </a:ext>
            </a:extLst>
          </p:cNvPr>
          <p:cNvSpPr/>
          <p:nvPr/>
        </p:nvSpPr>
        <p:spPr>
          <a:xfrm>
            <a:off x="2593213" y="5178476"/>
            <a:ext cx="2170137" cy="2058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9252391" y="6409269"/>
            <a:ext cx="1417004" cy="415587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 Step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1548810" y="510338"/>
            <a:ext cx="1417004" cy="415587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: Step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EE3D0-497E-46C7-80C5-FA68C0B8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8A90EB-F65C-4DD8-BFB8-2E22D4FE8FE8}"/>
              </a:ext>
            </a:extLst>
          </p:cNvPr>
          <p:cNvSpPr/>
          <p:nvPr/>
        </p:nvSpPr>
        <p:spPr>
          <a:xfrm rot="19550393">
            <a:off x="1489190" y="2157811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Not to be copied </a:t>
            </a:r>
          </a:p>
        </p:txBody>
      </p:sp>
    </p:spTree>
    <p:extLst>
      <p:ext uri="{BB962C8B-B14F-4D97-AF65-F5344CB8AC3E}">
        <p14:creationId xmlns:p14="http://schemas.microsoft.com/office/powerpoint/2010/main" val="14373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/>
          <p:nvPr/>
        </p:nvPicPr>
        <p:blipFill rotWithShape="1">
          <a:blip r:embed="rId2"/>
          <a:srcRect b="8483"/>
          <a:stretch/>
        </p:blipFill>
        <p:spPr>
          <a:xfrm>
            <a:off x="1545580" y="2217834"/>
            <a:ext cx="9122420" cy="30204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5371215" y="1078230"/>
            <a:ext cx="2015149" cy="10195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Convolutional Neural Network (Inception V3), Imagenet  weights. </a:t>
            </a:r>
          </a:p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Feature vector extracted from flattened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8100125" y="1172758"/>
            <a:ext cx="1828800" cy="723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Creating Dataset of Feature Vectors of Images</a:t>
            </a:r>
          </a:p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(a csv file)</a:t>
            </a:r>
          </a:p>
        </p:txBody>
      </p:sp>
      <p:sp>
        <p:nvSpPr>
          <p:cNvPr id="8" name="Down Arrow 7"/>
          <p:cNvSpPr/>
          <p:nvPr/>
        </p:nvSpPr>
        <p:spPr>
          <a:xfrm rot="16200000">
            <a:off x="4639132" y="1353427"/>
            <a:ext cx="439639" cy="4691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5365900" y="2108347"/>
            <a:ext cx="2024533" cy="219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  <a:latin typeface="Calibri"/>
              </a:rPr>
              <a:t>Python, Keras, Tensorflow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0" y="0"/>
            <a:ext cx="9144000" cy="407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: CREATING  FEATURE  VECTORS  DATASET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385125" y="900591"/>
            <a:ext cx="1929664" cy="1497872"/>
            <a:chOff x="172294" y="918585"/>
            <a:chExt cx="909315" cy="84489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1" y="918585"/>
              <a:ext cx="818318" cy="775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18201" r="8440" b="3539"/>
            <a:stretch/>
          </p:blipFill>
          <p:spPr>
            <a:xfrm>
              <a:off x="242050" y="946324"/>
              <a:ext cx="796887" cy="796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94" y="987976"/>
              <a:ext cx="818318" cy="775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4" name="Picture 13" descr="T:\projects\2018\SCION\zzz_Ravi_Trash\annot_images\Adalia_bipunctata_1.jpg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42" y="1124513"/>
            <a:ext cx="1768228" cy="13300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2248095" y="455374"/>
            <a:ext cx="2066694" cy="415587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 from Step 1 Localised Insect Images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7543954" y="1353426"/>
            <a:ext cx="439639" cy="4691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6"/>
          <a:stretch>
            <a:fillRect/>
          </a:stretch>
        </p:blipFill>
        <p:spPr>
          <a:xfrm>
            <a:off x="5943601" y="5238305"/>
            <a:ext cx="4719084" cy="161969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3" name="Down Arrow 22"/>
          <p:cNvSpPr/>
          <p:nvPr/>
        </p:nvSpPr>
        <p:spPr>
          <a:xfrm>
            <a:off x="8052279" y="4747858"/>
            <a:ext cx="307437" cy="4691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39716" y="2874335"/>
            <a:ext cx="2128285" cy="2207317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94D44-03D4-4BC6-B643-4CD7C32D7CC5}"/>
              </a:ext>
            </a:extLst>
          </p:cNvPr>
          <p:cNvSpPr/>
          <p:nvPr/>
        </p:nvSpPr>
        <p:spPr>
          <a:xfrm>
            <a:off x="7529182" y="5894805"/>
            <a:ext cx="1417004" cy="41558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 Step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234690-E84D-47D3-9274-C209E1AD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8CA66-1170-46E0-8A5A-BD20FAD2452D}"/>
              </a:ext>
            </a:extLst>
          </p:cNvPr>
          <p:cNvSpPr/>
          <p:nvPr/>
        </p:nvSpPr>
        <p:spPr>
          <a:xfrm rot="19550393">
            <a:off x="1077383" y="2458641"/>
            <a:ext cx="9017000" cy="2173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Not to be copied </a:t>
            </a:r>
          </a:p>
        </p:txBody>
      </p:sp>
    </p:spTree>
    <p:extLst>
      <p:ext uri="{BB962C8B-B14F-4D97-AF65-F5344CB8AC3E}">
        <p14:creationId xmlns:p14="http://schemas.microsoft.com/office/powerpoint/2010/main" val="105288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184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Sharma</dc:creator>
  <cp:lastModifiedBy>Dhruv Sharma</cp:lastModifiedBy>
  <cp:revision>3</cp:revision>
  <dcterms:created xsi:type="dcterms:W3CDTF">2019-02-11T05:12:26Z</dcterms:created>
  <dcterms:modified xsi:type="dcterms:W3CDTF">2019-02-11T05:34:44Z</dcterms:modified>
</cp:coreProperties>
</file>