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380" r:id="rId3"/>
    <p:sldId id="373" r:id="rId4"/>
    <p:sldId id="365" r:id="rId5"/>
    <p:sldId id="38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XQpPQwWag470dB3r27i8A==" hashData="HLSYBbuW6pEm+O1t+5uyp0f0/sP8s8fFj/KBB3urDIPqtNe1ICM6ue/ZE/uhnPrRQPx0LO0ZbJoCmNUn1X2/4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806C4-ED0E-4F61-8CBC-BDDA4EBF1614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B6C19-9672-4AE8-869E-189FA6B72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5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D68AA4-3F82-4078-9499-D09052C7CAA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7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7EB9-5526-4432-9661-5426DF28E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E2904-D7A1-459B-9423-81DB8B341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106A3-A3B6-4639-98F1-79DE4404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EE76-4DB1-4586-A7E2-65D54816BDEC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DA3F5-5347-4637-A459-FA9CDB6D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DF92B-C53F-4336-84A2-49594CFE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D1E6-2C64-4F11-97B4-D4255CAAE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31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D990-7AE5-4D79-9D79-EF390143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45E1E-2E72-4D8A-A1A4-0214DCCEB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A8948-E0ED-4F68-A064-D8C5A08D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EE76-4DB1-4586-A7E2-65D54816BDEC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F754B-536E-41D0-9DA3-808A6DCB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B756-FA28-4405-B031-AEE85767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D1E6-2C64-4F11-97B4-D4255CAAE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21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4B7D6-A989-4CD0-950D-E887AC0BF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9FD8D-6EFB-498B-BE39-00C4AB8B8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EDE05-FF81-4BD6-8250-5314A3DD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EE76-4DB1-4586-A7E2-65D54816BDEC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F83BE-6237-4285-9F7F-EA19C21E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2F8DE-F2B0-4791-9A6D-6FC98972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D1E6-2C64-4F11-97B4-D4255CAAE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301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3EA-C2F6-4935-AE73-5A4E445B6526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84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9C61-8278-4DCF-9629-5206A5CF30DD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28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EC61-3B6A-481B-8435-B32E0F1D22EA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05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7459-9F61-4D10-B8A5-513BCB1A1F96}" type="datetime1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29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08BE-2BF0-43E6-940B-65DBB1C0CA6C}" type="datetime1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24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CAB7-2635-4714-881D-ED843617B355}" type="datetime1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CB59-53DC-4948-AF9A-2ABD4E7A93C3}" type="datetime1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5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7900-F0AB-4B66-B43A-DF755FBDBD97}" type="datetime1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2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2E84-C2C2-451D-B663-D30D04DF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E2682-EC04-4A29-9EB9-29D8F639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D8AC1-884B-44E5-A27A-017799D6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EE76-4DB1-4586-A7E2-65D54816BDEC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F00B7-66AD-439E-9971-AE45C687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5368F-CECD-4C65-B5CA-5A885068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D1E6-2C64-4F11-97B4-D4255CAAE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9017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79CD-0675-4BFA-BB5F-872C867E8798}" type="datetime1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73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0883-3D7F-40BE-8308-8BA1965F6256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081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4EC4-C677-4798-A187-F1CE9B69B336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1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91BE-BAB5-4218-9A20-4475C27C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0B72F-8AFE-4CFE-BFCE-50B1C03BC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743BB-98BE-4357-B63A-519CF055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EE76-4DB1-4586-A7E2-65D54816BDEC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12688-46F6-4C23-A4C7-B9C6FE24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9DC62-764A-4407-94F3-9BF8CED2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D1E6-2C64-4F11-97B4-D4255CAAE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64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768A-117C-48D1-9AE3-B399CC95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A100-4CF4-493F-98B6-99134B2AF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6C5B7-93BB-416A-B6B0-02884F195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78B92-B117-41BB-9109-395475E4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EE76-4DB1-4586-A7E2-65D54816BDEC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E4C91-A7B0-489B-991F-9B4A820A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8E373-4998-439D-BE0F-4C6DFA41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D1E6-2C64-4F11-97B4-D4255CAAE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61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34C7-40A4-45B4-9861-DF834A37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73B86-5608-4941-8E86-BD449450F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F66D-6CE9-4879-8556-3D056D4A6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EE9A8-1735-4FC8-8818-659BB853A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502CE-F409-4C56-AA59-78534E931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49484-4120-4D74-A8A0-5BC566A2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EE76-4DB1-4586-A7E2-65D54816BDEC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96FE1-8FA6-4049-8B9E-42D3B790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D4878-CF34-4BC4-A538-EDD85173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D1E6-2C64-4F11-97B4-D4255CAAE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10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464B-B9BC-471A-B53C-A0E778D4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DFDAC-1928-4B14-A102-CF2A4629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EE76-4DB1-4586-A7E2-65D54816BDEC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CA45D-7610-43D9-A2AE-919769B4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A97E4-1C85-47E2-A10C-04F328EA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D1E6-2C64-4F11-97B4-D4255CAAE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4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9B864-2647-4554-9DE4-94BEA709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EE76-4DB1-4586-A7E2-65D54816BDEC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4D6BE-2009-4E6A-A4B9-19E9964E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FA25C-7CEA-45C8-BF9A-E3E57344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D1E6-2C64-4F11-97B4-D4255CAAE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21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DB2C-0413-43D4-9D7B-FF93E235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2B6C-3770-4981-BB28-BC9BA1B7C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525A7-1DDF-42FF-AC2C-264704DF8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D3485-70F3-43C0-9EF1-1E41C61D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EE76-4DB1-4586-A7E2-65D54816BDEC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1EE4F-CEFD-42DF-9182-3DE21E8C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6D5B-5C35-4C49-B92A-CBC0B0E4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D1E6-2C64-4F11-97B4-D4255CAAE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53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D857-FF1D-456A-A0A7-F0B33E06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B1FFE-CECA-4293-963F-18ACC5D6D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39874-9009-44A6-A37F-21D4631C9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E5540-2C17-4F23-AC48-76E7DE7A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EE76-4DB1-4586-A7E2-65D54816BDEC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E4F3C-CFD1-4ED1-A63A-0E1BE27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5A305-E337-4AAF-ADB4-37CAD719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D1E6-2C64-4F11-97B4-D4255CAAE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93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E2982-D36E-4835-BB0E-B24BF038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05265-B818-4167-BD33-461CFDA5F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5C65-60C3-4724-8280-921F20175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AEE76-4DB1-4586-A7E2-65D54816BDEC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82A0E-D95B-4009-A701-B5088E38E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87C97-D8C2-4C44-A534-C3DF0162C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FD1E6-2C64-4F11-97B4-D4255CAAE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44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52616-78EC-47F8-9A93-1D61F4835CBA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6033478" y="326607"/>
            <a:ext cx="4608000" cy="63245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NZ" sz="1400" b="1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STREAM 2 </a:t>
            </a:r>
          </a:p>
          <a:p>
            <a:pPr algn="ctr">
              <a:defRPr/>
            </a:pPr>
            <a:r>
              <a:rPr lang="en-NZ" sz="1400" b="1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RECOMMENDING VISUALLY SIMILAR IMAGES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494D44-03D4-4BC6-B643-4CD7C32D7CC5}"/>
              </a:ext>
            </a:extLst>
          </p:cNvPr>
          <p:cNvSpPr/>
          <p:nvPr/>
        </p:nvSpPr>
        <p:spPr>
          <a:xfrm>
            <a:off x="7388566" y="2991295"/>
            <a:ext cx="2015149" cy="101957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/ DEEP</a:t>
            </a:r>
          </a:p>
          <a:p>
            <a:pPr algn="ctr"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</a:p>
        </p:txBody>
      </p:sp>
      <p:sp>
        <p:nvSpPr>
          <p:cNvPr id="46" name="Down Arrow 45"/>
          <p:cNvSpPr/>
          <p:nvPr/>
        </p:nvSpPr>
        <p:spPr>
          <a:xfrm>
            <a:off x="8183812" y="2552143"/>
            <a:ext cx="439639" cy="38212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NZ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17482" y="1186534"/>
            <a:ext cx="2572294" cy="3092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 IMAGE :  MOBILE APP USER</a:t>
            </a:r>
            <a:endParaRPr lang="en-NZ" sz="1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318763F-35A4-42EE-88E2-526453657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720" y="1685487"/>
            <a:ext cx="1477134" cy="83161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0" name="Down Arrow 45">
            <a:extLst>
              <a:ext uri="{FF2B5EF4-FFF2-40B4-BE49-F238E27FC236}">
                <a16:creationId xmlns:a16="http://schemas.microsoft.com/office/drawing/2014/main" id="{09B663E0-DCB6-45FA-B8C5-2595A36CE301}"/>
              </a:ext>
            </a:extLst>
          </p:cNvPr>
          <p:cNvSpPr/>
          <p:nvPr/>
        </p:nvSpPr>
        <p:spPr>
          <a:xfrm>
            <a:off x="8183812" y="4063427"/>
            <a:ext cx="439639" cy="41567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NZ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6E81F167-B84E-4213-87C7-7FE759D1B6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662" y="5551158"/>
            <a:ext cx="1681113" cy="975461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15376FC2-561E-45EE-9FA8-70BDA17193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789" y="5540684"/>
            <a:ext cx="1680992" cy="985935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DE48D83-4969-462C-84D4-E4A655830F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049" y="5219414"/>
            <a:ext cx="1609345" cy="958214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806B277A-856A-41C8-8C69-C97416B039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321" y="5176608"/>
            <a:ext cx="1634974" cy="948689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50EF887B-A33F-4AA1-979D-475462A7DC3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381" y="4901451"/>
            <a:ext cx="1773518" cy="1078021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E6CFAFE-7564-4E56-8292-D191E052595F}"/>
              </a:ext>
            </a:extLst>
          </p:cNvPr>
          <p:cNvSpPr/>
          <p:nvPr/>
        </p:nvSpPr>
        <p:spPr>
          <a:xfrm>
            <a:off x="7396056" y="4549186"/>
            <a:ext cx="2015149" cy="2691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IMAGES</a:t>
            </a:r>
            <a:endParaRPr lang="en-NZ" sz="1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37971" y="347874"/>
            <a:ext cx="4472130" cy="63245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NZ" sz="1400" b="1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STREAM 1 </a:t>
            </a:r>
          </a:p>
          <a:p>
            <a:pPr algn="ctr">
              <a:defRPr/>
            </a:pPr>
            <a:r>
              <a:rPr lang="en-NZ" sz="1400" b="1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LIKELIHOOD OF INSECTS BEING PHOTOGRAPHED</a:t>
            </a:r>
          </a:p>
          <a:p>
            <a:pPr algn="ctr">
              <a:defRPr/>
            </a:pPr>
            <a:endParaRPr lang="en-NZ" sz="1400" b="1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  <a:defRPr/>
            </a:pPr>
            <a:endParaRPr lang="en-NZ" sz="1600" b="1" i="1" dirty="0">
              <a:solidFill>
                <a:prstClr val="black"/>
              </a:solidFill>
              <a:latin typeface="Calibri"/>
            </a:endParaRPr>
          </a:p>
          <a:p>
            <a:pPr marL="180975" indent="-180975">
              <a:buFont typeface="Wingdings" panose="05000000000000000000" pitchFamily="2" charset="2"/>
              <a:buChar char="§"/>
              <a:defRPr/>
            </a:pPr>
            <a:endParaRPr lang="en-NZ" sz="1600" b="1" i="1" dirty="0">
              <a:solidFill>
                <a:prstClr val="black"/>
              </a:solidFill>
              <a:latin typeface="Calibri"/>
            </a:endParaRPr>
          </a:p>
          <a:p>
            <a:pPr marL="180975" indent="-180975">
              <a:buFont typeface="Wingdings" panose="05000000000000000000" pitchFamily="2" charset="2"/>
              <a:buChar char="§"/>
              <a:defRPr/>
            </a:pPr>
            <a:r>
              <a:rPr lang="en-NZ" sz="1600" b="1" i="1" dirty="0">
                <a:solidFill>
                  <a:prstClr val="black"/>
                </a:solidFill>
                <a:latin typeface="Calibri"/>
              </a:rPr>
              <a:t>What factors affect the likelihood of an insect being photographed by a citizen scientist ?</a:t>
            </a:r>
          </a:p>
          <a:p>
            <a:pPr>
              <a:defRPr/>
            </a:pPr>
            <a:endParaRPr lang="en-US" sz="1600" b="1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en-NZ" sz="1600" b="1" dirty="0">
              <a:solidFill>
                <a:prstClr val="black"/>
              </a:solidFill>
              <a:latin typeface="Calibri"/>
            </a:endParaRPr>
          </a:p>
          <a:p>
            <a:pPr marL="180975" indent="-180975">
              <a:buFont typeface="Wingdings" panose="05000000000000000000" pitchFamily="2" charset="2"/>
              <a:buChar char="§"/>
              <a:defRPr/>
            </a:pPr>
            <a:r>
              <a:rPr lang="en-US" sz="1600" b="1" i="1" dirty="0">
                <a:solidFill>
                  <a:prstClr val="black"/>
                </a:solidFill>
                <a:latin typeface="Calibri"/>
              </a:rPr>
              <a:t>Have most (Exotic) species been already observed ?</a:t>
            </a:r>
          </a:p>
          <a:p>
            <a:pPr marL="180975" indent="-180975">
              <a:buFont typeface="Wingdings" panose="05000000000000000000" pitchFamily="2" charset="2"/>
              <a:buChar char="§"/>
              <a:defRPr/>
            </a:pPr>
            <a:endParaRPr lang="en-US" sz="1600" b="1" i="1" dirty="0">
              <a:solidFill>
                <a:prstClr val="black"/>
              </a:solidFill>
              <a:latin typeface="Calibri"/>
            </a:endParaRPr>
          </a:p>
          <a:p>
            <a:pPr marL="180975" indent="-180975">
              <a:buFont typeface="Wingdings" panose="05000000000000000000" pitchFamily="2" charset="2"/>
              <a:buChar char="§"/>
              <a:defRPr/>
            </a:pPr>
            <a:endParaRPr lang="en-US" sz="1600" b="1" i="1" dirty="0">
              <a:solidFill>
                <a:prstClr val="black"/>
              </a:solidFill>
              <a:latin typeface="Calibri"/>
            </a:endParaRPr>
          </a:p>
          <a:p>
            <a:pPr marL="180975" indent="-180975">
              <a:buFont typeface="Wingdings" panose="05000000000000000000" pitchFamily="2" charset="2"/>
              <a:buChar char="§"/>
              <a:defRPr/>
            </a:pPr>
            <a:r>
              <a:rPr lang="en-US" sz="1600" b="1" i="1" dirty="0">
                <a:solidFill>
                  <a:prstClr val="black"/>
                </a:solidFill>
                <a:latin typeface="Calibri"/>
              </a:rPr>
              <a:t>How have exotic species spread across different regions of NZ ?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endParaRPr lang="en-US" sz="1600" b="1" i="1" dirty="0">
              <a:solidFill>
                <a:prstClr val="black"/>
              </a:solidFill>
              <a:latin typeface="Calibri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endParaRPr lang="en-US" sz="1600" b="1" i="1" dirty="0">
              <a:solidFill>
                <a:prstClr val="black"/>
              </a:solidFill>
              <a:latin typeface="Calibri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sz="1600" b="1" i="1" dirty="0">
                <a:solidFill>
                  <a:prstClr val="black"/>
                </a:solidFill>
                <a:latin typeface="Calibri"/>
              </a:rPr>
              <a:t>Which time of the year most species have been observed in 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5358D7-ED66-4DF6-BC4C-381F235B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9F8F84-D210-41D9-80D8-55A2B4CCD4FA}"/>
              </a:ext>
            </a:extLst>
          </p:cNvPr>
          <p:cNvSpPr/>
          <p:nvPr/>
        </p:nvSpPr>
        <p:spPr>
          <a:xfrm rot="19550393">
            <a:off x="1336289" y="2065798"/>
            <a:ext cx="9017000" cy="2173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chemeClr val="tx1"/>
                </a:solidFill>
              </a:rPr>
              <a:t>Not to be copied </a:t>
            </a:r>
          </a:p>
        </p:txBody>
      </p:sp>
    </p:spTree>
    <p:extLst>
      <p:ext uri="{BB962C8B-B14F-4D97-AF65-F5344CB8AC3E}">
        <p14:creationId xmlns:p14="http://schemas.microsoft.com/office/powerpoint/2010/main" val="426843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524000" y="1107840"/>
            <a:ext cx="9144000" cy="4227423"/>
            <a:chOff x="609600" y="762000"/>
            <a:chExt cx="7620000" cy="31242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6" t="1" r="16667" b="42589"/>
            <a:stretch/>
          </p:blipFill>
          <p:spPr>
            <a:xfrm>
              <a:off x="685802" y="858505"/>
              <a:ext cx="7467600" cy="29514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7" name="Straight Arrow Connector 26"/>
            <p:cNvCxnSpPr/>
            <p:nvPr/>
          </p:nvCxnSpPr>
          <p:spPr>
            <a:xfrm flipH="1" flipV="1">
              <a:off x="2819400" y="1981200"/>
              <a:ext cx="152400" cy="4953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5667378" y="2476500"/>
              <a:ext cx="1676400" cy="3810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prstClr val="black"/>
                  </a:solidFill>
                  <a:latin typeface="Calibri"/>
                </a:rPr>
                <a:t>Likelihood Factor  =  1/12  x  31</a:t>
              </a:r>
            </a:p>
            <a:p>
              <a:r>
                <a:rPr lang="en-US" sz="900" dirty="0">
                  <a:solidFill>
                    <a:prstClr val="black"/>
                  </a:solidFill>
                  <a:latin typeface="Calibri"/>
                </a:rPr>
                <a:t>                                  =  2.6</a:t>
              </a:r>
              <a:endParaRPr lang="en-NZ" sz="9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34750" y="2058838"/>
              <a:ext cx="2609850" cy="798662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" y="762000"/>
              <a:ext cx="7620000" cy="3124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1617784" y="5375271"/>
            <a:ext cx="8991600" cy="94107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1400" b="1" dirty="0">
                <a:solidFill>
                  <a:srgbClr val="FFFF00"/>
                </a:solidFill>
                <a:latin typeface="Calibri"/>
              </a:rPr>
              <a:t>                                                                               Number of Species Observed</a:t>
            </a:r>
            <a:br>
              <a:rPr lang="en-NZ" sz="1400" b="1" dirty="0">
                <a:solidFill>
                  <a:srgbClr val="FFFF00"/>
                </a:solidFill>
                <a:latin typeface="Calibri"/>
              </a:rPr>
            </a:br>
            <a:r>
              <a:rPr lang="en-NZ" sz="1400" b="1" dirty="0">
                <a:solidFill>
                  <a:srgbClr val="FFFF00"/>
                </a:solidFill>
                <a:latin typeface="Calibri"/>
              </a:rPr>
              <a:t>Likelihood of  being Photographed        =      -----------------------------------------    X     Number of Observations of the Family</a:t>
            </a:r>
            <a:br>
              <a:rPr lang="en-NZ" sz="1400" b="1" dirty="0">
                <a:solidFill>
                  <a:srgbClr val="FFFF00"/>
                </a:solidFill>
                <a:latin typeface="Calibri"/>
              </a:rPr>
            </a:br>
            <a:r>
              <a:rPr lang="en-NZ" sz="1400" b="1" dirty="0">
                <a:solidFill>
                  <a:srgbClr val="FFFF00"/>
                </a:solidFill>
                <a:latin typeface="Calibri"/>
              </a:rPr>
              <a:t>                                                                               Number of Species in the Family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8FBECD-0D38-40D1-A553-A46688891FC5}"/>
              </a:ext>
            </a:extLst>
          </p:cNvPr>
          <p:cNvSpPr/>
          <p:nvPr/>
        </p:nvSpPr>
        <p:spPr>
          <a:xfrm>
            <a:off x="1524000" y="136525"/>
            <a:ext cx="9085384" cy="701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66FFFF"/>
                </a:solidFill>
                <a:latin typeface="Calibri"/>
              </a:rPr>
              <a:t>LIKELIHOOD  OF  AN INSECT TO BE CLICKED BELONGING TO AN ORDER AND FAMILY 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76103A-7C99-488D-941B-272527F8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2A0F9B-1F78-487E-91A5-AFE8DD39479D}"/>
              </a:ext>
            </a:extLst>
          </p:cNvPr>
          <p:cNvSpPr/>
          <p:nvPr/>
        </p:nvSpPr>
        <p:spPr>
          <a:xfrm rot="19550393">
            <a:off x="1336289" y="2065798"/>
            <a:ext cx="9017000" cy="2173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chemeClr val="tx1"/>
                </a:solidFill>
              </a:rPr>
              <a:t>Not to be copied </a:t>
            </a:r>
          </a:p>
        </p:txBody>
      </p:sp>
    </p:spTree>
    <p:extLst>
      <p:ext uri="{BB962C8B-B14F-4D97-AF65-F5344CB8AC3E}">
        <p14:creationId xmlns:p14="http://schemas.microsoft.com/office/powerpoint/2010/main" val="314689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752600" y="1018551"/>
            <a:ext cx="8610600" cy="5400619"/>
            <a:chOff x="228600" y="266700"/>
            <a:chExt cx="7514590" cy="46482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4" r="13158" b="6387"/>
            <a:stretch/>
          </p:blipFill>
          <p:spPr>
            <a:xfrm>
              <a:off x="228600" y="266700"/>
              <a:ext cx="7514590" cy="4648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33" t="33696" r="76666" b="58893"/>
            <a:stretch/>
          </p:blipFill>
          <p:spPr>
            <a:xfrm>
              <a:off x="1219200" y="1295400"/>
              <a:ext cx="1143000" cy="381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sp>
          <p:nvSpPr>
            <p:cNvPr id="7" name="Rectangle 6"/>
            <p:cNvSpPr/>
            <p:nvPr/>
          </p:nvSpPr>
          <p:spPr>
            <a:xfrm>
              <a:off x="1209675" y="1847850"/>
              <a:ext cx="1076325" cy="457200"/>
            </a:xfrm>
            <a:prstGeom prst="rect">
              <a:avLst/>
            </a:prstGeom>
            <a:noFill/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24325" y="838200"/>
              <a:ext cx="1743075" cy="457201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900" b="1" kern="0" dirty="0">
                  <a:solidFill>
                    <a:srgbClr val="000000"/>
                  </a:solidFill>
                  <a:latin typeface="Calibri" panose="020F0502020204030204"/>
                  <a:ea typeface="Malgun Gothic" panose="020B0503020000020004" pitchFamily="34" charset="-127"/>
                  <a:cs typeface="Times New Roman" panose="02020603050405020304" pitchFamily="18" charset="0"/>
                </a:rPr>
                <a:t>Notice that the Number of Species Observed is More in </a:t>
              </a:r>
              <a:r>
                <a:rPr lang="en-US" sz="900" b="1" kern="0" dirty="0" err="1">
                  <a:solidFill>
                    <a:srgbClr val="000000"/>
                  </a:solidFill>
                  <a:latin typeface="Calibri" panose="020F0502020204030204"/>
                  <a:ea typeface="Malgun Gothic" panose="020B0503020000020004" pitchFamily="34" charset="-127"/>
                  <a:cs typeface="Times New Roman" panose="02020603050405020304" pitchFamily="18" charset="0"/>
                </a:rPr>
                <a:t>Coleoptera</a:t>
              </a:r>
              <a:r>
                <a:rPr lang="en-US" sz="900" b="1" kern="0" dirty="0">
                  <a:solidFill>
                    <a:srgbClr val="000000"/>
                  </a:solidFill>
                  <a:latin typeface="Calibri" panose="020F0502020204030204"/>
                  <a:ea typeface="Malgun Gothic" panose="020B0503020000020004" pitchFamily="34" charset="-127"/>
                  <a:cs typeface="Times New Roman" panose="02020603050405020304" pitchFamily="18" charset="0"/>
                </a:rPr>
                <a:t> than </a:t>
              </a:r>
              <a:r>
                <a:rPr lang="en-US" sz="900" b="1" kern="0" dirty="0" err="1">
                  <a:solidFill>
                    <a:srgbClr val="000000"/>
                  </a:solidFill>
                  <a:latin typeface="Calibri" panose="020F0502020204030204"/>
                  <a:ea typeface="Malgun Gothic" panose="020B0503020000020004" pitchFamily="34" charset="-127"/>
                  <a:cs typeface="Times New Roman" panose="02020603050405020304" pitchFamily="18" charset="0"/>
                </a:rPr>
                <a:t>Hemiptera</a:t>
              </a:r>
              <a:r>
                <a:rPr lang="en-US" sz="900" b="1" kern="0" dirty="0">
                  <a:solidFill>
                    <a:srgbClr val="000000"/>
                  </a:solidFill>
                  <a:latin typeface="Calibri" panose="020F0502020204030204"/>
                  <a:ea typeface="Malgun Gothic" panose="020B0503020000020004" pitchFamily="34" charset="-127"/>
                  <a:cs typeface="Times New Roman" panose="02020603050405020304" pitchFamily="18" charset="0"/>
                </a:rPr>
                <a:t> </a:t>
              </a:r>
              <a:endParaRPr lang="en-NZ" sz="1200" kern="0" dirty="0">
                <a:solidFill>
                  <a:sysClr val="window" lastClr="FFFFFF"/>
                </a:solidFill>
                <a:latin typeface="Calibri" panose="020F0502020204030204"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endCxn id="7" idx="3"/>
            </p:cNvCxnSpPr>
            <p:nvPr/>
          </p:nvCxnSpPr>
          <p:spPr>
            <a:xfrm flipH="1">
              <a:off x="2286000" y="1295400"/>
              <a:ext cx="1828802" cy="78105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endCxn id="6" idx="3"/>
            </p:cNvCxnSpPr>
            <p:nvPr/>
          </p:nvCxnSpPr>
          <p:spPr>
            <a:xfrm flipH="1">
              <a:off x="2362200" y="1252775"/>
              <a:ext cx="1752600" cy="23312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3" name="Rectangle 2"/>
          <p:cNvSpPr/>
          <p:nvPr/>
        </p:nvSpPr>
        <p:spPr>
          <a:xfrm>
            <a:off x="1644520" y="438832"/>
            <a:ext cx="8718680" cy="37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NZ" dirty="0">
                <a:solidFill>
                  <a:srgbClr val="99FF33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endParaRPr lang="en-NZ" dirty="0">
              <a:solidFill>
                <a:srgbClr val="99FF33"/>
              </a:solidFill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4221E7-8AE3-4FFA-84E9-CEBA2154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29A1065-243D-4520-B5AD-F977CF4C1DE5}"/>
              </a:ext>
            </a:extLst>
          </p:cNvPr>
          <p:cNvSpPr txBox="1">
            <a:spLocks/>
          </p:cNvSpPr>
          <p:nvPr/>
        </p:nvSpPr>
        <p:spPr>
          <a:xfrm>
            <a:off x="1431860" y="232869"/>
            <a:ext cx="9144000" cy="849184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ARE PEOPLE MORE ACTIVE IN OBSERVING INSECTS IN NZ ?</a:t>
            </a:r>
            <a:br>
              <a:rPr lang="en-US" sz="180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1" dirty="0">
              <a:solidFill>
                <a:srgbClr val="66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 t="7960" r="26692" b="36317"/>
          <a:stretch/>
        </p:blipFill>
        <p:spPr>
          <a:xfrm rot="19692237">
            <a:off x="9174301" y="3642490"/>
            <a:ext cx="495528" cy="4335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t="34667" r="46665" b="25333"/>
          <a:stretch/>
        </p:blipFill>
        <p:spPr>
          <a:xfrm rot="274704">
            <a:off x="9082523" y="4964535"/>
            <a:ext cx="602874" cy="361724"/>
          </a:xfrm>
          <a:prstGeom prst="rect">
            <a:avLst/>
          </a:prstGeom>
        </p:spPr>
      </p:pic>
      <p:pic>
        <p:nvPicPr>
          <p:cNvPr id="1028" name="Picture 4" descr="Image result for mantis imag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0"/>
          <a:stretch/>
        </p:blipFill>
        <p:spPr bwMode="auto">
          <a:xfrm>
            <a:off x="8781682" y="4267201"/>
            <a:ext cx="667486" cy="50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9773D54-EA10-45DF-9A3E-E54CF4D4ED1A}"/>
              </a:ext>
            </a:extLst>
          </p:cNvPr>
          <p:cNvSpPr/>
          <p:nvPr/>
        </p:nvSpPr>
        <p:spPr>
          <a:xfrm rot="19550393">
            <a:off x="1336289" y="2065798"/>
            <a:ext cx="9017000" cy="2173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chemeClr val="tx1"/>
                </a:solidFill>
              </a:rPr>
              <a:t>Not to be copied </a:t>
            </a:r>
          </a:p>
        </p:txBody>
      </p:sp>
    </p:spTree>
    <p:extLst>
      <p:ext uri="{BB962C8B-B14F-4D97-AF65-F5344CB8AC3E}">
        <p14:creationId xmlns:p14="http://schemas.microsoft.com/office/powerpoint/2010/main" val="190538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F85036D-1AAA-43AB-8936-5DE6DD77AD2B}"/>
              </a:ext>
            </a:extLst>
          </p:cNvPr>
          <p:cNvGrpSpPr/>
          <p:nvPr/>
        </p:nvGrpSpPr>
        <p:grpSpPr>
          <a:xfrm>
            <a:off x="1523999" y="545974"/>
            <a:ext cx="9144001" cy="6008816"/>
            <a:chOff x="0" y="849184"/>
            <a:chExt cx="9144001" cy="600881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21870B-4C9F-47E6-A6D8-1A3E475DD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01" y="851967"/>
              <a:ext cx="4419600" cy="60060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0BB3EC0-3ADA-4A75-A6DE-660F818826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962" t="8222" r="40349" b="18563"/>
            <a:stretch/>
          </p:blipFill>
          <p:spPr>
            <a:xfrm>
              <a:off x="0" y="849184"/>
              <a:ext cx="4691576" cy="600603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57CC543-E3E4-4305-BFD9-B7F38C14A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1" y="1066801"/>
            <a:ext cx="1362075" cy="32670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79FBC-17BC-40B2-A3D2-02223E44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9716E08-95D6-40CD-B8C8-CCAFC8A33B13}"/>
              </a:ext>
            </a:extLst>
          </p:cNvPr>
          <p:cNvSpPr txBox="1">
            <a:spLocks/>
          </p:cNvSpPr>
          <p:nvPr/>
        </p:nvSpPr>
        <p:spPr>
          <a:xfrm>
            <a:off x="1371600" y="2"/>
            <a:ext cx="9144000" cy="530086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ARE THE INSECTS BEING PHOTOGRAPHED?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3291A2-C2E7-4C51-9715-40E91FCE77CB}"/>
              </a:ext>
            </a:extLst>
          </p:cNvPr>
          <p:cNvSpPr/>
          <p:nvPr/>
        </p:nvSpPr>
        <p:spPr>
          <a:xfrm rot="19550393">
            <a:off x="1336289" y="2065798"/>
            <a:ext cx="9017000" cy="2173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chemeClr val="tx1"/>
                </a:solidFill>
              </a:rPr>
              <a:t>Not to be copied </a:t>
            </a:r>
          </a:p>
        </p:txBody>
      </p:sp>
    </p:spTree>
    <p:extLst>
      <p:ext uri="{BB962C8B-B14F-4D97-AF65-F5344CB8AC3E}">
        <p14:creationId xmlns:p14="http://schemas.microsoft.com/office/powerpoint/2010/main" val="92478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450EDF-8197-4D3E-851A-C5C8A574C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72" y="496640"/>
            <a:ext cx="7652430" cy="58647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F08EAF-CFF3-40E9-B3F5-741206F91178}"/>
              </a:ext>
            </a:extLst>
          </p:cNvPr>
          <p:cNvSpPr/>
          <p:nvPr/>
        </p:nvSpPr>
        <p:spPr>
          <a:xfrm rot="19550393">
            <a:off x="1336289" y="2065798"/>
            <a:ext cx="9017000" cy="2173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chemeClr val="tx1"/>
                </a:solidFill>
              </a:rPr>
              <a:t>Not to be copied </a:t>
            </a:r>
          </a:p>
        </p:txBody>
      </p:sp>
    </p:spTree>
    <p:extLst>
      <p:ext uri="{BB962C8B-B14F-4D97-AF65-F5344CB8AC3E}">
        <p14:creationId xmlns:p14="http://schemas.microsoft.com/office/powerpoint/2010/main" val="128757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158</Words>
  <Application>Microsoft Office PowerPoint</Application>
  <PresentationFormat>Widescreen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Malgun Gothic</vt:lpstr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 STREAMS  OF  THE  PROJECT</dc:title>
  <dc:creator>Dhruv Sharma</dc:creator>
  <cp:lastModifiedBy>Dhruv Sharma</cp:lastModifiedBy>
  <cp:revision>3</cp:revision>
  <dcterms:created xsi:type="dcterms:W3CDTF">2019-02-11T05:09:09Z</dcterms:created>
  <dcterms:modified xsi:type="dcterms:W3CDTF">2019-02-11T05:34:04Z</dcterms:modified>
</cp:coreProperties>
</file>