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73" r:id="rId13"/>
    <p:sldId id="274" r:id="rId14"/>
    <p:sldId id="265" r:id="rId15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552" autoAdjust="0"/>
  </p:normalViewPr>
  <p:slideViewPr>
    <p:cSldViewPr snapToGrid="0" snapToObjects="1">
      <p:cViewPr varScale="1">
        <p:scale>
          <a:sx n="87" d="100"/>
          <a:sy n="87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3B872-710B-381D-7CF5-D879B34B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58F885-29B2-8E92-ADD3-F9C2D984A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BC3D6-0802-CEEB-E814-70EA8148D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79C90-4E9F-DC7E-1119-68CF5B2B28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B1DCB-05A3-BA5E-071A-FC9190955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E9A2D-79C6-A2FD-1AFF-83DEDDF445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5B32-B658-C672-0BD6-4E291D9AA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2ECC-8C7A-3C62-7281-180CEDFC0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7A8C-9036-0D8F-EEC1-13F1881C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5654E-F762-3B75-DD76-87B09C786A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04246-6AFB-4436-B049-161C6055C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833B0-7E2A-C5C9-AFCE-AB74B89E4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CFFD-E9A8-6A3D-609F-217D36A3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3E7FA-1666-36B3-C4F2-6B7417B34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B51F6-66E8-21F7-3716-431538EF5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760FF-31EA-CA42-D975-2FBADECA4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42C48-2151-F432-1140-63DD0641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DB2A1-890C-DD4F-A42E-259A0547A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DF28A-F6E8-1566-A68E-F6A52D404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31E4-0FAB-DCE1-049F-7AC53F29E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3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80B39-ECDA-0F38-E415-43F07BE9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CAE693-047A-EAF4-5606-82E515ED5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A379BD-0640-634A-4281-29F70D351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C099-4689-F70C-1B88-A56339280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479D6-175E-4F8A-8AD7-6774BA394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AB5ED-83E6-E146-D55B-47E970ACA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75FDC-0CE8-572B-C320-AEB6A2FD1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38AC6-4F17-29B8-A4AF-6498F0684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62872-148A-A1EA-D4CD-CB3D066B1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FC9FCD-F573-757E-CACC-7684D8B8D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19E311-A487-6625-39AF-08DE375F3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0477B-813A-E70F-F7E2-369D82AF4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9976" y="535663"/>
            <a:ext cx="7830233" cy="9458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indent="-685800">
              <a:lnSpc>
                <a:spcPts val="7700"/>
              </a:lnSpc>
              <a:buFont typeface="Wingdings" panose="05000000000000000000" pitchFamily="2" charset="2"/>
              <a:buChar char="q"/>
            </a:pPr>
            <a:r>
              <a:rPr lang="en-US" sz="4450" b="1" kern="0" spc="-18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CSS Bootstrap Framework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88" y="1933028"/>
            <a:ext cx="7556421" cy="5496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Bootstrap is a free and open-source CSS framework that designed for building responsive mobile-first websites and web applications. It is one of the most popular CSS frameworks. Bootstrap help developers to create mobile-first, adaptive web designs that work seamlessly across all devices and screen sizes.</a:t>
            </a:r>
          </a:p>
          <a:p>
            <a:pPr marL="0" indent="0">
              <a:lnSpc>
                <a:spcPts val="2850"/>
              </a:lnSpc>
              <a:buNone/>
            </a:pPr>
            <a:endParaRPr lang="en-US" kern="0" spc="-36" dirty="0">
              <a:solidFill>
                <a:srgbClr val="E5E0DF"/>
              </a:solidFill>
              <a:latin typeface="Lora" pitchFamily="2" charset="0"/>
              <a:ea typeface="Inter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</a:pP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Bootstrap offers a comprehensive set of pre-designed components, utilities, and grid systems that simplify web development, enabling developers to quickly create consistent and visually appealing user interfaces.</a:t>
            </a:r>
            <a:endParaRPr lang="en-US" dirty="0">
              <a:latin typeface="Lora" pitchFamily="2" charset="0"/>
              <a:ea typeface="Inter"/>
              <a:cs typeface="Times New Roman" panose="02020603050405020304" pitchFamily="18" charset="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kern="0" spc="-36" dirty="0">
              <a:solidFill>
                <a:srgbClr val="E5E0DF"/>
              </a:solidFill>
              <a:latin typeface="Lora" pitchFamily="2" charset="0"/>
              <a:ea typeface="Inter"/>
              <a:cs typeface="Times New Roman" panose="02020603050405020304" pitchFamily="18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Bootstrap has evolved into a widely-used framework, ensuring compatibility with major browsers like Internet Explorer, Firefox, and Chrome.</a:t>
            </a:r>
          </a:p>
          <a:p>
            <a:pPr marL="0" indent="0">
              <a:lnSpc>
                <a:spcPts val="2850"/>
              </a:lnSpc>
              <a:buNone/>
            </a:pPr>
            <a:endParaRPr lang="en-US" kern="0" spc="-36" dirty="0">
              <a:solidFill>
                <a:srgbClr val="E5E0DF"/>
              </a:solidFill>
              <a:latin typeface="Lora" pitchFamily="2" charset="0"/>
              <a:ea typeface="Inter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19976" y="8031182"/>
            <a:ext cx="12394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40295" y="7881520"/>
            <a:ext cx="194869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Inter"/>
            </a:endParaRPr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03E91642-4A1B-643D-F853-920A4991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4F5E4530-F3E3-219F-35FC-0FF7C1BC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956" y="1388626"/>
            <a:ext cx="4919424" cy="4919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5C541-C839-DE2E-A11C-545306D1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C68D06B-98DC-415F-B597-62B4224F7276}"/>
              </a:ext>
            </a:extLst>
          </p:cNvPr>
          <p:cNvSpPr/>
          <p:nvPr/>
        </p:nvSpPr>
        <p:spPr>
          <a:xfrm>
            <a:off x="780217" y="201379"/>
            <a:ext cx="8732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3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Bootstrap Utilities</a:t>
            </a:r>
            <a:endParaRPr lang="en-US" sz="36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DF2F619-97CB-A34B-19BE-1F328C8D5397}"/>
              </a:ext>
            </a:extLst>
          </p:cNvPr>
          <p:cNvSpPr/>
          <p:nvPr/>
        </p:nvSpPr>
        <p:spPr>
          <a:xfrm>
            <a:off x="793790" y="261080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FA05630-B912-6666-0FE2-CD6C2FB01709}"/>
              </a:ext>
            </a:extLst>
          </p:cNvPr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432FCB4-B287-D8EB-9FC3-36B9666963E4}"/>
              </a:ext>
            </a:extLst>
          </p:cNvPr>
          <p:cNvSpPr/>
          <p:nvPr/>
        </p:nvSpPr>
        <p:spPr>
          <a:xfrm>
            <a:off x="793790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829B366-AAC8-DB95-CB0C-A2C156F0E5A3}"/>
              </a:ext>
            </a:extLst>
          </p:cNvPr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7318CD3-9986-14BF-F0DF-3EA04C0AD226}"/>
              </a:ext>
            </a:extLst>
          </p:cNvPr>
          <p:cNvSpPr/>
          <p:nvPr/>
        </p:nvSpPr>
        <p:spPr>
          <a:xfrm>
            <a:off x="5332928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E6EEB96-DBF7-ACAB-CB37-C93754679944}"/>
              </a:ext>
            </a:extLst>
          </p:cNvPr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AB6C7577-9AAF-F4CF-5E4C-34306E1FD1AF}"/>
              </a:ext>
            </a:extLst>
          </p:cNvPr>
          <p:cNvSpPr/>
          <p:nvPr/>
        </p:nvSpPr>
        <p:spPr>
          <a:xfrm>
            <a:off x="9872067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2E249-AD4D-5DED-7B6B-03C276770525}"/>
              </a:ext>
            </a:extLst>
          </p:cNvPr>
          <p:cNvSpPr txBox="1"/>
          <p:nvPr/>
        </p:nvSpPr>
        <p:spPr>
          <a:xfrm>
            <a:off x="519953" y="910158"/>
            <a:ext cx="133302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and Flex Utilities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Classes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Control the display property of elements, such as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.d-block, .d-inline, .d-none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 Utilities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Easily build flexible layouts with classes like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.d-flex, .justify-content-center, .align-items-start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72EC84-A772-1150-FBEE-BEE66351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95"/>
          <a:stretch/>
        </p:blipFill>
        <p:spPr>
          <a:xfrm>
            <a:off x="4942123" y="2610803"/>
            <a:ext cx="9688277" cy="56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83602" y="63489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3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 and Disadvantages of Bootstrap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3283602" y="239261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Bootstrap offers numerous advantages, but it also has some limitations that developers should be aware of. Here is an overview of its pros and cons.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602" y="3736475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283602" y="4530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3283602" y="5020683"/>
            <a:ext cx="360807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Saves development time, provides a consistent design, simplifies responsive design, offers a wide range of pre-built components, and is a widely supported framework.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833" y="3736475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231833" y="4530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Disadvantages</a:t>
            </a:r>
            <a:endParaRPr lang="en-US" sz="2400" dirty="0"/>
          </a:p>
        </p:txBody>
      </p:sp>
      <p:sp>
        <p:nvSpPr>
          <p:cNvPr id="10" name="Text 5"/>
          <p:cNvSpPr/>
          <p:nvPr/>
        </p:nvSpPr>
        <p:spPr>
          <a:xfrm>
            <a:off x="7231833" y="5020683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Limited customization options, potential for conflicts with custom CSS, can be bulky, and may require additional learning.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1BBA9-0CE6-041A-EC53-068037D7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A5A43E-576F-FBE6-A952-D6A6E2DF3A28}"/>
              </a:ext>
            </a:extLst>
          </p:cNvPr>
          <p:cNvSpPr/>
          <p:nvPr/>
        </p:nvSpPr>
        <p:spPr>
          <a:xfrm>
            <a:off x="780217" y="201379"/>
            <a:ext cx="8732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3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Bootstrap in Action</a:t>
            </a:r>
            <a:endParaRPr lang="en-US" sz="36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FA301A6-7781-FC77-A1EA-229E64459AC4}"/>
              </a:ext>
            </a:extLst>
          </p:cNvPr>
          <p:cNvSpPr/>
          <p:nvPr/>
        </p:nvSpPr>
        <p:spPr>
          <a:xfrm>
            <a:off x="793790" y="261080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0264ADB-3036-28E0-3C73-CA3CE8C5875D}"/>
              </a:ext>
            </a:extLst>
          </p:cNvPr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F316C38-E7CE-2609-F68A-B3A985EA9420}"/>
              </a:ext>
            </a:extLst>
          </p:cNvPr>
          <p:cNvSpPr/>
          <p:nvPr/>
        </p:nvSpPr>
        <p:spPr>
          <a:xfrm>
            <a:off x="793790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35C6DF9-12A2-1E90-6D7E-3C26D30FF9B3}"/>
              </a:ext>
            </a:extLst>
          </p:cNvPr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E2995E9-C380-522C-ECA7-DC7B8E395DBA}"/>
              </a:ext>
            </a:extLst>
          </p:cNvPr>
          <p:cNvSpPr/>
          <p:nvPr/>
        </p:nvSpPr>
        <p:spPr>
          <a:xfrm>
            <a:off x="5332928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1BC4283-6BFA-D0F4-81D8-9E328C5F0EC5}"/>
              </a:ext>
            </a:extLst>
          </p:cNvPr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89A835D2-A2AB-04FE-C3FE-A66C0DAB8D73}"/>
              </a:ext>
            </a:extLst>
          </p:cNvPr>
          <p:cNvSpPr/>
          <p:nvPr/>
        </p:nvSpPr>
        <p:spPr>
          <a:xfrm>
            <a:off x="9872067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CC753-FA09-28D8-5B25-8916B260FF4C}"/>
              </a:ext>
            </a:extLst>
          </p:cNvPr>
          <p:cNvSpPr txBox="1"/>
          <p:nvPr/>
        </p:nvSpPr>
        <p:spPr>
          <a:xfrm>
            <a:off x="519953" y="910158"/>
            <a:ext cx="13330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using Bootstrap: Basic HTML Code with Output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4BFF7A-170B-2F12-2E2D-B10449F3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893"/>
          <a:stretch/>
        </p:blipFill>
        <p:spPr>
          <a:xfrm>
            <a:off x="0" y="1885088"/>
            <a:ext cx="14630400" cy="62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0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C4DB3-FF01-6C7B-1BCF-CF6384AC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9A25F9A-B55C-43AC-2A89-57D430190656}"/>
              </a:ext>
            </a:extLst>
          </p:cNvPr>
          <p:cNvSpPr/>
          <p:nvPr/>
        </p:nvSpPr>
        <p:spPr>
          <a:xfrm>
            <a:off x="780217" y="201379"/>
            <a:ext cx="8732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3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Bootstrap in Action</a:t>
            </a:r>
            <a:endParaRPr lang="en-US" sz="36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A760D40-30CE-2728-DC23-6ACA8577D26A}"/>
              </a:ext>
            </a:extLst>
          </p:cNvPr>
          <p:cNvSpPr/>
          <p:nvPr/>
        </p:nvSpPr>
        <p:spPr>
          <a:xfrm>
            <a:off x="793790" y="261080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0794D03-D32B-8FC5-CB59-46377F598F9D}"/>
              </a:ext>
            </a:extLst>
          </p:cNvPr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88CB541-6CD8-44C7-984A-78F3B414C555}"/>
              </a:ext>
            </a:extLst>
          </p:cNvPr>
          <p:cNvSpPr/>
          <p:nvPr/>
        </p:nvSpPr>
        <p:spPr>
          <a:xfrm>
            <a:off x="793790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FF96E2C-439B-0D79-85CF-27A140DE7E18}"/>
              </a:ext>
            </a:extLst>
          </p:cNvPr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5D12DAD-B7DB-D2E6-9582-147882B4ABC0}"/>
              </a:ext>
            </a:extLst>
          </p:cNvPr>
          <p:cNvSpPr/>
          <p:nvPr/>
        </p:nvSpPr>
        <p:spPr>
          <a:xfrm>
            <a:off x="5332928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2C9F8B4-B172-201A-A5D7-2FC8CDAEA7E6}"/>
              </a:ext>
            </a:extLst>
          </p:cNvPr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6FBFDE41-CEA2-5206-4639-DE0E7AE40FB6}"/>
              </a:ext>
            </a:extLst>
          </p:cNvPr>
          <p:cNvSpPr/>
          <p:nvPr/>
        </p:nvSpPr>
        <p:spPr>
          <a:xfrm>
            <a:off x="9872067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4F14C-6910-006A-D7D2-6D435711B44D}"/>
              </a:ext>
            </a:extLst>
          </p:cNvPr>
          <p:cNvSpPr txBox="1"/>
          <p:nvPr/>
        </p:nvSpPr>
        <p:spPr>
          <a:xfrm>
            <a:off x="519953" y="910158"/>
            <a:ext cx="13330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Bootstrap: HTML Code using Bootstrap with Output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E2D7B9-9733-AC7E-F131-FC176EA0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96"/>
          <a:stretch/>
        </p:blipFill>
        <p:spPr>
          <a:xfrm>
            <a:off x="0" y="1885088"/>
            <a:ext cx="14630400" cy="62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1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1627" y="215681"/>
            <a:ext cx="11036856" cy="563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571500" indent="-571500">
              <a:lnSpc>
                <a:spcPts val="4400"/>
              </a:lnSpc>
              <a:buFont typeface="Wingdings" panose="05000000000000000000" pitchFamily="2" charset="2"/>
              <a:buChar char="q"/>
            </a:pPr>
            <a:r>
              <a:rPr lang="en-US" sz="3600" b="1" kern="0" spc="-10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Resources and Getting Started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31627" y="820200"/>
            <a:ext cx="13367147" cy="6807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b="1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Official Documentation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official </a:t>
            </a:r>
            <a:r>
              <a:rPr lang="en-US" sz="2000" kern="0" spc="-28" dirty="0">
                <a:solidFill>
                  <a:schemeClr val="accent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 Documentation</a:t>
            </a:r>
            <a:r>
              <a:rPr lang="en-US" sz="2000" kern="0" spc="-28" dirty="0">
                <a:solidFill>
                  <a:schemeClr val="accent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000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is the most comprehensive resource. It includes:</a:t>
            </a:r>
          </a:p>
          <a:p>
            <a:pPr marL="0" indent="0">
              <a:buNone/>
            </a:pPr>
            <a:endParaRPr lang="en-US" sz="2000" kern="0" spc="-28" dirty="0">
              <a:solidFill>
                <a:srgbClr val="E5E0DF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Installation Guides</a:t>
            </a:r>
            <a:r>
              <a:rPr lang="en-US" sz="2000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Step-by-step instructions for integrating Bootstrap into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Components and Utilities</a:t>
            </a:r>
            <a:r>
              <a:rPr lang="en-US" sz="2000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Examples and explanations of pre-built components and utility 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Customizing Bootstrap</a:t>
            </a:r>
            <a:r>
              <a:rPr lang="en-US" sz="2000" kern="0" spc="-28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Guides to modify Bootstrap for your unique project requirements.</a:t>
            </a:r>
          </a:p>
          <a:p>
            <a:endParaRPr lang="en-US" sz="2000" kern="0" spc="-28" dirty="0">
              <a:solidFill>
                <a:srgbClr val="E5E0DF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 and Installation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can be integrated into your project through multiple methods: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Using a CDN (Content Delivery Network)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 integration is the quickest way to get started: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href="https://cdn.jsdelivr.net/npm/bootstrap@5.3.0-alpha3/dist/css/bootstrap.min.css" rel="stylesheet"&gt;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src="https://cdn.jsdelivr.net/npm/bootstrap@5.3.0-alpha3/dist/js/bootstrap.bundle.min.js"&gt;&lt;/script&gt;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Installing with npm (Node Package Manager)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advanced users who prefer modularity and build tools: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bash: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install bootstrap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Downloading Source Files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Bootstrap’s official website allows you to download its source files for offline use.</a:t>
            </a:r>
          </a:p>
        </p:txBody>
      </p:sp>
      <p:sp>
        <p:nvSpPr>
          <p:cNvPr id="5" name="Text 2"/>
          <p:cNvSpPr/>
          <p:nvPr/>
        </p:nvSpPr>
        <p:spPr>
          <a:xfrm>
            <a:off x="631627" y="6764298"/>
            <a:ext cx="2666881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1627" y="7154466"/>
            <a:ext cx="6548199" cy="577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7450455" y="6764298"/>
            <a:ext cx="2999184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450455" y="7154466"/>
            <a:ext cx="6548318" cy="577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344A6-27B9-47C4-4351-36E8762B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811994E-2B97-E34E-1BF7-DAA7CA8C60B5}"/>
              </a:ext>
            </a:extLst>
          </p:cNvPr>
          <p:cNvSpPr/>
          <p:nvPr/>
        </p:nvSpPr>
        <p:spPr>
          <a:xfrm>
            <a:off x="519976" y="442774"/>
            <a:ext cx="7830233" cy="85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indent="-685800">
              <a:lnSpc>
                <a:spcPts val="7700"/>
              </a:lnSpc>
              <a:buFont typeface="Wingdings" panose="05000000000000000000" pitchFamily="2" charset="2"/>
              <a:buChar char="q"/>
            </a:pPr>
            <a:r>
              <a:rPr lang="en-US" sz="4450" b="1" kern="0" spc="-18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History and Evolution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946014C6-2A1E-EABA-7135-4852FAD60638}"/>
              </a:ext>
            </a:extLst>
          </p:cNvPr>
          <p:cNvSpPr/>
          <p:nvPr/>
        </p:nvSpPr>
        <p:spPr>
          <a:xfrm>
            <a:off x="793788" y="1702108"/>
            <a:ext cx="7556421" cy="5496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Bootstrap was created by </a:t>
            </a:r>
            <a:r>
              <a:rPr lang="en-US" b="1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Mark Otto </a:t>
            </a: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and </a:t>
            </a:r>
            <a:r>
              <a:rPr lang="en-US" b="1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Jacob Thornton</a:t>
            </a: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 at </a:t>
            </a:r>
            <a:r>
              <a:rPr lang="en-US" b="1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Twitter in 2011. </a:t>
            </a: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It was released as an open-source project, quickly gaining traction for its user-friendly and adaptable framework. </a:t>
            </a:r>
          </a:p>
          <a:p>
            <a:pPr marL="0" indent="0">
              <a:lnSpc>
                <a:spcPts val="2850"/>
              </a:lnSpc>
              <a:buNone/>
            </a:pPr>
            <a:endParaRPr lang="en-US" kern="0" spc="-36" dirty="0">
              <a:solidFill>
                <a:srgbClr val="E5E0DF"/>
              </a:solidFill>
              <a:latin typeface="Lora" pitchFamily="2" charset="0"/>
              <a:ea typeface="Inter"/>
              <a:cs typeface="Times New Roman" panose="02020603050405020304" pitchFamily="18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b="1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Bootstrap 1.0</a:t>
            </a: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 introduced a responsive grid system and basic components. Subsequent versions, including </a:t>
            </a:r>
            <a:r>
              <a:rPr lang="en-US" b="1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Bootstrap 2.0 and 3.0</a:t>
            </a: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, enhanced its features with more sophisticated components, improved grid systems, and mobile-first design principles. </a:t>
            </a:r>
          </a:p>
          <a:p>
            <a:pPr marL="0" indent="0">
              <a:lnSpc>
                <a:spcPts val="2850"/>
              </a:lnSpc>
              <a:buNone/>
            </a:pPr>
            <a:endParaRPr lang="en-US" kern="0" spc="-36" dirty="0">
              <a:solidFill>
                <a:srgbClr val="E5E0DF"/>
              </a:solidFill>
              <a:latin typeface="Lora" pitchFamily="2" charset="0"/>
              <a:ea typeface="Inter"/>
              <a:cs typeface="Times New Roman" panose="02020603050405020304" pitchFamily="18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The release of </a:t>
            </a:r>
            <a:r>
              <a:rPr lang="en-US" b="1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Bootstrap 4.0 </a:t>
            </a: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marked a significant shift with Flexbox support and updated design elements. </a:t>
            </a:r>
          </a:p>
          <a:p>
            <a:pPr marL="0" indent="0">
              <a:lnSpc>
                <a:spcPts val="2850"/>
              </a:lnSpc>
              <a:buNone/>
            </a:pPr>
            <a:endParaRPr lang="en-US" kern="0" spc="-36" dirty="0">
              <a:solidFill>
                <a:srgbClr val="E5E0DF"/>
              </a:solidFill>
              <a:latin typeface="Lora" pitchFamily="2" charset="0"/>
              <a:ea typeface="Inter"/>
              <a:cs typeface="Times New Roman" panose="02020603050405020304" pitchFamily="18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The latest version, </a:t>
            </a:r>
            <a:r>
              <a:rPr lang="en-US" b="1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Bootstrap 5.0</a:t>
            </a:r>
            <a:r>
              <a:rPr lang="en-US" kern="0" spc="-36" dirty="0">
                <a:solidFill>
                  <a:srgbClr val="E5E0DF"/>
                </a:solidFill>
                <a:latin typeface="Lora" pitchFamily="2" charset="0"/>
                <a:ea typeface="Inter"/>
                <a:cs typeface="Times New Roman" panose="02020603050405020304" pitchFamily="18" charset="0"/>
              </a:rPr>
              <a:t>, further refines the framework with improved customization options and new utilities, reflecting its ongoing evolution to meet modern web design needs.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6049DAE-CDA7-E23E-DAD0-EA0B6F77BFAC}"/>
              </a:ext>
            </a:extLst>
          </p:cNvPr>
          <p:cNvSpPr/>
          <p:nvPr/>
        </p:nvSpPr>
        <p:spPr>
          <a:xfrm>
            <a:off x="519976" y="8031182"/>
            <a:ext cx="12394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002F82B-D243-9399-9C7B-44E4D82DF612}"/>
              </a:ext>
            </a:extLst>
          </p:cNvPr>
          <p:cNvSpPr/>
          <p:nvPr/>
        </p:nvSpPr>
        <p:spPr>
          <a:xfrm>
            <a:off x="40295" y="7881520"/>
            <a:ext cx="194869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Inter"/>
            </a:endParaRPr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C8877B94-FC32-D2E4-9E48-06063846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871479F3-F141-ACB3-D663-5ECCF11F5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956" y="1388626"/>
            <a:ext cx="4919424" cy="49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4198" y="297578"/>
            <a:ext cx="64923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 of Bootstrap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3711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562868" y="1520420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pPr>
              <a:lnSpc>
                <a:spcPts val="2850"/>
              </a:lnSpc>
            </a:pPr>
            <a:r>
              <a:rPr lang="en-US" sz="2200" b="1" dirty="0">
                <a:solidFill>
                  <a:schemeClr val="bg1"/>
                </a:solidFill>
                <a:latin typeface="Inter Bold"/>
              </a:rPr>
              <a:t>Mobile-First Approach</a:t>
            </a:r>
          </a:p>
          <a:p>
            <a:pPr>
              <a:lnSpc>
                <a:spcPts val="2850"/>
              </a:lnSpc>
            </a:pPr>
            <a:endParaRPr lang="en-US" sz="2200" b="1" dirty="0">
              <a:solidFill>
                <a:schemeClr val="bg1"/>
              </a:solidFill>
              <a:latin typeface="Inter Bold"/>
            </a:endParaRPr>
          </a:p>
          <a:p>
            <a:pPr>
              <a:lnSpc>
                <a:spcPts val="2850"/>
              </a:lnSpc>
            </a:pPr>
            <a:r>
              <a:rPr lang="en-US" kern="0" spc="-36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Bootstrap prioritizes mobile devices by default, ensuring a good user experience on smaller screens before scaling up for larger devices.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</a:pPr>
            <a:endParaRPr lang="en-US" sz="2200" b="1" dirty="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5" name="Text 3"/>
          <p:cNvSpPr/>
          <p:nvPr/>
        </p:nvSpPr>
        <p:spPr>
          <a:xfrm>
            <a:off x="964233" y="15884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2140628"/>
            <a:ext cx="37274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483854" y="1521958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/>
              </a:rPr>
              <a:t>Pre-Built Components</a:t>
            </a:r>
            <a:endParaRPr lang="en-US" sz="2200" dirty="0">
              <a:ea typeface="Inter Bold"/>
            </a:endParaRPr>
          </a:p>
          <a:p>
            <a:pPr>
              <a:lnSpc>
                <a:spcPts val="2850"/>
              </a:lnSpc>
            </a:pPr>
            <a:endParaRPr lang="en-US" sz="2200" b="1" dirty="0">
              <a:solidFill>
                <a:schemeClr val="bg1"/>
              </a:solidFill>
              <a:latin typeface="Inter Bold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Bootstrap provides a rich library of pre-built components like Buttons, Forms, Navigation bars, Modals, Alerts, and more, allowing  developers to rapidly build functional interfaces</a:t>
            </a:r>
            <a:r>
              <a:rPr lang="en-US" sz="180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5873412" y="1588453"/>
            <a:ext cx="28834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794323" y="2166460"/>
            <a:ext cx="37274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0283510" y="1520419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pPr>
              <a:lnSpc>
                <a:spcPts val="2850"/>
              </a:lnSpc>
            </a:pPr>
            <a:r>
              <a:rPr lang="en-US" sz="2200" b="1" dirty="0">
                <a:solidFill>
                  <a:schemeClr val="bg1"/>
                </a:solidFill>
                <a:latin typeface="Inter Bold"/>
              </a:rPr>
              <a:t>Responsive Grid System</a:t>
            </a:r>
          </a:p>
          <a:p>
            <a:pPr>
              <a:lnSpc>
                <a:spcPts val="2850"/>
              </a:lnSpc>
            </a:pPr>
            <a:endParaRPr lang="en-US" sz="2200" b="1" dirty="0">
              <a:solidFill>
                <a:schemeClr val="bg1"/>
              </a:solidFill>
              <a:latin typeface="Inter Bold"/>
            </a:endParaRPr>
          </a:p>
          <a:p>
            <a:pPr>
              <a:lnSpc>
                <a:spcPts val="2850"/>
              </a:lnSpc>
            </a:pPr>
            <a:r>
              <a:rPr lang="en-US" sz="1800" kern="0" spc="-36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Bootstrap's grid system is designed to create responsive layouts that adapt to different screen sizes, ensuring optimal viewing on various devices.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625432" y="1532096"/>
            <a:ext cx="31832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459669" y="2140629"/>
            <a:ext cx="37274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E6E50906-75D9-67C3-69F6-DF4392C28AC9}"/>
              </a:ext>
            </a:extLst>
          </p:cNvPr>
          <p:cNvSpPr/>
          <p:nvPr/>
        </p:nvSpPr>
        <p:spPr>
          <a:xfrm>
            <a:off x="559356" y="5320741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pPr>
              <a:lnSpc>
                <a:spcPts val="2850"/>
              </a:lnSpc>
            </a:pPr>
            <a:r>
              <a:rPr lang="en-US" sz="2200" b="1" dirty="0">
                <a:solidFill>
                  <a:schemeClr val="bg1"/>
                </a:solidFill>
                <a:latin typeface="Inter Bold"/>
              </a:rPr>
              <a:t>JavaScript Plugins</a:t>
            </a:r>
          </a:p>
          <a:p>
            <a:pPr>
              <a:lnSpc>
                <a:spcPts val="2850"/>
              </a:lnSpc>
            </a:pPr>
            <a:endParaRPr lang="en-US" sz="2200" b="1" dirty="0">
              <a:solidFill>
                <a:schemeClr val="bg1"/>
              </a:solidFill>
              <a:latin typeface="Inter Bold"/>
            </a:endParaRPr>
          </a:p>
          <a:p>
            <a:pPr>
              <a:lnSpc>
                <a:spcPts val="285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includes a variety of JavaScript plugins that enhance user interactions and functionality, such as modals, tooltips, Popovers, Collapse and carousels.</a:t>
            </a:r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7DA05AE2-1B98-FA5F-7CA9-0D8B785E3A80}"/>
              </a:ext>
            </a:extLst>
          </p:cNvPr>
          <p:cNvSpPr/>
          <p:nvPr/>
        </p:nvSpPr>
        <p:spPr>
          <a:xfrm>
            <a:off x="5483854" y="5320742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pPr>
              <a:lnSpc>
                <a:spcPts val="2850"/>
              </a:lnSpc>
            </a:pPr>
            <a:r>
              <a:rPr lang="en-US" sz="2200" b="1" dirty="0">
                <a:solidFill>
                  <a:schemeClr val="bg1"/>
                </a:solidFill>
                <a:latin typeface="Inter Bold"/>
              </a:rPr>
              <a:t>Customization</a:t>
            </a:r>
          </a:p>
          <a:p>
            <a:pPr>
              <a:lnSpc>
                <a:spcPts val="2850"/>
              </a:lnSpc>
            </a:pPr>
            <a:endParaRPr lang="en-US" sz="2200" b="1" dirty="0">
              <a:solidFill>
                <a:schemeClr val="bg1"/>
              </a:solidFill>
              <a:latin typeface="Inter Bold"/>
            </a:endParaRPr>
          </a:p>
          <a:p>
            <a:pPr>
              <a:lnSpc>
                <a:spcPts val="2850"/>
              </a:lnSpc>
            </a:pPr>
            <a:r>
              <a:rPr lang="en-US" kern="0" spc="-36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While Bootstrap offers a default set of styles and components, it’s highly customizable. You can change the colors, fonts, and other aspects of the framework to match project branding or style.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2A82EC54-7E72-0660-6C1E-04572C830CD9}"/>
              </a:ext>
            </a:extLst>
          </p:cNvPr>
          <p:cNvSpPr/>
          <p:nvPr/>
        </p:nvSpPr>
        <p:spPr>
          <a:xfrm>
            <a:off x="10283510" y="5320742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pPr>
              <a:lnSpc>
                <a:spcPts val="2850"/>
              </a:lnSpc>
            </a:pPr>
            <a:r>
              <a:rPr lang="en-US" sz="2200" b="1" dirty="0">
                <a:solidFill>
                  <a:schemeClr val="bg1"/>
                </a:solidFill>
                <a:latin typeface="Inter Bold"/>
              </a:rPr>
              <a:t>Free and Open-Source</a:t>
            </a:r>
          </a:p>
          <a:p>
            <a:pPr>
              <a:lnSpc>
                <a:spcPts val="2850"/>
              </a:lnSpc>
            </a:pPr>
            <a:endParaRPr lang="en-US" sz="3200" b="1" dirty="0">
              <a:solidFill>
                <a:schemeClr val="bg1"/>
              </a:solidFill>
              <a:latin typeface="Inter Bold"/>
            </a:endParaRPr>
          </a:p>
          <a:p>
            <a:pPr>
              <a:lnSpc>
                <a:spcPts val="2850"/>
              </a:lnSpc>
            </a:pPr>
            <a:r>
              <a:rPr lang="en-US" b="0" i="0" dirty="0">
                <a:solidFill>
                  <a:srgbClr val="DADF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is available for anyone to use and modify, making it accessible to developers of all levels.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2631"/>
            <a:ext cx="8732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Bootstrap Grid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1080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38CB-AFAB-1169-AE4E-B4352B4EC354}"/>
              </a:ext>
            </a:extLst>
          </p:cNvPr>
          <p:cNvSpPr txBox="1"/>
          <p:nvPr/>
        </p:nvSpPr>
        <p:spPr>
          <a:xfrm>
            <a:off x="656871" y="1151141"/>
            <a:ext cx="1333023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</a:rPr>
              <a:t>Structure: Rows and Columns for Responsive Layouts</a:t>
            </a:r>
          </a:p>
          <a:p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Bootstrap grid system is designed to create flexible, responsive layouts using rows and columns.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 columns and ensure proper alignment and padding.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Divide the row into a maximum of 12 equal parts, which can span different widths depending on screen size.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Breakpoints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uses predefined breakpoints to adjust layouts across devices: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Small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For screens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&lt;576px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For screens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≥576px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(md): For screens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≥768px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(lg): For screens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≥992px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Large (xl): For screens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≥1200px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column class is defined as .col-{breakpoint}-{number}: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{breakpoint}: Represents the screen size (e.g.,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md).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{number}: Specifies how many of the 12 grid columns the element spans.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B9FA5AB-B61F-057D-8EA6-7174532D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46849"/>
              </p:ext>
            </p:extLst>
          </p:nvPr>
        </p:nvGraphicFramePr>
        <p:xfrm>
          <a:off x="8939864" y="6375400"/>
          <a:ext cx="5690536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00070">
                  <a:extLst>
                    <a:ext uri="{9D8B030D-6E8A-4147-A177-3AD203B41FA5}">
                      <a16:colId xmlns:a16="http://schemas.microsoft.com/office/drawing/2014/main" val="266450733"/>
                    </a:ext>
                  </a:extLst>
                </a:gridCol>
                <a:gridCol w="3190466">
                  <a:extLst>
                    <a:ext uri="{9D8B030D-6E8A-4147-A177-3AD203B41FA5}">
                      <a16:colId xmlns:a16="http://schemas.microsoft.com/office/drawing/2014/main" val="160760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D6E5E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Class</a:t>
                      </a:r>
                      <a:endParaRPr lang="en-US" sz="1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5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col-</a:t>
                      </a:r>
                      <a:r>
                        <a:rPr lang="en-IN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xs</a:t>
                      </a:r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Extra small devices (phones)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col-</a:t>
                      </a:r>
                      <a:r>
                        <a:rPr lang="en-IN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sm</a:t>
                      </a:r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Small devices (tablets)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col-md-*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Medium devices (desktops)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7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col-</a:t>
                      </a:r>
                      <a:r>
                        <a:rPr lang="en-IN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lg</a:t>
                      </a:r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Large devices (large desktops)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134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AE955-08F3-A493-3E46-D9BAB029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05" y="763036"/>
            <a:ext cx="9539627" cy="7334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B6F60-A25B-3D05-1950-6684205FC426}"/>
              </a:ext>
            </a:extLst>
          </p:cNvPr>
          <p:cNvSpPr txBox="1"/>
          <p:nvPr/>
        </p:nvSpPr>
        <p:spPr>
          <a:xfrm>
            <a:off x="848298" y="3041429"/>
            <a:ext cx="3481331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4450" b="1" dirty="0">
                <a:solidFill>
                  <a:schemeClr val="bg1"/>
                </a:solidFill>
                <a:latin typeface="Inter Bold"/>
              </a:rPr>
              <a:t>Bootstrap Grid Example</a:t>
            </a:r>
          </a:p>
        </p:txBody>
      </p:sp>
    </p:spTree>
    <p:extLst>
      <p:ext uri="{BB962C8B-B14F-4D97-AF65-F5344CB8AC3E}">
        <p14:creationId xmlns:p14="http://schemas.microsoft.com/office/powerpoint/2010/main" val="15984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074F6-2D6B-9618-9CE6-4C2489F26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D54622-CF9F-D268-9237-1BE2464D24F6}"/>
              </a:ext>
            </a:extLst>
          </p:cNvPr>
          <p:cNvSpPr/>
          <p:nvPr/>
        </p:nvSpPr>
        <p:spPr>
          <a:xfrm>
            <a:off x="793790" y="372631"/>
            <a:ext cx="8732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Bootstrap Components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57DD48B-E702-66F7-29CB-6C87C0A6F290}"/>
              </a:ext>
            </a:extLst>
          </p:cNvPr>
          <p:cNvSpPr/>
          <p:nvPr/>
        </p:nvSpPr>
        <p:spPr>
          <a:xfrm>
            <a:off x="793790" y="261080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D0F5534-0744-901F-6219-28AA31A89B6A}"/>
              </a:ext>
            </a:extLst>
          </p:cNvPr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11E9FBA-1D58-20D8-CA44-66D5FA9F51CD}"/>
              </a:ext>
            </a:extLst>
          </p:cNvPr>
          <p:cNvSpPr/>
          <p:nvPr/>
        </p:nvSpPr>
        <p:spPr>
          <a:xfrm>
            <a:off x="793790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0F1C2170-5E1C-892B-E6ED-FD6F49D61969}"/>
              </a:ext>
            </a:extLst>
          </p:cNvPr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1810C54-F47C-29D0-9F8A-521A8C9E0FEC}"/>
              </a:ext>
            </a:extLst>
          </p:cNvPr>
          <p:cNvSpPr/>
          <p:nvPr/>
        </p:nvSpPr>
        <p:spPr>
          <a:xfrm>
            <a:off x="5332928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4918B11-D62F-10E7-FCEE-348CAB34D901}"/>
              </a:ext>
            </a:extLst>
          </p:cNvPr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A7DB42A7-C6F4-2B77-38C0-56942FDC52AA}"/>
              </a:ext>
            </a:extLst>
          </p:cNvPr>
          <p:cNvSpPr/>
          <p:nvPr/>
        </p:nvSpPr>
        <p:spPr>
          <a:xfrm>
            <a:off x="9872067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2D208-4971-2F9F-2B35-0B6BFA9F0D5F}"/>
              </a:ext>
            </a:extLst>
          </p:cNvPr>
          <p:cNvSpPr txBox="1"/>
          <p:nvPr/>
        </p:nvSpPr>
        <p:spPr>
          <a:xfrm>
            <a:off x="656871" y="1151141"/>
            <a:ext cx="13330230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provides a variety of pre-built components that help developers quickly and effectively create interactive and visually appealing web interfaces. Here are the key components: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Bootstrap 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Consistency: Ensures uniform design across pages.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 Classes allow easy modification of appearance.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Responsiveness: Automatically adapts to various screen sizes.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ED6E9F-B77B-9F7A-E634-2E1D1F602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27611"/>
              </p:ext>
            </p:extLst>
          </p:nvPr>
        </p:nvGraphicFramePr>
        <p:xfrm>
          <a:off x="2606551" y="2005989"/>
          <a:ext cx="9430870" cy="41128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90499">
                  <a:extLst>
                    <a:ext uri="{9D8B030D-6E8A-4147-A177-3AD203B41FA5}">
                      <a16:colId xmlns:a16="http://schemas.microsoft.com/office/drawing/2014/main" val="266450733"/>
                    </a:ext>
                  </a:extLst>
                </a:gridCol>
                <a:gridCol w="6540371">
                  <a:extLst>
                    <a:ext uri="{9D8B030D-6E8A-4147-A177-3AD203B41FA5}">
                      <a16:colId xmlns:a16="http://schemas.microsoft.com/office/drawing/2014/main" val="1607602181"/>
                    </a:ext>
                  </a:extLst>
                </a:gridCol>
              </a:tblGrid>
              <a:tr h="475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D6E5E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Component</a:t>
                      </a:r>
                      <a:endParaRPr lang="en-US" sz="1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58183"/>
                  </a:ext>
                </a:extLst>
              </a:tr>
              <a:tr h="82126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Predefined styles for buttons like </a:t>
                      </a:r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.btn-primary</a:t>
                      </a: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</a:t>
                      </a:r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.btn-secondary</a:t>
                      </a: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</a:t>
                      </a:r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.btn-success</a:t>
                      </a: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etc., for consistent actions.</a:t>
                      </a:r>
                      <a:endParaRPr lang="en-IN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41945"/>
                  </a:ext>
                </a:extLst>
              </a:tr>
              <a:tr h="82126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Styled input fields, checkboxes, radio buttons, and form groups to create responsive, uniform forms with validation feedback.</a:t>
                      </a:r>
                      <a:endParaRPr lang="en-IN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61146"/>
                  </a:ext>
                </a:extLst>
              </a:tr>
              <a:tr h="82126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Navigation Bars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Fully responsive navigation bars for headers and footers. Supports expandable menus, collapsible sections, and branding links.</a:t>
                      </a:r>
                      <a:endParaRPr lang="en-IN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79527"/>
                  </a:ext>
                </a:extLst>
              </a:tr>
              <a:tr h="117323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Flexible containers for content with options for headers, footers, images, and links, used for displaying profiles, articles, and product details.</a:t>
                      </a:r>
                      <a:endParaRPr lang="en-IN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1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2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F1E38-4A51-8986-DCE4-1706AB96D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A7FFAAC-542E-C863-6B1D-E4307B54D9D4}"/>
              </a:ext>
            </a:extLst>
          </p:cNvPr>
          <p:cNvSpPr/>
          <p:nvPr/>
        </p:nvSpPr>
        <p:spPr>
          <a:xfrm>
            <a:off x="793790" y="201379"/>
            <a:ext cx="8732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3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Bootstrap Typography and Icons</a:t>
            </a:r>
            <a:endParaRPr lang="en-US" sz="36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542F6E8-67DB-06B7-422F-25E93CF3DBBF}"/>
              </a:ext>
            </a:extLst>
          </p:cNvPr>
          <p:cNvSpPr/>
          <p:nvPr/>
        </p:nvSpPr>
        <p:spPr>
          <a:xfrm>
            <a:off x="793790" y="261080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9677BE6-A4CE-2929-D2D8-31C0A2778EA2}"/>
              </a:ext>
            </a:extLst>
          </p:cNvPr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07FFC73-035E-F804-C830-5A232A74A52D}"/>
              </a:ext>
            </a:extLst>
          </p:cNvPr>
          <p:cNvSpPr/>
          <p:nvPr/>
        </p:nvSpPr>
        <p:spPr>
          <a:xfrm>
            <a:off x="793790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657E63DA-4271-4956-78CB-54BFB2D6DF5E}"/>
              </a:ext>
            </a:extLst>
          </p:cNvPr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08B210F-4BB8-46BE-CB77-95C084648B17}"/>
              </a:ext>
            </a:extLst>
          </p:cNvPr>
          <p:cNvSpPr/>
          <p:nvPr/>
        </p:nvSpPr>
        <p:spPr>
          <a:xfrm>
            <a:off x="5332928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E40A2369-5873-A074-26E8-E5D37D5F6BF3}"/>
              </a:ext>
            </a:extLst>
          </p:cNvPr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DCB84C5F-399C-51E9-2231-67851DDB22F6}"/>
              </a:ext>
            </a:extLst>
          </p:cNvPr>
          <p:cNvSpPr/>
          <p:nvPr/>
        </p:nvSpPr>
        <p:spPr>
          <a:xfrm>
            <a:off x="9872067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6931C-DE7A-1580-930D-5DAD8CD8865F}"/>
              </a:ext>
            </a:extLst>
          </p:cNvPr>
          <p:cNvSpPr txBox="1"/>
          <p:nvPr/>
        </p:nvSpPr>
        <p:spPr>
          <a:xfrm>
            <a:off x="519953" y="910158"/>
            <a:ext cx="13330230" cy="740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Typography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provides extensive built-in styles for text formatting, ensuring consistency and ease of use in web design. These include: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Bootstrap supports headings from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You can use the corresponding classes (h1, h2, …, h6) to style headings.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classes like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text-left, text-center, text-right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text-justify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align text horizontally.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sizes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Bootstrap offers various font size classes, such as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fs-lg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fs-md, fs-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fs-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control text size.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heights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classes like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-lg,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-md,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lh-sm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lh-xs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adjust line heights.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color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Bootstrap provides a range of text color classes, including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text-primary, text-secondary, text-success, text-danger, text-warning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and 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text-muted.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includes a set of open-source icons called Bootstrap Icons, which are designed to be used alongside Bootstrap CSS. Here are some key features: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 classes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classes like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bi-icon-name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bi-plus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add icons to your HTML elements.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 font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Bootstrap Icons use a font-based approach, which means icons are rendered as Unicode characters. This provides better accessibility and scalability.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 sizes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Bootstrap Icons support various icon sizes, including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bi-lg, bi-md, bi-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 spacing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classes like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bi-spacing-lg, bi-spacing-md, bi-spacing-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bi-spacing-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adjust icon spacing.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 combinations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Bootstrap Icons allow you to combine multiple icons within a single element, making it easy to create complex icon-based components.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4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8D1B4-F874-38C6-BFC4-5DD495850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DFCA883-CBF5-B037-D280-17EBD27E2A4C}"/>
              </a:ext>
            </a:extLst>
          </p:cNvPr>
          <p:cNvSpPr/>
          <p:nvPr/>
        </p:nvSpPr>
        <p:spPr>
          <a:xfrm>
            <a:off x="793790" y="201379"/>
            <a:ext cx="8732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3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Bootstrap Typography and Icons</a:t>
            </a:r>
            <a:endParaRPr lang="en-US" sz="36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771FC27-CFE1-3F0F-2B15-AE3AD7D3DBB0}"/>
              </a:ext>
            </a:extLst>
          </p:cNvPr>
          <p:cNvSpPr/>
          <p:nvPr/>
        </p:nvSpPr>
        <p:spPr>
          <a:xfrm>
            <a:off x="793790" y="261080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96C8E80-5068-4486-939B-67B7509E545D}"/>
              </a:ext>
            </a:extLst>
          </p:cNvPr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772D2F3-F990-27BD-0FE7-BC02F993C8F7}"/>
              </a:ext>
            </a:extLst>
          </p:cNvPr>
          <p:cNvSpPr/>
          <p:nvPr/>
        </p:nvSpPr>
        <p:spPr>
          <a:xfrm>
            <a:off x="793790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A64C41F-CE51-5785-FA4B-2AA1E0E490A0}"/>
              </a:ext>
            </a:extLst>
          </p:cNvPr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DAE579F4-F0A7-D675-1868-CF51DA405AE0}"/>
              </a:ext>
            </a:extLst>
          </p:cNvPr>
          <p:cNvSpPr/>
          <p:nvPr/>
        </p:nvSpPr>
        <p:spPr>
          <a:xfrm>
            <a:off x="5332928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23E9E92E-2B05-7B61-B658-34FC0F079429}"/>
              </a:ext>
            </a:extLst>
          </p:cNvPr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0D980689-4919-C8A0-4E81-51D9BC73BD5A}"/>
              </a:ext>
            </a:extLst>
          </p:cNvPr>
          <p:cNvSpPr/>
          <p:nvPr/>
        </p:nvSpPr>
        <p:spPr>
          <a:xfrm>
            <a:off x="9872067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5CC96C-69CE-3BEA-680A-B9D41DC5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95" y="1761796"/>
            <a:ext cx="1331780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5D49F-3481-DBC7-2440-18F77563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490CC3A-D462-16E7-1C07-A2BCF6EF53E3}"/>
              </a:ext>
            </a:extLst>
          </p:cNvPr>
          <p:cNvSpPr/>
          <p:nvPr/>
        </p:nvSpPr>
        <p:spPr>
          <a:xfrm>
            <a:off x="780217" y="201379"/>
            <a:ext cx="8732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3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Bootstrap Utilities</a:t>
            </a:r>
            <a:endParaRPr lang="en-US" sz="36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E4586A2-84A9-2A17-0B37-759EFA669DEA}"/>
              </a:ext>
            </a:extLst>
          </p:cNvPr>
          <p:cNvSpPr/>
          <p:nvPr/>
        </p:nvSpPr>
        <p:spPr>
          <a:xfrm>
            <a:off x="793790" y="261080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B62632D-1601-C55C-F4B4-67D5A3EA378A}"/>
              </a:ext>
            </a:extLst>
          </p:cNvPr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5545E6E-06B8-4612-8E7B-C11BEA42E4FE}"/>
              </a:ext>
            </a:extLst>
          </p:cNvPr>
          <p:cNvSpPr/>
          <p:nvPr/>
        </p:nvSpPr>
        <p:spPr>
          <a:xfrm>
            <a:off x="793790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58D732E-8FED-D627-504C-CBC4AF7478F5}"/>
              </a:ext>
            </a:extLst>
          </p:cNvPr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591CFB5-6E74-B502-CD8C-2C625E687961}"/>
              </a:ext>
            </a:extLst>
          </p:cNvPr>
          <p:cNvSpPr/>
          <p:nvPr/>
        </p:nvSpPr>
        <p:spPr>
          <a:xfrm>
            <a:off x="5332928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259C87B-A3E0-10CA-36DB-7956BEBC213C}"/>
              </a:ext>
            </a:extLst>
          </p:cNvPr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EAC75C00-1BD8-4695-E0A3-EE31C45EFD94}"/>
              </a:ext>
            </a:extLst>
          </p:cNvPr>
          <p:cNvSpPr/>
          <p:nvPr/>
        </p:nvSpPr>
        <p:spPr>
          <a:xfrm>
            <a:off x="9872067" y="512552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18099-76CC-E7EF-9DC8-CBC53C8E95C8}"/>
              </a:ext>
            </a:extLst>
          </p:cNvPr>
          <p:cNvSpPr txBox="1"/>
          <p:nvPr/>
        </p:nvSpPr>
        <p:spPr>
          <a:xfrm>
            <a:off x="519953" y="910158"/>
            <a:ext cx="1333023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utilities are small, single-purpose classes designed to simplify common CSS tasks such as spacing, coloring, and layout adjustments. These utilities make web development faster and more efficient.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Spacing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provides classes to quickly adjust margins and padding for elements: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Margins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(m-*):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the space outside an element.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(p-*):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the space inside an element.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:{property}-{sides}-{size}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property: m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(margin) or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(padding)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sides: 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(top),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(bottom),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(left),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(right),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(horizontal),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(vertical), or blank (all sides).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number from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0 is no space, and 5 is the largest.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includes predefined color classes for text and backgrounds: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Colors: .text-primary, .text-success, .text-danger,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Colors: .bg-primary, .bg-success, .bg-danger,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6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1600</Words>
  <Application>Microsoft Office PowerPoint</Application>
  <PresentationFormat>Custom</PresentationFormat>
  <Paragraphs>178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Courier New</vt:lpstr>
      <vt:lpstr>Inter</vt:lpstr>
      <vt:lpstr>Inter Bold</vt:lpstr>
      <vt:lpstr>Lora</vt:lpstr>
      <vt:lpstr>Source Sans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Dhruv Patel</dc:creator>
  <cp:lastModifiedBy>Dhruv Patel</cp:lastModifiedBy>
  <cp:revision>2</cp:revision>
  <dcterms:created xsi:type="dcterms:W3CDTF">2024-11-18T16:25:26Z</dcterms:created>
  <dcterms:modified xsi:type="dcterms:W3CDTF">2024-11-19T12:19:10Z</dcterms:modified>
</cp:coreProperties>
</file>