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65" r:id="rId2"/>
    <p:sldId id="587" r:id="rId3"/>
    <p:sldId id="567" r:id="rId4"/>
    <p:sldId id="568" r:id="rId5"/>
    <p:sldId id="569" r:id="rId6"/>
    <p:sldId id="582" r:id="rId7"/>
    <p:sldId id="583" r:id="rId8"/>
    <p:sldId id="584" r:id="rId9"/>
    <p:sldId id="585" r:id="rId10"/>
    <p:sldId id="586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88" r:id="rId21"/>
    <p:sldId id="589" r:id="rId22"/>
    <p:sldId id="579" r:id="rId23"/>
    <p:sldId id="580" r:id="rId24"/>
    <p:sldId id="566" r:id="rId25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2548FA-1565-4589-A20C-968A4A4117DB}">
          <p14:sldIdLst>
            <p14:sldId id="565"/>
            <p14:sldId id="587"/>
            <p14:sldId id="567"/>
            <p14:sldId id="568"/>
            <p14:sldId id="569"/>
            <p14:sldId id="582"/>
            <p14:sldId id="583"/>
            <p14:sldId id="584"/>
            <p14:sldId id="585"/>
            <p14:sldId id="586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88"/>
            <p14:sldId id="589"/>
            <p14:sldId id="579"/>
            <p14:sldId id="580"/>
            <p14:sldId id="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3" autoAdjust="0"/>
  </p:normalViewPr>
  <p:slideViewPr>
    <p:cSldViewPr>
      <p:cViewPr>
        <p:scale>
          <a:sx n="100" d="100"/>
          <a:sy n="100" d="100"/>
        </p:scale>
        <p:origin x="228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870"/>
    </p:cViewPr>
  </p:sorterViewPr>
  <p:notesViewPr>
    <p:cSldViewPr>
      <p:cViewPr varScale="1">
        <p:scale>
          <a:sx n="98" d="100"/>
          <a:sy n="98" d="100"/>
        </p:scale>
        <p:origin x="3546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8343-857D-4973-A47C-BFBF7FD1F314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E2228-6213-4DA8-A66E-0E10BE9C9D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41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91" tIns="46647" rIns="93291" bIns="4664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2"/>
            <a:ext cx="3043343" cy="465455"/>
          </a:xfrm>
          <a:prstGeom prst="rect">
            <a:avLst/>
          </a:prstGeom>
        </p:spPr>
        <p:txBody>
          <a:bodyPr vert="horz" lIns="93291" tIns="46647" rIns="93291" bIns="46647" rtlCol="0"/>
          <a:lstStyle>
            <a:lvl1pPr algn="r">
              <a:defRPr sz="1300"/>
            </a:lvl1pPr>
          </a:lstStyle>
          <a:p>
            <a:fld id="{D2949B78-ECBF-4D79-8EE0-7EEBA90FC5BE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91" tIns="46647" rIns="93291" bIns="46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291" tIns="46647" rIns="93291" bIns="46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2"/>
            <a:ext cx="3043343" cy="465455"/>
          </a:xfrm>
          <a:prstGeom prst="rect">
            <a:avLst/>
          </a:prstGeom>
        </p:spPr>
        <p:txBody>
          <a:bodyPr vert="horz" lIns="93291" tIns="46647" rIns="93291" bIns="4664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2"/>
            <a:ext cx="3043343" cy="465455"/>
          </a:xfrm>
          <a:prstGeom prst="rect">
            <a:avLst/>
          </a:prstGeom>
        </p:spPr>
        <p:txBody>
          <a:bodyPr vert="horz" lIns="93291" tIns="46647" rIns="93291" bIns="46647" rtlCol="0" anchor="b"/>
          <a:lstStyle>
            <a:lvl1pPr algn="r">
              <a:defRPr sz="1300"/>
            </a:lvl1pPr>
          </a:lstStyle>
          <a:p>
            <a:fld id="{A34CEF61-6081-4889-BDED-2ADA6FECE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3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Remarketing feature shows ads to people who already have visited the site.</a:t>
            </a:r>
          </a:p>
          <a:p>
            <a:endParaRPr lang="en-CA" dirty="0"/>
          </a:p>
          <a:p>
            <a:r>
              <a:rPr lang="en-CA" dirty="0"/>
              <a:t>Whole area of search engine optimization to get website up to top of organic search and to plan marketing efforts related to paid advertisements.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66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307990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API Key: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AIzaSyDctH2Lf-C4IqWys4KN26SXSJoEpnmxp1o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  <a:p>
            <a:r>
              <a:rPr lang="en-US" dirty="0"/>
              <a:t>https://maps.googleapis.com/maps/api/directions/json?origin=Toronto&amp;destination=Montreal&amp;key=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AIzaSyDctH2Lf-C4IqWys4KN26SXSJoEpnmxp1o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Geocoding:</a:t>
            </a:r>
          </a:p>
          <a:p>
            <a:r>
              <a:rPr lang="en-US" dirty="0">
                <a:effectLst/>
              </a:rPr>
              <a:t>https://developers.google.com/maps/documentation/geocoding/start</a:t>
            </a:r>
          </a:p>
          <a:p>
            <a:br>
              <a:rPr lang="en-US" dirty="0">
                <a:effectLst/>
              </a:rPr>
            </a:br>
            <a:r>
              <a:rPr lang="en-US" dirty="0">
                <a:effectLst/>
              </a:rPr>
              <a:t>https: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//maps.googleapis.com/maps/api/geocode/json?address=1600+Amphitheatre+Parkway,+Mountain+View,+CA&amp;key=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YOUR_API_KEY</a:t>
            </a:r>
          </a:p>
          <a:p>
            <a:endParaRPr lang="en-CA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effectLst/>
              </a:rPr>
              <a:t>Reverse geocoding: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https: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//maps.googleapis.com/maps/api/geocode/json?latlng=40.714224,-73.961452&amp;key=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YOUR_API_KEY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module import *</a:t>
            </a:r>
          </a:p>
          <a:p>
            <a:pPr marL="181215" indent="-181215">
              <a:buFontTx/>
              <a:buChar char="-"/>
            </a:pPr>
            <a:r>
              <a:rPr lang="en-CA" dirty="0"/>
              <a:t>universal import</a:t>
            </a:r>
          </a:p>
          <a:p>
            <a:pPr marL="181215" indent="-181215">
              <a:buFontTx/>
              <a:buChar char="-"/>
            </a:pPr>
            <a:endParaRPr lang="en-CA" dirty="0"/>
          </a:p>
          <a:p>
            <a:r>
              <a:rPr lang="en-CA" dirty="0"/>
              <a:t>example:</a:t>
            </a:r>
          </a:p>
          <a:p>
            <a:r>
              <a:rPr lang="en-CA" dirty="0"/>
              <a:t>from math</a:t>
            </a:r>
            <a:r>
              <a:rPr lang="en-CA" baseline="0" dirty="0"/>
              <a:t> import *</a:t>
            </a:r>
          </a:p>
          <a:p>
            <a:pPr marL="181215" indent="-181215">
              <a:buFontTx/>
              <a:buChar char="-"/>
            </a:pPr>
            <a:r>
              <a:rPr lang="en-CA" baseline="0" dirty="0"/>
              <a:t>not good as will fill program with a lot of variable and function names – only import what you need</a:t>
            </a:r>
          </a:p>
          <a:p>
            <a:pPr marL="181215" indent="-181215">
              <a:buFontTx/>
              <a:buChar char="-"/>
            </a:pPr>
            <a:endParaRPr lang="en-CA" baseline="0" dirty="0"/>
          </a:p>
          <a:p>
            <a:r>
              <a:rPr lang="en-CA" baseline="0" dirty="0"/>
              <a:t>List all functions in a module:</a:t>
            </a:r>
          </a:p>
          <a:p>
            <a:pPr marL="181215" indent="-181215">
              <a:buFontTx/>
              <a:buChar char="-"/>
            </a:pPr>
            <a:r>
              <a:rPr lang="en-US" dirty="0"/>
              <a:t>import math            # Imports the math module</a:t>
            </a:r>
          </a:p>
          <a:p>
            <a:pPr marL="181215" indent="-181215">
              <a:buFontTx/>
              <a:buChar char="-"/>
            </a:pPr>
            <a:r>
              <a:rPr lang="en-US" dirty="0"/>
              <a:t>everything = dir(math) # Sets everything to a list of things from math</a:t>
            </a:r>
          </a:p>
          <a:p>
            <a:pPr marL="181215" indent="-181215">
              <a:buFontTx/>
              <a:buChar char="-"/>
            </a:pPr>
            <a:r>
              <a:rPr lang="en-US" dirty="0"/>
              <a:t>print everything       # Prints 'em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2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module import *</a:t>
            </a:r>
          </a:p>
          <a:p>
            <a:pPr marL="181215" indent="-181215">
              <a:buFontTx/>
              <a:buChar char="-"/>
            </a:pPr>
            <a:r>
              <a:rPr lang="en-CA" dirty="0"/>
              <a:t>universal import</a:t>
            </a:r>
          </a:p>
          <a:p>
            <a:pPr marL="181215" indent="-181215">
              <a:buFontTx/>
              <a:buChar char="-"/>
            </a:pPr>
            <a:endParaRPr lang="en-CA" dirty="0"/>
          </a:p>
          <a:p>
            <a:r>
              <a:rPr lang="en-CA" dirty="0"/>
              <a:t>example:</a:t>
            </a:r>
          </a:p>
          <a:p>
            <a:r>
              <a:rPr lang="en-CA" dirty="0"/>
              <a:t>from math</a:t>
            </a:r>
            <a:r>
              <a:rPr lang="en-CA" baseline="0" dirty="0"/>
              <a:t> import *</a:t>
            </a:r>
          </a:p>
          <a:p>
            <a:pPr marL="181215" indent="-181215">
              <a:buFontTx/>
              <a:buChar char="-"/>
            </a:pPr>
            <a:r>
              <a:rPr lang="en-CA" baseline="0" dirty="0"/>
              <a:t>not good as will fill program with a lot of variable and function names – only import what you need</a:t>
            </a:r>
          </a:p>
          <a:p>
            <a:pPr marL="181215" indent="-181215">
              <a:buFontTx/>
              <a:buChar char="-"/>
            </a:pPr>
            <a:endParaRPr lang="en-CA" baseline="0" dirty="0"/>
          </a:p>
          <a:p>
            <a:r>
              <a:rPr lang="en-CA" baseline="0" dirty="0"/>
              <a:t>List all functions in a module:</a:t>
            </a:r>
          </a:p>
          <a:p>
            <a:pPr marL="181215" indent="-181215">
              <a:buFontTx/>
              <a:buChar char="-"/>
            </a:pPr>
            <a:r>
              <a:rPr lang="en-US" dirty="0"/>
              <a:t>import math            # Imports the math module</a:t>
            </a:r>
          </a:p>
          <a:p>
            <a:pPr marL="181215" indent="-181215">
              <a:buFontTx/>
              <a:buChar char="-"/>
            </a:pPr>
            <a:r>
              <a:rPr lang="en-US" dirty="0"/>
              <a:t>everything = dir(math) # Sets everything to a list of things from math</a:t>
            </a:r>
          </a:p>
          <a:p>
            <a:pPr marL="181215" indent="-181215">
              <a:buFontTx/>
              <a:buChar char="-"/>
            </a:pPr>
            <a:r>
              <a:rPr lang="en-US" dirty="0"/>
              <a:t>print everything       # Prints 'em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7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module import *</a:t>
            </a:r>
          </a:p>
          <a:p>
            <a:pPr marL="181215" indent="-181215">
              <a:buFontTx/>
              <a:buChar char="-"/>
            </a:pPr>
            <a:r>
              <a:rPr lang="en-CA" dirty="0"/>
              <a:t>universal import</a:t>
            </a:r>
          </a:p>
          <a:p>
            <a:pPr marL="181215" indent="-181215">
              <a:buFontTx/>
              <a:buChar char="-"/>
            </a:pPr>
            <a:endParaRPr lang="en-CA" dirty="0"/>
          </a:p>
          <a:p>
            <a:r>
              <a:rPr lang="en-CA" dirty="0"/>
              <a:t>example:</a:t>
            </a:r>
          </a:p>
          <a:p>
            <a:r>
              <a:rPr lang="en-CA" dirty="0"/>
              <a:t>from math</a:t>
            </a:r>
            <a:r>
              <a:rPr lang="en-CA" baseline="0" dirty="0"/>
              <a:t> import *</a:t>
            </a:r>
          </a:p>
          <a:p>
            <a:pPr marL="181215" indent="-181215">
              <a:buFontTx/>
              <a:buChar char="-"/>
            </a:pPr>
            <a:r>
              <a:rPr lang="en-CA" baseline="0" dirty="0"/>
              <a:t>not good as will fill program with a lot of variable and function names – only import what you need</a:t>
            </a:r>
          </a:p>
          <a:p>
            <a:pPr marL="181215" indent="-181215">
              <a:buFontTx/>
              <a:buChar char="-"/>
            </a:pPr>
            <a:endParaRPr lang="en-CA" baseline="0" dirty="0"/>
          </a:p>
          <a:p>
            <a:r>
              <a:rPr lang="en-CA" baseline="0" dirty="0"/>
              <a:t>List all functions in a module:</a:t>
            </a:r>
          </a:p>
          <a:p>
            <a:pPr marL="181215" indent="-181215">
              <a:buFontTx/>
              <a:buChar char="-"/>
            </a:pPr>
            <a:r>
              <a:rPr lang="en-US" dirty="0"/>
              <a:t>import math            # Imports the math module</a:t>
            </a:r>
          </a:p>
          <a:p>
            <a:pPr marL="181215" indent="-181215">
              <a:buFontTx/>
              <a:buChar char="-"/>
            </a:pPr>
            <a:r>
              <a:rPr lang="en-US" dirty="0"/>
              <a:t>everything = dir(math) # Sets everything to a list of things from math</a:t>
            </a:r>
          </a:p>
          <a:p>
            <a:pPr marL="181215" indent="-181215">
              <a:buFontTx/>
              <a:buChar char="-"/>
            </a:pPr>
            <a:r>
              <a:rPr lang="en-US" dirty="0"/>
              <a:t>print everything       # Prints 'em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9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26938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1351703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it's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popular platform with a range of cloud services from computing to analytics to networking and storage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virtual machine</a:t>
            </a:r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297360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93F6D-A40F-43C6-B372-C2F43C739503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123825"/>
            <a:ext cx="6402388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60396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3E24-992B-47DF-969A-983E89634DE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123825"/>
            <a:ext cx="6402388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410573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202494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385039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993" indent="-291536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6144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2602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9060" indent="-233229" defTabSz="94587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5517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31974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8432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4890" indent="-233229" algn="r" defTabSz="94587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E3147EA9-3C53-428E-987B-67C410809607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baseline="0" dirty="0"/>
          </a:p>
        </p:txBody>
      </p:sp>
    </p:spTree>
    <p:extLst>
      <p:ext uri="{BB962C8B-B14F-4D97-AF65-F5344CB8AC3E}">
        <p14:creationId xmlns:p14="http://schemas.microsoft.com/office/powerpoint/2010/main" val="391672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Bounce rate</a:t>
            </a:r>
            <a:r>
              <a:rPr lang="en-CA" baseline="0" dirty="0"/>
              <a:t> - only one interaction with site</a:t>
            </a:r>
          </a:p>
          <a:p>
            <a:endParaRPr lang="en-CA" baseline="0" dirty="0"/>
          </a:p>
          <a:p>
            <a:r>
              <a:rPr lang="en-CA" baseline="0" dirty="0"/>
              <a:t>Filters - apply in order they appear, apply a condition, pre-defined or custom filters, only filter data in the future not retroactively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common use case: filter out traffic from own company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another example of conditions!</a:t>
            </a:r>
          </a:p>
          <a:p>
            <a:pPr marL="171450" indent="-171450">
              <a:buFontTx/>
              <a:buChar char="-"/>
            </a:pPr>
            <a:endParaRPr lang="en-CA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Question: Try</a:t>
            </a:r>
            <a:r>
              <a:rPr lang="en-CA" baseline="0" dirty="0"/>
              <a:t> to explain variation in data set. Answer: Developers typically work Monday to Friday.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7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2015_Hover_Aerials_Okanagan_6389-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7950" y="1131888"/>
            <a:ext cx="6122988" cy="273526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3" descr="s4b282c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587" y="1332646"/>
            <a:ext cx="5430376" cy="167115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400" b="1" i="0" kern="0" cap="none" spc="30" baseline="0">
                <a:solidFill>
                  <a:srgbClr val="00204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rgbClr val="002040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UBCO Master of Data Science - &lt;course number&gt;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00" b="1" i="0" kern="0" cap="all" spc="150" normalizeH="0" baseline="0">
                <a:solidFill>
                  <a:srgbClr val="0C2344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39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599" cy="81915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lnSpc>
                <a:spcPct val="89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876560"/>
            <a:ext cx="9017925" cy="4209789"/>
          </a:xfrm>
        </p:spPr>
        <p:txBody>
          <a:bodyPr/>
          <a:lstStyle>
            <a:lvl1pPr marL="90000" indent="-90000">
              <a:lnSpc>
                <a:spcPct val="89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lvl1pPr>
            <a:lvl2pPr marL="457200" indent="-219456">
              <a:lnSpc>
                <a:spcPct val="89000"/>
              </a:lnSpc>
              <a:defRPr/>
            </a:lvl2pPr>
            <a:lvl3pPr marL="731520">
              <a:lnSpc>
                <a:spcPct val="89000"/>
              </a:lnSpc>
              <a:defRPr>
                <a:solidFill>
                  <a:srgbClr val="FFC000"/>
                </a:solidFill>
              </a:defRPr>
            </a:lvl3pPr>
            <a:lvl4pPr>
              <a:lnSpc>
                <a:spcPct val="89000"/>
              </a:lnSpc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g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599" cy="81915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lnSpc>
                <a:spcPct val="89000"/>
              </a:lnSpc>
              <a:defRPr sz="3200">
                <a:solidFill>
                  <a:srgbClr val="00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38" y="819150"/>
            <a:ext cx="9031287" cy="4267200"/>
          </a:xfrm>
        </p:spPr>
        <p:txBody>
          <a:bodyPr/>
          <a:lstStyle>
            <a:lvl1pPr marL="91440" indent="-91440">
              <a:lnSpc>
                <a:spcPct val="89000"/>
              </a:lnSpc>
              <a:spcBef>
                <a:spcPts val="1000"/>
              </a:spcBef>
              <a:buFont typeface="Symbol" pitchFamily="18" charset="2"/>
              <a:buChar char=" "/>
              <a:defRPr>
                <a:solidFill>
                  <a:srgbClr val="002040"/>
                </a:solidFill>
              </a:defRPr>
            </a:lvl1pPr>
            <a:lvl2pPr marL="457200" indent="-219456">
              <a:lnSpc>
                <a:spcPct val="89000"/>
              </a:lnSpc>
              <a:defRPr>
                <a:solidFill>
                  <a:srgbClr val="002040"/>
                </a:solidFill>
              </a:defRPr>
            </a:lvl2pPr>
            <a:lvl3pPr marL="731520">
              <a:lnSpc>
                <a:spcPct val="89000"/>
              </a:lnSpc>
              <a:defRPr>
                <a:solidFill>
                  <a:srgbClr val="002040"/>
                </a:solidFill>
              </a:defRPr>
            </a:lvl3pPr>
            <a:lvl4pPr>
              <a:lnSpc>
                <a:spcPct val="89000"/>
              </a:lnSpc>
              <a:defRPr>
                <a:solidFill>
                  <a:srgbClr val="00204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1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31" y="220356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2838" y="832567"/>
            <a:ext cx="9031287" cy="0"/>
          </a:xfrm>
          <a:prstGeom prst="line">
            <a:avLst/>
          </a:prstGeom>
          <a:noFill/>
          <a:ln w="47625" cmpd="thinThick">
            <a:solidFill>
              <a:srgbClr val="00204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Placeholder 14"/>
          <p:cNvSpPr txBox="1">
            <a:spLocks/>
          </p:cNvSpPr>
          <p:nvPr userDrawn="1"/>
        </p:nvSpPr>
        <p:spPr>
          <a:xfrm flipH="1">
            <a:off x="8783528" y="4823277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502CAF39-FB8C-4AC0-85DB-1596783B46C6}" type="slidenum">
              <a:rPr lang="en-US" altLang="en-US" sz="1800" smtClean="0">
                <a:solidFill>
                  <a:srgbClr val="002040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1800" dirty="0">
              <a:solidFill>
                <a:srgbClr val="00204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4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81969092_65874fd6f2_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1131888"/>
            <a:ext cx="4716463" cy="1079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 descr="UBC_2016_Signature_Wide_28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3895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48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" y="895350"/>
            <a:ext cx="9031287" cy="427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 flipV="1">
            <a:off x="62838" y="832567"/>
            <a:ext cx="9031287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66504" y="2020"/>
            <a:ext cx="9027621" cy="7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4"/>
          <p:cNvSpPr txBox="1">
            <a:spLocks/>
          </p:cNvSpPr>
          <p:nvPr userDrawn="1"/>
        </p:nvSpPr>
        <p:spPr>
          <a:xfrm flipH="1">
            <a:off x="8752762" y="4823277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502CAF39-FB8C-4AC0-85DB-1596783B46C6}" type="slidenum">
              <a:rPr lang="en-US" altLang="en-US" sz="1800" smtClean="0"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1800" dirty="0">
              <a:cs typeface="Arial" panose="020B0604020202020204" pitchFamily="34" charset="0"/>
            </a:endParaRPr>
          </a:p>
        </p:txBody>
      </p:sp>
      <p:pic>
        <p:nvPicPr>
          <p:cNvPr id="8" name="Picture 2" descr="2014_logo_only_revers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92" y="160738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4" r:id="rId3"/>
    <p:sldLayoutId id="214748365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8575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2pPr>
      <a:lvl3pPr marL="742950" indent="-228600" algn="l" defTabSz="914400" rtl="0" eaLnBrk="1" latinLnBrk="0" hangingPunct="1">
        <a:lnSpc>
          <a:spcPct val="89000"/>
        </a:lnSpc>
        <a:spcBef>
          <a:spcPct val="20000"/>
        </a:spcBef>
        <a:buFont typeface="Wingdings" pitchFamily="2" charset="2"/>
        <a:buChar char="§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976313" indent="-22860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adwor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web-services/client-libra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loud/answer/631003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ps.googleapis.com/maps/api/directions/json?origin=Toronto&amp;destination=Montreal&amp;key=yourkey" TargetMode="External"/><Relationship Id="rId4" Type="http://schemas.openxmlformats.org/officeDocument/2006/relationships/hyperlink" Target="https://developers.google.com/maps/documentation/directions/get-api-ke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oduct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ca/servic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azur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slack.help/hc/en-us/articles/2040922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Online Services: Google, Slack, Amazon, Microsoft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UBCO Master of Data Science – DATA 530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780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Adwords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Google AdWords </a:t>
            </a:r>
            <a:r>
              <a:rPr lang="en-US" dirty="0"/>
              <a:t>is a service to provide advertisements during searches and as display advertisements on web sites and in apps. </a:t>
            </a:r>
          </a:p>
          <a:p>
            <a:pPr lvl="1"/>
            <a:r>
              <a:rPr lang="en-CA" dirty="0"/>
              <a:t>Primary source of revenue for Google. </a:t>
            </a:r>
            <a:r>
              <a:rPr lang="en-CA" dirty="0">
                <a:hlinkClick r:id="rId3"/>
              </a:rPr>
              <a:t>https://www.google.ca/adwords/</a:t>
            </a:r>
            <a:endParaRPr lang="en-CA" dirty="0"/>
          </a:p>
          <a:p>
            <a:pPr lvl="1"/>
            <a:r>
              <a:rPr lang="en-CA" dirty="0"/>
              <a:t>Companies bid on </a:t>
            </a:r>
            <a:r>
              <a:rPr lang="en-CA" i="1" dirty="0">
                <a:solidFill>
                  <a:srgbClr val="FFC000"/>
                </a:solidFill>
              </a:rPr>
              <a:t>keywords</a:t>
            </a:r>
            <a:r>
              <a:rPr lang="en-CA" dirty="0"/>
              <a:t> and display opportunities that are presented by Google and affiliated sites.</a:t>
            </a:r>
          </a:p>
          <a:p>
            <a:r>
              <a:rPr lang="en-CA" dirty="0"/>
              <a:t>Terminology:</a:t>
            </a:r>
          </a:p>
          <a:p>
            <a:pPr lvl="1"/>
            <a:r>
              <a:rPr lang="en-CA" i="1" dirty="0">
                <a:solidFill>
                  <a:srgbClr val="FFC000"/>
                </a:solidFill>
              </a:rPr>
              <a:t>Ad Impression</a:t>
            </a:r>
            <a:r>
              <a:rPr lang="en-CA" dirty="0"/>
              <a:t> - display of an advertisement. Pricing in cost-per-thousand impressions or cost per mille (</a:t>
            </a:r>
            <a:r>
              <a:rPr lang="en-CA" dirty="0" err="1"/>
              <a:t>CPM</a:t>
            </a:r>
            <a:r>
              <a:rPr lang="en-CA" dirty="0"/>
              <a:t>).</a:t>
            </a:r>
          </a:p>
          <a:p>
            <a:pPr lvl="1"/>
            <a:r>
              <a:rPr lang="en-CA" i="1" dirty="0">
                <a:solidFill>
                  <a:srgbClr val="FFC000"/>
                </a:solidFill>
              </a:rPr>
              <a:t>Click through</a:t>
            </a:r>
            <a:r>
              <a:rPr lang="en-CA" dirty="0"/>
              <a:t> - user clicks on an advertisement (and directly to new location)</a:t>
            </a:r>
          </a:p>
          <a:p>
            <a:pPr lvl="1"/>
            <a:r>
              <a:rPr lang="en-CA" i="1" dirty="0">
                <a:solidFill>
                  <a:srgbClr val="FFC000"/>
                </a:solidFill>
              </a:rPr>
              <a:t>Click through rate</a:t>
            </a:r>
            <a:r>
              <a:rPr lang="en-CA" dirty="0"/>
              <a:t> - fraction of impressions that are clicked on</a:t>
            </a:r>
          </a:p>
          <a:p>
            <a:pPr lvl="1"/>
            <a:r>
              <a:rPr lang="en-CA" i="1" dirty="0">
                <a:solidFill>
                  <a:srgbClr val="FFC000"/>
                </a:solidFill>
              </a:rPr>
              <a:t>Pay-per-click (</a:t>
            </a:r>
            <a:r>
              <a:rPr lang="en-CA" i="1" dirty="0" err="1">
                <a:solidFill>
                  <a:srgbClr val="FFC000"/>
                </a:solidFill>
              </a:rPr>
              <a:t>PPC</a:t>
            </a:r>
            <a:r>
              <a:rPr lang="en-CA" i="1" dirty="0">
                <a:solidFill>
                  <a:srgbClr val="FFC000"/>
                </a:solidFill>
              </a:rPr>
              <a:t>)</a:t>
            </a:r>
            <a:r>
              <a:rPr lang="en-CA" dirty="0"/>
              <a:t> - companies are billed on each click of an advertisement. The pricing depends on the bid amount and the desirability of the ad location.</a:t>
            </a:r>
          </a:p>
        </p:txBody>
      </p:sp>
    </p:spTree>
    <p:extLst>
      <p:ext uri="{BB962C8B-B14F-4D97-AF65-F5344CB8AC3E}">
        <p14:creationId xmlns:p14="http://schemas.microsoft.com/office/powerpoint/2010/main" val="258370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it: Google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Login to Google account.</a:t>
            </a:r>
          </a:p>
          <a:p>
            <a:r>
              <a:rPr lang="en-US" dirty="0"/>
              <a:t>2) Enter your name in the list for the "Shared DATA 530" document.</a:t>
            </a:r>
          </a:p>
          <a:p>
            <a:r>
              <a:rPr lang="en-US" dirty="0"/>
              <a:t>3) Create some other comment on the document.</a:t>
            </a:r>
          </a:p>
          <a:p>
            <a:r>
              <a:rPr lang="en-US" dirty="0"/>
              <a:t>4) Try create a spreadsheet and import your lab2.xlsx.</a:t>
            </a:r>
          </a:p>
          <a:p>
            <a:r>
              <a:rPr lang="en-US" dirty="0"/>
              <a:t>5) Discover something new. Tell the class!</a:t>
            </a:r>
          </a:p>
        </p:txBody>
      </p:sp>
    </p:spTree>
    <p:extLst>
      <p:ext uri="{BB962C8B-B14F-4D97-AF65-F5344CB8AC3E}">
        <p14:creationId xmlns:p14="http://schemas.microsoft.com/office/powerpoint/2010/main" val="1986250717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Maps API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Google Maps API can be used with Python to access and manipulate geographical data using a Python program. </a:t>
            </a:r>
          </a:p>
          <a:p>
            <a:pPr lvl="1"/>
            <a:r>
              <a:rPr lang="en-US" dirty="0">
                <a:hlinkClick r:id="rId2"/>
              </a:rPr>
              <a:t>https://developers.google.com/maps/web-services/client-library</a:t>
            </a:r>
            <a:endParaRPr lang="en-US" dirty="0"/>
          </a:p>
          <a:p>
            <a:pPr lvl="1"/>
            <a:endParaRPr lang="en-CA" dirty="0"/>
          </a:p>
          <a:p>
            <a:r>
              <a:rPr lang="en-CA" dirty="0"/>
              <a:t>Services and features:</a:t>
            </a:r>
          </a:p>
          <a:p>
            <a:pPr lvl="1"/>
            <a:r>
              <a:rPr lang="en-CA" dirty="0"/>
              <a:t>Geocoding and reverse geocoding</a:t>
            </a:r>
          </a:p>
          <a:p>
            <a:pPr lvl="1"/>
            <a:r>
              <a:rPr lang="en-CA" dirty="0"/>
              <a:t>Directions (walking, driving, transit)</a:t>
            </a:r>
          </a:p>
          <a:p>
            <a:pPr lvl="1"/>
            <a:r>
              <a:rPr lang="en-CA" dirty="0"/>
              <a:t>Distance calculations and routes</a:t>
            </a:r>
          </a:p>
          <a:p>
            <a:pPr lvl="1"/>
            <a:r>
              <a:rPr lang="en-CA" dirty="0"/>
              <a:t>Elevations</a:t>
            </a:r>
          </a:p>
          <a:p>
            <a:pPr lvl="1"/>
            <a:r>
              <a:rPr lang="en-CA" dirty="0"/>
              <a:t>Geolocation (based on </a:t>
            </a:r>
            <a:r>
              <a:rPr lang="en-CA" dirty="0" err="1"/>
              <a:t>WiFi</a:t>
            </a:r>
            <a:r>
              <a:rPr lang="en-CA" dirty="0"/>
              <a:t> and cell towers)</a:t>
            </a:r>
          </a:p>
          <a:p>
            <a:pPr lvl="1"/>
            <a:r>
              <a:rPr lang="en-CA" dirty="0"/>
              <a:t>Road information and speed limits</a:t>
            </a:r>
          </a:p>
          <a:p>
            <a:pPr lvl="1"/>
            <a:r>
              <a:rPr lang="en-CA" dirty="0"/>
              <a:t>Times zones and places (points of interest)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Maps API - Getting an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first step is to get an API key that allows access to the Google services. This API key should be kept private and not shared!</a:t>
            </a:r>
          </a:p>
          <a:p>
            <a:pPr lvl="1"/>
            <a:r>
              <a:rPr lang="en-CA" dirty="0"/>
              <a:t>To get a key you will need a Google account.</a:t>
            </a:r>
          </a:p>
          <a:p>
            <a:pPr lvl="1"/>
            <a:r>
              <a:rPr lang="en-CA" dirty="0"/>
              <a:t>No longer free access. Must provide credit card.</a:t>
            </a:r>
          </a:p>
          <a:p>
            <a:pPr lvl="1"/>
            <a:r>
              <a:rPr lang="en-CA" dirty="0"/>
              <a:t>Securing API keys: </a:t>
            </a:r>
            <a:r>
              <a:rPr lang="en-CA" dirty="0">
                <a:hlinkClick r:id="rId3"/>
              </a:rPr>
              <a:t>https://support.google.com/cloud/answer/6310037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Get an API key using Google Developer Console.</a:t>
            </a:r>
          </a:p>
          <a:p>
            <a:pPr lvl="1"/>
            <a:r>
              <a:rPr lang="en-CA" dirty="0">
                <a:hlinkClick r:id="rId4"/>
              </a:rPr>
              <a:t>https://developers.google.com/maps/documentation/directions/get-api-key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With directions API, test with: </a:t>
            </a:r>
          </a:p>
          <a:p>
            <a:pPr lvl="1"/>
            <a:r>
              <a:rPr lang="en-CA" dirty="0">
                <a:hlinkClick r:id="rId5"/>
              </a:rPr>
              <a:t>https://maps.googleapis.com/maps/api/directions/json?origin=Toronto&amp;destination=Montreal&amp;key=yourkey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95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Google Maps API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Command: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-U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googlemaps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Google Maps API Example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199" y="819151"/>
            <a:ext cx="899159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CA" dirty="0"/>
              <a:t>import </a:t>
            </a:r>
            <a:r>
              <a:rPr lang="en-CA" dirty="0" err="1"/>
              <a:t>googlemaps</a:t>
            </a:r>
            <a:endParaRPr lang="en-CA" dirty="0"/>
          </a:p>
          <a:p>
            <a:r>
              <a:rPr lang="en-CA" dirty="0"/>
              <a:t>from </a:t>
            </a:r>
            <a:r>
              <a:rPr lang="en-CA" dirty="0" err="1"/>
              <a:t>datetime</a:t>
            </a:r>
            <a:r>
              <a:rPr lang="en-CA" dirty="0"/>
              <a:t> import </a:t>
            </a:r>
            <a:r>
              <a:rPr lang="en-CA" dirty="0" err="1"/>
              <a:t>datetime</a:t>
            </a:r>
            <a:endParaRPr lang="en-CA" dirty="0"/>
          </a:p>
          <a:p>
            <a:endParaRPr lang="en-CA" dirty="0"/>
          </a:p>
          <a:p>
            <a:r>
              <a:rPr lang="en-CA" dirty="0"/>
              <a:t># </a:t>
            </a:r>
            <a:r>
              <a:rPr lang="en-CA" dirty="0" err="1"/>
              <a:t>TODO</a:t>
            </a:r>
            <a:r>
              <a:rPr lang="en-CA" dirty="0"/>
              <a:t>: Replace the API key below with a valid API key. </a:t>
            </a:r>
          </a:p>
          <a:p>
            <a:r>
              <a:rPr lang="en-CA" dirty="0" err="1"/>
              <a:t>gmaps</a:t>
            </a:r>
            <a:r>
              <a:rPr lang="en-CA" dirty="0"/>
              <a:t> = </a:t>
            </a:r>
            <a:r>
              <a:rPr lang="en-CA" dirty="0" err="1"/>
              <a:t>googlemaps.Client</a:t>
            </a:r>
            <a:r>
              <a:rPr lang="en-CA" dirty="0"/>
              <a:t>(key='</a:t>
            </a:r>
            <a:r>
              <a:rPr lang="en-CA" dirty="0" err="1"/>
              <a:t>yourkey</a:t>
            </a:r>
            <a:r>
              <a:rPr lang="en-CA" dirty="0"/>
              <a:t>')</a:t>
            </a:r>
          </a:p>
          <a:p>
            <a:endParaRPr lang="en-CA" dirty="0"/>
          </a:p>
          <a:p>
            <a:r>
              <a:rPr lang="en-CA" dirty="0"/>
              <a:t># Use </a:t>
            </a:r>
            <a:r>
              <a:rPr lang="en-CA" b="1" dirty="0">
                <a:solidFill>
                  <a:schemeClr val="accent6"/>
                </a:solidFill>
              </a:rPr>
              <a:t>Geocoding</a:t>
            </a:r>
            <a:r>
              <a:rPr lang="en-CA" dirty="0"/>
              <a:t> API to look up latitude, longitude</a:t>
            </a:r>
          </a:p>
          <a:p>
            <a:r>
              <a:rPr lang="en-CA" dirty="0"/>
              <a:t>address = '3333 University Way, Kelowna, BC, Canada'</a:t>
            </a:r>
          </a:p>
          <a:p>
            <a:r>
              <a:rPr lang="en-CA" dirty="0" err="1"/>
              <a:t>geocode_result</a:t>
            </a:r>
            <a:r>
              <a:rPr lang="en-CA" dirty="0"/>
              <a:t> = </a:t>
            </a:r>
            <a:r>
              <a:rPr lang="en-CA" dirty="0" err="1"/>
              <a:t>gmaps.geocode</a:t>
            </a:r>
            <a:r>
              <a:rPr lang="en-CA" dirty="0"/>
              <a:t>(address)</a:t>
            </a:r>
          </a:p>
          <a:p>
            <a:endParaRPr lang="en-CA" dirty="0"/>
          </a:p>
          <a:p>
            <a:r>
              <a:rPr lang="en-CA" dirty="0"/>
              <a:t>print("Geocoding address...")</a:t>
            </a:r>
          </a:p>
          <a:p>
            <a:r>
              <a:rPr lang="en-CA" dirty="0"/>
              <a:t>print("</a:t>
            </a:r>
            <a:r>
              <a:rPr lang="en-CA" dirty="0" err="1"/>
              <a:t>Address:",address</a:t>
            </a:r>
            <a:r>
              <a:rPr lang="en-CA" dirty="0"/>
              <a:t>, "Coordinates:",</a:t>
            </a:r>
            <a:r>
              <a:rPr lang="en-CA" dirty="0" err="1"/>
              <a:t>geocode_result</a:t>
            </a:r>
            <a:r>
              <a:rPr lang="en-CA" dirty="0"/>
              <a:t>[0]["geometry"]["location"])</a:t>
            </a:r>
          </a:p>
        </p:txBody>
      </p:sp>
    </p:spTree>
    <p:extLst>
      <p:ext uri="{BB962C8B-B14F-4D97-AF65-F5344CB8AC3E}">
        <p14:creationId xmlns:p14="http://schemas.microsoft.com/office/powerpoint/2010/main" val="305333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Google Maps API Example (2)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199" y="819151"/>
            <a:ext cx="89915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CA" dirty="0"/>
              <a:t># Look up an address with </a:t>
            </a:r>
            <a:r>
              <a:rPr lang="en-CA" b="1" dirty="0">
                <a:solidFill>
                  <a:schemeClr val="accent6"/>
                </a:solidFill>
              </a:rPr>
              <a:t>reverse geocoding </a:t>
            </a:r>
            <a:r>
              <a:rPr lang="en-CA" dirty="0"/>
              <a:t>(</a:t>
            </a:r>
            <a:r>
              <a:rPr lang="en-CA" dirty="0" err="1"/>
              <a:t>UBC</a:t>
            </a:r>
            <a:r>
              <a:rPr lang="en-CA" dirty="0"/>
              <a:t> Van)</a:t>
            </a:r>
          </a:p>
          <a:p>
            <a:r>
              <a:rPr lang="en-CA" dirty="0" err="1"/>
              <a:t>lat</a:t>
            </a:r>
            <a:r>
              <a:rPr lang="en-CA" dirty="0"/>
              <a:t> = 49.2683043</a:t>
            </a:r>
          </a:p>
          <a:p>
            <a:r>
              <a:rPr lang="en-CA" dirty="0" err="1"/>
              <a:t>lon</a:t>
            </a:r>
            <a:r>
              <a:rPr lang="en-CA" dirty="0"/>
              <a:t> = -123.2489377</a:t>
            </a:r>
          </a:p>
          <a:p>
            <a:r>
              <a:rPr lang="en-CA" dirty="0" err="1"/>
              <a:t>reverse_geocode_result</a:t>
            </a:r>
            <a:r>
              <a:rPr lang="en-CA" dirty="0"/>
              <a:t>=</a:t>
            </a:r>
            <a:r>
              <a:rPr lang="en-CA" dirty="0" err="1"/>
              <a:t>gmaps.reverse_geocode</a:t>
            </a:r>
            <a:r>
              <a:rPr lang="en-CA" dirty="0"/>
              <a:t>((</a:t>
            </a:r>
            <a:r>
              <a:rPr lang="en-CA" dirty="0" err="1"/>
              <a:t>lat</a:t>
            </a:r>
            <a:r>
              <a:rPr lang="en-CA" dirty="0"/>
              <a:t>, </a:t>
            </a:r>
            <a:r>
              <a:rPr lang="en-CA" dirty="0" err="1"/>
              <a:t>lon</a:t>
            </a:r>
            <a:r>
              <a:rPr lang="en-CA" dirty="0"/>
              <a:t>))</a:t>
            </a:r>
          </a:p>
          <a:p>
            <a:endParaRPr lang="en-CA" dirty="0"/>
          </a:p>
          <a:p>
            <a:r>
              <a:rPr lang="en-CA" dirty="0"/>
              <a:t>print("\</a:t>
            </a:r>
            <a:r>
              <a:rPr lang="en-CA" dirty="0" err="1"/>
              <a:t>nReverse</a:t>
            </a:r>
            <a:r>
              <a:rPr lang="en-CA" dirty="0"/>
              <a:t> geocoding...")</a:t>
            </a:r>
          </a:p>
          <a:p>
            <a:r>
              <a:rPr lang="en-CA" dirty="0"/>
              <a:t>print("Coordinates: ",lat,</a:t>
            </a:r>
            <a:r>
              <a:rPr lang="en-CA" dirty="0" err="1"/>
              <a:t>lon</a:t>
            </a:r>
            <a:r>
              <a:rPr lang="en-CA" dirty="0"/>
              <a:t>,"Address:", </a:t>
            </a:r>
            <a:r>
              <a:rPr lang="en-CA" dirty="0" err="1"/>
              <a:t>reverse_geocode_result</a:t>
            </a:r>
            <a:r>
              <a:rPr lang="en-CA" dirty="0"/>
              <a:t>[0]["</a:t>
            </a:r>
            <a:r>
              <a:rPr lang="en-CA" dirty="0" err="1"/>
              <a:t>formatted_address</a:t>
            </a:r>
            <a:r>
              <a:rPr lang="en-CA" dirty="0"/>
              <a:t>"])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16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Google Maps API Example (3)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199" y="819151"/>
            <a:ext cx="899159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CA" dirty="0"/>
              <a:t># Request </a:t>
            </a:r>
            <a:r>
              <a:rPr lang="en-CA" b="1" dirty="0">
                <a:solidFill>
                  <a:schemeClr val="accent6"/>
                </a:solidFill>
              </a:rPr>
              <a:t>driving directions</a:t>
            </a:r>
            <a:r>
              <a:rPr lang="en-CA" dirty="0"/>
              <a:t> between </a:t>
            </a:r>
            <a:r>
              <a:rPr lang="en-CA" dirty="0" err="1"/>
              <a:t>UBCO</a:t>
            </a:r>
            <a:r>
              <a:rPr lang="en-CA" dirty="0"/>
              <a:t> and </a:t>
            </a:r>
            <a:r>
              <a:rPr lang="en-CA" dirty="0" err="1"/>
              <a:t>UBCV</a:t>
            </a:r>
            <a:endParaRPr lang="en-CA" dirty="0"/>
          </a:p>
          <a:p>
            <a:r>
              <a:rPr lang="en-CA" dirty="0" err="1"/>
              <a:t>directions_result</a:t>
            </a:r>
            <a:r>
              <a:rPr lang="en-CA" dirty="0"/>
              <a:t> = </a:t>
            </a:r>
            <a:r>
              <a:rPr lang="en-CA" dirty="0" err="1"/>
              <a:t>gmaps.directions</a:t>
            </a:r>
            <a:r>
              <a:rPr lang="en-CA" dirty="0"/>
              <a:t>(address,                                      </a:t>
            </a:r>
          </a:p>
          <a:p>
            <a:r>
              <a:rPr lang="en-CA" dirty="0"/>
              <a:t>         </a:t>
            </a:r>
            <a:r>
              <a:rPr lang="en-CA" dirty="0" err="1"/>
              <a:t>reverse_geocode_result</a:t>
            </a:r>
            <a:r>
              <a:rPr lang="en-CA" dirty="0"/>
              <a:t>[0]["</a:t>
            </a:r>
            <a:r>
              <a:rPr lang="en-CA" dirty="0" err="1"/>
              <a:t>formatted_address</a:t>
            </a:r>
            <a:r>
              <a:rPr lang="en-CA" dirty="0"/>
              <a:t>"],</a:t>
            </a:r>
          </a:p>
          <a:p>
            <a:r>
              <a:rPr lang="en-CA" dirty="0"/>
              <a:t>         mode="driving", </a:t>
            </a:r>
            <a:r>
              <a:rPr lang="en-CA" dirty="0" err="1"/>
              <a:t>departure_time</a:t>
            </a:r>
            <a:r>
              <a:rPr lang="en-CA" dirty="0"/>
              <a:t>=</a:t>
            </a:r>
            <a:r>
              <a:rPr lang="en-CA" dirty="0" err="1"/>
              <a:t>datetime.now</a:t>
            </a:r>
            <a:r>
              <a:rPr lang="en-CA" dirty="0"/>
              <a:t>())</a:t>
            </a:r>
          </a:p>
          <a:p>
            <a:r>
              <a:rPr lang="en-CA" dirty="0"/>
              <a:t>print("\</a:t>
            </a:r>
            <a:r>
              <a:rPr lang="en-CA" dirty="0" err="1"/>
              <a:t>nDriving</a:t>
            </a:r>
            <a:r>
              <a:rPr lang="en-CA" dirty="0"/>
              <a:t> directions...")</a:t>
            </a:r>
          </a:p>
          <a:p>
            <a:r>
              <a:rPr lang="en-CA" dirty="0"/>
              <a:t>leg = </a:t>
            </a:r>
            <a:r>
              <a:rPr lang="en-CA" dirty="0" err="1"/>
              <a:t>directions_result</a:t>
            </a:r>
            <a:r>
              <a:rPr lang="en-CA" dirty="0"/>
              <a:t>[0]['legs'][0]</a:t>
            </a:r>
          </a:p>
          <a:p>
            <a:r>
              <a:rPr lang="en-CA" dirty="0"/>
              <a:t>print("Start </a:t>
            </a:r>
            <a:r>
              <a:rPr lang="en-CA" dirty="0" err="1"/>
              <a:t>address:",leg</a:t>
            </a:r>
            <a:r>
              <a:rPr lang="en-CA" dirty="0"/>
              <a:t>['</a:t>
            </a:r>
            <a:r>
              <a:rPr lang="en-CA" dirty="0" err="1"/>
              <a:t>start_address</a:t>
            </a:r>
            <a:r>
              <a:rPr lang="en-CA" dirty="0"/>
              <a:t>'], </a:t>
            </a:r>
          </a:p>
          <a:p>
            <a:r>
              <a:rPr lang="en-CA" dirty="0"/>
              <a:t>      "\</a:t>
            </a:r>
            <a:r>
              <a:rPr lang="en-CA" dirty="0" err="1"/>
              <a:t>nDestination</a:t>
            </a:r>
            <a:r>
              <a:rPr lang="en-CA" dirty="0"/>
              <a:t> </a:t>
            </a:r>
            <a:r>
              <a:rPr lang="en-CA" dirty="0" err="1"/>
              <a:t>address:",leg</a:t>
            </a:r>
            <a:r>
              <a:rPr lang="en-CA" dirty="0"/>
              <a:t>['</a:t>
            </a:r>
            <a:r>
              <a:rPr lang="en-CA" dirty="0" err="1"/>
              <a:t>end_address</a:t>
            </a:r>
            <a:r>
              <a:rPr lang="en-CA" dirty="0"/>
              <a:t>'])</a:t>
            </a:r>
          </a:p>
          <a:p>
            <a:r>
              <a:rPr lang="en-CA" dirty="0"/>
              <a:t>print("</a:t>
            </a:r>
            <a:r>
              <a:rPr lang="en-CA" dirty="0" err="1"/>
              <a:t>Distance:",leg</a:t>
            </a:r>
            <a:r>
              <a:rPr lang="en-CA" dirty="0"/>
              <a:t>['distance']['text'], </a:t>
            </a:r>
          </a:p>
          <a:p>
            <a:r>
              <a:rPr lang="en-CA" dirty="0"/>
              <a:t>      "</a:t>
            </a:r>
            <a:r>
              <a:rPr lang="en-CA" dirty="0" err="1"/>
              <a:t>Time:",leg</a:t>
            </a:r>
            <a:r>
              <a:rPr lang="en-CA" dirty="0"/>
              <a:t>['duration']['text'])</a:t>
            </a:r>
          </a:p>
          <a:p>
            <a:endParaRPr lang="en-CA" dirty="0"/>
          </a:p>
          <a:p>
            <a:r>
              <a:rPr lang="en-CA" dirty="0"/>
              <a:t>for step in leg['steps']:</a:t>
            </a:r>
          </a:p>
          <a:p>
            <a:r>
              <a:rPr lang="en-CA" dirty="0"/>
              <a:t>    print("</a:t>
            </a:r>
            <a:r>
              <a:rPr lang="en-CA" dirty="0" err="1"/>
              <a:t>Step:",step</a:t>
            </a:r>
            <a:r>
              <a:rPr lang="en-CA" dirty="0"/>
              <a:t>['duration']['text'], </a:t>
            </a:r>
          </a:p>
          <a:p>
            <a:r>
              <a:rPr lang="en-CA" dirty="0"/>
              <a:t>           step['</a:t>
            </a:r>
            <a:r>
              <a:rPr lang="en-CA" dirty="0" err="1"/>
              <a:t>html_instructions</a:t>
            </a:r>
            <a:r>
              <a:rPr lang="en-CA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53755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Amazon </a:t>
            </a:r>
            <a:r>
              <a:rPr lang="en-US" dirty="0"/>
              <a:t>is the largest cloud hosting provider. Services:</a:t>
            </a:r>
          </a:p>
          <a:p>
            <a:pPr lvl="1"/>
            <a:r>
              <a:rPr lang="en-CA" dirty="0">
                <a:hlinkClick r:id="rId3"/>
              </a:rPr>
              <a:t>https://aws.amazon.com/products/</a:t>
            </a:r>
            <a:endParaRPr lang="en-CA" dirty="0"/>
          </a:p>
          <a:p>
            <a:pPr lvl="1"/>
            <a:r>
              <a:rPr lang="en-CA" dirty="0"/>
              <a:t>Compute and storage servers</a:t>
            </a:r>
          </a:p>
          <a:p>
            <a:pPr lvl="1"/>
            <a:r>
              <a:rPr lang="en-CA" dirty="0"/>
              <a:t>Database servers</a:t>
            </a:r>
          </a:p>
          <a:p>
            <a:pPr lvl="1"/>
            <a:r>
              <a:rPr lang="en-CA" dirty="0"/>
              <a:t>Machine learning services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Explore: Read about an Amazon service. Tell a partner and the class.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6142984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1" y="876560"/>
            <a:ext cx="4038600" cy="4209789"/>
          </a:xfrm>
        </p:spPr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Microsoft </a:t>
            </a:r>
            <a:r>
              <a:rPr lang="en-US" dirty="0"/>
              <a:t>is a diverse company with products in desktop, servers, and cloud. Branded as Microsoft Azure.</a:t>
            </a:r>
          </a:p>
          <a:p>
            <a:pPr lvl="1"/>
            <a:r>
              <a:rPr lang="en-CA" dirty="0">
                <a:hlinkClick r:id="rId3"/>
              </a:rPr>
              <a:t>https://azure.microsoft.com/en-ca/services/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966236"/>
            <a:ext cx="4286537" cy="40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32916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/>
              <a:t>Explain motivation for a data analyst to use cloud services for their work.</a:t>
            </a:r>
          </a:p>
          <a:p>
            <a:pPr lvl="1"/>
            <a:r>
              <a:rPr lang="en-CA" dirty="0"/>
              <a:t>List some of the cloud service companies and the services they provide.</a:t>
            </a:r>
          </a:p>
          <a:p>
            <a:pPr lvl="1"/>
            <a:r>
              <a:rPr lang="en-CA" dirty="0"/>
              <a:t>Use Slack for group communication.</a:t>
            </a:r>
          </a:p>
          <a:p>
            <a:pPr lvl="1"/>
            <a:r>
              <a:rPr lang="en-CA" dirty="0"/>
              <a:t>Use Google Apps for collaborative document editing.</a:t>
            </a:r>
          </a:p>
          <a:p>
            <a:pPr lvl="1"/>
            <a:r>
              <a:rPr lang="en-CA" dirty="0"/>
              <a:t>List some trade-offs of using cloud services versus building using in-house tools such as R and Python.</a:t>
            </a:r>
          </a:p>
          <a:p>
            <a:pPr lvl="1"/>
            <a:r>
              <a:rPr lang="en-CA" dirty="0"/>
              <a:t>Explain the role of Google Analytics and Google AdWords. Compare and contrast what these two services provide.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9695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Azure Portal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554" y="876300"/>
            <a:ext cx="588187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Studio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554" y="876300"/>
            <a:ext cx="588187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it: Microsoft (Optional)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Create a free Microsoft Azure account. </a:t>
            </a:r>
            <a:r>
              <a:rPr lang="en-US" dirty="0">
                <a:hlinkClick r:id="rId3"/>
              </a:rPr>
              <a:t>https://signup.azure.com</a:t>
            </a:r>
            <a:endParaRPr lang="en-US" dirty="0"/>
          </a:p>
          <a:p>
            <a:pPr lvl="1"/>
            <a:r>
              <a:rPr lang="en-US" dirty="0"/>
              <a:t>Note: Requires a credit card.</a:t>
            </a:r>
          </a:p>
          <a:p>
            <a:r>
              <a:rPr lang="en-US" dirty="0"/>
              <a:t>2) Click Create a Resource. Then search for machine learning studio.</a:t>
            </a:r>
          </a:p>
          <a:p>
            <a:r>
              <a:rPr lang="en-US" dirty="0"/>
              <a:t>3) Setup a new Machine Learning Studio instance.</a:t>
            </a:r>
          </a:p>
          <a:p>
            <a:r>
              <a:rPr lang="en-US" dirty="0"/>
              <a:t>4) Browse or experiment with ML Studio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489894643"/>
      </p:ext>
    </p:extLst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b="1" i="1" dirty="0">
                <a:solidFill>
                  <a:srgbClr val="14FD3A"/>
                </a:solidFill>
              </a:rPr>
              <a:t>Cloud services </a:t>
            </a:r>
            <a:r>
              <a:rPr lang="en-US" dirty="0"/>
              <a:t>are provided by numerous vendors which are useful for data analysts rather than implementing them directly.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Slack, Google, Amazon, Microsoft</a:t>
            </a:r>
          </a:p>
          <a:p>
            <a:pPr lvl="1">
              <a:spcBef>
                <a:spcPct val="40000"/>
              </a:spcBef>
            </a:pP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These services are deployed on the cloud for easy construction and use. Watch out for costs!</a:t>
            </a:r>
          </a:p>
          <a:p>
            <a:pPr lvl="1">
              <a:spcBef>
                <a:spcPct val="40000"/>
              </a:spcBef>
            </a:pP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Services such as Google Maps API are accessible through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2363686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8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Slack </a:t>
            </a:r>
            <a:r>
              <a:rPr lang="en-US" dirty="0"/>
              <a:t> is an online system for communication and collaboration.</a:t>
            </a:r>
          </a:p>
          <a:p>
            <a:pPr lvl="1"/>
            <a:r>
              <a:rPr lang="en-US" dirty="0"/>
              <a:t>Popular with distributed development teams</a:t>
            </a:r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77747"/>
            <a:ext cx="4667250" cy="3538538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66202" y="2038355"/>
            <a:ext cx="1620441" cy="990603"/>
            <a:chOff x="3243" y="1743"/>
            <a:chExt cx="1361" cy="832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blackGray">
            <a:xfrm>
              <a:off x="3243" y="1743"/>
              <a:ext cx="1361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5pPr>
              <a:lvl6pPr marL="25146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6pPr>
              <a:lvl7pPr marL="29718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7pPr>
              <a:lvl8pPr marL="34290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8pPr>
              <a:lvl9pPr marL="38862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FFCCFF"/>
                  </a:solidFill>
                  <a:latin typeface="Tahoma" charset="0"/>
                </a:rPr>
                <a:t>Channels for different conversations</a:t>
              </a:r>
              <a:endParaRPr lang="en-US" sz="1500" dirty="0">
                <a:solidFill>
                  <a:schemeClr val="hlink"/>
                </a:solidFill>
                <a:latin typeface="Tahoma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blackGray">
            <a:xfrm>
              <a:off x="4279" y="2127"/>
              <a:ext cx="320" cy="448"/>
            </a:xfrm>
            <a:prstGeom prst="line">
              <a:avLst/>
            </a:prstGeom>
            <a:noFill/>
            <a:ln w="31750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84371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it: Slack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Accept the invite to UBCO MDS workspace and the #data530 channel.</a:t>
            </a:r>
          </a:p>
          <a:p>
            <a:r>
              <a:rPr lang="en-US" dirty="0"/>
              <a:t>2) Setup your profile: </a:t>
            </a:r>
            <a:r>
              <a:rPr lang="en-US" dirty="0">
                <a:hlinkClick r:id="rId3"/>
              </a:rPr>
              <a:t>https://get.slack.help/hc/en-us/articles/204092246</a:t>
            </a:r>
            <a:endParaRPr lang="en-US" dirty="0"/>
          </a:p>
          <a:p>
            <a:r>
              <a:rPr lang="en-US" dirty="0"/>
              <a:t>3) Post some message to the #data530 channel.</a:t>
            </a:r>
          </a:p>
          <a:p>
            <a:r>
              <a:rPr lang="en-CA" dirty="0"/>
              <a:t>4) Send a direct message (DM) to the instructor or another student.</a:t>
            </a:r>
          </a:p>
          <a:p>
            <a:r>
              <a:rPr lang="en-CA" dirty="0"/>
              <a:t>5) To reference a user, use @username. Share a message that references another user.</a:t>
            </a:r>
          </a:p>
          <a:p>
            <a:r>
              <a:rPr lang="en-CA" dirty="0"/>
              <a:t>6) Try the search feature to find messages.</a:t>
            </a:r>
          </a:p>
          <a:p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31466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952761"/>
            <a:ext cx="9017925" cy="4209789"/>
          </a:xfrm>
        </p:spPr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Google </a:t>
            </a:r>
            <a:r>
              <a:rPr lang="en-US" dirty="0"/>
              <a:t>provides numerous software and services useful for a data analyst.</a:t>
            </a:r>
          </a:p>
          <a:p>
            <a:pPr lvl="1"/>
            <a:r>
              <a:rPr lang="en-US" dirty="0"/>
              <a:t>Google docs – Online version similar to Microsoft Office tools</a:t>
            </a:r>
          </a:p>
          <a:p>
            <a:pPr lvl="1"/>
            <a:r>
              <a:rPr lang="en-US" dirty="0"/>
              <a:t>Google API Services – program access to maps, search, and other Google services</a:t>
            </a:r>
          </a:p>
          <a:p>
            <a:pPr lvl="1"/>
            <a:r>
              <a:rPr lang="en-US" dirty="0"/>
              <a:t>Google Analytics – analysis of web site traffic</a:t>
            </a:r>
          </a:p>
          <a:p>
            <a:pPr lvl="1"/>
            <a:r>
              <a:rPr lang="en-US" dirty="0"/>
              <a:t>AdWords – marketing using keyword search on Google properties</a:t>
            </a:r>
          </a:p>
          <a:p>
            <a:pPr lvl="1"/>
            <a:r>
              <a:rPr lang="en-US" dirty="0"/>
              <a:t>Google Cloud - web and compute hosting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736990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Google Analytics </a:t>
            </a:r>
            <a:r>
              <a:rPr lang="en-US" dirty="0"/>
              <a:t>is an analysis service for tracking, optimizing, and understanding user interaction with a web site/service.</a:t>
            </a:r>
          </a:p>
          <a:p>
            <a:endParaRPr lang="en-CA" dirty="0"/>
          </a:p>
          <a:p>
            <a:r>
              <a:rPr lang="en-CA" dirty="0"/>
              <a:t>Using Google analytics is important for all business, but especially web companies, that rely on users interacting with their site to generate revenue and sales.</a:t>
            </a:r>
          </a:p>
          <a:p>
            <a:endParaRPr lang="en-CA" dirty="0"/>
          </a:p>
          <a:p>
            <a:r>
              <a:rPr lang="en-CA" dirty="0"/>
              <a:t>Google analytics helps identify and improve content to make it more accessible to potential customers.</a:t>
            </a:r>
          </a:p>
          <a:p>
            <a:pPr lvl="1"/>
            <a:r>
              <a:rPr lang="en-CA" dirty="0"/>
              <a:t>Very important skill set for business owners and managers.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3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Analytics - Audience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62" y="881970"/>
            <a:ext cx="7370921" cy="42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0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Analytics - Traffic 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3" y="873037"/>
            <a:ext cx="7629334" cy="42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Analytics - Behaviour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" y="895350"/>
            <a:ext cx="8985504" cy="41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Microsoft Office PowerPoint</Application>
  <PresentationFormat>On-screen Show (16:9)</PresentationFormat>
  <Paragraphs>225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MS PGothic</vt:lpstr>
      <vt:lpstr>Arial</vt:lpstr>
      <vt:lpstr>Calibri</vt:lpstr>
      <vt:lpstr>Courier New</vt:lpstr>
      <vt:lpstr>Symbol</vt:lpstr>
      <vt:lpstr>Tahoma</vt:lpstr>
      <vt:lpstr>Times New Roman</vt:lpstr>
      <vt:lpstr>Whitney Book</vt:lpstr>
      <vt:lpstr>Wingdings</vt:lpstr>
      <vt:lpstr>Office Theme</vt:lpstr>
      <vt:lpstr>PowerPoint Presentation</vt:lpstr>
      <vt:lpstr>Objectives</vt:lpstr>
      <vt:lpstr>Slack</vt:lpstr>
      <vt:lpstr>Try it: Slack</vt:lpstr>
      <vt:lpstr>Google</vt:lpstr>
      <vt:lpstr>Google Analytics</vt:lpstr>
      <vt:lpstr>Google Analytics - Audience Overview</vt:lpstr>
      <vt:lpstr>Google Analytics - Traffic Dashboard</vt:lpstr>
      <vt:lpstr>Google Analytics - Behaviour Flow</vt:lpstr>
      <vt:lpstr>Google Adwords</vt:lpstr>
      <vt:lpstr>Try it: Google</vt:lpstr>
      <vt:lpstr>Google Maps API with Python</vt:lpstr>
      <vt:lpstr>Google Maps API - Getting an API Key</vt:lpstr>
      <vt:lpstr>Installing Google Maps API for Python</vt:lpstr>
      <vt:lpstr>Python Google Maps API Example</vt:lpstr>
      <vt:lpstr>Python Google Maps API Example (2)</vt:lpstr>
      <vt:lpstr>Python Google Maps API Example (3)</vt:lpstr>
      <vt:lpstr>Amazon</vt:lpstr>
      <vt:lpstr>Microsoft</vt:lpstr>
      <vt:lpstr>Microsoft Azure Portal</vt:lpstr>
      <vt:lpstr>Machine Learning Studio</vt:lpstr>
      <vt:lpstr>Try it: Microsoft (Optional)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530 - Online Services</dc:title>
  <dc:creator/>
  <cp:lastModifiedBy/>
  <cp:revision>1</cp:revision>
  <dcterms:created xsi:type="dcterms:W3CDTF">2018-08-27T00:01:26Z</dcterms:created>
  <dcterms:modified xsi:type="dcterms:W3CDTF">2022-10-03T05:10:49Z</dcterms:modified>
</cp:coreProperties>
</file>