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1"/>
  </p:notesMasterIdLst>
  <p:handoutMasterIdLst>
    <p:handoutMasterId r:id="rId32"/>
  </p:handoutMasterIdLst>
  <p:sldIdLst>
    <p:sldId id="565" r:id="rId2"/>
    <p:sldId id="398" r:id="rId3"/>
    <p:sldId id="567" r:id="rId4"/>
    <p:sldId id="568" r:id="rId5"/>
    <p:sldId id="580" r:id="rId6"/>
    <p:sldId id="572" r:id="rId7"/>
    <p:sldId id="576" r:id="rId8"/>
    <p:sldId id="577" r:id="rId9"/>
    <p:sldId id="578" r:id="rId10"/>
    <p:sldId id="573" r:id="rId11"/>
    <p:sldId id="579" r:id="rId12"/>
    <p:sldId id="575" r:id="rId13"/>
    <p:sldId id="528" r:id="rId14"/>
    <p:sldId id="307" r:id="rId15"/>
    <p:sldId id="570" r:id="rId16"/>
    <p:sldId id="571" r:id="rId17"/>
    <p:sldId id="569" r:id="rId18"/>
    <p:sldId id="581" r:id="rId19"/>
    <p:sldId id="582" r:id="rId20"/>
    <p:sldId id="585" r:id="rId21"/>
    <p:sldId id="574" r:id="rId22"/>
    <p:sldId id="587" r:id="rId23"/>
    <p:sldId id="586" r:id="rId24"/>
    <p:sldId id="588" r:id="rId25"/>
    <p:sldId id="589" r:id="rId26"/>
    <p:sldId id="590" r:id="rId27"/>
    <p:sldId id="591" r:id="rId28"/>
    <p:sldId id="583" r:id="rId29"/>
    <p:sldId id="566" r:id="rId30"/>
  </p:sldIdLst>
  <p:sldSz cx="9144000" cy="5143500" type="screen16x9"/>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82548FA-1565-4589-A20C-968A4A4117DB}">
          <p14:sldIdLst>
            <p14:sldId id="565"/>
            <p14:sldId id="398"/>
            <p14:sldId id="567"/>
            <p14:sldId id="568"/>
            <p14:sldId id="580"/>
            <p14:sldId id="572"/>
            <p14:sldId id="576"/>
            <p14:sldId id="577"/>
            <p14:sldId id="578"/>
            <p14:sldId id="573"/>
            <p14:sldId id="579"/>
            <p14:sldId id="575"/>
            <p14:sldId id="528"/>
            <p14:sldId id="307"/>
            <p14:sldId id="570"/>
            <p14:sldId id="571"/>
            <p14:sldId id="569"/>
            <p14:sldId id="581"/>
            <p14:sldId id="582"/>
            <p14:sldId id="585"/>
            <p14:sldId id="574"/>
            <p14:sldId id="587"/>
            <p14:sldId id="586"/>
            <p14:sldId id="588"/>
            <p14:sldId id="589"/>
            <p14:sldId id="590"/>
            <p14:sldId id="591"/>
            <p14:sldId id="583"/>
            <p14:sldId id="56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949" autoAdjust="0"/>
  </p:normalViewPr>
  <p:slideViewPr>
    <p:cSldViewPr>
      <p:cViewPr varScale="1">
        <p:scale>
          <a:sx n="111" d="100"/>
          <a:sy n="111" d="100"/>
        </p:scale>
        <p:origin x="1536" y="78"/>
      </p:cViewPr>
      <p:guideLst>
        <p:guide orient="horz" pos="1620"/>
        <p:guide pos="2880"/>
      </p:guideLst>
    </p:cSldViewPr>
  </p:slideViewPr>
  <p:notesTextViewPr>
    <p:cViewPr>
      <p:scale>
        <a:sx n="3" d="2"/>
        <a:sy n="3" d="2"/>
      </p:scale>
      <p:origin x="0" y="0"/>
    </p:cViewPr>
  </p:notesTextViewPr>
  <p:sorterViewPr>
    <p:cViewPr varScale="1">
      <p:scale>
        <a:sx n="100" d="100"/>
        <a:sy n="100" d="100"/>
      </p:scale>
      <p:origin x="0" y="-6870"/>
    </p:cViewPr>
  </p:sorterViewPr>
  <p:notesViewPr>
    <p:cSldViewPr>
      <p:cViewPr varScale="1">
        <p:scale>
          <a:sx n="98" d="100"/>
          <a:sy n="98" d="100"/>
        </p:scale>
        <p:origin x="3546" y="78"/>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6725"/>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sz="quarter" idx="1"/>
          </p:nvPr>
        </p:nvSpPr>
        <p:spPr>
          <a:xfrm>
            <a:off x="3978275" y="0"/>
            <a:ext cx="3043238" cy="466725"/>
          </a:xfrm>
          <a:prstGeom prst="rect">
            <a:avLst/>
          </a:prstGeom>
        </p:spPr>
        <p:txBody>
          <a:bodyPr vert="horz" lIns="91440" tIns="45720" rIns="91440" bIns="45720" rtlCol="0"/>
          <a:lstStyle>
            <a:lvl1pPr algn="r">
              <a:defRPr sz="1200"/>
            </a:lvl1pPr>
          </a:lstStyle>
          <a:p>
            <a:fld id="{AEEB8343-857D-4973-A47C-BFBF7FD1F314}" type="datetimeFigureOut">
              <a:rPr lang="en-CA" smtClean="0"/>
              <a:t>2023-09-26</a:t>
            </a:fld>
            <a:endParaRPr lang="en-CA" dirty="0"/>
          </a:p>
        </p:txBody>
      </p:sp>
      <p:sp>
        <p:nvSpPr>
          <p:cNvPr id="4" name="Footer Placeholder 3"/>
          <p:cNvSpPr>
            <a:spLocks noGrp="1"/>
          </p:cNvSpPr>
          <p:nvPr>
            <p:ph type="ftr" sz="quarter" idx="2"/>
          </p:nvPr>
        </p:nvSpPr>
        <p:spPr>
          <a:xfrm>
            <a:off x="0" y="8842375"/>
            <a:ext cx="3043238" cy="466725"/>
          </a:xfrm>
          <a:prstGeom prst="rect">
            <a:avLst/>
          </a:prstGeom>
        </p:spPr>
        <p:txBody>
          <a:bodyPr vert="horz" lIns="91440" tIns="45720" rIns="91440" bIns="45720" rtlCol="0" anchor="b"/>
          <a:lstStyle>
            <a:lvl1pPr algn="l">
              <a:defRPr sz="1200"/>
            </a:lvl1pPr>
          </a:lstStyle>
          <a:p>
            <a:endParaRPr lang="en-CA" dirty="0"/>
          </a:p>
        </p:txBody>
      </p:sp>
      <p:sp>
        <p:nvSpPr>
          <p:cNvPr id="5" name="Slide Number Placeholder 4"/>
          <p:cNvSpPr>
            <a:spLocks noGrp="1"/>
          </p:cNvSpPr>
          <p:nvPr>
            <p:ph type="sldNum" sz="quarter" idx="3"/>
          </p:nvPr>
        </p:nvSpPr>
        <p:spPr>
          <a:xfrm>
            <a:off x="3978275" y="8842375"/>
            <a:ext cx="3043238" cy="466725"/>
          </a:xfrm>
          <a:prstGeom prst="rect">
            <a:avLst/>
          </a:prstGeom>
        </p:spPr>
        <p:txBody>
          <a:bodyPr vert="horz" lIns="91440" tIns="45720" rIns="91440" bIns="45720" rtlCol="0" anchor="b"/>
          <a:lstStyle>
            <a:lvl1pPr algn="r">
              <a:defRPr sz="1200"/>
            </a:lvl1pPr>
          </a:lstStyle>
          <a:p>
            <a:fld id="{BB2E2228-6213-4DA8-A66E-0E10BE9C9D50}" type="slidenum">
              <a:rPr lang="en-CA" smtClean="0"/>
              <a:t>‹#›</a:t>
            </a:fld>
            <a:endParaRPr lang="en-CA" dirty="0"/>
          </a:p>
        </p:txBody>
      </p:sp>
    </p:spTree>
    <p:extLst>
      <p:ext uri="{BB962C8B-B14F-4D97-AF65-F5344CB8AC3E}">
        <p14:creationId xmlns:p14="http://schemas.microsoft.com/office/powerpoint/2010/main" val="39724146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43343" cy="465455"/>
          </a:xfrm>
          <a:prstGeom prst="rect">
            <a:avLst/>
          </a:prstGeom>
        </p:spPr>
        <p:txBody>
          <a:bodyPr vert="horz" lIns="93291" tIns="46647" rIns="93291" bIns="46647" rtlCol="0"/>
          <a:lstStyle>
            <a:lvl1pPr algn="l">
              <a:defRPr sz="1300"/>
            </a:lvl1pPr>
          </a:lstStyle>
          <a:p>
            <a:endParaRPr lang="en-US" dirty="0"/>
          </a:p>
        </p:txBody>
      </p:sp>
      <p:sp>
        <p:nvSpPr>
          <p:cNvPr id="3" name="Date Placeholder 2"/>
          <p:cNvSpPr>
            <a:spLocks noGrp="1"/>
          </p:cNvSpPr>
          <p:nvPr>
            <p:ph type="dt" idx="1"/>
          </p:nvPr>
        </p:nvSpPr>
        <p:spPr>
          <a:xfrm>
            <a:off x="3978131" y="2"/>
            <a:ext cx="3043343" cy="465455"/>
          </a:xfrm>
          <a:prstGeom prst="rect">
            <a:avLst/>
          </a:prstGeom>
        </p:spPr>
        <p:txBody>
          <a:bodyPr vert="horz" lIns="93291" tIns="46647" rIns="93291" bIns="46647" rtlCol="0"/>
          <a:lstStyle>
            <a:lvl1pPr algn="r">
              <a:defRPr sz="1300"/>
            </a:lvl1pPr>
          </a:lstStyle>
          <a:p>
            <a:fld id="{D2949B78-ECBF-4D79-8EE0-7EEBA90FC5BE}" type="datetimeFigureOut">
              <a:rPr lang="en-US" smtClean="0"/>
              <a:t>9/26/2023</a:t>
            </a:fld>
            <a:endParaRPr lang="en-US" dirty="0"/>
          </a:p>
        </p:txBody>
      </p:sp>
      <p:sp>
        <p:nvSpPr>
          <p:cNvPr id="4" name="Slide Image Placeholder 3"/>
          <p:cNvSpPr>
            <a:spLocks noGrp="1" noRot="1" noChangeAspect="1"/>
          </p:cNvSpPr>
          <p:nvPr>
            <p:ph type="sldImg" idx="2"/>
          </p:nvPr>
        </p:nvSpPr>
        <p:spPr>
          <a:xfrm>
            <a:off x="409575" y="698500"/>
            <a:ext cx="6205538" cy="3490913"/>
          </a:xfrm>
          <a:prstGeom prst="rect">
            <a:avLst/>
          </a:prstGeom>
          <a:noFill/>
          <a:ln w="12700">
            <a:solidFill>
              <a:prstClr val="black"/>
            </a:solidFill>
          </a:ln>
        </p:spPr>
        <p:txBody>
          <a:bodyPr vert="horz" lIns="93291" tIns="46647" rIns="93291" bIns="46647"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291" tIns="46647" rIns="93291" bIns="4664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2"/>
            <a:ext cx="3043343" cy="465455"/>
          </a:xfrm>
          <a:prstGeom prst="rect">
            <a:avLst/>
          </a:prstGeom>
        </p:spPr>
        <p:txBody>
          <a:bodyPr vert="horz" lIns="93291" tIns="46647" rIns="93291" bIns="46647" rtlCol="0" anchor="b"/>
          <a:lstStyle>
            <a:lvl1pPr algn="l">
              <a:defRPr sz="1300"/>
            </a:lvl1pPr>
          </a:lstStyle>
          <a:p>
            <a:endParaRPr lang="en-US" dirty="0"/>
          </a:p>
        </p:txBody>
      </p:sp>
      <p:sp>
        <p:nvSpPr>
          <p:cNvPr id="7" name="Slide Number Placeholder 6"/>
          <p:cNvSpPr>
            <a:spLocks noGrp="1"/>
          </p:cNvSpPr>
          <p:nvPr>
            <p:ph type="sldNum" sz="quarter" idx="5"/>
          </p:nvPr>
        </p:nvSpPr>
        <p:spPr>
          <a:xfrm>
            <a:off x="3978131" y="8842032"/>
            <a:ext cx="3043343" cy="465455"/>
          </a:xfrm>
          <a:prstGeom prst="rect">
            <a:avLst/>
          </a:prstGeom>
        </p:spPr>
        <p:txBody>
          <a:bodyPr vert="horz" lIns="93291" tIns="46647" rIns="93291" bIns="46647" rtlCol="0" anchor="b"/>
          <a:lstStyle>
            <a:lvl1pPr algn="r">
              <a:defRPr sz="1300"/>
            </a:lvl1pPr>
          </a:lstStyle>
          <a:p>
            <a:fld id="{A34CEF61-6081-4889-BDED-2ADA6FECE219}" type="slidenum">
              <a:rPr lang="en-US" smtClean="0"/>
              <a:t>‹#›</a:t>
            </a:fld>
            <a:endParaRPr lang="en-US" dirty="0"/>
          </a:p>
        </p:txBody>
      </p:sp>
    </p:spTree>
    <p:extLst>
      <p:ext uri="{BB962C8B-B14F-4D97-AF65-F5344CB8AC3E}">
        <p14:creationId xmlns:p14="http://schemas.microsoft.com/office/powerpoint/2010/main" val="1465174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A34CEF61-6081-4889-BDED-2ADA6FECE219}" type="slidenum">
              <a:rPr lang="en-US" smtClean="0"/>
              <a:t>1</a:t>
            </a:fld>
            <a:endParaRPr lang="en-US" dirty="0"/>
          </a:p>
        </p:txBody>
      </p:sp>
    </p:spTree>
    <p:extLst>
      <p:ext uri="{BB962C8B-B14F-4D97-AF65-F5344CB8AC3E}">
        <p14:creationId xmlns:p14="http://schemas.microsoft.com/office/powerpoint/2010/main" val="241863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5"/>
          <p:cNvSpPr>
            <a:spLocks noGrp="1" noChangeArrowheads="1"/>
          </p:cNvSpPr>
          <p:nvPr>
            <p:ph type="sldNum" sz="quarter" idx="5"/>
          </p:nvPr>
        </p:nvSpPr>
        <p:spPr>
          <a:noFill/>
        </p:spPr>
        <p:txBody>
          <a:bodyPr/>
          <a:lstStyle>
            <a:lvl1pPr defTabSz="945872">
              <a:defRPr sz="2000">
                <a:solidFill>
                  <a:srgbClr val="FFFFFF"/>
                </a:solidFill>
                <a:latin typeface="Courier New" pitchFamily="49" charset="0"/>
              </a:defRPr>
            </a:lvl1pPr>
            <a:lvl2pPr marL="757993" indent="-291536" defTabSz="945872">
              <a:defRPr sz="2000">
                <a:solidFill>
                  <a:srgbClr val="FFFFFF"/>
                </a:solidFill>
                <a:latin typeface="Courier New" pitchFamily="49" charset="0"/>
              </a:defRPr>
            </a:lvl2pPr>
            <a:lvl3pPr marL="1166144" indent="-233229" defTabSz="945872">
              <a:defRPr sz="2000">
                <a:solidFill>
                  <a:srgbClr val="FFFFFF"/>
                </a:solidFill>
                <a:latin typeface="Courier New" pitchFamily="49" charset="0"/>
              </a:defRPr>
            </a:lvl3pPr>
            <a:lvl4pPr marL="1632602" indent="-233229" defTabSz="945872">
              <a:defRPr sz="2000">
                <a:solidFill>
                  <a:srgbClr val="FFFFFF"/>
                </a:solidFill>
                <a:latin typeface="Courier New" pitchFamily="49" charset="0"/>
              </a:defRPr>
            </a:lvl4pPr>
            <a:lvl5pPr marL="2099060" indent="-233229" defTabSz="945872">
              <a:defRPr sz="2000">
                <a:solidFill>
                  <a:srgbClr val="FFFFFF"/>
                </a:solidFill>
                <a:latin typeface="Courier New" pitchFamily="49" charset="0"/>
              </a:defRPr>
            </a:lvl5pPr>
            <a:lvl6pPr marL="2565517" indent="-233229" algn="r" defTabSz="945872" eaLnBrk="0" fontAlgn="base" hangingPunct="0">
              <a:lnSpc>
                <a:spcPct val="40000"/>
              </a:lnSpc>
              <a:spcBef>
                <a:spcPct val="50000"/>
              </a:spcBef>
              <a:spcAft>
                <a:spcPct val="0"/>
              </a:spcAft>
              <a:defRPr sz="2000">
                <a:solidFill>
                  <a:srgbClr val="FFFFFF"/>
                </a:solidFill>
                <a:latin typeface="Courier New" pitchFamily="49" charset="0"/>
              </a:defRPr>
            </a:lvl6pPr>
            <a:lvl7pPr marL="3031974" indent="-233229" algn="r" defTabSz="945872" eaLnBrk="0" fontAlgn="base" hangingPunct="0">
              <a:lnSpc>
                <a:spcPct val="40000"/>
              </a:lnSpc>
              <a:spcBef>
                <a:spcPct val="50000"/>
              </a:spcBef>
              <a:spcAft>
                <a:spcPct val="0"/>
              </a:spcAft>
              <a:defRPr sz="2000">
                <a:solidFill>
                  <a:srgbClr val="FFFFFF"/>
                </a:solidFill>
                <a:latin typeface="Courier New" pitchFamily="49" charset="0"/>
              </a:defRPr>
            </a:lvl7pPr>
            <a:lvl8pPr marL="3498432" indent="-233229" algn="r" defTabSz="945872" eaLnBrk="0" fontAlgn="base" hangingPunct="0">
              <a:lnSpc>
                <a:spcPct val="40000"/>
              </a:lnSpc>
              <a:spcBef>
                <a:spcPct val="50000"/>
              </a:spcBef>
              <a:spcAft>
                <a:spcPct val="0"/>
              </a:spcAft>
              <a:defRPr sz="2000">
                <a:solidFill>
                  <a:srgbClr val="FFFFFF"/>
                </a:solidFill>
                <a:latin typeface="Courier New" pitchFamily="49" charset="0"/>
              </a:defRPr>
            </a:lvl8pPr>
            <a:lvl9pPr marL="3964890" indent="-233229" algn="r" defTabSz="945872" eaLnBrk="0" fontAlgn="base" hangingPunct="0">
              <a:lnSpc>
                <a:spcPct val="40000"/>
              </a:lnSpc>
              <a:spcBef>
                <a:spcPct val="50000"/>
              </a:spcBef>
              <a:spcAft>
                <a:spcPct val="0"/>
              </a:spcAft>
              <a:defRPr sz="2000">
                <a:solidFill>
                  <a:srgbClr val="FFFFFF"/>
                </a:solidFill>
                <a:latin typeface="Courier New" pitchFamily="49" charset="0"/>
              </a:defRPr>
            </a:lvl9pPr>
          </a:lstStyle>
          <a:p>
            <a:fld id="{E3147EA9-3C53-428E-987B-67C410809607}" type="slidenum">
              <a:rPr lang="en-US" sz="1000">
                <a:solidFill>
                  <a:schemeClr val="tx1"/>
                </a:solidFill>
                <a:latin typeface="Times New Roman" pitchFamily="18" charset="0"/>
              </a:rPr>
              <a:pPr/>
              <a:t>10</a:t>
            </a:fld>
            <a:endParaRPr lang="en-US" sz="1000" dirty="0">
              <a:solidFill>
                <a:schemeClr val="tx1"/>
              </a:solidFill>
              <a:latin typeface="Times New Roman"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r>
              <a:rPr lang="en-US" dirty="0"/>
              <a:t>Libraries are called </a:t>
            </a:r>
            <a:r>
              <a:rPr lang="en-CA" b="1" i="1" dirty="0">
                <a:solidFill>
                  <a:srgbClr val="14FD3A"/>
                </a:solidFill>
              </a:rPr>
              <a:t>modules</a:t>
            </a:r>
            <a:r>
              <a:rPr lang="en-US" dirty="0"/>
              <a:t> in Python.</a:t>
            </a:r>
          </a:p>
          <a:p>
            <a:pPr lvl="1"/>
            <a:r>
              <a:rPr lang="en-US" dirty="0"/>
              <a:t>A module is Python code stored in a file (with .</a:t>
            </a:r>
            <a:r>
              <a:rPr lang="en-US" dirty="0" err="1"/>
              <a:t>py</a:t>
            </a:r>
            <a:r>
              <a:rPr lang="en-US" dirty="0"/>
              <a:t>) and loaded when imported.</a:t>
            </a:r>
          </a:p>
          <a:p>
            <a:r>
              <a:rPr lang="en-US" dirty="0"/>
              <a:t>Modules are imported using the import command:</a:t>
            </a:r>
          </a:p>
          <a:p>
            <a:endParaRPr lang="en-US" dirty="0"/>
          </a:p>
          <a:p>
            <a:r>
              <a:rPr lang="en-US" dirty="0"/>
              <a:t>A Python </a:t>
            </a:r>
            <a:r>
              <a:rPr lang="en-CA" b="1" i="1" dirty="0">
                <a:solidFill>
                  <a:srgbClr val="14FD3A"/>
                </a:solidFill>
              </a:rPr>
              <a:t>package</a:t>
            </a:r>
            <a:r>
              <a:rPr lang="en-US" dirty="0"/>
              <a:t> is a collection of modules. Packages may have </a:t>
            </a:r>
            <a:r>
              <a:rPr lang="en-US" dirty="0" err="1"/>
              <a:t>subpackages</a:t>
            </a:r>
            <a:r>
              <a:rPr lang="en-US" dirty="0"/>
              <a:t>.  Modules in a package are referenced by </a:t>
            </a:r>
            <a:r>
              <a:rPr lang="en-US" dirty="0" err="1">
                <a:latin typeface="Courier New" panose="02070309020205020404" pitchFamily="49" charset="0"/>
                <a:cs typeface="Courier New" panose="02070309020205020404" pitchFamily="49" charset="0"/>
              </a:rPr>
              <a:t>package.module</a:t>
            </a:r>
            <a:r>
              <a:rPr lang="en-US" dirty="0"/>
              <a:t>.</a:t>
            </a:r>
          </a:p>
          <a:p>
            <a:r>
              <a:rPr lang="en-US" dirty="0"/>
              <a:t>Import module from package:</a:t>
            </a:r>
          </a:p>
          <a:p>
            <a:endParaRPr lang="en-CA" dirty="0"/>
          </a:p>
          <a:p>
            <a:r>
              <a:rPr lang="en-CA" dirty="0"/>
              <a:t>=================</a:t>
            </a:r>
          </a:p>
          <a:p>
            <a:r>
              <a:rPr lang="en-CA" dirty="0"/>
              <a:t>Import module 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import X</a:t>
            </a:r>
          </a:p>
          <a:p>
            <a:endParaRPr lang="en-CA" dirty="0"/>
          </a:p>
          <a:p>
            <a:r>
              <a:rPr lang="en-CA" dirty="0"/>
              <a:t>Import module X in </a:t>
            </a:r>
            <a:r>
              <a:rPr lang="en-CA" dirty="0" err="1"/>
              <a:t>subpackage</a:t>
            </a:r>
            <a:r>
              <a:rPr lang="en-CA" dirty="0"/>
              <a:t> Y of package Z:</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import Z.Y.X</a:t>
            </a:r>
          </a:p>
          <a:p>
            <a:endParaRPr lang="en-CA" dirty="0"/>
          </a:p>
          <a:p>
            <a:r>
              <a:rPr lang="en-CA" dirty="0"/>
              <a:t>Import module X and rename as 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import X as N</a:t>
            </a:r>
          </a:p>
          <a:p>
            <a:endParaRPr lang="en-CA" dirty="0"/>
          </a:p>
          <a:p>
            <a:r>
              <a:rPr lang="en-CA" dirty="0"/>
              <a:t>Import function names F1, F2 from module Z.Y.X: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from Z.Y.X import F1, F2</a:t>
            </a:r>
          </a:p>
          <a:p>
            <a:endParaRPr lang="en-US" dirty="0"/>
          </a:p>
          <a:p>
            <a:endParaRPr lang="en-CA" baseline="0" dirty="0"/>
          </a:p>
          <a:p>
            <a:endParaRPr lang="en-CA" baseline="0" dirty="0"/>
          </a:p>
        </p:txBody>
      </p:sp>
    </p:spTree>
    <p:extLst>
      <p:ext uri="{BB962C8B-B14F-4D97-AF65-F5344CB8AC3E}">
        <p14:creationId xmlns:p14="http://schemas.microsoft.com/office/powerpoint/2010/main" val="3880457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5"/>
          <p:cNvSpPr>
            <a:spLocks noGrp="1" noChangeArrowheads="1"/>
          </p:cNvSpPr>
          <p:nvPr>
            <p:ph type="sldNum" sz="quarter" idx="5"/>
          </p:nvPr>
        </p:nvSpPr>
        <p:spPr>
          <a:noFill/>
        </p:spPr>
        <p:txBody>
          <a:bodyPr/>
          <a:lstStyle>
            <a:lvl1pPr defTabSz="945872">
              <a:defRPr sz="2000">
                <a:solidFill>
                  <a:srgbClr val="FFFFFF"/>
                </a:solidFill>
                <a:latin typeface="Courier New" pitchFamily="49" charset="0"/>
              </a:defRPr>
            </a:lvl1pPr>
            <a:lvl2pPr marL="757993" indent="-291536" defTabSz="945872">
              <a:defRPr sz="2000">
                <a:solidFill>
                  <a:srgbClr val="FFFFFF"/>
                </a:solidFill>
                <a:latin typeface="Courier New" pitchFamily="49" charset="0"/>
              </a:defRPr>
            </a:lvl2pPr>
            <a:lvl3pPr marL="1166144" indent="-233229" defTabSz="945872">
              <a:defRPr sz="2000">
                <a:solidFill>
                  <a:srgbClr val="FFFFFF"/>
                </a:solidFill>
                <a:latin typeface="Courier New" pitchFamily="49" charset="0"/>
              </a:defRPr>
            </a:lvl3pPr>
            <a:lvl4pPr marL="1632602" indent="-233229" defTabSz="945872">
              <a:defRPr sz="2000">
                <a:solidFill>
                  <a:srgbClr val="FFFFFF"/>
                </a:solidFill>
                <a:latin typeface="Courier New" pitchFamily="49" charset="0"/>
              </a:defRPr>
            </a:lvl4pPr>
            <a:lvl5pPr marL="2099060" indent="-233229" defTabSz="945872">
              <a:defRPr sz="2000">
                <a:solidFill>
                  <a:srgbClr val="FFFFFF"/>
                </a:solidFill>
                <a:latin typeface="Courier New" pitchFamily="49" charset="0"/>
              </a:defRPr>
            </a:lvl5pPr>
            <a:lvl6pPr marL="2565517" indent="-233229" algn="r" defTabSz="945872" eaLnBrk="0" fontAlgn="base" hangingPunct="0">
              <a:lnSpc>
                <a:spcPct val="40000"/>
              </a:lnSpc>
              <a:spcBef>
                <a:spcPct val="50000"/>
              </a:spcBef>
              <a:spcAft>
                <a:spcPct val="0"/>
              </a:spcAft>
              <a:defRPr sz="2000">
                <a:solidFill>
                  <a:srgbClr val="FFFFFF"/>
                </a:solidFill>
                <a:latin typeface="Courier New" pitchFamily="49" charset="0"/>
              </a:defRPr>
            </a:lvl6pPr>
            <a:lvl7pPr marL="3031974" indent="-233229" algn="r" defTabSz="945872" eaLnBrk="0" fontAlgn="base" hangingPunct="0">
              <a:lnSpc>
                <a:spcPct val="40000"/>
              </a:lnSpc>
              <a:spcBef>
                <a:spcPct val="50000"/>
              </a:spcBef>
              <a:spcAft>
                <a:spcPct val="0"/>
              </a:spcAft>
              <a:defRPr sz="2000">
                <a:solidFill>
                  <a:srgbClr val="FFFFFF"/>
                </a:solidFill>
                <a:latin typeface="Courier New" pitchFamily="49" charset="0"/>
              </a:defRPr>
            </a:lvl7pPr>
            <a:lvl8pPr marL="3498432" indent="-233229" algn="r" defTabSz="945872" eaLnBrk="0" fontAlgn="base" hangingPunct="0">
              <a:lnSpc>
                <a:spcPct val="40000"/>
              </a:lnSpc>
              <a:spcBef>
                <a:spcPct val="50000"/>
              </a:spcBef>
              <a:spcAft>
                <a:spcPct val="0"/>
              </a:spcAft>
              <a:defRPr sz="2000">
                <a:solidFill>
                  <a:srgbClr val="FFFFFF"/>
                </a:solidFill>
                <a:latin typeface="Courier New" pitchFamily="49" charset="0"/>
              </a:defRPr>
            </a:lvl8pPr>
            <a:lvl9pPr marL="3964890" indent="-233229" algn="r" defTabSz="945872" eaLnBrk="0" fontAlgn="base" hangingPunct="0">
              <a:lnSpc>
                <a:spcPct val="40000"/>
              </a:lnSpc>
              <a:spcBef>
                <a:spcPct val="50000"/>
              </a:spcBef>
              <a:spcAft>
                <a:spcPct val="0"/>
              </a:spcAft>
              <a:defRPr sz="2000">
                <a:solidFill>
                  <a:srgbClr val="FFFFFF"/>
                </a:solidFill>
                <a:latin typeface="Courier New" pitchFamily="49" charset="0"/>
              </a:defRPr>
            </a:lvl9pPr>
          </a:lstStyle>
          <a:p>
            <a:fld id="{E3147EA9-3C53-428E-987B-67C410809607}" type="slidenum">
              <a:rPr lang="en-US" sz="1000">
                <a:solidFill>
                  <a:schemeClr val="tx1"/>
                </a:solidFill>
                <a:latin typeface="Times New Roman" pitchFamily="18" charset="0"/>
              </a:rPr>
              <a:pPr/>
              <a:t>11</a:t>
            </a:fld>
            <a:endParaRPr lang="en-US" sz="1000" dirty="0">
              <a:solidFill>
                <a:schemeClr val="tx1"/>
              </a:solidFill>
              <a:latin typeface="Times New Roman"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endParaRPr lang="en-CA" baseline="0" dirty="0"/>
          </a:p>
        </p:txBody>
      </p:sp>
    </p:spTree>
    <p:extLst>
      <p:ext uri="{BB962C8B-B14F-4D97-AF65-F5344CB8AC3E}">
        <p14:creationId xmlns:p14="http://schemas.microsoft.com/office/powerpoint/2010/main" val="1434164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Grp="1" noChangeArrowheads="1"/>
          </p:cNvSpPr>
          <p:nvPr>
            <p:ph type="sldNum" sz="quarter" idx="5"/>
          </p:nvPr>
        </p:nvSpPr>
        <p:spPr>
          <a:ln/>
        </p:spPr>
        <p:txBody>
          <a:bodyPr/>
          <a:lstStyle/>
          <a:p>
            <a:fld id="{83DBC582-F6DC-487F-B129-97466E4DC673}" type="slidenum">
              <a:rPr lang="en-US"/>
              <a:pPr/>
              <a:t>12</a:t>
            </a:fld>
            <a:endParaRPr lang="en-US" dirty="0"/>
          </a:p>
        </p:txBody>
      </p:sp>
      <p:sp>
        <p:nvSpPr>
          <p:cNvPr id="610306" name="Slide Image Placeholder 1"/>
          <p:cNvSpPr>
            <a:spLocks noGrp="1" noRot="1" noChangeAspect="1" noTextEdit="1"/>
          </p:cNvSpPr>
          <p:nvPr>
            <p:ph type="sldImg"/>
          </p:nvPr>
        </p:nvSpPr>
        <p:spPr>
          <a:xfrm>
            <a:off x="450850" y="717550"/>
            <a:ext cx="6292850" cy="3540125"/>
          </a:xfrm>
          <a:ln/>
        </p:spPr>
      </p:sp>
      <p:sp>
        <p:nvSpPr>
          <p:cNvPr id="610307" name="Notes Placeholder 2"/>
          <p:cNvSpPr>
            <a:spLocks noGrp="1"/>
          </p:cNvSpPr>
          <p:nvPr>
            <p:ph type="body" idx="1"/>
          </p:nvPr>
        </p:nvSpPr>
        <p:spPr/>
        <p:txBody>
          <a:bodyPr/>
          <a:lstStyle/>
          <a:p>
            <a:r>
              <a:rPr lang="en-CA" dirty="0"/>
              <a:t>Answer: B)</a:t>
            </a:r>
            <a:r>
              <a:rPr lang="en-CA" baseline="0" dirty="0"/>
              <a:t> 2  #4, #5 are true</a:t>
            </a:r>
          </a:p>
          <a:p>
            <a:endParaRPr lang="en-CA" baseline="0" dirty="0"/>
          </a:p>
          <a:p>
            <a:pPr lvl="1"/>
            <a:r>
              <a:rPr lang="en-US" dirty="0"/>
              <a:t>1) Install library into your environment using </a:t>
            </a:r>
            <a:r>
              <a:rPr lang="en-US" dirty="0" err="1">
                <a:latin typeface="Courier New" panose="02070309020205020404" pitchFamily="49" charset="0"/>
                <a:cs typeface="Courier New" panose="02070309020205020404" pitchFamily="49" charset="0"/>
              </a:rPr>
              <a:t>install.packages</a:t>
            </a:r>
            <a:r>
              <a:rPr lang="en-US" dirty="0">
                <a:latin typeface="Courier New" panose="02070309020205020404" pitchFamily="49" charset="0"/>
                <a:cs typeface="Courier New" panose="02070309020205020404" pitchFamily="49" charset="0"/>
              </a:rPr>
              <a:t>()</a:t>
            </a:r>
            <a:r>
              <a:rPr lang="en-US" dirty="0"/>
              <a:t>.</a:t>
            </a:r>
          </a:p>
          <a:p>
            <a:pPr lvl="1"/>
            <a:r>
              <a:rPr lang="en-US" dirty="0"/>
              <a:t>2) Add library into current R session using the </a:t>
            </a:r>
            <a:r>
              <a:rPr lang="en-US" dirty="0">
                <a:latin typeface="Courier New" panose="02070309020205020404" pitchFamily="49" charset="0"/>
                <a:cs typeface="Courier New" panose="02070309020205020404" pitchFamily="49" charset="0"/>
              </a:rPr>
              <a:t>library()</a:t>
            </a:r>
            <a:r>
              <a:rPr lang="en-US" dirty="0"/>
              <a:t> command.</a:t>
            </a:r>
          </a:p>
          <a:p>
            <a:endParaRPr lang="en-CA" dirty="0"/>
          </a:p>
        </p:txBody>
      </p:sp>
      <p:sp>
        <p:nvSpPr>
          <p:cNvPr id="610308" name="Slide Number Placeholder 3"/>
          <p:cNvSpPr txBox="1">
            <a:spLocks noGrp="1"/>
          </p:cNvSpPr>
          <p:nvPr/>
        </p:nvSpPr>
        <p:spPr bwMode="auto">
          <a:xfrm>
            <a:off x="4075255" y="9000815"/>
            <a:ext cx="3116920" cy="476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721" tIns="0" rIns="19721" bIns="0" anchor="b"/>
          <a:lstStyle>
            <a:lvl1pPr algn="l" defTabSz="960438">
              <a:spcBef>
                <a:spcPct val="0"/>
              </a:spcBef>
              <a:defRPr sz="2400">
                <a:solidFill>
                  <a:schemeClr val="tx1"/>
                </a:solidFill>
                <a:latin typeface="Times New Roman" pitchFamily="18" charset="0"/>
              </a:defRPr>
            </a:lvl1pPr>
            <a:lvl2pPr marL="742950" indent="-285750" algn="l" defTabSz="960438">
              <a:spcBef>
                <a:spcPct val="0"/>
              </a:spcBef>
              <a:defRPr sz="2400">
                <a:solidFill>
                  <a:schemeClr val="tx1"/>
                </a:solidFill>
                <a:latin typeface="Times New Roman" pitchFamily="18" charset="0"/>
              </a:defRPr>
            </a:lvl2pPr>
            <a:lvl3pPr marL="1143000" indent="-228600" algn="l" defTabSz="960438">
              <a:spcBef>
                <a:spcPct val="0"/>
              </a:spcBef>
              <a:defRPr sz="2400">
                <a:solidFill>
                  <a:schemeClr val="tx1"/>
                </a:solidFill>
                <a:latin typeface="Times New Roman" pitchFamily="18" charset="0"/>
              </a:defRPr>
            </a:lvl3pPr>
            <a:lvl4pPr marL="1600200" indent="-228600" algn="l" defTabSz="960438">
              <a:spcBef>
                <a:spcPct val="0"/>
              </a:spcBef>
              <a:defRPr sz="2400">
                <a:solidFill>
                  <a:schemeClr val="tx1"/>
                </a:solidFill>
                <a:latin typeface="Times New Roman" pitchFamily="18" charset="0"/>
              </a:defRPr>
            </a:lvl4pPr>
            <a:lvl5pPr marL="2057400" indent="-228600" algn="l" defTabSz="960438">
              <a:spcBef>
                <a:spcPct val="0"/>
              </a:spcBef>
              <a:defRPr sz="2400">
                <a:solidFill>
                  <a:schemeClr val="tx1"/>
                </a:solidFill>
                <a:latin typeface="Times New Roman" pitchFamily="18" charset="0"/>
              </a:defRPr>
            </a:lvl5pPr>
            <a:lvl6pPr marL="2514600" indent="-228600" defTabSz="960438" eaLnBrk="0" fontAlgn="base" hangingPunct="0">
              <a:spcBef>
                <a:spcPct val="0"/>
              </a:spcBef>
              <a:spcAft>
                <a:spcPct val="0"/>
              </a:spcAft>
              <a:defRPr sz="2400">
                <a:solidFill>
                  <a:schemeClr val="tx1"/>
                </a:solidFill>
                <a:latin typeface="Times New Roman" pitchFamily="18" charset="0"/>
              </a:defRPr>
            </a:lvl6pPr>
            <a:lvl7pPr marL="2971800" indent="-228600" defTabSz="960438" eaLnBrk="0" fontAlgn="base" hangingPunct="0">
              <a:spcBef>
                <a:spcPct val="0"/>
              </a:spcBef>
              <a:spcAft>
                <a:spcPct val="0"/>
              </a:spcAft>
              <a:defRPr sz="2400">
                <a:solidFill>
                  <a:schemeClr val="tx1"/>
                </a:solidFill>
                <a:latin typeface="Times New Roman" pitchFamily="18" charset="0"/>
              </a:defRPr>
            </a:lvl7pPr>
            <a:lvl8pPr marL="3429000" indent="-228600" defTabSz="960438" eaLnBrk="0" fontAlgn="base" hangingPunct="0">
              <a:spcBef>
                <a:spcPct val="0"/>
              </a:spcBef>
              <a:spcAft>
                <a:spcPct val="0"/>
              </a:spcAft>
              <a:defRPr sz="2400">
                <a:solidFill>
                  <a:schemeClr val="tx1"/>
                </a:solidFill>
                <a:latin typeface="Times New Roman" pitchFamily="18" charset="0"/>
              </a:defRPr>
            </a:lvl8pPr>
            <a:lvl9pPr marL="3886200" indent="-228600" defTabSz="960438" eaLnBrk="0" fontAlgn="base" hangingPunct="0">
              <a:spcBef>
                <a:spcPct val="0"/>
              </a:spcBef>
              <a:spcAft>
                <a:spcPct val="0"/>
              </a:spcAft>
              <a:defRPr sz="2400">
                <a:solidFill>
                  <a:schemeClr val="tx1"/>
                </a:solidFill>
                <a:latin typeface="Times New Roman" pitchFamily="18" charset="0"/>
              </a:defRPr>
            </a:lvl9pPr>
          </a:lstStyle>
          <a:p>
            <a:pPr algn="r">
              <a:lnSpc>
                <a:spcPct val="100000"/>
              </a:lnSpc>
            </a:pPr>
            <a:fld id="{2698D401-D6F0-47E1-BD69-AEF38881ED97}" type="slidenum">
              <a:rPr lang="en-US" sz="1000" i="1"/>
              <a:pPr algn="r">
                <a:lnSpc>
                  <a:spcPct val="100000"/>
                </a:lnSpc>
              </a:pPr>
              <a:t>12</a:t>
            </a:fld>
            <a:endParaRPr lang="en-US" sz="1000" i="1" dirty="0"/>
          </a:p>
        </p:txBody>
      </p:sp>
    </p:spTree>
    <p:extLst>
      <p:ext uri="{BB962C8B-B14F-4D97-AF65-F5344CB8AC3E}">
        <p14:creationId xmlns:p14="http://schemas.microsoft.com/office/powerpoint/2010/main" val="18282238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667D6F9-EC87-4072-803B-6D83F5A6C3F2}" type="slidenum">
              <a:rPr lang="en-US"/>
              <a:pPr/>
              <a:t>13</a:t>
            </a:fld>
            <a:endParaRPr lang="en-US" dirty="0"/>
          </a:p>
        </p:txBody>
      </p:sp>
      <p:sp>
        <p:nvSpPr>
          <p:cNvPr id="611330" name="Rectangle 2"/>
          <p:cNvSpPr>
            <a:spLocks noGrp="1" noRot="1" noChangeAspect="1" noChangeArrowheads="1" noTextEdit="1"/>
          </p:cNvSpPr>
          <p:nvPr>
            <p:ph type="sldImg"/>
          </p:nvPr>
        </p:nvSpPr>
        <p:spPr>
          <a:xfrm>
            <a:off x="425450" y="704850"/>
            <a:ext cx="6176963" cy="3475038"/>
          </a:xfrm>
          <a:ln/>
        </p:spPr>
      </p:sp>
      <p:sp>
        <p:nvSpPr>
          <p:cNvPr id="611331" name="Rectangle 3"/>
          <p:cNvSpPr>
            <a:spLocks noGrp="1" noChangeArrowheads="1"/>
          </p:cNvSpPr>
          <p:nvPr>
            <p:ph type="body" idx="1"/>
          </p:nvPr>
        </p:nvSpPr>
        <p:spPr/>
        <p:txBody>
          <a:bodyPr/>
          <a:lstStyle/>
          <a:p>
            <a:r>
              <a:rPr lang="en-CA" dirty="0"/>
              <a:t>Note:</a:t>
            </a:r>
            <a:r>
              <a:rPr lang="en-CA" baseline="0" dirty="0"/>
              <a:t> Generated data at www.generatedata.com</a:t>
            </a:r>
            <a:endParaRPr lang="en-CA" dirty="0"/>
          </a:p>
        </p:txBody>
      </p:sp>
    </p:spTree>
    <p:extLst>
      <p:ext uri="{BB962C8B-B14F-4D97-AF65-F5344CB8AC3E}">
        <p14:creationId xmlns:p14="http://schemas.microsoft.com/office/powerpoint/2010/main" val="1659045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0" fontAlgn="base" latinLnBrk="0" hangingPunct="0">
              <a:lnSpc>
                <a:spcPct val="100000"/>
              </a:lnSpc>
              <a:spcBef>
                <a:spcPct val="30000"/>
              </a:spcBef>
              <a:spcAft>
                <a:spcPct val="0"/>
              </a:spcAft>
              <a:buClrTx/>
              <a:buSzTx/>
              <a:buFontTx/>
              <a:buNone/>
              <a:tabLst/>
              <a:defRPr/>
            </a:pPr>
            <a:endParaRPr lang="en-US" b="1" dirty="0"/>
          </a:p>
        </p:txBody>
      </p:sp>
      <p:sp>
        <p:nvSpPr>
          <p:cNvPr id="4" name="Slide Number Placeholder 3"/>
          <p:cNvSpPr>
            <a:spLocks noGrp="1"/>
          </p:cNvSpPr>
          <p:nvPr>
            <p:ph type="sldNum" sz="quarter" idx="5"/>
          </p:nvPr>
        </p:nvSpPr>
        <p:spPr/>
        <p:txBody>
          <a:bodyPr/>
          <a:lstStyle/>
          <a:p>
            <a:pPr>
              <a:defRPr/>
            </a:pPr>
            <a:fld id="{E0A06DF2-6162-2348-8FB7-694DF2230B30}" type="slidenum">
              <a:rPr lang="en-US" altLang="en-US" smtClean="0"/>
              <a:pPr>
                <a:defRPr/>
              </a:pPr>
              <a:t>14</a:t>
            </a:fld>
            <a:endParaRPr lang="en-US" altLang="en-US" dirty="0"/>
          </a:p>
        </p:txBody>
      </p:sp>
    </p:spTree>
    <p:extLst>
      <p:ext uri="{BB962C8B-B14F-4D97-AF65-F5344CB8AC3E}">
        <p14:creationId xmlns:p14="http://schemas.microsoft.com/office/powerpoint/2010/main" val="1683867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process of identifying and removing errors from computer hardware or software.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Debugging is </a:t>
            </a:r>
            <a:r>
              <a:rPr lang="en-US" sz="1200" b="1" i="0" kern="1200" dirty="0">
                <a:solidFill>
                  <a:schemeClr val="tx1"/>
                </a:solidFill>
                <a:effectLst/>
                <a:latin typeface="+mn-lt"/>
                <a:ea typeface="+mn-ea"/>
                <a:cs typeface="+mn-cs"/>
              </a:rPr>
              <a:t>the process of detecting and removing of existing and potential errors (also called as 'bugs') in a software code that can cause it to behave unexpectedly or crash</a:t>
            </a:r>
            <a:r>
              <a:rPr lang="en-US" sz="1200" b="0" i="0" kern="1200" dirty="0">
                <a:solidFill>
                  <a:schemeClr val="tx1"/>
                </a:solidFill>
                <a:effectLst/>
                <a:latin typeface="+mn-lt"/>
                <a:ea typeface="+mn-ea"/>
                <a:cs typeface="+mn-cs"/>
              </a:rPr>
              <a:t>.</a:t>
            </a:r>
            <a:endParaRPr lang="en-CA" dirty="0"/>
          </a:p>
        </p:txBody>
      </p:sp>
      <p:sp>
        <p:nvSpPr>
          <p:cNvPr id="4" name="Slide Number Placeholder 3"/>
          <p:cNvSpPr>
            <a:spLocks noGrp="1"/>
          </p:cNvSpPr>
          <p:nvPr>
            <p:ph type="sldNum" sz="quarter" idx="10"/>
          </p:nvPr>
        </p:nvSpPr>
        <p:spPr/>
        <p:txBody>
          <a:bodyPr/>
          <a:lstStyle/>
          <a:p>
            <a:fld id="{A34CEF61-6081-4889-BDED-2ADA6FECE219}" type="slidenum">
              <a:rPr lang="en-US" smtClean="0"/>
              <a:t>15</a:t>
            </a:fld>
            <a:endParaRPr lang="en-US" dirty="0"/>
          </a:p>
        </p:txBody>
      </p:sp>
    </p:spTree>
    <p:extLst>
      <p:ext uri="{BB962C8B-B14F-4D97-AF65-F5344CB8AC3E}">
        <p14:creationId xmlns:p14="http://schemas.microsoft.com/office/powerpoint/2010/main" val="718990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A34CEF61-6081-4889-BDED-2ADA6FECE219}" type="slidenum">
              <a:rPr lang="en-US" smtClean="0"/>
              <a:t>16</a:t>
            </a:fld>
            <a:endParaRPr lang="en-US" dirty="0"/>
          </a:p>
        </p:txBody>
      </p:sp>
    </p:spTree>
    <p:extLst>
      <p:ext uri="{BB962C8B-B14F-4D97-AF65-F5344CB8AC3E}">
        <p14:creationId xmlns:p14="http://schemas.microsoft.com/office/powerpoint/2010/main" val="9647230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A34CEF61-6081-4889-BDED-2ADA6FECE219}" type="slidenum">
              <a:rPr lang="en-US" smtClean="0"/>
              <a:t>17</a:t>
            </a:fld>
            <a:endParaRPr lang="en-US" dirty="0"/>
          </a:p>
        </p:txBody>
      </p:sp>
    </p:spTree>
    <p:extLst>
      <p:ext uri="{BB962C8B-B14F-4D97-AF65-F5344CB8AC3E}">
        <p14:creationId xmlns:p14="http://schemas.microsoft.com/office/powerpoint/2010/main" val="11958256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A34CEF61-6081-4889-BDED-2ADA6FECE219}" type="slidenum">
              <a:rPr lang="en-US" smtClean="0"/>
              <a:t>18</a:t>
            </a:fld>
            <a:endParaRPr lang="en-US" dirty="0"/>
          </a:p>
        </p:txBody>
      </p:sp>
    </p:spTree>
    <p:extLst>
      <p:ext uri="{BB962C8B-B14F-4D97-AF65-F5344CB8AC3E}">
        <p14:creationId xmlns:p14="http://schemas.microsoft.com/office/powerpoint/2010/main" val="11879515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5D6EB5C4-000D-4CA0-A401-E12157AA87B6}" type="slidenum">
              <a:rPr lang="en-US"/>
              <a:pPr/>
              <a:t>19</a:t>
            </a:fld>
            <a:endParaRPr lang="en-US"/>
          </a:p>
        </p:txBody>
      </p:sp>
      <p:sp>
        <p:nvSpPr>
          <p:cNvPr id="583682" name="Rectangle 2"/>
          <p:cNvSpPr>
            <a:spLocks noGrp="1" noRot="1" noChangeAspect="1" noChangeArrowheads="1" noTextEdit="1"/>
          </p:cNvSpPr>
          <p:nvPr>
            <p:ph type="sldImg"/>
          </p:nvPr>
        </p:nvSpPr>
        <p:spPr>
          <a:xfrm>
            <a:off x="471488" y="725488"/>
            <a:ext cx="6361112" cy="3579812"/>
          </a:xfrm>
          <a:ln/>
        </p:spPr>
      </p:sp>
      <p:sp>
        <p:nvSpPr>
          <p:cNvPr id="583683"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1. </a:t>
            </a:r>
            <a:r>
              <a:rPr lang="en-US" dirty="0"/>
              <a:t>Check that the error is reproducible.</a:t>
            </a:r>
          </a:p>
          <a:p>
            <a:r>
              <a:rPr lang="en-CA" dirty="0"/>
              <a:t>If not, there is no error. For example, typing google.ca and website can’t be found. Try yourself to see it </a:t>
            </a:r>
            <a:r>
              <a:rPr lang="en-CA" dirty="0" err="1"/>
              <a:t>actuall</a:t>
            </a:r>
            <a:r>
              <a:rPr lang="en-CA" dirty="0"/>
              <a:t> </a:t>
            </a:r>
            <a:r>
              <a:rPr lang="en-CA" dirty="0" err="1"/>
              <a:t>can’tbe</a:t>
            </a:r>
            <a:r>
              <a:rPr lang="en-CA" dirty="0"/>
              <a:t> found.</a:t>
            </a:r>
          </a:p>
          <a:p>
            <a:endParaRPr lang="en-CA" dirty="0"/>
          </a:p>
          <a:p>
            <a:r>
              <a:rPr lang="en-CA" dirty="0"/>
              <a:t>Maybe a debugging example here.  Sit down at home with laptop.  Open up browser.  Try to get to google.ca but browser says the website cannot be found.  Have students ask questions to see if they can track down the error.</a:t>
            </a:r>
          </a:p>
          <a:p>
            <a:endParaRPr lang="en-CA" dirty="0"/>
          </a:p>
          <a:p>
            <a:r>
              <a:rPr lang="en-CA" dirty="0"/>
              <a:t>Error I have in mind: The power is out at </a:t>
            </a:r>
            <a:r>
              <a:rPr lang="en-CA" b="1" dirty="0"/>
              <a:t>home (causes Internet router and cable modem) not to work.</a:t>
            </a:r>
            <a:endParaRPr lang="en-US" b="1" dirty="0"/>
          </a:p>
        </p:txBody>
      </p:sp>
    </p:spTree>
    <p:extLst>
      <p:ext uri="{BB962C8B-B14F-4D97-AF65-F5344CB8AC3E}">
        <p14:creationId xmlns:p14="http://schemas.microsoft.com/office/powerpoint/2010/main" val="720228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31063E24-992B-47DF-969A-983E89634DEF}" type="slidenum">
              <a:rPr lang="en-US"/>
              <a:pPr/>
              <a:t>2</a:t>
            </a:fld>
            <a:endParaRPr lang="en-US" dirty="0"/>
          </a:p>
        </p:txBody>
      </p:sp>
      <p:sp>
        <p:nvSpPr>
          <p:cNvPr id="523266" name="Rectangle 2"/>
          <p:cNvSpPr>
            <a:spLocks noGrp="1" noRot="1" noChangeAspect="1" noChangeArrowheads="1" noTextEdit="1"/>
          </p:cNvSpPr>
          <p:nvPr>
            <p:ph type="sldImg"/>
          </p:nvPr>
        </p:nvSpPr>
        <p:spPr>
          <a:xfrm>
            <a:off x="485775" y="120650"/>
            <a:ext cx="6205538" cy="3490913"/>
          </a:xfrm>
          <a:ln cap="flat"/>
        </p:spPr>
      </p:sp>
    </p:spTree>
    <p:extLst>
      <p:ext uri="{BB962C8B-B14F-4D97-AF65-F5344CB8AC3E}">
        <p14:creationId xmlns:p14="http://schemas.microsoft.com/office/powerpoint/2010/main" val="42487656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Syntax errors</a:t>
            </a:r>
            <a:r>
              <a:rPr lang="en-US" sz="1200" b="0" i="0" kern="1200" dirty="0">
                <a:solidFill>
                  <a:schemeClr val="tx1"/>
                </a:solidFill>
                <a:effectLst/>
                <a:latin typeface="+mn-lt"/>
                <a:ea typeface="+mn-ea"/>
                <a:cs typeface="+mn-cs"/>
              </a:rPr>
              <a:t> are similar to grammar or spelling errors in a Language. If there is such an error in your code, Python cannot start to execute your code. You get a clear error message stating what is wrong and what needs to be fixed. Therefore, it is the easiest error type you can fix.</a:t>
            </a:r>
          </a:p>
          <a:p>
            <a:r>
              <a:rPr lang="en-CA" dirty="0"/>
              <a:t>For example print 20+20 in Python 3 won’t run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Missing symbols (such as comma, bracket, colon), misspelling a keyword, having incorrect indentation are common </a:t>
            </a:r>
            <a:r>
              <a:rPr lang="en-US" sz="1200" b="1" i="0" kern="1200" dirty="0">
                <a:solidFill>
                  <a:schemeClr val="tx1"/>
                </a:solidFill>
                <a:effectLst/>
                <a:latin typeface="+mn-lt"/>
                <a:ea typeface="+mn-ea"/>
                <a:cs typeface="+mn-cs"/>
              </a:rPr>
              <a:t>syntax errors</a:t>
            </a:r>
            <a:r>
              <a:rPr lang="en-US" sz="1200" b="0" i="0" kern="1200" dirty="0">
                <a:solidFill>
                  <a:schemeClr val="tx1"/>
                </a:solidFill>
                <a:effectLst/>
                <a:latin typeface="+mn-lt"/>
                <a:ea typeface="+mn-ea"/>
                <a:cs typeface="+mn-cs"/>
              </a:rPr>
              <a:t> in Python.</a:t>
            </a:r>
          </a:p>
          <a:p>
            <a:endParaRPr lang="en-CA"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Logical errors</a:t>
            </a:r>
            <a:r>
              <a:rPr lang="en-US" sz="1200" b="0" i="0" kern="1200" dirty="0">
                <a:solidFill>
                  <a:schemeClr val="tx1"/>
                </a:solidFill>
                <a:effectLst/>
                <a:latin typeface="+mn-lt"/>
                <a:ea typeface="+mn-ea"/>
                <a:cs typeface="+mn-cs"/>
              </a:rPr>
              <a:t> are the most difficult errors to fix as they don’t crash your code and you don’t get any error message.</a:t>
            </a:r>
          </a:p>
          <a:p>
            <a:r>
              <a:rPr lang="en-CA" b="1" dirty="0"/>
              <a:t>Logic error</a:t>
            </a:r>
            <a:r>
              <a:rPr lang="en-CA" dirty="0"/>
              <a:t>, </a:t>
            </a:r>
            <a:r>
              <a:rPr lang="en-US" sz="1200" b="0" i="0" kern="1200" dirty="0">
                <a:solidFill>
                  <a:schemeClr val="tx1"/>
                </a:solidFill>
                <a:effectLst/>
                <a:latin typeface="+mn-lt"/>
                <a:ea typeface="+mn-ea"/>
                <a:cs typeface="+mn-cs"/>
              </a:rPr>
              <a:t>Logic errors might not crash your program but will cause it to do the wrong thing. For example using if statement wrong in Excel. For example adding two numbers instead of subtracting.</a:t>
            </a:r>
          </a:p>
          <a:p>
            <a:r>
              <a:rPr lang="en-US" sz="1200" b="0" i="0" kern="1200" dirty="0">
                <a:solidFill>
                  <a:schemeClr val="tx1"/>
                </a:solidFill>
                <a:effectLst/>
                <a:latin typeface="+mn-lt"/>
                <a:ea typeface="+mn-ea"/>
                <a:cs typeface="+mn-cs"/>
              </a:rPr>
              <a:t>If you have logical errors, your code does not run as you expected.</a:t>
            </a:r>
          </a:p>
          <a:p>
            <a:r>
              <a:rPr lang="en-US" sz="1200" b="0" i="0" kern="1200" dirty="0">
                <a:solidFill>
                  <a:schemeClr val="tx1"/>
                </a:solidFill>
                <a:effectLst/>
                <a:latin typeface="+mn-lt"/>
                <a:ea typeface="+mn-ea"/>
                <a:cs typeface="+mn-cs"/>
              </a:rPr>
              <a:t>Using incorrect variable names, code that is not reflecting the algorithm logic properly, making mistakes on </a:t>
            </a:r>
            <a:r>
              <a:rPr lang="en-US" sz="1200" b="0" i="0" kern="1200" dirty="0" err="1">
                <a:solidFill>
                  <a:schemeClr val="tx1"/>
                </a:solidFill>
                <a:effectLst/>
                <a:latin typeface="+mn-lt"/>
                <a:ea typeface="+mn-ea"/>
                <a:cs typeface="+mn-cs"/>
              </a:rPr>
              <a:t>boolean</a:t>
            </a:r>
            <a:r>
              <a:rPr lang="en-US" sz="1200" b="0" i="0" kern="1200" dirty="0">
                <a:solidFill>
                  <a:schemeClr val="tx1"/>
                </a:solidFill>
                <a:effectLst/>
                <a:latin typeface="+mn-lt"/>
                <a:ea typeface="+mn-ea"/>
                <a:cs typeface="+mn-cs"/>
              </a:rPr>
              <a:t> operators will result in </a:t>
            </a:r>
            <a:r>
              <a:rPr lang="en-US" sz="1200" b="1" i="0" kern="1200" dirty="0">
                <a:solidFill>
                  <a:schemeClr val="tx1"/>
                </a:solidFill>
                <a:effectLst/>
                <a:latin typeface="+mn-lt"/>
                <a:ea typeface="+mn-ea"/>
                <a:cs typeface="+mn-cs"/>
              </a:rPr>
              <a:t>logical errors.</a:t>
            </a:r>
            <a:endParaRPr lang="en-US" sz="1200" b="0" i="0" kern="1200" dirty="0">
              <a:solidFill>
                <a:schemeClr val="tx1"/>
              </a:solidFill>
              <a:effectLst/>
              <a:latin typeface="+mn-lt"/>
              <a:ea typeface="+mn-ea"/>
              <a:cs typeface="+mn-cs"/>
            </a:endParaRPr>
          </a:p>
          <a:p>
            <a:endParaRPr lang="en-CA" dirty="0"/>
          </a:p>
          <a:p>
            <a:endParaRPr lang="en-CA" dirty="0"/>
          </a:p>
          <a:p>
            <a:r>
              <a:rPr lang="en-CA" dirty="0"/>
              <a:t>division by zero wrong placing of if statements</a:t>
            </a:r>
          </a:p>
          <a:p>
            <a:endParaRPr lang="en-CA" dirty="0"/>
          </a:p>
          <a:p>
            <a:r>
              <a:rPr lang="en-CA" b="1" dirty="0"/>
              <a:t>Exceptions: </a:t>
            </a:r>
            <a:r>
              <a:rPr lang="en-US" sz="1200" b="0" i="0" kern="1200" dirty="0">
                <a:solidFill>
                  <a:schemeClr val="tx1"/>
                </a:solidFill>
                <a:effectLst/>
                <a:latin typeface="+mn-lt"/>
                <a:ea typeface="+mn-ea"/>
                <a:cs typeface="+mn-cs"/>
              </a:rPr>
              <a:t>An exception is </a:t>
            </a:r>
            <a:r>
              <a:rPr lang="en-US" sz="1200" b="1" i="0" kern="1200" dirty="0">
                <a:solidFill>
                  <a:schemeClr val="tx1"/>
                </a:solidFill>
                <a:effectLst/>
                <a:latin typeface="+mn-lt"/>
                <a:ea typeface="+mn-ea"/>
                <a:cs typeface="+mn-cs"/>
              </a:rPr>
              <a:t>an event, which occurs during the execution of a program that disrupts the normal flow of the program's instructions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In general, when a Python script encounters a situation that it cannot cope with, it raises an exception</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Exceptions</a:t>
            </a:r>
            <a:r>
              <a:rPr lang="en-US" sz="1200" b="0" i="0" kern="1200" dirty="0">
                <a:solidFill>
                  <a:schemeClr val="tx1"/>
                </a:solidFill>
                <a:effectLst/>
                <a:latin typeface="+mn-lt"/>
                <a:ea typeface="+mn-ea"/>
                <a:cs typeface="+mn-cs"/>
              </a:rPr>
              <a:t> may occur in syntactically correct code blocks at run time. When Python cannot execute the requested action, it terminates the code and raises an error message.</a:t>
            </a:r>
          </a:p>
          <a:p>
            <a:r>
              <a:rPr lang="en-US" sz="1200" b="0" i="0" kern="1200" dirty="0">
                <a:solidFill>
                  <a:schemeClr val="tx1"/>
                </a:solidFill>
                <a:effectLst/>
                <a:latin typeface="+mn-lt"/>
                <a:ea typeface="+mn-ea"/>
                <a:cs typeface="+mn-cs"/>
              </a:rPr>
              <a:t>Trying to read from a file which does not exist, performing operations with incompatible types of variables, dividing a number by zero are common </a:t>
            </a:r>
            <a:r>
              <a:rPr lang="en-US" sz="1200" b="1" i="0" kern="1200" dirty="0">
                <a:solidFill>
                  <a:schemeClr val="tx1"/>
                </a:solidFill>
                <a:effectLst/>
                <a:latin typeface="+mn-lt"/>
                <a:ea typeface="+mn-ea"/>
                <a:cs typeface="+mn-cs"/>
              </a:rPr>
              <a:t>exceptions</a:t>
            </a:r>
            <a:r>
              <a:rPr lang="en-US" sz="1200" b="0" i="0" kern="1200" dirty="0">
                <a:solidFill>
                  <a:schemeClr val="tx1"/>
                </a:solidFill>
                <a:effectLst/>
                <a:latin typeface="+mn-lt"/>
                <a:ea typeface="+mn-ea"/>
                <a:cs typeface="+mn-cs"/>
              </a:rPr>
              <a:t> that raise an error in Python.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must eliminate the </a:t>
            </a:r>
            <a:r>
              <a:rPr lang="en-US" sz="1200" b="1" i="0" kern="1200" dirty="0">
                <a:solidFill>
                  <a:schemeClr val="tx1"/>
                </a:solidFill>
                <a:effectLst/>
                <a:latin typeface="+mn-lt"/>
                <a:ea typeface="+mn-ea"/>
                <a:cs typeface="+mn-cs"/>
              </a:rPr>
              <a:t>syntax errors</a:t>
            </a:r>
            <a:r>
              <a:rPr lang="en-US" sz="1200" b="0" i="0" kern="1200" dirty="0">
                <a:solidFill>
                  <a:schemeClr val="tx1"/>
                </a:solidFill>
                <a:effectLst/>
                <a:latin typeface="+mn-lt"/>
                <a:ea typeface="+mn-ea"/>
                <a:cs typeface="+mn-cs"/>
              </a:rPr>
              <a:t> to run our Python code, while </a:t>
            </a:r>
            <a:r>
              <a:rPr lang="en-US" sz="1200" b="1" i="0" kern="1200" dirty="0">
                <a:solidFill>
                  <a:schemeClr val="tx1"/>
                </a:solidFill>
                <a:effectLst/>
                <a:latin typeface="+mn-lt"/>
                <a:ea typeface="+mn-ea"/>
                <a:cs typeface="+mn-cs"/>
              </a:rPr>
              <a:t>exceptions</a:t>
            </a:r>
            <a:r>
              <a:rPr lang="en-US" sz="1200" b="0" i="0" kern="1200" dirty="0">
                <a:solidFill>
                  <a:schemeClr val="tx1"/>
                </a:solidFill>
                <a:effectLst/>
                <a:latin typeface="+mn-lt"/>
                <a:ea typeface="+mn-ea"/>
                <a:cs typeface="+mn-cs"/>
              </a:rPr>
              <a:t> can be handled at runtime.</a:t>
            </a:r>
          </a:p>
          <a:p>
            <a:r>
              <a:rPr lang="en-CA" b="1" dirty="0"/>
              <a:t>Try/except; try == code to monitor, except ==code to handle the exception e.g. print message to someone to tell about division by zero</a:t>
            </a:r>
          </a:p>
          <a:p>
            <a:endParaRPr lang="en-CA"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runtime error in a program is an error that occurs while the program is running after being successfully compiled. Compiling is transformation from source code to machine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Python is an </a:t>
            </a:r>
            <a:r>
              <a:rPr lang="en-US" sz="1200" b="1" i="0" kern="1200" dirty="0">
                <a:solidFill>
                  <a:schemeClr val="tx1"/>
                </a:solidFill>
                <a:effectLst/>
                <a:latin typeface="+mn-lt"/>
                <a:ea typeface="+mn-ea"/>
                <a:cs typeface="+mn-cs"/>
              </a:rPr>
              <a:t>interpreted language</a:t>
            </a:r>
            <a:r>
              <a:rPr lang="en-US" sz="1200" b="0" i="0" kern="1200" dirty="0">
                <a:solidFill>
                  <a:schemeClr val="tx1"/>
                </a:solidFill>
                <a:effectLst/>
                <a:latin typeface="+mn-lt"/>
                <a:ea typeface="+mn-ea"/>
                <a:cs typeface="+mn-cs"/>
              </a:rPr>
              <a:t>, which means the source code of a Python program is converted into </a:t>
            </a:r>
            <a:r>
              <a:rPr lang="en-US" sz="1200" b="1" i="0" kern="1200" dirty="0">
                <a:solidFill>
                  <a:schemeClr val="tx1"/>
                </a:solidFill>
                <a:effectLst/>
                <a:latin typeface="+mn-lt"/>
                <a:ea typeface="+mn-ea"/>
                <a:cs typeface="+mn-cs"/>
              </a:rPr>
              <a:t>bytecode</a:t>
            </a:r>
            <a:r>
              <a:rPr lang="en-US" sz="1200" b="0" i="0" kern="1200" dirty="0">
                <a:solidFill>
                  <a:schemeClr val="tx1"/>
                </a:solidFill>
                <a:effectLst/>
                <a:latin typeface="+mn-lt"/>
                <a:ea typeface="+mn-ea"/>
                <a:cs typeface="+mn-cs"/>
              </a:rPr>
              <a:t> that is then executed by the Python virtual machine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Python code is compiled to Bytecode is then interpreted or compiled to optimized machine code at runtime</a:t>
            </a:r>
          </a:p>
          <a:p>
            <a:endParaRPr lang="en-CA" b="1" dirty="0"/>
          </a:p>
        </p:txBody>
      </p:sp>
      <p:sp>
        <p:nvSpPr>
          <p:cNvPr id="4" name="Slide Number Placeholder 3"/>
          <p:cNvSpPr>
            <a:spLocks noGrp="1"/>
          </p:cNvSpPr>
          <p:nvPr>
            <p:ph type="sldNum" sz="quarter" idx="10"/>
          </p:nvPr>
        </p:nvSpPr>
        <p:spPr/>
        <p:txBody>
          <a:bodyPr/>
          <a:lstStyle/>
          <a:p>
            <a:fld id="{A34CEF61-6081-4889-BDED-2ADA6FECE219}" type="slidenum">
              <a:rPr lang="en-US" smtClean="0"/>
              <a:t>20</a:t>
            </a:fld>
            <a:endParaRPr lang="en-US" dirty="0"/>
          </a:p>
        </p:txBody>
      </p:sp>
    </p:spTree>
    <p:extLst>
      <p:ext uri="{BB962C8B-B14F-4D97-AF65-F5344CB8AC3E}">
        <p14:creationId xmlns:p14="http://schemas.microsoft.com/office/powerpoint/2010/main" val="30417394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A34CEF61-6081-4889-BDED-2ADA6FECE219}" type="slidenum">
              <a:rPr lang="en-US" smtClean="0"/>
              <a:t>21</a:t>
            </a:fld>
            <a:endParaRPr lang="en-US" dirty="0"/>
          </a:p>
        </p:txBody>
      </p:sp>
    </p:spTree>
    <p:extLst>
      <p:ext uri="{BB962C8B-B14F-4D97-AF65-F5344CB8AC3E}">
        <p14:creationId xmlns:p14="http://schemas.microsoft.com/office/powerpoint/2010/main" val="19700056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Grp="1" noChangeArrowheads="1"/>
          </p:cNvSpPr>
          <p:nvPr>
            <p:ph type="sldNum" sz="quarter" idx="5"/>
          </p:nvPr>
        </p:nvSpPr>
        <p:spPr>
          <a:ln/>
        </p:spPr>
        <p:txBody>
          <a:bodyPr/>
          <a:lstStyle/>
          <a:p>
            <a:fld id="{83DBC582-F6DC-487F-B129-97466E4DC673}" type="slidenum">
              <a:rPr lang="en-US"/>
              <a:pPr/>
              <a:t>22</a:t>
            </a:fld>
            <a:endParaRPr lang="en-US" dirty="0"/>
          </a:p>
        </p:txBody>
      </p:sp>
      <p:sp>
        <p:nvSpPr>
          <p:cNvPr id="610306" name="Slide Image Placeholder 1"/>
          <p:cNvSpPr>
            <a:spLocks noGrp="1" noRot="1" noChangeAspect="1" noTextEdit="1"/>
          </p:cNvSpPr>
          <p:nvPr>
            <p:ph type="sldImg"/>
          </p:nvPr>
        </p:nvSpPr>
        <p:spPr>
          <a:xfrm>
            <a:off x="447675" y="715963"/>
            <a:ext cx="6284913" cy="3535362"/>
          </a:xfrm>
          <a:ln/>
        </p:spPr>
      </p:sp>
      <p:sp>
        <p:nvSpPr>
          <p:cNvPr id="610307" name="Notes Placeholder 2"/>
          <p:cNvSpPr>
            <a:spLocks noGrp="1"/>
          </p:cNvSpPr>
          <p:nvPr>
            <p:ph type="body" idx="1"/>
          </p:nvPr>
        </p:nvSpPr>
        <p:spPr/>
        <p:txBody>
          <a:bodyPr/>
          <a:lstStyle/>
          <a:p>
            <a:r>
              <a:rPr lang="en-CA" dirty="0"/>
              <a:t>Answer: C</a:t>
            </a:r>
          </a:p>
        </p:txBody>
      </p:sp>
      <p:sp>
        <p:nvSpPr>
          <p:cNvPr id="610308" name="Slide Number Placeholder 3"/>
          <p:cNvSpPr txBox="1">
            <a:spLocks noGrp="1"/>
          </p:cNvSpPr>
          <p:nvPr/>
        </p:nvSpPr>
        <p:spPr bwMode="auto">
          <a:xfrm>
            <a:off x="4067885" y="8988536"/>
            <a:ext cx="3111284" cy="475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689" tIns="0" rIns="19689" bIns="0" anchor="b"/>
          <a:lstStyle>
            <a:lvl1pPr algn="l" defTabSz="960438">
              <a:spcBef>
                <a:spcPct val="0"/>
              </a:spcBef>
              <a:defRPr sz="2400">
                <a:solidFill>
                  <a:schemeClr val="tx1"/>
                </a:solidFill>
                <a:latin typeface="Times New Roman" pitchFamily="18" charset="0"/>
              </a:defRPr>
            </a:lvl1pPr>
            <a:lvl2pPr marL="742950" indent="-285750" algn="l" defTabSz="960438">
              <a:spcBef>
                <a:spcPct val="0"/>
              </a:spcBef>
              <a:defRPr sz="2400">
                <a:solidFill>
                  <a:schemeClr val="tx1"/>
                </a:solidFill>
                <a:latin typeface="Times New Roman" pitchFamily="18" charset="0"/>
              </a:defRPr>
            </a:lvl2pPr>
            <a:lvl3pPr marL="1143000" indent="-228600" algn="l" defTabSz="960438">
              <a:spcBef>
                <a:spcPct val="0"/>
              </a:spcBef>
              <a:defRPr sz="2400">
                <a:solidFill>
                  <a:schemeClr val="tx1"/>
                </a:solidFill>
                <a:latin typeface="Times New Roman" pitchFamily="18" charset="0"/>
              </a:defRPr>
            </a:lvl3pPr>
            <a:lvl4pPr marL="1600200" indent="-228600" algn="l" defTabSz="960438">
              <a:spcBef>
                <a:spcPct val="0"/>
              </a:spcBef>
              <a:defRPr sz="2400">
                <a:solidFill>
                  <a:schemeClr val="tx1"/>
                </a:solidFill>
                <a:latin typeface="Times New Roman" pitchFamily="18" charset="0"/>
              </a:defRPr>
            </a:lvl4pPr>
            <a:lvl5pPr marL="2057400" indent="-228600" algn="l" defTabSz="960438">
              <a:spcBef>
                <a:spcPct val="0"/>
              </a:spcBef>
              <a:defRPr sz="2400">
                <a:solidFill>
                  <a:schemeClr val="tx1"/>
                </a:solidFill>
                <a:latin typeface="Times New Roman" pitchFamily="18" charset="0"/>
              </a:defRPr>
            </a:lvl5pPr>
            <a:lvl6pPr marL="2514600" indent="-228600" defTabSz="960438" eaLnBrk="0" fontAlgn="base" hangingPunct="0">
              <a:spcBef>
                <a:spcPct val="0"/>
              </a:spcBef>
              <a:spcAft>
                <a:spcPct val="0"/>
              </a:spcAft>
              <a:defRPr sz="2400">
                <a:solidFill>
                  <a:schemeClr val="tx1"/>
                </a:solidFill>
                <a:latin typeface="Times New Roman" pitchFamily="18" charset="0"/>
              </a:defRPr>
            </a:lvl6pPr>
            <a:lvl7pPr marL="2971800" indent="-228600" defTabSz="960438" eaLnBrk="0" fontAlgn="base" hangingPunct="0">
              <a:spcBef>
                <a:spcPct val="0"/>
              </a:spcBef>
              <a:spcAft>
                <a:spcPct val="0"/>
              </a:spcAft>
              <a:defRPr sz="2400">
                <a:solidFill>
                  <a:schemeClr val="tx1"/>
                </a:solidFill>
                <a:latin typeface="Times New Roman" pitchFamily="18" charset="0"/>
              </a:defRPr>
            </a:lvl7pPr>
            <a:lvl8pPr marL="3429000" indent="-228600" defTabSz="960438" eaLnBrk="0" fontAlgn="base" hangingPunct="0">
              <a:spcBef>
                <a:spcPct val="0"/>
              </a:spcBef>
              <a:spcAft>
                <a:spcPct val="0"/>
              </a:spcAft>
              <a:defRPr sz="2400">
                <a:solidFill>
                  <a:schemeClr val="tx1"/>
                </a:solidFill>
                <a:latin typeface="Times New Roman" pitchFamily="18" charset="0"/>
              </a:defRPr>
            </a:lvl8pPr>
            <a:lvl9pPr marL="3886200" indent="-228600" defTabSz="960438" eaLnBrk="0" fontAlgn="base" hangingPunct="0">
              <a:spcBef>
                <a:spcPct val="0"/>
              </a:spcBef>
              <a:spcAft>
                <a:spcPct val="0"/>
              </a:spcAft>
              <a:defRPr sz="2400">
                <a:solidFill>
                  <a:schemeClr val="tx1"/>
                </a:solidFill>
                <a:latin typeface="Times New Roman" pitchFamily="18" charset="0"/>
              </a:defRPr>
            </a:lvl9pPr>
          </a:lstStyle>
          <a:p>
            <a:pPr algn="r">
              <a:lnSpc>
                <a:spcPct val="100000"/>
              </a:lnSpc>
            </a:pPr>
            <a:fld id="{2698D401-D6F0-47E1-BD69-AEF38881ED97}" type="slidenum">
              <a:rPr lang="en-US" sz="1000" i="1"/>
              <a:pPr algn="r">
                <a:lnSpc>
                  <a:spcPct val="100000"/>
                </a:lnSpc>
              </a:pPr>
              <a:t>22</a:t>
            </a:fld>
            <a:endParaRPr lang="en-US" sz="1000" i="1" dirty="0"/>
          </a:p>
        </p:txBody>
      </p:sp>
    </p:spTree>
    <p:extLst>
      <p:ext uri="{BB962C8B-B14F-4D97-AF65-F5344CB8AC3E}">
        <p14:creationId xmlns:p14="http://schemas.microsoft.com/office/powerpoint/2010/main" val="1348568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Grp="1" noChangeArrowheads="1"/>
          </p:cNvSpPr>
          <p:nvPr>
            <p:ph type="sldNum" sz="quarter" idx="5"/>
          </p:nvPr>
        </p:nvSpPr>
        <p:spPr>
          <a:ln/>
        </p:spPr>
        <p:txBody>
          <a:bodyPr/>
          <a:lstStyle/>
          <a:p>
            <a:fld id="{83DBC582-F6DC-487F-B129-97466E4DC673}" type="slidenum">
              <a:rPr lang="en-US"/>
              <a:pPr/>
              <a:t>23</a:t>
            </a:fld>
            <a:endParaRPr lang="en-US" dirty="0"/>
          </a:p>
        </p:txBody>
      </p:sp>
      <p:sp>
        <p:nvSpPr>
          <p:cNvPr id="610306" name="Slide Image Placeholder 1"/>
          <p:cNvSpPr>
            <a:spLocks noGrp="1" noRot="1" noChangeAspect="1" noTextEdit="1"/>
          </p:cNvSpPr>
          <p:nvPr>
            <p:ph type="sldImg"/>
          </p:nvPr>
        </p:nvSpPr>
        <p:spPr>
          <a:xfrm>
            <a:off x="447675" y="715963"/>
            <a:ext cx="6284913" cy="3535362"/>
          </a:xfrm>
          <a:ln/>
        </p:spPr>
      </p:sp>
      <p:sp>
        <p:nvSpPr>
          <p:cNvPr id="610307" name="Notes Placeholder 2"/>
          <p:cNvSpPr>
            <a:spLocks noGrp="1"/>
          </p:cNvSpPr>
          <p:nvPr>
            <p:ph type="body" idx="1"/>
          </p:nvPr>
        </p:nvSpPr>
        <p:spPr/>
        <p:txBody>
          <a:bodyPr/>
          <a:lstStyle/>
          <a:p>
            <a:r>
              <a:rPr lang="en-CA" dirty="0"/>
              <a:t>Answer: A</a:t>
            </a:r>
          </a:p>
          <a:p>
            <a:endParaRPr lang="en-CA" dirty="0"/>
          </a:p>
          <a:p>
            <a:r>
              <a:rPr lang="en-CA" dirty="0"/>
              <a:t>If number entered is not a </a:t>
            </a:r>
            <a:r>
              <a:rPr lang="en-CA" dirty="0" err="1"/>
              <a:t>numbern</a:t>
            </a:r>
            <a:r>
              <a:rPr lang="en-CA" dirty="0"/>
              <a:t> = int</a:t>
            </a:r>
          </a:p>
        </p:txBody>
      </p:sp>
      <p:sp>
        <p:nvSpPr>
          <p:cNvPr id="610308" name="Slide Number Placeholder 3"/>
          <p:cNvSpPr txBox="1">
            <a:spLocks noGrp="1"/>
          </p:cNvSpPr>
          <p:nvPr/>
        </p:nvSpPr>
        <p:spPr bwMode="auto">
          <a:xfrm>
            <a:off x="4067885" y="8988536"/>
            <a:ext cx="3111284" cy="475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689" tIns="0" rIns="19689" bIns="0" anchor="b"/>
          <a:lstStyle>
            <a:lvl1pPr algn="l" defTabSz="960438">
              <a:spcBef>
                <a:spcPct val="0"/>
              </a:spcBef>
              <a:defRPr sz="2400">
                <a:solidFill>
                  <a:schemeClr val="tx1"/>
                </a:solidFill>
                <a:latin typeface="Times New Roman" pitchFamily="18" charset="0"/>
              </a:defRPr>
            </a:lvl1pPr>
            <a:lvl2pPr marL="742950" indent="-285750" algn="l" defTabSz="960438">
              <a:spcBef>
                <a:spcPct val="0"/>
              </a:spcBef>
              <a:defRPr sz="2400">
                <a:solidFill>
                  <a:schemeClr val="tx1"/>
                </a:solidFill>
                <a:latin typeface="Times New Roman" pitchFamily="18" charset="0"/>
              </a:defRPr>
            </a:lvl2pPr>
            <a:lvl3pPr marL="1143000" indent="-228600" algn="l" defTabSz="960438">
              <a:spcBef>
                <a:spcPct val="0"/>
              </a:spcBef>
              <a:defRPr sz="2400">
                <a:solidFill>
                  <a:schemeClr val="tx1"/>
                </a:solidFill>
                <a:latin typeface="Times New Roman" pitchFamily="18" charset="0"/>
              </a:defRPr>
            </a:lvl3pPr>
            <a:lvl4pPr marL="1600200" indent="-228600" algn="l" defTabSz="960438">
              <a:spcBef>
                <a:spcPct val="0"/>
              </a:spcBef>
              <a:defRPr sz="2400">
                <a:solidFill>
                  <a:schemeClr val="tx1"/>
                </a:solidFill>
                <a:latin typeface="Times New Roman" pitchFamily="18" charset="0"/>
              </a:defRPr>
            </a:lvl4pPr>
            <a:lvl5pPr marL="2057400" indent="-228600" algn="l" defTabSz="960438">
              <a:spcBef>
                <a:spcPct val="0"/>
              </a:spcBef>
              <a:defRPr sz="2400">
                <a:solidFill>
                  <a:schemeClr val="tx1"/>
                </a:solidFill>
                <a:latin typeface="Times New Roman" pitchFamily="18" charset="0"/>
              </a:defRPr>
            </a:lvl5pPr>
            <a:lvl6pPr marL="2514600" indent="-228600" defTabSz="960438" eaLnBrk="0" fontAlgn="base" hangingPunct="0">
              <a:spcBef>
                <a:spcPct val="0"/>
              </a:spcBef>
              <a:spcAft>
                <a:spcPct val="0"/>
              </a:spcAft>
              <a:defRPr sz="2400">
                <a:solidFill>
                  <a:schemeClr val="tx1"/>
                </a:solidFill>
                <a:latin typeface="Times New Roman" pitchFamily="18" charset="0"/>
              </a:defRPr>
            </a:lvl6pPr>
            <a:lvl7pPr marL="2971800" indent="-228600" defTabSz="960438" eaLnBrk="0" fontAlgn="base" hangingPunct="0">
              <a:spcBef>
                <a:spcPct val="0"/>
              </a:spcBef>
              <a:spcAft>
                <a:spcPct val="0"/>
              </a:spcAft>
              <a:defRPr sz="2400">
                <a:solidFill>
                  <a:schemeClr val="tx1"/>
                </a:solidFill>
                <a:latin typeface="Times New Roman" pitchFamily="18" charset="0"/>
              </a:defRPr>
            </a:lvl7pPr>
            <a:lvl8pPr marL="3429000" indent="-228600" defTabSz="960438" eaLnBrk="0" fontAlgn="base" hangingPunct="0">
              <a:spcBef>
                <a:spcPct val="0"/>
              </a:spcBef>
              <a:spcAft>
                <a:spcPct val="0"/>
              </a:spcAft>
              <a:defRPr sz="2400">
                <a:solidFill>
                  <a:schemeClr val="tx1"/>
                </a:solidFill>
                <a:latin typeface="Times New Roman" pitchFamily="18" charset="0"/>
              </a:defRPr>
            </a:lvl8pPr>
            <a:lvl9pPr marL="3886200" indent="-228600" defTabSz="960438" eaLnBrk="0" fontAlgn="base" hangingPunct="0">
              <a:spcBef>
                <a:spcPct val="0"/>
              </a:spcBef>
              <a:spcAft>
                <a:spcPct val="0"/>
              </a:spcAft>
              <a:defRPr sz="2400">
                <a:solidFill>
                  <a:schemeClr val="tx1"/>
                </a:solidFill>
                <a:latin typeface="Times New Roman" pitchFamily="18" charset="0"/>
              </a:defRPr>
            </a:lvl9pPr>
          </a:lstStyle>
          <a:p>
            <a:pPr algn="r">
              <a:lnSpc>
                <a:spcPct val="100000"/>
              </a:lnSpc>
            </a:pPr>
            <a:fld id="{2698D401-D6F0-47E1-BD69-AEF38881ED97}" type="slidenum">
              <a:rPr lang="en-US" sz="1000" i="1"/>
              <a:pPr algn="r">
                <a:lnSpc>
                  <a:spcPct val="100000"/>
                </a:lnSpc>
              </a:pPr>
              <a:t>23</a:t>
            </a:fld>
            <a:endParaRPr lang="en-US" sz="1000" i="1" dirty="0"/>
          </a:p>
        </p:txBody>
      </p:sp>
    </p:spTree>
    <p:extLst>
      <p:ext uri="{BB962C8B-B14F-4D97-AF65-F5344CB8AC3E}">
        <p14:creationId xmlns:p14="http://schemas.microsoft.com/office/powerpoint/2010/main" val="297729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BFFC01A-65B2-4CD9-A370-754465F8F5B3}" type="slidenum">
              <a:rPr lang="en-US"/>
              <a:pPr/>
              <a:t>24</a:t>
            </a:fld>
            <a:endParaRPr lang="en-US"/>
          </a:p>
        </p:txBody>
      </p:sp>
      <p:sp>
        <p:nvSpPr>
          <p:cNvPr id="582658" name="Rectangle 2"/>
          <p:cNvSpPr>
            <a:spLocks noGrp="1" noRot="1" noChangeAspect="1" noChangeArrowheads="1" noTextEdit="1"/>
          </p:cNvSpPr>
          <p:nvPr>
            <p:ph type="sldImg"/>
          </p:nvPr>
        </p:nvSpPr>
        <p:spPr>
          <a:xfrm>
            <a:off x="471488" y="725488"/>
            <a:ext cx="6362700" cy="3579812"/>
          </a:xfrm>
          <a:ln/>
        </p:spPr>
      </p:sp>
      <p:sp>
        <p:nvSpPr>
          <p:cNvPr id="582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760214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966483DE-F7BB-4B8C-B625-723EC334B7C0}" type="slidenum">
              <a:rPr lang="en-US"/>
              <a:pPr/>
              <a:t>25</a:t>
            </a:fld>
            <a:endParaRPr lang="en-US"/>
          </a:p>
        </p:txBody>
      </p:sp>
      <p:sp>
        <p:nvSpPr>
          <p:cNvPr id="580610" name="Rectangle 2"/>
          <p:cNvSpPr>
            <a:spLocks noGrp="1" noRot="1" noChangeAspect="1" noChangeArrowheads="1" noTextEdit="1"/>
          </p:cNvSpPr>
          <p:nvPr>
            <p:ph type="sldImg"/>
          </p:nvPr>
        </p:nvSpPr>
        <p:spPr>
          <a:xfrm>
            <a:off x="471488" y="725488"/>
            <a:ext cx="6362700" cy="3579812"/>
          </a:xfrm>
          <a:ln/>
        </p:spPr>
      </p:sp>
      <p:sp>
        <p:nvSpPr>
          <p:cNvPr id="580611" name="Rectangle 3"/>
          <p:cNvSpPr>
            <a:spLocks noGrp="1" noChangeArrowheads="1"/>
          </p:cNvSpPr>
          <p:nvPr>
            <p:ph type="body" idx="1"/>
          </p:nvPr>
        </p:nvSpPr>
        <p:spPr/>
        <p:txBody>
          <a:bodyPr/>
          <a:lstStyle/>
          <a:p>
            <a:pPr defTabSz="912937" eaLnBrk="0" fontAlgn="base" hangingPunct="0">
              <a:lnSpc>
                <a:spcPct val="89000"/>
              </a:lnSpc>
              <a:spcBef>
                <a:spcPct val="40000"/>
              </a:spcBef>
              <a:spcAft>
                <a:spcPct val="0"/>
              </a:spcAft>
              <a:defRPr/>
            </a:pPr>
            <a:r>
              <a:rPr lang="en-US" dirty="0"/>
              <a:t>Bug was part of engineering jargon long before this incident.  Thomas Edison referred to bugs in some of his letters as far back as 1878.</a:t>
            </a:r>
          </a:p>
          <a:p>
            <a:endParaRPr lang="en-US" dirty="0"/>
          </a:p>
          <a:p>
            <a:r>
              <a:rPr lang="en-US" dirty="0"/>
              <a:t>Rear Admiral Grace Murray Hopper was one of the first computer programmers.   She created the term "bug" after a moth was found in a system relay (electro-mechanical switch) that caused the system to come down.  She also was instrumental in the invention of compilers.</a:t>
            </a:r>
          </a:p>
          <a:p>
            <a:endParaRPr lang="en-US" dirty="0"/>
          </a:p>
          <a:p>
            <a:r>
              <a:rPr lang="en-US" b="1" dirty="0">
                <a:latin typeface="Times New Roman" pitchFamily="18" charset="0"/>
              </a:rPr>
              <a:t>The First "Computer Bug"</a:t>
            </a:r>
            <a:r>
              <a:rPr lang="en-US" dirty="0">
                <a:latin typeface="Times New Roman" pitchFamily="18" charset="0"/>
              </a:rPr>
              <a:t> Moth found trapped between points at Relay # 70, Panel F, of the Mark II Aiken Relay Calculator while it was being tested at Harvard University, 9 September 1947. The operators affixed the moth to the computer log, with the entry: "First actual case of bug being found". They put out the word that they had "debugged" the machine, thus introducing the term "debugging a computer program". In 1988, the log, with the moth still taped by the entry, was in the Naval Surface Warfare Center Computer Museum at Dahlgren, Virginia, which erroneously dated it 9 September </a:t>
            </a:r>
            <a:r>
              <a:rPr lang="en-US" i="1" dirty="0">
                <a:latin typeface="Times New Roman" pitchFamily="18" charset="0"/>
              </a:rPr>
              <a:t>1945</a:t>
            </a:r>
            <a:r>
              <a:rPr lang="en-US" dirty="0">
                <a:latin typeface="Times New Roman" pitchFamily="18" charset="0"/>
              </a:rPr>
              <a:t>. The Smithsonian Institute's National Museum of American History and other sources have the correct date of 9 September </a:t>
            </a:r>
            <a:r>
              <a:rPr lang="en-US" i="1" dirty="0">
                <a:latin typeface="Times New Roman" pitchFamily="18" charset="0"/>
              </a:rPr>
              <a:t>1947</a:t>
            </a:r>
            <a:r>
              <a:rPr lang="en-US" dirty="0">
                <a:latin typeface="Times New Roman" pitchFamily="18" charset="0"/>
              </a:rPr>
              <a:t> (Object ID: 1994.0191.01). The Harvard Mark II computer was not complete until the summer of 1947.</a:t>
            </a:r>
          </a:p>
          <a:p>
            <a:endParaRPr lang="en-US" dirty="0">
              <a:latin typeface="Times New Roman" pitchFamily="18" charset="0"/>
            </a:endParaRPr>
          </a:p>
          <a:p>
            <a:r>
              <a:rPr lang="en-US" dirty="0">
                <a:latin typeface="Times New Roman" pitchFamily="18" charset="0"/>
              </a:rPr>
              <a:t>This image is part of the Wikimedia Commons.</a:t>
            </a:r>
            <a:endParaRPr lang="en-US" dirty="0"/>
          </a:p>
        </p:txBody>
      </p:sp>
    </p:spTree>
    <p:extLst>
      <p:ext uri="{BB962C8B-B14F-4D97-AF65-F5344CB8AC3E}">
        <p14:creationId xmlns:p14="http://schemas.microsoft.com/office/powerpoint/2010/main" val="27957236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A34CEF61-6081-4889-BDED-2ADA6FECE219}" type="slidenum">
              <a:rPr lang="en-US" smtClean="0"/>
              <a:t>26</a:t>
            </a:fld>
            <a:endParaRPr lang="en-US" dirty="0"/>
          </a:p>
        </p:txBody>
      </p:sp>
    </p:spTree>
    <p:extLst>
      <p:ext uri="{BB962C8B-B14F-4D97-AF65-F5344CB8AC3E}">
        <p14:creationId xmlns:p14="http://schemas.microsoft.com/office/powerpoint/2010/main" val="32906817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667D6F9-EC87-4072-803B-6D83F5A6C3F2}" type="slidenum">
              <a:rPr lang="en-US"/>
              <a:pPr/>
              <a:t>27</a:t>
            </a:fld>
            <a:endParaRPr lang="en-US" dirty="0"/>
          </a:p>
        </p:txBody>
      </p:sp>
      <p:sp>
        <p:nvSpPr>
          <p:cNvPr id="611330" name="Rectangle 2"/>
          <p:cNvSpPr>
            <a:spLocks noGrp="1" noRot="1" noChangeAspect="1" noChangeArrowheads="1" noTextEdit="1"/>
          </p:cNvSpPr>
          <p:nvPr>
            <p:ph type="sldImg"/>
          </p:nvPr>
        </p:nvSpPr>
        <p:spPr>
          <a:xfrm>
            <a:off x="423863" y="703263"/>
            <a:ext cx="6167437" cy="3470275"/>
          </a:xfrm>
          <a:ln/>
        </p:spPr>
      </p:sp>
      <p:sp>
        <p:nvSpPr>
          <p:cNvPr id="611331" name="Rectangle 3"/>
          <p:cNvSpPr>
            <a:spLocks noGrp="1" noChangeArrowheads="1"/>
          </p:cNvSpPr>
          <p:nvPr>
            <p:ph type="body" idx="1"/>
          </p:nvPr>
        </p:nvSpPr>
        <p:spPr/>
        <p:txBody>
          <a:bodyPr/>
          <a:lstStyle/>
          <a:p>
            <a:r>
              <a:rPr lang="en-US" dirty="0"/>
              <a:t>try:</a:t>
            </a:r>
          </a:p>
          <a:p>
            <a:r>
              <a:rPr lang="en-US" dirty="0"/>
              <a:t>    n = </a:t>
            </a:r>
            <a:r>
              <a:rPr lang="en-US" dirty="0" err="1"/>
              <a:t>int</a:t>
            </a:r>
            <a:r>
              <a:rPr lang="en-US" dirty="0"/>
              <a:t>(input("Enter a number: "))</a:t>
            </a:r>
          </a:p>
          <a:p>
            <a:r>
              <a:rPr lang="en-US" dirty="0"/>
              <a:t>    for </a:t>
            </a:r>
            <a:r>
              <a:rPr lang="en-US" dirty="0" err="1"/>
              <a:t>i</a:t>
            </a:r>
            <a:r>
              <a:rPr lang="en-US" dirty="0"/>
              <a:t> in range(1,n+1):</a:t>
            </a:r>
          </a:p>
          <a:p>
            <a:r>
              <a:rPr lang="en-US" dirty="0"/>
              <a:t>        if </a:t>
            </a:r>
            <a:r>
              <a:rPr lang="en-US" dirty="0" err="1"/>
              <a:t>i</a:t>
            </a:r>
            <a:r>
              <a:rPr lang="en-US" dirty="0"/>
              <a:t> % 2 == 0:</a:t>
            </a:r>
          </a:p>
          <a:p>
            <a:r>
              <a:rPr lang="en-US" dirty="0"/>
              <a:t>            print(</a:t>
            </a:r>
            <a:r>
              <a:rPr lang="en-US" dirty="0" err="1"/>
              <a:t>i</a:t>
            </a:r>
            <a:r>
              <a:rPr lang="en-US" dirty="0"/>
              <a:t>)</a:t>
            </a:r>
          </a:p>
          <a:p>
            <a:r>
              <a:rPr lang="en-US" dirty="0"/>
              <a:t>except:</a:t>
            </a:r>
          </a:p>
          <a:p>
            <a:r>
              <a:rPr lang="en-US" dirty="0"/>
              <a:t>    print("Invalid input")</a:t>
            </a:r>
          </a:p>
          <a:p>
            <a:endParaRPr lang="en-US" dirty="0"/>
          </a:p>
          <a:p>
            <a:r>
              <a:rPr lang="en-US" dirty="0"/>
              <a:t>Errors:</a:t>
            </a:r>
          </a:p>
          <a:p>
            <a:pPr marL="228234" indent="-228234">
              <a:buAutoNum type="arabicParenR"/>
            </a:pPr>
            <a:r>
              <a:rPr lang="en-US" dirty="0"/>
              <a:t>No</a:t>
            </a:r>
            <a:r>
              <a:rPr lang="en-US" baseline="0" dirty="0"/>
              <a:t> try-except to handle exceptions on non-integer input</a:t>
            </a:r>
          </a:p>
          <a:p>
            <a:pPr marL="228234" indent="-228234">
              <a:buAutoNum type="arabicParenR"/>
            </a:pPr>
            <a:r>
              <a:rPr lang="en-US" baseline="0" dirty="0"/>
              <a:t>For loop should not use n as counter variable. Note: This actually works though!</a:t>
            </a:r>
          </a:p>
          <a:p>
            <a:pPr marL="228234" indent="-228234">
              <a:buAutoNum type="arabicParenR"/>
            </a:pPr>
            <a:r>
              <a:rPr lang="en-US" baseline="0" dirty="0"/>
              <a:t>Range to n+1 not n</a:t>
            </a:r>
          </a:p>
          <a:p>
            <a:pPr marL="228234" indent="-228234">
              <a:buAutoNum type="arabicParenR"/>
            </a:pPr>
            <a:r>
              <a:rPr lang="en-US" baseline="0" dirty="0"/>
              <a:t>Missing : at end of for loop</a:t>
            </a:r>
          </a:p>
          <a:p>
            <a:pPr marL="228234" indent="-228234">
              <a:buAutoNum type="arabicParenR"/>
            </a:pPr>
            <a:r>
              <a:rPr lang="en-US" baseline="0" dirty="0"/>
              <a:t>== not = for if - = is assignment operator for assigning value to a variable/// == is comparison operator for comparing 2 values. Returns 1 if both values are equal, 0 otherwise</a:t>
            </a:r>
          </a:p>
          <a:p>
            <a:pPr marL="228234" indent="-228234">
              <a:buAutoNum type="arabicParenR"/>
            </a:pPr>
            <a:r>
              <a:rPr lang="en-US" baseline="0" dirty="0"/>
              <a:t>Missing : at end of if statement</a:t>
            </a:r>
          </a:p>
          <a:p>
            <a:pPr marL="228234" indent="-228234">
              <a:buAutoNum type="arabicParenR"/>
            </a:pPr>
            <a:r>
              <a:rPr lang="en-US" baseline="0" dirty="0"/>
              <a:t>Did not indent print() correctly</a:t>
            </a:r>
          </a:p>
          <a:p>
            <a:pPr marL="228234" indent="-228234">
              <a:buAutoNum type="arabicParenR"/>
            </a:pPr>
            <a:endParaRPr lang="en-CA" dirty="0"/>
          </a:p>
        </p:txBody>
      </p:sp>
    </p:spTree>
    <p:extLst>
      <p:ext uri="{BB962C8B-B14F-4D97-AF65-F5344CB8AC3E}">
        <p14:creationId xmlns:p14="http://schemas.microsoft.com/office/powerpoint/2010/main" val="22970150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5B57793F-939A-4E91-8990-78C6D30A981C}" type="slidenum">
              <a:rPr lang="en-US"/>
              <a:pPr/>
              <a:t>28</a:t>
            </a:fld>
            <a:endParaRPr lang="en-US"/>
          </a:p>
        </p:txBody>
      </p:sp>
      <p:sp>
        <p:nvSpPr>
          <p:cNvPr id="521218" name="Rectangle 2"/>
          <p:cNvSpPr>
            <a:spLocks noGrp="1" noRot="1" noChangeAspect="1" noChangeArrowheads="1" noTextEdit="1"/>
          </p:cNvSpPr>
          <p:nvPr>
            <p:ph type="sldImg"/>
          </p:nvPr>
        </p:nvSpPr>
        <p:spPr>
          <a:xfrm>
            <a:off x="536575" y="123825"/>
            <a:ext cx="6389688" cy="3595688"/>
          </a:xfrm>
          <a:ln cap="flat"/>
        </p:spPr>
      </p:sp>
    </p:spTree>
    <p:extLst>
      <p:ext uri="{BB962C8B-B14F-4D97-AF65-F5344CB8AC3E}">
        <p14:creationId xmlns:p14="http://schemas.microsoft.com/office/powerpoint/2010/main" val="854993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5"/>
          <p:cNvSpPr>
            <a:spLocks noGrp="1" noChangeArrowheads="1"/>
          </p:cNvSpPr>
          <p:nvPr>
            <p:ph type="sldNum" sz="quarter" idx="5"/>
          </p:nvPr>
        </p:nvSpPr>
        <p:spPr>
          <a:noFill/>
        </p:spPr>
        <p:txBody>
          <a:bodyPr/>
          <a:lstStyle>
            <a:lvl1pPr defTabSz="945872">
              <a:defRPr sz="2000">
                <a:solidFill>
                  <a:srgbClr val="FFFFFF"/>
                </a:solidFill>
                <a:latin typeface="Courier New" pitchFamily="49" charset="0"/>
              </a:defRPr>
            </a:lvl1pPr>
            <a:lvl2pPr marL="757993" indent="-291536" defTabSz="945872">
              <a:defRPr sz="2000">
                <a:solidFill>
                  <a:srgbClr val="FFFFFF"/>
                </a:solidFill>
                <a:latin typeface="Courier New" pitchFamily="49" charset="0"/>
              </a:defRPr>
            </a:lvl2pPr>
            <a:lvl3pPr marL="1166144" indent="-233229" defTabSz="945872">
              <a:defRPr sz="2000">
                <a:solidFill>
                  <a:srgbClr val="FFFFFF"/>
                </a:solidFill>
                <a:latin typeface="Courier New" pitchFamily="49" charset="0"/>
              </a:defRPr>
            </a:lvl3pPr>
            <a:lvl4pPr marL="1632602" indent="-233229" defTabSz="945872">
              <a:defRPr sz="2000">
                <a:solidFill>
                  <a:srgbClr val="FFFFFF"/>
                </a:solidFill>
                <a:latin typeface="Courier New" pitchFamily="49" charset="0"/>
              </a:defRPr>
            </a:lvl4pPr>
            <a:lvl5pPr marL="2099060" indent="-233229" defTabSz="945872">
              <a:defRPr sz="2000">
                <a:solidFill>
                  <a:srgbClr val="FFFFFF"/>
                </a:solidFill>
                <a:latin typeface="Courier New" pitchFamily="49" charset="0"/>
              </a:defRPr>
            </a:lvl5pPr>
            <a:lvl6pPr marL="2565517" indent="-233229" algn="r" defTabSz="945872" eaLnBrk="0" fontAlgn="base" hangingPunct="0">
              <a:lnSpc>
                <a:spcPct val="40000"/>
              </a:lnSpc>
              <a:spcBef>
                <a:spcPct val="50000"/>
              </a:spcBef>
              <a:spcAft>
                <a:spcPct val="0"/>
              </a:spcAft>
              <a:defRPr sz="2000">
                <a:solidFill>
                  <a:srgbClr val="FFFFFF"/>
                </a:solidFill>
                <a:latin typeface="Courier New" pitchFamily="49" charset="0"/>
              </a:defRPr>
            </a:lvl6pPr>
            <a:lvl7pPr marL="3031974" indent="-233229" algn="r" defTabSz="945872" eaLnBrk="0" fontAlgn="base" hangingPunct="0">
              <a:lnSpc>
                <a:spcPct val="40000"/>
              </a:lnSpc>
              <a:spcBef>
                <a:spcPct val="50000"/>
              </a:spcBef>
              <a:spcAft>
                <a:spcPct val="0"/>
              </a:spcAft>
              <a:defRPr sz="2000">
                <a:solidFill>
                  <a:srgbClr val="FFFFFF"/>
                </a:solidFill>
                <a:latin typeface="Courier New" pitchFamily="49" charset="0"/>
              </a:defRPr>
            </a:lvl7pPr>
            <a:lvl8pPr marL="3498432" indent="-233229" algn="r" defTabSz="945872" eaLnBrk="0" fontAlgn="base" hangingPunct="0">
              <a:lnSpc>
                <a:spcPct val="40000"/>
              </a:lnSpc>
              <a:spcBef>
                <a:spcPct val="50000"/>
              </a:spcBef>
              <a:spcAft>
                <a:spcPct val="0"/>
              </a:spcAft>
              <a:defRPr sz="2000">
                <a:solidFill>
                  <a:srgbClr val="FFFFFF"/>
                </a:solidFill>
                <a:latin typeface="Courier New" pitchFamily="49" charset="0"/>
              </a:defRPr>
            </a:lvl8pPr>
            <a:lvl9pPr marL="3964890" indent="-233229" algn="r" defTabSz="945872" eaLnBrk="0" fontAlgn="base" hangingPunct="0">
              <a:lnSpc>
                <a:spcPct val="40000"/>
              </a:lnSpc>
              <a:spcBef>
                <a:spcPct val="50000"/>
              </a:spcBef>
              <a:spcAft>
                <a:spcPct val="0"/>
              </a:spcAft>
              <a:defRPr sz="2000">
                <a:solidFill>
                  <a:srgbClr val="FFFFFF"/>
                </a:solidFill>
                <a:latin typeface="Courier New" pitchFamily="49" charset="0"/>
              </a:defRPr>
            </a:lvl9pPr>
          </a:lstStyle>
          <a:p>
            <a:fld id="{E3147EA9-3C53-428E-987B-67C410809607}" type="slidenum">
              <a:rPr lang="en-US" sz="1000">
                <a:solidFill>
                  <a:schemeClr val="tx1"/>
                </a:solidFill>
                <a:latin typeface="Times New Roman" pitchFamily="18" charset="0"/>
              </a:rPr>
              <a:pPr/>
              <a:t>3</a:t>
            </a:fld>
            <a:endParaRPr lang="en-US" sz="1000" dirty="0">
              <a:solidFill>
                <a:schemeClr val="tx1"/>
              </a:solidFill>
              <a:latin typeface="Times New Roman"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endParaRPr lang="en-CA" baseline="0" dirty="0"/>
          </a:p>
        </p:txBody>
      </p:sp>
    </p:spTree>
    <p:extLst>
      <p:ext uri="{BB962C8B-B14F-4D97-AF65-F5344CB8AC3E}">
        <p14:creationId xmlns:p14="http://schemas.microsoft.com/office/powerpoint/2010/main" val="4088565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5"/>
          <p:cNvSpPr>
            <a:spLocks noGrp="1" noChangeArrowheads="1"/>
          </p:cNvSpPr>
          <p:nvPr>
            <p:ph type="sldNum" sz="quarter" idx="5"/>
          </p:nvPr>
        </p:nvSpPr>
        <p:spPr>
          <a:noFill/>
        </p:spPr>
        <p:txBody>
          <a:bodyPr/>
          <a:lstStyle>
            <a:lvl1pPr defTabSz="945872">
              <a:defRPr sz="2000">
                <a:solidFill>
                  <a:srgbClr val="FFFFFF"/>
                </a:solidFill>
                <a:latin typeface="Courier New" pitchFamily="49" charset="0"/>
              </a:defRPr>
            </a:lvl1pPr>
            <a:lvl2pPr marL="757993" indent="-291536" defTabSz="945872">
              <a:defRPr sz="2000">
                <a:solidFill>
                  <a:srgbClr val="FFFFFF"/>
                </a:solidFill>
                <a:latin typeface="Courier New" pitchFamily="49" charset="0"/>
              </a:defRPr>
            </a:lvl2pPr>
            <a:lvl3pPr marL="1166144" indent="-233229" defTabSz="945872">
              <a:defRPr sz="2000">
                <a:solidFill>
                  <a:srgbClr val="FFFFFF"/>
                </a:solidFill>
                <a:latin typeface="Courier New" pitchFamily="49" charset="0"/>
              </a:defRPr>
            </a:lvl3pPr>
            <a:lvl4pPr marL="1632602" indent="-233229" defTabSz="945872">
              <a:defRPr sz="2000">
                <a:solidFill>
                  <a:srgbClr val="FFFFFF"/>
                </a:solidFill>
                <a:latin typeface="Courier New" pitchFamily="49" charset="0"/>
              </a:defRPr>
            </a:lvl4pPr>
            <a:lvl5pPr marL="2099060" indent="-233229" defTabSz="945872">
              <a:defRPr sz="2000">
                <a:solidFill>
                  <a:srgbClr val="FFFFFF"/>
                </a:solidFill>
                <a:latin typeface="Courier New" pitchFamily="49" charset="0"/>
              </a:defRPr>
            </a:lvl5pPr>
            <a:lvl6pPr marL="2565517" indent="-233229" algn="r" defTabSz="945872" eaLnBrk="0" fontAlgn="base" hangingPunct="0">
              <a:lnSpc>
                <a:spcPct val="40000"/>
              </a:lnSpc>
              <a:spcBef>
                <a:spcPct val="50000"/>
              </a:spcBef>
              <a:spcAft>
                <a:spcPct val="0"/>
              </a:spcAft>
              <a:defRPr sz="2000">
                <a:solidFill>
                  <a:srgbClr val="FFFFFF"/>
                </a:solidFill>
                <a:latin typeface="Courier New" pitchFamily="49" charset="0"/>
              </a:defRPr>
            </a:lvl6pPr>
            <a:lvl7pPr marL="3031974" indent="-233229" algn="r" defTabSz="945872" eaLnBrk="0" fontAlgn="base" hangingPunct="0">
              <a:lnSpc>
                <a:spcPct val="40000"/>
              </a:lnSpc>
              <a:spcBef>
                <a:spcPct val="50000"/>
              </a:spcBef>
              <a:spcAft>
                <a:spcPct val="0"/>
              </a:spcAft>
              <a:defRPr sz="2000">
                <a:solidFill>
                  <a:srgbClr val="FFFFFF"/>
                </a:solidFill>
                <a:latin typeface="Courier New" pitchFamily="49" charset="0"/>
              </a:defRPr>
            </a:lvl7pPr>
            <a:lvl8pPr marL="3498432" indent="-233229" algn="r" defTabSz="945872" eaLnBrk="0" fontAlgn="base" hangingPunct="0">
              <a:lnSpc>
                <a:spcPct val="40000"/>
              </a:lnSpc>
              <a:spcBef>
                <a:spcPct val="50000"/>
              </a:spcBef>
              <a:spcAft>
                <a:spcPct val="0"/>
              </a:spcAft>
              <a:defRPr sz="2000">
                <a:solidFill>
                  <a:srgbClr val="FFFFFF"/>
                </a:solidFill>
                <a:latin typeface="Courier New" pitchFamily="49" charset="0"/>
              </a:defRPr>
            </a:lvl8pPr>
            <a:lvl9pPr marL="3964890" indent="-233229" algn="r" defTabSz="945872" eaLnBrk="0" fontAlgn="base" hangingPunct="0">
              <a:lnSpc>
                <a:spcPct val="40000"/>
              </a:lnSpc>
              <a:spcBef>
                <a:spcPct val="50000"/>
              </a:spcBef>
              <a:spcAft>
                <a:spcPct val="0"/>
              </a:spcAft>
              <a:defRPr sz="2000">
                <a:solidFill>
                  <a:srgbClr val="FFFFFF"/>
                </a:solidFill>
                <a:latin typeface="Courier New" pitchFamily="49" charset="0"/>
              </a:defRPr>
            </a:lvl9pPr>
          </a:lstStyle>
          <a:p>
            <a:fld id="{E3147EA9-3C53-428E-987B-67C410809607}" type="slidenum">
              <a:rPr lang="en-US" sz="1000">
                <a:solidFill>
                  <a:schemeClr val="tx1"/>
                </a:solidFill>
                <a:latin typeface="Times New Roman" pitchFamily="18" charset="0"/>
              </a:rPr>
              <a:pPr/>
              <a:t>4</a:t>
            </a:fld>
            <a:endParaRPr lang="en-US" sz="1000" dirty="0">
              <a:solidFill>
                <a:schemeClr val="tx1"/>
              </a:solidFill>
              <a:latin typeface="Times New Roman"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r>
              <a:rPr lang="en-CA" baseline="0" dirty="0"/>
              <a:t>May also use ? Or ?? in a Python prompt.</a:t>
            </a:r>
          </a:p>
          <a:p>
            <a:r>
              <a:rPr lang="en-CA" baseline="0" dirty="0"/>
              <a:t>len? – will show docstring</a:t>
            </a:r>
          </a:p>
          <a:p>
            <a:r>
              <a:rPr lang="en-CA" baseline="0" dirty="0"/>
              <a:t>len?? – will show source code</a:t>
            </a:r>
          </a:p>
        </p:txBody>
      </p:sp>
    </p:spTree>
    <p:extLst>
      <p:ext uri="{BB962C8B-B14F-4D97-AF65-F5344CB8AC3E}">
        <p14:creationId xmlns:p14="http://schemas.microsoft.com/office/powerpoint/2010/main" val="3262606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5"/>
          <p:cNvSpPr>
            <a:spLocks noGrp="1" noChangeArrowheads="1"/>
          </p:cNvSpPr>
          <p:nvPr>
            <p:ph type="sldNum" sz="quarter" idx="5"/>
          </p:nvPr>
        </p:nvSpPr>
        <p:spPr>
          <a:noFill/>
        </p:spPr>
        <p:txBody>
          <a:bodyPr/>
          <a:lstStyle>
            <a:lvl1pPr defTabSz="945872">
              <a:defRPr sz="2000">
                <a:solidFill>
                  <a:srgbClr val="FFFFFF"/>
                </a:solidFill>
                <a:latin typeface="Courier New" pitchFamily="49" charset="0"/>
              </a:defRPr>
            </a:lvl1pPr>
            <a:lvl2pPr marL="757993" indent="-291536" defTabSz="945872">
              <a:defRPr sz="2000">
                <a:solidFill>
                  <a:srgbClr val="FFFFFF"/>
                </a:solidFill>
                <a:latin typeface="Courier New" pitchFamily="49" charset="0"/>
              </a:defRPr>
            </a:lvl2pPr>
            <a:lvl3pPr marL="1166144" indent="-233229" defTabSz="945872">
              <a:defRPr sz="2000">
                <a:solidFill>
                  <a:srgbClr val="FFFFFF"/>
                </a:solidFill>
                <a:latin typeface="Courier New" pitchFamily="49" charset="0"/>
              </a:defRPr>
            </a:lvl3pPr>
            <a:lvl4pPr marL="1632602" indent="-233229" defTabSz="945872">
              <a:defRPr sz="2000">
                <a:solidFill>
                  <a:srgbClr val="FFFFFF"/>
                </a:solidFill>
                <a:latin typeface="Courier New" pitchFamily="49" charset="0"/>
              </a:defRPr>
            </a:lvl4pPr>
            <a:lvl5pPr marL="2099060" indent="-233229" defTabSz="945872">
              <a:defRPr sz="2000">
                <a:solidFill>
                  <a:srgbClr val="FFFFFF"/>
                </a:solidFill>
                <a:latin typeface="Courier New" pitchFamily="49" charset="0"/>
              </a:defRPr>
            </a:lvl5pPr>
            <a:lvl6pPr marL="2565517" indent="-233229" algn="r" defTabSz="945872" eaLnBrk="0" fontAlgn="base" hangingPunct="0">
              <a:lnSpc>
                <a:spcPct val="40000"/>
              </a:lnSpc>
              <a:spcBef>
                <a:spcPct val="50000"/>
              </a:spcBef>
              <a:spcAft>
                <a:spcPct val="0"/>
              </a:spcAft>
              <a:defRPr sz="2000">
                <a:solidFill>
                  <a:srgbClr val="FFFFFF"/>
                </a:solidFill>
                <a:latin typeface="Courier New" pitchFamily="49" charset="0"/>
              </a:defRPr>
            </a:lvl6pPr>
            <a:lvl7pPr marL="3031974" indent="-233229" algn="r" defTabSz="945872" eaLnBrk="0" fontAlgn="base" hangingPunct="0">
              <a:lnSpc>
                <a:spcPct val="40000"/>
              </a:lnSpc>
              <a:spcBef>
                <a:spcPct val="50000"/>
              </a:spcBef>
              <a:spcAft>
                <a:spcPct val="0"/>
              </a:spcAft>
              <a:defRPr sz="2000">
                <a:solidFill>
                  <a:srgbClr val="FFFFFF"/>
                </a:solidFill>
                <a:latin typeface="Courier New" pitchFamily="49" charset="0"/>
              </a:defRPr>
            </a:lvl7pPr>
            <a:lvl8pPr marL="3498432" indent="-233229" algn="r" defTabSz="945872" eaLnBrk="0" fontAlgn="base" hangingPunct="0">
              <a:lnSpc>
                <a:spcPct val="40000"/>
              </a:lnSpc>
              <a:spcBef>
                <a:spcPct val="50000"/>
              </a:spcBef>
              <a:spcAft>
                <a:spcPct val="0"/>
              </a:spcAft>
              <a:defRPr sz="2000">
                <a:solidFill>
                  <a:srgbClr val="FFFFFF"/>
                </a:solidFill>
                <a:latin typeface="Courier New" pitchFamily="49" charset="0"/>
              </a:defRPr>
            </a:lvl8pPr>
            <a:lvl9pPr marL="3964890" indent="-233229" algn="r" defTabSz="945872" eaLnBrk="0" fontAlgn="base" hangingPunct="0">
              <a:lnSpc>
                <a:spcPct val="40000"/>
              </a:lnSpc>
              <a:spcBef>
                <a:spcPct val="50000"/>
              </a:spcBef>
              <a:spcAft>
                <a:spcPct val="0"/>
              </a:spcAft>
              <a:defRPr sz="2000">
                <a:solidFill>
                  <a:srgbClr val="FFFFFF"/>
                </a:solidFill>
                <a:latin typeface="Courier New" pitchFamily="49" charset="0"/>
              </a:defRPr>
            </a:lvl9pPr>
          </a:lstStyle>
          <a:p>
            <a:fld id="{E3147EA9-3C53-428E-987B-67C410809607}" type="slidenum">
              <a:rPr lang="en-US" sz="1000">
                <a:solidFill>
                  <a:schemeClr val="tx1"/>
                </a:solidFill>
                <a:latin typeface="Times New Roman" pitchFamily="18" charset="0"/>
              </a:rPr>
              <a:pPr/>
              <a:t>5</a:t>
            </a:fld>
            <a:endParaRPr lang="en-US" sz="1000" dirty="0">
              <a:solidFill>
                <a:schemeClr val="tx1"/>
              </a:solidFill>
              <a:latin typeface="Times New Roman"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endParaRPr lang="en-CA" baseline="0" dirty="0"/>
          </a:p>
        </p:txBody>
      </p:sp>
    </p:spTree>
    <p:extLst>
      <p:ext uri="{BB962C8B-B14F-4D97-AF65-F5344CB8AC3E}">
        <p14:creationId xmlns:p14="http://schemas.microsoft.com/office/powerpoint/2010/main" val="2400854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5"/>
          <p:cNvSpPr>
            <a:spLocks noGrp="1" noChangeArrowheads="1"/>
          </p:cNvSpPr>
          <p:nvPr>
            <p:ph type="sldNum" sz="quarter" idx="5"/>
          </p:nvPr>
        </p:nvSpPr>
        <p:spPr>
          <a:noFill/>
        </p:spPr>
        <p:txBody>
          <a:bodyPr/>
          <a:lstStyle>
            <a:lvl1pPr defTabSz="945872">
              <a:defRPr sz="2000">
                <a:solidFill>
                  <a:srgbClr val="FFFFFF"/>
                </a:solidFill>
                <a:latin typeface="Courier New" pitchFamily="49" charset="0"/>
              </a:defRPr>
            </a:lvl1pPr>
            <a:lvl2pPr marL="757993" indent="-291536" defTabSz="945872">
              <a:defRPr sz="2000">
                <a:solidFill>
                  <a:srgbClr val="FFFFFF"/>
                </a:solidFill>
                <a:latin typeface="Courier New" pitchFamily="49" charset="0"/>
              </a:defRPr>
            </a:lvl2pPr>
            <a:lvl3pPr marL="1166144" indent="-233229" defTabSz="945872">
              <a:defRPr sz="2000">
                <a:solidFill>
                  <a:srgbClr val="FFFFFF"/>
                </a:solidFill>
                <a:latin typeface="Courier New" pitchFamily="49" charset="0"/>
              </a:defRPr>
            </a:lvl3pPr>
            <a:lvl4pPr marL="1632602" indent="-233229" defTabSz="945872">
              <a:defRPr sz="2000">
                <a:solidFill>
                  <a:srgbClr val="FFFFFF"/>
                </a:solidFill>
                <a:latin typeface="Courier New" pitchFamily="49" charset="0"/>
              </a:defRPr>
            </a:lvl4pPr>
            <a:lvl5pPr marL="2099060" indent="-233229" defTabSz="945872">
              <a:defRPr sz="2000">
                <a:solidFill>
                  <a:srgbClr val="FFFFFF"/>
                </a:solidFill>
                <a:latin typeface="Courier New" pitchFamily="49" charset="0"/>
              </a:defRPr>
            </a:lvl5pPr>
            <a:lvl6pPr marL="2565517" indent="-233229" algn="r" defTabSz="945872" eaLnBrk="0" fontAlgn="base" hangingPunct="0">
              <a:lnSpc>
                <a:spcPct val="40000"/>
              </a:lnSpc>
              <a:spcBef>
                <a:spcPct val="50000"/>
              </a:spcBef>
              <a:spcAft>
                <a:spcPct val="0"/>
              </a:spcAft>
              <a:defRPr sz="2000">
                <a:solidFill>
                  <a:srgbClr val="FFFFFF"/>
                </a:solidFill>
                <a:latin typeface="Courier New" pitchFamily="49" charset="0"/>
              </a:defRPr>
            </a:lvl6pPr>
            <a:lvl7pPr marL="3031974" indent="-233229" algn="r" defTabSz="945872" eaLnBrk="0" fontAlgn="base" hangingPunct="0">
              <a:lnSpc>
                <a:spcPct val="40000"/>
              </a:lnSpc>
              <a:spcBef>
                <a:spcPct val="50000"/>
              </a:spcBef>
              <a:spcAft>
                <a:spcPct val="0"/>
              </a:spcAft>
              <a:defRPr sz="2000">
                <a:solidFill>
                  <a:srgbClr val="FFFFFF"/>
                </a:solidFill>
                <a:latin typeface="Courier New" pitchFamily="49" charset="0"/>
              </a:defRPr>
            </a:lvl7pPr>
            <a:lvl8pPr marL="3498432" indent="-233229" algn="r" defTabSz="945872" eaLnBrk="0" fontAlgn="base" hangingPunct="0">
              <a:lnSpc>
                <a:spcPct val="40000"/>
              </a:lnSpc>
              <a:spcBef>
                <a:spcPct val="50000"/>
              </a:spcBef>
              <a:spcAft>
                <a:spcPct val="0"/>
              </a:spcAft>
              <a:defRPr sz="2000">
                <a:solidFill>
                  <a:srgbClr val="FFFFFF"/>
                </a:solidFill>
                <a:latin typeface="Courier New" pitchFamily="49" charset="0"/>
              </a:defRPr>
            </a:lvl8pPr>
            <a:lvl9pPr marL="3964890" indent="-233229" algn="r" defTabSz="945872" eaLnBrk="0" fontAlgn="base" hangingPunct="0">
              <a:lnSpc>
                <a:spcPct val="40000"/>
              </a:lnSpc>
              <a:spcBef>
                <a:spcPct val="50000"/>
              </a:spcBef>
              <a:spcAft>
                <a:spcPct val="0"/>
              </a:spcAft>
              <a:defRPr sz="2000">
                <a:solidFill>
                  <a:srgbClr val="FFFFFF"/>
                </a:solidFill>
                <a:latin typeface="Courier New" pitchFamily="49" charset="0"/>
              </a:defRPr>
            </a:lvl9pPr>
          </a:lstStyle>
          <a:p>
            <a:fld id="{E3147EA9-3C53-428E-987B-67C410809607}" type="slidenum">
              <a:rPr lang="en-US" sz="1000">
                <a:solidFill>
                  <a:schemeClr val="tx1"/>
                </a:solidFill>
                <a:latin typeface="Times New Roman" pitchFamily="18" charset="0"/>
              </a:rPr>
              <a:pPr/>
              <a:t>6</a:t>
            </a:fld>
            <a:endParaRPr lang="en-US" sz="1000" dirty="0">
              <a:solidFill>
                <a:schemeClr val="tx1"/>
              </a:solidFill>
              <a:latin typeface="Times New Roman"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import imports the whole library.</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from import imports a specific member or members of the library</a:t>
            </a:r>
            <a:r>
              <a:rPr lang="en-US" sz="1200" b="0" i="0" kern="1200" dirty="0">
                <a:solidFill>
                  <a:schemeClr val="tx1"/>
                </a:solidFill>
                <a:effectLst/>
                <a:latin typeface="+mn-lt"/>
                <a:ea typeface="+mn-ea"/>
                <a:cs typeface="+mn-cs"/>
              </a:rPr>
              <a:t>.</a:t>
            </a:r>
          </a:p>
          <a:p>
            <a:endParaRPr lang="en-CA" baseline="0" dirty="0"/>
          </a:p>
        </p:txBody>
      </p:sp>
    </p:spTree>
    <p:extLst>
      <p:ext uri="{BB962C8B-B14F-4D97-AF65-F5344CB8AC3E}">
        <p14:creationId xmlns:p14="http://schemas.microsoft.com/office/powerpoint/2010/main" val="3544399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5"/>
          <p:cNvSpPr>
            <a:spLocks noGrp="1" noChangeArrowheads="1"/>
          </p:cNvSpPr>
          <p:nvPr>
            <p:ph type="sldNum" sz="quarter" idx="5"/>
          </p:nvPr>
        </p:nvSpPr>
        <p:spPr>
          <a:noFill/>
        </p:spPr>
        <p:txBody>
          <a:bodyPr/>
          <a:lstStyle>
            <a:lvl1pPr defTabSz="945872">
              <a:defRPr sz="2000">
                <a:solidFill>
                  <a:srgbClr val="FFFFFF"/>
                </a:solidFill>
                <a:latin typeface="Courier New" pitchFamily="49" charset="0"/>
              </a:defRPr>
            </a:lvl1pPr>
            <a:lvl2pPr marL="757993" indent="-291536" defTabSz="945872">
              <a:defRPr sz="2000">
                <a:solidFill>
                  <a:srgbClr val="FFFFFF"/>
                </a:solidFill>
                <a:latin typeface="Courier New" pitchFamily="49" charset="0"/>
              </a:defRPr>
            </a:lvl2pPr>
            <a:lvl3pPr marL="1166144" indent="-233229" defTabSz="945872">
              <a:defRPr sz="2000">
                <a:solidFill>
                  <a:srgbClr val="FFFFFF"/>
                </a:solidFill>
                <a:latin typeface="Courier New" pitchFamily="49" charset="0"/>
              </a:defRPr>
            </a:lvl3pPr>
            <a:lvl4pPr marL="1632602" indent="-233229" defTabSz="945872">
              <a:defRPr sz="2000">
                <a:solidFill>
                  <a:srgbClr val="FFFFFF"/>
                </a:solidFill>
                <a:latin typeface="Courier New" pitchFamily="49" charset="0"/>
              </a:defRPr>
            </a:lvl4pPr>
            <a:lvl5pPr marL="2099060" indent="-233229" defTabSz="945872">
              <a:defRPr sz="2000">
                <a:solidFill>
                  <a:srgbClr val="FFFFFF"/>
                </a:solidFill>
                <a:latin typeface="Courier New" pitchFamily="49" charset="0"/>
              </a:defRPr>
            </a:lvl5pPr>
            <a:lvl6pPr marL="2565517" indent="-233229" algn="r" defTabSz="945872" eaLnBrk="0" fontAlgn="base" hangingPunct="0">
              <a:lnSpc>
                <a:spcPct val="40000"/>
              </a:lnSpc>
              <a:spcBef>
                <a:spcPct val="50000"/>
              </a:spcBef>
              <a:spcAft>
                <a:spcPct val="0"/>
              </a:spcAft>
              <a:defRPr sz="2000">
                <a:solidFill>
                  <a:srgbClr val="FFFFFF"/>
                </a:solidFill>
                <a:latin typeface="Courier New" pitchFamily="49" charset="0"/>
              </a:defRPr>
            </a:lvl6pPr>
            <a:lvl7pPr marL="3031974" indent="-233229" algn="r" defTabSz="945872" eaLnBrk="0" fontAlgn="base" hangingPunct="0">
              <a:lnSpc>
                <a:spcPct val="40000"/>
              </a:lnSpc>
              <a:spcBef>
                <a:spcPct val="50000"/>
              </a:spcBef>
              <a:spcAft>
                <a:spcPct val="0"/>
              </a:spcAft>
              <a:defRPr sz="2000">
                <a:solidFill>
                  <a:srgbClr val="FFFFFF"/>
                </a:solidFill>
                <a:latin typeface="Courier New" pitchFamily="49" charset="0"/>
              </a:defRPr>
            </a:lvl7pPr>
            <a:lvl8pPr marL="3498432" indent="-233229" algn="r" defTabSz="945872" eaLnBrk="0" fontAlgn="base" hangingPunct="0">
              <a:lnSpc>
                <a:spcPct val="40000"/>
              </a:lnSpc>
              <a:spcBef>
                <a:spcPct val="50000"/>
              </a:spcBef>
              <a:spcAft>
                <a:spcPct val="0"/>
              </a:spcAft>
              <a:defRPr sz="2000">
                <a:solidFill>
                  <a:srgbClr val="FFFFFF"/>
                </a:solidFill>
                <a:latin typeface="Courier New" pitchFamily="49" charset="0"/>
              </a:defRPr>
            </a:lvl8pPr>
            <a:lvl9pPr marL="3964890" indent="-233229" algn="r" defTabSz="945872" eaLnBrk="0" fontAlgn="base" hangingPunct="0">
              <a:lnSpc>
                <a:spcPct val="40000"/>
              </a:lnSpc>
              <a:spcBef>
                <a:spcPct val="50000"/>
              </a:spcBef>
              <a:spcAft>
                <a:spcPct val="0"/>
              </a:spcAft>
              <a:defRPr sz="2000">
                <a:solidFill>
                  <a:srgbClr val="FFFFFF"/>
                </a:solidFill>
                <a:latin typeface="Courier New" pitchFamily="49" charset="0"/>
              </a:defRPr>
            </a:lvl9pPr>
          </a:lstStyle>
          <a:p>
            <a:fld id="{E3147EA9-3C53-428E-987B-67C410809607}" type="slidenum">
              <a:rPr lang="en-US" sz="1000">
                <a:solidFill>
                  <a:schemeClr val="tx1"/>
                </a:solidFill>
                <a:latin typeface="Times New Roman" pitchFamily="18" charset="0"/>
              </a:rPr>
              <a:pPr/>
              <a:t>7</a:t>
            </a:fld>
            <a:endParaRPr lang="en-US" sz="1000" dirty="0">
              <a:solidFill>
                <a:schemeClr val="tx1"/>
              </a:solidFill>
              <a:latin typeface="Times New Roman"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import imports the whole library.</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from import imports a specific member or members of the library</a:t>
            </a:r>
            <a:r>
              <a:rPr lang="en-US" sz="1200" b="0" i="0" kern="1200" dirty="0">
                <a:solidFill>
                  <a:schemeClr val="tx1"/>
                </a:solidFill>
                <a:effectLst/>
                <a:latin typeface="+mn-lt"/>
                <a:ea typeface="+mn-ea"/>
                <a:cs typeface="+mn-cs"/>
              </a:rPr>
              <a:t>.</a:t>
            </a:r>
          </a:p>
          <a:p>
            <a:endParaRPr lang="en-CA" dirty="0"/>
          </a:p>
          <a:p>
            <a:endParaRPr lang="en-CA" dirty="0"/>
          </a:p>
          <a:p>
            <a:r>
              <a:rPr lang="en-CA" dirty="0"/>
              <a:t>Import module 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import X</a:t>
            </a:r>
          </a:p>
          <a:p>
            <a:endParaRPr lang="en-CA" dirty="0"/>
          </a:p>
          <a:p>
            <a:r>
              <a:rPr lang="en-CA" dirty="0"/>
              <a:t>Import module X in </a:t>
            </a:r>
            <a:r>
              <a:rPr lang="en-CA" dirty="0" err="1"/>
              <a:t>subpackage</a:t>
            </a:r>
            <a:r>
              <a:rPr lang="en-CA" dirty="0"/>
              <a:t> Y of package Z:</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import Z.Y.X</a:t>
            </a:r>
          </a:p>
          <a:p>
            <a:endParaRPr lang="en-CA" dirty="0"/>
          </a:p>
          <a:p>
            <a:r>
              <a:rPr lang="en-CA" dirty="0"/>
              <a:t>Import module X and rename as 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import X as N</a:t>
            </a:r>
          </a:p>
          <a:p>
            <a:endParaRPr lang="en-CA" dirty="0"/>
          </a:p>
          <a:p>
            <a:r>
              <a:rPr lang="en-CA" dirty="0"/>
              <a:t>Import function names F1, F2 from module Z.Y.X: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from Z.Y.X import F1, F2</a:t>
            </a:r>
          </a:p>
          <a:p>
            <a:endParaRPr lang="en-US" dirty="0"/>
          </a:p>
          <a:p>
            <a:r>
              <a:rPr lang="en-US" dirty="0"/>
              <a:t>Libraries are called </a:t>
            </a:r>
            <a:r>
              <a:rPr lang="en-CA" b="1" i="1" dirty="0">
                <a:solidFill>
                  <a:srgbClr val="14FD3A"/>
                </a:solidFill>
              </a:rPr>
              <a:t>modules</a:t>
            </a:r>
            <a:r>
              <a:rPr lang="en-US" dirty="0"/>
              <a:t> in Python.</a:t>
            </a:r>
          </a:p>
          <a:p>
            <a:pPr lvl="1"/>
            <a:r>
              <a:rPr lang="en-US" dirty="0"/>
              <a:t>A module is Python code stored in a file (with .</a:t>
            </a:r>
            <a:r>
              <a:rPr lang="en-US" dirty="0" err="1"/>
              <a:t>py</a:t>
            </a:r>
            <a:r>
              <a:rPr lang="en-US" dirty="0"/>
              <a:t>) and loaded when imported.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Modules are imported using the import command: </a:t>
            </a:r>
            <a:r>
              <a:rPr lang="en-US" sz="1200" b="1" dirty="0">
                <a:solidFill>
                  <a:schemeClr val="tx1"/>
                </a:solidFill>
              </a:rPr>
              <a:t>import </a:t>
            </a:r>
            <a:r>
              <a:rPr lang="en-US" sz="1200" b="1" i="1" dirty="0" err="1">
                <a:solidFill>
                  <a:schemeClr val="tx1"/>
                </a:solidFill>
              </a:rPr>
              <a:t>modulename</a:t>
            </a:r>
            <a:endParaRPr lang="en-US" sz="1200" b="1" i="1" dirty="0">
              <a:solidFill>
                <a:schemeClr val="tx1"/>
              </a:solidFill>
            </a:endParaRPr>
          </a:p>
          <a:p>
            <a:endParaRPr lang="en-US" dirty="0"/>
          </a:p>
          <a:p>
            <a:r>
              <a:rPr lang="en-US" dirty="0"/>
              <a:t>A Python </a:t>
            </a:r>
            <a:r>
              <a:rPr lang="en-CA" b="1" i="1" dirty="0">
                <a:solidFill>
                  <a:srgbClr val="14FD3A"/>
                </a:solidFill>
              </a:rPr>
              <a:t>package</a:t>
            </a:r>
            <a:r>
              <a:rPr lang="en-US" dirty="0"/>
              <a:t> is a collection of modules. Packages may have </a:t>
            </a:r>
            <a:r>
              <a:rPr lang="en-US" dirty="0" err="1"/>
              <a:t>subpackages</a:t>
            </a:r>
            <a:r>
              <a:rPr lang="en-US" dirty="0"/>
              <a:t>.  Modules in a package are referenced by </a:t>
            </a:r>
            <a:r>
              <a:rPr lang="en-US" dirty="0" err="1">
                <a:latin typeface="Courier New" panose="02070309020205020404" pitchFamily="49" charset="0"/>
                <a:cs typeface="Courier New" panose="02070309020205020404" pitchFamily="49" charset="0"/>
              </a:rPr>
              <a:t>package.module</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Import module from package: </a:t>
            </a:r>
            <a:r>
              <a:rPr lang="en-US" sz="1200" b="1" dirty="0">
                <a:solidFill>
                  <a:schemeClr val="tx1"/>
                </a:solidFill>
              </a:rPr>
              <a:t>import </a:t>
            </a:r>
            <a:r>
              <a:rPr lang="en-US" sz="1200" b="1" i="1" dirty="0" err="1">
                <a:solidFill>
                  <a:schemeClr val="tx1"/>
                </a:solidFill>
              </a:rPr>
              <a:t>package</a:t>
            </a:r>
            <a:r>
              <a:rPr lang="en-US" sz="1200" b="1" dirty="0" err="1">
                <a:solidFill>
                  <a:schemeClr val="tx1"/>
                </a:solidFill>
              </a:rPr>
              <a:t>.</a:t>
            </a:r>
            <a:r>
              <a:rPr lang="en-US" sz="1200" b="1" i="1" dirty="0" err="1">
                <a:solidFill>
                  <a:schemeClr val="tx1"/>
                </a:solidFill>
              </a:rPr>
              <a:t>subpackage</a:t>
            </a:r>
            <a:r>
              <a:rPr lang="en-US" sz="1200" b="1" dirty="0" err="1">
                <a:solidFill>
                  <a:schemeClr val="tx1"/>
                </a:solidFill>
              </a:rPr>
              <a:t>.</a:t>
            </a:r>
            <a:r>
              <a:rPr lang="en-US" sz="1200" b="1" i="1" dirty="0" err="1">
                <a:solidFill>
                  <a:schemeClr val="tx1"/>
                </a:solidFill>
              </a:rPr>
              <a:t>modulename</a:t>
            </a:r>
            <a:endParaRPr lang="en-US" sz="1200" b="1" i="1" dirty="0">
              <a:solidFill>
                <a:schemeClr val="tx1"/>
              </a:solidFill>
            </a:endParaRPr>
          </a:p>
          <a:p>
            <a:endParaRPr lang="en-US" dirty="0"/>
          </a:p>
          <a:p>
            <a:endParaRPr lang="en-US" dirty="0"/>
          </a:p>
          <a:p>
            <a:endParaRPr lang="en-US" dirty="0"/>
          </a:p>
          <a:p>
            <a:endParaRPr lang="en-CA" baseline="0" dirty="0"/>
          </a:p>
        </p:txBody>
      </p:sp>
    </p:spTree>
    <p:extLst>
      <p:ext uri="{BB962C8B-B14F-4D97-AF65-F5344CB8AC3E}">
        <p14:creationId xmlns:p14="http://schemas.microsoft.com/office/powerpoint/2010/main" val="1942373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Grp="1" noChangeArrowheads="1"/>
          </p:cNvSpPr>
          <p:nvPr>
            <p:ph type="sldNum" sz="quarter" idx="5"/>
          </p:nvPr>
        </p:nvSpPr>
        <p:spPr>
          <a:ln/>
        </p:spPr>
        <p:txBody>
          <a:bodyPr/>
          <a:lstStyle/>
          <a:p>
            <a:fld id="{83DBC582-F6DC-487F-B129-97466E4DC673}" type="slidenum">
              <a:rPr lang="en-US"/>
              <a:pPr/>
              <a:t>8</a:t>
            </a:fld>
            <a:endParaRPr lang="en-US" dirty="0"/>
          </a:p>
        </p:txBody>
      </p:sp>
      <p:sp>
        <p:nvSpPr>
          <p:cNvPr id="610306" name="Slide Image Placeholder 1"/>
          <p:cNvSpPr>
            <a:spLocks noGrp="1" noRot="1" noChangeAspect="1" noTextEdit="1"/>
          </p:cNvSpPr>
          <p:nvPr>
            <p:ph type="sldImg"/>
          </p:nvPr>
        </p:nvSpPr>
        <p:spPr>
          <a:xfrm>
            <a:off x="450850" y="717550"/>
            <a:ext cx="6292850" cy="3540125"/>
          </a:xfrm>
          <a:ln/>
        </p:spPr>
      </p:sp>
      <p:sp>
        <p:nvSpPr>
          <p:cNvPr id="610307" name="Notes Placeholder 2"/>
          <p:cNvSpPr>
            <a:spLocks noGrp="1"/>
          </p:cNvSpPr>
          <p:nvPr>
            <p:ph type="body" idx="1"/>
          </p:nvPr>
        </p:nvSpPr>
        <p:spPr/>
        <p:txBody>
          <a:bodyPr/>
          <a:lstStyle/>
          <a:p>
            <a:r>
              <a:rPr lang="en-CA" dirty="0"/>
              <a:t>Answer: </a:t>
            </a:r>
            <a:r>
              <a:rPr lang="en-CA" baseline="0" dirty="0"/>
              <a:t>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a:t>//</a:t>
            </a:r>
            <a:r>
              <a:rPr lang="en-CA" dirty="0"/>
              <a:t>//</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import imports the whole library.</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from import imports a specific member or members of the library</a:t>
            </a:r>
            <a:r>
              <a:rPr lang="en-US" sz="1200" b="0" i="0" kern="1200" dirty="0">
                <a:solidFill>
                  <a:schemeClr val="tx1"/>
                </a:solidFill>
                <a:effectLst/>
                <a:latin typeface="+mn-lt"/>
                <a:ea typeface="+mn-ea"/>
                <a:cs typeface="+mn-cs"/>
              </a:rPr>
              <a:t>.</a:t>
            </a:r>
          </a:p>
          <a:p>
            <a:endParaRPr lang="en-CA" baseline="0" dirty="0"/>
          </a:p>
          <a:p>
            <a:r>
              <a:rPr lang="en-CA" dirty="0"/>
              <a:t>Import module 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import X</a:t>
            </a:r>
          </a:p>
          <a:p>
            <a:endParaRPr lang="en-CA" dirty="0"/>
          </a:p>
          <a:p>
            <a:r>
              <a:rPr lang="en-CA" dirty="0"/>
              <a:t>Import module X in </a:t>
            </a:r>
            <a:r>
              <a:rPr lang="en-CA" dirty="0" err="1"/>
              <a:t>subpackage</a:t>
            </a:r>
            <a:r>
              <a:rPr lang="en-CA" dirty="0"/>
              <a:t> Y of package Z:</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import Z.Y.X</a:t>
            </a:r>
          </a:p>
          <a:p>
            <a:endParaRPr lang="en-CA" dirty="0"/>
          </a:p>
          <a:p>
            <a:r>
              <a:rPr lang="en-CA" dirty="0"/>
              <a:t>Import module X and rename as 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import X as N</a:t>
            </a:r>
          </a:p>
          <a:p>
            <a:endParaRPr lang="en-CA" dirty="0"/>
          </a:p>
          <a:p>
            <a:r>
              <a:rPr lang="en-CA" dirty="0"/>
              <a:t>Import function names F1, F2 from module Z.Y.X: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from Z.Y.X import F1, F2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chemeClr val="tx1"/>
              </a:solidFill>
            </a:endParaRPr>
          </a:p>
          <a:p>
            <a:r>
              <a:rPr lang="en-US" dirty="0"/>
              <a:t>Libraries are called </a:t>
            </a:r>
            <a:r>
              <a:rPr lang="en-CA" b="1" i="1" dirty="0">
                <a:solidFill>
                  <a:srgbClr val="14FD3A"/>
                </a:solidFill>
              </a:rPr>
              <a:t>modules</a:t>
            </a:r>
            <a:r>
              <a:rPr lang="en-US" dirty="0"/>
              <a:t> in Python.</a:t>
            </a:r>
          </a:p>
          <a:p>
            <a:pPr lvl="1"/>
            <a:r>
              <a:rPr lang="en-US" dirty="0"/>
              <a:t>A module is Python code stored in a file (with .</a:t>
            </a:r>
            <a:r>
              <a:rPr lang="en-US" dirty="0" err="1"/>
              <a:t>py</a:t>
            </a:r>
            <a:r>
              <a:rPr lang="en-US" dirty="0"/>
              <a:t>) and loaded when imported.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Modules are imported using the import command: </a:t>
            </a:r>
            <a:r>
              <a:rPr lang="en-US" sz="1200" b="1" dirty="0">
                <a:solidFill>
                  <a:schemeClr val="tx1"/>
                </a:solidFill>
              </a:rPr>
              <a:t>import </a:t>
            </a:r>
            <a:r>
              <a:rPr lang="en-US" sz="1200" b="1" i="1" dirty="0" err="1">
                <a:solidFill>
                  <a:schemeClr val="tx1"/>
                </a:solidFill>
              </a:rPr>
              <a:t>modulename</a:t>
            </a:r>
            <a:endParaRPr lang="en-US" sz="1200" b="1" i="1" dirty="0">
              <a:solidFill>
                <a:schemeClr val="tx1"/>
              </a:solidFill>
            </a:endParaRPr>
          </a:p>
          <a:p>
            <a:endParaRPr lang="en-US" dirty="0"/>
          </a:p>
          <a:p>
            <a:r>
              <a:rPr lang="en-US" dirty="0"/>
              <a:t>A Python </a:t>
            </a:r>
            <a:r>
              <a:rPr lang="en-CA" b="1" i="1" dirty="0">
                <a:solidFill>
                  <a:srgbClr val="14FD3A"/>
                </a:solidFill>
              </a:rPr>
              <a:t>package</a:t>
            </a:r>
            <a:r>
              <a:rPr lang="en-US" dirty="0"/>
              <a:t> is a collection of modules. Packages may have </a:t>
            </a:r>
            <a:r>
              <a:rPr lang="en-US" dirty="0" err="1"/>
              <a:t>subpackages</a:t>
            </a:r>
            <a:r>
              <a:rPr lang="en-US" dirty="0"/>
              <a:t>.  Modules in a package are referenced by </a:t>
            </a:r>
            <a:r>
              <a:rPr lang="en-US" dirty="0" err="1">
                <a:latin typeface="Courier New" panose="02070309020205020404" pitchFamily="49" charset="0"/>
                <a:cs typeface="Courier New" panose="02070309020205020404" pitchFamily="49" charset="0"/>
              </a:rPr>
              <a:t>package.module</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Import module from package: </a:t>
            </a:r>
            <a:r>
              <a:rPr lang="en-US" sz="1200" b="1" dirty="0">
                <a:solidFill>
                  <a:schemeClr val="tx1"/>
                </a:solidFill>
              </a:rPr>
              <a:t>import </a:t>
            </a:r>
            <a:r>
              <a:rPr lang="en-US" sz="1200" b="1" i="1" dirty="0" err="1">
                <a:solidFill>
                  <a:schemeClr val="tx1"/>
                </a:solidFill>
              </a:rPr>
              <a:t>package</a:t>
            </a:r>
            <a:r>
              <a:rPr lang="en-US" sz="1200" b="1" dirty="0" err="1">
                <a:solidFill>
                  <a:schemeClr val="tx1"/>
                </a:solidFill>
              </a:rPr>
              <a:t>.</a:t>
            </a:r>
            <a:r>
              <a:rPr lang="en-US" sz="1200" b="1" i="1" dirty="0" err="1">
                <a:solidFill>
                  <a:schemeClr val="tx1"/>
                </a:solidFill>
              </a:rPr>
              <a:t>subpackage</a:t>
            </a:r>
            <a:r>
              <a:rPr lang="en-US" sz="1200" b="1" dirty="0" err="1">
                <a:solidFill>
                  <a:schemeClr val="tx1"/>
                </a:solidFill>
              </a:rPr>
              <a:t>.</a:t>
            </a:r>
            <a:r>
              <a:rPr lang="en-US" sz="1200" b="1" i="1" dirty="0" err="1">
                <a:solidFill>
                  <a:schemeClr val="tx1"/>
                </a:solidFill>
              </a:rPr>
              <a:t>modulename</a:t>
            </a:r>
            <a:endParaRPr lang="en-US" sz="1200" b="1" i="1" dirty="0">
              <a:solidFill>
                <a:schemeClr val="tx1"/>
              </a:solidFill>
            </a:endParaRPr>
          </a:p>
          <a:p>
            <a:endParaRPr lang="en-US" dirty="0"/>
          </a:p>
          <a:p>
            <a:endParaRPr lang="en-US" dirty="0"/>
          </a:p>
          <a:p>
            <a:endParaRPr lang="en-US" dirty="0"/>
          </a:p>
          <a:p>
            <a:endParaRPr lang="en-CA" dirty="0"/>
          </a:p>
        </p:txBody>
      </p:sp>
      <p:sp>
        <p:nvSpPr>
          <p:cNvPr id="610308" name="Slide Number Placeholder 3"/>
          <p:cNvSpPr txBox="1">
            <a:spLocks noGrp="1"/>
          </p:cNvSpPr>
          <p:nvPr/>
        </p:nvSpPr>
        <p:spPr bwMode="auto">
          <a:xfrm>
            <a:off x="4075255" y="9000815"/>
            <a:ext cx="3116920" cy="476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721" tIns="0" rIns="19721" bIns="0" anchor="b"/>
          <a:lstStyle>
            <a:lvl1pPr algn="l" defTabSz="960438">
              <a:spcBef>
                <a:spcPct val="0"/>
              </a:spcBef>
              <a:defRPr sz="2400">
                <a:solidFill>
                  <a:schemeClr val="tx1"/>
                </a:solidFill>
                <a:latin typeface="Times New Roman" pitchFamily="18" charset="0"/>
              </a:defRPr>
            </a:lvl1pPr>
            <a:lvl2pPr marL="742950" indent="-285750" algn="l" defTabSz="960438">
              <a:spcBef>
                <a:spcPct val="0"/>
              </a:spcBef>
              <a:defRPr sz="2400">
                <a:solidFill>
                  <a:schemeClr val="tx1"/>
                </a:solidFill>
                <a:latin typeface="Times New Roman" pitchFamily="18" charset="0"/>
              </a:defRPr>
            </a:lvl2pPr>
            <a:lvl3pPr marL="1143000" indent="-228600" algn="l" defTabSz="960438">
              <a:spcBef>
                <a:spcPct val="0"/>
              </a:spcBef>
              <a:defRPr sz="2400">
                <a:solidFill>
                  <a:schemeClr val="tx1"/>
                </a:solidFill>
                <a:latin typeface="Times New Roman" pitchFamily="18" charset="0"/>
              </a:defRPr>
            </a:lvl3pPr>
            <a:lvl4pPr marL="1600200" indent="-228600" algn="l" defTabSz="960438">
              <a:spcBef>
                <a:spcPct val="0"/>
              </a:spcBef>
              <a:defRPr sz="2400">
                <a:solidFill>
                  <a:schemeClr val="tx1"/>
                </a:solidFill>
                <a:latin typeface="Times New Roman" pitchFamily="18" charset="0"/>
              </a:defRPr>
            </a:lvl4pPr>
            <a:lvl5pPr marL="2057400" indent="-228600" algn="l" defTabSz="960438">
              <a:spcBef>
                <a:spcPct val="0"/>
              </a:spcBef>
              <a:defRPr sz="2400">
                <a:solidFill>
                  <a:schemeClr val="tx1"/>
                </a:solidFill>
                <a:latin typeface="Times New Roman" pitchFamily="18" charset="0"/>
              </a:defRPr>
            </a:lvl5pPr>
            <a:lvl6pPr marL="2514600" indent="-228600" defTabSz="960438" eaLnBrk="0" fontAlgn="base" hangingPunct="0">
              <a:spcBef>
                <a:spcPct val="0"/>
              </a:spcBef>
              <a:spcAft>
                <a:spcPct val="0"/>
              </a:spcAft>
              <a:defRPr sz="2400">
                <a:solidFill>
                  <a:schemeClr val="tx1"/>
                </a:solidFill>
                <a:latin typeface="Times New Roman" pitchFamily="18" charset="0"/>
              </a:defRPr>
            </a:lvl6pPr>
            <a:lvl7pPr marL="2971800" indent="-228600" defTabSz="960438" eaLnBrk="0" fontAlgn="base" hangingPunct="0">
              <a:spcBef>
                <a:spcPct val="0"/>
              </a:spcBef>
              <a:spcAft>
                <a:spcPct val="0"/>
              </a:spcAft>
              <a:defRPr sz="2400">
                <a:solidFill>
                  <a:schemeClr val="tx1"/>
                </a:solidFill>
                <a:latin typeface="Times New Roman" pitchFamily="18" charset="0"/>
              </a:defRPr>
            </a:lvl7pPr>
            <a:lvl8pPr marL="3429000" indent="-228600" defTabSz="960438" eaLnBrk="0" fontAlgn="base" hangingPunct="0">
              <a:spcBef>
                <a:spcPct val="0"/>
              </a:spcBef>
              <a:spcAft>
                <a:spcPct val="0"/>
              </a:spcAft>
              <a:defRPr sz="2400">
                <a:solidFill>
                  <a:schemeClr val="tx1"/>
                </a:solidFill>
                <a:latin typeface="Times New Roman" pitchFamily="18" charset="0"/>
              </a:defRPr>
            </a:lvl8pPr>
            <a:lvl9pPr marL="3886200" indent="-228600" defTabSz="960438" eaLnBrk="0" fontAlgn="base" hangingPunct="0">
              <a:spcBef>
                <a:spcPct val="0"/>
              </a:spcBef>
              <a:spcAft>
                <a:spcPct val="0"/>
              </a:spcAft>
              <a:defRPr sz="2400">
                <a:solidFill>
                  <a:schemeClr val="tx1"/>
                </a:solidFill>
                <a:latin typeface="Times New Roman" pitchFamily="18" charset="0"/>
              </a:defRPr>
            </a:lvl9pPr>
          </a:lstStyle>
          <a:p>
            <a:pPr algn="r">
              <a:lnSpc>
                <a:spcPct val="100000"/>
              </a:lnSpc>
            </a:pPr>
            <a:fld id="{2698D401-D6F0-47E1-BD69-AEF38881ED97}" type="slidenum">
              <a:rPr lang="en-US" sz="1000" i="1"/>
              <a:pPr algn="r">
                <a:lnSpc>
                  <a:spcPct val="100000"/>
                </a:lnSpc>
              </a:pPr>
              <a:t>8</a:t>
            </a:fld>
            <a:endParaRPr lang="en-US" sz="1000" i="1" dirty="0"/>
          </a:p>
        </p:txBody>
      </p:sp>
    </p:spTree>
    <p:extLst>
      <p:ext uri="{BB962C8B-B14F-4D97-AF65-F5344CB8AC3E}">
        <p14:creationId xmlns:p14="http://schemas.microsoft.com/office/powerpoint/2010/main" val="3929754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Grp="1" noChangeArrowheads="1"/>
          </p:cNvSpPr>
          <p:nvPr>
            <p:ph type="sldNum" sz="quarter" idx="5"/>
          </p:nvPr>
        </p:nvSpPr>
        <p:spPr>
          <a:ln/>
        </p:spPr>
        <p:txBody>
          <a:bodyPr/>
          <a:lstStyle/>
          <a:p>
            <a:fld id="{83DBC582-F6DC-487F-B129-97466E4DC673}" type="slidenum">
              <a:rPr lang="en-US"/>
              <a:pPr/>
              <a:t>9</a:t>
            </a:fld>
            <a:endParaRPr lang="en-US" dirty="0"/>
          </a:p>
        </p:txBody>
      </p:sp>
      <p:sp>
        <p:nvSpPr>
          <p:cNvPr id="610306" name="Slide Image Placeholder 1"/>
          <p:cNvSpPr>
            <a:spLocks noGrp="1" noRot="1" noChangeAspect="1" noTextEdit="1"/>
          </p:cNvSpPr>
          <p:nvPr>
            <p:ph type="sldImg"/>
          </p:nvPr>
        </p:nvSpPr>
        <p:spPr>
          <a:xfrm>
            <a:off x="450850" y="717550"/>
            <a:ext cx="6292850" cy="3540125"/>
          </a:xfrm>
          <a:ln/>
        </p:spPr>
      </p:sp>
      <p:sp>
        <p:nvSpPr>
          <p:cNvPr id="610307" name="Notes Placeholder 2"/>
          <p:cNvSpPr>
            <a:spLocks noGrp="1"/>
          </p:cNvSpPr>
          <p:nvPr>
            <p:ph type="body" idx="1"/>
          </p:nvPr>
        </p:nvSpPr>
        <p:spPr/>
        <p:txBody>
          <a:bodyPr/>
          <a:lstStyle/>
          <a:p>
            <a:r>
              <a:rPr lang="en-CA" dirty="0"/>
              <a:t>Answer: </a:t>
            </a:r>
            <a:r>
              <a:rPr lang="en-CA" baseline="0" dirty="0"/>
              <a:t>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a:t>//</a:t>
            </a:r>
            <a:r>
              <a:rPr lang="en-CA" dirty="0"/>
              <a:t>//</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import imports the whole library.</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from import imports a specific member or members of the library</a:t>
            </a:r>
            <a:r>
              <a:rPr lang="en-US" sz="1200" b="0" i="0" kern="1200" dirty="0">
                <a:solidFill>
                  <a:schemeClr val="tx1"/>
                </a:solidFill>
                <a:effectLst/>
                <a:latin typeface="+mn-lt"/>
                <a:ea typeface="+mn-ea"/>
                <a:cs typeface="+mn-cs"/>
              </a:rPr>
              <a:t>.</a:t>
            </a:r>
          </a:p>
          <a:p>
            <a:endParaRPr lang="en-CA" baseline="0" dirty="0"/>
          </a:p>
          <a:p>
            <a:r>
              <a:rPr lang="en-CA" dirty="0"/>
              <a:t>Import module 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import X</a:t>
            </a:r>
          </a:p>
          <a:p>
            <a:endParaRPr lang="en-CA" dirty="0"/>
          </a:p>
          <a:p>
            <a:r>
              <a:rPr lang="en-CA" dirty="0"/>
              <a:t>Import module X in </a:t>
            </a:r>
            <a:r>
              <a:rPr lang="en-CA" dirty="0" err="1"/>
              <a:t>subpackage</a:t>
            </a:r>
            <a:r>
              <a:rPr lang="en-CA" dirty="0"/>
              <a:t> Y of package Z:</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import Z.Y.X</a:t>
            </a:r>
          </a:p>
          <a:p>
            <a:endParaRPr lang="en-CA" dirty="0"/>
          </a:p>
          <a:p>
            <a:r>
              <a:rPr lang="en-CA" dirty="0"/>
              <a:t>Import module X and rename as 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import X as N</a:t>
            </a:r>
          </a:p>
          <a:p>
            <a:endParaRPr lang="en-CA" dirty="0"/>
          </a:p>
          <a:p>
            <a:r>
              <a:rPr lang="en-CA" dirty="0"/>
              <a:t>Import function names F1, F2 from module Z.Y.X: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from Z.Y.X import F1, F2</a:t>
            </a:r>
          </a:p>
          <a:p>
            <a:endParaRPr lang="en-US" dirty="0"/>
          </a:p>
          <a:p>
            <a:endParaRPr lang="en-US" dirty="0"/>
          </a:p>
          <a:p>
            <a:r>
              <a:rPr lang="en-US" dirty="0"/>
              <a:t>Libraries are called </a:t>
            </a:r>
            <a:r>
              <a:rPr lang="en-CA" b="1" i="1" dirty="0">
                <a:solidFill>
                  <a:srgbClr val="14FD3A"/>
                </a:solidFill>
              </a:rPr>
              <a:t>modules</a:t>
            </a:r>
            <a:r>
              <a:rPr lang="en-US" dirty="0"/>
              <a:t> in Python.</a:t>
            </a:r>
          </a:p>
          <a:p>
            <a:pPr lvl="1"/>
            <a:r>
              <a:rPr lang="en-US" dirty="0"/>
              <a:t>A module is Python code stored in a file (with .</a:t>
            </a:r>
            <a:r>
              <a:rPr lang="en-US" dirty="0" err="1"/>
              <a:t>py</a:t>
            </a:r>
            <a:r>
              <a:rPr lang="en-US" dirty="0"/>
              <a:t>) and loaded when imported.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Modules are imported using the import command: </a:t>
            </a:r>
            <a:r>
              <a:rPr lang="en-US" sz="1200" b="1" dirty="0">
                <a:solidFill>
                  <a:schemeClr val="tx1"/>
                </a:solidFill>
              </a:rPr>
              <a:t>import </a:t>
            </a:r>
            <a:r>
              <a:rPr lang="en-US" sz="1200" b="1" i="1" dirty="0" err="1">
                <a:solidFill>
                  <a:schemeClr val="tx1"/>
                </a:solidFill>
              </a:rPr>
              <a:t>modulename</a:t>
            </a:r>
            <a:endParaRPr lang="en-US" sz="1200" b="1" i="1" dirty="0">
              <a:solidFill>
                <a:schemeClr val="tx1"/>
              </a:solidFill>
            </a:endParaRPr>
          </a:p>
          <a:p>
            <a:endParaRPr lang="en-US" dirty="0"/>
          </a:p>
          <a:p>
            <a:r>
              <a:rPr lang="en-US" dirty="0"/>
              <a:t>A Python </a:t>
            </a:r>
            <a:r>
              <a:rPr lang="en-CA" b="1" i="1" dirty="0">
                <a:solidFill>
                  <a:srgbClr val="14FD3A"/>
                </a:solidFill>
              </a:rPr>
              <a:t>package</a:t>
            </a:r>
            <a:r>
              <a:rPr lang="en-US" dirty="0"/>
              <a:t> is a collection of modules. Packages may have </a:t>
            </a:r>
            <a:r>
              <a:rPr lang="en-US" dirty="0" err="1"/>
              <a:t>subpackages</a:t>
            </a:r>
            <a:r>
              <a:rPr lang="en-US" dirty="0"/>
              <a:t>.  Modules in a package are referenced by </a:t>
            </a:r>
            <a:r>
              <a:rPr lang="en-US" dirty="0" err="1">
                <a:latin typeface="Courier New" panose="02070309020205020404" pitchFamily="49" charset="0"/>
                <a:cs typeface="Courier New" panose="02070309020205020404" pitchFamily="49" charset="0"/>
              </a:rPr>
              <a:t>package.module</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Import module from package: </a:t>
            </a:r>
            <a:r>
              <a:rPr lang="en-US" sz="1200" b="1" dirty="0">
                <a:solidFill>
                  <a:schemeClr val="tx1"/>
                </a:solidFill>
              </a:rPr>
              <a:t>import </a:t>
            </a:r>
            <a:r>
              <a:rPr lang="en-US" sz="1200" b="1" i="1" dirty="0" err="1">
                <a:solidFill>
                  <a:schemeClr val="tx1"/>
                </a:solidFill>
              </a:rPr>
              <a:t>package</a:t>
            </a:r>
            <a:r>
              <a:rPr lang="en-US" sz="1200" b="1" dirty="0" err="1">
                <a:solidFill>
                  <a:schemeClr val="tx1"/>
                </a:solidFill>
              </a:rPr>
              <a:t>.</a:t>
            </a:r>
            <a:r>
              <a:rPr lang="en-US" sz="1200" b="1" i="1" dirty="0" err="1">
                <a:solidFill>
                  <a:schemeClr val="tx1"/>
                </a:solidFill>
              </a:rPr>
              <a:t>subpackage</a:t>
            </a:r>
            <a:r>
              <a:rPr lang="en-US" sz="1200" b="1" dirty="0" err="1">
                <a:solidFill>
                  <a:schemeClr val="tx1"/>
                </a:solidFill>
              </a:rPr>
              <a:t>.</a:t>
            </a:r>
            <a:r>
              <a:rPr lang="en-US" sz="1200" b="1" i="1" dirty="0" err="1">
                <a:solidFill>
                  <a:schemeClr val="tx1"/>
                </a:solidFill>
              </a:rPr>
              <a:t>modulename</a:t>
            </a:r>
            <a:endParaRPr lang="en-US" sz="1200" b="1" i="1" dirty="0">
              <a:solidFill>
                <a:schemeClr val="tx1"/>
              </a:solidFill>
            </a:endParaRPr>
          </a:p>
          <a:p>
            <a:endParaRPr lang="en-US" dirty="0"/>
          </a:p>
          <a:p>
            <a:endParaRPr lang="en-US" dirty="0"/>
          </a:p>
          <a:p>
            <a:endParaRPr lang="en-US" dirty="0"/>
          </a:p>
          <a:p>
            <a:endParaRPr lang="en-US" dirty="0"/>
          </a:p>
          <a:p>
            <a:endParaRPr lang="en-CA" baseline="0" dirty="0"/>
          </a:p>
          <a:p>
            <a:endParaRPr lang="en-CA" dirty="0"/>
          </a:p>
        </p:txBody>
      </p:sp>
      <p:sp>
        <p:nvSpPr>
          <p:cNvPr id="610308" name="Slide Number Placeholder 3"/>
          <p:cNvSpPr txBox="1">
            <a:spLocks noGrp="1"/>
          </p:cNvSpPr>
          <p:nvPr/>
        </p:nvSpPr>
        <p:spPr bwMode="auto">
          <a:xfrm>
            <a:off x="4075255" y="9000815"/>
            <a:ext cx="3116920" cy="476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721" tIns="0" rIns="19721" bIns="0" anchor="b"/>
          <a:lstStyle>
            <a:lvl1pPr algn="l" defTabSz="960438">
              <a:spcBef>
                <a:spcPct val="0"/>
              </a:spcBef>
              <a:defRPr sz="2400">
                <a:solidFill>
                  <a:schemeClr val="tx1"/>
                </a:solidFill>
                <a:latin typeface="Times New Roman" pitchFamily="18" charset="0"/>
              </a:defRPr>
            </a:lvl1pPr>
            <a:lvl2pPr marL="742950" indent="-285750" algn="l" defTabSz="960438">
              <a:spcBef>
                <a:spcPct val="0"/>
              </a:spcBef>
              <a:defRPr sz="2400">
                <a:solidFill>
                  <a:schemeClr val="tx1"/>
                </a:solidFill>
                <a:latin typeface="Times New Roman" pitchFamily="18" charset="0"/>
              </a:defRPr>
            </a:lvl2pPr>
            <a:lvl3pPr marL="1143000" indent="-228600" algn="l" defTabSz="960438">
              <a:spcBef>
                <a:spcPct val="0"/>
              </a:spcBef>
              <a:defRPr sz="2400">
                <a:solidFill>
                  <a:schemeClr val="tx1"/>
                </a:solidFill>
                <a:latin typeface="Times New Roman" pitchFamily="18" charset="0"/>
              </a:defRPr>
            </a:lvl3pPr>
            <a:lvl4pPr marL="1600200" indent="-228600" algn="l" defTabSz="960438">
              <a:spcBef>
                <a:spcPct val="0"/>
              </a:spcBef>
              <a:defRPr sz="2400">
                <a:solidFill>
                  <a:schemeClr val="tx1"/>
                </a:solidFill>
                <a:latin typeface="Times New Roman" pitchFamily="18" charset="0"/>
              </a:defRPr>
            </a:lvl4pPr>
            <a:lvl5pPr marL="2057400" indent="-228600" algn="l" defTabSz="960438">
              <a:spcBef>
                <a:spcPct val="0"/>
              </a:spcBef>
              <a:defRPr sz="2400">
                <a:solidFill>
                  <a:schemeClr val="tx1"/>
                </a:solidFill>
                <a:latin typeface="Times New Roman" pitchFamily="18" charset="0"/>
              </a:defRPr>
            </a:lvl5pPr>
            <a:lvl6pPr marL="2514600" indent="-228600" defTabSz="960438" eaLnBrk="0" fontAlgn="base" hangingPunct="0">
              <a:spcBef>
                <a:spcPct val="0"/>
              </a:spcBef>
              <a:spcAft>
                <a:spcPct val="0"/>
              </a:spcAft>
              <a:defRPr sz="2400">
                <a:solidFill>
                  <a:schemeClr val="tx1"/>
                </a:solidFill>
                <a:latin typeface="Times New Roman" pitchFamily="18" charset="0"/>
              </a:defRPr>
            </a:lvl6pPr>
            <a:lvl7pPr marL="2971800" indent="-228600" defTabSz="960438" eaLnBrk="0" fontAlgn="base" hangingPunct="0">
              <a:spcBef>
                <a:spcPct val="0"/>
              </a:spcBef>
              <a:spcAft>
                <a:spcPct val="0"/>
              </a:spcAft>
              <a:defRPr sz="2400">
                <a:solidFill>
                  <a:schemeClr val="tx1"/>
                </a:solidFill>
                <a:latin typeface="Times New Roman" pitchFamily="18" charset="0"/>
              </a:defRPr>
            </a:lvl7pPr>
            <a:lvl8pPr marL="3429000" indent="-228600" defTabSz="960438" eaLnBrk="0" fontAlgn="base" hangingPunct="0">
              <a:spcBef>
                <a:spcPct val="0"/>
              </a:spcBef>
              <a:spcAft>
                <a:spcPct val="0"/>
              </a:spcAft>
              <a:defRPr sz="2400">
                <a:solidFill>
                  <a:schemeClr val="tx1"/>
                </a:solidFill>
                <a:latin typeface="Times New Roman" pitchFamily="18" charset="0"/>
              </a:defRPr>
            </a:lvl8pPr>
            <a:lvl9pPr marL="3886200" indent="-228600" defTabSz="960438" eaLnBrk="0" fontAlgn="base" hangingPunct="0">
              <a:spcBef>
                <a:spcPct val="0"/>
              </a:spcBef>
              <a:spcAft>
                <a:spcPct val="0"/>
              </a:spcAft>
              <a:defRPr sz="2400">
                <a:solidFill>
                  <a:schemeClr val="tx1"/>
                </a:solidFill>
                <a:latin typeface="Times New Roman" pitchFamily="18" charset="0"/>
              </a:defRPr>
            </a:lvl9pPr>
          </a:lstStyle>
          <a:p>
            <a:pPr algn="r">
              <a:lnSpc>
                <a:spcPct val="100000"/>
              </a:lnSpc>
            </a:pPr>
            <a:fld id="{2698D401-D6F0-47E1-BD69-AEF38881ED97}" type="slidenum">
              <a:rPr lang="en-US" sz="1000" i="1"/>
              <a:pPr algn="r">
                <a:lnSpc>
                  <a:spcPct val="100000"/>
                </a:lnSpc>
              </a:pPr>
              <a:t>9</a:t>
            </a:fld>
            <a:endParaRPr lang="en-US" sz="1000" i="1" dirty="0"/>
          </a:p>
        </p:txBody>
      </p:sp>
    </p:spTree>
    <p:extLst>
      <p:ext uri="{BB962C8B-B14F-4D97-AF65-F5344CB8AC3E}">
        <p14:creationId xmlns:p14="http://schemas.microsoft.com/office/powerpoint/2010/main" val="27630917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1" descr="2015_Hover_Aerials_Okanagan_6389-6.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8243888" y="1131888"/>
            <a:ext cx="900112" cy="1131887"/>
          </a:xfrm>
          <a:prstGeom prst="rect">
            <a:avLst/>
          </a:prstGeom>
          <a:solidFill>
            <a:srgbClr val="FFFFFF">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sp>
        <p:nvSpPr>
          <p:cNvPr id="7" name="Rectangle 6"/>
          <p:cNvSpPr/>
          <p:nvPr userDrawn="1"/>
        </p:nvSpPr>
        <p:spPr>
          <a:xfrm>
            <a:off x="-107950" y="1131888"/>
            <a:ext cx="6122988" cy="2735262"/>
          </a:xfrm>
          <a:prstGeom prst="rect">
            <a:avLst/>
          </a:prstGeom>
          <a:solidFill>
            <a:srgbClr val="FFFFFF">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pic>
        <p:nvPicPr>
          <p:cNvPr id="8" name="Picture 3" descr="s4b282c2015.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13763" y="1439863"/>
            <a:ext cx="363537"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18"/>
          <p:cNvSpPr>
            <a:spLocks noGrp="1"/>
          </p:cNvSpPr>
          <p:nvPr>
            <p:ph type="body" sz="quarter" idx="11" hasCustomPrompt="1"/>
          </p:nvPr>
        </p:nvSpPr>
        <p:spPr>
          <a:xfrm>
            <a:off x="365587" y="1332646"/>
            <a:ext cx="5430376" cy="1671152"/>
          </a:xfrm>
          <a:prstGeom prst="rect">
            <a:avLst/>
          </a:prstGeom>
        </p:spPr>
        <p:txBody>
          <a:bodyPr vert="horz" lIns="0" tIns="0" rIns="0" bIns="0" anchor="t" anchorCtr="0"/>
          <a:lstStyle>
            <a:lvl1pPr marL="0" indent="0">
              <a:lnSpc>
                <a:spcPts val="3800"/>
              </a:lnSpc>
              <a:spcBef>
                <a:spcPts val="0"/>
              </a:spcBef>
              <a:buNone/>
              <a:defRPr sz="3400" b="1" i="0" kern="0" cap="none" spc="30" baseline="0">
                <a:solidFill>
                  <a:srgbClr val="002040"/>
                </a:solidFill>
                <a:latin typeface="Arial"/>
                <a:cs typeface="Arial"/>
              </a:defRPr>
            </a:lvl1pPr>
          </a:lstStyle>
          <a:p>
            <a:pPr lvl="0"/>
            <a:r>
              <a:rPr lang="en-CA" dirty="0"/>
              <a:t>Click To Edit Master Text Styles</a:t>
            </a:r>
          </a:p>
        </p:txBody>
      </p:sp>
      <p:sp>
        <p:nvSpPr>
          <p:cNvPr id="13" name="Text Placeholder 14"/>
          <p:cNvSpPr>
            <a:spLocks noGrp="1"/>
          </p:cNvSpPr>
          <p:nvPr>
            <p:ph type="body" sz="quarter" idx="12" hasCustomPrompt="1"/>
          </p:nvPr>
        </p:nvSpPr>
        <p:spPr>
          <a:xfrm>
            <a:off x="365760" y="3003798"/>
            <a:ext cx="5430203" cy="321394"/>
          </a:xfrm>
          <a:prstGeom prst="rect">
            <a:avLst/>
          </a:prstGeom>
        </p:spPr>
        <p:txBody>
          <a:bodyPr vert="horz" lIns="0" tIns="0" rIns="0" bIns="0"/>
          <a:lstStyle>
            <a:lvl1pPr marL="0" indent="0">
              <a:buNone/>
              <a:defRPr sz="1800" b="0" i="0" kern="0" spc="30" baseline="0">
                <a:solidFill>
                  <a:srgbClr val="002040"/>
                </a:solidFill>
                <a:latin typeface="Arial"/>
                <a:cs typeface="Arial"/>
              </a:defRPr>
            </a:lvl1pPr>
            <a:lvl2pPr>
              <a:defRPr sz="900" b="0" i="0">
                <a:latin typeface="Whitney Book"/>
                <a:cs typeface="Whitney Book"/>
              </a:defRPr>
            </a:lvl2pPr>
            <a:lvl3pPr>
              <a:defRPr sz="900" b="0" i="0">
                <a:latin typeface="Whitney Book"/>
                <a:cs typeface="Whitney Book"/>
              </a:defRPr>
            </a:lvl3pPr>
            <a:lvl4pPr>
              <a:defRPr sz="900" b="0" i="0">
                <a:latin typeface="Whitney Book"/>
                <a:cs typeface="Whitney Book"/>
              </a:defRPr>
            </a:lvl4pPr>
            <a:lvl5pPr>
              <a:defRPr sz="900" b="0" i="0">
                <a:latin typeface="Whitney Book"/>
                <a:cs typeface="Whitney Book"/>
              </a:defRPr>
            </a:lvl5pPr>
          </a:lstStyle>
          <a:p>
            <a:pPr lvl="0"/>
            <a:r>
              <a:rPr lang="en-CA" dirty="0"/>
              <a:t>UBCO Master of Data Science - &lt;course number&gt;</a:t>
            </a:r>
          </a:p>
        </p:txBody>
      </p:sp>
      <p:sp>
        <p:nvSpPr>
          <p:cNvPr id="14" name="Text Placeholder 14"/>
          <p:cNvSpPr>
            <a:spLocks noGrp="1"/>
          </p:cNvSpPr>
          <p:nvPr>
            <p:ph type="body" sz="quarter" idx="13"/>
          </p:nvPr>
        </p:nvSpPr>
        <p:spPr>
          <a:xfrm>
            <a:off x="365760" y="3507854"/>
            <a:ext cx="5430203" cy="321394"/>
          </a:xfrm>
          <a:prstGeom prst="rect">
            <a:avLst/>
          </a:prstGeom>
        </p:spPr>
        <p:txBody>
          <a:bodyPr vert="horz" lIns="0" tIns="0" rIns="0" bIns="0"/>
          <a:lstStyle>
            <a:lvl1pPr marL="0" indent="0">
              <a:buNone/>
              <a:defRPr sz="1000" b="1" i="0" kern="0" cap="all" spc="150" normalizeH="0" baseline="0">
                <a:solidFill>
                  <a:srgbClr val="0C2344"/>
                </a:solidFill>
                <a:latin typeface="Arial"/>
                <a:cs typeface="Arial"/>
              </a:defRPr>
            </a:lvl1pPr>
            <a:lvl2pPr>
              <a:defRPr sz="900" b="0" i="0">
                <a:latin typeface="Whitney Book"/>
                <a:cs typeface="Whitney Book"/>
              </a:defRPr>
            </a:lvl2pPr>
            <a:lvl3pPr>
              <a:defRPr sz="900" b="0" i="0">
                <a:latin typeface="Whitney Book"/>
                <a:cs typeface="Whitney Book"/>
              </a:defRPr>
            </a:lvl3pPr>
            <a:lvl4pPr>
              <a:defRPr sz="900" b="0" i="0">
                <a:latin typeface="Whitney Book"/>
                <a:cs typeface="Whitney Book"/>
              </a:defRPr>
            </a:lvl4pPr>
            <a:lvl5pPr>
              <a:defRPr sz="900" b="0" i="0">
                <a:latin typeface="Whitney Book"/>
                <a:cs typeface="Whitney Book"/>
              </a:defRPr>
            </a:lvl5pPr>
          </a:lstStyle>
          <a:p>
            <a:pPr lvl="0"/>
            <a:r>
              <a:rPr lang="en-CA" dirty="0"/>
              <a:t>Click to edit Master text styles</a:t>
            </a:r>
          </a:p>
        </p:txBody>
      </p:sp>
    </p:spTree>
    <p:extLst>
      <p:ext uri="{BB962C8B-B14F-4D97-AF65-F5344CB8AC3E}">
        <p14:creationId xmlns:p14="http://schemas.microsoft.com/office/powerpoint/2010/main" val="1261399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91599" cy="819150"/>
          </a:xfrm>
          <a:prstGeom prst="rect">
            <a:avLst/>
          </a:prstGeom>
        </p:spPr>
        <p:txBody>
          <a:bodyPr tIns="0" bIns="0" anchor="b">
            <a:normAutofit/>
          </a:bodyPr>
          <a:lstStyle>
            <a:lvl1pPr algn="l">
              <a:lnSpc>
                <a:spcPct val="89000"/>
              </a:lnSpc>
              <a:defRPr sz="3200"/>
            </a:lvl1pPr>
          </a:lstStyle>
          <a:p>
            <a:r>
              <a:rPr lang="en-US" dirty="0"/>
              <a:t>Click to edit Master title style</a:t>
            </a:r>
          </a:p>
        </p:txBody>
      </p:sp>
      <p:sp>
        <p:nvSpPr>
          <p:cNvPr id="3" name="Content Placeholder 2"/>
          <p:cNvSpPr>
            <a:spLocks noGrp="1"/>
          </p:cNvSpPr>
          <p:nvPr>
            <p:ph idx="1" hasCustomPrompt="1"/>
          </p:nvPr>
        </p:nvSpPr>
        <p:spPr>
          <a:xfrm>
            <a:off x="76200" y="876560"/>
            <a:ext cx="9017925" cy="4209789"/>
          </a:xfrm>
        </p:spPr>
        <p:txBody>
          <a:bodyPr/>
          <a:lstStyle>
            <a:lvl1pPr marL="90000" indent="-90000">
              <a:lnSpc>
                <a:spcPct val="89000"/>
              </a:lnSpc>
              <a:spcBef>
                <a:spcPts val="1000"/>
              </a:spcBef>
              <a:buFont typeface="Calibri" panose="020F0502020204030204" pitchFamily="34" charset="0"/>
              <a:buChar char=" "/>
              <a:defRPr/>
            </a:lvl1pPr>
            <a:lvl2pPr marL="457200" indent="-219456">
              <a:lnSpc>
                <a:spcPct val="89000"/>
              </a:lnSpc>
              <a:defRPr/>
            </a:lvl2pPr>
            <a:lvl3pPr marL="731520">
              <a:lnSpc>
                <a:spcPct val="89000"/>
              </a:lnSpc>
              <a:defRPr>
                <a:solidFill>
                  <a:srgbClr val="FFC000"/>
                </a:solidFill>
              </a:defRPr>
            </a:lvl3pPr>
            <a:lvl4pPr>
              <a:lnSpc>
                <a:spcPct val="89000"/>
              </a:lnSpc>
              <a:defRPr>
                <a:solidFill>
                  <a:schemeClr val="bg2">
                    <a:lumMod val="20000"/>
                    <a:lumOff val="80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white bg)">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91599" cy="819150"/>
          </a:xfrm>
          <a:prstGeom prst="rect">
            <a:avLst/>
          </a:prstGeom>
        </p:spPr>
        <p:txBody>
          <a:bodyPr tIns="0" bIns="0" anchor="b">
            <a:normAutofit/>
          </a:bodyPr>
          <a:lstStyle>
            <a:lvl1pPr algn="l">
              <a:lnSpc>
                <a:spcPct val="89000"/>
              </a:lnSpc>
              <a:defRPr sz="3200">
                <a:solidFill>
                  <a:srgbClr val="002040"/>
                </a:solidFill>
              </a:defRPr>
            </a:lvl1pPr>
          </a:lstStyle>
          <a:p>
            <a:r>
              <a:rPr lang="en-US" dirty="0"/>
              <a:t>Click to edit Master title style</a:t>
            </a:r>
          </a:p>
        </p:txBody>
      </p:sp>
      <p:sp>
        <p:nvSpPr>
          <p:cNvPr id="3" name="Content Placeholder 2"/>
          <p:cNvSpPr>
            <a:spLocks noGrp="1"/>
          </p:cNvSpPr>
          <p:nvPr>
            <p:ph idx="1" hasCustomPrompt="1"/>
          </p:nvPr>
        </p:nvSpPr>
        <p:spPr>
          <a:xfrm>
            <a:off x="62838" y="819150"/>
            <a:ext cx="9031287" cy="4267200"/>
          </a:xfrm>
        </p:spPr>
        <p:txBody>
          <a:bodyPr/>
          <a:lstStyle>
            <a:lvl1pPr marL="91440" indent="-91440">
              <a:lnSpc>
                <a:spcPct val="89000"/>
              </a:lnSpc>
              <a:spcBef>
                <a:spcPts val="1000"/>
              </a:spcBef>
              <a:buFont typeface="Symbol" pitchFamily="18" charset="2"/>
              <a:buChar char=" "/>
              <a:defRPr>
                <a:solidFill>
                  <a:srgbClr val="002040"/>
                </a:solidFill>
              </a:defRPr>
            </a:lvl1pPr>
            <a:lvl2pPr marL="457200" indent="-219456">
              <a:lnSpc>
                <a:spcPct val="89000"/>
              </a:lnSpc>
              <a:defRPr>
                <a:solidFill>
                  <a:srgbClr val="002040"/>
                </a:solidFill>
              </a:defRPr>
            </a:lvl2pPr>
            <a:lvl3pPr marL="731520">
              <a:lnSpc>
                <a:spcPct val="89000"/>
              </a:lnSpc>
              <a:defRPr>
                <a:solidFill>
                  <a:srgbClr val="002040"/>
                </a:solidFill>
              </a:defRPr>
            </a:lvl3pPr>
            <a:lvl4pPr>
              <a:lnSpc>
                <a:spcPct val="89000"/>
              </a:lnSpc>
              <a:defRPr>
                <a:solidFill>
                  <a:srgbClr val="00204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1" descr="s4b282c2015.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64531" y="220356"/>
            <a:ext cx="363537"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5"/>
          <p:cNvSpPr>
            <a:spLocks noChangeShapeType="1"/>
          </p:cNvSpPr>
          <p:nvPr userDrawn="1"/>
        </p:nvSpPr>
        <p:spPr bwMode="auto">
          <a:xfrm flipV="1">
            <a:off x="62838" y="832567"/>
            <a:ext cx="9031287" cy="0"/>
          </a:xfrm>
          <a:prstGeom prst="line">
            <a:avLst/>
          </a:prstGeom>
          <a:noFill/>
          <a:ln w="47625" cmpd="thinThick">
            <a:solidFill>
              <a:srgbClr val="00204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6" name="Text Placeholder 14"/>
          <p:cNvSpPr txBox="1">
            <a:spLocks/>
          </p:cNvSpPr>
          <p:nvPr userDrawn="1"/>
        </p:nvSpPr>
        <p:spPr>
          <a:xfrm flipH="1">
            <a:off x="8783528" y="4823277"/>
            <a:ext cx="304800" cy="192087"/>
          </a:xfrm>
          <a:prstGeom prst="rect">
            <a:avLst/>
          </a:prstGeom>
        </p:spPr>
        <p:txBody>
          <a:bodyPr lIns="0" tIns="0" rIns="0" bIns="0"/>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spcBef>
                <a:spcPct val="20000"/>
              </a:spcBef>
              <a:buFont typeface="Arial" panose="020B0604020202020204" pitchFamily="34" charset="0"/>
              <a:buNone/>
              <a:defRPr/>
            </a:pPr>
            <a:fld id="{502CAF39-FB8C-4AC0-85DB-1596783B46C6}" type="slidenum">
              <a:rPr lang="en-US" altLang="en-US" sz="1800" smtClean="0">
                <a:solidFill>
                  <a:srgbClr val="002040"/>
                </a:solidFill>
                <a:cs typeface="Arial" panose="020B0604020202020204" pitchFamily="34" charset="0"/>
              </a:rPr>
              <a:pPr algn="r">
                <a:spcBef>
                  <a:spcPct val="20000"/>
                </a:spcBef>
                <a:buFont typeface="Arial" panose="020B0604020202020204" pitchFamily="34" charset="0"/>
                <a:buNone/>
                <a:defRPr/>
              </a:pPr>
              <a:t>‹#›</a:t>
            </a:fld>
            <a:endParaRPr lang="en-CA" altLang="en-US" sz="1800" dirty="0">
              <a:solidFill>
                <a:srgbClr val="002040"/>
              </a:solidFill>
              <a:cs typeface="Arial" panose="020B0604020202020204" pitchFamily="34" charset="0"/>
            </a:endParaRPr>
          </a:p>
        </p:txBody>
      </p:sp>
    </p:spTree>
    <p:extLst>
      <p:ext uri="{BB962C8B-B14F-4D97-AF65-F5344CB8AC3E}">
        <p14:creationId xmlns:p14="http://schemas.microsoft.com/office/powerpoint/2010/main" val="3760045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2" name="Picture 1" descr="20081969092_65874fd6f2_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userDrawn="1"/>
        </p:nvSpPr>
        <p:spPr>
          <a:xfrm>
            <a:off x="0" y="1131888"/>
            <a:ext cx="4716463" cy="1079500"/>
          </a:xfrm>
          <a:prstGeom prst="rect">
            <a:avLst/>
          </a:prstGeom>
          <a:solidFill>
            <a:schemeClr val="tx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pic>
        <p:nvPicPr>
          <p:cNvPr id="4" name="Picture 3" descr="UBC_2016_Signature_Wide_282.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39738" y="1439863"/>
            <a:ext cx="389572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1489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ubsection Slide - 2">
    <p:spTree>
      <p:nvGrpSpPr>
        <p:cNvPr id="1" name=""/>
        <p:cNvGrpSpPr/>
        <p:nvPr/>
      </p:nvGrpSpPr>
      <p:grpSpPr>
        <a:xfrm>
          <a:off x="0" y="0"/>
          <a:ext cx="0" cy="0"/>
          <a:chOff x="0" y="0"/>
          <a:chExt cx="0" cy="0"/>
        </a:xfrm>
      </p:grpSpPr>
      <p:pic>
        <p:nvPicPr>
          <p:cNvPr id="3" name="Picture 1" descr="MOA Evening-032.jpg">
            <a:extLst>
              <a:ext uri="{FF2B5EF4-FFF2-40B4-BE49-F238E27FC236}">
                <a16:creationId xmlns:a16="http://schemas.microsoft.com/office/drawing/2014/main" id="{BF0FB2EE-3DA3-E144-B61C-A6C77BE2CAE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73BCD6C1-0A3A-2E49-BECD-658ABF4BB292}"/>
              </a:ext>
            </a:extLst>
          </p:cNvPr>
          <p:cNvSpPr/>
          <p:nvPr userDrawn="1"/>
        </p:nvSpPr>
        <p:spPr>
          <a:xfrm>
            <a:off x="0" y="1131888"/>
            <a:ext cx="6015038" cy="1131887"/>
          </a:xfrm>
          <a:prstGeom prst="rect">
            <a:avLst/>
          </a:prstGeom>
          <a:solidFill>
            <a:srgbClr val="FFFFFF">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C6D78A4A-DE26-F34F-BE4A-FD0BA7CF9C9B}"/>
              </a:ext>
            </a:extLst>
          </p:cNvPr>
          <p:cNvSpPr/>
          <p:nvPr userDrawn="1"/>
        </p:nvSpPr>
        <p:spPr>
          <a:xfrm>
            <a:off x="8243888" y="1131888"/>
            <a:ext cx="900112" cy="1131887"/>
          </a:xfrm>
          <a:prstGeom prst="rect">
            <a:avLst/>
          </a:prstGeom>
          <a:solidFill>
            <a:srgbClr val="FFFFFF">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pic>
        <p:nvPicPr>
          <p:cNvPr id="6" name="Picture 4" descr="s4b282c2015.png">
            <a:extLst>
              <a:ext uri="{FF2B5EF4-FFF2-40B4-BE49-F238E27FC236}">
                <a16:creationId xmlns:a16="http://schemas.microsoft.com/office/drawing/2014/main" id="{2948CE5A-A15F-3C43-A8B0-98A2214F841C}"/>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29638" y="1439863"/>
            <a:ext cx="363537"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14">
            <a:extLst>
              <a:ext uri="{FF2B5EF4-FFF2-40B4-BE49-F238E27FC236}">
                <a16:creationId xmlns:a16="http://schemas.microsoft.com/office/drawing/2014/main" id="{864BF229-5D46-9146-ABF6-3E022F12FB92}"/>
              </a:ext>
            </a:extLst>
          </p:cNvPr>
          <p:cNvSpPr txBox="1">
            <a:spLocks/>
          </p:cNvSpPr>
          <p:nvPr userDrawn="1"/>
        </p:nvSpPr>
        <p:spPr>
          <a:xfrm flipH="1">
            <a:off x="8588375" y="4732338"/>
            <a:ext cx="304800" cy="192087"/>
          </a:xfrm>
          <a:prstGeom prst="rect">
            <a:avLst/>
          </a:prstGeom>
        </p:spPr>
        <p:txBody>
          <a:bodyPr lIns="0" tIns="0" rIns="0" bIns="0"/>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spcBef>
                <a:spcPct val="20000"/>
              </a:spcBef>
              <a:buFont typeface="Arial" panose="020B0604020202020204" pitchFamily="34" charset="0"/>
              <a:buNone/>
              <a:defRPr/>
            </a:pPr>
            <a:fld id="{3A4F131B-37D6-094E-B94D-D3E452E2CD19}" type="slidenum">
              <a:rPr lang="en-US" altLang="en-US" sz="900" smtClean="0">
                <a:solidFill>
                  <a:srgbClr val="FFFFFF"/>
                </a:solidFill>
                <a:latin typeface="Whitney Book" pitchFamily="2" charset="0"/>
              </a:rPr>
              <a:pPr algn="r">
                <a:spcBef>
                  <a:spcPct val="20000"/>
                </a:spcBef>
                <a:buFont typeface="Arial" panose="020B0604020202020204" pitchFamily="34" charset="0"/>
                <a:buNone/>
                <a:defRPr/>
              </a:pPr>
              <a:t>‹#›</a:t>
            </a:fld>
            <a:endParaRPr lang="en-CA" altLang="en-US" sz="900">
              <a:solidFill>
                <a:srgbClr val="FFFFFF"/>
              </a:solidFill>
              <a:latin typeface="Whitney Book" pitchFamily="2" charset="0"/>
            </a:endParaRPr>
          </a:p>
        </p:txBody>
      </p:sp>
      <p:sp>
        <p:nvSpPr>
          <p:cNvPr id="8" name="Title 1">
            <a:extLst>
              <a:ext uri="{FF2B5EF4-FFF2-40B4-BE49-F238E27FC236}">
                <a16:creationId xmlns:a16="http://schemas.microsoft.com/office/drawing/2014/main" id="{81E8C08B-A92D-E946-AEAC-6B3D60A795BF}"/>
              </a:ext>
            </a:extLst>
          </p:cNvPr>
          <p:cNvSpPr>
            <a:spLocks noGrp="1"/>
          </p:cNvSpPr>
          <p:nvPr>
            <p:ph type="title"/>
          </p:nvPr>
        </p:nvSpPr>
        <p:spPr>
          <a:xfrm>
            <a:off x="365587" y="1275606"/>
            <a:ext cx="5414568" cy="792088"/>
          </a:xfrm>
          <a:prstGeom prst="rect">
            <a:avLst/>
          </a:prstGeom>
        </p:spPr>
        <p:txBody>
          <a:bodyPr lIns="0" tIns="0" rIns="0" bIns="0"/>
          <a:lstStyle>
            <a:lvl1pPr algn="l">
              <a:lnSpc>
                <a:spcPts val="3400"/>
              </a:lnSpc>
              <a:defRPr lang="en-US" sz="2800" b="1" i="0" kern="0" cap="none" spc="0" baseline="0" dirty="0">
                <a:solidFill>
                  <a:schemeClr val="tx1"/>
                </a:solidFill>
                <a:latin typeface="Arial"/>
                <a:ea typeface="MS PGothic" panose="020B0600070205080204" pitchFamily="34" charset="-128"/>
                <a:cs typeface="Arial"/>
              </a:defRPr>
            </a:lvl1pPr>
          </a:lstStyle>
          <a:p>
            <a:r>
              <a:rPr lang="en-US" dirty="0"/>
              <a:t>Click to edit Master title style</a:t>
            </a:r>
          </a:p>
        </p:txBody>
      </p:sp>
    </p:spTree>
    <p:extLst>
      <p:ext uri="{BB962C8B-B14F-4D97-AF65-F5344CB8AC3E}">
        <p14:creationId xmlns:p14="http://schemas.microsoft.com/office/powerpoint/2010/main" val="6200313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40"/>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38" y="895350"/>
            <a:ext cx="9031287" cy="427749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Line 5"/>
          <p:cNvSpPr>
            <a:spLocks noChangeShapeType="1"/>
          </p:cNvSpPr>
          <p:nvPr userDrawn="1"/>
        </p:nvSpPr>
        <p:spPr bwMode="auto">
          <a:xfrm flipV="1">
            <a:off x="62838" y="832567"/>
            <a:ext cx="9031287" cy="0"/>
          </a:xfrm>
          <a:prstGeom prst="line">
            <a:avLst/>
          </a:prstGeom>
          <a:noFill/>
          <a:ln w="47625" cmpd="thinThick">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 name="Title Placeholder 11"/>
          <p:cNvSpPr>
            <a:spLocks noGrp="1"/>
          </p:cNvSpPr>
          <p:nvPr>
            <p:ph type="title"/>
          </p:nvPr>
        </p:nvSpPr>
        <p:spPr>
          <a:xfrm>
            <a:off x="66504" y="2020"/>
            <a:ext cx="9027621" cy="776213"/>
          </a:xfrm>
          <a:prstGeom prst="rect">
            <a:avLst/>
          </a:prstGeom>
        </p:spPr>
        <p:txBody>
          <a:bodyPr vert="horz" lIns="91440" tIns="45720" rIns="91440" bIns="45720" rtlCol="0" anchor="b">
            <a:normAutofit/>
          </a:bodyPr>
          <a:lstStyle/>
          <a:p>
            <a:r>
              <a:rPr lang="en-US" dirty="0"/>
              <a:t>Click to edit Master title style</a:t>
            </a:r>
          </a:p>
        </p:txBody>
      </p:sp>
      <p:sp>
        <p:nvSpPr>
          <p:cNvPr id="6" name="Text Placeholder 14"/>
          <p:cNvSpPr txBox="1">
            <a:spLocks/>
          </p:cNvSpPr>
          <p:nvPr userDrawn="1"/>
        </p:nvSpPr>
        <p:spPr>
          <a:xfrm flipH="1">
            <a:off x="8752762" y="4823277"/>
            <a:ext cx="304800" cy="192087"/>
          </a:xfrm>
          <a:prstGeom prst="rect">
            <a:avLst/>
          </a:prstGeom>
        </p:spPr>
        <p:txBody>
          <a:bodyPr lIns="0" tIns="0" rIns="0" bIns="0"/>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spcBef>
                <a:spcPct val="20000"/>
              </a:spcBef>
              <a:buFont typeface="Arial" panose="020B0604020202020204" pitchFamily="34" charset="0"/>
              <a:buNone/>
              <a:defRPr/>
            </a:pPr>
            <a:fld id="{502CAF39-FB8C-4AC0-85DB-1596783B46C6}" type="slidenum">
              <a:rPr lang="en-US" altLang="en-US" sz="1800" smtClean="0">
                <a:cs typeface="Arial" panose="020B0604020202020204" pitchFamily="34" charset="0"/>
              </a:rPr>
              <a:pPr algn="r">
                <a:spcBef>
                  <a:spcPct val="20000"/>
                </a:spcBef>
                <a:buFont typeface="Arial" panose="020B0604020202020204" pitchFamily="34" charset="0"/>
                <a:buNone/>
                <a:defRPr/>
              </a:pPr>
              <a:t>‹#›</a:t>
            </a:fld>
            <a:endParaRPr lang="en-CA" altLang="en-US" sz="1800" dirty="0">
              <a:cs typeface="Arial" panose="020B0604020202020204" pitchFamily="34" charset="0"/>
            </a:endParaRPr>
          </a:p>
        </p:txBody>
      </p:sp>
      <p:pic>
        <p:nvPicPr>
          <p:cNvPr id="8" name="Picture 2" descr="2014_logo_only_reverse.png"/>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637492" y="160738"/>
            <a:ext cx="407987"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1" tx1="lt1" bg2="dk2" tx2="lt2" accent1="accent1" accent2="accent2" accent3="accent3" accent4="accent4" accent5="accent5" accent6="accent6" hlink="hlink" folHlink="folHlink"/>
  <p:sldLayoutIdLst>
    <p:sldLayoutId id="2147483651" r:id="rId1"/>
    <p:sldLayoutId id="2147483650" r:id="rId2"/>
    <p:sldLayoutId id="2147483654" r:id="rId3"/>
    <p:sldLayoutId id="2147483653" r:id="rId4"/>
    <p:sldLayoutId id="2147483655" r:id="rId5"/>
  </p:sldLayoutIdLst>
  <p:txStyles>
    <p:titleStyle>
      <a:lvl1pPr algn="l" defTabSz="914400" rtl="0" eaLnBrk="1" latinLnBrk="0" hangingPunct="1">
        <a:spcBef>
          <a:spcPct val="0"/>
        </a:spcBef>
        <a:buNone/>
        <a:defRPr sz="2800" b="1" kern="1200">
          <a:solidFill>
            <a:schemeClr val="tx1"/>
          </a:solidFill>
          <a:latin typeface="+mj-lt"/>
          <a:ea typeface="+mj-ea"/>
          <a:cs typeface="+mj-cs"/>
        </a:defRPr>
      </a:lvl1pPr>
    </p:titleStyle>
    <p:bodyStyle>
      <a:lvl1pPr marL="0" indent="0" algn="l" defTabSz="914400" rtl="0" eaLnBrk="1" latinLnBrk="0" hangingPunct="1">
        <a:lnSpc>
          <a:spcPct val="89000"/>
        </a:lnSpc>
        <a:spcBef>
          <a:spcPct val="20000"/>
        </a:spcBef>
        <a:buFont typeface="Arial" pitchFamily="34" charset="0"/>
        <a:buNone/>
        <a:defRPr sz="2400" kern="1200">
          <a:solidFill>
            <a:schemeClr val="tx1"/>
          </a:solidFill>
          <a:latin typeface="+mn-lt"/>
          <a:ea typeface="+mn-ea"/>
          <a:cs typeface="+mn-cs"/>
        </a:defRPr>
      </a:lvl1pPr>
      <a:lvl2pPr marL="519113" indent="-285750" algn="l" defTabSz="914400" rtl="0" eaLnBrk="1" latinLnBrk="0" hangingPunct="1">
        <a:lnSpc>
          <a:spcPct val="89000"/>
        </a:lnSpc>
        <a:spcBef>
          <a:spcPct val="20000"/>
        </a:spcBef>
        <a:buFont typeface="Arial" pitchFamily="34" charset="0"/>
        <a:buChar char="•"/>
        <a:defRPr sz="2000" kern="1200">
          <a:solidFill>
            <a:srgbClr val="FFFF00"/>
          </a:solidFill>
          <a:latin typeface="+mn-lt"/>
          <a:ea typeface="+mn-ea"/>
          <a:cs typeface="+mn-cs"/>
        </a:defRPr>
      </a:lvl2pPr>
      <a:lvl3pPr marL="742950" indent="-228600" algn="l" defTabSz="914400" rtl="0" eaLnBrk="1" latinLnBrk="0" hangingPunct="1">
        <a:lnSpc>
          <a:spcPct val="89000"/>
        </a:lnSpc>
        <a:spcBef>
          <a:spcPct val="20000"/>
        </a:spcBef>
        <a:buFont typeface="Wingdings" pitchFamily="2" charset="2"/>
        <a:buChar char="§"/>
        <a:defRPr sz="1800" kern="1200">
          <a:solidFill>
            <a:schemeClr val="accent4">
              <a:lumMod val="60000"/>
              <a:lumOff val="40000"/>
            </a:schemeClr>
          </a:solidFill>
          <a:latin typeface="+mn-lt"/>
          <a:ea typeface="+mn-ea"/>
          <a:cs typeface="+mn-cs"/>
        </a:defRPr>
      </a:lvl3pPr>
      <a:lvl4pPr marL="976313" indent="-228600" algn="l" defTabSz="914400" rtl="0" eaLnBrk="1" latinLnBrk="0" hangingPunct="1">
        <a:lnSpc>
          <a:spcPct val="89000"/>
        </a:lnSpc>
        <a:spcBef>
          <a:spcPct val="20000"/>
        </a:spcBef>
        <a:buFont typeface="Arial" pitchFamily="34" charset="0"/>
        <a:buChar char="–"/>
        <a:defRPr sz="1800" kern="1200">
          <a:solidFill>
            <a:srgbClr val="FFC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ran.r-project.org/web/packages/available_packages_by_name.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docs.python.org/3/"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cran.r-project.org/manuals.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dirty="0"/>
              <a:t>Libraries, Documentation, and Help</a:t>
            </a:r>
          </a:p>
          <a:p>
            <a:r>
              <a:rPr lang="en-US" dirty="0"/>
              <a:t>Debugging</a:t>
            </a:r>
            <a:endParaRPr lang="en-CA" dirty="0"/>
          </a:p>
        </p:txBody>
      </p:sp>
      <p:sp>
        <p:nvSpPr>
          <p:cNvPr id="5" name="Text Placeholder 4"/>
          <p:cNvSpPr>
            <a:spLocks noGrp="1"/>
          </p:cNvSpPr>
          <p:nvPr>
            <p:ph type="body" sz="quarter" idx="12"/>
          </p:nvPr>
        </p:nvSpPr>
        <p:spPr/>
        <p:txBody>
          <a:bodyPr/>
          <a:lstStyle/>
          <a:p>
            <a:r>
              <a:rPr lang="en-CA" dirty="0"/>
              <a:t>UBCO Master of Data Science – DATA 530</a:t>
            </a:r>
          </a:p>
        </p:txBody>
      </p:sp>
      <p:sp>
        <p:nvSpPr>
          <p:cNvPr id="6" name="Text Placeholder 5"/>
          <p:cNvSpPr>
            <a:spLocks noGrp="1"/>
          </p:cNvSpPr>
          <p:nvPr>
            <p:ph type="body" sz="quarter" idx="13"/>
          </p:nvPr>
        </p:nvSpPr>
        <p:spPr/>
        <p:txBody>
          <a:bodyPr/>
          <a:lstStyle/>
          <a:p>
            <a:r>
              <a:rPr lang="en-CA" dirty="0"/>
              <a:t>     </a:t>
            </a:r>
          </a:p>
        </p:txBody>
      </p:sp>
    </p:spTree>
    <p:extLst>
      <p:ext uri="{BB962C8B-B14F-4D97-AF65-F5344CB8AC3E}">
        <p14:creationId xmlns:p14="http://schemas.microsoft.com/office/powerpoint/2010/main" val="21780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r>
              <a:rPr lang="en-US" dirty="0"/>
              <a:t>R Libraries</a:t>
            </a:r>
          </a:p>
        </p:txBody>
      </p:sp>
      <p:sp>
        <p:nvSpPr>
          <p:cNvPr id="24579" name="Rectangle 5"/>
          <p:cNvSpPr>
            <a:spLocks noGrp="1" noChangeArrowheads="1"/>
          </p:cNvSpPr>
          <p:nvPr>
            <p:ph type="body" idx="1"/>
          </p:nvPr>
        </p:nvSpPr>
        <p:spPr/>
        <p:txBody>
          <a:bodyPr/>
          <a:lstStyle/>
          <a:p>
            <a:r>
              <a:rPr lang="en-US" dirty="0"/>
              <a:t>Libraries are called </a:t>
            </a:r>
            <a:r>
              <a:rPr lang="en-CA" b="1" i="1" dirty="0">
                <a:solidFill>
                  <a:srgbClr val="14FD3A"/>
                </a:solidFill>
              </a:rPr>
              <a:t>packages</a:t>
            </a:r>
            <a:r>
              <a:rPr lang="en-US" dirty="0"/>
              <a:t> in R. There are thousands of packages.</a:t>
            </a:r>
          </a:p>
          <a:p>
            <a:pPr lvl="1"/>
            <a:r>
              <a:rPr lang="en-US" dirty="0">
                <a:hlinkClick r:id="rId3"/>
              </a:rPr>
              <a:t>https://cran.r-project.org/web/packages/available_packages_by_name.html</a:t>
            </a:r>
            <a:endParaRPr lang="en-US" dirty="0"/>
          </a:p>
          <a:p>
            <a:endParaRPr lang="en-US" dirty="0"/>
          </a:p>
          <a:p>
            <a:r>
              <a:rPr lang="en-US" dirty="0"/>
              <a:t>Two steps:</a:t>
            </a:r>
          </a:p>
          <a:p>
            <a:pPr lvl="1"/>
            <a:r>
              <a:rPr lang="en-US" dirty="0"/>
              <a:t>1) Install library into your environment using </a:t>
            </a:r>
            <a:r>
              <a:rPr lang="en-US" dirty="0">
                <a:latin typeface="Courier New" panose="02070309020205020404" pitchFamily="49" charset="0"/>
                <a:cs typeface="Courier New" panose="02070309020205020404" pitchFamily="49" charset="0"/>
              </a:rPr>
              <a:t>install.packages()</a:t>
            </a:r>
            <a:r>
              <a:rPr lang="en-US" dirty="0"/>
              <a:t>.</a:t>
            </a:r>
          </a:p>
          <a:p>
            <a:pPr lvl="1"/>
            <a:r>
              <a:rPr lang="en-US" dirty="0"/>
              <a:t>2) Add library into current R session using the </a:t>
            </a:r>
            <a:r>
              <a:rPr lang="en-US" dirty="0">
                <a:latin typeface="Courier New" panose="02070309020205020404" pitchFamily="49" charset="0"/>
                <a:cs typeface="Courier New" panose="02070309020205020404" pitchFamily="49" charset="0"/>
              </a:rPr>
              <a:t>library()</a:t>
            </a:r>
            <a:r>
              <a:rPr lang="en-US" dirty="0"/>
              <a:t> command.</a:t>
            </a:r>
          </a:p>
          <a:p>
            <a:pPr lvl="1"/>
            <a:endParaRPr lang="en-US" dirty="0"/>
          </a:p>
          <a:p>
            <a:r>
              <a:rPr lang="en-US" dirty="0"/>
              <a:t>Example:</a:t>
            </a:r>
          </a:p>
          <a:p>
            <a:endParaRPr lang="en-US" dirty="0"/>
          </a:p>
        </p:txBody>
      </p:sp>
      <p:sp>
        <p:nvSpPr>
          <p:cNvPr id="5" name="Text Box 1028"/>
          <p:cNvSpPr txBox="1">
            <a:spLocks noChangeArrowheads="1"/>
          </p:cNvSpPr>
          <p:nvPr/>
        </p:nvSpPr>
        <p:spPr bwMode="auto">
          <a:xfrm>
            <a:off x="457200" y="3943350"/>
            <a:ext cx="6248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57200">
              <a:defRPr sz="2000">
                <a:solidFill>
                  <a:srgbClr val="FFFFFF"/>
                </a:solidFill>
                <a:latin typeface="Courier New" pitchFamily="49" charset="0"/>
              </a:defRPr>
            </a:lvl1pPr>
            <a:lvl2pPr marL="742950" indent="-285750" defTabSz="457200">
              <a:defRPr sz="2000">
                <a:solidFill>
                  <a:srgbClr val="FFFFFF"/>
                </a:solidFill>
                <a:latin typeface="Courier New" pitchFamily="49" charset="0"/>
              </a:defRPr>
            </a:lvl2pPr>
            <a:lvl3pPr marL="1143000" indent="-228600" defTabSz="457200">
              <a:defRPr sz="2000">
                <a:solidFill>
                  <a:srgbClr val="FFFFFF"/>
                </a:solidFill>
                <a:latin typeface="Courier New" pitchFamily="49" charset="0"/>
              </a:defRPr>
            </a:lvl3pPr>
            <a:lvl4pPr marL="1600200" indent="-228600" defTabSz="457200">
              <a:defRPr sz="2000">
                <a:solidFill>
                  <a:srgbClr val="FFFFFF"/>
                </a:solidFill>
                <a:latin typeface="Courier New" pitchFamily="49" charset="0"/>
              </a:defRPr>
            </a:lvl4pPr>
            <a:lvl5pPr marL="2057400" indent="-228600" defTabSz="457200">
              <a:defRPr sz="2000">
                <a:solidFill>
                  <a:srgbClr val="FFFFFF"/>
                </a:solidFill>
                <a:latin typeface="Courier New" pitchFamily="49" charset="0"/>
              </a:defRPr>
            </a:lvl5pPr>
            <a:lvl6pPr marL="2514600" indent="-228600" algn="r" defTabSz="457200" eaLnBrk="0" fontAlgn="base" hangingPunct="0">
              <a:lnSpc>
                <a:spcPct val="40000"/>
              </a:lnSpc>
              <a:spcBef>
                <a:spcPct val="50000"/>
              </a:spcBef>
              <a:spcAft>
                <a:spcPct val="0"/>
              </a:spcAft>
              <a:defRPr sz="2000">
                <a:solidFill>
                  <a:srgbClr val="FFFFFF"/>
                </a:solidFill>
                <a:latin typeface="Courier New" pitchFamily="49" charset="0"/>
              </a:defRPr>
            </a:lvl6pPr>
            <a:lvl7pPr marL="2971800" indent="-228600" algn="r" defTabSz="457200" eaLnBrk="0" fontAlgn="base" hangingPunct="0">
              <a:lnSpc>
                <a:spcPct val="40000"/>
              </a:lnSpc>
              <a:spcBef>
                <a:spcPct val="50000"/>
              </a:spcBef>
              <a:spcAft>
                <a:spcPct val="0"/>
              </a:spcAft>
              <a:defRPr sz="2000">
                <a:solidFill>
                  <a:srgbClr val="FFFFFF"/>
                </a:solidFill>
                <a:latin typeface="Courier New" pitchFamily="49" charset="0"/>
              </a:defRPr>
            </a:lvl7pPr>
            <a:lvl8pPr marL="3429000" indent="-228600" algn="r" defTabSz="457200" eaLnBrk="0" fontAlgn="base" hangingPunct="0">
              <a:lnSpc>
                <a:spcPct val="40000"/>
              </a:lnSpc>
              <a:spcBef>
                <a:spcPct val="50000"/>
              </a:spcBef>
              <a:spcAft>
                <a:spcPct val="0"/>
              </a:spcAft>
              <a:defRPr sz="2000">
                <a:solidFill>
                  <a:srgbClr val="FFFFFF"/>
                </a:solidFill>
                <a:latin typeface="Courier New" pitchFamily="49" charset="0"/>
              </a:defRPr>
            </a:lvl8pPr>
            <a:lvl9pPr marL="3886200" indent="-228600" algn="r" defTabSz="457200" eaLnBrk="0" fontAlgn="base" hangingPunct="0">
              <a:lnSpc>
                <a:spcPct val="40000"/>
              </a:lnSpc>
              <a:spcBef>
                <a:spcPct val="50000"/>
              </a:spcBef>
              <a:spcAft>
                <a:spcPct val="0"/>
              </a:spcAft>
              <a:defRPr sz="2000">
                <a:solidFill>
                  <a:srgbClr val="FFFFFF"/>
                </a:solidFill>
                <a:latin typeface="Courier New" pitchFamily="49" charset="0"/>
              </a:defRPr>
            </a:lvl9pPr>
          </a:lstStyle>
          <a:p>
            <a:pPr algn="l">
              <a:lnSpc>
                <a:spcPct val="100000"/>
              </a:lnSpc>
            </a:pPr>
            <a:r>
              <a:rPr lang="en-US" sz="2400" dirty="0">
                <a:solidFill>
                  <a:schemeClr val="tx1"/>
                </a:solidFill>
              </a:rPr>
              <a:t>install.packages("ggplot2")</a:t>
            </a:r>
          </a:p>
          <a:p>
            <a:pPr algn="l">
              <a:lnSpc>
                <a:spcPct val="100000"/>
              </a:lnSpc>
            </a:pPr>
            <a:r>
              <a:rPr lang="en-US" sz="2400" dirty="0">
                <a:solidFill>
                  <a:schemeClr val="tx1"/>
                </a:solidFill>
              </a:rPr>
              <a:t>library(ggplot2)</a:t>
            </a:r>
          </a:p>
        </p:txBody>
      </p:sp>
    </p:spTree>
    <p:extLst>
      <p:ext uri="{BB962C8B-B14F-4D97-AF65-F5344CB8AC3E}">
        <p14:creationId xmlns:p14="http://schemas.microsoft.com/office/powerpoint/2010/main" val="669984627"/>
      </p:ext>
    </p:extLst>
  </p:cSld>
  <p:clrMapOvr>
    <a:masterClrMapping/>
  </p:clrMapOvr>
  <p:transition spd="med"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r>
              <a:rPr lang="en-US" dirty="0"/>
              <a:t>Adding Packages with RStudio</a:t>
            </a:r>
          </a:p>
        </p:txBody>
      </p:sp>
      <p:sp>
        <p:nvSpPr>
          <p:cNvPr id="24579" name="Rectangle 5"/>
          <p:cNvSpPr>
            <a:spLocks noGrp="1" noChangeArrowheads="1"/>
          </p:cNvSpPr>
          <p:nvPr>
            <p:ph type="body" idx="1"/>
          </p:nvPr>
        </p:nvSpPr>
        <p:spPr/>
        <p:txBody>
          <a:bodyPr/>
          <a:lstStyle/>
          <a:p>
            <a:r>
              <a:rPr lang="en-US" dirty="0"/>
              <a:t>In RStudio, packages can be added by selecting </a:t>
            </a:r>
            <a:r>
              <a:rPr lang="en-US" dirty="0">
                <a:latin typeface="Courier New" panose="02070309020205020404" pitchFamily="49" charset="0"/>
                <a:cs typeface="Courier New" panose="02070309020205020404" pitchFamily="49" charset="0"/>
              </a:rPr>
              <a:t>Packages</a:t>
            </a:r>
            <a:r>
              <a:rPr lang="en-US" dirty="0"/>
              <a:t> tab in Help section of editor and clicking on </a:t>
            </a:r>
            <a:r>
              <a:rPr lang="en-US" dirty="0">
                <a:latin typeface="Courier New" panose="02070309020205020404" pitchFamily="49" charset="0"/>
                <a:cs typeface="Courier New" panose="02070309020205020404" pitchFamily="49" charset="0"/>
              </a:rPr>
              <a:t>Install</a:t>
            </a:r>
            <a:r>
              <a:rPr lang="en-US" dirty="0"/>
              <a:t>. Search by package name.</a:t>
            </a:r>
          </a:p>
        </p:txBody>
      </p:sp>
      <p:pic>
        <p:nvPicPr>
          <p:cNvPr id="3" name="Picture 2"/>
          <p:cNvPicPr>
            <a:picLocks noChangeAspect="1"/>
          </p:cNvPicPr>
          <p:nvPr/>
        </p:nvPicPr>
        <p:blipFill>
          <a:blip r:embed="rId3"/>
          <a:stretch>
            <a:fillRect/>
          </a:stretch>
        </p:blipFill>
        <p:spPr>
          <a:xfrm>
            <a:off x="2819400" y="1962150"/>
            <a:ext cx="3246504" cy="2971800"/>
          </a:xfrm>
          <a:prstGeom prst="rect">
            <a:avLst/>
          </a:prstGeom>
        </p:spPr>
      </p:pic>
    </p:spTree>
    <p:extLst>
      <p:ext uri="{BB962C8B-B14F-4D97-AF65-F5344CB8AC3E}">
        <p14:creationId xmlns:p14="http://schemas.microsoft.com/office/powerpoint/2010/main" val="3745273847"/>
      </p:ext>
    </p:extLst>
  </p:cSld>
  <p:clrMapOvr>
    <a:masterClrMapping/>
  </p:clrMapOvr>
  <p:transition spd="med"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p:txBody>
          <a:bodyPr>
            <a:normAutofit/>
          </a:bodyPr>
          <a:lstStyle/>
          <a:p>
            <a:r>
              <a:rPr lang="en-CA" dirty="0"/>
              <a:t>R Package Clicker Question</a:t>
            </a:r>
            <a:endParaRPr lang="en-US" dirty="0"/>
          </a:p>
        </p:txBody>
      </p:sp>
      <p:sp>
        <p:nvSpPr>
          <p:cNvPr id="609283" name="Rectangle 3"/>
          <p:cNvSpPr>
            <a:spLocks noGrp="1" noChangeArrowheads="1"/>
          </p:cNvSpPr>
          <p:nvPr>
            <p:ph idx="1"/>
          </p:nvPr>
        </p:nvSpPr>
        <p:spPr>
          <a:xfrm>
            <a:off x="62838" y="895350"/>
            <a:ext cx="9031287" cy="4191000"/>
          </a:xfrm>
        </p:spPr>
        <p:txBody>
          <a:bodyPr>
            <a:normAutofit fontScale="92500" lnSpcReduction="10000"/>
          </a:bodyPr>
          <a:lstStyle/>
          <a:p>
            <a:r>
              <a:rPr lang="en-CA" b="1" i="1" dirty="0">
                <a:solidFill>
                  <a:srgbClr val="14FD3A"/>
                </a:solidFill>
              </a:rPr>
              <a:t>Question:</a:t>
            </a:r>
            <a:r>
              <a:rPr lang="en-CA" dirty="0"/>
              <a:t> How many of the following are </a:t>
            </a:r>
            <a:r>
              <a:rPr lang="en-CA" b="1" dirty="0">
                <a:solidFill>
                  <a:srgbClr val="F0F000"/>
                </a:solidFill>
              </a:rPr>
              <a:t>TRUE</a:t>
            </a:r>
            <a:r>
              <a:rPr lang="en-CA" dirty="0"/>
              <a:t>?</a:t>
            </a:r>
          </a:p>
          <a:p>
            <a:endParaRPr lang="en-CA" dirty="0"/>
          </a:p>
          <a:p>
            <a:r>
              <a:rPr lang="en-CA" dirty="0"/>
              <a:t>1) An installed package is always available in a R session.</a:t>
            </a:r>
            <a:endParaRPr lang="en-CA" dirty="0">
              <a:latin typeface="Courier New" panose="02070309020205020404" pitchFamily="49" charset="0"/>
              <a:cs typeface="Courier New" panose="02070309020205020404" pitchFamily="49" charset="0"/>
            </a:endParaRPr>
          </a:p>
          <a:p>
            <a:r>
              <a:rPr lang="en-CA" dirty="0"/>
              <a:t>2) The </a:t>
            </a:r>
            <a:r>
              <a:rPr lang="en-CA" dirty="0">
                <a:latin typeface="Courier New" panose="02070309020205020404" pitchFamily="49" charset="0"/>
                <a:cs typeface="Courier New" panose="02070309020205020404" pitchFamily="49" charset="0"/>
              </a:rPr>
              <a:t>library()</a:t>
            </a:r>
            <a:r>
              <a:rPr lang="en-CA" dirty="0"/>
              <a:t> command is used to install a package.</a:t>
            </a:r>
            <a:endParaRPr lang="en-CA" dirty="0">
              <a:latin typeface="Courier New" panose="02070309020205020404" pitchFamily="49" charset="0"/>
              <a:cs typeface="Courier New" panose="02070309020205020404" pitchFamily="49" charset="0"/>
            </a:endParaRPr>
          </a:p>
          <a:p>
            <a:r>
              <a:rPr lang="en-CA" dirty="0"/>
              <a:t>3) The </a:t>
            </a:r>
            <a:r>
              <a:rPr lang="en-CA" dirty="0">
                <a:latin typeface="Courier New" panose="02070309020205020404" pitchFamily="49" charset="0"/>
                <a:cs typeface="Courier New" panose="02070309020205020404" pitchFamily="49" charset="0"/>
              </a:rPr>
              <a:t>install.packages()</a:t>
            </a:r>
            <a:r>
              <a:rPr lang="en-CA" dirty="0"/>
              <a:t> command makes a package available in the current R session.</a:t>
            </a:r>
            <a:endParaRPr lang="en-CA" dirty="0">
              <a:latin typeface="Courier New" panose="02070309020205020404" pitchFamily="49" charset="0"/>
              <a:cs typeface="Courier New" panose="02070309020205020404" pitchFamily="49" charset="0"/>
            </a:endParaRPr>
          </a:p>
          <a:p>
            <a:r>
              <a:rPr lang="en-CA" dirty="0"/>
              <a:t>4) There is no error if you use </a:t>
            </a:r>
            <a:r>
              <a:rPr lang="en-CA" dirty="0">
                <a:latin typeface="Courier New" panose="02070309020205020404" pitchFamily="49" charset="0"/>
                <a:cs typeface="Courier New" panose="02070309020205020404" pitchFamily="49" charset="0"/>
              </a:rPr>
              <a:t>library()</a:t>
            </a:r>
            <a:r>
              <a:rPr lang="en-CA" dirty="0"/>
              <a:t> on the same package more than once in the current R session.</a:t>
            </a:r>
            <a:endParaRPr lang="en-CA" dirty="0">
              <a:latin typeface="Courier New" panose="02070309020205020404" pitchFamily="49" charset="0"/>
              <a:cs typeface="Courier New" panose="02070309020205020404" pitchFamily="49" charset="0"/>
            </a:endParaRPr>
          </a:p>
          <a:p>
            <a:r>
              <a:rPr lang="en-CA" dirty="0"/>
              <a:t>5) </a:t>
            </a:r>
            <a:r>
              <a:rPr lang="en-CA" dirty="0">
                <a:latin typeface="Courier New" panose="02070309020205020404" pitchFamily="49" charset="0"/>
                <a:cs typeface="Courier New" panose="02070309020205020404" pitchFamily="49" charset="0"/>
              </a:rPr>
              <a:t>install.packages()</a:t>
            </a:r>
            <a:r>
              <a:rPr lang="en-CA" dirty="0"/>
              <a:t> handles package dependencies.</a:t>
            </a:r>
            <a:endParaRPr lang="en-CA" dirty="0">
              <a:latin typeface="Courier New" panose="02070309020205020404" pitchFamily="49" charset="0"/>
              <a:cs typeface="Courier New" panose="02070309020205020404" pitchFamily="49" charset="0"/>
            </a:endParaRPr>
          </a:p>
          <a:p>
            <a:endParaRPr lang="en-CA" b="1" dirty="0">
              <a:solidFill>
                <a:srgbClr val="F0F000"/>
              </a:solidFill>
            </a:endParaRPr>
          </a:p>
          <a:p>
            <a:r>
              <a:rPr lang="en-CA" b="1" dirty="0">
                <a:solidFill>
                  <a:srgbClr val="F0F000"/>
                </a:solidFill>
              </a:rPr>
              <a:t>A) </a:t>
            </a:r>
            <a:r>
              <a:rPr lang="en-CA" dirty="0"/>
              <a:t>1		</a:t>
            </a:r>
            <a:r>
              <a:rPr lang="en-CA" b="1" dirty="0">
                <a:solidFill>
                  <a:srgbClr val="F0F000"/>
                </a:solidFill>
              </a:rPr>
              <a:t>B)</a:t>
            </a:r>
            <a:r>
              <a:rPr lang="en-CA" dirty="0"/>
              <a:t> 2		</a:t>
            </a:r>
            <a:r>
              <a:rPr lang="en-CA" b="1" dirty="0">
                <a:solidFill>
                  <a:srgbClr val="F0F000"/>
                </a:solidFill>
              </a:rPr>
              <a:t>C)</a:t>
            </a:r>
            <a:r>
              <a:rPr lang="en-CA" dirty="0"/>
              <a:t> 3		</a:t>
            </a:r>
            <a:r>
              <a:rPr lang="en-CA" b="1" dirty="0">
                <a:solidFill>
                  <a:srgbClr val="F0F000"/>
                </a:solidFill>
              </a:rPr>
              <a:t>D)</a:t>
            </a:r>
            <a:r>
              <a:rPr lang="en-CA" dirty="0"/>
              <a:t> 4</a:t>
            </a:r>
            <a:r>
              <a:rPr lang="en-CA" b="1" dirty="0">
                <a:solidFill>
                  <a:srgbClr val="F0F000"/>
                </a:solidFill>
              </a:rPr>
              <a:t>		E)</a:t>
            </a:r>
            <a:r>
              <a:rPr lang="en-CA" dirty="0"/>
              <a:t> 5</a:t>
            </a:r>
            <a:endParaRPr lang="en-CA" b="1" dirty="0">
              <a:solidFill>
                <a:srgbClr val="F0F000"/>
              </a:solidFill>
            </a:endParaRPr>
          </a:p>
        </p:txBody>
      </p:sp>
    </p:spTree>
    <p:extLst>
      <p:ext uri="{BB962C8B-B14F-4D97-AF65-F5344CB8AC3E}">
        <p14:creationId xmlns:p14="http://schemas.microsoft.com/office/powerpoint/2010/main" val="2397555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ChangeArrowheads="1"/>
          </p:cNvSpPr>
          <p:nvPr>
            <p:ph type="title"/>
          </p:nvPr>
        </p:nvSpPr>
        <p:spPr/>
        <p:txBody>
          <a:bodyPr>
            <a:normAutofit fontScale="90000"/>
          </a:bodyPr>
          <a:lstStyle/>
          <a:p>
            <a:br>
              <a:rPr lang="en-CA" dirty="0"/>
            </a:br>
            <a:r>
              <a:rPr lang="en-CA" sz="3600" dirty="0"/>
              <a:t>Try it: Libraries in R and Python</a:t>
            </a:r>
            <a:endParaRPr lang="en-US" sz="3600" dirty="0"/>
          </a:p>
        </p:txBody>
      </p:sp>
      <p:sp>
        <p:nvSpPr>
          <p:cNvPr id="604163" name="Rectangle 3"/>
          <p:cNvSpPr>
            <a:spLocks noGrp="1" noChangeArrowheads="1"/>
          </p:cNvSpPr>
          <p:nvPr>
            <p:ph idx="1"/>
          </p:nvPr>
        </p:nvSpPr>
        <p:spPr/>
        <p:txBody>
          <a:bodyPr>
            <a:normAutofit/>
          </a:bodyPr>
          <a:lstStyle/>
          <a:p>
            <a:r>
              <a:rPr lang="en-CA" dirty="0"/>
              <a:t>In either R or Python (or both):</a:t>
            </a:r>
          </a:p>
          <a:p>
            <a:pPr lvl="1"/>
            <a:r>
              <a:rPr lang="en-CA" dirty="0"/>
              <a:t>Find a library for reading XML data.</a:t>
            </a:r>
          </a:p>
          <a:p>
            <a:pPr lvl="1"/>
            <a:r>
              <a:rPr lang="en-CA" dirty="0"/>
              <a:t>Read the persondata.xml file using the library.</a:t>
            </a:r>
          </a:p>
          <a:p>
            <a:pPr lvl="1"/>
            <a:r>
              <a:rPr lang="en-CA" dirty="0"/>
              <a:t>Output the number of people in the data set.</a:t>
            </a:r>
          </a:p>
          <a:p>
            <a:pPr lvl="1"/>
            <a:r>
              <a:rPr lang="en-CA" dirty="0"/>
              <a:t>Output the average (mean) person height.</a:t>
            </a:r>
          </a:p>
          <a:p>
            <a:pPr lvl="1"/>
            <a:r>
              <a:rPr lang="en-CA" dirty="0"/>
              <a:t>Output the max person weight.</a:t>
            </a:r>
          </a:p>
          <a:p>
            <a:endParaRPr lang="en-CA" b="1" dirty="0"/>
          </a:p>
        </p:txBody>
      </p:sp>
    </p:spTree>
    <p:extLst>
      <p:ext uri="{BB962C8B-B14F-4D97-AF65-F5344CB8AC3E}">
        <p14:creationId xmlns:p14="http://schemas.microsoft.com/office/powerpoint/2010/main" val="2881781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7C75D-21D9-45D7-BA43-60135959176D}"/>
              </a:ext>
            </a:extLst>
          </p:cNvPr>
          <p:cNvSpPr>
            <a:spLocks noGrp="1"/>
          </p:cNvSpPr>
          <p:nvPr>
            <p:ph type="title"/>
          </p:nvPr>
        </p:nvSpPr>
        <p:spPr>
          <a:xfrm>
            <a:off x="87989" y="1275606"/>
            <a:ext cx="5780155" cy="792088"/>
          </a:xfrm>
        </p:spPr>
        <p:txBody>
          <a:bodyPr/>
          <a:lstStyle/>
          <a:p>
            <a:r>
              <a:rPr lang="en-US" sz="3000" dirty="0">
                <a:solidFill>
                  <a:schemeClr val="bg2">
                    <a:lumMod val="50000"/>
                  </a:schemeClr>
                </a:solidFill>
              </a:rPr>
              <a:t>Debugging</a:t>
            </a:r>
          </a:p>
        </p:txBody>
      </p:sp>
    </p:spTree>
    <p:extLst>
      <p:ext uri="{BB962C8B-B14F-4D97-AF65-F5344CB8AC3E}">
        <p14:creationId xmlns:p14="http://schemas.microsoft.com/office/powerpoint/2010/main" val="3622612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6" name="Rectangle 4"/>
          <p:cNvSpPr>
            <a:spLocks noGrp="1" noChangeArrowheads="1"/>
          </p:cNvSpPr>
          <p:nvPr>
            <p:ph type="title"/>
          </p:nvPr>
        </p:nvSpPr>
        <p:spPr/>
        <p:txBody>
          <a:bodyPr/>
          <a:lstStyle/>
          <a:p>
            <a:r>
              <a:rPr lang="en-US" dirty="0"/>
              <a:t>Debugging: What's the Problem?</a:t>
            </a:r>
          </a:p>
        </p:txBody>
      </p:sp>
      <p:sp>
        <p:nvSpPr>
          <p:cNvPr id="530437" name="Rectangle 5"/>
          <p:cNvSpPr>
            <a:spLocks noGrp="1" noChangeArrowheads="1"/>
          </p:cNvSpPr>
          <p:nvPr>
            <p:ph type="body" idx="1"/>
          </p:nvPr>
        </p:nvSpPr>
        <p:spPr/>
        <p:txBody>
          <a:bodyPr/>
          <a:lstStyle/>
          <a:p>
            <a:r>
              <a:rPr lang="en-US" b="1" i="1" dirty="0">
                <a:solidFill>
                  <a:srgbClr val="14FD3A"/>
                </a:solidFill>
              </a:rPr>
              <a:t>Debugging</a:t>
            </a:r>
            <a:r>
              <a:rPr lang="en-US" dirty="0"/>
              <a:t> is the process of determining why a system does not work properly.</a:t>
            </a:r>
          </a:p>
          <a:p>
            <a:endParaRPr lang="en-US" dirty="0"/>
          </a:p>
          <a:p>
            <a:r>
              <a:rPr lang="en-US" dirty="0"/>
              <a:t>We perform debugging all the time in daily life, usually to fix problems with other systems and tools we interact with (cars, lights, appliances, electronics, our own bodies, etc.).</a:t>
            </a:r>
          </a:p>
          <a:p>
            <a:endParaRPr lang="en-US" dirty="0"/>
          </a:p>
          <a:p>
            <a:r>
              <a:rPr lang="en-US" dirty="0"/>
              <a:t>Debugging is different with computers and information technology because </a:t>
            </a:r>
            <a:r>
              <a:rPr lang="en-US" i="1" dirty="0">
                <a:solidFill>
                  <a:srgbClr val="14FD3A"/>
                </a:solidFill>
              </a:rPr>
              <a:t>usually</a:t>
            </a:r>
            <a:r>
              <a:rPr lang="en-US" dirty="0"/>
              <a:t> it is not a component failure that is the source of the problem.  More commonly, it is our interaction and limited understanding of how the computer works.</a:t>
            </a:r>
          </a:p>
        </p:txBody>
      </p:sp>
      <p:sp>
        <p:nvSpPr>
          <p:cNvPr id="4" name="AutoShape 4"/>
          <p:cNvSpPr>
            <a:spLocks noChangeAspect="1" noChangeArrowheads="1"/>
          </p:cNvSpPr>
          <p:nvPr/>
        </p:nvSpPr>
        <p:spPr bwMode="auto">
          <a:xfrm>
            <a:off x="76202" y="4"/>
            <a:ext cx="455371" cy="398450"/>
          </a:xfrm>
          <a:prstGeom prst="star5">
            <a:avLst/>
          </a:prstGeom>
          <a:solidFill>
            <a:srgbClr val="F0F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36381305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60" name="Rectangle 4"/>
          <p:cNvSpPr>
            <a:spLocks noGrp="1" noChangeArrowheads="1"/>
          </p:cNvSpPr>
          <p:nvPr>
            <p:ph type="title"/>
          </p:nvPr>
        </p:nvSpPr>
        <p:spPr/>
        <p:txBody>
          <a:bodyPr/>
          <a:lstStyle/>
          <a:p>
            <a:r>
              <a:rPr lang="en-US"/>
              <a:t>Whose Problem Is It?</a:t>
            </a:r>
          </a:p>
        </p:txBody>
      </p:sp>
      <p:sp>
        <p:nvSpPr>
          <p:cNvPr id="531461" name="Rectangle 5"/>
          <p:cNvSpPr>
            <a:spLocks noGrp="1" noChangeArrowheads="1"/>
          </p:cNvSpPr>
          <p:nvPr>
            <p:ph type="body" idx="1"/>
          </p:nvPr>
        </p:nvSpPr>
        <p:spPr/>
        <p:txBody>
          <a:bodyPr>
            <a:normAutofit fontScale="92500"/>
          </a:bodyPr>
          <a:lstStyle/>
          <a:p>
            <a:r>
              <a:rPr lang="en-US" dirty="0"/>
              <a:t>When we debug an information system, we are always part of the problem!</a:t>
            </a:r>
          </a:p>
          <a:p>
            <a:pPr lvl="1"/>
            <a:r>
              <a:rPr lang="en-US" dirty="0"/>
              <a:t>We give the commands and the input, so the only other possible cause is a broken system.</a:t>
            </a:r>
          </a:p>
          <a:p>
            <a:r>
              <a:rPr lang="en-US" dirty="0"/>
              <a:t>People do not </a:t>
            </a:r>
            <a:r>
              <a:rPr lang="en-US" i="1" dirty="0">
                <a:solidFill>
                  <a:srgbClr val="14FD3A"/>
                </a:solidFill>
              </a:rPr>
              <a:t>knowingly</a:t>
            </a:r>
            <a:r>
              <a:rPr lang="en-US" dirty="0"/>
              <a:t> make errors, but we frequently do if we do not understand how to use a system properly.</a:t>
            </a:r>
          </a:p>
          <a:p>
            <a:pPr lvl="1"/>
            <a:r>
              <a:rPr lang="en-US" dirty="0"/>
              <a:t>We must be precise and know what the computer expects. Computers are dumb…</a:t>
            </a:r>
            <a:br>
              <a:rPr lang="en-US" dirty="0"/>
            </a:br>
            <a:r>
              <a:rPr lang="en-US" dirty="0"/>
              <a:t>so we must be precise.</a:t>
            </a:r>
          </a:p>
          <a:p>
            <a:r>
              <a:rPr lang="en-US" dirty="0"/>
              <a:t>Debugging is challenging as a computer user because:</a:t>
            </a:r>
          </a:p>
          <a:p>
            <a:pPr lvl="1"/>
            <a:r>
              <a:rPr lang="en-US" dirty="0"/>
              <a:t>the computer cannot debug itself</a:t>
            </a:r>
          </a:p>
          <a:p>
            <a:pPr lvl="1"/>
            <a:r>
              <a:rPr lang="en-US" dirty="0"/>
              <a:t>we cannot debug it directly either because the error is internal to the computer</a:t>
            </a:r>
          </a:p>
          <a:p>
            <a:r>
              <a:rPr lang="en-US" dirty="0"/>
              <a:t>Debugging involves </a:t>
            </a:r>
            <a:r>
              <a:rPr lang="en-US" i="1" dirty="0">
                <a:solidFill>
                  <a:srgbClr val="14FD3A"/>
                </a:solidFill>
              </a:rPr>
              <a:t>working with</a:t>
            </a:r>
            <a:r>
              <a:rPr lang="en-US" dirty="0"/>
              <a:t> the computer to try and understand what is happening and why.</a:t>
            </a:r>
          </a:p>
        </p:txBody>
      </p:sp>
    </p:spTree>
    <p:extLst>
      <p:ext uri="{BB962C8B-B14F-4D97-AF65-F5344CB8AC3E}">
        <p14:creationId xmlns:p14="http://schemas.microsoft.com/office/powerpoint/2010/main" val="386216919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2" name="Rectangle 4"/>
          <p:cNvSpPr>
            <a:spLocks noGrp="1" noChangeArrowheads="1"/>
          </p:cNvSpPr>
          <p:nvPr>
            <p:ph type="title"/>
          </p:nvPr>
        </p:nvSpPr>
        <p:spPr/>
        <p:txBody>
          <a:bodyPr/>
          <a:lstStyle/>
          <a:p>
            <a:r>
              <a:rPr lang="en-US"/>
              <a:t>Entering Data into Forms</a:t>
            </a:r>
          </a:p>
        </p:txBody>
      </p:sp>
      <p:sp>
        <p:nvSpPr>
          <p:cNvPr id="529413" name="Rectangle 5"/>
          <p:cNvSpPr>
            <a:spLocks noGrp="1" noChangeArrowheads="1"/>
          </p:cNvSpPr>
          <p:nvPr>
            <p:ph type="body" idx="1"/>
          </p:nvPr>
        </p:nvSpPr>
        <p:spPr/>
        <p:txBody>
          <a:bodyPr>
            <a:normAutofit/>
          </a:bodyPr>
          <a:lstStyle/>
          <a:p>
            <a:r>
              <a:rPr lang="en-US" dirty="0"/>
              <a:t>One way data is entered into a computer is using a form.</a:t>
            </a:r>
          </a:p>
          <a:p>
            <a:endParaRPr lang="en-US" dirty="0"/>
          </a:p>
          <a:p>
            <a:r>
              <a:rPr lang="en-US" dirty="0"/>
              <a:t>A programmer can restrict the types and number of symbols that can go into a form field.</a:t>
            </a:r>
          </a:p>
          <a:p>
            <a:pPr lvl="1"/>
            <a:r>
              <a:rPr lang="en-US" dirty="0"/>
              <a:t>e.g. only allow numbers in a phone number field</a:t>
            </a:r>
          </a:p>
          <a:p>
            <a:pPr lvl="1"/>
            <a:endParaRPr lang="en-US" dirty="0"/>
          </a:p>
          <a:p>
            <a:r>
              <a:rPr lang="en-US" dirty="0"/>
              <a:t>Many errors occur when users either enter data that does not follow these restrictions, or they enter incorrect data that is accepted by the computer because it is not properly checked.</a:t>
            </a:r>
          </a:p>
          <a:p>
            <a:pPr marL="0" indent="0">
              <a:buNone/>
            </a:pPr>
            <a:r>
              <a:rPr lang="en-US" dirty="0"/>
              <a:t> </a:t>
            </a:r>
          </a:p>
        </p:txBody>
      </p:sp>
    </p:spTree>
    <p:extLst>
      <p:ext uri="{BB962C8B-B14F-4D97-AF65-F5344CB8AC3E}">
        <p14:creationId xmlns:p14="http://schemas.microsoft.com/office/powerpoint/2010/main" val="52925109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r>
              <a:rPr lang="en-US"/>
              <a:t>Debugging: Solving a Mystery</a:t>
            </a:r>
          </a:p>
        </p:txBody>
      </p:sp>
      <p:sp>
        <p:nvSpPr>
          <p:cNvPr id="533507" name="Rectangle 3"/>
          <p:cNvSpPr>
            <a:spLocks noGrp="1" noChangeArrowheads="1"/>
          </p:cNvSpPr>
          <p:nvPr>
            <p:ph type="body" idx="1"/>
          </p:nvPr>
        </p:nvSpPr>
        <p:spPr/>
        <p:txBody>
          <a:bodyPr/>
          <a:lstStyle/>
          <a:p>
            <a:r>
              <a:rPr lang="en-US" dirty="0"/>
              <a:t>Debugging is very similar to solving a mystery.</a:t>
            </a:r>
          </a:p>
          <a:p>
            <a:endParaRPr lang="en-US" dirty="0"/>
          </a:p>
          <a:p>
            <a:r>
              <a:rPr lang="en-US" dirty="0"/>
              <a:t>To discover and solve the problem we ask questions like:</a:t>
            </a:r>
          </a:p>
          <a:p>
            <a:pPr lvl="1"/>
            <a:r>
              <a:rPr lang="en-US" dirty="0"/>
              <a:t>Do I need more clues?</a:t>
            </a:r>
          </a:p>
          <a:p>
            <a:pPr lvl="1"/>
            <a:r>
              <a:rPr lang="en-US" dirty="0"/>
              <a:t>Are my clues reliable?</a:t>
            </a:r>
          </a:p>
          <a:p>
            <a:pPr lvl="1"/>
            <a:r>
              <a:rPr lang="en-US" dirty="0"/>
              <a:t>What is a theory to explain the problem?</a:t>
            </a:r>
          </a:p>
          <a:p>
            <a:pPr lvl="1"/>
            <a:r>
              <a:rPr lang="en-US" dirty="0"/>
              <a:t>How can I test if my theory is correct?</a:t>
            </a:r>
          </a:p>
          <a:p>
            <a:pPr lvl="1"/>
            <a:endParaRPr lang="en-US" dirty="0"/>
          </a:p>
          <a:p>
            <a:r>
              <a:rPr lang="en-US" dirty="0"/>
              <a:t>Like solving mysteries, the way to get good at debugging is practice and gaining experience about common problems and solutions.</a:t>
            </a:r>
          </a:p>
        </p:txBody>
      </p:sp>
    </p:spTree>
    <p:extLst>
      <p:ext uri="{BB962C8B-B14F-4D97-AF65-F5344CB8AC3E}">
        <p14:creationId xmlns:p14="http://schemas.microsoft.com/office/powerpoint/2010/main" val="164501158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2" name="Rectangle 4"/>
          <p:cNvSpPr>
            <a:spLocks noGrp="1" noChangeArrowheads="1"/>
          </p:cNvSpPr>
          <p:nvPr>
            <p:ph type="title"/>
          </p:nvPr>
        </p:nvSpPr>
        <p:spPr/>
        <p:txBody>
          <a:bodyPr/>
          <a:lstStyle/>
          <a:p>
            <a:r>
              <a:rPr lang="en-US"/>
              <a:t>The Four Key Steps in Debugging</a:t>
            </a:r>
          </a:p>
        </p:txBody>
      </p:sp>
      <p:sp>
        <p:nvSpPr>
          <p:cNvPr id="534533" name="Rectangle 5"/>
          <p:cNvSpPr>
            <a:spLocks noGrp="1" noChangeArrowheads="1"/>
          </p:cNvSpPr>
          <p:nvPr>
            <p:ph type="body" idx="1"/>
          </p:nvPr>
        </p:nvSpPr>
        <p:spPr/>
        <p:txBody>
          <a:bodyPr>
            <a:normAutofit fontScale="92500" lnSpcReduction="10000"/>
          </a:bodyPr>
          <a:lstStyle/>
          <a:p>
            <a:r>
              <a:rPr lang="en-US" dirty="0"/>
              <a:t>1) Check that the error is reproducible.</a:t>
            </a:r>
          </a:p>
          <a:p>
            <a:pPr lvl="1"/>
            <a:r>
              <a:rPr lang="en-US" dirty="0"/>
              <a:t>Computers are deterministic.  Make sure you know exactly how to reproduce the error.</a:t>
            </a:r>
          </a:p>
          <a:p>
            <a:r>
              <a:rPr lang="en-US" dirty="0"/>
              <a:t>2) Do not jump to conclusions.</a:t>
            </a:r>
          </a:p>
          <a:p>
            <a:pPr lvl="1"/>
            <a:r>
              <a:rPr lang="en-US" dirty="0"/>
              <a:t>The actual cause of the error may be many steps removed from the visible symptoms.</a:t>
            </a:r>
          </a:p>
          <a:p>
            <a:r>
              <a:rPr lang="en-US" dirty="0"/>
              <a:t>3) Check all the "obvious" sources of error.</a:t>
            </a:r>
          </a:p>
          <a:p>
            <a:pPr lvl="1"/>
            <a:r>
              <a:rPr lang="en-US" dirty="0"/>
              <a:t>You would be surprised how often a cable is not plugged in…</a:t>
            </a:r>
          </a:p>
          <a:p>
            <a:r>
              <a:rPr lang="en-US" dirty="0"/>
              <a:t>4) Isolate the problem</a:t>
            </a:r>
          </a:p>
          <a:p>
            <a:pPr lvl="1"/>
            <a:r>
              <a:rPr lang="en-US" dirty="0"/>
              <a:t>The goal is to make good assumptions and divisions of parts that you know are working and others that need investigation.</a:t>
            </a:r>
          </a:p>
          <a:p>
            <a:pPr lvl="1"/>
            <a:r>
              <a:rPr lang="en-US" dirty="0"/>
              <a:t>Be careful! It is often parts (including yourself) that you assume are working that really are not.</a:t>
            </a:r>
          </a:p>
          <a:p>
            <a:pPr lvl="2"/>
            <a:r>
              <a:rPr lang="en-US" dirty="0"/>
              <a:t>Make sure assumptions are backed up by tests.</a:t>
            </a:r>
          </a:p>
        </p:txBody>
      </p:sp>
      <p:sp>
        <p:nvSpPr>
          <p:cNvPr id="7" name="AutoShape 4"/>
          <p:cNvSpPr>
            <a:spLocks noChangeAspect="1" noChangeArrowheads="1"/>
          </p:cNvSpPr>
          <p:nvPr/>
        </p:nvSpPr>
        <p:spPr bwMode="auto">
          <a:xfrm>
            <a:off x="76202" y="4"/>
            <a:ext cx="455371" cy="398450"/>
          </a:xfrm>
          <a:prstGeom prst="star5">
            <a:avLst/>
          </a:prstGeom>
          <a:solidFill>
            <a:srgbClr val="F0F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37743154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r>
              <a:rPr lang="en-US" dirty="0"/>
              <a:t>Objectives</a:t>
            </a:r>
          </a:p>
        </p:txBody>
      </p:sp>
      <p:sp>
        <p:nvSpPr>
          <p:cNvPr id="522243" name="Rectangle 3"/>
          <p:cNvSpPr>
            <a:spLocks noGrp="1" noChangeArrowheads="1"/>
          </p:cNvSpPr>
          <p:nvPr>
            <p:ph type="body" idx="1"/>
          </p:nvPr>
        </p:nvSpPr>
        <p:spPr/>
        <p:txBody>
          <a:bodyPr/>
          <a:lstStyle/>
          <a:p>
            <a:pPr lvl="1"/>
            <a:r>
              <a:rPr lang="en-US" dirty="0"/>
              <a:t>Understand different resources and techniques for getting help in R and Python.</a:t>
            </a:r>
          </a:p>
          <a:p>
            <a:pPr lvl="1"/>
            <a:r>
              <a:rPr lang="en-US" dirty="0"/>
              <a:t>Read and apply standard documentation for R and Python.</a:t>
            </a:r>
          </a:p>
          <a:p>
            <a:pPr lvl="1"/>
            <a:r>
              <a:rPr lang="en-US" dirty="0"/>
              <a:t>Understand the importance of using libraries to improve code development efficiency and reliability.</a:t>
            </a:r>
          </a:p>
          <a:p>
            <a:pPr lvl="1"/>
            <a:r>
              <a:rPr lang="en-US" dirty="0"/>
              <a:t>Practice finding a library, reading its documentation, and applying its methods to solve a problem.</a:t>
            </a:r>
          </a:p>
          <a:p>
            <a:pPr lvl="1"/>
            <a:r>
              <a:rPr lang="en-US" dirty="0"/>
              <a:t>Define: debugging</a:t>
            </a:r>
          </a:p>
          <a:p>
            <a:pPr lvl="1"/>
            <a:r>
              <a:rPr lang="en-US" dirty="0"/>
              <a:t>List and explain the 4 key steps of debugging.</a:t>
            </a:r>
          </a:p>
          <a:p>
            <a:pPr lvl="1"/>
            <a:r>
              <a:rPr lang="en-US" dirty="0"/>
              <a:t>List and identify three types of program errors: syntax errors, logic errors, and exceptions.</a:t>
            </a:r>
          </a:p>
          <a:p>
            <a:pPr lvl="1"/>
            <a:r>
              <a:rPr lang="en-US" dirty="0"/>
              <a:t>Be able to debug Python and R code.</a:t>
            </a:r>
          </a:p>
          <a:p>
            <a:pPr lvl="1"/>
            <a:endParaRPr lang="en-US" dirty="0"/>
          </a:p>
          <a:p>
            <a:pPr lvl="1"/>
            <a:endParaRPr lang="en-US" dirty="0"/>
          </a:p>
          <a:p>
            <a:pPr lvl="1"/>
            <a:endParaRPr lang="en-US" dirty="0">
              <a:latin typeface="Courier New" panose="02070309020205020404" pitchFamily="49" charset="0"/>
              <a:cs typeface="Courier New" panose="02070309020205020404" pitchFamily="49" charset="0"/>
            </a:endParaRPr>
          </a:p>
          <a:p>
            <a:pPr lvl="1"/>
            <a:endParaRPr lang="en-US" dirty="0"/>
          </a:p>
        </p:txBody>
      </p:sp>
    </p:spTree>
    <p:extLst>
      <p:ext uri="{BB962C8B-B14F-4D97-AF65-F5344CB8AC3E}">
        <p14:creationId xmlns:p14="http://schemas.microsoft.com/office/powerpoint/2010/main" val="81948806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Types of Python Errors</a:t>
            </a:r>
          </a:p>
        </p:txBody>
      </p:sp>
      <p:sp>
        <p:nvSpPr>
          <p:cNvPr id="3" name="Content Placeholder 2"/>
          <p:cNvSpPr>
            <a:spLocks noGrp="1"/>
          </p:cNvSpPr>
          <p:nvPr>
            <p:ph idx="1"/>
          </p:nvPr>
        </p:nvSpPr>
        <p:spPr/>
        <p:txBody>
          <a:bodyPr/>
          <a:lstStyle/>
          <a:p>
            <a:r>
              <a:rPr lang="en-US" b="1" i="1" dirty="0">
                <a:solidFill>
                  <a:srgbClr val="14FD3A"/>
                </a:solidFill>
              </a:rPr>
              <a:t>Syntax errors</a:t>
            </a:r>
            <a:r>
              <a:rPr lang="en-US" dirty="0"/>
              <a:t> - are identified when the code is run and will cause an error due to incorrect commands</a:t>
            </a:r>
          </a:p>
          <a:p>
            <a:endParaRPr lang="en-US" b="1" i="1" dirty="0">
              <a:solidFill>
                <a:srgbClr val="14FD3A"/>
              </a:solidFill>
            </a:endParaRPr>
          </a:p>
          <a:p>
            <a:r>
              <a:rPr lang="en-US" b="1" i="1" dirty="0">
                <a:solidFill>
                  <a:srgbClr val="14FD3A"/>
                </a:solidFill>
              </a:rPr>
              <a:t>Logic errors</a:t>
            </a:r>
            <a:r>
              <a:rPr lang="en-US" dirty="0"/>
              <a:t> - occur when code has correct syntax but does not function as expected</a:t>
            </a:r>
          </a:p>
          <a:p>
            <a:endParaRPr lang="en-US" b="1" i="1" dirty="0">
              <a:solidFill>
                <a:srgbClr val="14FD3A"/>
              </a:solidFill>
            </a:endParaRPr>
          </a:p>
          <a:p>
            <a:r>
              <a:rPr lang="en-US" b="1" i="1" dirty="0">
                <a:solidFill>
                  <a:srgbClr val="14FD3A"/>
                </a:solidFill>
              </a:rPr>
              <a:t>Exceptions</a:t>
            </a:r>
            <a:r>
              <a:rPr lang="en-US" dirty="0"/>
              <a:t> - occur when a run-time event causing an error is not handled by the code (try-except)</a:t>
            </a:r>
            <a:endParaRPr lang="en-CA" dirty="0"/>
          </a:p>
        </p:txBody>
      </p:sp>
    </p:spTree>
    <p:extLst>
      <p:ext uri="{BB962C8B-B14F-4D97-AF65-F5344CB8AC3E}">
        <p14:creationId xmlns:p14="http://schemas.microsoft.com/office/powerpoint/2010/main" val="4026858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p:nvPr>
        </p:nvSpPr>
        <p:spPr/>
        <p:txBody>
          <a:bodyPr/>
          <a:lstStyle/>
          <a:p>
            <a:r>
              <a:rPr lang="en-US" dirty="0"/>
              <a:t>Steps in Debugging Python Code</a:t>
            </a:r>
          </a:p>
        </p:txBody>
      </p:sp>
      <p:sp>
        <p:nvSpPr>
          <p:cNvPr id="568323" name="Rectangle 3"/>
          <p:cNvSpPr>
            <a:spLocks noGrp="1" noChangeArrowheads="1"/>
          </p:cNvSpPr>
          <p:nvPr>
            <p:ph type="body" idx="1"/>
          </p:nvPr>
        </p:nvSpPr>
        <p:spPr/>
        <p:txBody>
          <a:bodyPr/>
          <a:lstStyle/>
          <a:p>
            <a:r>
              <a:rPr lang="en-US" dirty="0"/>
              <a:t>1) Reproduce errors – Run the program several times to understand where the error is occurring.</a:t>
            </a:r>
          </a:p>
          <a:p>
            <a:r>
              <a:rPr lang="en-US" dirty="0"/>
              <a:t>2) Do not jump to conclusions – The line of code where the error is detected is not necessarily where the error is located.</a:t>
            </a:r>
          </a:p>
          <a:p>
            <a:r>
              <a:rPr lang="en-US" dirty="0"/>
              <a:t>3) Obvious sources of errors – Fix syntax errors such as missing colons, improper indentation, etc. As you gain experience, more errors become obvious.</a:t>
            </a:r>
          </a:p>
          <a:p>
            <a:r>
              <a:rPr lang="en-US" dirty="0"/>
              <a:t>4) Isolate the problem – Use print statements and comment out code to isolate where the error occurs. </a:t>
            </a:r>
          </a:p>
        </p:txBody>
      </p:sp>
    </p:spTree>
    <p:extLst>
      <p:ext uri="{BB962C8B-B14F-4D97-AF65-F5344CB8AC3E}">
        <p14:creationId xmlns:p14="http://schemas.microsoft.com/office/powerpoint/2010/main" val="259331965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p:txBody>
          <a:bodyPr>
            <a:normAutofit/>
          </a:bodyPr>
          <a:lstStyle/>
          <a:p>
            <a:r>
              <a:rPr lang="en-CA" dirty="0"/>
              <a:t>Python Debugging Question</a:t>
            </a:r>
            <a:endParaRPr lang="en-US" dirty="0"/>
          </a:p>
        </p:txBody>
      </p:sp>
      <p:sp>
        <p:nvSpPr>
          <p:cNvPr id="609283" name="Rectangle 3"/>
          <p:cNvSpPr>
            <a:spLocks noGrp="1" noChangeArrowheads="1"/>
          </p:cNvSpPr>
          <p:nvPr>
            <p:ph idx="1"/>
          </p:nvPr>
        </p:nvSpPr>
        <p:spPr>
          <a:xfrm>
            <a:off x="62838" y="895350"/>
            <a:ext cx="9031287" cy="4191000"/>
          </a:xfrm>
        </p:spPr>
        <p:txBody>
          <a:bodyPr>
            <a:normAutofit/>
          </a:bodyPr>
          <a:lstStyle/>
          <a:p>
            <a:r>
              <a:rPr lang="en-CA" b="1" i="1" dirty="0">
                <a:solidFill>
                  <a:srgbClr val="14FD3A"/>
                </a:solidFill>
              </a:rPr>
              <a:t>Question:</a:t>
            </a:r>
            <a:r>
              <a:rPr lang="en-CA" dirty="0"/>
              <a:t> What type of error is this?</a:t>
            </a:r>
          </a:p>
          <a:p>
            <a:endParaRPr lang="en-CA" dirty="0"/>
          </a:p>
          <a:p>
            <a:endParaRPr lang="en-CA" dirty="0"/>
          </a:p>
          <a:p>
            <a:endParaRPr lang="en-CA" b="1" dirty="0">
              <a:solidFill>
                <a:srgbClr val="F0F000"/>
              </a:solidFill>
            </a:endParaRPr>
          </a:p>
          <a:p>
            <a:endParaRPr lang="en-CA" b="1" dirty="0">
              <a:solidFill>
                <a:srgbClr val="F0F000"/>
              </a:solidFill>
            </a:endParaRPr>
          </a:p>
          <a:p>
            <a:endParaRPr lang="en-CA" b="1" dirty="0">
              <a:solidFill>
                <a:srgbClr val="F0F000"/>
              </a:solidFill>
            </a:endParaRPr>
          </a:p>
          <a:p>
            <a:r>
              <a:rPr lang="en-CA" b="1" dirty="0">
                <a:solidFill>
                  <a:srgbClr val="F0F000"/>
                </a:solidFill>
              </a:rPr>
              <a:t>A) </a:t>
            </a:r>
            <a:r>
              <a:rPr lang="en-CA" dirty="0"/>
              <a:t>Exception		</a:t>
            </a:r>
            <a:r>
              <a:rPr lang="en-CA" b="1" dirty="0">
                <a:solidFill>
                  <a:srgbClr val="F0F000"/>
                </a:solidFill>
              </a:rPr>
              <a:t>B)</a:t>
            </a:r>
            <a:r>
              <a:rPr lang="en-CA" dirty="0"/>
              <a:t> Logic error		</a:t>
            </a:r>
            <a:r>
              <a:rPr lang="en-CA" b="1" dirty="0">
                <a:solidFill>
                  <a:srgbClr val="F0F000"/>
                </a:solidFill>
              </a:rPr>
              <a:t>C)</a:t>
            </a:r>
            <a:r>
              <a:rPr lang="en-CA" dirty="0"/>
              <a:t> Syntax error</a:t>
            </a:r>
            <a:endParaRPr lang="en-CA" b="1" dirty="0">
              <a:solidFill>
                <a:srgbClr val="F0F000"/>
              </a:solidFill>
            </a:endParaRPr>
          </a:p>
        </p:txBody>
      </p:sp>
      <p:pic>
        <p:nvPicPr>
          <p:cNvPr id="2" name="Picture 1"/>
          <p:cNvPicPr>
            <a:picLocks noChangeAspect="1"/>
          </p:cNvPicPr>
          <p:nvPr/>
        </p:nvPicPr>
        <p:blipFill>
          <a:blip r:embed="rId3"/>
          <a:stretch>
            <a:fillRect/>
          </a:stretch>
        </p:blipFill>
        <p:spPr>
          <a:xfrm>
            <a:off x="2133600" y="1428750"/>
            <a:ext cx="4472101" cy="1774237"/>
          </a:xfrm>
          <a:prstGeom prst="rect">
            <a:avLst/>
          </a:prstGeom>
        </p:spPr>
      </p:pic>
    </p:spTree>
    <p:extLst>
      <p:ext uri="{BB962C8B-B14F-4D97-AF65-F5344CB8AC3E}">
        <p14:creationId xmlns:p14="http://schemas.microsoft.com/office/powerpoint/2010/main" val="2956589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p:txBody>
          <a:bodyPr>
            <a:normAutofit/>
          </a:bodyPr>
          <a:lstStyle/>
          <a:p>
            <a:r>
              <a:rPr lang="en-CA" dirty="0"/>
              <a:t>Python Debugging Question</a:t>
            </a:r>
            <a:endParaRPr lang="en-US" dirty="0"/>
          </a:p>
        </p:txBody>
      </p:sp>
      <p:sp>
        <p:nvSpPr>
          <p:cNvPr id="609283" name="Rectangle 3"/>
          <p:cNvSpPr>
            <a:spLocks noGrp="1" noChangeArrowheads="1"/>
          </p:cNvSpPr>
          <p:nvPr>
            <p:ph idx="1"/>
          </p:nvPr>
        </p:nvSpPr>
        <p:spPr>
          <a:xfrm>
            <a:off x="62838" y="895350"/>
            <a:ext cx="9031287" cy="4191000"/>
          </a:xfrm>
        </p:spPr>
        <p:txBody>
          <a:bodyPr>
            <a:normAutofit/>
          </a:bodyPr>
          <a:lstStyle/>
          <a:p>
            <a:r>
              <a:rPr lang="en-CA" b="1" i="1" dirty="0">
                <a:solidFill>
                  <a:srgbClr val="14FD3A"/>
                </a:solidFill>
              </a:rPr>
              <a:t>Question:</a:t>
            </a:r>
            <a:r>
              <a:rPr lang="en-CA" dirty="0"/>
              <a:t> This code works many times but not always. Why?</a:t>
            </a:r>
          </a:p>
          <a:p>
            <a:endParaRPr lang="en-CA" b="1" dirty="0">
              <a:solidFill>
                <a:srgbClr val="F0F000"/>
              </a:solidFill>
            </a:endParaRPr>
          </a:p>
          <a:p>
            <a:endParaRPr lang="en-CA" b="1" dirty="0">
              <a:solidFill>
                <a:srgbClr val="F0F000"/>
              </a:solidFill>
            </a:endParaRPr>
          </a:p>
          <a:p>
            <a:endParaRPr lang="en-CA" b="1" dirty="0">
              <a:solidFill>
                <a:srgbClr val="F0F000"/>
              </a:solidFill>
            </a:endParaRPr>
          </a:p>
          <a:p>
            <a:endParaRPr lang="en-CA" b="1" dirty="0">
              <a:solidFill>
                <a:srgbClr val="F0F000"/>
              </a:solidFill>
            </a:endParaRPr>
          </a:p>
          <a:p>
            <a:r>
              <a:rPr lang="en-CA" b="1" dirty="0">
                <a:solidFill>
                  <a:srgbClr val="F0F000"/>
                </a:solidFill>
              </a:rPr>
              <a:t>A) </a:t>
            </a:r>
            <a:r>
              <a:rPr lang="en-CA" dirty="0"/>
              <a:t>Exception		</a:t>
            </a:r>
            <a:r>
              <a:rPr lang="en-CA" b="1" dirty="0">
                <a:solidFill>
                  <a:srgbClr val="F0F000"/>
                </a:solidFill>
              </a:rPr>
              <a:t>B)</a:t>
            </a:r>
            <a:r>
              <a:rPr lang="en-CA" dirty="0"/>
              <a:t> Logic error		</a:t>
            </a:r>
            <a:r>
              <a:rPr lang="en-CA" b="1" dirty="0">
                <a:solidFill>
                  <a:srgbClr val="F0F000"/>
                </a:solidFill>
              </a:rPr>
              <a:t>C)</a:t>
            </a:r>
            <a:r>
              <a:rPr lang="en-CA" dirty="0"/>
              <a:t> Syntax error</a:t>
            </a:r>
            <a:endParaRPr lang="en-CA" b="1" dirty="0">
              <a:solidFill>
                <a:srgbClr val="F0F000"/>
              </a:solidFill>
            </a:endParaRPr>
          </a:p>
        </p:txBody>
      </p:sp>
      <p:pic>
        <p:nvPicPr>
          <p:cNvPr id="3" name="Picture 2"/>
          <p:cNvPicPr>
            <a:picLocks noChangeAspect="1"/>
          </p:cNvPicPr>
          <p:nvPr/>
        </p:nvPicPr>
        <p:blipFill>
          <a:blip r:embed="rId3"/>
          <a:stretch>
            <a:fillRect/>
          </a:stretch>
        </p:blipFill>
        <p:spPr>
          <a:xfrm>
            <a:off x="2133600" y="1504950"/>
            <a:ext cx="4714875" cy="1143000"/>
          </a:xfrm>
          <a:prstGeom prst="rect">
            <a:avLst/>
          </a:prstGeom>
        </p:spPr>
      </p:pic>
    </p:spTree>
    <p:extLst>
      <p:ext uri="{BB962C8B-B14F-4D97-AF65-F5344CB8AC3E}">
        <p14:creationId xmlns:p14="http://schemas.microsoft.com/office/powerpoint/2010/main" val="909705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5" name="Rectangle 3"/>
          <p:cNvSpPr>
            <a:spLocks noGrp="1" noChangeArrowheads="1"/>
          </p:cNvSpPr>
          <p:nvPr>
            <p:ph type="title"/>
          </p:nvPr>
        </p:nvSpPr>
        <p:spPr/>
        <p:txBody>
          <a:bodyPr/>
          <a:lstStyle/>
          <a:p>
            <a:r>
              <a:rPr lang="en-US"/>
              <a:t>Aside: The Cost of Debugging</a:t>
            </a:r>
          </a:p>
        </p:txBody>
      </p:sp>
      <p:sp>
        <p:nvSpPr>
          <p:cNvPr id="581636" name="Rectangle 4"/>
          <p:cNvSpPr>
            <a:spLocks noGrp="1" noChangeArrowheads="1"/>
          </p:cNvSpPr>
          <p:nvPr>
            <p:ph type="body" idx="1"/>
          </p:nvPr>
        </p:nvSpPr>
        <p:spPr/>
        <p:txBody>
          <a:bodyPr/>
          <a:lstStyle/>
          <a:p>
            <a:r>
              <a:rPr lang="en-US" dirty="0"/>
              <a:t>When developing a computer system or application, the process of testing and debugging is extremely costly.</a:t>
            </a:r>
          </a:p>
          <a:p>
            <a:endParaRPr lang="en-US" dirty="0"/>
          </a:p>
          <a:p>
            <a:r>
              <a:rPr lang="en-US" dirty="0"/>
              <a:t>Most software requires 40% of the total time, cost, and effort to debug and fix problems in the system.</a:t>
            </a:r>
          </a:p>
          <a:p>
            <a:pPr lvl="1"/>
            <a:r>
              <a:rPr lang="en-US" dirty="0"/>
              <a:t>Even so, many errors go unnoticed until the system is used.</a:t>
            </a:r>
          </a:p>
          <a:p>
            <a:pPr lvl="1"/>
            <a:endParaRPr lang="en-US" dirty="0"/>
          </a:p>
          <a:p>
            <a:r>
              <a:rPr lang="en-US" dirty="0"/>
              <a:t>To make software development more efficient and less costly, </a:t>
            </a:r>
            <a:r>
              <a:rPr lang="en-US" b="1" i="1" dirty="0">
                <a:solidFill>
                  <a:srgbClr val="14FD3A"/>
                </a:solidFill>
              </a:rPr>
              <a:t>software engineering</a:t>
            </a:r>
            <a:r>
              <a:rPr lang="en-US" dirty="0"/>
              <a:t> principles and techniques are followed.</a:t>
            </a:r>
          </a:p>
          <a:p>
            <a:pPr lvl="1"/>
            <a:r>
              <a:rPr lang="en-US" dirty="0"/>
              <a:t>Although building software is harder than building a bridge due to its complexity, software engineers continually strive to make software development better.</a:t>
            </a:r>
          </a:p>
        </p:txBody>
      </p:sp>
    </p:spTree>
    <p:extLst>
      <p:ext uri="{BB962C8B-B14F-4D97-AF65-F5344CB8AC3E}">
        <p14:creationId xmlns:p14="http://schemas.microsoft.com/office/powerpoint/2010/main" val="187239213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7" name="Rectangle 3"/>
          <p:cNvSpPr>
            <a:spLocks noGrp="1" noChangeArrowheads="1"/>
          </p:cNvSpPr>
          <p:nvPr>
            <p:ph type="title"/>
          </p:nvPr>
        </p:nvSpPr>
        <p:spPr/>
        <p:txBody>
          <a:bodyPr/>
          <a:lstStyle/>
          <a:p>
            <a:r>
              <a:rPr lang="en-US"/>
              <a:t>Aside: The First Bug</a:t>
            </a:r>
          </a:p>
        </p:txBody>
      </p:sp>
      <p:sp>
        <p:nvSpPr>
          <p:cNvPr id="553988" name="Rectangle 4"/>
          <p:cNvSpPr>
            <a:spLocks noGrp="1" noChangeArrowheads="1"/>
          </p:cNvSpPr>
          <p:nvPr>
            <p:ph type="body" idx="1"/>
          </p:nvPr>
        </p:nvSpPr>
        <p:spPr/>
        <p:txBody>
          <a:bodyPr/>
          <a:lstStyle/>
          <a:p>
            <a:r>
              <a:rPr lang="en-US" dirty="0"/>
              <a:t>The first "bug" in a computer system was actually a moth found in the Harvard Mark II computer system in 1947 by Rear Admiral Grace Hopper.</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7724" y="2199632"/>
            <a:ext cx="4286251" cy="1759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168733" y="4099980"/>
            <a:ext cx="4124232" cy="230832"/>
          </a:xfrm>
          <a:prstGeom prst="rect">
            <a:avLst/>
          </a:prstGeom>
        </p:spPr>
        <p:txBody>
          <a:bodyPr wrap="square">
            <a:spAutoFit/>
          </a:bodyPr>
          <a:lstStyle/>
          <a:p>
            <a:r>
              <a:rPr lang="en-US" sz="900" dirty="0">
                <a:latin typeface="+mj-lt"/>
              </a:rPr>
              <a:t>Source: U.S. Naval Historical Center Online Library Photograph NH 96566-</a:t>
            </a:r>
            <a:r>
              <a:rPr lang="en-US" sz="900" dirty="0" err="1">
                <a:latin typeface="+mj-lt"/>
              </a:rPr>
              <a:t>KN</a:t>
            </a:r>
            <a:endParaRPr lang="en-US" sz="900" dirty="0">
              <a:latin typeface="+mj-lt"/>
            </a:endParaRPr>
          </a:p>
        </p:txBody>
      </p:sp>
    </p:spTree>
    <p:extLst>
      <p:ext uri="{BB962C8B-B14F-4D97-AF65-F5344CB8AC3E}">
        <p14:creationId xmlns:p14="http://schemas.microsoft.com/office/powerpoint/2010/main" val="165031633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Debugging Follows the Scientific Method</a:t>
            </a:r>
            <a:endParaRPr lang="en-US" dirty="0"/>
          </a:p>
        </p:txBody>
      </p:sp>
      <p:sp>
        <p:nvSpPr>
          <p:cNvPr id="3" name="Content Placeholder 2"/>
          <p:cNvSpPr>
            <a:spLocks noGrp="1"/>
          </p:cNvSpPr>
          <p:nvPr>
            <p:ph idx="1"/>
          </p:nvPr>
        </p:nvSpPr>
        <p:spPr/>
        <p:txBody>
          <a:bodyPr>
            <a:normAutofit fontScale="92500" lnSpcReduction="10000"/>
          </a:bodyPr>
          <a:lstStyle/>
          <a:p>
            <a:r>
              <a:rPr lang="en-US" dirty="0"/>
              <a:t>Determining what a program does and finding any errors follows the scientific method.</a:t>
            </a:r>
          </a:p>
          <a:p>
            <a:endParaRPr lang="en-CA" dirty="0"/>
          </a:p>
          <a:p>
            <a:r>
              <a:rPr lang="en-CA" dirty="0"/>
              <a:t>1) </a:t>
            </a:r>
            <a:r>
              <a:rPr lang="en-CA" b="1" i="1" dirty="0">
                <a:solidFill>
                  <a:srgbClr val="14FD3A"/>
                </a:solidFill>
              </a:rPr>
              <a:t>Model</a:t>
            </a:r>
            <a:r>
              <a:rPr lang="en-CA" dirty="0"/>
              <a:t> – create a hypothesis on what the program does</a:t>
            </a:r>
          </a:p>
          <a:p>
            <a:r>
              <a:rPr lang="en-CA" dirty="0"/>
              <a:t>2) </a:t>
            </a:r>
            <a:r>
              <a:rPr lang="en-CA" b="1" i="1" dirty="0">
                <a:solidFill>
                  <a:srgbClr val="14FD3A"/>
                </a:solidFill>
              </a:rPr>
              <a:t>Predict</a:t>
            </a:r>
            <a:r>
              <a:rPr lang="en-CA" dirty="0"/>
              <a:t> - </a:t>
            </a:r>
            <a:r>
              <a:rPr lang="en-US" dirty="0"/>
              <a:t>for inputs not yet tried / simulated</a:t>
            </a:r>
          </a:p>
          <a:p>
            <a:r>
              <a:rPr lang="en-US" dirty="0"/>
              <a:t>3) </a:t>
            </a:r>
            <a:r>
              <a:rPr lang="en-CA" b="1" i="1" dirty="0">
                <a:solidFill>
                  <a:srgbClr val="14FD3A"/>
                </a:solidFill>
              </a:rPr>
              <a:t>Experiment</a:t>
            </a:r>
            <a:r>
              <a:rPr lang="en-US" dirty="0"/>
              <a:t> – run the program to check your prediction</a:t>
            </a:r>
          </a:p>
          <a:p>
            <a:r>
              <a:rPr lang="en-US" dirty="0"/>
              <a:t>4) </a:t>
            </a:r>
            <a:r>
              <a:rPr lang="en-CA" b="1" i="1" dirty="0">
                <a:solidFill>
                  <a:srgbClr val="14FD3A"/>
                </a:solidFill>
              </a:rPr>
              <a:t>Refine</a:t>
            </a:r>
            <a:r>
              <a:rPr lang="en-US" dirty="0"/>
              <a:t> – modify your hypothesis based on experimental results and repeat.</a:t>
            </a:r>
          </a:p>
          <a:p>
            <a:endParaRPr lang="en-CA" dirty="0"/>
          </a:p>
          <a:p>
            <a:r>
              <a:rPr lang="en-CA" dirty="0"/>
              <a:t>Understanding software is in many ways similar to understanding how complex real-world processes work.</a:t>
            </a:r>
          </a:p>
        </p:txBody>
      </p:sp>
    </p:spTree>
    <p:extLst>
      <p:ext uri="{BB962C8B-B14F-4D97-AF65-F5344CB8AC3E}">
        <p14:creationId xmlns:p14="http://schemas.microsoft.com/office/powerpoint/2010/main" val="331385323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ChangeArrowheads="1"/>
          </p:cNvSpPr>
          <p:nvPr>
            <p:ph type="title"/>
          </p:nvPr>
        </p:nvSpPr>
        <p:spPr/>
        <p:txBody>
          <a:bodyPr>
            <a:normAutofit fontScale="90000"/>
          </a:bodyPr>
          <a:lstStyle/>
          <a:p>
            <a:br>
              <a:rPr lang="en-CA" dirty="0"/>
            </a:br>
            <a:r>
              <a:rPr lang="en-CA" sz="3600" dirty="0"/>
              <a:t>Try it: Debug Question</a:t>
            </a:r>
            <a:endParaRPr lang="en-US" sz="3600" dirty="0"/>
          </a:p>
        </p:txBody>
      </p:sp>
      <p:sp>
        <p:nvSpPr>
          <p:cNvPr id="604163" name="Rectangle 3"/>
          <p:cNvSpPr>
            <a:spLocks noGrp="1" noChangeArrowheads="1"/>
          </p:cNvSpPr>
          <p:nvPr>
            <p:ph idx="1"/>
          </p:nvPr>
        </p:nvSpPr>
        <p:spPr/>
        <p:txBody>
          <a:bodyPr>
            <a:normAutofit/>
          </a:bodyPr>
          <a:lstStyle/>
          <a:p>
            <a:r>
              <a:rPr lang="en-CA" dirty="0"/>
              <a:t>Fix all errors in this code intended to print only even numbers from 1 to N where N is the number entered by the user.</a:t>
            </a:r>
          </a:p>
          <a:p>
            <a:endParaRPr lang="en-CA" dirty="0"/>
          </a:p>
          <a:p>
            <a:endParaRPr lang="en-CA" b="1" dirty="0"/>
          </a:p>
        </p:txBody>
      </p:sp>
      <p:pic>
        <p:nvPicPr>
          <p:cNvPr id="2" name="Picture 1"/>
          <p:cNvPicPr>
            <a:picLocks noChangeAspect="1"/>
          </p:cNvPicPr>
          <p:nvPr/>
        </p:nvPicPr>
        <p:blipFill>
          <a:blip r:embed="rId3"/>
          <a:stretch>
            <a:fillRect/>
          </a:stretch>
        </p:blipFill>
        <p:spPr>
          <a:xfrm>
            <a:off x="2209800" y="1914654"/>
            <a:ext cx="4038600" cy="1066800"/>
          </a:xfrm>
          <a:prstGeom prst="rect">
            <a:avLst/>
          </a:prstGeom>
        </p:spPr>
      </p:pic>
    </p:spTree>
    <p:extLst>
      <p:ext uri="{BB962C8B-B14F-4D97-AF65-F5344CB8AC3E}">
        <p14:creationId xmlns:p14="http://schemas.microsoft.com/office/powerpoint/2010/main" val="1856149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p:txBody>
          <a:bodyPr/>
          <a:lstStyle/>
          <a:p>
            <a:r>
              <a:rPr lang="en-US"/>
              <a:t>Conclusion</a:t>
            </a:r>
          </a:p>
        </p:txBody>
      </p:sp>
      <p:sp>
        <p:nvSpPr>
          <p:cNvPr id="520195" name="Rectangle 3"/>
          <p:cNvSpPr>
            <a:spLocks noGrp="1" noChangeArrowheads="1"/>
          </p:cNvSpPr>
          <p:nvPr>
            <p:ph type="body" idx="1"/>
          </p:nvPr>
        </p:nvSpPr>
        <p:spPr/>
        <p:txBody>
          <a:bodyPr/>
          <a:lstStyle/>
          <a:p>
            <a:r>
              <a:rPr lang="en-US" b="1" i="1" dirty="0">
                <a:solidFill>
                  <a:srgbClr val="14FD3A"/>
                </a:solidFill>
              </a:rPr>
              <a:t>Debugging</a:t>
            </a:r>
            <a:r>
              <a:rPr lang="en-US" dirty="0"/>
              <a:t> is a systematic approach to discover and fix errors in a system.</a:t>
            </a:r>
          </a:p>
          <a:p>
            <a:pPr lvl="1"/>
            <a:r>
              <a:rPr lang="en-US" dirty="0"/>
              <a:t>Debugging a computer system requires working with the computer to diagnose the problem with the realization that we are often the cause of the problem.</a:t>
            </a:r>
          </a:p>
          <a:p>
            <a:r>
              <a:rPr lang="en-US" dirty="0"/>
              <a:t>The four key steps of debugging are:</a:t>
            </a:r>
          </a:p>
          <a:p>
            <a:pPr lvl="1"/>
            <a:r>
              <a:rPr lang="en-US" dirty="0"/>
              <a:t>1) Check that the error is reproducible.</a:t>
            </a:r>
          </a:p>
          <a:p>
            <a:pPr lvl="1"/>
            <a:r>
              <a:rPr lang="en-US" dirty="0"/>
              <a:t>2) Make sure you know what the problem is.</a:t>
            </a:r>
          </a:p>
          <a:p>
            <a:pPr lvl="1"/>
            <a:r>
              <a:rPr lang="en-US" dirty="0"/>
              <a:t>3) Check all the "obvious" sources of error.</a:t>
            </a:r>
          </a:p>
          <a:p>
            <a:pPr lvl="1"/>
            <a:r>
              <a:rPr lang="en-US" dirty="0"/>
              <a:t>4) Isolate the problem</a:t>
            </a:r>
          </a:p>
          <a:p>
            <a:r>
              <a:rPr lang="en-US" dirty="0"/>
              <a:t>Programming errors can be classified as syntax errors, logic errors, and exceptions.</a:t>
            </a:r>
          </a:p>
        </p:txBody>
      </p:sp>
    </p:spTree>
    <p:extLst>
      <p:ext uri="{BB962C8B-B14F-4D97-AF65-F5344CB8AC3E}">
        <p14:creationId xmlns:p14="http://schemas.microsoft.com/office/powerpoint/2010/main" val="183333206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685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r>
              <a:rPr lang="en-US" dirty="0"/>
              <a:t>Getting Help</a:t>
            </a:r>
          </a:p>
        </p:txBody>
      </p:sp>
      <p:sp>
        <p:nvSpPr>
          <p:cNvPr id="24579" name="Rectangle 5"/>
          <p:cNvSpPr>
            <a:spLocks noGrp="1" noChangeArrowheads="1"/>
          </p:cNvSpPr>
          <p:nvPr>
            <p:ph type="body" idx="1"/>
          </p:nvPr>
        </p:nvSpPr>
        <p:spPr/>
        <p:txBody>
          <a:bodyPr/>
          <a:lstStyle/>
          <a:p>
            <a:r>
              <a:rPr lang="en-US" b="1" i="1" dirty="0">
                <a:solidFill>
                  <a:srgbClr val="14FD3A"/>
                </a:solidFill>
              </a:rPr>
              <a:t>Getting help </a:t>
            </a:r>
            <a:r>
              <a:rPr lang="en-US" dirty="0"/>
              <a:t>is important as remembering all details about a language and its packages is difficult.</a:t>
            </a:r>
          </a:p>
          <a:p>
            <a:endParaRPr lang="en-US" dirty="0"/>
          </a:p>
          <a:p>
            <a:r>
              <a:rPr lang="en-US" dirty="0"/>
              <a:t>The first source for help is the language's official documentation. </a:t>
            </a:r>
          </a:p>
          <a:p>
            <a:pPr lvl="1"/>
            <a:r>
              <a:rPr lang="en-US" dirty="0"/>
              <a:t>Python: </a:t>
            </a:r>
            <a:r>
              <a:rPr lang="en-US" dirty="0">
                <a:hlinkClick r:id="rId3"/>
              </a:rPr>
              <a:t>https://docs.python.org/3/</a:t>
            </a:r>
            <a:endParaRPr lang="en-US" dirty="0"/>
          </a:p>
          <a:p>
            <a:pPr lvl="1"/>
            <a:r>
              <a:rPr lang="en-US" dirty="0"/>
              <a:t>R: </a:t>
            </a:r>
            <a:r>
              <a:rPr lang="en-US" dirty="0">
                <a:hlinkClick r:id="rId4"/>
              </a:rPr>
              <a:t>https://cran.r-project.org/manuals.html</a:t>
            </a:r>
            <a:endParaRPr lang="en-US" dirty="0"/>
          </a:p>
          <a:p>
            <a:pPr marL="237744" lvl="1" indent="0">
              <a:buNone/>
            </a:pPr>
            <a:endParaRPr lang="en-US" dirty="0"/>
          </a:p>
          <a:p>
            <a:r>
              <a:rPr lang="en-US" dirty="0"/>
              <a:t>This documentation is often easily available in a development environment.</a:t>
            </a:r>
          </a:p>
          <a:p>
            <a:r>
              <a:rPr lang="en-US" dirty="0"/>
              <a:t>Online help is available on sites like Stack Overflow.</a:t>
            </a:r>
          </a:p>
        </p:txBody>
      </p:sp>
    </p:spTree>
    <p:extLst>
      <p:ext uri="{BB962C8B-B14F-4D97-AF65-F5344CB8AC3E}">
        <p14:creationId xmlns:p14="http://schemas.microsoft.com/office/powerpoint/2010/main" val="832349783"/>
      </p:ext>
    </p:extLst>
  </p:cSld>
  <p:clrMapOvr>
    <a:masterClrMapping/>
  </p:clrMapOvr>
  <p:transition spd="med"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r>
              <a:rPr lang="en-US" dirty="0"/>
              <a:t>Python Documentation</a:t>
            </a:r>
          </a:p>
        </p:txBody>
      </p:sp>
      <p:sp>
        <p:nvSpPr>
          <p:cNvPr id="24579" name="Rectangle 5"/>
          <p:cNvSpPr>
            <a:spLocks noGrp="1" noChangeArrowheads="1"/>
          </p:cNvSpPr>
          <p:nvPr>
            <p:ph type="body" idx="1"/>
          </p:nvPr>
        </p:nvSpPr>
        <p:spPr/>
        <p:txBody>
          <a:bodyPr/>
          <a:lstStyle/>
          <a:p>
            <a:r>
              <a:rPr lang="en-US" dirty="0"/>
              <a:t>The Python documentation provides reference material on the language and modules.</a:t>
            </a:r>
          </a:p>
          <a:p>
            <a:pPr lvl="1"/>
            <a:r>
              <a:rPr lang="en-US" dirty="0"/>
              <a:t>Make sure to be using Python 3 documentation.</a:t>
            </a:r>
          </a:p>
          <a:p>
            <a:pPr lvl="1"/>
            <a:endParaRPr lang="en-US" dirty="0"/>
          </a:p>
          <a:p>
            <a:r>
              <a:rPr lang="en-US" dirty="0"/>
              <a:t>To access information about a function use:</a:t>
            </a:r>
          </a:p>
          <a:p>
            <a:endParaRPr lang="en-US" dirty="0"/>
          </a:p>
          <a:p>
            <a:r>
              <a:rPr lang="en-US" dirty="0"/>
              <a:t>Jupyter Notebook shortcut: </a:t>
            </a:r>
            <a:r>
              <a:rPr lang="en-US" b="1" dirty="0">
                <a:latin typeface="Courier New" panose="02070309020205020404" pitchFamily="49" charset="0"/>
                <a:cs typeface="Courier New" panose="02070309020205020404" pitchFamily="49" charset="0"/>
              </a:rPr>
              <a:t>Shift+Tab</a:t>
            </a:r>
          </a:p>
          <a:p>
            <a:endParaRPr lang="en-US" dirty="0"/>
          </a:p>
          <a:p>
            <a:endParaRPr lang="en-CA" dirty="0"/>
          </a:p>
          <a:p>
            <a:endParaRPr lang="en-CA" dirty="0"/>
          </a:p>
        </p:txBody>
      </p:sp>
      <p:sp>
        <p:nvSpPr>
          <p:cNvPr id="6" name="Text Box 1028"/>
          <p:cNvSpPr txBox="1">
            <a:spLocks noChangeArrowheads="1"/>
          </p:cNvSpPr>
          <p:nvPr/>
        </p:nvSpPr>
        <p:spPr bwMode="auto">
          <a:xfrm>
            <a:off x="5791200" y="2266950"/>
            <a:ext cx="2057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57200">
              <a:defRPr sz="2000">
                <a:solidFill>
                  <a:srgbClr val="FFFFFF"/>
                </a:solidFill>
                <a:latin typeface="Courier New" pitchFamily="49" charset="0"/>
              </a:defRPr>
            </a:lvl1pPr>
            <a:lvl2pPr marL="742950" indent="-285750" defTabSz="457200">
              <a:defRPr sz="2000">
                <a:solidFill>
                  <a:srgbClr val="FFFFFF"/>
                </a:solidFill>
                <a:latin typeface="Courier New" pitchFamily="49" charset="0"/>
              </a:defRPr>
            </a:lvl2pPr>
            <a:lvl3pPr marL="1143000" indent="-228600" defTabSz="457200">
              <a:defRPr sz="2000">
                <a:solidFill>
                  <a:srgbClr val="FFFFFF"/>
                </a:solidFill>
                <a:latin typeface="Courier New" pitchFamily="49" charset="0"/>
              </a:defRPr>
            </a:lvl3pPr>
            <a:lvl4pPr marL="1600200" indent="-228600" defTabSz="457200">
              <a:defRPr sz="2000">
                <a:solidFill>
                  <a:srgbClr val="FFFFFF"/>
                </a:solidFill>
                <a:latin typeface="Courier New" pitchFamily="49" charset="0"/>
              </a:defRPr>
            </a:lvl4pPr>
            <a:lvl5pPr marL="2057400" indent="-228600" defTabSz="457200">
              <a:defRPr sz="2000">
                <a:solidFill>
                  <a:srgbClr val="FFFFFF"/>
                </a:solidFill>
                <a:latin typeface="Courier New" pitchFamily="49" charset="0"/>
              </a:defRPr>
            </a:lvl5pPr>
            <a:lvl6pPr marL="2514600" indent="-228600" algn="r" defTabSz="457200" eaLnBrk="0" fontAlgn="base" hangingPunct="0">
              <a:lnSpc>
                <a:spcPct val="40000"/>
              </a:lnSpc>
              <a:spcBef>
                <a:spcPct val="50000"/>
              </a:spcBef>
              <a:spcAft>
                <a:spcPct val="0"/>
              </a:spcAft>
              <a:defRPr sz="2000">
                <a:solidFill>
                  <a:srgbClr val="FFFFFF"/>
                </a:solidFill>
                <a:latin typeface="Courier New" pitchFamily="49" charset="0"/>
              </a:defRPr>
            </a:lvl6pPr>
            <a:lvl7pPr marL="2971800" indent="-228600" algn="r" defTabSz="457200" eaLnBrk="0" fontAlgn="base" hangingPunct="0">
              <a:lnSpc>
                <a:spcPct val="40000"/>
              </a:lnSpc>
              <a:spcBef>
                <a:spcPct val="50000"/>
              </a:spcBef>
              <a:spcAft>
                <a:spcPct val="0"/>
              </a:spcAft>
              <a:defRPr sz="2000">
                <a:solidFill>
                  <a:srgbClr val="FFFFFF"/>
                </a:solidFill>
                <a:latin typeface="Courier New" pitchFamily="49" charset="0"/>
              </a:defRPr>
            </a:lvl7pPr>
            <a:lvl8pPr marL="3429000" indent="-228600" algn="r" defTabSz="457200" eaLnBrk="0" fontAlgn="base" hangingPunct="0">
              <a:lnSpc>
                <a:spcPct val="40000"/>
              </a:lnSpc>
              <a:spcBef>
                <a:spcPct val="50000"/>
              </a:spcBef>
              <a:spcAft>
                <a:spcPct val="0"/>
              </a:spcAft>
              <a:defRPr sz="2000">
                <a:solidFill>
                  <a:srgbClr val="FFFFFF"/>
                </a:solidFill>
                <a:latin typeface="Courier New" pitchFamily="49" charset="0"/>
              </a:defRPr>
            </a:lvl8pPr>
            <a:lvl9pPr marL="3886200" indent="-228600" algn="r" defTabSz="457200" eaLnBrk="0" fontAlgn="base" hangingPunct="0">
              <a:lnSpc>
                <a:spcPct val="40000"/>
              </a:lnSpc>
              <a:spcBef>
                <a:spcPct val="50000"/>
              </a:spcBef>
              <a:spcAft>
                <a:spcPct val="0"/>
              </a:spcAft>
              <a:defRPr sz="2000">
                <a:solidFill>
                  <a:srgbClr val="FFFFFF"/>
                </a:solidFill>
                <a:latin typeface="Courier New" pitchFamily="49" charset="0"/>
              </a:defRPr>
            </a:lvl9pPr>
          </a:lstStyle>
          <a:p>
            <a:pPr algn="l">
              <a:lnSpc>
                <a:spcPct val="100000"/>
              </a:lnSpc>
            </a:pPr>
            <a:r>
              <a:rPr lang="en-US" sz="2400" b="1" dirty="0">
                <a:solidFill>
                  <a:schemeClr val="tx1"/>
                </a:solidFill>
              </a:rPr>
              <a:t>help</a:t>
            </a:r>
            <a:r>
              <a:rPr lang="en-US" sz="2400" b="1" i="1" dirty="0">
                <a:solidFill>
                  <a:schemeClr val="tx1"/>
                </a:solidFill>
              </a:rPr>
              <a:t>(func)</a:t>
            </a:r>
          </a:p>
        </p:txBody>
      </p:sp>
    </p:spTree>
    <p:extLst>
      <p:ext uri="{BB962C8B-B14F-4D97-AF65-F5344CB8AC3E}">
        <p14:creationId xmlns:p14="http://schemas.microsoft.com/office/powerpoint/2010/main" val="317115788"/>
      </p:ext>
    </p:extLst>
  </p:cSld>
  <p:clrMapOvr>
    <a:masterClrMapping/>
  </p:clrMapOvr>
  <p:transition spd="med"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r>
              <a:rPr lang="en-US" dirty="0"/>
              <a:t>R Documentation</a:t>
            </a:r>
          </a:p>
        </p:txBody>
      </p:sp>
      <p:sp>
        <p:nvSpPr>
          <p:cNvPr id="24579" name="Rectangle 5"/>
          <p:cNvSpPr>
            <a:spLocks noGrp="1" noChangeArrowheads="1"/>
          </p:cNvSpPr>
          <p:nvPr>
            <p:ph type="body" idx="1"/>
          </p:nvPr>
        </p:nvSpPr>
        <p:spPr/>
        <p:txBody>
          <a:bodyPr/>
          <a:lstStyle/>
          <a:p>
            <a:r>
              <a:rPr lang="en-US" dirty="0"/>
              <a:t>The R documentation is available in RStudio.</a:t>
            </a:r>
          </a:p>
          <a:p>
            <a:r>
              <a:rPr lang="en-US" dirty="0"/>
              <a:t>To access information about a function use:</a:t>
            </a:r>
          </a:p>
          <a:p>
            <a:endParaRPr lang="en-US" dirty="0"/>
          </a:p>
          <a:p>
            <a:endParaRPr lang="en-US" dirty="0"/>
          </a:p>
          <a:p>
            <a:endParaRPr lang="en-CA" dirty="0"/>
          </a:p>
          <a:p>
            <a:endParaRPr lang="en-CA" dirty="0"/>
          </a:p>
        </p:txBody>
      </p:sp>
      <p:sp>
        <p:nvSpPr>
          <p:cNvPr id="6" name="Text Box 1028"/>
          <p:cNvSpPr txBox="1">
            <a:spLocks noChangeArrowheads="1"/>
          </p:cNvSpPr>
          <p:nvPr/>
        </p:nvSpPr>
        <p:spPr bwMode="auto">
          <a:xfrm>
            <a:off x="5715000" y="1292678"/>
            <a:ext cx="2057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57200">
              <a:defRPr sz="2000">
                <a:solidFill>
                  <a:srgbClr val="FFFFFF"/>
                </a:solidFill>
                <a:latin typeface="Courier New" pitchFamily="49" charset="0"/>
              </a:defRPr>
            </a:lvl1pPr>
            <a:lvl2pPr marL="742950" indent="-285750" defTabSz="457200">
              <a:defRPr sz="2000">
                <a:solidFill>
                  <a:srgbClr val="FFFFFF"/>
                </a:solidFill>
                <a:latin typeface="Courier New" pitchFamily="49" charset="0"/>
              </a:defRPr>
            </a:lvl2pPr>
            <a:lvl3pPr marL="1143000" indent="-228600" defTabSz="457200">
              <a:defRPr sz="2000">
                <a:solidFill>
                  <a:srgbClr val="FFFFFF"/>
                </a:solidFill>
                <a:latin typeface="Courier New" pitchFamily="49" charset="0"/>
              </a:defRPr>
            </a:lvl3pPr>
            <a:lvl4pPr marL="1600200" indent="-228600" defTabSz="457200">
              <a:defRPr sz="2000">
                <a:solidFill>
                  <a:srgbClr val="FFFFFF"/>
                </a:solidFill>
                <a:latin typeface="Courier New" pitchFamily="49" charset="0"/>
              </a:defRPr>
            </a:lvl4pPr>
            <a:lvl5pPr marL="2057400" indent="-228600" defTabSz="457200">
              <a:defRPr sz="2000">
                <a:solidFill>
                  <a:srgbClr val="FFFFFF"/>
                </a:solidFill>
                <a:latin typeface="Courier New" pitchFamily="49" charset="0"/>
              </a:defRPr>
            </a:lvl5pPr>
            <a:lvl6pPr marL="2514600" indent="-228600" algn="r" defTabSz="457200" eaLnBrk="0" fontAlgn="base" hangingPunct="0">
              <a:lnSpc>
                <a:spcPct val="40000"/>
              </a:lnSpc>
              <a:spcBef>
                <a:spcPct val="50000"/>
              </a:spcBef>
              <a:spcAft>
                <a:spcPct val="0"/>
              </a:spcAft>
              <a:defRPr sz="2000">
                <a:solidFill>
                  <a:srgbClr val="FFFFFF"/>
                </a:solidFill>
                <a:latin typeface="Courier New" pitchFamily="49" charset="0"/>
              </a:defRPr>
            </a:lvl6pPr>
            <a:lvl7pPr marL="2971800" indent="-228600" algn="r" defTabSz="457200" eaLnBrk="0" fontAlgn="base" hangingPunct="0">
              <a:lnSpc>
                <a:spcPct val="40000"/>
              </a:lnSpc>
              <a:spcBef>
                <a:spcPct val="50000"/>
              </a:spcBef>
              <a:spcAft>
                <a:spcPct val="0"/>
              </a:spcAft>
              <a:defRPr sz="2000">
                <a:solidFill>
                  <a:srgbClr val="FFFFFF"/>
                </a:solidFill>
                <a:latin typeface="Courier New" pitchFamily="49" charset="0"/>
              </a:defRPr>
            </a:lvl7pPr>
            <a:lvl8pPr marL="3429000" indent="-228600" algn="r" defTabSz="457200" eaLnBrk="0" fontAlgn="base" hangingPunct="0">
              <a:lnSpc>
                <a:spcPct val="40000"/>
              </a:lnSpc>
              <a:spcBef>
                <a:spcPct val="50000"/>
              </a:spcBef>
              <a:spcAft>
                <a:spcPct val="0"/>
              </a:spcAft>
              <a:defRPr sz="2000">
                <a:solidFill>
                  <a:srgbClr val="FFFFFF"/>
                </a:solidFill>
                <a:latin typeface="Courier New" pitchFamily="49" charset="0"/>
              </a:defRPr>
            </a:lvl8pPr>
            <a:lvl9pPr marL="3886200" indent="-228600" algn="r" defTabSz="457200" eaLnBrk="0" fontAlgn="base" hangingPunct="0">
              <a:lnSpc>
                <a:spcPct val="40000"/>
              </a:lnSpc>
              <a:spcBef>
                <a:spcPct val="50000"/>
              </a:spcBef>
              <a:spcAft>
                <a:spcPct val="0"/>
              </a:spcAft>
              <a:defRPr sz="2000">
                <a:solidFill>
                  <a:srgbClr val="FFFFFF"/>
                </a:solidFill>
                <a:latin typeface="Courier New" pitchFamily="49" charset="0"/>
              </a:defRPr>
            </a:lvl9pPr>
          </a:lstStyle>
          <a:p>
            <a:pPr algn="l">
              <a:lnSpc>
                <a:spcPct val="100000"/>
              </a:lnSpc>
            </a:pPr>
            <a:r>
              <a:rPr lang="en-US" sz="2400" b="1" dirty="0">
                <a:solidFill>
                  <a:schemeClr val="tx1"/>
                </a:solidFill>
              </a:rPr>
              <a:t>help</a:t>
            </a:r>
            <a:r>
              <a:rPr lang="en-US" sz="2400" b="1" i="1" dirty="0">
                <a:solidFill>
                  <a:schemeClr val="tx1"/>
                </a:solidFill>
              </a:rPr>
              <a:t>(func)</a:t>
            </a:r>
          </a:p>
        </p:txBody>
      </p:sp>
      <p:pic>
        <p:nvPicPr>
          <p:cNvPr id="2" name="Picture 1"/>
          <p:cNvPicPr>
            <a:picLocks noChangeAspect="1"/>
          </p:cNvPicPr>
          <p:nvPr/>
        </p:nvPicPr>
        <p:blipFill>
          <a:blip r:embed="rId3"/>
          <a:stretch>
            <a:fillRect/>
          </a:stretch>
        </p:blipFill>
        <p:spPr>
          <a:xfrm>
            <a:off x="304800" y="1838331"/>
            <a:ext cx="5773153" cy="3101654"/>
          </a:xfrm>
          <a:prstGeom prst="rect">
            <a:avLst/>
          </a:prstGeom>
        </p:spPr>
      </p:pic>
      <p:pic>
        <p:nvPicPr>
          <p:cNvPr id="3" name="Picture 2">
            <a:extLst>
              <a:ext uri="{FF2B5EF4-FFF2-40B4-BE49-F238E27FC236}">
                <a16:creationId xmlns:a16="http://schemas.microsoft.com/office/drawing/2014/main" id="{A5C61906-7B8F-469C-AEB7-9C5C51278EB4}"/>
              </a:ext>
            </a:extLst>
          </p:cNvPr>
          <p:cNvPicPr>
            <a:picLocks noChangeAspect="1"/>
          </p:cNvPicPr>
          <p:nvPr/>
        </p:nvPicPr>
        <p:blipFill>
          <a:blip r:embed="rId4"/>
          <a:stretch>
            <a:fillRect/>
          </a:stretch>
        </p:blipFill>
        <p:spPr>
          <a:xfrm>
            <a:off x="4727034" y="3655703"/>
            <a:ext cx="4084849" cy="1222473"/>
          </a:xfrm>
          <a:prstGeom prst="rect">
            <a:avLst/>
          </a:prstGeom>
        </p:spPr>
      </p:pic>
      <p:sp>
        <p:nvSpPr>
          <p:cNvPr id="7" name="Text Box 1028">
            <a:extLst>
              <a:ext uri="{FF2B5EF4-FFF2-40B4-BE49-F238E27FC236}">
                <a16:creationId xmlns:a16="http://schemas.microsoft.com/office/drawing/2014/main" id="{8EC08D34-E6EC-480D-A0FF-4A0AFAA02B47}"/>
              </a:ext>
            </a:extLst>
          </p:cNvPr>
          <p:cNvSpPr txBox="1">
            <a:spLocks noChangeArrowheads="1"/>
          </p:cNvSpPr>
          <p:nvPr/>
        </p:nvSpPr>
        <p:spPr bwMode="auto">
          <a:xfrm>
            <a:off x="6218354" y="3216697"/>
            <a:ext cx="26979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57200">
              <a:defRPr sz="2000">
                <a:solidFill>
                  <a:srgbClr val="FFFFFF"/>
                </a:solidFill>
                <a:latin typeface="Courier New" pitchFamily="49" charset="0"/>
              </a:defRPr>
            </a:lvl1pPr>
            <a:lvl2pPr marL="742950" indent="-285750" defTabSz="457200">
              <a:defRPr sz="2000">
                <a:solidFill>
                  <a:srgbClr val="FFFFFF"/>
                </a:solidFill>
                <a:latin typeface="Courier New" pitchFamily="49" charset="0"/>
              </a:defRPr>
            </a:lvl2pPr>
            <a:lvl3pPr marL="1143000" indent="-228600" defTabSz="457200">
              <a:defRPr sz="2000">
                <a:solidFill>
                  <a:srgbClr val="FFFFFF"/>
                </a:solidFill>
                <a:latin typeface="Courier New" pitchFamily="49" charset="0"/>
              </a:defRPr>
            </a:lvl3pPr>
            <a:lvl4pPr marL="1600200" indent="-228600" defTabSz="457200">
              <a:defRPr sz="2000">
                <a:solidFill>
                  <a:srgbClr val="FFFFFF"/>
                </a:solidFill>
                <a:latin typeface="Courier New" pitchFamily="49" charset="0"/>
              </a:defRPr>
            </a:lvl4pPr>
            <a:lvl5pPr marL="2057400" indent="-228600" defTabSz="457200">
              <a:defRPr sz="2000">
                <a:solidFill>
                  <a:srgbClr val="FFFFFF"/>
                </a:solidFill>
                <a:latin typeface="Courier New" pitchFamily="49" charset="0"/>
              </a:defRPr>
            </a:lvl5pPr>
            <a:lvl6pPr marL="2514600" indent="-228600" algn="r" defTabSz="457200" eaLnBrk="0" fontAlgn="base" hangingPunct="0">
              <a:lnSpc>
                <a:spcPct val="40000"/>
              </a:lnSpc>
              <a:spcBef>
                <a:spcPct val="50000"/>
              </a:spcBef>
              <a:spcAft>
                <a:spcPct val="0"/>
              </a:spcAft>
              <a:defRPr sz="2000">
                <a:solidFill>
                  <a:srgbClr val="FFFFFF"/>
                </a:solidFill>
                <a:latin typeface="Courier New" pitchFamily="49" charset="0"/>
              </a:defRPr>
            </a:lvl6pPr>
            <a:lvl7pPr marL="2971800" indent="-228600" algn="r" defTabSz="457200" eaLnBrk="0" fontAlgn="base" hangingPunct="0">
              <a:lnSpc>
                <a:spcPct val="40000"/>
              </a:lnSpc>
              <a:spcBef>
                <a:spcPct val="50000"/>
              </a:spcBef>
              <a:spcAft>
                <a:spcPct val="0"/>
              </a:spcAft>
              <a:defRPr sz="2000">
                <a:solidFill>
                  <a:srgbClr val="FFFFFF"/>
                </a:solidFill>
                <a:latin typeface="Courier New" pitchFamily="49" charset="0"/>
              </a:defRPr>
            </a:lvl7pPr>
            <a:lvl8pPr marL="3429000" indent="-228600" algn="r" defTabSz="457200" eaLnBrk="0" fontAlgn="base" hangingPunct="0">
              <a:lnSpc>
                <a:spcPct val="40000"/>
              </a:lnSpc>
              <a:spcBef>
                <a:spcPct val="50000"/>
              </a:spcBef>
              <a:spcAft>
                <a:spcPct val="0"/>
              </a:spcAft>
              <a:defRPr sz="2000">
                <a:solidFill>
                  <a:srgbClr val="FFFFFF"/>
                </a:solidFill>
                <a:latin typeface="Courier New" pitchFamily="49" charset="0"/>
              </a:defRPr>
            </a:lvl8pPr>
            <a:lvl9pPr marL="3886200" indent="-228600" algn="r" defTabSz="457200" eaLnBrk="0" fontAlgn="base" hangingPunct="0">
              <a:lnSpc>
                <a:spcPct val="40000"/>
              </a:lnSpc>
              <a:spcBef>
                <a:spcPct val="50000"/>
              </a:spcBef>
              <a:spcAft>
                <a:spcPct val="0"/>
              </a:spcAft>
              <a:defRPr sz="2000">
                <a:solidFill>
                  <a:srgbClr val="FFFFFF"/>
                </a:solidFill>
                <a:latin typeface="Courier New" pitchFamily="49" charset="0"/>
              </a:defRPr>
            </a:lvl9pPr>
          </a:lstStyle>
          <a:p>
            <a:pPr algn="l">
              <a:lnSpc>
                <a:spcPct val="100000"/>
              </a:lnSpc>
            </a:pPr>
            <a:r>
              <a:rPr lang="en-US" sz="2400" dirty="0">
                <a:solidFill>
                  <a:schemeClr val="tx1"/>
                </a:solidFill>
                <a:latin typeface="+mn-lt"/>
              </a:rPr>
              <a:t>Or click on help tab</a:t>
            </a:r>
          </a:p>
        </p:txBody>
      </p:sp>
    </p:spTree>
    <p:extLst>
      <p:ext uri="{BB962C8B-B14F-4D97-AF65-F5344CB8AC3E}">
        <p14:creationId xmlns:p14="http://schemas.microsoft.com/office/powerpoint/2010/main" val="1022398012"/>
      </p:ext>
    </p:extLst>
  </p:cSld>
  <p:clrMapOvr>
    <a:masterClrMapping/>
  </p:clrMapOvr>
  <p:transition spd="med"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r>
              <a:rPr lang="en-US" dirty="0"/>
              <a:t>Python Libraries</a:t>
            </a:r>
          </a:p>
        </p:txBody>
      </p:sp>
      <p:sp>
        <p:nvSpPr>
          <p:cNvPr id="24579" name="Rectangle 5"/>
          <p:cNvSpPr>
            <a:spLocks noGrp="1" noChangeArrowheads="1"/>
          </p:cNvSpPr>
          <p:nvPr>
            <p:ph type="body" idx="1"/>
          </p:nvPr>
        </p:nvSpPr>
        <p:spPr/>
        <p:txBody>
          <a:bodyPr/>
          <a:lstStyle/>
          <a:p>
            <a:r>
              <a:rPr lang="en-US" dirty="0"/>
              <a:t>Libraries are called </a:t>
            </a:r>
            <a:r>
              <a:rPr lang="en-CA" b="1" i="1" dirty="0">
                <a:solidFill>
                  <a:srgbClr val="14FD3A"/>
                </a:solidFill>
              </a:rPr>
              <a:t>modules</a:t>
            </a:r>
            <a:r>
              <a:rPr lang="en-US" dirty="0"/>
              <a:t> in Python.</a:t>
            </a:r>
          </a:p>
          <a:p>
            <a:pPr lvl="1"/>
            <a:r>
              <a:rPr lang="en-US" dirty="0"/>
              <a:t>A module is Python code stored in a file (with .py) and loaded when imported.</a:t>
            </a:r>
          </a:p>
          <a:p>
            <a:r>
              <a:rPr lang="en-US" dirty="0"/>
              <a:t>Modules are imported using the import command:</a:t>
            </a:r>
          </a:p>
          <a:p>
            <a:endParaRPr lang="en-US" dirty="0"/>
          </a:p>
          <a:p>
            <a:endParaRPr lang="en-US" dirty="0"/>
          </a:p>
          <a:p>
            <a:r>
              <a:rPr lang="en-US" dirty="0"/>
              <a:t>A Python </a:t>
            </a:r>
            <a:r>
              <a:rPr lang="en-CA" b="1" i="1" dirty="0">
                <a:solidFill>
                  <a:srgbClr val="14FD3A"/>
                </a:solidFill>
              </a:rPr>
              <a:t>package</a:t>
            </a:r>
            <a:r>
              <a:rPr lang="en-US" dirty="0"/>
              <a:t> is a collection of modules. Packages may have subpackages.  Modules in a package are referenced by </a:t>
            </a:r>
            <a:r>
              <a:rPr lang="en-US" dirty="0">
                <a:latin typeface="Courier New" panose="02070309020205020404" pitchFamily="49" charset="0"/>
                <a:cs typeface="Courier New" panose="02070309020205020404" pitchFamily="49" charset="0"/>
              </a:rPr>
              <a:t>package.module</a:t>
            </a:r>
            <a:r>
              <a:rPr lang="en-US" dirty="0"/>
              <a:t>.</a:t>
            </a:r>
          </a:p>
          <a:p>
            <a:r>
              <a:rPr lang="en-US" dirty="0"/>
              <a:t>Import module from package:</a:t>
            </a:r>
          </a:p>
          <a:p>
            <a:endParaRPr lang="en-US" dirty="0"/>
          </a:p>
          <a:p>
            <a:endParaRPr lang="en-US" dirty="0"/>
          </a:p>
        </p:txBody>
      </p:sp>
      <p:sp>
        <p:nvSpPr>
          <p:cNvPr id="6" name="Text Box 1028"/>
          <p:cNvSpPr txBox="1">
            <a:spLocks noChangeArrowheads="1"/>
          </p:cNvSpPr>
          <p:nvPr/>
        </p:nvSpPr>
        <p:spPr bwMode="auto">
          <a:xfrm>
            <a:off x="165562" y="2114550"/>
            <a:ext cx="88391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57200">
              <a:defRPr sz="2000">
                <a:solidFill>
                  <a:srgbClr val="FFFFFF"/>
                </a:solidFill>
                <a:latin typeface="Courier New" pitchFamily="49" charset="0"/>
              </a:defRPr>
            </a:lvl1pPr>
            <a:lvl2pPr marL="742950" indent="-285750" defTabSz="457200">
              <a:defRPr sz="2000">
                <a:solidFill>
                  <a:srgbClr val="FFFFFF"/>
                </a:solidFill>
                <a:latin typeface="Courier New" pitchFamily="49" charset="0"/>
              </a:defRPr>
            </a:lvl2pPr>
            <a:lvl3pPr marL="1143000" indent="-228600" defTabSz="457200">
              <a:defRPr sz="2000">
                <a:solidFill>
                  <a:srgbClr val="FFFFFF"/>
                </a:solidFill>
                <a:latin typeface="Courier New" pitchFamily="49" charset="0"/>
              </a:defRPr>
            </a:lvl3pPr>
            <a:lvl4pPr marL="1600200" indent="-228600" defTabSz="457200">
              <a:defRPr sz="2000">
                <a:solidFill>
                  <a:srgbClr val="FFFFFF"/>
                </a:solidFill>
                <a:latin typeface="Courier New" pitchFamily="49" charset="0"/>
              </a:defRPr>
            </a:lvl4pPr>
            <a:lvl5pPr marL="2057400" indent="-228600" defTabSz="457200">
              <a:defRPr sz="2000">
                <a:solidFill>
                  <a:srgbClr val="FFFFFF"/>
                </a:solidFill>
                <a:latin typeface="Courier New" pitchFamily="49" charset="0"/>
              </a:defRPr>
            </a:lvl5pPr>
            <a:lvl6pPr marL="2514600" indent="-228600" algn="r" defTabSz="457200" eaLnBrk="0" fontAlgn="base" hangingPunct="0">
              <a:lnSpc>
                <a:spcPct val="40000"/>
              </a:lnSpc>
              <a:spcBef>
                <a:spcPct val="50000"/>
              </a:spcBef>
              <a:spcAft>
                <a:spcPct val="0"/>
              </a:spcAft>
              <a:defRPr sz="2000">
                <a:solidFill>
                  <a:srgbClr val="FFFFFF"/>
                </a:solidFill>
                <a:latin typeface="Courier New" pitchFamily="49" charset="0"/>
              </a:defRPr>
            </a:lvl6pPr>
            <a:lvl7pPr marL="2971800" indent="-228600" algn="r" defTabSz="457200" eaLnBrk="0" fontAlgn="base" hangingPunct="0">
              <a:lnSpc>
                <a:spcPct val="40000"/>
              </a:lnSpc>
              <a:spcBef>
                <a:spcPct val="50000"/>
              </a:spcBef>
              <a:spcAft>
                <a:spcPct val="0"/>
              </a:spcAft>
              <a:defRPr sz="2000">
                <a:solidFill>
                  <a:srgbClr val="FFFFFF"/>
                </a:solidFill>
                <a:latin typeface="Courier New" pitchFamily="49" charset="0"/>
              </a:defRPr>
            </a:lvl7pPr>
            <a:lvl8pPr marL="3429000" indent="-228600" algn="r" defTabSz="457200" eaLnBrk="0" fontAlgn="base" hangingPunct="0">
              <a:lnSpc>
                <a:spcPct val="40000"/>
              </a:lnSpc>
              <a:spcBef>
                <a:spcPct val="50000"/>
              </a:spcBef>
              <a:spcAft>
                <a:spcPct val="0"/>
              </a:spcAft>
              <a:defRPr sz="2000">
                <a:solidFill>
                  <a:srgbClr val="FFFFFF"/>
                </a:solidFill>
                <a:latin typeface="Courier New" pitchFamily="49" charset="0"/>
              </a:defRPr>
            </a:lvl8pPr>
            <a:lvl9pPr marL="3886200" indent="-228600" algn="r" defTabSz="457200" eaLnBrk="0" fontAlgn="base" hangingPunct="0">
              <a:lnSpc>
                <a:spcPct val="40000"/>
              </a:lnSpc>
              <a:spcBef>
                <a:spcPct val="50000"/>
              </a:spcBef>
              <a:spcAft>
                <a:spcPct val="0"/>
              </a:spcAft>
              <a:defRPr sz="2000">
                <a:solidFill>
                  <a:srgbClr val="FFFFFF"/>
                </a:solidFill>
                <a:latin typeface="Courier New" pitchFamily="49" charset="0"/>
              </a:defRPr>
            </a:lvl9pPr>
          </a:lstStyle>
          <a:p>
            <a:pPr algn="l">
              <a:lnSpc>
                <a:spcPct val="100000"/>
              </a:lnSpc>
            </a:pPr>
            <a:r>
              <a:rPr lang="en-US" sz="2400" b="1" dirty="0">
                <a:solidFill>
                  <a:schemeClr val="tx1"/>
                </a:solidFill>
              </a:rPr>
              <a:t>import </a:t>
            </a:r>
            <a:r>
              <a:rPr lang="en-US" sz="2400" b="1" i="1" dirty="0">
                <a:solidFill>
                  <a:schemeClr val="tx1"/>
                </a:solidFill>
              </a:rPr>
              <a:t>modulename</a:t>
            </a:r>
          </a:p>
        </p:txBody>
      </p:sp>
      <p:sp>
        <p:nvSpPr>
          <p:cNvPr id="7" name="Text Box 1028"/>
          <p:cNvSpPr txBox="1">
            <a:spLocks noChangeArrowheads="1"/>
          </p:cNvSpPr>
          <p:nvPr/>
        </p:nvSpPr>
        <p:spPr bwMode="auto">
          <a:xfrm>
            <a:off x="145162" y="4504350"/>
            <a:ext cx="88391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57200">
              <a:defRPr sz="2000">
                <a:solidFill>
                  <a:srgbClr val="FFFFFF"/>
                </a:solidFill>
                <a:latin typeface="Courier New" pitchFamily="49" charset="0"/>
              </a:defRPr>
            </a:lvl1pPr>
            <a:lvl2pPr marL="742950" indent="-285750" defTabSz="457200">
              <a:defRPr sz="2000">
                <a:solidFill>
                  <a:srgbClr val="FFFFFF"/>
                </a:solidFill>
                <a:latin typeface="Courier New" pitchFamily="49" charset="0"/>
              </a:defRPr>
            </a:lvl2pPr>
            <a:lvl3pPr marL="1143000" indent="-228600" defTabSz="457200">
              <a:defRPr sz="2000">
                <a:solidFill>
                  <a:srgbClr val="FFFFFF"/>
                </a:solidFill>
                <a:latin typeface="Courier New" pitchFamily="49" charset="0"/>
              </a:defRPr>
            </a:lvl3pPr>
            <a:lvl4pPr marL="1600200" indent="-228600" defTabSz="457200">
              <a:defRPr sz="2000">
                <a:solidFill>
                  <a:srgbClr val="FFFFFF"/>
                </a:solidFill>
                <a:latin typeface="Courier New" pitchFamily="49" charset="0"/>
              </a:defRPr>
            </a:lvl4pPr>
            <a:lvl5pPr marL="2057400" indent="-228600" defTabSz="457200">
              <a:defRPr sz="2000">
                <a:solidFill>
                  <a:srgbClr val="FFFFFF"/>
                </a:solidFill>
                <a:latin typeface="Courier New" pitchFamily="49" charset="0"/>
              </a:defRPr>
            </a:lvl5pPr>
            <a:lvl6pPr marL="2514600" indent="-228600" algn="r" defTabSz="457200" eaLnBrk="0" fontAlgn="base" hangingPunct="0">
              <a:lnSpc>
                <a:spcPct val="40000"/>
              </a:lnSpc>
              <a:spcBef>
                <a:spcPct val="50000"/>
              </a:spcBef>
              <a:spcAft>
                <a:spcPct val="0"/>
              </a:spcAft>
              <a:defRPr sz="2000">
                <a:solidFill>
                  <a:srgbClr val="FFFFFF"/>
                </a:solidFill>
                <a:latin typeface="Courier New" pitchFamily="49" charset="0"/>
              </a:defRPr>
            </a:lvl6pPr>
            <a:lvl7pPr marL="2971800" indent="-228600" algn="r" defTabSz="457200" eaLnBrk="0" fontAlgn="base" hangingPunct="0">
              <a:lnSpc>
                <a:spcPct val="40000"/>
              </a:lnSpc>
              <a:spcBef>
                <a:spcPct val="50000"/>
              </a:spcBef>
              <a:spcAft>
                <a:spcPct val="0"/>
              </a:spcAft>
              <a:defRPr sz="2000">
                <a:solidFill>
                  <a:srgbClr val="FFFFFF"/>
                </a:solidFill>
                <a:latin typeface="Courier New" pitchFamily="49" charset="0"/>
              </a:defRPr>
            </a:lvl7pPr>
            <a:lvl8pPr marL="3429000" indent="-228600" algn="r" defTabSz="457200" eaLnBrk="0" fontAlgn="base" hangingPunct="0">
              <a:lnSpc>
                <a:spcPct val="40000"/>
              </a:lnSpc>
              <a:spcBef>
                <a:spcPct val="50000"/>
              </a:spcBef>
              <a:spcAft>
                <a:spcPct val="0"/>
              </a:spcAft>
              <a:defRPr sz="2000">
                <a:solidFill>
                  <a:srgbClr val="FFFFFF"/>
                </a:solidFill>
                <a:latin typeface="Courier New" pitchFamily="49" charset="0"/>
              </a:defRPr>
            </a:lvl8pPr>
            <a:lvl9pPr marL="3886200" indent="-228600" algn="r" defTabSz="457200" eaLnBrk="0" fontAlgn="base" hangingPunct="0">
              <a:lnSpc>
                <a:spcPct val="40000"/>
              </a:lnSpc>
              <a:spcBef>
                <a:spcPct val="50000"/>
              </a:spcBef>
              <a:spcAft>
                <a:spcPct val="0"/>
              </a:spcAft>
              <a:defRPr sz="2000">
                <a:solidFill>
                  <a:srgbClr val="FFFFFF"/>
                </a:solidFill>
                <a:latin typeface="Courier New" pitchFamily="49" charset="0"/>
              </a:defRPr>
            </a:lvl9pPr>
          </a:lstStyle>
          <a:p>
            <a:pPr algn="l">
              <a:lnSpc>
                <a:spcPct val="100000"/>
              </a:lnSpc>
            </a:pPr>
            <a:r>
              <a:rPr lang="en-US" sz="2400" b="1" dirty="0">
                <a:solidFill>
                  <a:schemeClr val="tx1"/>
                </a:solidFill>
              </a:rPr>
              <a:t>import </a:t>
            </a:r>
            <a:r>
              <a:rPr lang="en-US" sz="2400" b="1" i="1" dirty="0">
                <a:solidFill>
                  <a:schemeClr val="tx1"/>
                </a:solidFill>
              </a:rPr>
              <a:t>package</a:t>
            </a:r>
            <a:r>
              <a:rPr lang="en-US" sz="2400" b="1" dirty="0">
                <a:solidFill>
                  <a:schemeClr val="tx1"/>
                </a:solidFill>
              </a:rPr>
              <a:t>.</a:t>
            </a:r>
            <a:r>
              <a:rPr lang="en-US" sz="2400" b="1" i="1" dirty="0">
                <a:solidFill>
                  <a:schemeClr val="tx1"/>
                </a:solidFill>
              </a:rPr>
              <a:t>subpackage</a:t>
            </a:r>
            <a:r>
              <a:rPr lang="en-US" sz="2400" b="1" dirty="0">
                <a:solidFill>
                  <a:schemeClr val="tx1"/>
                </a:solidFill>
              </a:rPr>
              <a:t>.</a:t>
            </a:r>
            <a:r>
              <a:rPr lang="en-US" sz="2400" b="1" i="1" dirty="0">
                <a:solidFill>
                  <a:schemeClr val="tx1"/>
                </a:solidFill>
              </a:rPr>
              <a:t>modulename</a:t>
            </a:r>
          </a:p>
        </p:txBody>
      </p:sp>
    </p:spTree>
    <p:extLst>
      <p:ext uri="{BB962C8B-B14F-4D97-AF65-F5344CB8AC3E}">
        <p14:creationId xmlns:p14="http://schemas.microsoft.com/office/powerpoint/2010/main" val="431636618"/>
      </p:ext>
    </p:extLst>
  </p:cSld>
  <p:clrMapOvr>
    <a:masterClrMapping/>
  </p:clrMapOvr>
  <p:transition spd="med"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r>
              <a:rPr lang="en-US" dirty="0"/>
              <a:t>Python Import Syntax Examples</a:t>
            </a:r>
          </a:p>
        </p:txBody>
      </p:sp>
      <p:sp>
        <p:nvSpPr>
          <p:cNvPr id="24579" name="Rectangle 5"/>
          <p:cNvSpPr>
            <a:spLocks noGrp="1" noChangeArrowheads="1"/>
          </p:cNvSpPr>
          <p:nvPr>
            <p:ph type="body" idx="1"/>
          </p:nvPr>
        </p:nvSpPr>
        <p:spPr/>
        <p:txBody>
          <a:bodyPr>
            <a:normAutofit/>
          </a:bodyPr>
          <a:lstStyle/>
          <a:p>
            <a:r>
              <a:rPr lang="en-CA" dirty="0"/>
              <a:t>Import module X:</a:t>
            </a:r>
          </a:p>
          <a:p>
            <a:endParaRPr lang="en-CA" dirty="0"/>
          </a:p>
          <a:p>
            <a:r>
              <a:rPr lang="en-CA" dirty="0"/>
              <a:t>Import module X in subpackage Y of package Z:</a:t>
            </a:r>
          </a:p>
          <a:p>
            <a:endParaRPr lang="en-CA" dirty="0"/>
          </a:p>
          <a:p>
            <a:r>
              <a:rPr lang="en-CA" dirty="0"/>
              <a:t>Import module X and rename as N:</a:t>
            </a:r>
          </a:p>
          <a:p>
            <a:endParaRPr lang="en-CA" dirty="0"/>
          </a:p>
          <a:p>
            <a:r>
              <a:rPr lang="en-CA" dirty="0"/>
              <a:t>Import function names F1, F2 from module Z.Y.X:</a:t>
            </a:r>
          </a:p>
          <a:p>
            <a:endParaRPr lang="en-US" dirty="0"/>
          </a:p>
        </p:txBody>
      </p:sp>
      <p:sp>
        <p:nvSpPr>
          <p:cNvPr id="6" name="Text Box 1028"/>
          <p:cNvSpPr txBox="1">
            <a:spLocks noChangeArrowheads="1"/>
          </p:cNvSpPr>
          <p:nvPr/>
        </p:nvSpPr>
        <p:spPr bwMode="auto">
          <a:xfrm>
            <a:off x="145161" y="1276350"/>
            <a:ext cx="88391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57200">
              <a:defRPr sz="2000">
                <a:solidFill>
                  <a:srgbClr val="FFFFFF"/>
                </a:solidFill>
                <a:latin typeface="Courier New" pitchFamily="49" charset="0"/>
              </a:defRPr>
            </a:lvl1pPr>
            <a:lvl2pPr marL="742950" indent="-285750" defTabSz="457200">
              <a:defRPr sz="2000">
                <a:solidFill>
                  <a:srgbClr val="FFFFFF"/>
                </a:solidFill>
                <a:latin typeface="Courier New" pitchFamily="49" charset="0"/>
              </a:defRPr>
            </a:lvl2pPr>
            <a:lvl3pPr marL="1143000" indent="-228600" defTabSz="457200">
              <a:defRPr sz="2000">
                <a:solidFill>
                  <a:srgbClr val="FFFFFF"/>
                </a:solidFill>
                <a:latin typeface="Courier New" pitchFamily="49" charset="0"/>
              </a:defRPr>
            </a:lvl3pPr>
            <a:lvl4pPr marL="1600200" indent="-228600" defTabSz="457200">
              <a:defRPr sz="2000">
                <a:solidFill>
                  <a:srgbClr val="FFFFFF"/>
                </a:solidFill>
                <a:latin typeface="Courier New" pitchFamily="49" charset="0"/>
              </a:defRPr>
            </a:lvl4pPr>
            <a:lvl5pPr marL="2057400" indent="-228600" defTabSz="457200">
              <a:defRPr sz="2000">
                <a:solidFill>
                  <a:srgbClr val="FFFFFF"/>
                </a:solidFill>
                <a:latin typeface="Courier New" pitchFamily="49" charset="0"/>
              </a:defRPr>
            </a:lvl5pPr>
            <a:lvl6pPr marL="2514600" indent="-228600" algn="r" defTabSz="457200" eaLnBrk="0" fontAlgn="base" hangingPunct="0">
              <a:lnSpc>
                <a:spcPct val="40000"/>
              </a:lnSpc>
              <a:spcBef>
                <a:spcPct val="50000"/>
              </a:spcBef>
              <a:spcAft>
                <a:spcPct val="0"/>
              </a:spcAft>
              <a:defRPr sz="2000">
                <a:solidFill>
                  <a:srgbClr val="FFFFFF"/>
                </a:solidFill>
                <a:latin typeface="Courier New" pitchFamily="49" charset="0"/>
              </a:defRPr>
            </a:lvl6pPr>
            <a:lvl7pPr marL="2971800" indent="-228600" algn="r" defTabSz="457200" eaLnBrk="0" fontAlgn="base" hangingPunct="0">
              <a:lnSpc>
                <a:spcPct val="40000"/>
              </a:lnSpc>
              <a:spcBef>
                <a:spcPct val="50000"/>
              </a:spcBef>
              <a:spcAft>
                <a:spcPct val="0"/>
              </a:spcAft>
              <a:defRPr sz="2000">
                <a:solidFill>
                  <a:srgbClr val="FFFFFF"/>
                </a:solidFill>
                <a:latin typeface="Courier New" pitchFamily="49" charset="0"/>
              </a:defRPr>
            </a:lvl7pPr>
            <a:lvl8pPr marL="3429000" indent="-228600" algn="r" defTabSz="457200" eaLnBrk="0" fontAlgn="base" hangingPunct="0">
              <a:lnSpc>
                <a:spcPct val="40000"/>
              </a:lnSpc>
              <a:spcBef>
                <a:spcPct val="50000"/>
              </a:spcBef>
              <a:spcAft>
                <a:spcPct val="0"/>
              </a:spcAft>
              <a:defRPr sz="2000">
                <a:solidFill>
                  <a:srgbClr val="FFFFFF"/>
                </a:solidFill>
                <a:latin typeface="Courier New" pitchFamily="49" charset="0"/>
              </a:defRPr>
            </a:lvl8pPr>
            <a:lvl9pPr marL="3886200" indent="-228600" algn="r" defTabSz="457200" eaLnBrk="0" fontAlgn="base" hangingPunct="0">
              <a:lnSpc>
                <a:spcPct val="40000"/>
              </a:lnSpc>
              <a:spcBef>
                <a:spcPct val="50000"/>
              </a:spcBef>
              <a:spcAft>
                <a:spcPct val="0"/>
              </a:spcAft>
              <a:defRPr sz="2000">
                <a:solidFill>
                  <a:srgbClr val="FFFFFF"/>
                </a:solidFill>
                <a:latin typeface="Courier New" pitchFamily="49" charset="0"/>
              </a:defRPr>
            </a:lvl9pPr>
          </a:lstStyle>
          <a:p>
            <a:pPr algn="l">
              <a:lnSpc>
                <a:spcPct val="100000"/>
              </a:lnSpc>
            </a:pPr>
            <a:r>
              <a:rPr lang="en-US" sz="2400" b="1" dirty="0">
                <a:solidFill>
                  <a:schemeClr val="tx1"/>
                </a:solidFill>
              </a:rPr>
              <a:t>import X</a:t>
            </a:r>
          </a:p>
        </p:txBody>
      </p:sp>
      <p:sp>
        <p:nvSpPr>
          <p:cNvPr id="8" name="Text Box 1028"/>
          <p:cNvSpPr txBox="1">
            <a:spLocks noChangeArrowheads="1"/>
          </p:cNvSpPr>
          <p:nvPr/>
        </p:nvSpPr>
        <p:spPr bwMode="auto">
          <a:xfrm>
            <a:off x="145160" y="2140955"/>
            <a:ext cx="88391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57200">
              <a:defRPr sz="2000">
                <a:solidFill>
                  <a:srgbClr val="FFFFFF"/>
                </a:solidFill>
                <a:latin typeface="Courier New" pitchFamily="49" charset="0"/>
              </a:defRPr>
            </a:lvl1pPr>
            <a:lvl2pPr marL="742950" indent="-285750" defTabSz="457200">
              <a:defRPr sz="2000">
                <a:solidFill>
                  <a:srgbClr val="FFFFFF"/>
                </a:solidFill>
                <a:latin typeface="Courier New" pitchFamily="49" charset="0"/>
              </a:defRPr>
            </a:lvl2pPr>
            <a:lvl3pPr marL="1143000" indent="-228600" defTabSz="457200">
              <a:defRPr sz="2000">
                <a:solidFill>
                  <a:srgbClr val="FFFFFF"/>
                </a:solidFill>
                <a:latin typeface="Courier New" pitchFamily="49" charset="0"/>
              </a:defRPr>
            </a:lvl3pPr>
            <a:lvl4pPr marL="1600200" indent="-228600" defTabSz="457200">
              <a:defRPr sz="2000">
                <a:solidFill>
                  <a:srgbClr val="FFFFFF"/>
                </a:solidFill>
                <a:latin typeface="Courier New" pitchFamily="49" charset="0"/>
              </a:defRPr>
            </a:lvl4pPr>
            <a:lvl5pPr marL="2057400" indent="-228600" defTabSz="457200">
              <a:defRPr sz="2000">
                <a:solidFill>
                  <a:srgbClr val="FFFFFF"/>
                </a:solidFill>
                <a:latin typeface="Courier New" pitchFamily="49" charset="0"/>
              </a:defRPr>
            </a:lvl5pPr>
            <a:lvl6pPr marL="2514600" indent="-228600" algn="r" defTabSz="457200" eaLnBrk="0" fontAlgn="base" hangingPunct="0">
              <a:lnSpc>
                <a:spcPct val="40000"/>
              </a:lnSpc>
              <a:spcBef>
                <a:spcPct val="50000"/>
              </a:spcBef>
              <a:spcAft>
                <a:spcPct val="0"/>
              </a:spcAft>
              <a:defRPr sz="2000">
                <a:solidFill>
                  <a:srgbClr val="FFFFFF"/>
                </a:solidFill>
                <a:latin typeface="Courier New" pitchFamily="49" charset="0"/>
              </a:defRPr>
            </a:lvl6pPr>
            <a:lvl7pPr marL="2971800" indent="-228600" algn="r" defTabSz="457200" eaLnBrk="0" fontAlgn="base" hangingPunct="0">
              <a:lnSpc>
                <a:spcPct val="40000"/>
              </a:lnSpc>
              <a:spcBef>
                <a:spcPct val="50000"/>
              </a:spcBef>
              <a:spcAft>
                <a:spcPct val="0"/>
              </a:spcAft>
              <a:defRPr sz="2000">
                <a:solidFill>
                  <a:srgbClr val="FFFFFF"/>
                </a:solidFill>
                <a:latin typeface="Courier New" pitchFamily="49" charset="0"/>
              </a:defRPr>
            </a:lvl7pPr>
            <a:lvl8pPr marL="3429000" indent="-228600" algn="r" defTabSz="457200" eaLnBrk="0" fontAlgn="base" hangingPunct="0">
              <a:lnSpc>
                <a:spcPct val="40000"/>
              </a:lnSpc>
              <a:spcBef>
                <a:spcPct val="50000"/>
              </a:spcBef>
              <a:spcAft>
                <a:spcPct val="0"/>
              </a:spcAft>
              <a:defRPr sz="2000">
                <a:solidFill>
                  <a:srgbClr val="FFFFFF"/>
                </a:solidFill>
                <a:latin typeface="Courier New" pitchFamily="49" charset="0"/>
              </a:defRPr>
            </a:lvl8pPr>
            <a:lvl9pPr marL="3886200" indent="-228600" algn="r" defTabSz="457200" eaLnBrk="0" fontAlgn="base" hangingPunct="0">
              <a:lnSpc>
                <a:spcPct val="40000"/>
              </a:lnSpc>
              <a:spcBef>
                <a:spcPct val="50000"/>
              </a:spcBef>
              <a:spcAft>
                <a:spcPct val="0"/>
              </a:spcAft>
              <a:defRPr sz="2000">
                <a:solidFill>
                  <a:srgbClr val="FFFFFF"/>
                </a:solidFill>
                <a:latin typeface="Courier New" pitchFamily="49" charset="0"/>
              </a:defRPr>
            </a:lvl9pPr>
          </a:lstStyle>
          <a:p>
            <a:pPr algn="l">
              <a:lnSpc>
                <a:spcPct val="100000"/>
              </a:lnSpc>
            </a:pPr>
            <a:r>
              <a:rPr lang="en-US" sz="2400" b="1" dirty="0">
                <a:solidFill>
                  <a:schemeClr val="tx1"/>
                </a:solidFill>
              </a:rPr>
              <a:t>import Z.Y.X</a:t>
            </a:r>
          </a:p>
        </p:txBody>
      </p:sp>
      <p:sp>
        <p:nvSpPr>
          <p:cNvPr id="9" name="Text Box 1028"/>
          <p:cNvSpPr txBox="1">
            <a:spLocks noChangeArrowheads="1"/>
          </p:cNvSpPr>
          <p:nvPr/>
        </p:nvSpPr>
        <p:spPr bwMode="auto">
          <a:xfrm>
            <a:off x="145159" y="3091915"/>
            <a:ext cx="88391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57200">
              <a:defRPr sz="2000">
                <a:solidFill>
                  <a:srgbClr val="FFFFFF"/>
                </a:solidFill>
                <a:latin typeface="Courier New" pitchFamily="49" charset="0"/>
              </a:defRPr>
            </a:lvl1pPr>
            <a:lvl2pPr marL="742950" indent="-285750" defTabSz="457200">
              <a:defRPr sz="2000">
                <a:solidFill>
                  <a:srgbClr val="FFFFFF"/>
                </a:solidFill>
                <a:latin typeface="Courier New" pitchFamily="49" charset="0"/>
              </a:defRPr>
            </a:lvl2pPr>
            <a:lvl3pPr marL="1143000" indent="-228600" defTabSz="457200">
              <a:defRPr sz="2000">
                <a:solidFill>
                  <a:srgbClr val="FFFFFF"/>
                </a:solidFill>
                <a:latin typeface="Courier New" pitchFamily="49" charset="0"/>
              </a:defRPr>
            </a:lvl3pPr>
            <a:lvl4pPr marL="1600200" indent="-228600" defTabSz="457200">
              <a:defRPr sz="2000">
                <a:solidFill>
                  <a:srgbClr val="FFFFFF"/>
                </a:solidFill>
                <a:latin typeface="Courier New" pitchFamily="49" charset="0"/>
              </a:defRPr>
            </a:lvl4pPr>
            <a:lvl5pPr marL="2057400" indent="-228600" defTabSz="457200">
              <a:defRPr sz="2000">
                <a:solidFill>
                  <a:srgbClr val="FFFFFF"/>
                </a:solidFill>
                <a:latin typeface="Courier New" pitchFamily="49" charset="0"/>
              </a:defRPr>
            </a:lvl5pPr>
            <a:lvl6pPr marL="2514600" indent="-228600" algn="r" defTabSz="457200" eaLnBrk="0" fontAlgn="base" hangingPunct="0">
              <a:lnSpc>
                <a:spcPct val="40000"/>
              </a:lnSpc>
              <a:spcBef>
                <a:spcPct val="50000"/>
              </a:spcBef>
              <a:spcAft>
                <a:spcPct val="0"/>
              </a:spcAft>
              <a:defRPr sz="2000">
                <a:solidFill>
                  <a:srgbClr val="FFFFFF"/>
                </a:solidFill>
                <a:latin typeface="Courier New" pitchFamily="49" charset="0"/>
              </a:defRPr>
            </a:lvl6pPr>
            <a:lvl7pPr marL="2971800" indent="-228600" algn="r" defTabSz="457200" eaLnBrk="0" fontAlgn="base" hangingPunct="0">
              <a:lnSpc>
                <a:spcPct val="40000"/>
              </a:lnSpc>
              <a:spcBef>
                <a:spcPct val="50000"/>
              </a:spcBef>
              <a:spcAft>
                <a:spcPct val="0"/>
              </a:spcAft>
              <a:defRPr sz="2000">
                <a:solidFill>
                  <a:srgbClr val="FFFFFF"/>
                </a:solidFill>
                <a:latin typeface="Courier New" pitchFamily="49" charset="0"/>
              </a:defRPr>
            </a:lvl7pPr>
            <a:lvl8pPr marL="3429000" indent="-228600" algn="r" defTabSz="457200" eaLnBrk="0" fontAlgn="base" hangingPunct="0">
              <a:lnSpc>
                <a:spcPct val="40000"/>
              </a:lnSpc>
              <a:spcBef>
                <a:spcPct val="50000"/>
              </a:spcBef>
              <a:spcAft>
                <a:spcPct val="0"/>
              </a:spcAft>
              <a:defRPr sz="2000">
                <a:solidFill>
                  <a:srgbClr val="FFFFFF"/>
                </a:solidFill>
                <a:latin typeface="Courier New" pitchFamily="49" charset="0"/>
              </a:defRPr>
            </a:lvl8pPr>
            <a:lvl9pPr marL="3886200" indent="-228600" algn="r" defTabSz="457200" eaLnBrk="0" fontAlgn="base" hangingPunct="0">
              <a:lnSpc>
                <a:spcPct val="40000"/>
              </a:lnSpc>
              <a:spcBef>
                <a:spcPct val="50000"/>
              </a:spcBef>
              <a:spcAft>
                <a:spcPct val="0"/>
              </a:spcAft>
              <a:defRPr sz="2000">
                <a:solidFill>
                  <a:srgbClr val="FFFFFF"/>
                </a:solidFill>
                <a:latin typeface="Courier New" pitchFamily="49" charset="0"/>
              </a:defRPr>
            </a:lvl9pPr>
          </a:lstStyle>
          <a:p>
            <a:pPr algn="l">
              <a:lnSpc>
                <a:spcPct val="100000"/>
              </a:lnSpc>
            </a:pPr>
            <a:r>
              <a:rPr lang="en-US" sz="2400" b="1" dirty="0">
                <a:solidFill>
                  <a:schemeClr val="tx1"/>
                </a:solidFill>
              </a:rPr>
              <a:t>import X as N</a:t>
            </a:r>
          </a:p>
        </p:txBody>
      </p:sp>
      <p:sp>
        <p:nvSpPr>
          <p:cNvPr id="10" name="Text Box 1028"/>
          <p:cNvSpPr txBox="1">
            <a:spLocks noChangeArrowheads="1"/>
          </p:cNvSpPr>
          <p:nvPr/>
        </p:nvSpPr>
        <p:spPr bwMode="auto">
          <a:xfrm>
            <a:off x="165562" y="4010126"/>
            <a:ext cx="88391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57200">
              <a:defRPr sz="2000">
                <a:solidFill>
                  <a:srgbClr val="FFFFFF"/>
                </a:solidFill>
                <a:latin typeface="Courier New" pitchFamily="49" charset="0"/>
              </a:defRPr>
            </a:lvl1pPr>
            <a:lvl2pPr marL="742950" indent="-285750" defTabSz="457200">
              <a:defRPr sz="2000">
                <a:solidFill>
                  <a:srgbClr val="FFFFFF"/>
                </a:solidFill>
                <a:latin typeface="Courier New" pitchFamily="49" charset="0"/>
              </a:defRPr>
            </a:lvl2pPr>
            <a:lvl3pPr marL="1143000" indent="-228600" defTabSz="457200">
              <a:defRPr sz="2000">
                <a:solidFill>
                  <a:srgbClr val="FFFFFF"/>
                </a:solidFill>
                <a:latin typeface="Courier New" pitchFamily="49" charset="0"/>
              </a:defRPr>
            </a:lvl3pPr>
            <a:lvl4pPr marL="1600200" indent="-228600" defTabSz="457200">
              <a:defRPr sz="2000">
                <a:solidFill>
                  <a:srgbClr val="FFFFFF"/>
                </a:solidFill>
                <a:latin typeface="Courier New" pitchFamily="49" charset="0"/>
              </a:defRPr>
            </a:lvl4pPr>
            <a:lvl5pPr marL="2057400" indent="-228600" defTabSz="457200">
              <a:defRPr sz="2000">
                <a:solidFill>
                  <a:srgbClr val="FFFFFF"/>
                </a:solidFill>
                <a:latin typeface="Courier New" pitchFamily="49" charset="0"/>
              </a:defRPr>
            </a:lvl5pPr>
            <a:lvl6pPr marL="2514600" indent="-228600" algn="r" defTabSz="457200" eaLnBrk="0" fontAlgn="base" hangingPunct="0">
              <a:lnSpc>
                <a:spcPct val="40000"/>
              </a:lnSpc>
              <a:spcBef>
                <a:spcPct val="50000"/>
              </a:spcBef>
              <a:spcAft>
                <a:spcPct val="0"/>
              </a:spcAft>
              <a:defRPr sz="2000">
                <a:solidFill>
                  <a:srgbClr val="FFFFFF"/>
                </a:solidFill>
                <a:latin typeface="Courier New" pitchFamily="49" charset="0"/>
              </a:defRPr>
            </a:lvl6pPr>
            <a:lvl7pPr marL="2971800" indent="-228600" algn="r" defTabSz="457200" eaLnBrk="0" fontAlgn="base" hangingPunct="0">
              <a:lnSpc>
                <a:spcPct val="40000"/>
              </a:lnSpc>
              <a:spcBef>
                <a:spcPct val="50000"/>
              </a:spcBef>
              <a:spcAft>
                <a:spcPct val="0"/>
              </a:spcAft>
              <a:defRPr sz="2000">
                <a:solidFill>
                  <a:srgbClr val="FFFFFF"/>
                </a:solidFill>
                <a:latin typeface="Courier New" pitchFamily="49" charset="0"/>
              </a:defRPr>
            </a:lvl7pPr>
            <a:lvl8pPr marL="3429000" indent="-228600" algn="r" defTabSz="457200" eaLnBrk="0" fontAlgn="base" hangingPunct="0">
              <a:lnSpc>
                <a:spcPct val="40000"/>
              </a:lnSpc>
              <a:spcBef>
                <a:spcPct val="50000"/>
              </a:spcBef>
              <a:spcAft>
                <a:spcPct val="0"/>
              </a:spcAft>
              <a:defRPr sz="2000">
                <a:solidFill>
                  <a:srgbClr val="FFFFFF"/>
                </a:solidFill>
                <a:latin typeface="Courier New" pitchFamily="49" charset="0"/>
              </a:defRPr>
            </a:lvl8pPr>
            <a:lvl9pPr marL="3886200" indent="-228600" algn="r" defTabSz="457200" eaLnBrk="0" fontAlgn="base" hangingPunct="0">
              <a:lnSpc>
                <a:spcPct val="40000"/>
              </a:lnSpc>
              <a:spcBef>
                <a:spcPct val="50000"/>
              </a:spcBef>
              <a:spcAft>
                <a:spcPct val="0"/>
              </a:spcAft>
              <a:defRPr sz="2000">
                <a:solidFill>
                  <a:srgbClr val="FFFFFF"/>
                </a:solidFill>
                <a:latin typeface="Courier New" pitchFamily="49" charset="0"/>
              </a:defRPr>
            </a:lvl9pPr>
          </a:lstStyle>
          <a:p>
            <a:pPr algn="l">
              <a:lnSpc>
                <a:spcPct val="100000"/>
              </a:lnSpc>
            </a:pPr>
            <a:r>
              <a:rPr lang="en-US" sz="2400" b="1" dirty="0">
                <a:solidFill>
                  <a:schemeClr val="tx1"/>
                </a:solidFill>
              </a:rPr>
              <a:t>from Z.Y.X import F1, F2</a:t>
            </a:r>
          </a:p>
        </p:txBody>
      </p:sp>
    </p:spTree>
    <p:extLst>
      <p:ext uri="{BB962C8B-B14F-4D97-AF65-F5344CB8AC3E}">
        <p14:creationId xmlns:p14="http://schemas.microsoft.com/office/powerpoint/2010/main" val="1684670828"/>
      </p:ext>
    </p:extLst>
  </p:cSld>
  <p:clrMapOvr>
    <a:masterClrMapping/>
  </p:clrMapOvr>
  <p:transition spd="med"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p:txBody>
          <a:bodyPr>
            <a:normAutofit/>
          </a:bodyPr>
          <a:lstStyle/>
          <a:p>
            <a:r>
              <a:rPr lang="en-CA" dirty="0"/>
              <a:t>Python Package Clicker Question</a:t>
            </a:r>
            <a:endParaRPr lang="en-US" dirty="0"/>
          </a:p>
        </p:txBody>
      </p:sp>
      <p:sp>
        <p:nvSpPr>
          <p:cNvPr id="609283" name="Rectangle 3"/>
          <p:cNvSpPr>
            <a:spLocks noGrp="1" noChangeArrowheads="1"/>
          </p:cNvSpPr>
          <p:nvPr>
            <p:ph idx="1"/>
          </p:nvPr>
        </p:nvSpPr>
        <p:spPr>
          <a:xfrm>
            <a:off x="62838" y="895350"/>
            <a:ext cx="9031287" cy="4191000"/>
          </a:xfrm>
        </p:spPr>
        <p:txBody>
          <a:bodyPr>
            <a:normAutofit/>
          </a:bodyPr>
          <a:lstStyle/>
          <a:p>
            <a:r>
              <a:rPr lang="en-CA" b="1" i="1" dirty="0">
                <a:solidFill>
                  <a:srgbClr val="14FD3A"/>
                </a:solidFill>
              </a:rPr>
              <a:t>Question:</a:t>
            </a:r>
            <a:r>
              <a:rPr lang="en-CA" dirty="0"/>
              <a:t> Package </a:t>
            </a:r>
            <a:r>
              <a:rPr lang="en-CA" dirty="0">
                <a:latin typeface="Courier New" panose="02070309020205020404" pitchFamily="49" charset="0"/>
                <a:cs typeface="Courier New" panose="02070309020205020404" pitchFamily="49" charset="0"/>
              </a:rPr>
              <a:t>random</a:t>
            </a:r>
            <a:r>
              <a:rPr lang="en-CA" dirty="0"/>
              <a:t> has a function called </a:t>
            </a:r>
            <a:r>
              <a:rPr lang="en-CA" dirty="0">
                <a:latin typeface="Courier New" panose="02070309020205020404" pitchFamily="49" charset="0"/>
                <a:cs typeface="Courier New" panose="02070309020205020404" pitchFamily="49" charset="0"/>
              </a:rPr>
              <a:t>random</a:t>
            </a:r>
            <a:r>
              <a:rPr lang="en-CA" dirty="0"/>
              <a:t>. Given the following import, how would you call this function.</a:t>
            </a:r>
          </a:p>
          <a:p>
            <a:endParaRPr lang="en-CA" dirty="0"/>
          </a:p>
          <a:p>
            <a:endParaRPr lang="en-CA" dirty="0"/>
          </a:p>
          <a:p>
            <a:r>
              <a:rPr lang="en-CA" b="1" dirty="0">
                <a:solidFill>
                  <a:srgbClr val="F0F000"/>
                </a:solidFill>
              </a:rPr>
              <a:t>A)</a:t>
            </a:r>
            <a:r>
              <a:rPr lang="en-CA" dirty="0"/>
              <a:t> </a:t>
            </a:r>
            <a:r>
              <a:rPr lang="en-CA" dirty="0">
                <a:latin typeface="Courier New" panose="02070309020205020404" pitchFamily="49" charset="0"/>
                <a:cs typeface="Courier New" panose="02070309020205020404" pitchFamily="49" charset="0"/>
              </a:rPr>
              <a:t>random.random()</a:t>
            </a:r>
          </a:p>
          <a:p>
            <a:r>
              <a:rPr lang="en-CA" b="1" dirty="0">
                <a:solidFill>
                  <a:srgbClr val="F0F000"/>
                </a:solidFill>
              </a:rPr>
              <a:t>B)</a:t>
            </a:r>
            <a:r>
              <a:rPr lang="en-CA" dirty="0"/>
              <a:t> </a:t>
            </a:r>
            <a:r>
              <a:rPr lang="en-CA" dirty="0">
                <a:latin typeface="Courier New" panose="02070309020205020404" pitchFamily="49" charset="0"/>
                <a:cs typeface="Courier New" panose="02070309020205020404" pitchFamily="49" charset="0"/>
              </a:rPr>
              <a:t>random.rand()</a:t>
            </a:r>
          </a:p>
          <a:p>
            <a:r>
              <a:rPr lang="en-CA" b="1" dirty="0">
                <a:solidFill>
                  <a:srgbClr val="F0F000"/>
                </a:solidFill>
              </a:rPr>
              <a:t>C)</a:t>
            </a:r>
            <a:r>
              <a:rPr lang="en-CA" dirty="0"/>
              <a:t> </a:t>
            </a:r>
            <a:r>
              <a:rPr lang="en-CA" dirty="0">
                <a:latin typeface="Courier New" panose="02070309020205020404" pitchFamily="49" charset="0"/>
                <a:cs typeface="Courier New" panose="02070309020205020404" pitchFamily="49" charset="0"/>
              </a:rPr>
              <a:t>rand.random()</a:t>
            </a:r>
          </a:p>
          <a:p>
            <a:r>
              <a:rPr lang="en-CA" b="1" dirty="0">
                <a:solidFill>
                  <a:srgbClr val="F0F000"/>
                </a:solidFill>
              </a:rPr>
              <a:t>D)</a:t>
            </a:r>
            <a:r>
              <a:rPr lang="en-CA" dirty="0"/>
              <a:t> </a:t>
            </a:r>
            <a:r>
              <a:rPr lang="en-CA" dirty="0">
                <a:latin typeface="Courier New" panose="02070309020205020404" pitchFamily="49" charset="0"/>
                <a:cs typeface="Courier New" panose="02070309020205020404" pitchFamily="49" charset="0"/>
              </a:rPr>
              <a:t>rand()</a:t>
            </a:r>
          </a:p>
          <a:p>
            <a:r>
              <a:rPr lang="en-CA" b="1" dirty="0">
                <a:solidFill>
                  <a:srgbClr val="F0F000"/>
                </a:solidFill>
              </a:rPr>
              <a:t>E)</a:t>
            </a:r>
            <a:r>
              <a:rPr lang="en-CA" dirty="0"/>
              <a:t> </a:t>
            </a:r>
            <a:r>
              <a:rPr lang="en-CA" dirty="0">
                <a:latin typeface="Courier New" panose="02070309020205020404" pitchFamily="49" charset="0"/>
                <a:cs typeface="Courier New" panose="02070309020205020404" pitchFamily="49" charset="0"/>
              </a:rPr>
              <a:t>rand.random()</a:t>
            </a:r>
          </a:p>
          <a:p>
            <a:endParaRPr lang="en-CA" b="1" dirty="0">
              <a:solidFill>
                <a:srgbClr val="F0F000"/>
              </a:solidFill>
            </a:endParaRPr>
          </a:p>
        </p:txBody>
      </p:sp>
      <p:sp>
        <p:nvSpPr>
          <p:cNvPr id="4" name="Text Box 1028"/>
          <p:cNvSpPr txBox="1">
            <a:spLocks noChangeArrowheads="1"/>
          </p:cNvSpPr>
          <p:nvPr/>
        </p:nvSpPr>
        <p:spPr bwMode="auto">
          <a:xfrm>
            <a:off x="914401" y="1778550"/>
            <a:ext cx="6248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57200">
              <a:defRPr sz="2000">
                <a:solidFill>
                  <a:srgbClr val="FFFFFF"/>
                </a:solidFill>
                <a:latin typeface="Courier New" pitchFamily="49" charset="0"/>
              </a:defRPr>
            </a:lvl1pPr>
            <a:lvl2pPr marL="742950" indent="-285750" defTabSz="457200">
              <a:defRPr sz="2000">
                <a:solidFill>
                  <a:srgbClr val="FFFFFF"/>
                </a:solidFill>
                <a:latin typeface="Courier New" pitchFamily="49" charset="0"/>
              </a:defRPr>
            </a:lvl2pPr>
            <a:lvl3pPr marL="1143000" indent="-228600" defTabSz="457200">
              <a:defRPr sz="2000">
                <a:solidFill>
                  <a:srgbClr val="FFFFFF"/>
                </a:solidFill>
                <a:latin typeface="Courier New" pitchFamily="49" charset="0"/>
              </a:defRPr>
            </a:lvl3pPr>
            <a:lvl4pPr marL="1600200" indent="-228600" defTabSz="457200">
              <a:defRPr sz="2000">
                <a:solidFill>
                  <a:srgbClr val="FFFFFF"/>
                </a:solidFill>
                <a:latin typeface="Courier New" pitchFamily="49" charset="0"/>
              </a:defRPr>
            </a:lvl4pPr>
            <a:lvl5pPr marL="2057400" indent="-228600" defTabSz="457200">
              <a:defRPr sz="2000">
                <a:solidFill>
                  <a:srgbClr val="FFFFFF"/>
                </a:solidFill>
                <a:latin typeface="Courier New" pitchFamily="49" charset="0"/>
              </a:defRPr>
            </a:lvl5pPr>
            <a:lvl6pPr marL="2514600" indent="-228600" algn="r" defTabSz="457200" eaLnBrk="0" fontAlgn="base" hangingPunct="0">
              <a:lnSpc>
                <a:spcPct val="40000"/>
              </a:lnSpc>
              <a:spcBef>
                <a:spcPct val="50000"/>
              </a:spcBef>
              <a:spcAft>
                <a:spcPct val="0"/>
              </a:spcAft>
              <a:defRPr sz="2000">
                <a:solidFill>
                  <a:srgbClr val="FFFFFF"/>
                </a:solidFill>
                <a:latin typeface="Courier New" pitchFamily="49" charset="0"/>
              </a:defRPr>
            </a:lvl6pPr>
            <a:lvl7pPr marL="2971800" indent="-228600" algn="r" defTabSz="457200" eaLnBrk="0" fontAlgn="base" hangingPunct="0">
              <a:lnSpc>
                <a:spcPct val="40000"/>
              </a:lnSpc>
              <a:spcBef>
                <a:spcPct val="50000"/>
              </a:spcBef>
              <a:spcAft>
                <a:spcPct val="0"/>
              </a:spcAft>
              <a:defRPr sz="2000">
                <a:solidFill>
                  <a:srgbClr val="FFFFFF"/>
                </a:solidFill>
                <a:latin typeface="Courier New" pitchFamily="49" charset="0"/>
              </a:defRPr>
            </a:lvl7pPr>
            <a:lvl8pPr marL="3429000" indent="-228600" algn="r" defTabSz="457200" eaLnBrk="0" fontAlgn="base" hangingPunct="0">
              <a:lnSpc>
                <a:spcPct val="40000"/>
              </a:lnSpc>
              <a:spcBef>
                <a:spcPct val="50000"/>
              </a:spcBef>
              <a:spcAft>
                <a:spcPct val="0"/>
              </a:spcAft>
              <a:defRPr sz="2000">
                <a:solidFill>
                  <a:srgbClr val="FFFFFF"/>
                </a:solidFill>
                <a:latin typeface="Courier New" pitchFamily="49" charset="0"/>
              </a:defRPr>
            </a:lvl8pPr>
            <a:lvl9pPr marL="3886200" indent="-228600" algn="r" defTabSz="457200" eaLnBrk="0" fontAlgn="base" hangingPunct="0">
              <a:lnSpc>
                <a:spcPct val="40000"/>
              </a:lnSpc>
              <a:spcBef>
                <a:spcPct val="50000"/>
              </a:spcBef>
              <a:spcAft>
                <a:spcPct val="0"/>
              </a:spcAft>
              <a:defRPr sz="2000">
                <a:solidFill>
                  <a:srgbClr val="FFFFFF"/>
                </a:solidFill>
                <a:latin typeface="Courier New" pitchFamily="49" charset="0"/>
              </a:defRPr>
            </a:lvl9pPr>
          </a:lstStyle>
          <a:p>
            <a:pPr algn="l">
              <a:lnSpc>
                <a:spcPct val="100000"/>
              </a:lnSpc>
            </a:pPr>
            <a:r>
              <a:rPr lang="en-US" sz="2400" dirty="0">
                <a:solidFill>
                  <a:schemeClr val="tx1"/>
                </a:solidFill>
              </a:rPr>
              <a:t>from random import random as rand</a:t>
            </a:r>
          </a:p>
        </p:txBody>
      </p:sp>
    </p:spTree>
    <p:extLst>
      <p:ext uri="{BB962C8B-B14F-4D97-AF65-F5344CB8AC3E}">
        <p14:creationId xmlns:p14="http://schemas.microsoft.com/office/powerpoint/2010/main" val="4039252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p:txBody>
          <a:bodyPr>
            <a:normAutofit/>
          </a:bodyPr>
          <a:lstStyle/>
          <a:p>
            <a:r>
              <a:rPr lang="en-CA" dirty="0"/>
              <a:t>Python Import Package Clicker Question</a:t>
            </a:r>
            <a:endParaRPr lang="en-US" dirty="0"/>
          </a:p>
        </p:txBody>
      </p:sp>
      <p:sp>
        <p:nvSpPr>
          <p:cNvPr id="609283" name="Rectangle 3"/>
          <p:cNvSpPr>
            <a:spLocks noGrp="1" noChangeArrowheads="1"/>
          </p:cNvSpPr>
          <p:nvPr>
            <p:ph idx="1"/>
          </p:nvPr>
        </p:nvSpPr>
        <p:spPr>
          <a:xfrm>
            <a:off x="62838" y="895350"/>
            <a:ext cx="9031287" cy="4191000"/>
          </a:xfrm>
        </p:spPr>
        <p:txBody>
          <a:bodyPr>
            <a:normAutofit/>
          </a:bodyPr>
          <a:lstStyle/>
          <a:p>
            <a:r>
              <a:rPr lang="en-CA" b="1" i="1" dirty="0">
                <a:solidFill>
                  <a:srgbClr val="14FD3A"/>
                </a:solidFill>
              </a:rPr>
              <a:t>Question:</a:t>
            </a:r>
            <a:r>
              <a:rPr lang="en-CA" dirty="0"/>
              <a:t> Package </a:t>
            </a:r>
            <a:r>
              <a:rPr lang="en-CA" dirty="0">
                <a:latin typeface="Courier New" panose="02070309020205020404" pitchFamily="49" charset="0"/>
                <a:cs typeface="Courier New" panose="02070309020205020404" pitchFamily="49" charset="0"/>
              </a:rPr>
              <a:t>random</a:t>
            </a:r>
            <a:r>
              <a:rPr lang="en-CA" dirty="0"/>
              <a:t> has a function called </a:t>
            </a:r>
            <a:r>
              <a:rPr lang="en-CA" dirty="0">
                <a:latin typeface="Courier New" panose="02070309020205020404" pitchFamily="49" charset="0"/>
                <a:cs typeface="Courier New" panose="02070309020205020404" pitchFamily="49" charset="0"/>
              </a:rPr>
              <a:t>random</a:t>
            </a:r>
            <a:r>
              <a:rPr lang="en-CA" dirty="0"/>
              <a:t>. The following code successfully calls the function, what was the import?</a:t>
            </a:r>
          </a:p>
          <a:p>
            <a:endParaRPr lang="en-CA" dirty="0"/>
          </a:p>
          <a:p>
            <a:r>
              <a:rPr lang="en-CA" b="1" dirty="0">
                <a:solidFill>
                  <a:srgbClr val="F0F000"/>
                </a:solidFill>
              </a:rPr>
              <a:t>A)</a:t>
            </a:r>
            <a:r>
              <a:rPr lang="en-CA" dirty="0"/>
              <a:t> </a:t>
            </a:r>
            <a:r>
              <a:rPr lang="en-CA" dirty="0">
                <a:latin typeface="Courier New" panose="02070309020205020404" pitchFamily="49" charset="0"/>
                <a:cs typeface="Courier New" panose="02070309020205020404" pitchFamily="49" charset="0"/>
              </a:rPr>
              <a:t>import random</a:t>
            </a:r>
          </a:p>
          <a:p>
            <a:r>
              <a:rPr lang="en-CA" b="1" dirty="0">
                <a:solidFill>
                  <a:srgbClr val="F0F000"/>
                </a:solidFill>
              </a:rPr>
              <a:t>B)</a:t>
            </a:r>
            <a:r>
              <a:rPr lang="en-CA" dirty="0"/>
              <a:t> </a:t>
            </a:r>
            <a:r>
              <a:rPr lang="en-CA" dirty="0">
                <a:latin typeface="Courier New" panose="02070309020205020404" pitchFamily="49" charset="0"/>
                <a:cs typeface="Courier New" panose="02070309020205020404" pitchFamily="49" charset="0"/>
              </a:rPr>
              <a:t>from random import rand</a:t>
            </a:r>
          </a:p>
          <a:p>
            <a:r>
              <a:rPr lang="en-CA" b="1" dirty="0">
                <a:solidFill>
                  <a:srgbClr val="F0F000"/>
                </a:solidFill>
              </a:rPr>
              <a:t>C)</a:t>
            </a:r>
            <a:r>
              <a:rPr lang="en-CA" dirty="0"/>
              <a:t> </a:t>
            </a:r>
            <a:r>
              <a:rPr lang="en-CA" dirty="0">
                <a:latin typeface="Courier New" panose="02070309020205020404" pitchFamily="49" charset="0"/>
                <a:cs typeface="Courier New" panose="02070309020205020404" pitchFamily="49" charset="0"/>
              </a:rPr>
              <a:t>from random import random as rand</a:t>
            </a:r>
          </a:p>
          <a:p>
            <a:r>
              <a:rPr lang="en-CA" b="1" dirty="0">
                <a:solidFill>
                  <a:srgbClr val="F0F000"/>
                </a:solidFill>
              </a:rPr>
              <a:t>D)</a:t>
            </a:r>
            <a:r>
              <a:rPr lang="en-CA" dirty="0"/>
              <a:t> </a:t>
            </a:r>
            <a:r>
              <a:rPr lang="en-CA" dirty="0">
                <a:latin typeface="Courier New" panose="02070309020205020404" pitchFamily="49" charset="0"/>
                <a:cs typeface="Courier New" panose="02070309020205020404" pitchFamily="49" charset="0"/>
              </a:rPr>
              <a:t>import rand</a:t>
            </a:r>
          </a:p>
          <a:p>
            <a:r>
              <a:rPr lang="en-CA" b="1" dirty="0">
                <a:solidFill>
                  <a:srgbClr val="F0F000"/>
                </a:solidFill>
              </a:rPr>
              <a:t>E)</a:t>
            </a:r>
            <a:r>
              <a:rPr lang="en-CA" dirty="0"/>
              <a:t> </a:t>
            </a:r>
            <a:r>
              <a:rPr lang="en-CA" dirty="0">
                <a:latin typeface="Courier New" panose="02070309020205020404" pitchFamily="49" charset="0"/>
                <a:cs typeface="Courier New" panose="02070309020205020404" pitchFamily="49" charset="0"/>
              </a:rPr>
              <a:t>import random as rand</a:t>
            </a:r>
          </a:p>
          <a:p>
            <a:endParaRPr lang="en-CA" b="1" dirty="0">
              <a:solidFill>
                <a:srgbClr val="F0F000"/>
              </a:solidFill>
            </a:endParaRPr>
          </a:p>
        </p:txBody>
      </p:sp>
      <p:sp>
        <p:nvSpPr>
          <p:cNvPr id="4" name="Text Box 1028"/>
          <p:cNvSpPr txBox="1">
            <a:spLocks noChangeArrowheads="1"/>
          </p:cNvSpPr>
          <p:nvPr/>
        </p:nvSpPr>
        <p:spPr bwMode="auto">
          <a:xfrm>
            <a:off x="2783999" y="1657350"/>
            <a:ext cx="6248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57200">
              <a:defRPr sz="2000">
                <a:solidFill>
                  <a:srgbClr val="FFFFFF"/>
                </a:solidFill>
                <a:latin typeface="Courier New" pitchFamily="49" charset="0"/>
              </a:defRPr>
            </a:lvl1pPr>
            <a:lvl2pPr marL="742950" indent="-285750" defTabSz="457200">
              <a:defRPr sz="2000">
                <a:solidFill>
                  <a:srgbClr val="FFFFFF"/>
                </a:solidFill>
                <a:latin typeface="Courier New" pitchFamily="49" charset="0"/>
              </a:defRPr>
            </a:lvl2pPr>
            <a:lvl3pPr marL="1143000" indent="-228600" defTabSz="457200">
              <a:defRPr sz="2000">
                <a:solidFill>
                  <a:srgbClr val="FFFFFF"/>
                </a:solidFill>
                <a:latin typeface="Courier New" pitchFamily="49" charset="0"/>
              </a:defRPr>
            </a:lvl3pPr>
            <a:lvl4pPr marL="1600200" indent="-228600" defTabSz="457200">
              <a:defRPr sz="2000">
                <a:solidFill>
                  <a:srgbClr val="FFFFFF"/>
                </a:solidFill>
                <a:latin typeface="Courier New" pitchFamily="49" charset="0"/>
              </a:defRPr>
            </a:lvl4pPr>
            <a:lvl5pPr marL="2057400" indent="-228600" defTabSz="457200">
              <a:defRPr sz="2000">
                <a:solidFill>
                  <a:srgbClr val="FFFFFF"/>
                </a:solidFill>
                <a:latin typeface="Courier New" pitchFamily="49" charset="0"/>
              </a:defRPr>
            </a:lvl5pPr>
            <a:lvl6pPr marL="2514600" indent="-228600" algn="r" defTabSz="457200" eaLnBrk="0" fontAlgn="base" hangingPunct="0">
              <a:lnSpc>
                <a:spcPct val="40000"/>
              </a:lnSpc>
              <a:spcBef>
                <a:spcPct val="50000"/>
              </a:spcBef>
              <a:spcAft>
                <a:spcPct val="0"/>
              </a:spcAft>
              <a:defRPr sz="2000">
                <a:solidFill>
                  <a:srgbClr val="FFFFFF"/>
                </a:solidFill>
                <a:latin typeface="Courier New" pitchFamily="49" charset="0"/>
              </a:defRPr>
            </a:lvl6pPr>
            <a:lvl7pPr marL="2971800" indent="-228600" algn="r" defTabSz="457200" eaLnBrk="0" fontAlgn="base" hangingPunct="0">
              <a:lnSpc>
                <a:spcPct val="40000"/>
              </a:lnSpc>
              <a:spcBef>
                <a:spcPct val="50000"/>
              </a:spcBef>
              <a:spcAft>
                <a:spcPct val="0"/>
              </a:spcAft>
              <a:defRPr sz="2000">
                <a:solidFill>
                  <a:srgbClr val="FFFFFF"/>
                </a:solidFill>
                <a:latin typeface="Courier New" pitchFamily="49" charset="0"/>
              </a:defRPr>
            </a:lvl7pPr>
            <a:lvl8pPr marL="3429000" indent="-228600" algn="r" defTabSz="457200" eaLnBrk="0" fontAlgn="base" hangingPunct="0">
              <a:lnSpc>
                <a:spcPct val="40000"/>
              </a:lnSpc>
              <a:spcBef>
                <a:spcPct val="50000"/>
              </a:spcBef>
              <a:spcAft>
                <a:spcPct val="0"/>
              </a:spcAft>
              <a:defRPr sz="2000">
                <a:solidFill>
                  <a:srgbClr val="FFFFFF"/>
                </a:solidFill>
                <a:latin typeface="Courier New" pitchFamily="49" charset="0"/>
              </a:defRPr>
            </a:lvl8pPr>
            <a:lvl9pPr marL="3886200" indent="-228600" algn="r" defTabSz="457200" eaLnBrk="0" fontAlgn="base" hangingPunct="0">
              <a:lnSpc>
                <a:spcPct val="40000"/>
              </a:lnSpc>
              <a:spcBef>
                <a:spcPct val="50000"/>
              </a:spcBef>
              <a:spcAft>
                <a:spcPct val="0"/>
              </a:spcAft>
              <a:defRPr sz="2000">
                <a:solidFill>
                  <a:srgbClr val="FFFFFF"/>
                </a:solidFill>
                <a:latin typeface="Courier New" pitchFamily="49" charset="0"/>
              </a:defRPr>
            </a:lvl9pPr>
          </a:lstStyle>
          <a:p>
            <a:pPr algn="l">
              <a:lnSpc>
                <a:spcPct val="100000"/>
              </a:lnSpc>
            </a:pPr>
            <a:r>
              <a:rPr lang="en-US" sz="2400" dirty="0">
                <a:solidFill>
                  <a:schemeClr val="tx1"/>
                </a:solidFill>
              </a:rPr>
              <a:t>rand.random()</a:t>
            </a:r>
          </a:p>
        </p:txBody>
      </p:sp>
    </p:spTree>
    <p:extLst>
      <p:ext uri="{BB962C8B-B14F-4D97-AF65-F5344CB8AC3E}">
        <p14:creationId xmlns:p14="http://schemas.microsoft.com/office/powerpoint/2010/main" val="1377701676"/>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3623</Words>
  <Application>Microsoft Office PowerPoint</Application>
  <PresentationFormat>On-screen Show (16:9)</PresentationFormat>
  <Paragraphs>407</Paragraphs>
  <Slides>29</Slides>
  <Notes>28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MS PGothic</vt:lpstr>
      <vt:lpstr>Arial</vt:lpstr>
      <vt:lpstr>Calibri</vt:lpstr>
      <vt:lpstr>Courier New</vt:lpstr>
      <vt:lpstr>Symbol</vt:lpstr>
      <vt:lpstr>Times New Roman</vt:lpstr>
      <vt:lpstr>Whitney Book</vt:lpstr>
      <vt:lpstr>Wingdings</vt:lpstr>
      <vt:lpstr>Office Theme</vt:lpstr>
      <vt:lpstr>PowerPoint Presentation</vt:lpstr>
      <vt:lpstr>Objectives</vt:lpstr>
      <vt:lpstr>Getting Help</vt:lpstr>
      <vt:lpstr>Python Documentation</vt:lpstr>
      <vt:lpstr>R Documentation</vt:lpstr>
      <vt:lpstr>Python Libraries</vt:lpstr>
      <vt:lpstr>Python Import Syntax Examples</vt:lpstr>
      <vt:lpstr>Python Package Clicker Question</vt:lpstr>
      <vt:lpstr>Python Import Package Clicker Question</vt:lpstr>
      <vt:lpstr>R Libraries</vt:lpstr>
      <vt:lpstr>Adding Packages with RStudio</vt:lpstr>
      <vt:lpstr>R Package Clicker Question</vt:lpstr>
      <vt:lpstr> Try it: Libraries in R and Python</vt:lpstr>
      <vt:lpstr>Debugging</vt:lpstr>
      <vt:lpstr>Debugging: What's the Problem?</vt:lpstr>
      <vt:lpstr>Whose Problem Is It?</vt:lpstr>
      <vt:lpstr>Entering Data into Forms</vt:lpstr>
      <vt:lpstr>Debugging: Solving a Mystery</vt:lpstr>
      <vt:lpstr>The Four Key Steps in Debugging</vt:lpstr>
      <vt:lpstr>Types of Python Errors</vt:lpstr>
      <vt:lpstr>Steps in Debugging Python Code</vt:lpstr>
      <vt:lpstr>Python Debugging Question</vt:lpstr>
      <vt:lpstr>Python Debugging Question</vt:lpstr>
      <vt:lpstr>Aside: The Cost of Debugging</vt:lpstr>
      <vt:lpstr>Aside: The First Bug</vt:lpstr>
      <vt:lpstr>Debugging Follows the Scientific Method</vt:lpstr>
      <vt:lpstr> Try it: Debug Question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530 Libraries, Documentation, and Help</dc:title>
  <dc:creator/>
  <cp:lastModifiedBy/>
  <cp:revision>1</cp:revision>
  <dcterms:created xsi:type="dcterms:W3CDTF">2018-08-27T00:01:26Z</dcterms:created>
  <dcterms:modified xsi:type="dcterms:W3CDTF">2023-09-26T22:00:12Z</dcterms:modified>
</cp:coreProperties>
</file>