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3" r:id="rId2"/>
    <p:sldId id="348" r:id="rId3"/>
    <p:sldId id="311" r:id="rId4"/>
    <p:sldId id="315" r:id="rId5"/>
    <p:sldId id="316" r:id="rId6"/>
    <p:sldId id="317" r:id="rId7"/>
    <p:sldId id="318" r:id="rId8"/>
    <p:sldId id="319" r:id="rId9"/>
    <p:sldId id="313" r:id="rId10"/>
    <p:sldId id="320" r:id="rId11"/>
    <p:sldId id="349" r:id="rId12"/>
    <p:sldId id="323" r:id="rId13"/>
    <p:sldId id="322" r:id="rId14"/>
    <p:sldId id="321" r:id="rId15"/>
    <p:sldId id="324" r:id="rId16"/>
    <p:sldId id="325" r:id="rId17"/>
    <p:sldId id="326" r:id="rId18"/>
    <p:sldId id="327" r:id="rId19"/>
    <p:sldId id="328" r:id="rId20"/>
    <p:sldId id="329" r:id="rId21"/>
    <p:sldId id="314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50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8E1A94-F515-40DC-B96E-C1004262567D}">
          <p14:sldIdLst>
            <p14:sldId id="293"/>
            <p14:sldId id="348"/>
            <p14:sldId id="311"/>
            <p14:sldId id="315"/>
            <p14:sldId id="316"/>
            <p14:sldId id="317"/>
            <p14:sldId id="318"/>
            <p14:sldId id="319"/>
            <p14:sldId id="313"/>
            <p14:sldId id="320"/>
            <p14:sldId id="349"/>
            <p14:sldId id="323"/>
            <p14:sldId id="322"/>
            <p14:sldId id="321"/>
            <p14:sldId id="324"/>
            <p14:sldId id="325"/>
            <p14:sldId id="326"/>
            <p14:sldId id="327"/>
            <p14:sldId id="328"/>
            <p14:sldId id="329"/>
            <p14:sldId id="314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50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2BE3-D032-4F3D-9474-CF4D0321DC84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C752-904B-4F93-87D5-4D9E59CF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24071-12F8-4663-A981-81554005997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90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997A-1541-4644-B1A1-F540428B3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56E5E-111B-4A63-A211-FC8615D1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6CE5-4BD5-402A-8EE2-6BC3989D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838A-AC5B-4858-A8E1-F6862847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D0F3-60DC-4D9C-B38A-A09F0A3D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454F-53C8-43CD-84A7-6D442BA6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8392B-E07E-4974-BDE6-74B7A9C2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1CF9A-5630-4918-87EA-419F72C7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3B13-BE16-4E0B-8956-41A0D83E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E41A-07BD-4EF5-B1D8-0D70089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58AE6-26C6-4E18-BEA6-6372EBF45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9137-A271-4E68-943F-A80AE3DE6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0216-D86D-4AD9-8EB3-F77F64F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18EF2-758B-4CD1-9E14-51683914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602E-B293-4634-898A-DC92FA31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3247-1848-4605-9983-D4524DEF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EE88-BD80-46E7-8425-6021EC35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5746-E866-4B02-A0A4-2462BC31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DE40-17BC-4189-B705-25402039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4575-AB33-4DA2-B2FE-724DCE62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41A2-9A0F-4C03-BCBD-1E252EA7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0095-A0BD-4B40-B8E7-73308386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626C-152A-4495-AEFF-F2A2C45C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8487-FE03-4931-A083-3D416545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72D4-47A1-4114-A529-4D8F1DCE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3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CBF8-E407-4183-8D14-CB03E849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D428-A1F5-4033-B30D-8698D56D3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B4A2E-E944-45DA-8F41-24B8C26A5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D1017-470A-4AAE-BD4B-7399ED27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42703-3373-4CE8-9EF4-A2209700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F6177-1F38-403E-8D74-21F3D4D1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1C48-0604-498B-A007-3C1C93B2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90DA0-C919-4AA8-8B2F-17B3B313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5E7FA-30E8-4811-BE81-5440816D6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0E4D1-E3E2-4E0C-A24E-49BE9E636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DB40D-C8C3-4F63-B268-AA761363B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C6499-0146-4508-B21B-9EDF4FE2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73BC7-97F4-465C-BCDA-0430BD6C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CEFCF-D573-47C0-83A3-1B64031A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D6DB-49A8-4E09-A31C-1B27C1C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62CF3-A315-4E2F-9667-BBB7D82C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BF89-8B30-40C2-A9D1-8D6F5971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15F1-7751-49ED-8A5E-942BDAD2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1699C-6118-4FEA-B351-BE4F0F64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257F7-606F-45FD-83BF-3E868FE1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15B12-175D-4693-B7DF-4B75D67E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9D6A-B183-4B6F-AA06-B396A829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873B-ABCD-4223-8B0B-F666465F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D2EAD-8F32-44C4-B10E-AC8A3DE7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1F3A7-0874-40E1-9DAD-A8912359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D4CF-6ED8-4A50-A07B-E55A2B6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10B69-8B2D-46F5-82F9-D9CDC8CE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A677-FACE-4822-B2D4-999796E9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9B4EF-2964-44C9-900A-C7F50F15C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5D4A-379D-476E-8E3A-8819F4B6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1F064-D275-4D61-BF63-A776EE32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5DF4-B55F-41E0-ACB9-0A8BD072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40ACA-1C7E-48EE-A185-3C3D2F26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680E8-12FF-4866-A20F-C05D1AC9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DB12-8E24-4DF3-B508-3CE8AB1A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EEDC-253F-482D-82F9-28A5793C8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D28A-183C-4791-B06F-7C4F21900CA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72E4-ACC9-4540-A4FD-17A8ED31F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0208-FE15-4820-9F00-37167990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8E730-432F-4FE9-A37E-09CF4D6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syilx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thworks.com/help/optim/ug/optimization-toolbox-tutorial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siam.org/news/news.php?id=637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jayasriiyer.medium.com/simplex-method-the-easy-way-f19e61095ac7" TargetMode="External"/><Relationship Id="rId2" Type="http://schemas.openxmlformats.org/officeDocument/2006/relationships/hyperlink" Target="https://personal.utdallas.edu/~scniu/OPRE-6201/documents/LP06-Simplex-Tableau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.ucla.edu/~tom/LP.pdf" TargetMode="External"/><Relationship Id="rId5" Type="http://schemas.openxmlformats.org/officeDocument/2006/relationships/hyperlink" Target="https://online-optimizer.appspot.com/?model=builtin:default.mod" TargetMode="External"/><Relationship Id="rId4" Type="http://schemas.openxmlformats.org/officeDocument/2006/relationships/hyperlink" Target="https://math.libretexts.org/Bookshelves/Applied_Mathematics/Applied_Finite_Mathematics_(Sekhon_and_Bloom)/04%3A_Linear_Programming_The_Simplex_Method/4.02%3A_Maximization_By_The_Simplex_Metho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585 Optimization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Yves Lucet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4976" y="4248151"/>
                <a:ext cx="91660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CA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CA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sz="4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≤0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CA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CA" sz="4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sz="4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76" y="4248151"/>
                <a:ext cx="916603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5519F1F-8CA3-4F32-8823-E831B310398C}"/>
              </a:ext>
            </a:extLst>
          </p:cNvPr>
          <p:cNvGrpSpPr/>
          <p:nvPr/>
        </p:nvGrpSpPr>
        <p:grpSpPr>
          <a:xfrm>
            <a:off x="8972550" y="0"/>
            <a:ext cx="3219450" cy="2682389"/>
            <a:chOff x="8972550" y="0"/>
            <a:chExt cx="3219450" cy="268238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D84C40A-E60A-4684-88DB-13B95AF4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2550" y="0"/>
              <a:ext cx="3219450" cy="241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1456BA-8EC6-4C45-824C-04B6D0592E64}"/>
                </a:ext>
              </a:extLst>
            </p:cNvPr>
            <p:cNvSpPr txBox="1"/>
            <p:nvPr/>
          </p:nvSpPr>
          <p:spPr>
            <a:xfrm>
              <a:off x="9420225" y="2343835"/>
              <a:ext cx="23241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dirty="0"/>
                <a:t>Picture generated on MATLAB using</a:t>
              </a:r>
            </a:p>
            <a:p>
              <a:r>
                <a:rPr lang="en-US" sz="400" dirty="0"/>
                <a:t>f = @(x,y) x.*exp(-x.^2-y.^2)+(x.^2+y.^2)/20;</a:t>
              </a:r>
            </a:p>
            <a:p>
              <a:r>
                <a:rPr lang="en-US" sz="400" dirty="0" err="1"/>
                <a:t>fsurf</a:t>
              </a:r>
              <a:r>
                <a:rPr lang="en-US" sz="400" dirty="0"/>
                <a:t>(f,[-2,2],'</a:t>
              </a:r>
              <a:r>
                <a:rPr lang="en-US" sz="400" dirty="0" err="1"/>
                <a:t>ShowContours</a:t>
              </a:r>
              <a:r>
                <a:rPr lang="en-US" sz="400" dirty="0"/>
                <a:t>','on’)</a:t>
              </a:r>
            </a:p>
            <a:p>
              <a:r>
                <a:rPr lang="en-US" sz="400" dirty="0"/>
                <a:t>Code example from </a:t>
              </a:r>
              <a:r>
                <a:rPr lang="en-US" sz="400" dirty="0">
                  <a:hlinkClick r:id="rId6"/>
                </a:rPr>
                <a:t>https://www.mathworks.com/help/optim/ug/optimization-toolbox-tutorial.html</a:t>
              </a:r>
              <a:r>
                <a:rPr lang="en-US" sz="400" dirty="0"/>
                <a:t>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30F3288-6CA2-46B5-92DE-86DF2585C24F}"/>
              </a:ext>
            </a:extLst>
          </p:cNvPr>
          <p:cNvSpPr txBox="1"/>
          <p:nvPr/>
        </p:nvSpPr>
        <p:spPr>
          <a:xfrm>
            <a:off x="219075" y="6196310"/>
            <a:ext cx="982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respectfully acknowledge the </a:t>
            </a:r>
            <a:r>
              <a:rPr lang="en-US" dirty="0">
                <a:hlinkClick r:id="rId7"/>
              </a:rPr>
              <a:t>Syilx Okanagan Nation </a:t>
            </a:r>
            <a:r>
              <a:rPr lang="en-US" dirty="0"/>
              <a:t>and their peoples, in whose traditional, ancestral, unceded territory UBC Okanagan is situated.</a:t>
            </a:r>
          </a:p>
        </p:txBody>
      </p:sp>
      <p:pic>
        <p:nvPicPr>
          <p:cNvPr id="9218" name="Picture 2" descr="Okanagan Nation Alliance">
            <a:hlinkClick r:id="rId7"/>
            <a:extLst>
              <a:ext uri="{FF2B5EF4-FFF2-40B4-BE49-F238E27FC236}">
                <a16:creationId xmlns:a16="http://schemas.microsoft.com/office/drawing/2014/main" id="{6CD2C679-F6A3-4BDF-A666-C45459F5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5943600"/>
            <a:ext cx="20002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 column with several nonzero coefficient, set variable to 0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column with a single 1, set variable to right-hand side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objective function value at </a:t>
            </a:r>
            <a:r>
              <a:rPr lang="en-US" dirty="0">
                <a:solidFill>
                  <a:srgbClr val="FF0000"/>
                </a:solidFill>
              </a:rPr>
              <a:t>bottom right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47964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47964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feasible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0F166A-06A3-40FC-B46A-1E832D83BDA3}"/>
                  </a:ext>
                </a:extLst>
              </p:cNvPr>
              <p:cNvSpPr txBox="1"/>
              <p:nvPr/>
            </p:nvSpPr>
            <p:spPr>
              <a:xfrm>
                <a:off x="882650" y="6248400"/>
                <a:ext cx="734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Feasible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with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0F166A-06A3-40FC-B46A-1E832D83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0" y="6248400"/>
                <a:ext cx="7341177" cy="369332"/>
              </a:xfrm>
              <a:prstGeom prst="rect">
                <a:avLst/>
              </a:prstGeom>
              <a:blipFill>
                <a:blip r:embed="rId3"/>
                <a:stretch>
                  <a:fillRect l="-7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a column with a negative number on the last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ratios and pick the lowest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Find pivot</a:t>
            </a:r>
          </a:p>
        </p:txBody>
      </p:sp>
    </p:spTree>
    <p:extLst>
      <p:ext uri="{BB962C8B-B14F-4D97-AF65-F5344CB8AC3E}">
        <p14:creationId xmlns:p14="http://schemas.microsoft.com/office/powerpoint/2010/main" val="105356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a column with a negative number on the last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ratios and pick the lowest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9208755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9208755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Find pivot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78B06-E0E7-4B1B-B493-25D3A8C054DE}"/>
              </a:ext>
            </a:extLst>
          </p:cNvPr>
          <p:cNvCxnSpPr/>
          <p:nvPr/>
        </p:nvCxnSpPr>
        <p:spPr>
          <a:xfrm flipV="1">
            <a:off x="2628900" y="5765800"/>
            <a:ext cx="0" cy="5588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5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a column with a negative number on the last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ratios and pick the lowest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10/2=5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6/1=6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Neg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8197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8197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8197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197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197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8197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10/2=5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6/1=6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Neg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Find pivot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78B06-E0E7-4B1B-B493-25D3A8C054DE}"/>
              </a:ext>
            </a:extLst>
          </p:cNvPr>
          <p:cNvCxnSpPr/>
          <p:nvPr/>
        </p:nvCxnSpPr>
        <p:spPr>
          <a:xfrm flipV="1">
            <a:off x="2628900" y="5765800"/>
            <a:ext cx="0" cy="5588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DA64FB-4FDC-41B8-BD13-802CA1EB8FDD}"/>
              </a:ext>
            </a:extLst>
          </p:cNvPr>
          <p:cNvCxnSpPr>
            <a:cxnSpLocks/>
          </p:cNvCxnSpPr>
          <p:nvPr/>
        </p:nvCxnSpPr>
        <p:spPr>
          <a:xfrm flipH="1">
            <a:off x="10274300" y="4229894"/>
            <a:ext cx="6985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4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a column with a negative number on the last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ratios and pick the lowest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10/2=5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6/1=6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Neg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8197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8197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8197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197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197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8197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10/2=5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6/1=6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Neg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Find pivot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78B06-E0E7-4B1B-B493-25D3A8C054DE}"/>
              </a:ext>
            </a:extLst>
          </p:cNvPr>
          <p:cNvCxnSpPr/>
          <p:nvPr/>
        </p:nvCxnSpPr>
        <p:spPr>
          <a:xfrm flipV="1">
            <a:off x="2628900" y="5765800"/>
            <a:ext cx="0" cy="5588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DA64FB-4FDC-41B8-BD13-802CA1EB8FDD}"/>
              </a:ext>
            </a:extLst>
          </p:cNvPr>
          <p:cNvCxnSpPr>
            <a:cxnSpLocks/>
          </p:cNvCxnSpPr>
          <p:nvPr/>
        </p:nvCxnSpPr>
        <p:spPr>
          <a:xfrm flipH="1">
            <a:off x="10274300" y="4229894"/>
            <a:ext cx="6985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A7AE474-782C-4DB9-91C1-3E193A3660C2}"/>
              </a:ext>
            </a:extLst>
          </p:cNvPr>
          <p:cNvSpPr/>
          <p:nvPr/>
        </p:nvSpPr>
        <p:spPr>
          <a:xfrm>
            <a:off x="1854200" y="4058444"/>
            <a:ext cx="990600" cy="3429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pivot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all other entries in that column equal to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923501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R2-R1/2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R3+R1/2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R4+R1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923501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8197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8197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8197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197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197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8197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R2-R1/2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R3+R1/2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R4+R1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Pivot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AE474-782C-4DB9-91C1-3E193A3660C2}"/>
              </a:ext>
            </a:extLst>
          </p:cNvPr>
          <p:cNvSpPr/>
          <p:nvPr/>
        </p:nvSpPr>
        <p:spPr>
          <a:xfrm>
            <a:off x="1866900" y="4028232"/>
            <a:ext cx="990600" cy="151050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AF52C-493D-47BB-B026-9276CDF1D96B}"/>
                  </a:ext>
                </a:extLst>
              </p:cNvPr>
              <p:cNvSpPr txBox="1"/>
              <p:nvPr/>
            </p:nvSpPr>
            <p:spPr>
              <a:xfrm>
                <a:off x="526885" y="5887195"/>
                <a:ext cx="6948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Same as Gauss elimination</a:t>
                </a:r>
              </a:p>
              <a:p>
                <a:r>
                  <a:rPr lang="en-US" dirty="0"/>
                  <a:t>New feasible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giving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AF52C-493D-47BB-B026-9276CDF1D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85" y="5887195"/>
                <a:ext cx="6948762" cy="646331"/>
              </a:xfrm>
              <a:prstGeom prst="rect">
                <a:avLst/>
              </a:prstGeom>
              <a:blipFill>
                <a:blip r:embed="rId3"/>
                <a:stretch>
                  <a:fillRect l="-70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52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next pivot: column is negative entry on bottom row; row has lowest ratio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2781560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5/(1/2)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1/(1/2)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9/(3/2)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2781560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8197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8197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8197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197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197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8197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5/(1/2)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1/(1/2)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9/(3/2)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keep pivoting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2FE3D-BBB8-4403-AB0E-C0BD357C61F2}"/>
              </a:ext>
            </a:extLst>
          </p:cNvPr>
          <p:cNvCxnSpPr/>
          <p:nvPr/>
        </p:nvCxnSpPr>
        <p:spPr>
          <a:xfrm flipV="1">
            <a:off x="3606800" y="5618163"/>
            <a:ext cx="0" cy="5588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AA9CC1-0C2D-469F-8B00-D9E938FF52D4}"/>
              </a:ext>
            </a:extLst>
          </p:cNvPr>
          <p:cNvCxnSpPr>
            <a:cxnSpLocks/>
          </p:cNvCxnSpPr>
          <p:nvPr/>
        </p:nvCxnSpPr>
        <p:spPr>
          <a:xfrm flipH="1">
            <a:off x="10655300" y="4611639"/>
            <a:ext cx="6985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5083EF-3962-49EA-844A-749B6DC0CB7E}"/>
              </a:ext>
            </a:extLst>
          </p:cNvPr>
          <p:cNvSpPr/>
          <p:nvPr/>
        </p:nvSpPr>
        <p:spPr>
          <a:xfrm>
            <a:off x="2997966" y="4440189"/>
            <a:ext cx="990600" cy="3429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E9D3C1C-E42E-4FEB-8DB8-896B34217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39071"/>
              </p:ext>
            </p:extLst>
          </p:nvPr>
        </p:nvGraphicFramePr>
        <p:xfrm>
          <a:off x="9982200" y="4001294"/>
          <a:ext cx="546100" cy="11125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199609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8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6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4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next pivot: column is negative entry on bottom row; row has lowest ratio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684498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R1-R2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R3-3R2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R4+4R2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684498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R1-R2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R3-3R2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R4+4R2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keep pivoting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630AD-FEFF-474A-B1E5-70A5A2F7FAC8}"/>
              </a:ext>
            </a:extLst>
          </p:cNvPr>
          <p:cNvSpPr/>
          <p:nvPr/>
        </p:nvSpPr>
        <p:spPr>
          <a:xfrm>
            <a:off x="2895600" y="4084588"/>
            <a:ext cx="990600" cy="151050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43F128-7198-42C3-9B04-E1ADBB9A6184}"/>
                  </a:ext>
                </a:extLst>
              </p:cNvPr>
              <p:cNvSpPr txBox="1"/>
              <p:nvPr/>
            </p:nvSpPr>
            <p:spPr>
              <a:xfrm>
                <a:off x="526885" y="5887195"/>
                <a:ext cx="694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New feasible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giving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43F128-7198-42C3-9B04-E1ADBB9A6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85" y="5887195"/>
                <a:ext cx="6948762" cy="369332"/>
              </a:xfrm>
              <a:prstGeom prst="rect">
                <a:avLst/>
              </a:prstGeom>
              <a:blipFill>
                <a:blip r:embed="rId3"/>
                <a:stretch>
                  <a:fillRect l="-7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73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next pivot: column is negative entry on bottom row; row has lowest ratio. Discard any ratio that is negative, zero or </a:t>
            </a:r>
            <a:r>
              <a:rPr lang="en-US" dirty="0" err="1"/>
              <a:t>denom</a:t>
            </a:r>
            <a:r>
              <a:rPr lang="en-US" dirty="0"/>
              <a:t>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484150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4/1=4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6/2=3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R4+4R2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484150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4/1=4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6/2=3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R4+4R2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keep pivoting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D6AA6-44D2-4CEF-92F0-7421DC546817}"/>
              </a:ext>
            </a:extLst>
          </p:cNvPr>
          <p:cNvCxnSpPr/>
          <p:nvPr/>
        </p:nvCxnSpPr>
        <p:spPr>
          <a:xfrm flipV="1">
            <a:off x="4699000" y="5697727"/>
            <a:ext cx="0" cy="5588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6F75E7-B6A1-42EC-8C59-59F6C2490BF8}"/>
              </a:ext>
            </a:extLst>
          </p:cNvPr>
          <p:cNvCxnSpPr>
            <a:cxnSpLocks/>
          </p:cNvCxnSpPr>
          <p:nvPr/>
        </p:nvCxnSpPr>
        <p:spPr>
          <a:xfrm flipH="1">
            <a:off x="10096500" y="4953794"/>
            <a:ext cx="6985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EBDAB04-E13A-4DE9-B70D-B59BF945FF9B}"/>
              </a:ext>
            </a:extLst>
          </p:cNvPr>
          <p:cNvSpPr/>
          <p:nvPr/>
        </p:nvSpPr>
        <p:spPr>
          <a:xfrm>
            <a:off x="3949700" y="4782344"/>
            <a:ext cx="990600" cy="3429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815A-20B4-4432-9B30-4ECCCA9A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next pivot: column is negative entry on bottom row; row has lowest ratio. Discard any ratio that is negative, zero or </a:t>
            </a:r>
            <a:r>
              <a:rPr lang="en-US" dirty="0" err="1"/>
              <a:t>denom</a:t>
            </a:r>
            <a:r>
              <a:rPr lang="en-US" dirty="0"/>
              <a:t>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199856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R1-R3/2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R2+R3/2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199856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R1-R3/2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R2+R3/2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keep pivoting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D5AB5-62D9-44BF-A4BE-8946FB1D370B}"/>
              </a:ext>
            </a:extLst>
          </p:cNvPr>
          <p:cNvSpPr/>
          <p:nvPr/>
        </p:nvSpPr>
        <p:spPr>
          <a:xfrm>
            <a:off x="3886200" y="4028232"/>
            <a:ext cx="990600" cy="151050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EDD9E-CAF4-4DAE-8851-8C1D1656E65C}"/>
                  </a:ext>
                </a:extLst>
              </p:cNvPr>
              <p:cNvSpPr txBox="1"/>
              <p:nvPr/>
            </p:nvSpPr>
            <p:spPr>
              <a:xfrm>
                <a:off x="526885" y="5887195"/>
                <a:ext cx="694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New feasible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giving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EDD9E-CAF4-4DAE-8851-8C1D1656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85" y="5887195"/>
                <a:ext cx="6948762" cy="369332"/>
              </a:xfrm>
              <a:prstGeom prst="rect">
                <a:avLst/>
              </a:prstGeom>
              <a:blipFill>
                <a:blip r:embed="rId3"/>
                <a:stretch>
                  <a:fillRect l="-7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6ADC169-CE76-4C4F-BADA-8FBF2765FB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Summary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6ADC169-CE76-4C4F-BADA-8FBF2765F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4815A39-A861-411F-88F1-34F14EE15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Fermat’s rule: 1</a:t>
                </a:r>
                <a:r>
                  <a:rPr lang="en-US" baseline="30000" dirty="0"/>
                  <a:t>st</a:t>
                </a:r>
                <a:r>
                  <a:rPr lang="en-US" dirty="0"/>
                  <a:t> order optimality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order minimization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≻0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Descent methods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Descent direction:</a:t>
                </a:r>
              </a:p>
              <a:p>
                <a:pPr lvl="2"/>
                <a:r>
                  <a:rPr lang="en-US" dirty="0"/>
                  <a:t>Gradient descent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Newton’s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Quasi-Newton direction: build sequence of matrices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converging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or better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converging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Stepsize</a:t>
                </a:r>
                <a:r>
                  <a:rPr lang="en-US" dirty="0"/>
                  <a:t>/learning rate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constant			</a:t>
                </a:r>
                <a:r>
                  <a:rPr lang="en-US" sz="1900" dirty="0"/>
                  <a:t>[only theoretically justified for Lipschitz functions]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computed by backtracking/Armijo	</a:t>
                </a:r>
                <a:r>
                  <a:rPr lang="en-US" sz="1900" dirty="0"/>
                  <a:t>[since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900" dirty="0"/>
                  <a:t> small enough a valid </a:t>
                </a:r>
                <a:r>
                  <a:rPr lang="en-US" sz="1900" dirty="0" err="1"/>
                  <a:t>stepsize</a:t>
                </a:r>
                <a:r>
                  <a:rPr lang="en-US" sz="1900" dirty="0"/>
                  <a:t> exists]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computed by steepest descent		</a:t>
                </a:r>
                <a:r>
                  <a:rPr lang="en-US" sz="1900" dirty="0"/>
                  <a:t>[only theoretical; never use]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computed using Wolfe’s rule 		</a:t>
                </a:r>
                <a:r>
                  <a:rPr lang="en-US" sz="1900" dirty="0"/>
                  <a:t>[see in unconstrained nonlinear programming class]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4815A39-A861-411F-88F1-34F14EE15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157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89815A-20B4-4432-9B30-4ECCCA9A2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Read optimal 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giving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89815A-20B4-4432-9B30-4ECCCA9A2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R1-R3/2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R2+R3/2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86760FA0-523B-4F5A-A9A2-3BA648E49B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R1-R3/2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R2+R3/2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R4+R3/2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9C41F8-B203-4489-849B-C78C7F2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end when no negative entry in bottom row</a:t>
            </a:r>
          </a:p>
        </p:txBody>
      </p:sp>
    </p:spTree>
    <p:extLst>
      <p:ext uri="{BB962C8B-B14F-4D97-AF65-F5344CB8AC3E}">
        <p14:creationId xmlns:p14="http://schemas.microsoft.com/office/powerpoint/2010/main" val="12320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CAF4-F043-43D8-9BE4-2440D1D7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DD7EC-42D2-48E1-B6EC-D2C1BC72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has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optimal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DD7EC-42D2-48E1-B6EC-D2C1BC72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18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94E-32B5-49F5-86C7-5C06B857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0EBF-339A-4CEB-B03D-1EA8327D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variations for simplex to accelerate convergence</a:t>
            </a:r>
          </a:p>
          <a:p>
            <a:r>
              <a:rPr lang="en-US" dirty="0"/>
              <a:t>Simple one: pick the most negative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3909326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10/1=10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6/1=6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4/1=4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3909326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8197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8197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8197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197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197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8197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10/1=10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6/1=6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4/1=4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85354B-8C7A-43A3-9D9B-1A728FF9A830}"/>
              </a:ext>
            </a:extLst>
          </p:cNvPr>
          <p:cNvCxnSpPr/>
          <p:nvPr/>
        </p:nvCxnSpPr>
        <p:spPr>
          <a:xfrm flipV="1">
            <a:off x="3581400" y="5732463"/>
            <a:ext cx="0" cy="5588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5B0585-EBE6-426F-8243-645FDF20D9AB}"/>
              </a:ext>
            </a:extLst>
          </p:cNvPr>
          <p:cNvCxnSpPr>
            <a:cxnSpLocks/>
          </p:cNvCxnSpPr>
          <p:nvPr/>
        </p:nvCxnSpPr>
        <p:spPr>
          <a:xfrm flipH="1">
            <a:off x="10147300" y="4999039"/>
            <a:ext cx="6985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201FD0-5B4A-4B9E-95B6-450E522F517F}"/>
              </a:ext>
            </a:extLst>
          </p:cNvPr>
          <p:cNvSpPr/>
          <p:nvPr/>
        </p:nvSpPr>
        <p:spPr>
          <a:xfrm>
            <a:off x="2946400" y="4827589"/>
            <a:ext cx="990600" cy="3429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94E-32B5-49F5-86C7-5C06B857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0EBF-339A-4CEB-B03D-1EA8327D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3443906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R1-R3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R2-R3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R4+3R3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3443906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R1-R3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R2-R3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R4+3R3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F4BFEA8-8128-44F6-8828-6818A5461663}"/>
              </a:ext>
            </a:extLst>
          </p:cNvPr>
          <p:cNvSpPr/>
          <p:nvPr/>
        </p:nvSpPr>
        <p:spPr>
          <a:xfrm>
            <a:off x="2997200" y="4028232"/>
            <a:ext cx="990600" cy="151050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CBA55C-865F-4A38-AA01-A8CEB1791FC8}"/>
                  </a:ext>
                </a:extLst>
              </p:cNvPr>
              <p:cNvSpPr txBox="1"/>
              <p:nvPr/>
            </p:nvSpPr>
            <p:spPr>
              <a:xfrm>
                <a:off x="1187450" y="6242050"/>
                <a:ext cx="6576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Feasible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CBA55C-865F-4A38-AA01-A8CEB1791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50" y="6242050"/>
                <a:ext cx="6576096" cy="369332"/>
              </a:xfrm>
              <a:prstGeom prst="rect">
                <a:avLst/>
              </a:prstGeom>
              <a:blipFill>
                <a:blip r:embed="rId3"/>
                <a:stretch>
                  <a:fillRect l="-83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24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94E-32B5-49F5-86C7-5C06B857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0EBF-339A-4CEB-B03D-1EA8327D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next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734354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6/3=2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2/2=1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/>
                            <a:t>na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734354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8197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8197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8197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197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197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8197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6/3=2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2/2=1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/>
                            <a:t>na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2C278-B93C-46F7-B5AF-3098E9A7CB12}"/>
              </a:ext>
            </a:extLst>
          </p:cNvPr>
          <p:cNvCxnSpPr/>
          <p:nvPr/>
        </p:nvCxnSpPr>
        <p:spPr>
          <a:xfrm flipV="1">
            <a:off x="2616200" y="5618163"/>
            <a:ext cx="0" cy="5588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ED43D5-0EFE-4437-BC0B-069D9BB48321}"/>
              </a:ext>
            </a:extLst>
          </p:cNvPr>
          <p:cNvCxnSpPr>
            <a:cxnSpLocks/>
          </p:cNvCxnSpPr>
          <p:nvPr/>
        </p:nvCxnSpPr>
        <p:spPr>
          <a:xfrm flipH="1">
            <a:off x="10096500" y="4611639"/>
            <a:ext cx="6985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50A62A-1170-4493-99E9-7715B7F68747}"/>
              </a:ext>
            </a:extLst>
          </p:cNvPr>
          <p:cNvSpPr/>
          <p:nvPr/>
        </p:nvSpPr>
        <p:spPr>
          <a:xfrm>
            <a:off x="1854200" y="4440189"/>
            <a:ext cx="990600" cy="3429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6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94E-32B5-49F5-86C7-5C06B857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0EBF-339A-4CEB-B03D-1EA8327D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123730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123730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F4BFEA8-8128-44F6-8828-6818A5461663}"/>
              </a:ext>
            </a:extLst>
          </p:cNvPr>
          <p:cNvSpPr/>
          <p:nvPr/>
        </p:nvSpPr>
        <p:spPr>
          <a:xfrm>
            <a:off x="1879600" y="4028232"/>
            <a:ext cx="990600" cy="151050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7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94E-32B5-49F5-86C7-5C06B857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faster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A0EBF-339A-4CEB-B03D-1EA8327DF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 more negative value on bottom row</a:t>
                </a:r>
              </a:p>
              <a:p>
                <a:r>
                  <a:rPr lang="en-US" dirty="0"/>
                  <a:t>Read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with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the coefficients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were the one used to prove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A0EBF-339A-4CEB-B03D-1EA8327DF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161015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5/2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650910-0387-4CAC-828A-DD9E87E8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161015"/>
                  </p:ext>
                </p:extLst>
              </p:nvPr>
            </p:nvGraphicFramePr>
            <p:xfrm>
              <a:off x="1854200" y="36845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639" r="-7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1639" r="-6011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07" t="-1639" r="-5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39" r="-3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1639" r="-2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614" t="-1639" r="-10301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5/2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2455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7FCC-571A-49D4-8105-D51F1D104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Congratulation!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0780B-E44A-4168-8C6C-D7728C7D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You’ve just ran successfully the famous </a:t>
            </a:r>
            <a:r>
              <a:rPr lang="en-US" b="1" dirty="0">
                <a:solidFill>
                  <a:srgbClr val="FF0000"/>
                </a:solidFill>
              </a:rPr>
              <a:t>Simplex Method</a:t>
            </a:r>
          </a:p>
          <a:p>
            <a:r>
              <a:rPr lang="en-US" dirty="0"/>
              <a:t>This is one of the top 10 algorithms of the 20</a:t>
            </a:r>
            <a:r>
              <a:rPr lang="en-US" baseline="30000" dirty="0"/>
              <a:t>th</a:t>
            </a:r>
            <a:r>
              <a:rPr lang="en-US" dirty="0"/>
              <a:t> century!! See</a:t>
            </a:r>
            <a:br>
              <a:rPr lang="en-US" dirty="0"/>
            </a:br>
            <a:r>
              <a:rPr lang="en-US" dirty="0">
                <a:hlinkClick r:id="rId2"/>
              </a:rPr>
              <a:t>https://archive.siam.org/news/news.php?id=637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095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20A92-D6F7-48A8-8A67-EF6750793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general (primal) problem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A227682-74C2-451A-9966-262BD9879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3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17F-F9E0-4A89-B28E-32F36FFF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Primal problem in standard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3D4FC-FC0C-4C87-B603-741813E68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Linear programming problem in standard form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This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3D4FC-FC0C-4C87-B603-741813E68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34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Linear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Simplex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Duality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15516" y="2209800"/>
            <a:ext cx="2247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Image courtesy of </a:t>
            </a:r>
            <a:r>
              <a:rPr lang="en-CA" sz="800" dirty="0"/>
              <a:t>Gregory </a:t>
            </a:r>
            <a:r>
              <a:rPr lang="en-CA" sz="800" dirty="0" err="1"/>
              <a:t>Szarkiewicz</a:t>
            </a:r>
            <a:r>
              <a:rPr lang="en-CA" sz="800" dirty="0"/>
              <a:t> </a:t>
            </a:r>
            <a:r>
              <a:rPr lang="en-US" sz="800" dirty="0"/>
              <a:t> / FreeDigitalPhotos.net</a:t>
            </a:r>
            <a:endParaRPr lang="en-CA" sz="800" dirty="0"/>
          </a:p>
        </p:txBody>
      </p:sp>
      <p:pic>
        <p:nvPicPr>
          <p:cNvPr id="1027" name="Picture 3" descr="D:\MyDocuments\CCA-repo\teaching\2014-w1\222\lectures\images-freedigitalphotos.net\confused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16" y="533400"/>
            <a:ext cx="2247684" cy="14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8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1D04-B886-4340-AD65-AE5F013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2D26A-6C3B-4FC4-AEC2-7456BA1FA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an LP in standard form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2D26A-6C3B-4FC4-AEC2-7456BA1FA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96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378C-6A37-4595-9A30-B0491C7C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tableau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F5805-1324-463C-A1DD-90D92439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Block matrix: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F5805-1324-463C-A1DD-90D92439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65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ACC7-50BB-4187-AB9A-756C113F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8EAA-1B9D-4A8D-957E-24330C6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the LP in standard form; introduce slack variables as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initial simplex tableau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there is a negative coefficient in bottom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pivot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Pivot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98288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432F-9D3B-48DC-B99D-88BAD652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C6511-2684-434A-9B74-0DD73FD4D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our “orange” example, the simplex method returned the following assignment of variables</a:t>
                </a:r>
              </a:p>
              <a:p>
                <a:pPr marL="0" indent="0">
                  <a:buNone/>
                </a:pPr>
                <a:r>
                  <a:rPr lang="en-US" dirty="0"/>
                  <a:t>Iteration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=(0,0,10,6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current profit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Iteration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=(5,0,0,1,9)</m:t>
                    </m:r>
                  </m:oMath>
                </a14:m>
                <a:r>
                  <a:rPr lang="en-US" dirty="0"/>
                  <a:t> with current profit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Iteration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=(4,2,0,0,6)</m:t>
                    </m:r>
                  </m:oMath>
                </a14:m>
                <a:r>
                  <a:rPr lang="en-US" dirty="0"/>
                  <a:t> with current profit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Iteration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=(1,5,3,0,0)</m:t>
                    </m:r>
                  </m:oMath>
                </a14:m>
                <a:r>
                  <a:rPr lang="en-US" dirty="0"/>
                  <a:t> with current profit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the original constraints: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≤6,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plot this!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C6511-2684-434A-9B74-0DD73FD4D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178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ED344-6A30-4BFA-9F0E-4DAD481A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with Maple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DE0E7-51F8-4751-9590-A9E6E4650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75" t="28001" r="31355" b="5810"/>
          <a:stretch/>
        </p:blipFill>
        <p:spPr>
          <a:xfrm>
            <a:off x="3854450" y="1587499"/>
            <a:ext cx="4483100" cy="4356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BF9938-947C-456F-B1BC-F2CF40078BC2}"/>
                  </a:ext>
                </a:extLst>
              </p:cNvPr>
              <p:cNvSpPr txBox="1"/>
              <p:nvPr/>
            </p:nvSpPr>
            <p:spPr>
              <a:xfrm>
                <a:off x="1219200" y="6308209"/>
                <a:ext cx="6693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Feasible region and “profit lines”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∈{0,10,14,17}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BF9938-947C-456F-B1BC-F2CF4007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6308209"/>
                <a:ext cx="6693499" cy="369332"/>
              </a:xfrm>
              <a:prstGeom prst="rect">
                <a:avLst/>
              </a:prstGeom>
              <a:blipFill>
                <a:blip r:embed="rId3"/>
                <a:stretch>
                  <a:fillRect l="-72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56599C-E8D4-47BF-9EC0-DCE2243CF97D}"/>
                  </a:ext>
                </a:extLst>
              </p:cNvPr>
              <p:cNvSpPr txBox="1"/>
              <p:nvPr/>
            </p:nvSpPr>
            <p:spPr>
              <a:xfrm>
                <a:off x="641350" y="1690688"/>
                <a:ext cx="25019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56599C-E8D4-47BF-9EC0-DCE2243CF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" y="1690688"/>
                <a:ext cx="250190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C99FEF-D62B-4F52-9A76-1FEE847C926E}"/>
              </a:ext>
            </a:extLst>
          </p:cNvPr>
          <p:cNvSpPr txBox="1"/>
          <p:nvPr/>
        </p:nvSpPr>
        <p:spPr>
          <a:xfrm>
            <a:off x="8820150" y="660400"/>
            <a:ext cx="29257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1: pick pivot in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(0,0) cost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(5,0) cost 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(4,2) cost 14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(1,5) cost 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6BB9C-530A-4555-B8AF-416638B2D49C}"/>
              </a:ext>
            </a:extLst>
          </p:cNvPr>
          <p:cNvSpPr txBox="1"/>
          <p:nvPr/>
        </p:nvSpPr>
        <p:spPr>
          <a:xfrm>
            <a:off x="8750300" y="2743200"/>
            <a:ext cx="2974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2: pick most negative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(0,0) cost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(0,4) cost 12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(1,5) cost 17</a:t>
            </a:r>
          </a:p>
        </p:txBody>
      </p:sp>
    </p:spTree>
    <p:extLst>
      <p:ext uri="{BB962C8B-B14F-4D97-AF65-F5344CB8AC3E}">
        <p14:creationId xmlns:p14="http://schemas.microsoft.com/office/powerpoint/2010/main" val="2660726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8BE6BB-B3BA-4CB2-820B-3F1D73F1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Method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4F602F-8E61-4F72-B06C-CD7804695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points were all constraints are satisfied is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feasible region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:r>
                  <a:rPr lang="en-US" dirty="0"/>
                  <a:t>It is a polyhedral set or “simplex” (finite intersection of </a:t>
                </a:r>
                <a:r>
                  <a:rPr lang="en-US" dirty="0" err="1"/>
                  <a:t>halfspaces</a:t>
                </a:r>
                <a:r>
                  <a:rPr lang="en-US" dirty="0"/>
                  <a:t>)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The simplex method proceeds by moving from one vertex to another while increasing the value of the objective function</a:t>
                </a:r>
              </a:p>
              <a:p>
                <a:r>
                  <a:rPr lang="en-US" dirty="0"/>
                  <a:t>In principle, the feasible region can have an enormous number of vertices: there is a “bad” simplex, constructed by Klee and Minty, which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vertices and resides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The simplex method will visit all vertices and thus requires an exponential runtime!</a:t>
                </a:r>
              </a:p>
              <a:p>
                <a:r>
                  <a:rPr lang="en-US" dirty="0"/>
                  <a:t>Nonetheless, in practice, the simplex method does fairly well: real-world feasible regions are not as bad as the Klee-Minty hypercube!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4F602F-8E61-4F72-B06C-CD7804695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565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765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F18F-B48E-4C88-B67F-4BEE54BD6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Duality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14C406-F8BD-4246-A475-5807113C4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34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3D45-1D23-4D13-A89D-C667828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primal and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FFA22-3DF8-4DCF-8E02-BB60DACE51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Standard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called the </a:t>
                </a:r>
                <a:r>
                  <a:rPr lang="en-US" dirty="0">
                    <a:solidFill>
                      <a:srgbClr val="00B0F0"/>
                    </a:solidFill>
                  </a:rPr>
                  <a:t>primal</a:t>
                </a:r>
                <a:r>
                  <a:rPr lang="en-US" dirty="0"/>
                  <a:t> problem </a:t>
                </a:r>
                <a:r>
                  <a:rPr lang="en-US" i="1" dirty="0"/>
                  <a:t>(P)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New: the </a:t>
                </a:r>
                <a:r>
                  <a:rPr lang="en-US" dirty="0">
                    <a:solidFill>
                      <a:srgbClr val="FF0000"/>
                    </a:solidFill>
                  </a:rPr>
                  <a:t>dual</a:t>
                </a:r>
                <a:r>
                  <a:rPr lang="en-US" dirty="0"/>
                  <a:t> problem of </a:t>
                </a:r>
                <a:r>
                  <a:rPr lang="en-US" i="1" dirty="0"/>
                  <a:t>(P)</a:t>
                </a:r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(P)</a:t>
                </a:r>
                <a:r>
                  <a:rPr lang="en-US" dirty="0"/>
                  <a:t> is a </a:t>
                </a:r>
                <a:r>
                  <a:rPr lang="en-US" dirty="0">
                    <a:solidFill>
                      <a:srgbClr val="00B0F0"/>
                    </a:solidFill>
                  </a:rPr>
                  <a:t>maximization</a:t>
                </a:r>
                <a:r>
                  <a:rPr lang="en-US" dirty="0"/>
                  <a:t> problem with variables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(D)</a:t>
                </a:r>
                <a:r>
                  <a:rPr lang="en-US" dirty="0"/>
                  <a:t> is a </a:t>
                </a:r>
                <a:r>
                  <a:rPr lang="en-US" dirty="0">
                    <a:solidFill>
                      <a:srgbClr val="FF0000"/>
                    </a:solidFill>
                  </a:rPr>
                  <a:t>minimization</a:t>
                </a:r>
                <a:r>
                  <a:rPr lang="en-US" dirty="0"/>
                  <a:t> problem with variables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FFA22-3DF8-4DCF-8E02-BB60DACE51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143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98D9D-43C8-4511-9E6B-A5152F6E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“Orange” primal (P) and dual 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E8F54D-763D-4FF9-85A9-AC18545ABF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en-US" b="0" dirty="0"/>
                  <a:t>(P)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has dual</a:t>
                </a:r>
              </a:p>
              <a:p>
                <a:pPr marL="0" indent="0" algn="ctr"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E8F54D-763D-4FF9-85A9-AC18545AB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88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7152-99E4-4DDC-8A6F-A2B2FA42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E14F9-2F0B-4CD3-B4B2-A86E8CC39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see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≥1⋅2+5⋅3+3⋅0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Consequently (D) has lower bound 17. 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feasible and realizes the lower bound; hence we have a 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E14F9-2F0B-4CD3-B4B2-A86E8CC39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27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68F2-8F28-4041-8E25-D6B12855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EAB0-821F-418E-9F6A-B929A018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7418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factory produces frozen orange concentrate and a fresh orange drink.</a:t>
            </a:r>
            <a:br>
              <a:rPr lang="en-US" dirty="0"/>
            </a:br>
            <a:r>
              <a:rPr lang="en-US" dirty="0"/>
              <a:t>The inputs:</a:t>
            </a:r>
          </a:p>
          <a:p>
            <a:r>
              <a:rPr lang="en-US" dirty="0"/>
              <a:t>Fresh oranges</a:t>
            </a:r>
          </a:p>
          <a:p>
            <a:r>
              <a:rPr lang="en-US" dirty="0"/>
              <a:t>Water</a:t>
            </a:r>
          </a:p>
          <a:p>
            <a:r>
              <a:rPr lang="en-US" dirty="0"/>
              <a:t>Electricity</a:t>
            </a:r>
          </a:p>
          <a:p>
            <a:pPr marL="0" indent="0">
              <a:buNone/>
            </a:pPr>
            <a:r>
              <a:rPr lang="en-US" dirty="0"/>
              <a:t>Profits and requirements:</a:t>
            </a:r>
          </a:p>
          <a:p>
            <a:r>
              <a:rPr lang="en-US" dirty="0"/>
              <a:t>1 unit of orange concentrate makes $2 profit, and requires 1 unit of fresh oranges and 2 units of electricity. A by-product is 1 unit of water.</a:t>
            </a:r>
          </a:p>
          <a:p>
            <a:r>
              <a:rPr lang="en-US" dirty="0"/>
              <a:t>1 unit of orange drink makes $3 profit, and requires 1 unit of fresh oranges, 1 unit of water and 1 unit of electricity.</a:t>
            </a:r>
          </a:p>
          <a:p>
            <a:pPr marL="0" indent="0">
              <a:buNone/>
            </a:pPr>
            <a:r>
              <a:rPr lang="en-US" dirty="0"/>
              <a:t>Constraints: available are</a:t>
            </a:r>
          </a:p>
          <a:p>
            <a:r>
              <a:rPr lang="en-US" dirty="0"/>
              <a:t>10 units of electricity</a:t>
            </a:r>
          </a:p>
          <a:p>
            <a:r>
              <a:rPr lang="en-US" dirty="0"/>
              <a:t>6 units of oranges</a:t>
            </a:r>
          </a:p>
          <a:p>
            <a:r>
              <a:rPr lang="en-US" dirty="0"/>
              <a:t>4 units of water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91C34-5983-40D3-BBB0-2CF0E25D78A4}"/>
              </a:ext>
            </a:extLst>
          </p:cNvPr>
          <p:cNvSpPr txBox="1"/>
          <p:nvPr/>
        </p:nvSpPr>
        <p:spPr>
          <a:xfrm>
            <a:off x="317500" y="6451600"/>
            <a:ext cx="4979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Example borrowed from Dr. Heinz </a:t>
            </a:r>
            <a:r>
              <a:rPr lang="en-US" sz="1050" dirty="0" err="1"/>
              <a:t>Bauschke</a:t>
            </a:r>
            <a:r>
              <a:rPr lang="en-US" sz="1050" dirty="0"/>
              <a:t> who borrowed it from Waterloo optimizers</a:t>
            </a:r>
          </a:p>
        </p:txBody>
      </p:sp>
    </p:spTree>
    <p:extLst>
      <p:ext uri="{BB962C8B-B14F-4D97-AF65-F5344CB8AC3E}">
        <p14:creationId xmlns:p14="http://schemas.microsoft.com/office/powerpoint/2010/main" val="349783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38E8-E7D5-46C5-B740-C164CAB6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7FC49-86FA-498C-9B3C-9748B8464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feasible for (P) and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feasible for (D).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we deduce “weak duality”</a:t>
                </a:r>
              </a:p>
              <a:p>
                <a:pPr marL="0" indent="0" algn="ctr">
                  <a:buNone/>
                </a:pPr>
                <a:r>
                  <a:rPr lang="en-US" dirty="0"/>
                  <a:t>The optimal value of (D)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the optimal value of (P)</a:t>
                </a:r>
              </a:p>
              <a:p>
                <a:pPr marL="0" indent="0">
                  <a:buNone/>
                </a:pPr>
                <a:r>
                  <a:rPr lang="en-US" dirty="0"/>
                  <a:t>Moreover, if the optimal value of (P) or (D) is a real number, then both optimal values always agree (“17=17” for the orange problem) and one says that “</a:t>
                </a:r>
                <a:r>
                  <a:rPr lang="en-US" b="1" dirty="0"/>
                  <a:t>strong duality</a:t>
                </a:r>
                <a:r>
                  <a:rPr lang="en-US" dirty="0"/>
                  <a:t>” holds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7FC49-86FA-498C-9B3C-9748B8464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28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0C5C-6759-42CD-96B9-5C5335AD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C64-A1EC-4667-9439-A0ABCD4F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Simplex method tutorials</a:t>
            </a:r>
          </a:p>
          <a:p>
            <a:pPr lvl="1"/>
            <a:r>
              <a:rPr lang="en-US" dirty="0">
                <a:hlinkClick r:id="rId2"/>
              </a:rPr>
              <a:t>https://personal.utdallas.edu/~scniu/OPRE-6201/documents/LP06-Simplex-Tableau.pdf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https://vijayasriiyer.medium.com/simplex-method-the-easy-way-f19e61095ac7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https://math.libretexts.org/Bookshelves/Applied_Mathematics/Applied_Finite_Mathematics_(Sekhon_and_Bloom)/04%3A_Linear_Programming_The_Simplex_Method/4.02%3A_Maximization_By_The_Simplex_Method</a:t>
            </a:r>
            <a:r>
              <a:rPr lang="en-US" dirty="0"/>
              <a:t> </a:t>
            </a:r>
          </a:p>
          <a:p>
            <a:r>
              <a:rPr lang="en-US" dirty="0"/>
              <a:t>Linear optimization solver online </a:t>
            </a:r>
            <a:r>
              <a:rPr lang="en-US" dirty="0">
                <a:hlinkClick r:id="rId5"/>
              </a:rPr>
              <a:t>https://online-optimizer.appspot.com/?model=builtin:default.mod</a:t>
            </a:r>
            <a:r>
              <a:rPr lang="en-US" dirty="0"/>
              <a:t> </a:t>
            </a:r>
          </a:p>
          <a:p>
            <a:r>
              <a:rPr lang="en-US" dirty="0"/>
              <a:t>George B. Dantzig and Mukund N. </a:t>
            </a:r>
            <a:r>
              <a:rPr lang="en-US" dirty="0" err="1"/>
              <a:t>Thapa:Linear</a:t>
            </a:r>
            <a:r>
              <a:rPr lang="en-US" dirty="0"/>
              <a:t> Programming I, II</a:t>
            </a:r>
          </a:p>
          <a:p>
            <a:r>
              <a:rPr lang="en-US" dirty="0"/>
              <a:t>Thomas S. Ferguson: Linear Programming, </a:t>
            </a:r>
            <a:r>
              <a:rPr lang="en-US" dirty="0">
                <a:hlinkClick r:id="rId6"/>
              </a:rPr>
              <a:t>https://www.math.ucla.edu/~tom/LP.pdf</a:t>
            </a:r>
            <a:r>
              <a:rPr lang="en-US" dirty="0"/>
              <a:t> </a:t>
            </a:r>
          </a:p>
          <a:p>
            <a:r>
              <a:rPr lang="en-US" dirty="0"/>
              <a:t>B. </a:t>
            </a:r>
            <a:r>
              <a:rPr lang="en-US" dirty="0" err="1"/>
              <a:t>Guenin</a:t>
            </a:r>
            <a:r>
              <a:rPr lang="en-US" dirty="0"/>
              <a:t>, J. </a:t>
            </a:r>
            <a:r>
              <a:rPr lang="en-US" dirty="0" err="1"/>
              <a:t>Könemann</a:t>
            </a:r>
            <a:r>
              <a:rPr lang="en-US" dirty="0"/>
              <a:t>, and L. </a:t>
            </a:r>
            <a:r>
              <a:rPr lang="en-US" dirty="0" err="1"/>
              <a:t>Tunçel</a:t>
            </a:r>
            <a:r>
              <a:rPr lang="en-US" dirty="0"/>
              <a:t>: A Gentle Introduction to Optimization</a:t>
            </a:r>
          </a:p>
          <a:p>
            <a:r>
              <a:rPr lang="en-US" dirty="0"/>
              <a:t>Frederick S. Hillier, and Gerald J. Lieberman: Introduction to Operations Research</a:t>
            </a:r>
          </a:p>
          <a:p>
            <a:r>
              <a:rPr lang="en-US" dirty="0"/>
              <a:t>Wayne L. Winston: Operations Research</a:t>
            </a:r>
          </a:p>
          <a:p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40933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8A88-C7B3-4268-B222-DBF7DC0F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with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18479-B6C0-4BC2-8156-FF80DAF2A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1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much should we produce in order to maximize profit?</a:t>
                </a:r>
              </a:p>
              <a:p>
                <a:pPr marL="0" indent="0">
                  <a:buNone/>
                </a:pPr>
                <a:r>
                  <a:rPr lang="en-US" dirty="0"/>
                  <a:t>We introduce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number of units of frozen concentrate made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number of units of fresh orange drinks made</a:t>
                </a:r>
              </a:p>
              <a:p>
                <a:pPr marL="0" indent="0">
                  <a:buNone/>
                </a:pPr>
                <a:r>
                  <a:rPr lang="en-US" dirty="0"/>
                  <a:t>Objective is to maximize profit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 </a:t>
                </a:r>
                <a:r>
                  <a:rPr lang="en-US" b="1" dirty="0">
                    <a:solidFill>
                      <a:srgbClr val="FF0000"/>
                    </a:solidFill>
                  </a:rPr>
                  <a:t>constraints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	</a:t>
                </a:r>
                <a:r>
                  <a:rPr lang="en-US" dirty="0"/>
                  <a:t>	</a:t>
                </a:r>
                <a:r>
                  <a:rPr lang="en-US" b="0" dirty="0"/>
                  <a:t>	</a:t>
                </a:r>
                <a:r>
                  <a:rPr lang="en-US" dirty="0"/>
                  <a:t>		</a:t>
                </a:r>
              </a:p>
              <a:p>
                <a:pPr marL="0" indent="0" algn="ctr">
                  <a:buNone/>
                  <a:tabLst>
                    <a:tab pos="177800" algn="l"/>
                  </a:tabLst>
                </a:pPr>
                <a:r>
                  <a:rPr lang="en-US" dirty="0"/>
                  <a:t>		</a:t>
                </a:r>
              </a:p>
              <a:p>
                <a:pPr marL="0" indent="0">
                  <a:buNone/>
                  <a:tabLst>
                    <a:tab pos="3429000" algn="l"/>
                  </a:tabLst>
                </a:pPr>
                <a:r>
                  <a:rPr lang="en-US" b="0" dirty="0"/>
                  <a:t>	</a:t>
                </a:r>
              </a:p>
              <a:p>
                <a:pPr marL="0" indent="0">
                  <a:buNone/>
                  <a:tabLst>
                    <a:tab pos="3429000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3429000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3429000" algn="l"/>
                  </a:tabLst>
                </a:pPr>
                <a:r>
                  <a:rPr lang="en-US" dirty="0"/>
                  <a:t>This is an optimization problem.</a:t>
                </a:r>
              </a:p>
              <a:p>
                <a:pPr marL="0" indent="0">
                  <a:buNone/>
                  <a:tabLst>
                    <a:tab pos="3429000" algn="l"/>
                  </a:tabLst>
                </a:pPr>
                <a:r>
                  <a:rPr lang="en-US" dirty="0"/>
                  <a:t>New twist: we have </a:t>
                </a:r>
                <a:r>
                  <a:rPr lang="en-US" b="1" dirty="0">
                    <a:solidFill>
                      <a:srgbClr val="FF0000"/>
                    </a:solidFill>
                  </a:rPr>
                  <a:t>constraints </a:t>
                </a:r>
                <a:r>
                  <a:rPr lang="en-US" dirty="0"/>
                  <a:t>on the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18479-B6C0-4BC2-8156-FF80DAF2A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1875"/>
              </a:xfrm>
              <a:blipFill>
                <a:blip r:embed="rId2"/>
                <a:stretch>
                  <a:fillRect l="-522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A1D3BC6-B629-4BBC-A11E-E1C6F61E20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728959"/>
                  </p:ext>
                </p:extLst>
              </p:nvPr>
            </p:nvGraphicFramePr>
            <p:xfrm>
              <a:off x="3549650" y="3950494"/>
              <a:ext cx="50927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17700">
                      <a:extLst>
                        <a:ext uri="{9D8B030D-6E8A-4147-A177-3AD203B41FA5}">
                          <a16:colId xmlns:a16="http://schemas.microsoft.com/office/drawing/2014/main" val="2201269870"/>
                        </a:ext>
                      </a:extLst>
                    </a:gridCol>
                    <a:gridCol w="3175000">
                      <a:extLst>
                        <a:ext uri="{9D8B030D-6E8A-4147-A177-3AD203B41FA5}">
                          <a16:colId xmlns:a16="http://schemas.microsoft.com/office/drawing/2014/main" val="17783481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≤10</m:t>
                              </m:r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electricity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646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≤6</m:t>
                              </m:r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orange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121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water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2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7661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A1D3BC6-B629-4BBC-A11E-E1C6F61E20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728959"/>
                  </p:ext>
                </p:extLst>
              </p:nvPr>
            </p:nvGraphicFramePr>
            <p:xfrm>
              <a:off x="3549650" y="3950494"/>
              <a:ext cx="50927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17700">
                      <a:extLst>
                        <a:ext uri="{9D8B030D-6E8A-4147-A177-3AD203B41FA5}">
                          <a16:colId xmlns:a16="http://schemas.microsoft.com/office/drawing/2014/main" val="2201269870"/>
                        </a:ext>
                      </a:extLst>
                    </a:gridCol>
                    <a:gridCol w="3175000">
                      <a:extLst>
                        <a:ext uri="{9D8B030D-6E8A-4147-A177-3AD203B41FA5}">
                          <a16:colId xmlns:a16="http://schemas.microsoft.com/office/drawing/2014/main" val="17783481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197" r="-16539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electricity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646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8197" r="-1653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orange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121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8197" r="-16539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water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2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197" r="-1653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76618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DBCA791-EAD3-4101-B8A4-E119F6303EBB}"/>
              </a:ext>
            </a:extLst>
          </p:cNvPr>
          <p:cNvSpPr txBox="1"/>
          <p:nvPr/>
        </p:nvSpPr>
        <p:spPr>
          <a:xfrm>
            <a:off x="5867400" y="5262086"/>
            <a:ext cx="6096000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1 unit of orange concentrate makes $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profit, and requires 1 unit of fresh oranges and 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 units of electricity. A by-product is 1 unit of water.</a:t>
            </a:r>
          </a:p>
          <a:p>
            <a:r>
              <a:rPr lang="en-US" dirty="0"/>
              <a:t>1 unit of orange drink makes $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 profit, and requires 1 unit of fresh oranges, 1 unit of water and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 unit of electricity.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D8541-2F25-491C-8658-485F6A566917}"/>
              </a:ext>
            </a:extLst>
          </p:cNvPr>
          <p:cNvSpPr txBox="1"/>
          <p:nvPr/>
        </p:nvSpPr>
        <p:spPr>
          <a:xfrm>
            <a:off x="9321800" y="3926821"/>
            <a:ext cx="28194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Constraints: available are</a:t>
            </a:r>
          </a:p>
          <a:p>
            <a:r>
              <a:rPr lang="en-US" dirty="0"/>
              <a:t>10 units of electricity</a:t>
            </a:r>
          </a:p>
          <a:p>
            <a:r>
              <a:rPr lang="en-US" dirty="0"/>
              <a:t>6 units of oranges</a:t>
            </a:r>
          </a:p>
          <a:p>
            <a:r>
              <a:rPr lang="en-US" dirty="0"/>
              <a:t>4 units of water</a:t>
            </a:r>
          </a:p>
        </p:txBody>
      </p:sp>
    </p:spTree>
    <p:extLst>
      <p:ext uri="{BB962C8B-B14F-4D97-AF65-F5344CB8AC3E}">
        <p14:creationId xmlns:p14="http://schemas.microsoft.com/office/powerpoint/2010/main" val="3311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534F-3096-48D0-BA23-72591A86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7F3BC-FB50-4E87-92AB-5651D7ADF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subject to constraints: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satisfy the constraints (“be a feasible solution”).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Consequently, 17 is an upper bound for maximal profit. Now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=(1,5)</m:t>
                    </m:r>
                  </m:oMath>
                </a14:m>
                <a:r>
                  <a:rPr lang="en-US" b="0" dirty="0"/>
                  <a:t> is a maximizer</a:t>
                </a:r>
              </a:p>
              <a:p>
                <a:pPr marL="0" indent="0">
                  <a:buNone/>
                </a:pPr>
                <a:r>
                  <a:rPr lang="en-US" dirty="0"/>
                  <a:t>Because</a:t>
                </a:r>
              </a:p>
              <a:p>
                <a:r>
                  <a:rPr lang="en-US" b="0" dirty="0"/>
                  <a:t>It satisfies the constraints</a:t>
                </a:r>
              </a:p>
              <a:p>
                <a:r>
                  <a:rPr lang="en-US" dirty="0"/>
                  <a:t>It attains the upper bound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2⋅1+3⋅5=17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 “magic numbers”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b="0" dirty="0"/>
                  <a:t>allowed us to certify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(1,5)</m:t>
                    </m:r>
                  </m:oMath>
                </a14:m>
                <a:r>
                  <a:rPr lang="en-US" b="0" dirty="0"/>
                  <a:t> is a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7F3BC-FB50-4E87-92AB-5651D7ADF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A64D-7050-40D3-B193-F302DA50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maximizer systematically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AF22C-CB5D-4302-BF7C-01B3EA227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=(1,5)</m:t>
                    </m:r>
                  </m:oMath>
                </a14:m>
                <a:r>
                  <a:rPr lang="en-US" dirty="0"/>
                  <a:t> was pulled out of a hat like a rabbit!!</a:t>
                </a:r>
              </a:p>
              <a:p>
                <a:pPr marL="0" indent="0">
                  <a:buNone/>
                </a:pPr>
                <a:r>
                  <a:rPr lang="en-US" dirty="0"/>
                  <a:t>How do we find it systematically? Using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Simplex Method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AF22C-CB5D-4302-BF7C-01B3EA227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9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560352-B225-4790-AA4A-F03F5F1342F6}"/>
                  </a:ext>
                </a:extLst>
              </p:cNvPr>
              <p:cNvSpPr txBox="1"/>
              <p:nvPr/>
            </p:nvSpPr>
            <p:spPr>
              <a:xfrm>
                <a:off x="444500" y="2031137"/>
                <a:ext cx="6096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subject to constraints: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560352-B225-4790-AA4A-F03F5F134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2031137"/>
                <a:ext cx="6096000" cy="1754326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6CEF3A5-446D-4F4B-8771-8C106462EB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274702"/>
                  </p:ext>
                </p:extLst>
              </p:nvPr>
            </p:nvGraphicFramePr>
            <p:xfrm>
              <a:off x="1917700" y="412591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6CEF3A5-446D-4F4B-8771-8C106462EB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274702"/>
                  </p:ext>
                </p:extLst>
              </p:nvPr>
            </p:nvGraphicFramePr>
            <p:xfrm>
              <a:off x="1917700" y="412591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7691414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62254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669255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2801848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037854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0590959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890599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4145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639" r="-7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1639" r="-6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07" t="-1639" r="-50542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4023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39" r="-3023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1639" r="-2023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614" t="-1639" r="-10361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885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39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96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9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268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30A0E1-D45E-470A-9927-037CDD4A8FD4}"/>
                  </a:ext>
                </a:extLst>
              </p:cNvPr>
              <p:cNvSpPr txBox="1"/>
              <p:nvPr/>
            </p:nvSpPr>
            <p:spPr>
              <a:xfrm>
                <a:off x="5981700" y="2031137"/>
                <a:ext cx="60960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subject to constraints: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Keeping in mind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30A0E1-D45E-470A-9927-037CDD4A8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2031137"/>
                <a:ext cx="6096000" cy="2031325"/>
              </a:xfrm>
              <a:prstGeom prst="rect">
                <a:avLst/>
              </a:prstGeom>
              <a:blipFill>
                <a:blip r:embed="rId4"/>
                <a:stretch>
                  <a:fillRect l="-80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57E8C35E-DB3D-4471-B422-95F747F17F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1. Set up linear program in standard form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2. Convert inequalities to equations </a:t>
                </a:r>
                <a:r>
                  <a:rPr lang="en-US" sz="3100" dirty="0"/>
                  <a:t>using slack variables</a:t>
                </a:r>
                <a:br>
                  <a:rPr lang="en-US" dirty="0"/>
                </a:br>
                <a:r>
                  <a:rPr lang="en-US" dirty="0"/>
                  <a:t>3. Construct initial simplex tableau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57E8C35E-DB3D-4471-B422-95F747F17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087" t="-2857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CF5655-22CD-4D75-BC49-013169E225A5}"/>
                  </a:ext>
                </a:extLst>
              </p:cNvPr>
              <p:cNvSpPr txBox="1"/>
              <p:nvPr/>
            </p:nvSpPr>
            <p:spPr>
              <a:xfrm>
                <a:off x="330200" y="6311900"/>
                <a:ext cx="6467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feasible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giving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CF5655-22CD-4D75-BC49-013169E22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6311900"/>
                <a:ext cx="6467412" cy="369332"/>
              </a:xfrm>
              <a:prstGeom prst="rect">
                <a:avLst/>
              </a:prstGeom>
              <a:blipFill>
                <a:blip r:embed="rId6"/>
                <a:stretch>
                  <a:fillRect l="-7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6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95CA-0249-43E7-BA1C-6DB1DBB3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system: Gauss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90FF8-9A7D-4E8B-8638-005AFEA95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−11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aln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aln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−23</m:t>
                          </m:r>
                        </m:e>
                      </m:mr>
                    </m:m>
                  </m:oMath>
                </a14:m>
                <a:br>
                  <a:rPr lang="en-US" b="0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90FF8-9A7D-4E8B-8638-005AFEA95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2F5F82B-E20F-4DCC-A321-D6A7A02C8A12}"/>
              </a:ext>
            </a:extLst>
          </p:cNvPr>
          <p:cNvSpPr txBox="1"/>
          <p:nvPr/>
        </p:nvSpPr>
        <p:spPr>
          <a:xfrm>
            <a:off x="3467100" y="18256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83BD2-7337-461B-8167-E2C6AF1C3BEC}"/>
              </a:ext>
            </a:extLst>
          </p:cNvPr>
          <p:cNvSpPr txBox="1"/>
          <p:nvPr/>
        </p:nvSpPr>
        <p:spPr>
          <a:xfrm>
            <a:off x="3467100" y="222404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D2F81-A553-4A13-A197-5740CF2698CE}"/>
              </a:ext>
            </a:extLst>
          </p:cNvPr>
          <p:cNvSpPr txBox="1"/>
          <p:nvPr/>
        </p:nvSpPr>
        <p:spPr>
          <a:xfrm>
            <a:off x="3467100" y="32443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R1/2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DFEB9-1C24-4200-8486-EA1164608B38}"/>
              </a:ext>
            </a:extLst>
          </p:cNvPr>
          <p:cNvSpPr txBox="1"/>
          <p:nvPr/>
        </p:nvSpPr>
        <p:spPr>
          <a:xfrm>
            <a:off x="3467100" y="389528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R2-3/2 R1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5B8FEA-F048-450F-BFBB-C3DA56B0A672}"/>
                  </a:ext>
                </a:extLst>
              </p:cNvPr>
              <p:cNvSpPr txBox="1"/>
              <p:nvPr/>
            </p:nvSpPr>
            <p:spPr>
              <a:xfrm>
                <a:off x="5212105" y="1690621"/>
                <a:ext cx="2621230" cy="91352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5B8FEA-F048-450F-BFBB-C3DA56B0A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105" y="1690621"/>
                <a:ext cx="2621230" cy="913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D22E15-8740-426B-BD69-9D87383BB0BD}"/>
                  </a:ext>
                </a:extLst>
              </p:cNvPr>
              <p:cNvSpPr txBox="1"/>
              <p:nvPr/>
            </p:nvSpPr>
            <p:spPr>
              <a:xfrm>
                <a:off x="5212105" y="2891776"/>
                <a:ext cx="2917273" cy="200702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−23</m:t>
                            </m:r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D22E15-8740-426B-BD69-9D87383BB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105" y="2891776"/>
                <a:ext cx="2917273" cy="2007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BBB6D5-68CC-41E6-B2C0-571E1C35F2DB}"/>
                  </a:ext>
                </a:extLst>
              </p:cNvPr>
              <p:cNvSpPr txBox="1"/>
              <p:nvPr/>
            </p:nvSpPr>
            <p:spPr>
              <a:xfrm>
                <a:off x="5212105" y="4993694"/>
                <a:ext cx="1781257" cy="142513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BBB6D5-68CC-41E6-B2C0-571E1C35F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105" y="4993694"/>
                <a:ext cx="1781257" cy="14251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8FEBFF-88E3-486C-A1E1-2E8C4F3C8682}"/>
                  </a:ext>
                </a:extLst>
              </p:cNvPr>
              <p:cNvSpPr txBox="1"/>
              <p:nvPr/>
            </p:nvSpPr>
            <p:spPr>
              <a:xfrm>
                <a:off x="9586010" y="5579355"/>
                <a:ext cx="1781257" cy="91352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8FEBFF-88E3-486C-A1E1-2E8C4F3C8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010" y="5579355"/>
                <a:ext cx="1781257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04AF06B-837C-416D-9314-B9969E960891}"/>
              </a:ext>
            </a:extLst>
          </p:cNvPr>
          <p:cNvSpPr txBox="1"/>
          <p:nvPr/>
        </p:nvSpPr>
        <p:spPr>
          <a:xfrm>
            <a:off x="9408140" y="4898800"/>
            <a:ext cx="2136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Gauss-Jordan</a:t>
            </a:r>
          </a:p>
        </p:txBody>
      </p:sp>
    </p:spTree>
    <p:extLst>
      <p:ext uri="{BB962C8B-B14F-4D97-AF65-F5344CB8AC3E}">
        <p14:creationId xmlns:p14="http://schemas.microsoft.com/office/powerpoint/2010/main" val="178745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9637</TotalTime>
  <Words>3326</Words>
  <Application>Microsoft Office PowerPoint</Application>
  <PresentationFormat>Widescreen</PresentationFormat>
  <Paragraphs>921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DATA 585 Optimization</vt:lpstr>
      <vt:lpstr>Summary min┬x⁡〖f(x)〗</vt:lpstr>
      <vt:lpstr>Menu</vt:lpstr>
      <vt:lpstr>Example</vt:lpstr>
      <vt:lpstr>Optimizing with constraints</vt:lpstr>
      <vt:lpstr>Optimal solution</vt:lpstr>
      <vt:lpstr>Finding a maximizer systematically</vt:lpstr>
      <vt:lpstr>1. Set up linear program in standard form max⁡〖c^T x:Ax=b,x≥0〗 2. Convert inequalities to equations using slack variables 3. Construct initial simplex tableau</vt:lpstr>
      <vt:lpstr>Solving a linear system: Gauss elimination</vt:lpstr>
      <vt:lpstr>Reading a feasible solution</vt:lpstr>
      <vt:lpstr>4.1 Find pivot</vt:lpstr>
      <vt:lpstr>4.1 Find pivot</vt:lpstr>
      <vt:lpstr>4.1 Find pivot</vt:lpstr>
      <vt:lpstr>4.1 Find pivot</vt:lpstr>
      <vt:lpstr>4.2 Pivot</vt:lpstr>
      <vt:lpstr>4.2 keep pivoting</vt:lpstr>
      <vt:lpstr>4.2 keep pivoting</vt:lpstr>
      <vt:lpstr>4.2 keep pivoting</vt:lpstr>
      <vt:lpstr>4.2 keep pivoting</vt:lpstr>
      <vt:lpstr>5 end when no negative entry in bottom row</vt:lpstr>
      <vt:lpstr>Solving a linear program</vt:lpstr>
      <vt:lpstr>Going faster</vt:lpstr>
      <vt:lpstr>Going faster</vt:lpstr>
      <vt:lpstr>Going faster</vt:lpstr>
      <vt:lpstr>Going faster</vt:lpstr>
      <vt:lpstr>Going faster</vt:lpstr>
      <vt:lpstr>Congratulation!</vt:lpstr>
      <vt:lpstr>The general (primal) problem</vt:lpstr>
      <vt:lpstr>Primal problem in standard form</vt:lpstr>
      <vt:lpstr>Orange problem</vt:lpstr>
      <vt:lpstr>Initial tableau</vt:lpstr>
      <vt:lpstr>Simplex method</vt:lpstr>
      <vt:lpstr>Example</vt:lpstr>
      <vt:lpstr>Plot with Maple</vt:lpstr>
      <vt:lpstr>Simplex Method (cont)</vt:lpstr>
      <vt:lpstr>Duality</vt:lpstr>
      <vt:lpstr>The primal and dual problem</vt:lpstr>
      <vt:lpstr>“Orange” primal (P) and dual (D)</vt:lpstr>
      <vt:lpstr>Solving the dual</vt:lpstr>
      <vt:lpstr>Weak duality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585 Optimization</dc:title>
  <dc:creator>Lucet, Yves</dc:creator>
  <cp:lastModifiedBy>Lucet, Yves</cp:lastModifiedBy>
  <cp:revision>70</cp:revision>
  <dcterms:created xsi:type="dcterms:W3CDTF">2024-03-14T23:43:09Z</dcterms:created>
  <dcterms:modified xsi:type="dcterms:W3CDTF">2024-04-08T23:11:37Z</dcterms:modified>
</cp:coreProperties>
</file>