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1902" r:id="rId3"/>
    <p:sldId id="1781" r:id="rId4"/>
    <p:sldId id="1957" r:id="rId5"/>
    <p:sldId id="1936" r:id="rId6"/>
    <p:sldId id="1959" r:id="rId7"/>
    <p:sldId id="1975" r:id="rId8"/>
    <p:sldId id="1960" r:id="rId9"/>
    <p:sldId id="1974" r:id="rId10"/>
    <p:sldId id="1976" r:id="rId11"/>
    <p:sldId id="1937" r:id="rId12"/>
    <p:sldId id="1977" r:id="rId13"/>
    <p:sldId id="18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30BB"/>
    <a:srgbClr val="6930C3"/>
    <a:srgbClr val="F2F2F2"/>
    <a:srgbClr val="F7EBFB"/>
    <a:srgbClr val="305CC2"/>
    <a:srgbClr val="3630C2"/>
    <a:srgbClr val="EFEBFB"/>
    <a:srgbClr val="FDFEFF"/>
    <a:srgbClr val="F7F4FD"/>
    <a:srgbClr val="F0EB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3" autoAdjust="0"/>
    <p:restoredTop sz="83062"/>
  </p:normalViewPr>
  <p:slideViewPr>
    <p:cSldViewPr snapToGrid="0" snapToObjects="1">
      <p:cViewPr varScale="1">
        <p:scale>
          <a:sx n="71" d="100"/>
          <a:sy n="71" d="100"/>
        </p:scale>
        <p:origin x="588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351A354-8120-534B-908F-60D045C384EE}" type="datetimeFigureOut">
              <a:rPr kumimoji="1" lang="zh-CN" altLang="en-US" smtClean="0"/>
              <a:pPr/>
              <a:t>2021/11/20</a:t>
            </a:fld>
            <a:endParaRPr kumimoji="1"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C359282-EDF5-A64C-BF45-566857BD5D54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4539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59282-EDF5-A64C-BF45-566857BD5D54}" type="slidenum">
              <a:rPr kumimoji="1" lang="zh-CN" altLang="en-US" smtClean="0"/>
              <a:pPr/>
              <a:t>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1372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740C8-4B68-4D45-80D7-49A27CCE6D1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345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59282-EDF5-A64C-BF45-566857BD5D54}" type="slidenum">
              <a:rPr kumimoji="1" lang="zh-CN" altLang="en-US" smtClean="0"/>
              <a:pPr/>
              <a:t>11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24253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740C8-4B68-4D45-80D7-49A27CCE6D1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449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59282-EDF5-A64C-BF45-566857BD5D54}" type="slidenum">
              <a:rPr kumimoji="1" lang="zh-CN" altLang="en-US" smtClean="0"/>
              <a:pPr/>
              <a:t>13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6624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59282-EDF5-A64C-BF45-566857BD5D54}" type="slidenum">
              <a:rPr kumimoji="1" lang="zh-CN" altLang="en-US" smtClean="0"/>
              <a:pPr/>
              <a:t>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4510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740C8-4B68-4D45-80D7-49A27CCE6D1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575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740C8-4B68-4D45-80D7-49A27CCE6D1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747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59282-EDF5-A64C-BF45-566857BD5D54}" type="slidenum">
              <a:rPr kumimoji="1" lang="zh-CN" altLang="en-US" smtClean="0"/>
              <a:pPr/>
              <a:t>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441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740C8-4B68-4D45-80D7-49A27CCE6D1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509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740C8-4B68-4D45-80D7-49A27CCE6D1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731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740C8-4B68-4D45-80D7-49A27CCE6D1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91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740C8-4B68-4D45-80D7-49A27CCE6D1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133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143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1CF8D3-ED4F-C04D-BE69-08C41E0B3E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23000"/>
            <a:ext cx="2743200" cy="365125"/>
          </a:xfrm>
        </p:spPr>
        <p:txBody>
          <a:bodyPr/>
          <a:lstStyle/>
          <a:p>
            <a:fld id="{BAFA6DD6-414D-9E43-B1E6-539647A9D822}" type="datetime1">
              <a:rPr kumimoji="1" lang="zh-CN" altLang="en-US" smtClean="0"/>
              <a:t>2021/11/20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AE2CBB-1C54-2449-8EE6-61EED6C11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23000"/>
            <a:ext cx="4114800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60DBC4-41EE-974A-9812-4A93062B8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9917" y="6220534"/>
            <a:ext cx="2743200" cy="365125"/>
          </a:xfrm>
        </p:spPr>
        <p:txBody>
          <a:bodyPr/>
          <a:lstStyle/>
          <a:p>
            <a:fld id="{D57B2D7D-324D-9543-900C-8C344F1A6E8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6BB7182-8811-4CCA-BF91-C572421CB4FE}"/>
              </a:ext>
            </a:extLst>
          </p:cNvPr>
          <p:cNvGrpSpPr/>
          <p:nvPr userDrawn="1"/>
        </p:nvGrpSpPr>
        <p:grpSpPr>
          <a:xfrm>
            <a:off x="0" y="6603691"/>
            <a:ext cx="12192000" cy="254309"/>
            <a:chOff x="0" y="6603691"/>
            <a:chExt cx="12192000" cy="254309"/>
          </a:xfrm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A9E1BCA-F1F5-412B-9098-F9FED7C8B15B}"/>
                </a:ext>
              </a:extLst>
            </p:cNvPr>
            <p:cNvSpPr/>
            <p:nvPr/>
          </p:nvSpPr>
          <p:spPr>
            <a:xfrm>
              <a:off x="0" y="6603691"/>
              <a:ext cx="12192000" cy="195943"/>
            </a:xfrm>
            <a:prstGeom prst="rect">
              <a:avLst/>
            </a:prstGeom>
            <a:solidFill>
              <a:srgbClr val="8CC4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9256B82-928D-4C09-B57B-C2049B31051B}"/>
                </a:ext>
              </a:extLst>
            </p:cNvPr>
            <p:cNvSpPr/>
            <p:nvPr/>
          </p:nvSpPr>
          <p:spPr>
            <a:xfrm>
              <a:off x="0" y="6662057"/>
              <a:ext cx="12192000" cy="195943"/>
            </a:xfrm>
            <a:prstGeom prst="rect">
              <a:avLst/>
            </a:prstGeom>
            <a:solidFill>
              <a:srgbClr val="6930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E1D2E806-A372-4215-B51B-5F894524988E}"/>
              </a:ext>
            </a:extLst>
          </p:cNvPr>
          <p:cNvGrpSpPr/>
          <p:nvPr userDrawn="1"/>
        </p:nvGrpSpPr>
        <p:grpSpPr>
          <a:xfrm>
            <a:off x="0" y="330441"/>
            <a:ext cx="519816" cy="427205"/>
            <a:chOff x="0" y="330441"/>
            <a:chExt cx="519816" cy="427205"/>
          </a:xfrm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五边形 21">
              <a:extLst>
                <a:ext uri="{FF2B5EF4-FFF2-40B4-BE49-F238E27FC236}">
                  <a16:creationId xmlns:a16="http://schemas.microsoft.com/office/drawing/2014/main" id="{755B0FEA-5AC2-4269-9A9F-618641A9A96F}"/>
                </a:ext>
              </a:extLst>
            </p:cNvPr>
            <p:cNvSpPr/>
            <p:nvPr/>
          </p:nvSpPr>
          <p:spPr>
            <a:xfrm>
              <a:off x="102373" y="330441"/>
              <a:ext cx="417443" cy="427205"/>
            </a:xfrm>
            <a:prstGeom prst="homePlate">
              <a:avLst>
                <a:gd name="adj" fmla="val 25183"/>
              </a:avLst>
            </a:prstGeom>
            <a:solidFill>
              <a:srgbClr val="8CC4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sp>
          <p:nvSpPr>
            <p:cNvPr id="10" name="五边形 22">
              <a:extLst>
                <a:ext uri="{FF2B5EF4-FFF2-40B4-BE49-F238E27FC236}">
                  <a16:creationId xmlns:a16="http://schemas.microsoft.com/office/drawing/2014/main" id="{170821C5-A7C2-45F7-85D2-FD1A011DC32A}"/>
                </a:ext>
              </a:extLst>
            </p:cNvPr>
            <p:cNvSpPr/>
            <p:nvPr/>
          </p:nvSpPr>
          <p:spPr>
            <a:xfrm>
              <a:off x="0" y="330441"/>
              <a:ext cx="417443" cy="427205"/>
            </a:xfrm>
            <a:prstGeom prst="homePlate">
              <a:avLst>
                <a:gd name="adj" fmla="val 25183"/>
              </a:avLst>
            </a:prstGeom>
            <a:solidFill>
              <a:srgbClr val="6930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9D391E2-5ABD-4AC8-B285-547110238D28}"/>
              </a:ext>
            </a:extLst>
          </p:cNvPr>
          <p:cNvGrpSpPr/>
          <p:nvPr userDrawn="1"/>
        </p:nvGrpSpPr>
        <p:grpSpPr>
          <a:xfrm>
            <a:off x="611256" y="808446"/>
            <a:ext cx="9193144" cy="0"/>
            <a:chOff x="611256" y="808446"/>
            <a:chExt cx="9193144" cy="0"/>
          </a:xfrm>
        </p:grpSpPr>
        <p:cxnSp>
          <p:nvCxnSpPr>
            <p:cNvPr id="12" name="直线连接符 24">
              <a:extLst>
                <a:ext uri="{FF2B5EF4-FFF2-40B4-BE49-F238E27FC236}">
                  <a16:creationId xmlns:a16="http://schemas.microsoft.com/office/drawing/2014/main" id="{3CB5A024-8069-453D-BDF4-8484CBC5494F}"/>
                </a:ext>
              </a:extLst>
            </p:cNvPr>
            <p:cNvCxnSpPr/>
            <p:nvPr/>
          </p:nvCxnSpPr>
          <p:spPr>
            <a:xfrm>
              <a:off x="1779656" y="808446"/>
              <a:ext cx="8024744" cy="0"/>
            </a:xfrm>
            <a:prstGeom prst="line">
              <a:avLst/>
            </a:prstGeom>
            <a:ln w="28575">
              <a:solidFill>
                <a:srgbClr val="8CC4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25">
              <a:extLst>
                <a:ext uri="{FF2B5EF4-FFF2-40B4-BE49-F238E27FC236}">
                  <a16:creationId xmlns:a16="http://schemas.microsoft.com/office/drawing/2014/main" id="{798BBB38-6E37-4E8C-BD79-712757607E5C}"/>
                </a:ext>
              </a:extLst>
            </p:cNvPr>
            <p:cNvCxnSpPr/>
            <p:nvPr/>
          </p:nvCxnSpPr>
          <p:spPr>
            <a:xfrm>
              <a:off x="611256" y="808446"/>
              <a:ext cx="8024744" cy="0"/>
            </a:xfrm>
            <a:prstGeom prst="line">
              <a:avLst/>
            </a:prstGeom>
            <a:ln w="28575">
              <a:solidFill>
                <a:srgbClr val="6930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内容占位符 16">
            <a:extLst>
              <a:ext uri="{FF2B5EF4-FFF2-40B4-BE49-F238E27FC236}">
                <a16:creationId xmlns:a16="http://schemas.microsoft.com/office/drawing/2014/main" id="{11B0916A-88AD-4E78-92AB-C5B65A22468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1256" y="317982"/>
            <a:ext cx="2852063" cy="452432"/>
          </a:xfr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2600" b="0" dirty="0" smtClean="0">
                <a:latin typeface="汉仪菱心体简" panose="02010400000101010101" pitchFamily="2" charset="-122"/>
                <a:ea typeface="汉仪菱心体简" panose="02010400000101010101" pitchFamily="2" charset="-122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6F460FB-6D3C-4F4F-9502-2AEF392E8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55535" y="252567"/>
            <a:ext cx="1850739" cy="60210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CDFD7EF-8494-D441-9D90-512560D0F0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55535" y="252567"/>
            <a:ext cx="1850739" cy="60210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E29C1E9E-F140-5C48-9C5A-66B6D27F214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05847" y="198177"/>
            <a:ext cx="546619" cy="606383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059FA5A3-B789-364A-A81D-970C3375C12C}"/>
              </a:ext>
            </a:extLst>
          </p:cNvPr>
          <p:cNvSpPr txBox="1"/>
          <p:nvPr userDrawn="1"/>
        </p:nvSpPr>
        <p:spPr>
          <a:xfrm>
            <a:off x="10652467" y="158229"/>
            <a:ext cx="1374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0" dirty="0">
                <a:solidFill>
                  <a:srgbClr val="6931C3"/>
                </a:solidFill>
                <a:latin typeface="Bahnschrift SemiBold SemiConden" panose="020B0502040204020203" pitchFamily="34" charset="0"/>
                <a:ea typeface="汉仪菱心体简" panose="02010400000101010101" pitchFamily="2" charset="-122"/>
              </a:rPr>
              <a:t>THUBA</a:t>
            </a:r>
            <a:endParaRPr lang="zh-CN" altLang="en-US" sz="3600" b="0" dirty="0">
              <a:solidFill>
                <a:srgbClr val="6931C3"/>
              </a:solidFill>
              <a:latin typeface="Bahnschrift SemiBold SemiConden" panose="020B0502040204020203" pitchFamily="34" charset="0"/>
              <a:ea typeface="汉仪菱心体简" panose="0201040000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369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35AAD4-90F3-3A4B-A57F-1DD054418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EA94C0-7DE4-7F45-8AB5-038482721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E6C026-1744-984A-8673-8BDB5B7FF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C40D8-4189-E541-9161-1D4C7AFFA6CA}" type="datetime1">
              <a:rPr kumimoji="1" lang="zh-CN" altLang="en-US" smtClean="0"/>
              <a:t>2021/11/20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97258F-389B-2E4C-BD2B-0BB033F17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D915C6-67B9-AC41-ABDD-6EB0AE1B7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2D7D-324D-9543-900C-8C344F1A6E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936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7E903F-A4B0-074E-B0AE-ABD04759E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207EB9-EB95-BA47-AA04-AED2CD9B6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5A1284-1244-1248-BDC5-A77F3C328D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1709C42-7700-0846-9268-0ADF94799C38}" type="datetime1">
              <a:rPr kumimoji="1" lang="zh-CN" altLang="en-US" smtClean="0"/>
              <a:pPr/>
              <a:t>2021/11/20</a:t>
            </a:fld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8F5BA2-2454-114F-BA1B-A3A4D14AF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61DE2F-D49E-624A-AA3C-9D4E5E4141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99917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57B2D7D-324D-9543-900C-8C344F1A6E84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185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六边形 22">
            <a:extLst>
              <a:ext uri="{FF2B5EF4-FFF2-40B4-BE49-F238E27FC236}">
                <a16:creationId xmlns:a16="http://schemas.microsoft.com/office/drawing/2014/main" id="{9A3A9C6F-CD2B-084C-81B1-C12B9498EB9D}"/>
              </a:ext>
            </a:extLst>
          </p:cNvPr>
          <p:cNvSpPr/>
          <p:nvPr/>
        </p:nvSpPr>
        <p:spPr>
          <a:xfrm rot="5400000">
            <a:off x="10593062" y="2669151"/>
            <a:ext cx="952499" cy="821120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F59571E9-3034-5043-ADF0-B45F91C0E9B0}"/>
              </a:ext>
            </a:extLst>
          </p:cNvPr>
          <p:cNvSpPr/>
          <p:nvPr/>
        </p:nvSpPr>
        <p:spPr>
          <a:xfrm rot="5400000">
            <a:off x="845218" y="2761131"/>
            <a:ext cx="952499" cy="821120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AE216D42-C952-944A-8AB2-903FCE5A6C9D}"/>
              </a:ext>
            </a:extLst>
          </p:cNvPr>
          <p:cNvSpPr/>
          <p:nvPr/>
        </p:nvSpPr>
        <p:spPr>
          <a:xfrm rot="5400000">
            <a:off x="9798224" y="2993955"/>
            <a:ext cx="1181100" cy="1018190"/>
          </a:xfrm>
          <a:prstGeom prst="hexagon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E193DE98-30D3-3F45-9EDD-9727CEC23CF4}"/>
              </a:ext>
            </a:extLst>
          </p:cNvPr>
          <p:cNvSpPr/>
          <p:nvPr/>
        </p:nvSpPr>
        <p:spPr>
          <a:xfrm rot="5400000">
            <a:off x="1255543" y="2218702"/>
            <a:ext cx="1181100" cy="1018190"/>
          </a:xfrm>
          <a:prstGeom prst="hexagon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9E9BCA75-32E8-CD48-9617-272AEF9359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25000"/>
            <a:alphaModFix amt="70000"/>
          </a:blip>
          <a:srcRect t="39895"/>
          <a:stretch/>
        </p:blipFill>
        <p:spPr>
          <a:xfrm>
            <a:off x="-195949" y="4826832"/>
            <a:ext cx="12969017" cy="2351897"/>
          </a:xfrm>
          <a:prstGeom prst="rect">
            <a:avLst/>
          </a:prstGeom>
        </p:spPr>
      </p:pic>
      <p:sp>
        <p:nvSpPr>
          <p:cNvPr id="28" name="圆角矩形 27">
            <a:extLst>
              <a:ext uri="{FF2B5EF4-FFF2-40B4-BE49-F238E27FC236}">
                <a16:creationId xmlns:a16="http://schemas.microsoft.com/office/drawing/2014/main" id="{BF02BA4D-2E95-5B40-8271-2B1588154721}"/>
              </a:ext>
            </a:extLst>
          </p:cNvPr>
          <p:cNvSpPr/>
          <p:nvPr/>
        </p:nvSpPr>
        <p:spPr>
          <a:xfrm>
            <a:off x="9460527" y="6188725"/>
            <a:ext cx="2550826" cy="463787"/>
          </a:xfrm>
          <a:prstGeom prst="roundRect">
            <a:avLst>
              <a:gd name="adj" fmla="val 5000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张奥 </a:t>
            </a:r>
            <a:r>
              <a:rPr kumimoji="1" lang="en-US" altLang="zh-CN" sz="1600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2021/11/13</a:t>
            </a:r>
            <a:endParaRPr kumimoji="1" lang="zh-CN" altLang="en-US" sz="1600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1D8C74F0-A94A-224A-8927-099E9D7B73F1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2730409" y="4991122"/>
            <a:ext cx="950777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4C65117A-961D-BF4B-85C6-43EEE186AF5B}"/>
              </a:ext>
            </a:extLst>
          </p:cNvPr>
          <p:cNvSpPr txBox="1"/>
          <p:nvPr/>
        </p:nvSpPr>
        <p:spPr>
          <a:xfrm>
            <a:off x="3681186" y="4791067"/>
            <a:ext cx="4829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清华大学学生区块链协会区块链系列课程</a:t>
            </a:r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420DF5E6-8534-A541-9B91-9360B25AFFC8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8510814" y="4991122"/>
            <a:ext cx="949713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6F1FBB31-0B45-6242-8E17-A709BEB16C3D}"/>
              </a:ext>
            </a:extLst>
          </p:cNvPr>
          <p:cNvSpPr txBox="1"/>
          <p:nvPr/>
        </p:nvSpPr>
        <p:spPr>
          <a:xfrm>
            <a:off x="4075841" y="2418695"/>
            <a:ext cx="40992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sz="9600" b="1" dirty="0" err="1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gency FB" panose="020B0503020202020204" pitchFamily="34" charset="0"/>
                <a:ea typeface="汉仪菱心体简" panose="02010400000101010101" pitchFamily="2" charset="-122"/>
              </a:rPr>
              <a:t>DataFi</a:t>
            </a:r>
            <a:endParaRPr kumimoji="1" lang="en-US" altLang="zh-CN" sz="9600" b="1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Agency FB" panose="020B0503020202020204" pitchFamily="34" charset="0"/>
              <a:ea typeface="汉仪菱心体简" panose="02010400000101010101" pitchFamily="2" charset="-122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9E0B736-B51B-034B-932C-90F1095BF964}"/>
              </a:ext>
            </a:extLst>
          </p:cNvPr>
          <p:cNvGrpSpPr/>
          <p:nvPr/>
        </p:nvGrpSpPr>
        <p:grpSpPr>
          <a:xfrm>
            <a:off x="3001725" y="1527248"/>
            <a:ext cx="6188550" cy="474916"/>
            <a:chOff x="3001725" y="1204686"/>
            <a:chExt cx="6188550" cy="474916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25044541-D74F-F545-A54C-3065E0654223}"/>
                </a:ext>
              </a:extLst>
            </p:cNvPr>
            <p:cNvSpPr/>
            <p:nvPr/>
          </p:nvSpPr>
          <p:spPr>
            <a:xfrm>
              <a:off x="3001725" y="1204686"/>
              <a:ext cx="6188550" cy="4749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50000">
                  <a:srgbClr val="FFFFFF"/>
                </a:gs>
                <a:gs pos="75000">
                  <a:srgbClr val="FFFFFF">
                    <a:alpha val="80000"/>
                  </a:srgbClr>
                </a:gs>
                <a:gs pos="25000">
                  <a:schemeClr val="bg1">
                    <a:alpha val="8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ea typeface="PingFang SC Medium" panose="020B0400000000000000" pitchFamily="34" charset="-122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E8A9BFE7-2178-3E4E-A83C-48A62568826C}"/>
                </a:ext>
              </a:extLst>
            </p:cNvPr>
            <p:cNvSpPr txBox="1"/>
            <p:nvPr/>
          </p:nvSpPr>
          <p:spPr>
            <a:xfrm>
              <a:off x="4411570" y="1242089"/>
              <a:ext cx="336886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en-US" altLang="zh-CN" sz="2000" dirty="0" err="1" smtClean="0">
                  <a:ln w="0"/>
                  <a:solidFill>
                    <a:srgbClr val="8F2EC2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Chainlink</a:t>
              </a:r>
              <a:r>
                <a:rPr kumimoji="1" lang="en-US" altLang="zh-CN" sz="2000" dirty="0" smtClean="0">
                  <a:ln w="0"/>
                  <a:solidFill>
                    <a:srgbClr val="8F2EC2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Fall Hackathon</a:t>
              </a:r>
              <a:endParaRPr kumimoji="1" lang="zh-CN" altLang="en-US" sz="2800" dirty="0">
                <a:ln w="0"/>
                <a:solidFill>
                  <a:srgbClr val="8F2EC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6" name="图片 35">
            <a:extLst>
              <a:ext uri="{FF2B5EF4-FFF2-40B4-BE49-F238E27FC236}">
                <a16:creationId xmlns:a16="http://schemas.microsoft.com/office/drawing/2014/main" id="{90C1E590-9093-EF4B-B834-9FC43018BAA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0174561" y="131581"/>
            <a:ext cx="1836791" cy="6875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2550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D956FFF4-C1B0-CE46-B475-F4211FA433EC}"/>
              </a:ext>
            </a:extLst>
          </p:cNvPr>
          <p:cNvGrpSpPr/>
          <p:nvPr/>
        </p:nvGrpSpPr>
        <p:grpSpPr>
          <a:xfrm>
            <a:off x="611256" y="808446"/>
            <a:ext cx="9193144" cy="0"/>
            <a:chOff x="611256" y="808446"/>
            <a:chExt cx="9193144" cy="0"/>
          </a:xfrm>
        </p:grpSpPr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8FD1C2F8-8DE8-8D4C-A712-B75F01ABF92B}"/>
                </a:ext>
              </a:extLst>
            </p:cNvPr>
            <p:cNvCxnSpPr/>
            <p:nvPr/>
          </p:nvCxnSpPr>
          <p:spPr>
            <a:xfrm>
              <a:off x="1779656" y="808446"/>
              <a:ext cx="8024744" cy="0"/>
            </a:xfrm>
            <a:prstGeom prst="line">
              <a:avLst/>
            </a:prstGeom>
            <a:ln w="28575">
              <a:solidFill>
                <a:srgbClr val="8CC4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1BA79899-0D0E-C642-94BD-847566C111BE}"/>
                </a:ext>
              </a:extLst>
            </p:cNvPr>
            <p:cNvCxnSpPr/>
            <p:nvPr/>
          </p:nvCxnSpPr>
          <p:spPr>
            <a:xfrm>
              <a:off x="611256" y="808446"/>
              <a:ext cx="8024744" cy="0"/>
            </a:xfrm>
            <a:prstGeom prst="line">
              <a:avLst/>
            </a:prstGeom>
            <a:ln w="28575">
              <a:solidFill>
                <a:srgbClr val="6930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400CCB90-CBB7-CC4B-8E9B-B429F9B8147B}"/>
              </a:ext>
            </a:extLst>
          </p:cNvPr>
          <p:cNvSpPr txBox="1"/>
          <p:nvPr/>
        </p:nvSpPr>
        <p:spPr>
          <a:xfrm>
            <a:off x="585242" y="274685"/>
            <a:ext cx="43870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dirty="0" smtClean="0">
                <a:latin typeface="汉仪菱心体简" panose="02010400000101010101" pitchFamily="2" charset="-122"/>
                <a:ea typeface="汉仪菱心体简" panose="02010400000101010101" pitchFamily="2" charset="-122"/>
              </a:rPr>
              <a:t>Scholarship Verification </a:t>
            </a:r>
            <a:r>
              <a:rPr lang="en-US" altLang="zh-CN" sz="2600" dirty="0" err="1" smtClean="0">
                <a:latin typeface="汉仪菱心体简" panose="02010400000101010101" pitchFamily="2" charset="-122"/>
                <a:ea typeface="汉仪菱心体简" panose="02010400000101010101" pitchFamily="2" charset="-122"/>
              </a:rPr>
              <a:t>Con’t</a:t>
            </a:r>
            <a:endParaRPr lang="zh-CN" altLang="en-US" sz="2600" dirty="0">
              <a:latin typeface="汉仪菱心体简" panose="02010400000101010101" pitchFamily="2" charset="-122"/>
              <a:ea typeface="汉仪菱心体简" panose="02010400000101010101" pitchFamily="2" charset="-122"/>
            </a:endParaRPr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5EBDC0CA-E6BD-DB43-B751-5536C2F7C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2D7D-324D-9543-900C-8C344F1A6E84}" type="slidenum">
              <a:rPr kumimoji="1" lang="zh-CN" altLang="en-US" smtClean="0"/>
              <a:t>10</a:t>
            </a:fld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9BF3FE9-80D2-CD4F-BC62-160430D6B6A8}"/>
              </a:ext>
            </a:extLst>
          </p:cNvPr>
          <p:cNvSpPr/>
          <p:nvPr/>
        </p:nvSpPr>
        <p:spPr>
          <a:xfrm>
            <a:off x="750377" y="1162118"/>
            <a:ext cx="4655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Code</a:t>
            </a:r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6836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平行四边形 4">
            <a:extLst>
              <a:ext uri="{FF2B5EF4-FFF2-40B4-BE49-F238E27FC236}">
                <a16:creationId xmlns:a16="http://schemas.microsoft.com/office/drawing/2014/main" id="{CC902B68-032B-B146-9FEC-8A636DFF2FD3}"/>
              </a:ext>
            </a:extLst>
          </p:cNvPr>
          <p:cNvSpPr/>
          <p:nvPr/>
        </p:nvSpPr>
        <p:spPr>
          <a:xfrm flipH="1">
            <a:off x="-789211" y="345478"/>
            <a:ext cx="9862456" cy="6858000"/>
          </a:xfrm>
          <a:prstGeom prst="parallelogram">
            <a:avLst>
              <a:gd name="adj" fmla="val 49762"/>
            </a:avLst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EF7B99AA-E748-C842-ACF1-73E0B7A0B8FB}"/>
              </a:ext>
            </a:extLst>
          </p:cNvPr>
          <p:cNvSpPr/>
          <p:nvPr/>
        </p:nvSpPr>
        <p:spPr>
          <a:xfrm>
            <a:off x="0" y="5731329"/>
            <a:ext cx="522514" cy="1126671"/>
          </a:xfrm>
          <a:prstGeom prst="rtTriangl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2" name="直角三角形 21">
            <a:extLst>
              <a:ext uri="{FF2B5EF4-FFF2-40B4-BE49-F238E27FC236}">
                <a16:creationId xmlns:a16="http://schemas.microsoft.com/office/drawing/2014/main" id="{DEAA6D56-3B03-F343-98FE-F84ABFD0A1FA}"/>
              </a:ext>
            </a:extLst>
          </p:cNvPr>
          <p:cNvSpPr/>
          <p:nvPr/>
        </p:nvSpPr>
        <p:spPr>
          <a:xfrm rot="10800000">
            <a:off x="10940143" y="-2"/>
            <a:ext cx="1251857" cy="2699317"/>
          </a:xfrm>
          <a:prstGeom prst="rtTriangl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3CCE2649-3E6D-474A-BE31-234B7B5006D3}"/>
              </a:ext>
            </a:extLst>
          </p:cNvPr>
          <p:cNvCxnSpPr>
            <a:cxnSpLocks/>
          </p:cNvCxnSpPr>
          <p:nvPr/>
        </p:nvCxnSpPr>
        <p:spPr>
          <a:xfrm>
            <a:off x="-163290" y="1877785"/>
            <a:ext cx="1289957" cy="266155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2B7BA3B5-EF64-FB4E-B80E-0EB1EDA54E47}"/>
              </a:ext>
            </a:extLst>
          </p:cNvPr>
          <p:cNvCxnSpPr/>
          <p:nvPr/>
        </p:nvCxnSpPr>
        <p:spPr>
          <a:xfrm>
            <a:off x="8049984" y="4196441"/>
            <a:ext cx="1289957" cy="266155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CF47ABB0-3EA9-CF47-946A-6D61C561E82C}"/>
              </a:ext>
            </a:extLst>
          </p:cNvPr>
          <p:cNvGrpSpPr/>
          <p:nvPr/>
        </p:nvGrpSpPr>
        <p:grpSpPr>
          <a:xfrm>
            <a:off x="1974994" y="3342444"/>
            <a:ext cx="5017155" cy="890887"/>
            <a:chOff x="1432342" y="2253871"/>
            <a:chExt cx="5017155" cy="890887"/>
          </a:xfrm>
        </p:grpSpPr>
        <p:sp>
          <p:nvSpPr>
            <p:cNvPr id="32" name="圆角矩形 31">
              <a:extLst>
                <a:ext uri="{FF2B5EF4-FFF2-40B4-BE49-F238E27FC236}">
                  <a16:creationId xmlns:a16="http://schemas.microsoft.com/office/drawing/2014/main" id="{193E7AEE-E104-1E44-B518-0DCFEF8B55BE}"/>
                </a:ext>
              </a:extLst>
            </p:cNvPr>
            <p:cNvSpPr/>
            <p:nvPr/>
          </p:nvSpPr>
          <p:spPr>
            <a:xfrm>
              <a:off x="1769497" y="2253871"/>
              <a:ext cx="4680000" cy="890887"/>
            </a:xfrm>
            <a:prstGeom prst="roundRect">
              <a:avLst/>
            </a:prstGeom>
            <a:solidFill>
              <a:srgbClr val="CAC3FB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400" b="1" dirty="0">
                  <a:solidFill>
                    <a:srgbClr val="6930C3"/>
                  </a:solidFill>
                  <a:latin typeface="PingFang SC Semibold" panose="020B0400000000000000" pitchFamily="34" charset="-122"/>
                  <a:ea typeface="PingFang SC Semibold" panose="020B0400000000000000" pitchFamily="34" charset="-122"/>
                </a:rPr>
                <a:t>       </a:t>
              </a:r>
              <a:r>
                <a:rPr kumimoji="1" lang="en-US" altLang="zh-CN" sz="2400" b="1" dirty="0" err="1" smtClean="0">
                  <a:solidFill>
                    <a:srgbClr val="6930C3"/>
                  </a:solidFill>
                  <a:latin typeface="PingFang SC Semibold" panose="020B0400000000000000" pitchFamily="34" charset="-122"/>
                  <a:ea typeface="PingFang SC Semibold" panose="020B0400000000000000" pitchFamily="34" charset="-122"/>
                </a:rPr>
                <a:t>DataFi</a:t>
              </a:r>
              <a:endParaRPr kumimoji="1" lang="zh-CN" altLang="en-US" sz="2400" b="1" dirty="0">
                <a:solidFill>
                  <a:srgbClr val="6930C3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D30603ED-6C50-784E-87F0-1410F9A44C25}"/>
                </a:ext>
              </a:extLst>
            </p:cNvPr>
            <p:cNvSpPr/>
            <p:nvPr/>
          </p:nvSpPr>
          <p:spPr>
            <a:xfrm>
              <a:off x="1432342" y="2253871"/>
              <a:ext cx="890887" cy="890887"/>
            </a:xfrm>
            <a:prstGeom prst="ellipse">
              <a:avLst/>
            </a:prstGeom>
            <a:solidFill>
              <a:srgbClr val="6930C3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4400" b="1">
                  <a:latin typeface="PingFang SC Semibold" panose="020B0400000000000000" pitchFamily="34" charset="-122"/>
                  <a:ea typeface="PingFang SC Semibold" panose="020B0400000000000000" pitchFamily="34" charset="-122"/>
                </a:rPr>
                <a:t>2</a:t>
              </a:r>
              <a:endParaRPr kumimoji="1" lang="zh-CN" altLang="en-US" sz="4400" b="1" dirty="0">
                <a:latin typeface="PingFang SC Semibold" panose="020B0400000000000000" pitchFamily="34" charset="-122"/>
                <a:ea typeface="PingFang SC Semibold" panose="020B0400000000000000" pitchFamily="34" charset="-122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19EC2E8-25CF-4D48-B097-7A9B46C77306}"/>
              </a:ext>
            </a:extLst>
          </p:cNvPr>
          <p:cNvGrpSpPr/>
          <p:nvPr/>
        </p:nvGrpSpPr>
        <p:grpSpPr>
          <a:xfrm>
            <a:off x="2816679" y="4948978"/>
            <a:ext cx="5017155" cy="890887"/>
            <a:chOff x="1432342" y="2253871"/>
            <a:chExt cx="5017155" cy="890887"/>
          </a:xfrm>
        </p:grpSpPr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id="{B6A83008-E2D6-C946-AC2B-725BAE559A86}"/>
                </a:ext>
              </a:extLst>
            </p:cNvPr>
            <p:cNvSpPr/>
            <p:nvPr/>
          </p:nvSpPr>
          <p:spPr>
            <a:xfrm>
              <a:off x="1769497" y="2253871"/>
              <a:ext cx="4680000" cy="890887"/>
            </a:xfrm>
            <a:prstGeom prst="roundRect">
              <a:avLst/>
            </a:prstGeom>
            <a:solidFill>
              <a:srgbClr val="F7EBFB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600" b="1" dirty="0">
                  <a:ln w="9525">
                    <a:gradFill>
                      <a:gsLst>
                        <a:gs pos="0">
                          <a:schemeClr val="bg1">
                            <a:alpha val="11000"/>
                          </a:schemeClr>
                        </a:gs>
                        <a:gs pos="50000">
                          <a:schemeClr val="bg1">
                            <a:alpha val="50000"/>
                          </a:schemeClr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ln>
                  <a:solidFill>
                    <a:srgbClr val="C330BB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  <a:latin typeface="PingFang SC Semibold" panose="020B0400000000000000" pitchFamily="34" charset="-122"/>
                  <a:ea typeface="PingFang SC Semibold" panose="020B0400000000000000" pitchFamily="34" charset="-122"/>
                </a:rPr>
                <a:t>      </a:t>
              </a:r>
              <a:r>
                <a:rPr kumimoji="1" lang="en-US" altLang="zh-CN" sz="2600" b="1" dirty="0" smtClean="0">
                  <a:ln w="9525">
                    <a:gradFill>
                      <a:gsLst>
                        <a:gs pos="0">
                          <a:schemeClr val="bg1">
                            <a:alpha val="11000"/>
                          </a:schemeClr>
                        </a:gs>
                        <a:gs pos="50000">
                          <a:schemeClr val="bg1">
                            <a:alpha val="50000"/>
                          </a:schemeClr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ln>
                  <a:solidFill>
                    <a:srgbClr val="C330BB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  <a:latin typeface="PingFang SC Semibold" panose="020B0400000000000000" pitchFamily="34" charset="-122"/>
                  <a:ea typeface="PingFang SC Semibold" panose="020B0400000000000000" pitchFamily="34" charset="-122"/>
                </a:rPr>
                <a:t>Future Visions</a:t>
              </a:r>
              <a:endParaRPr kumimoji="1" lang="zh-CN" altLang="en-US" sz="2600" b="1" dirty="0">
                <a:solidFill>
                  <a:srgbClr val="C330BB"/>
                </a:solidFill>
                <a:effectLst/>
                <a:latin typeface="PingFang SC Semibold" panose="020B0400000000000000" pitchFamily="34" charset="-122"/>
                <a:ea typeface="PingFang SC Semibold" panose="020B0400000000000000" pitchFamily="34" charset="-122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690C8321-966E-B847-AAB7-A88D94E64E6B}"/>
                </a:ext>
              </a:extLst>
            </p:cNvPr>
            <p:cNvSpPr/>
            <p:nvPr/>
          </p:nvSpPr>
          <p:spPr>
            <a:xfrm>
              <a:off x="1432342" y="2253871"/>
              <a:ext cx="890887" cy="890887"/>
            </a:xfrm>
            <a:prstGeom prst="ellipse">
              <a:avLst/>
            </a:prstGeom>
            <a:solidFill>
              <a:srgbClr val="C330BB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4400" b="1" dirty="0">
                  <a:latin typeface="PingFang SC Semibold" panose="020B0400000000000000" pitchFamily="34" charset="-122"/>
                  <a:ea typeface="PingFang SC Semibold" panose="020B0400000000000000" pitchFamily="34" charset="-122"/>
                </a:rPr>
                <a:t>3</a:t>
              </a:r>
              <a:endParaRPr kumimoji="1" lang="zh-CN" altLang="en-US" sz="4400" b="1" dirty="0">
                <a:latin typeface="PingFang SC Semibold" panose="020B0400000000000000" pitchFamily="34" charset="-122"/>
                <a:ea typeface="PingFang SC Semibold" panose="020B0400000000000000" pitchFamily="34" charset="-122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9B51364A-D167-3C4B-AB24-1A471FCE05C7}"/>
              </a:ext>
            </a:extLst>
          </p:cNvPr>
          <p:cNvGrpSpPr/>
          <p:nvPr/>
        </p:nvGrpSpPr>
        <p:grpSpPr>
          <a:xfrm>
            <a:off x="1135411" y="1811835"/>
            <a:ext cx="5017155" cy="890887"/>
            <a:chOff x="1432342" y="2253871"/>
            <a:chExt cx="5017155" cy="890887"/>
          </a:xfrm>
        </p:grpSpPr>
        <p:sp>
          <p:nvSpPr>
            <p:cNvPr id="26" name="圆角矩形 25">
              <a:extLst>
                <a:ext uri="{FF2B5EF4-FFF2-40B4-BE49-F238E27FC236}">
                  <a16:creationId xmlns:a16="http://schemas.microsoft.com/office/drawing/2014/main" id="{7AA6E656-277C-1647-9DF6-1B09F34681F4}"/>
                </a:ext>
              </a:extLst>
            </p:cNvPr>
            <p:cNvSpPr/>
            <p:nvPr/>
          </p:nvSpPr>
          <p:spPr>
            <a:xfrm>
              <a:off x="1769497" y="2253871"/>
              <a:ext cx="4680000" cy="890887"/>
            </a:xfrm>
            <a:prstGeom prst="roundRect">
              <a:avLst/>
            </a:prstGeom>
            <a:solidFill>
              <a:srgbClr val="CAC3FB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400" b="1" dirty="0">
                  <a:solidFill>
                    <a:srgbClr val="6930C3"/>
                  </a:solidFill>
                  <a:latin typeface="PingFang SC Semibold" panose="020B0400000000000000" pitchFamily="34" charset="-122"/>
                  <a:ea typeface="PingFang SC Semibold" panose="020B0400000000000000" pitchFamily="34" charset="-122"/>
                </a:rPr>
                <a:t>      </a:t>
              </a:r>
              <a:r>
                <a:rPr kumimoji="1" lang="en-US" altLang="zh-CN" sz="2400" b="1" dirty="0" smtClean="0">
                  <a:solidFill>
                    <a:srgbClr val="6930C3"/>
                  </a:solidFill>
                  <a:latin typeface="PingFang SC Semibold" panose="020B0400000000000000" pitchFamily="34" charset="-122"/>
                  <a:ea typeface="PingFang SC Semibold" panose="020B0400000000000000" pitchFamily="34" charset="-122"/>
                </a:rPr>
                <a:t>Backgrounds</a:t>
              </a:r>
              <a:endParaRPr kumimoji="1" lang="en-US" altLang="zh-CN" sz="2400" b="1" dirty="0">
                <a:solidFill>
                  <a:srgbClr val="6930C3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C9116F3D-31E8-5041-803B-AE94568737E4}"/>
                </a:ext>
              </a:extLst>
            </p:cNvPr>
            <p:cNvSpPr/>
            <p:nvPr/>
          </p:nvSpPr>
          <p:spPr>
            <a:xfrm>
              <a:off x="1432342" y="2253871"/>
              <a:ext cx="890887" cy="890887"/>
            </a:xfrm>
            <a:prstGeom prst="ellipse">
              <a:avLst/>
            </a:prstGeom>
            <a:solidFill>
              <a:srgbClr val="6930C3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4400" b="1" dirty="0">
                  <a:latin typeface="PingFang SC Semibold" panose="020B0400000000000000" pitchFamily="34" charset="-122"/>
                  <a:ea typeface="PingFang SC Semibold" panose="020B0400000000000000" pitchFamily="34" charset="-122"/>
                </a:rPr>
                <a:t>1</a:t>
              </a:r>
              <a:endParaRPr kumimoji="1" lang="zh-CN" altLang="en-US" sz="4400" b="1" dirty="0">
                <a:latin typeface="PingFang SC Semibold" panose="020B0400000000000000" pitchFamily="34" charset="-122"/>
                <a:ea typeface="PingFang SC Semibold" panose="020B0400000000000000" pitchFamily="34" charset="-122"/>
              </a:endParaRPr>
            </a:p>
          </p:txBody>
        </p:sp>
      </p:grpSp>
      <p:sp>
        <p:nvSpPr>
          <p:cNvPr id="25" name="椭圆 13">
            <a:extLst>
              <a:ext uri="{FF2B5EF4-FFF2-40B4-BE49-F238E27FC236}">
                <a16:creationId xmlns:a16="http://schemas.microsoft.com/office/drawing/2014/main" id="{BF3BB92E-B678-F845-B31C-3ED6FDD6B263}"/>
              </a:ext>
            </a:extLst>
          </p:cNvPr>
          <p:cNvSpPr/>
          <p:nvPr/>
        </p:nvSpPr>
        <p:spPr>
          <a:xfrm>
            <a:off x="718458" y="261257"/>
            <a:ext cx="3790790" cy="1159329"/>
          </a:xfrm>
          <a:prstGeom prst="ellipse">
            <a:avLst/>
          </a:prstGeom>
          <a:solidFill>
            <a:srgbClr val="6930C3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kumimoji="1" lang="en-US" altLang="zh-CN" sz="4800" b="1" dirty="0" smtClean="0">
                <a:ln w="9525">
                  <a:gradFill>
                    <a:gsLst>
                      <a:gs pos="0">
                        <a:schemeClr val="bg1">
                          <a:alpha val="11000"/>
                        </a:schemeClr>
                      </a:gs>
                      <a:gs pos="50000">
                        <a:schemeClr val="bg1">
                          <a:alpha val="50000"/>
                        </a:schemeClr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:ln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HYLingXinJ" panose="02010400000101010101" pitchFamily="2" charset="-120"/>
                <a:ea typeface="HYLingXinJ" panose="02010400000101010101" pitchFamily="2" charset="-120"/>
              </a:rPr>
              <a:t>Contents</a:t>
            </a:r>
            <a:endParaRPr kumimoji="1" lang="zh-CN" altLang="en-US" sz="4800" b="1" dirty="0">
              <a:ln w="9525">
                <a:gradFill>
                  <a:gsLst>
                    <a:gs pos="0">
                      <a:schemeClr val="bg1">
                        <a:alpha val="11000"/>
                      </a:schemeClr>
                    </a:gs>
                    <a:gs pos="50000">
                      <a:schemeClr val="bg1">
                        <a:alpha val="50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ln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HYLingXinJ" panose="02010400000101010101" pitchFamily="2" charset="-120"/>
              <a:ea typeface="HYLingXinJ" panose="0201040000010101010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2864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D956FFF4-C1B0-CE46-B475-F4211FA433EC}"/>
              </a:ext>
            </a:extLst>
          </p:cNvPr>
          <p:cNvGrpSpPr/>
          <p:nvPr/>
        </p:nvGrpSpPr>
        <p:grpSpPr>
          <a:xfrm>
            <a:off x="611256" y="808446"/>
            <a:ext cx="9193144" cy="0"/>
            <a:chOff x="611256" y="808446"/>
            <a:chExt cx="9193144" cy="0"/>
          </a:xfrm>
        </p:grpSpPr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8FD1C2F8-8DE8-8D4C-A712-B75F01ABF92B}"/>
                </a:ext>
              </a:extLst>
            </p:cNvPr>
            <p:cNvCxnSpPr/>
            <p:nvPr/>
          </p:nvCxnSpPr>
          <p:spPr>
            <a:xfrm>
              <a:off x="1779656" y="808446"/>
              <a:ext cx="8024744" cy="0"/>
            </a:xfrm>
            <a:prstGeom prst="line">
              <a:avLst/>
            </a:prstGeom>
            <a:ln w="28575">
              <a:solidFill>
                <a:srgbClr val="8CC4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1BA79899-0D0E-C642-94BD-847566C111BE}"/>
                </a:ext>
              </a:extLst>
            </p:cNvPr>
            <p:cNvCxnSpPr/>
            <p:nvPr/>
          </p:nvCxnSpPr>
          <p:spPr>
            <a:xfrm>
              <a:off x="611256" y="808446"/>
              <a:ext cx="8024744" cy="0"/>
            </a:xfrm>
            <a:prstGeom prst="line">
              <a:avLst/>
            </a:prstGeom>
            <a:ln w="28575">
              <a:solidFill>
                <a:srgbClr val="6930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400CCB90-CBB7-CC4B-8E9B-B429F9B8147B}"/>
              </a:ext>
            </a:extLst>
          </p:cNvPr>
          <p:cNvSpPr txBox="1"/>
          <p:nvPr/>
        </p:nvSpPr>
        <p:spPr>
          <a:xfrm>
            <a:off x="585242" y="274685"/>
            <a:ext cx="330891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dirty="0" smtClean="0">
                <a:latin typeface="汉仪菱心体简" panose="02010400000101010101" pitchFamily="2" charset="-122"/>
                <a:ea typeface="汉仪菱心体简" panose="02010400000101010101" pitchFamily="2" charset="-122"/>
              </a:rPr>
              <a:t>Application Scenarios</a:t>
            </a:r>
            <a:endParaRPr lang="zh-CN" altLang="en-US" sz="2600" dirty="0">
              <a:latin typeface="汉仪菱心体简" panose="02010400000101010101" pitchFamily="2" charset="-122"/>
              <a:ea typeface="汉仪菱心体简" panose="02010400000101010101" pitchFamily="2" charset="-122"/>
            </a:endParaRPr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5EBDC0CA-E6BD-DB43-B751-5536C2F7C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2D7D-324D-9543-900C-8C344F1A6E84}" type="slidenum">
              <a:rPr kumimoji="1" lang="zh-CN" altLang="en-US" smtClean="0"/>
              <a:t>12</a:t>
            </a:fld>
            <a:endParaRPr kumimoji="1" lang="zh-CN" altLang="en-US"/>
          </a:p>
        </p:txBody>
      </p:sp>
      <p:sp>
        <p:nvSpPr>
          <p:cNvPr id="15" name="矩形: 圆角 1">
            <a:extLst>
              <a:ext uri="{FF2B5EF4-FFF2-40B4-BE49-F238E27FC236}">
                <a16:creationId xmlns:a16="http://schemas.microsoft.com/office/drawing/2014/main" id="{501823DC-A838-3441-A3C2-6EA585819A47}"/>
              </a:ext>
            </a:extLst>
          </p:cNvPr>
          <p:cNvSpPr/>
          <p:nvPr/>
        </p:nvSpPr>
        <p:spPr>
          <a:xfrm>
            <a:off x="585242" y="4022495"/>
            <a:ext cx="2911434" cy="679471"/>
          </a:xfrm>
          <a:prstGeom prst="roundRect">
            <a:avLst>
              <a:gd name="adj" fmla="val 50000"/>
            </a:avLst>
          </a:prstGeom>
          <a:solidFill>
            <a:srgbClr val="6930C3"/>
          </a:solidFill>
          <a:ln>
            <a:noFill/>
          </a:ln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>
                <a:effectLst/>
              </a:rPr>
              <a:t>Devices owners</a:t>
            </a:r>
            <a:endParaRPr lang="zh-CN" altLang="en-US" sz="2400" dirty="0">
              <a:effectLst/>
            </a:endParaRPr>
          </a:p>
        </p:txBody>
      </p:sp>
      <p:sp>
        <p:nvSpPr>
          <p:cNvPr id="16" name="矩形: 圆角 1">
            <a:extLst>
              <a:ext uri="{FF2B5EF4-FFF2-40B4-BE49-F238E27FC236}">
                <a16:creationId xmlns:a16="http://schemas.microsoft.com/office/drawing/2014/main" id="{49B6B9D7-3A7C-C649-A8EF-6ED951AE2216}"/>
              </a:ext>
            </a:extLst>
          </p:cNvPr>
          <p:cNvSpPr/>
          <p:nvPr/>
        </p:nvSpPr>
        <p:spPr>
          <a:xfrm>
            <a:off x="611255" y="1244173"/>
            <a:ext cx="2911434" cy="679471"/>
          </a:xfrm>
          <a:prstGeom prst="roundRect">
            <a:avLst>
              <a:gd name="adj" fmla="val 50000"/>
            </a:avLst>
          </a:prstGeom>
          <a:solidFill>
            <a:srgbClr val="6930C3"/>
          </a:solidFill>
          <a:ln>
            <a:noFill/>
          </a:ln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 Owner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: 圆角 1">
            <a:extLst>
              <a:ext uri="{FF2B5EF4-FFF2-40B4-BE49-F238E27FC236}">
                <a16:creationId xmlns:a16="http://schemas.microsoft.com/office/drawing/2014/main" id="{7EB9DB55-D0E7-6949-B735-74E5E8FDB0B4}"/>
              </a:ext>
            </a:extLst>
          </p:cNvPr>
          <p:cNvSpPr/>
          <p:nvPr/>
        </p:nvSpPr>
        <p:spPr>
          <a:xfrm>
            <a:off x="611256" y="2633334"/>
            <a:ext cx="2911434" cy="679471"/>
          </a:xfrm>
          <a:prstGeom prst="roundRect">
            <a:avLst>
              <a:gd name="adj" fmla="val 50000"/>
            </a:avLst>
          </a:prstGeom>
          <a:solidFill>
            <a:srgbClr val="6930C3"/>
          </a:solidFill>
          <a:ln>
            <a:noFill/>
          </a:ln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>
                <a:effectLst/>
              </a:rPr>
              <a:t>App users</a:t>
            </a:r>
            <a:endParaRPr lang="zh-CN" altLang="en-US" sz="2400" dirty="0">
              <a:effectLst/>
            </a:endParaRPr>
          </a:p>
        </p:txBody>
      </p:sp>
      <p:sp>
        <p:nvSpPr>
          <p:cNvPr id="18" name="矩形: 圆角 1">
            <a:extLst>
              <a:ext uri="{FF2B5EF4-FFF2-40B4-BE49-F238E27FC236}">
                <a16:creationId xmlns:a16="http://schemas.microsoft.com/office/drawing/2014/main" id="{E41E3087-7CB0-9B4E-8A32-1CC710A6FE73}"/>
              </a:ext>
            </a:extLst>
          </p:cNvPr>
          <p:cNvSpPr/>
          <p:nvPr/>
        </p:nvSpPr>
        <p:spPr>
          <a:xfrm>
            <a:off x="7844200" y="2245510"/>
            <a:ext cx="2911434" cy="679471"/>
          </a:xfrm>
          <a:prstGeom prst="roundRect">
            <a:avLst>
              <a:gd name="adj" fmla="val 50000"/>
            </a:avLst>
          </a:prstGeom>
          <a:solidFill>
            <a:srgbClr val="6930C3"/>
          </a:solidFill>
          <a:ln>
            <a:noFill/>
          </a:ln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/>
              <a:t>Platforms</a:t>
            </a:r>
            <a:endParaRPr lang="zh-CN" altLang="en-US" dirty="0"/>
          </a:p>
        </p:txBody>
      </p:sp>
      <p:sp>
        <p:nvSpPr>
          <p:cNvPr id="13" name="矩形: 圆角 1">
            <a:extLst>
              <a:ext uri="{FF2B5EF4-FFF2-40B4-BE49-F238E27FC236}">
                <a16:creationId xmlns:a16="http://schemas.microsoft.com/office/drawing/2014/main" id="{49B6B9D7-3A7C-C649-A8EF-6ED951AE2216}"/>
              </a:ext>
            </a:extLst>
          </p:cNvPr>
          <p:cNvSpPr/>
          <p:nvPr/>
        </p:nvSpPr>
        <p:spPr>
          <a:xfrm>
            <a:off x="7844200" y="1188682"/>
            <a:ext cx="2911434" cy="679471"/>
          </a:xfrm>
          <a:prstGeom prst="roundRect">
            <a:avLst>
              <a:gd name="adj" fmla="val 50000"/>
            </a:avLst>
          </a:prstGeom>
          <a:solidFill>
            <a:srgbClr val="6930C3"/>
          </a:solidFill>
          <a:ln>
            <a:noFill/>
          </a:ln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 User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: 圆角 1">
            <a:extLst>
              <a:ext uri="{FF2B5EF4-FFF2-40B4-BE49-F238E27FC236}">
                <a16:creationId xmlns:a16="http://schemas.microsoft.com/office/drawing/2014/main" id="{501823DC-A838-3441-A3C2-6EA585819A47}"/>
              </a:ext>
            </a:extLst>
          </p:cNvPr>
          <p:cNvSpPr/>
          <p:nvPr/>
        </p:nvSpPr>
        <p:spPr>
          <a:xfrm>
            <a:off x="585242" y="5411656"/>
            <a:ext cx="2911434" cy="679471"/>
          </a:xfrm>
          <a:prstGeom prst="roundRect">
            <a:avLst>
              <a:gd name="adj" fmla="val 50000"/>
            </a:avLst>
          </a:prstGeom>
          <a:solidFill>
            <a:srgbClr val="6930C3"/>
          </a:solidFill>
          <a:ln>
            <a:noFill/>
          </a:ln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>
                <a:effectLst/>
              </a:rPr>
              <a:t>…</a:t>
            </a:r>
            <a:endParaRPr lang="zh-CN" altLang="en-US" sz="2400" dirty="0">
              <a:effectLst/>
            </a:endParaRPr>
          </a:p>
        </p:txBody>
      </p:sp>
      <p:sp>
        <p:nvSpPr>
          <p:cNvPr id="20" name="矩形: 圆角 1">
            <a:extLst>
              <a:ext uri="{FF2B5EF4-FFF2-40B4-BE49-F238E27FC236}">
                <a16:creationId xmlns:a16="http://schemas.microsoft.com/office/drawing/2014/main" id="{501823DC-A838-3441-A3C2-6EA585819A47}"/>
              </a:ext>
            </a:extLst>
          </p:cNvPr>
          <p:cNvSpPr/>
          <p:nvPr/>
        </p:nvSpPr>
        <p:spPr>
          <a:xfrm>
            <a:off x="7844200" y="3305216"/>
            <a:ext cx="2911434" cy="679471"/>
          </a:xfrm>
          <a:prstGeom prst="roundRect">
            <a:avLst>
              <a:gd name="adj" fmla="val 50000"/>
            </a:avLst>
          </a:prstGeom>
          <a:solidFill>
            <a:srgbClr val="6930C3"/>
          </a:solidFill>
          <a:ln>
            <a:noFill/>
          </a:ln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>
                <a:effectLst/>
              </a:rPr>
              <a:t>Governments</a:t>
            </a:r>
            <a:endParaRPr lang="zh-CN" altLang="en-US" sz="2400" dirty="0">
              <a:effectLst/>
            </a:endParaRPr>
          </a:p>
        </p:txBody>
      </p:sp>
      <p:sp>
        <p:nvSpPr>
          <p:cNvPr id="22" name="矩形: 圆角 1">
            <a:extLst>
              <a:ext uri="{FF2B5EF4-FFF2-40B4-BE49-F238E27FC236}">
                <a16:creationId xmlns:a16="http://schemas.microsoft.com/office/drawing/2014/main" id="{501823DC-A838-3441-A3C2-6EA585819A47}"/>
              </a:ext>
            </a:extLst>
          </p:cNvPr>
          <p:cNvSpPr/>
          <p:nvPr/>
        </p:nvSpPr>
        <p:spPr>
          <a:xfrm>
            <a:off x="7844200" y="5419244"/>
            <a:ext cx="2911434" cy="679471"/>
          </a:xfrm>
          <a:prstGeom prst="roundRect">
            <a:avLst>
              <a:gd name="adj" fmla="val 50000"/>
            </a:avLst>
          </a:prstGeom>
          <a:solidFill>
            <a:srgbClr val="6930C3"/>
          </a:solidFill>
          <a:ln>
            <a:noFill/>
          </a:ln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>
                <a:effectLst/>
              </a:rPr>
              <a:t>…</a:t>
            </a:r>
            <a:endParaRPr lang="zh-CN" altLang="en-US" sz="2400" dirty="0">
              <a:effectLst/>
            </a:endParaRPr>
          </a:p>
        </p:txBody>
      </p:sp>
      <p:sp>
        <p:nvSpPr>
          <p:cNvPr id="23" name="矩形: 圆角 1">
            <a:extLst>
              <a:ext uri="{FF2B5EF4-FFF2-40B4-BE49-F238E27FC236}">
                <a16:creationId xmlns:a16="http://schemas.microsoft.com/office/drawing/2014/main" id="{501823DC-A838-3441-A3C2-6EA585819A47}"/>
              </a:ext>
            </a:extLst>
          </p:cNvPr>
          <p:cNvSpPr/>
          <p:nvPr/>
        </p:nvSpPr>
        <p:spPr>
          <a:xfrm>
            <a:off x="7844200" y="4362230"/>
            <a:ext cx="2911434" cy="679471"/>
          </a:xfrm>
          <a:prstGeom prst="roundRect">
            <a:avLst>
              <a:gd name="adj" fmla="val 50000"/>
            </a:avLst>
          </a:prstGeom>
          <a:solidFill>
            <a:srgbClr val="6930C3"/>
          </a:solidFill>
          <a:ln>
            <a:noFill/>
          </a:ln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>
                <a:effectLst/>
              </a:rPr>
              <a:t>Data Scientists</a:t>
            </a:r>
            <a:endParaRPr lang="zh-CN" alt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5628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六边形 19">
            <a:extLst>
              <a:ext uri="{FF2B5EF4-FFF2-40B4-BE49-F238E27FC236}">
                <a16:creationId xmlns:a16="http://schemas.microsoft.com/office/drawing/2014/main" id="{D912BDE0-B3EB-E342-A6C7-F9378F5980F5}"/>
              </a:ext>
            </a:extLst>
          </p:cNvPr>
          <p:cNvSpPr/>
          <p:nvPr/>
        </p:nvSpPr>
        <p:spPr>
          <a:xfrm rot="5400000">
            <a:off x="10593062" y="1718987"/>
            <a:ext cx="952499" cy="821120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六边形 18">
            <a:extLst>
              <a:ext uri="{FF2B5EF4-FFF2-40B4-BE49-F238E27FC236}">
                <a16:creationId xmlns:a16="http://schemas.microsoft.com/office/drawing/2014/main" id="{E37B9F0D-C07E-4F46-A572-40A05749832A}"/>
              </a:ext>
            </a:extLst>
          </p:cNvPr>
          <p:cNvSpPr/>
          <p:nvPr/>
        </p:nvSpPr>
        <p:spPr>
          <a:xfrm rot="5400000">
            <a:off x="845218" y="1810967"/>
            <a:ext cx="952499" cy="821120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六边形 16">
            <a:extLst>
              <a:ext uri="{FF2B5EF4-FFF2-40B4-BE49-F238E27FC236}">
                <a16:creationId xmlns:a16="http://schemas.microsoft.com/office/drawing/2014/main" id="{86338667-C53E-7D4B-A965-FCAC60791753}"/>
              </a:ext>
            </a:extLst>
          </p:cNvPr>
          <p:cNvSpPr/>
          <p:nvPr/>
        </p:nvSpPr>
        <p:spPr>
          <a:xfrm rot="5400000">
            <a:off x="9798224" y="2043791"/>
            <a:ext cx="1181100" cy="1018190"/>
          </a:xfrm>
          <a:prstGeom prst="hexagon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六边形 12">
            <a:extLst>
              <a:ext uri="{FF2B5EF4-FFF2-40B4-BE49-F238E27FC236}">
                <a16:creationId xmlns:a16="http://schemas.microsoft.com/office/drawing/2014/main" id="{EEC50CED-736B-EA44-A3B8-56DC9C7725FE}"/>
              </a:ext>
            </a:extLst>
          </p:cNvPr>
          <p:cNvSpPr/>
          <p:nvPr/>
        </p:nvSpPr>
        <p:spPr>
          <a:xfrm rot="5400000">
            <a:off x="1255543" y="1268538"/>
            <a:ext cx="1181100" cy="1018190"/>
          </a:xfrm>
          <a:prstGeom prst="hexagon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7357A82-AF00-3D46-81FD-B207C88C6637}"/>
              </a:ext>
            </a:extLst>
          </p:cNvPr>
          <p:cNvSpPr txBox="1"/>
          <p:nvPr/>
        </p:nvSpPr>
        <p:spPr>
          <a:xfrm>
            <a:off x="2162071" y="2027655"/>
            <a:ext cx="786785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3800" b="1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kumimoji="1" lang="zh-CN" altLang="en-US" sz="13800" b="1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E1A10EA-5125-6945-9F8F-78B9FB40B5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25000"/>
            <a:alphaModFix amt="70000"/>
          </a:blip>
          <a:srcRect t="39895"/>
          <a:stretch/>
        </p:blipFill>
        <p:spPr>
          <a:xfrm>
            <a:off x="-195949" y="4826832"/>
            <a:ext cx="12969017" cy="2351897"/>
          </a:xfrm>
          <a:prstGeom prst="rect">
            <a:avLst/>
          </a:prstGeom>
        </p:spPr>
      </p:pic>
      <p:sp>
        <p:nvSpPr>
          <p:cNvPr id="9" name="圆角矩形 3">
            <a:extLst>
              <a:ext uri="{FF2B5EF4-FFF2-40B4-BE49-F238E27FC236}">
                <a16:creationId xmlns:a16="http://schemas.microsoft.com/office/drawing/2014/main" id="{12B0E537-9335-401D-986D-C1875303026E}"/>
              </a:ext>
            </a:extLst>
          </p:cNvPr>
          <p:cNvSpPr/>
          <p:nvPr/>
        </p:nvSpPr>
        <p:spPr>
          <a:xfrm>
            <a:off x="4611973" y="4644369"/>
            <a:ext cx="2968053" cy="539646"/>
          </a:xfrm>
          <a:prstGeom prst="roundRect">
            <a:avLst>
              <a:gd name="adj" fmla="val 5000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张奥  </a:t>
            </a:r>
            <a:r>
              <a:rPr kumimoji="1" lang="en-US" altLang="zh-CN" sz="2000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2021.11.13</a:t>
            </a:r>
            <a:endParaRPr kumimoji="1" lang="zh-CN" altLang="en-US" sz="2000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D8F5282-D144-924F-BE7C-14118D69620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0174561" y="131581"/>
            <a:ext cx="1836791" cy="6875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75444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平行四边形 4">
            <a:extLst>
              <a:ext uri="{FF2B5EF4-FFF2-40B4-BE49-F238E27FC236}">
                <a16:creationId xmlns:a16="http://schemas.microsoft.com/office/drawing/2014/main" id="{CC902B68-032B-B146-9FEC-8A636DFF2FD3}"/>
              </a:ext>
            </a:extLst>
          </p:cNvPr>
          <p:cNvSpPr/>
          <p:nvPr/>
        </p:nvSpPr>
        <p:spPr>
          <a:xfrm flipH="1">
            <a:off x="-709789" y="261257"/>
            <a:ext cx="9862456" cy="6858000"/>
          </a:xfrm>
          <a:prstGeom prst="parallelogram">
            <a:avLst>
              <a:gd name="adj" fmla="val 49762"/>
            </a:avLst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EF7B99AA-E748-C842-ACF1-73E0B7A0B8FB}"/>
              </a:ext>
            </a:extLst>
          </p:cNvPr>
          <p:cNvSpPr/>
          <p:nvPr/>
        </p:nvSpPr>
        <p:spPr>
          <a:xfrm>
            <a:off x="0" y="5731329"/>
            <a:ext cx="522514" cy="1126671"/>
          </a:xfrm>
          <a:prstGeom prst="rtTriangl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2" name="直角三角形 21">
            <a:extLst>
              <a:ext uri="{FF2B5EF4-FFF2-40B4-BE49-F238E27FC236}">
                <a16:creationId xmlns:a16="http://schemas.microsoft.com/office/drawing/2014/main" id="{DEAA6D56-3B03-F343-98FE-F84ABFD0A1FA}"/>
              </a:ext>
            </a:extLst>
          </p:cNvPr>
          <p:cNvSpPr/>
          <p:nvPr/>
        </p:nvSpPr>
        <p:spPr>
          <a:xfrm rot="10800000">
            <a:off x="10940143" y="-2"/>
            <a:ext cx="1251857" cy="2699317"/>
          </a:xfrm>
          <a:prstGeom prst="rtTriangl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3CCE2649-3E6D-474A-BE31-234B7B5006D3}"/>
              </a:ext>
            </a:extLst>
          </p:cNvPr>
          <p:cNvCxnSpPr>
            <a:cxnSpLocks/>
          </p:cNvCxnSpPr>
          <p:nvPr/>
        </p:nvCxnSpPr>
        <p:spPr>
          <a:xfrm>
            <a:off x="-163290" y="1877785"/>
            <a:ext cx="1289957" cy="266155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2B7BA3B5-EF64-FB4E-B80E-0EB1EDA54E47}"/>
              </a:ext>
            </a:extLst>
          </p:cNvPr>
          <p:cNvCxnSpPr/>
          <p:nvPr/>
        </p:nvCxnSpPr>
        <p:spPr>
          <a:xfrm>
            <a:off x="8049984" y="4196441"/>
            <a:ext cx="1289957" cy="266155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BF3BB92E-B678-F845-B31C-3ED6FDD6B263}"/>
              </a:ext>
            </a:extLst>
          </p:cNvPr>
          <p:cNvSpPr/>
          <p:nvPr/>
        </p:nvSpPr>
        <p:spPr>
          <a:xfrm>
            <a:off x="718458" y="261257"/>
            <a:ext cx="3790790" cy="1159329"/>
          </a:xfrm>
          <a:prstGeom prst="ellipse">
            <a:avLst/>
          </a:prstGeom>
          <a:solidFill>
            <a:srgbClr val="6930C3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kumimoji="1" lang="en-US" altLang="zh-CN" sz="4800" b="1" dirty="0" smtClean="0">
                <a:ln w="9525">
                  <a:gradFill>
                    <a:gsLst>
                      <a:gs pos="0">
                        <a:schemeClr val="bg1">
                          <a:alpha val="11000"/>
                        </a:schemeClr>
                      </a:gs>
                      <a:gs pos="50000">
                        <a:schemeClr val="bg1">
                          <a:alpha val="50000"/>
                        </a:schemeClr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:ln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HYLingXinJ" panose="02010400000101010101" pitchFamily="2" charset="-120"/>
                <a:ea typeface="HYLingXinJ" panose="02010400000101010101" pitchFamily="2" charset="-120"/>
              </a:rPr>
              <a:t>Contents</a:t>
            </a:r>
            <a:endParaRPr kumimoji="1" lang="zh-CN" altLang="en-US" sz="4800" b="1" dirty="0">
              <a:ln w="9525">
                <a:gradFill>
                  <a:gsLst>
                    <a:gs pos="0">
                      <a:schemeClr val="bg1">
                        <a:alpha val="11000"/>
                      </a:schemeClr>
                    </a:gs>
                    <a:gs pos="50000">
                      <a:schemeClr val="bg1">
                        <a:alpha val="50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ln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HYLingXinJ" panose="02010400000101010101" pitchFamily="2" charset="-120"/>
              <a:ea typeface="HYLingXinJ" panose="02010400000101010101" pitchFamily="2" charset="-12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D5CB91A-C7B5-7B46-BC31-F6360ADDB36B}"/>
              </a:ext>
            </a:extLst>
          </p:cNvPr>
          <p:cNvGrpSpPr/>
          <p:nvPr/>
        </p:nvGrpSpPr>
        <p:grpSpPr>
          <a:xfrm>
            <a:off x="1196885" y="1748746"/>
            <a:ext cx="5017155" cy="890887"/>
            <a:chOff x="1432342" y="2253871"/>
            <a:chExt cx="5017155" cy="890887"/>
          </a:xfrm>
        </p:grpSpPr>
        <p:sp>
          <p:nvSpPr>
            <p:cNvPr id="28" name="圆角矩形 27">
              <a:extLst>
                <a:ext uri="{FF2B5EF4-FFF2-40B4-BE49-F238E27FC236}">
                  <a16:creationId xmlns:a16="http://schemas.microsoft.com/office/drawing/2014/main" id="{FA71D7BB-41C1-D147-AE2B-C6CDDEA7CD79}"/>
                </a:ext>
              </a:extLst>
            </p:cNvPr>
            <p:cNvSpPr/>
            <p:nvPr/>
          </p:nvSpPr>
          <p:spPr>
            <a:xfrm>
              <a:off x="1769497" y="2253871"/>
              <a:ext cx="4680000" cy="890887"/>
            </a:xfrm>
            <a:prstGeom prst="roundRect">
              <a:avLst/>
            </a:prstGeom>
            <a:solidFill>
              <a:srgbClr val="F7EBFB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600" b="1" dirty="0">
                  <a:ln w="9525">
                    <a:gradFill>
                      <a:gsLst>
                        <a:gs pos="0">
                          <a:schemeClr val="bg1">
                            <a:alpha val="11000"/>
                          </a:schemeClr>
                        </a:gs>
                        <a:gs pos="50000">
                          <a:schemeClr val="bg1">
                            <a:alpha val="50000"/>
                          </a:schemeClr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ln>
                  <a:solidFill>
                    <a:srgbClr val="C330BB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  <a:latin typeface="PingFang SC Semibold" panose="020B0400000000000000" pitchFamily="34" charset="-122"/>
                  <a:ea typeface="PingFang SC Semibold" panose="020B0400000000000000" pitchFamily="34" charset="-122"/>
                </a:rPr>
                <a:t>      </a:t>
              </a:r>
              <a:r>
                <a:rPr kumimoji="1" lang="en-US" altLang="zh-CN" sz="2600" b="1" dirty="0" smtClean="0">
                  <a:ln w="9525">
                    <a:gradFill>
                      <a:gsLst>
                        <a:gs pos="0">
                          <a:schemeClr val="bg1">
                            <a:alpha val="11000"/>
                          </a:schemeClr>
                        </a:gs>
                        <a:gs pos="50000">
                          <a:schemeClr val="bg1">
                            <a:alpha val="50000"/>
                          </a:schemeClr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ln>
                  <a:solidFill>
                    <a:srgbClr val="C330BB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  <a:latin typeface="PingFang SC Semibold" panose="020B0400000000000000" pitchFamily="34" charset="-122"/>
                  <a:ea typeface="PingFang SC Semibold" panose="020B0400000000000000" pitchFamily="34" charset="-122"/>
                </a:rPr>
                <a:t>Backgrounds</a:t>
              </a:r>
              <a:endParaRPr kumimoji="1" lang="zh-CN" altLang="en-US" sz="2600" b="1" dirty="0">
                <a:solidFill>
                  <a:srgbClr val="C330BB"/>
                </a:solidFill>
                <a:effectLst/>
                <a:latin typeface="PingFang SC Semibold" panose="020B0400000000000000" pitchFamily="34" charset="-122"/>
                <a:ea typeface="PingFang SC Semibold" panose="020B0400000000000000" pitchFamily="34" charset="-122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B6B10B6A-06AA-6940-B492-67D9E3477EA4}"/>
                </a:ext>
              </a:extLst>
            </p:cNvPr>
            <p:cNvSpPr/>
            <p:nvPr/>
          </p:nvSpPr>
          <p:spPr>
            <a:xfrm>
              <a:off x="1432342" y="2253871"/>
              <a:ext cx="890887" cy="890887"/>
            </a:xfrm>
            <a:prstGeom prst="ellipse">
              <a:avLst/>
            </a:prstGeom>
            <a:solidFill>
              <a:srgbClr val="C330BB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4400" b="1" dirty="0">
                  <a:latin typeface="PingFang SC Semibold" panose="020B0400000000000000" pitchFamily="34" charset="-122"/>
                  <a:ea typeface="PingFang SC Semibold" panose="020B0400000000000000" pitchFamily="34" charset="-122"/>
                </a:rPr>
                <a:t>1</a:t>
              </a:r>
              <a:endParaRPr kumimoji="1" lang="zh-CN" altLang="en-US" sz="4400" b="1" dirty="0">
                <a:latin typeface="PingFang SC Semibold" panose="020B0400000000000000" pitchFamily="34" charset="-122"/>
                <a:ea typeface="PingFang SC Semibold" panose="020B0400000000000000" pitchFamily="34" charset="-122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CF47ABB0-3EA9-CF47-946A-6D61C561E82C}"/>
              </a:ext>
            </a:extLst>
          </p:cNvPr>
          <p:cNvGrpSpPr/>
          <p:nvPr/>
        </p:nvGrpSpPr>
        <p:grpSpPr>
          <a:xfrm>
            <a:off x="1974994" y="3342444"/>
            <a:ext cx="5017155" cy="890887"/>
            <a:chOff x="1432342" y="2253871"/>
            <a:chExt cx="5017155" cy="890887"/>
          </a:xfrm>
        </p:grpSpPr>
        <p:sp>
          <p:nvSpPr>
            <p:cNvPr id="32" name="圆角矩形 31">
              <a:extLst>
                <a:ext uri="{FF2B5EF4-FFF2-40B4-BE49-F238E27FC236}">
                  <a16:creationId xmlns:a16="http://schemas.microsoft.com/office/drawing/2014/main" id="{193E7AEE-E104-1E44-B518-0DCFEF8B55BE}"/>
                </a:ext>
              </a:extLst>
            </p:cNvPr>
            <p:cNvSpPr/>
            <p:nvPr/>
          </p:nvSpPr>
          <p:spPr>
            <a:xfrm>
              <a:off x="1769497" y="2253871"/>
              <a:ext cx="4680000" cy="890887"/>
            </a:xfrm>
            <a:prstGeom prst="roundRect">
              <a:avLst/>
            </a:prstGeom>
            <a:solidFill>
              <a:srgbClr val="CAC3FB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400" b="1" dirty="0">
                  <a:solidFill>
                    <a:srgbClr val="6930C3"/>
                  </a:solidFill>
                  <a:latin typeface="PingFang SC Semibold" panose="020B0400000000000000" pitchFamily="34" charset="-122"/>
                  <a:ea typeface="PingFang SC Semibold" panose="020B0400000000000000" pitchFamily="34" charset="-122"/>
                </a:rPr>
                <a:t>       </a:t>
              </a:r>
              <a:r>
                <a:rPr kumimoji="1" lang="en-US" altLang="zh-CN" sz="2400" b="1" dirty="0" err="1" smtClean="0">
                  <a:solidFill>
                    <a:srgbClr val="6930C3"/>
                  </a:solidFill>
                  <a:latin typeface="PingFang SC Semibold" panose="020B0400000000000000" pitchFamily="34" charset="-122"/>
                  <a:ea typeface="PingFang SC Semibold" panose="020B0400000000000000" pitchFamily="34" charset="-122"/>
                </a:rPr>
                <a:t>DataFi</a:t>
              </a:r>
              <a:endParaRPr kumimoji="1" lang="zh-CN" altLang="en-US" sz="2400" b="1" dirty="0">
                <a:solidFill>
                  <a:srgbClr val="6930C3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D30603ED-6C50-784E-87F0-1410F9A44C25}"/>
                </a:ext>
              </a:extLst>
            </p:cNvPr>
            <p:cNvSpPr/>
            <p:nvPr/>
          </p:nvSpPr>
          <p:spPr>
            <a:xfrm>
              <a:off x="1432342" y="2253871"/>
              <a:ext cx="890887" cy="890887"/>
            </a:xfrm>
            <a:prstGeom prst="ellipse">
              <a:avLst/>
            </a:prstGeom>
            <a:solidFill>
              <a:srgbClr val="6930C3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4400" b="1">
                  <a:latin typeface="PingFang SC Semibold" panose="020B0400000000000000" pitchFamily="34" charset="-122"/>
                  <a:ea typeface="PingFang SC Semibold" panose="020B0400000000000000" pitchFamily="34" charset="-122"/>
                </a:rPr>
                <a:t>2</a:t>
              </a:r>
              <a:endParaRPr kumimoji="1" lang="zh-CN" altLang="en-US" sz="4400" b="1" dirty="0">
                <a:latin typeface="PingFang SC Semibold" panose="020B0400000000000000" pitchFamily="34" charset="-122"/>
                <a:ea typeface="PingFang SC Semibold" panose="020B0400000000000000" pitchFamily="34" charset="-122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686FF2D9-3E19-0848-B221-61AD02737FBE}"/>
              </a:ext>
            </a:extLst>
          </p:cNvPr>
          <p:cNvGrpSpPr/>
          <p:nvPr/>
        </p:nvGrpSpPr>
        <p:grpSpPr>
          <a:xfrm>
            <a:off x="2753102" y="4936141"/>
            <a:ext cx="5017155" cy="890887"/>
            <a:chOff x="1432342" y="2253871"/>
            <a:chExt cx="5017155" cy="890887"/>
          </a:xfrm>
        </p:grpSpPr>
        <p:sp>
          <p:nvSpPr>
            <p:cNvPr id="35" name="圆角矩形 34">
              <a:extLst>
                <a:ext uri="{FF2B5EF4-FFF2-40B4-BE49-F238E27FC236}">
                  <a16:creationId xmlns:a16="http://schemas.microsoft.com/office/drawing/2014/main" id="{A3892433-29B9-FC48-86B6-5581700EA68F}"/>
                </a:ext>
              </a:extLst>
            </p:cNvPr>
            <p:cNvSpPr/>
            <p:nvPr/>
          </p:nvSpPr>
          <p:spPr>
            <a:xfrm>
              <a:off x="1769497" y="2253871"/>
              <a:ext cx="4680000" cy="890887"/>
            </a:xfrm>
            <a:prstGeom prst="roundRect">
              <a:avLst/>
            </a:prstGeom>
            <a:solidFill>
              <a:srgbClr val="CAC3FB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400" b="1" dirty="0">
                  <a:solidFill>
                    <a:srgbClr val="6930C3"/>
                  </a:solidFill>
                  <a:latin typeface="PingFang SC Semibold" panose="020B0400000000000000" pitchFamily="34" charset="-122"/>
                  <a:ea typeface="PingFang SC Semibold" panose="020B0400000000000000" pitchFamily="34" charset="-122"/>
                </a:rPr>
                <a:t>      </a:t>
              </a:r>
              <a:r>
                <a:rPr kumimoji="1" lang="en-US" altLang="zh-CN" sz="2400" b="1" dirty="0" smtClean="0">
                  <a:solidFill>
                    <a:srgbClr val="6930C3"/>
                  </a:solidFill>
                  <a:latin typeface="PingFang SC Semibold" panose="020B0400000000000000" pitchFamily="34" charset="-122"/>
                  <a:ea typeface="PingFang SC Semibold" panose="020B0400000000000000" pitchFamily="34" charset="-122"/>
                </a:rPr>
                <a:t>Future Visions</a:t>
              </a:r>
              <a:endParaRPr kumimoji="1" lang="zh-CN" altLang="en-US" sz="2400" b="1" dirty="0">
                <a:solidFill>
                  <a:srgbClr val="6930C3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9F5279E5-AB1D-8B41-B932-09E1EC1D7A65}"/>
                </a:ext>
              </a:extLst>
            </p:cNvPr>
            <p:cNvSpPr/>
            <p:nvPr/>
          </p:nvSpPr>
          <p:spPr>
            <a:xfrm>
              <a:off x="1432342" y="2253871"/>
              <a:ext cx="890887" cy="890887"/>
            </a:xfrm>
            <a:prstGeom prst="ellipse">
              <a:avLst/>
            </a:prstGeom>
            <a:solidFill>
              <a:srgbClr val="6930C3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4400" b="1" dirty="0">
                  <a:latin typeface="PingFang SC Semibold" panose="020B0400000000000000" pitchFamily="34" charset="-122"/>
                  <a:ea typeface="PingFang SC Semibold" panose="020B0400000000000000" pitchFamily="34" charset="-122"/>
                </a:rPr>
                <a:t>3</a:t>
              </a:r>
              <a:endParaRPr kumimoji="1" lang="zh-CN" altLang="en-US" sz="4400" b="1" dirty="0">
                <a:latin typeface="PingFang SC Semibold" panose="020B0400000000000000" pitchFamily="34" charset="-122"/>
                <a:ea typeface="PingFang SC Semibold" panose="020B04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004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D956FFF4-C1B0-CE46-B475-F4211FA433EC}"/>
              </a:ext>
            </a:extLst>
          </p:cNvPr>
          <p:cNvGrpSpPr/>
          <p:nvPr/>
        </p:nvGrpSpPr>
        <p:grpSpPr>
          <a:xfrm>
            <a:off x="611256" y="808446"/>
            <a:ext cx="9193144" cy="0"/>
            <a:chOff x="611256" y="808446"/>
            <a:chExt cx="9193144" cy="0"/>
          </a:xfrm>
        </p:grpSpPr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8FD1C2F8-8DE8-8D4C-A712-B75F01ABF92B}"/>
                </a:ext>
              </a:extLst>
            </p:cNvPr>
            <p:cNvCxnSpPr/>
            <p:nvPr/>
          </p:nvCxnSpPr>
          <p:spPr>
            <a:xfrm>
              <a:off x="1779656" y="808446"/>
              <a:ext cx="8024744" cy="0"/>
            </a:xfrm>
            <a:prstGeom prst="line">
              <a:avLst/>
            </a:prstGeom>
            <a:ln w="28575">
              <a:solidFill>
                <a:srgbClr val="8CC4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1BA79899-0D0E-C642-94BD-847566C111BE}"/>
                </a:ext>
              </a:extLst>
            </p:cNvPr>
            <p:cNvCxnSpPr/>
            <p:nvPr/>
          </p:nvCxnSpPr>
          <p:spPr>
            <a:xfrm>
              <a:off x="611256" y="808446"/>
              <a:ext cx="8024744" cy="0"/>
            </a:xfrm>
            <a:prstGeom prst="line">
              <a:avLst/>
            </a:prstGeom>
            <a:ln w="28575">
              <a:solidFill>
                <a:srgbClr val="6930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400CCB90-CBB7-CC4B-8E9B-B429F9B8147B}"/>
              </a:ext>
            </a:extLst>
          </p:cNvPr>
          <p:cNvSpPr txBox="1"/>
          <p:nvPr/>
        </p:nvSpPr>
        <p:spPr>
          <a:xfrm>
            <a:off x="585242" y="274685"/>
            <a:ext cx="481952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dirty="0" smtClean="0">
                <a:latin typeface="汉仪菱心体简" panose="02010400000101010101" pitchFamily="2" charset="-122"/>
                <a:ea typeface="汉仪菱心体简" panose="02010400000101010101" pitchFamily="2" charset="-122"/>
              </a:rPr>
              <a:t>Background - </a:t>
            </a:r>
            <a:r>
              <a:rPr lang="en-US" altLang="zh-CN" sz="2600" dirty="0" smtClean="0">
                <a:latin typeface="汉仪菱心体简" panose="02010400000101010101" pitchFamily="2" charset="-122"/>
                <a:ea typeface="汉仪菱心体简" panose="02010400000101010101" pitchFamily="2" charset="-122"/>
              </a:rPr>
              <a:t>The </a:t>
            </a:r>
            <a:r>
              <a:rPr lang="en-US" altLang="zh-CN" sz="2600" dirty="0" smtClean="0">
                <a:latin typeface="汉仪菱心体简" panose="02010400000101010101" pitchFamily="2" charset="-122"/>
                <a:ea typeface="汉仪菱心体简" panose="02010400000101010101" pitchFamily="2" charset="-122"/>
              </a:rPr>
              <a:t>World of Data</a:t>
            </a:r>
            <a:endParaRPr lang="zh-CN" altLang="en-US" sz="2600" dirty="0">
              <a:latin typeface="汉仪菱心体简" panose="02010400000101010101" pitchFamily="2" charset="-122"/>
              <a:ea typeface="汉仪菱心体简" panose="02010400000101010101" pitchFamily="2" charset="-122"/>
            </a:endParaRPr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5EBDC0CA-E6BD-DB43-B751-5536C2F7C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2D7D-324D-9543-900C-8C344F1A6E84}" type="slidenum">
              <a:rPr kumimoji="1" lang="zh-CN" altLang="en-US" smtClean="0"/>
              <a:t>3</a:t>
            </a:fld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DB3A6E3-53DF-364F-9DD0-02C2B15DEE71}"/>
              </a:ext>
            </a:extLst>
          </p:cNvPr>
          <p:cNvSpPr txBox="1"/>
          <p:nvPr/>
        </p:nvSpPr>
        <p:spPr>
          <a:xfrm>
            <a:off x="550794" y="2388907"/>
            <a:ext cx="84898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b="1" dirty="0" smtClean="0">
                <a:solidFill>
                  <a:srgbClr val="C330BB"/>
                </a:solidFill>
              </a:rPr>
              <a:t>Data is everywhere</a:t>
            </a:r>
          </a:p>
          <a:p>
            <a:pPr marL="285750" indent="-285750">
              <a:buFontTx/>
              <a:buChar char="-"/>
            </a:pPr>
            <a:r>
              <a:rPr lang="en-US" altLang="zh-CN" b="1" dirty="0" smtClean="0">
                <a:solidFill>
                  <a:srgbClr val="C330BB"/>
                </a:solidFill>
              </a:rPr>
              <a:t>People have no control of their data</a:t>
            </a:r>
          </a:p>
          <a:p>
            <a:pPr marL="285750" indent="-285750">
              <a:buFontTx/>
              <a:buChar char="-"/>
            </a:pPr>
            <a:r>
              <a:rPr lang="en-US" altLang="zh-CN" b="1" dirty="0" smtClean="0">
                <a:solidFill>
                  <a:srgbClr val="C330BB"/>
                </a:solidFill>
              </a:rPr>
              <a:t>People disclose their privacy </a:t>
            </a:r>
            <a:r>
              <a:rPr lang="en-US" altLang="zh-CN" b="1" dirty="0" smtClean="0">
                <a:solidFill>
                  <a:srgbClr val="C330BB"/>
                </a:solidFill>
              </a:rPr>
              <a:t>and should get corresponding </a:t>
            </a:r>
            <a:r>
              <a:rPr lang="en-US" altLang="zh-CN" b="1" dirty="0" smtClean="0">
                <a:solidFill>
                  <a:srgbClr val="C330BB"/>
                </a:solidFill>
              </a:rPr>
              <a:t>service or </a:t>
            </a:r>
            <a:r>
              <a:rPr lang="en-US" altLang="zh-CN" b="1" dirty="0" smtClean="0">
                <a:solidFill>
                  <a:srgbClr val="C330BB"/>
                </a:solidFill>
              </a:rPr>
              <a:t>payoff</a:t>
            </a:r>
            <a:endParaRPr lang="en-US" altLang="zh-CN" b="1" dirty="0" smtClean="0">
              <a:solidFill>
                <a:srgbClr val="C330BB"/>
              </a:solidFill>
            </a:endParaRPr>
          </a:p>
          <a:p>
            <a:pPr marL="285750" indent="-285750">
              <a:buFontTx/>
              <a:buChar char="-"/>
            </a:pPr>
            <a:endParaRPr lang="zh-CN" altLang="en-US" b="1" dirty="0">
              <a:solidFill>
                <a:srgbClr val="C330BB"/>
              </a:solidFill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457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D956FFF4-C1B0-CE46-B475-F4211FA433EC}"/>
              </a:ext>
            </a:extLst>
          </p:cNvPr>
          <p:cNvGrpSpPr/>
          <p:nvPr/>
        </p:nvGrpSpPr>
        <p:grpSpPr>
          <a:xfrm>
            <a:off x="611256" y="808446"/>
            <a:ext cx="9193144" cy="0"/>
            <a:chOff x="611256" y="808446"/>
            <a:chExt cx="9193144" cy="0"/>
          </a:xfrm>
        </p:grpSpPr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8FD1C2F8-8DE8-8D4C-A712-B75F01ABF92B}"/>
                </a:ext>
              </a:extLst>
            </p:cNvPr>
            <p:cNvCxnSpPr/>
            <p:nvPr/>
          </p:nvCxnSpPr>
          <p:spPr>
            <a:xfrm>
              <a:off x="1779656" y="808446"/>
              <a:ext cx="8024744" cy="0"/>
            </a:xfrm>
            <a:prstGeom prst="line">
              <a:avLst/>
            </a:prstGeom>
            <a:ln w="28575">
              <a:solidFill>
                <a:srgbClr val="8CC4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1BA79899-0D0E-C642-94BD-847566C111BE}"/>
                </a:ext>
              </a:extLst>
            </p:cNvPr>
            <p:cNvCxnSpPr/>
            <p:nvPr/>
          </p:nvCxnSpPr>
          <p:spPr>
            <a:xfrm>
              <a:off x="611256" y="808446"/>
              <a:ext cx="8024744" cy="0"/>
            </a:xfrm>
            <a:prstGeom prst="line">
              <a:avLst/>
            </a:prstGeom>
            <a:ln w="28575">
              <a:solidFill>
                <a:srgbClr val="6930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400CCB90-CBB7-CC4B-8E9B-B429F9B8147B}"/>
              </a:ext>
            </a:extLst>
          </p:cNvPr>
          <p:cNvSpPr txBox="1"/>
          <p:nvPr/>
        </p:nvSpPr>
        <p:spPr>
          <a:xfrm>
            <a:off x="585242" y="274685"/>
            <a:ext cx="319363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dirty="0" smtClean="0">
                <a:latin typeface="汉仪菱心体简" panose="02010400000101010101" pitchFamily="2" charset="-122"/>
                <a:ea typeface="汉仪菱心体简" panose="02010400000101010101" pitchFamily="2" charset="-122"/>
              </a:rPr>
              <a:t>Background - Trends</a:t>
            </a:r>
            <a:endParaRPr lang="zh-CN" altLang="en-US" sz="2600" dirty="0">
              <a:latin typeface="汉仪菱心体简" panose="02010400000101010101" pitchFamily="2" charset="-122"/>
              <a:ea typeface="汉仪菱心体简" panose="02010400000101010101" pitchFamily="2" charset="-122"/>
            </a:endParaRPr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5EBDC0CA-E6BD-DB43-B751-5536C2F7C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2D7D-324D-9543-900C-8C344F1A6E84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0061B760-7358-4481-BACC-3C88BA4F4769}"/>
              </a:ext>
            </a:extLst>
          </p:cNvPr>
          <p:cNvSpPr/>
          <p:nvPr/>
        </p:nvSpPr>
        <p:spPr>
          <a:xfrm>
            <a:off x="611254" y="1244173"/>
            <a:ext cx="3906958" cy="679471"/>
          </a:xfrm>
          <a:prstGeom prst="roundRect">
            <a:avLst>
              <a:gd name="adj" fmla="val 50000"/>
            </a:avLst>
          </a:prstGeom>
          <a:solidFill>
            <a:srgbClr val="6930C3"/>
          </a:solidFill>
          <a:ln>
            <a:noFill/>
          </a:ln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Algorithm everywhere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66AD40-2A4C-0E4A-A8AA-EC226EFEFDBE}"/>
              </a:ext>
            </a:extLst>
          </p:cNvPr>
          <p:cNvSpPr txBox="1"/>
          <p:nvPr/>
        </p:nvSpPr>
        <p:spPr>
          <a:xfrm>
            <a:off x="6556395" y="5506415"/>
            <a:ext cx="324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Global Trends on Data Security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DB3A6E3-53DF-364F-9DD0-02C2B15DEE71}"/>
              </a:ext>
            </a:extLst>
          </p:cNvPr>
          <p:cNvSpPr txBox="1"/>
          <p:nvPr/>
        </p:nvSpPr>
        <p:spPr>
          <a:xfrm>
            <a:off x="647889" y="2242462"/>
            <a:ext cx="4028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人工智能系统改变格局，提高生产力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3089F1D-1DC3-2C42-AA89-A623B6385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324" y="1768649"/>
            <a:ext cx="7110274" cy="3390478"/>
          </a:xfrm>
          <a:prstGeom prst="rect">
            <a:avLst/>
          </a:prstGeom>
        </p:spPr>
      </p:pic>
      <p:sp>
        <p:nvSpPr>
          <p:cNvPr id="13" name="矩形: 圆角 1">
            <a:extLst>
              <a:ext uri="{FF2B5EF4-FFF2-40B4-BE49-F238E27FC236}">
                <a16:creationId xmlns:a16="http://schemas.microsoft.com/office/drawing/2014/main" id="{35D44933-6039-6A40-9BA1-1137DD5C5420}"/>
              </a:ext>
            </a:extLst>
          </p:cNvPr>
          <p:cNvSpPr/>
          <p:nvPr/>
        </p:nvSpPr>
        <p:spPr>
          <a:xfrm>
            <a:off x="647888" y="3669277"/>
            <a:ext cx="3870323" cy="679471"/>
          </a:xfrm>
          <a:prstGeom prst="roundRect">
            <a:avLst>
              <a:gd name="adj" fmla="val 50000"/>
            </a:avLst>
          </a:prstGeom>
          <a:solidFill>
            <a:srgbClr val="6930C3"/>
          </a:solidFill>
          <a:ln>
            <a:noFill/>
          </a:ln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Privacy &amp; Security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E2EEB9-8E69-C44E-B5EC-4536C0326D50}"/>
              </a:ext>
            </a:extLst>
          </p:cNvPr>
          <p:cNvSpPr txBox="1"/>
          <p:nvPr/>
        </p:nvSpPr>
        <p:spPr>
          <a:xfrm>
            <a:off x="585242" y="4668831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安全成为一种重要的基础，保护生产力</a:t>
            </a:r>
          </a:p>
        </p:txBody>
      </p:sp>
    </p:spTree>
    <p:extLst>
      <p:ext uri="{BB962C8B-B14F-4D97-AF65-F5344CB8AC3E}">
        <p14:creationId xmlns:p14="http://schemas.microsoft.com/office/powerpoint/2010/main" val="318337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平行四边形 4">
            <a:extLst>
              <a:ext uri="{FF2B5EF4-FFF2-40B4-BE49-F238E27FC236}">
                <a16:creationId xmlns:a16="http://schemas.microsoft.com/office/drawing/2014/main" id="{CC902B68-032B-B146-9FEC-8A636DFF2FD3}"/>
              </a:ext>
            </a:extLst>
          </p:cNvPr>
          <p:cNvSpPr/>
          <p:nvPr/>
        </p:nvSpPr>
        <p:spPr>
          <a:xfrm flipH="1">
            <a:off x="-789211" y="345478"/>
            <a:ext cx="9862456" cy="6858000"/>
          </a:xfrm>
          <a:prstGeom prst="parallelogram">
            <a:avLst>
              <a:gd name="adj" fmla="val 49762"/>
            </a:avLst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EF7B99AA-E748-C842-ACF1-73E0B7A0B8FB}"/>
              </a:ext>
            </a:extLst>
          </p:cNvPr>
          <p:cNvSpPr/>
          <p:nvPr/>
        </p:nvSpPr>
        <p:spPr>
          <a:xfrm>
            <a:off x="0" y="5731329"/>
            <a:ext cx="522514" cy="1126671"/>
          </a:xfrm>
          <a:prstGeom prst="rtTriangl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2" name="直角三角形 21">
            <a:extLst>
              <a:ext uri="{FF2B5EF4-FFF2-40B4-BE49-F238E27FC236}">
                <a16:creationId xmlns:a16="http://schemas.microsoft.com/office/drawing/2014/main" id="{DEAA6D56-3B03-F343-98FE-F84ABFD0A1FA}"/>
              </a:ext>
            </a:extLst>
          </p:cNvPr>
          <p:cNvSpPr/>
          <p:nvPr/>
        </p:nvSpPr>
        <p:spPr>
          <a:xfrm rot="10800000">
            <a:off x="10940143" y="-2"/>
            <a:ext cx="1251857" cy="2699317"/>
          </a:xfrm>
          <a:prstGeom prst="rtTriangl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3CCE2649-3E6D-474A-BE31-234B7B5006D3}"/>
              </a:ext>
            </a:extLst>
          </p:cNvPr>
          <p:cNvCxnSpPr>
            <a:cxnSpLocks/>
          </p:cNvCxnSpPr>
          <p:nvPr/>
        </p:nvCxnSpPr>
        <p:spPr>
          <a:xfrm>
            <a:off x="-163290" y="1877785"/>
            <a:ext cx="1289957" cy="266155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2B7BA3B5-EF64-FB4E-B80E-0EB1EDA54E47}"/>
              </a:ext>
            </a:extLst>
          </p:cNvPr>
          <p:cNvCxnSpPr/>
          <p:nvPr/>
        </p:nvCxnSpPr>
        <p:spPr>
          <a:xfrm>
            <a:off x="8049984" y="4196441"/>
            <a:ext cx="1289957" cy="266155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D5CB91A-C7B5-7B46-BC31-F6360ADDB36B}"/>
              </a:ext>
            </a:extLst>
          </p:cNvPr>
          <p:cNvGrpSpPr/>
          <p:nvPr/>
        </p:nvGrpSpPr>
        <p:grpSpPr>
          <a:xfrm>
            <a:off x="2144417" y="3429000"/>
            <a:ext cx="5017155" cy="890887"/>
            <a:chOff x="1432342" y="2253871"/>
            <a:chExt cx="5017155" cy="890887"/>
          </a:xfrm>
        </p:grpSpPr>
        <p:sp>
          <p:nvSpPr>
            <p:cNvPr id="28" name="圆角矩形 27">
              <a:extLst>
                <a:ext uri="{FF2B5EF4-FFF2-40B4-BE49-F238E27FC236}">
                  <a16:creationId xmlns:a16="http://schemas.microsoft.com/office/drawing/2014/main" id="{FA71D7BB-41C1-D147-AE2B-C6CDDEA7CD79}"/>
                </a:ext>
              </a:extLst>
            </p:cNvPr>
            <p:cNvSpPr/>
            <p:nvPr/>
          </p:nvSpPr>
          <p:spPr>
            <a:xfrm>
              <a:off x="1769497" y="2253871"/>
              <a:ext cx="4680000" cy="890887"/>
            </a:xfrm>
            <a:prstGeom prst="roundRect">
              <a:avLst/>
            </a:prstGeom>
            <a:solidFill>
              <a:srgbClr val="F7EBFB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600" b="1" dirty="0">
                  <a:ln w="9525">
                    <a:gradFill>
                      <a:gsLst>
                        <a:gs pos="0">
                          <a:schemeClr val="bg1">
                            <a:alpha val="11000"/>
                          </a:schemeClr>
                        </a:gs>
                        <a:gs pos="50000">
                          <a:schemeClr val="bg1">
                            <a:alpha val="50000"/>
                          </a:schemeClr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ln>
                  <a:solidFill>
                    <a:srgbClr val="C330BB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  <a:latin typeface="PingFang SC Semibold" panose="020B0400000000000000" pitchFamily="34" charset="-122"/>
                  <a:ea typeface="PingFang SC Semibold" panose="020B0400000000000000" pitchFamily="34" charset="-122"/>
                </a:rPr>
                <a:t>      </a:t>
              </a:r>
              <a:r>
                <a:rPr kumimoji="1" lang="en-US" altLang="zh-CN" sz="2600" b="1" dirty="0" err="1" smtClean="0">
                  <a:ln w="9525">
                    <a:gradFill>
                      <a:gsLst>
                        <a:gs pos="0">
                          <a:schemeClr val="bg1">
                            <a:alpha val="11000"/>
                          </a:schemeClr>
                        </a:gs>
                        <a:gs pos="50000">
                          <a:schemeClr val="bg1">
                            <a:alpha val="50000"/>
                          </a:schemeClr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ln>
                  <a:solidFill>
                    <a:srgbClr val="C330BB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  <a:latin typeface="PingFang SC Semibold" panose="020B0400000000000000" pitchFamily="34" charset="-122"/>
                  <a:ea typeface="PingFang SC Semibold" panose="020B0400000000000000" pitchFamily="34" charset="-122"/>
                </a:rPr>
                <a:t>DataFi</a:t>
              </a:r>
              <a:endParaRPr kumimoji="1" lang="zh-CN" altLang="en-US" sz="2600" b="1" dirty="0">
                <a:solidFill>
                  <a:srgbClr val="C330BB"/>
                </a:solidFill>
                <a:effectLst/>
                <a:latin typeface="PingFang SC Semibold" panose="020B0400000000000000" pitchFamily="34" charset="-122"/>
                <a:ea typeface="PingFang SC Semibold" panose="020B0400000000000000" pitchFamily="34" charset="-122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B6B10B6A-06AA-6940-B492-67D9E3477EA4}"/>
                </a:ext>
              </a:extLst>
            </p:cNvPr>
            <p:cNvSpPr/>
            <p:nvPr/>
          </p:nvSpPr>
          <p:spPr>
            <a:xfrm>
              <a:off x="1432342" y="2253871"/>
              <a:ext cx="890887" cy="890887"/>
            </a:xfrm>
            <a:prstGeom prst="ellipse">
              <a:avLst/>
            </a:prstGeom>
            <a:solidFill>
              <a:srgbClr val="C330BB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4400" b="1" dirty="0">
                  <a:latin typeface="PingFang SC Semibold" panose="020B0400000000000000" pitchFamily="34" charset="-122"/>
                  <a:ea typeface="PingFang SC Semibold" panose="020B0400000000000000" pitchFamily="34" charset="-122"/>
                </a:rPr>
                <a:t>2</a:t>
              </a:r>
              <a:endParaRPr kumimoji="1" lang="zh-CN" altLang="en-US" sz="4400" b="1" dirty="0">
                <a:latin typeface="PingFang SC Semibold" panose="020B0400000000000000" pitchFamily="34" charset="-122"/>
                <a:ea typeface="PingFang SC Semibold" panose="020B0400000000000000" pitchFamily="34" charset="-122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CF47ABB0-3EA9-CF47-946A-6D61C561E82C}"/>
              </a:ext>
            </a:extLst>
          </p:cNvPr>
          <p:cNvGrpSpPr/>
          <p:nvPr/>
        </p:nvGrpSpPr>
        <p:grpSpPr>
          <a:xfrm>
            <a:off x="1391809" y="1956066"/>
            <a:ext cx="5017155" cy="890887"/>
            <a:chOff x="1432342" y="2253871"/>
            <a:chExt cx="5017155" cy="890887"/>
          </a:xfrm>
        </p:grpSpPr>
        <p:sp>
          <p:nvSpPr>
            <p:cNvPr id="32" name="圆角矩形 31">
              <a:extLst>
                <a:ext uri="{FF2B5EF4-FFF2-40B4-BE49-F238E27FC236}">
                  <a16:creationId xmlns:a16="http://schemas.microsoft.com/office/drawing/2014/main" id="{193E7AEE-E104-1E44-B518-0DCFEF8B55BE}"/>
                </a:ext>
              </a:extLst>
            </p:cNvPr>
            <p:cNvSpPr/>
            <p:nvPr/>
          </p:nvSpPr>
          <p:spPr>
            <a:xfrm>
              <a:off x="1769497" y="2253871"/>
              <a:ext cx="4680000" cy="890887"/>
            </a:xfrm>
            <a:prstGeom prst="roundRect">
              <a:avLst/>
            </a:prstGeom>
            <a:solidFill>
              <a:srgbClr val="CAC3FB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400" b="1" dirty="0" smtClean="0">
                  <a:solidFill>
                    <a:srgbClr val="6930C3"/>
                  </a:solidFill>
                  <a:latin typeface="PingFang SC Semibold" panose="020B0400000000000000" pitchFamily="34" charset="-122"/>
                  <a:ea typeface="PingFang SC Semibold" panose="020B0400000000000000" pitchFamily="34" charset="-122"/>
                </a:rPr>
                <a:t>       </a:t>
              </a:r>
              <a:r>
                <a:rPr kumimoji="1" lang="en-US" altLang="zh-CN" sz="2400" b="1" dirty="0" smtClean="0">
                  <a:solidFill>
                    <a:srgbClr val="6930C3"/>
                  </a:solidFill>
                  <a:latin typeface="PingFang SC Semibold" panose="020B0400000000000000" pitchFamily="34" charset="-122"/>
                  <a:ea typeface="PingFang SC Semibold" panose="020B0400000000000000" pitchFamily="34" charset="-122"/>
                </a:rPr>
                <a:t>Backgrounds</a:t>
              </a:r>
              <a:endParaRPr kumimoji="1" lang="en-US" altLang="zh-CN" sz="2400" b="1" dirty="0">
                <a:solidFill>
                  <a:srgbClr val="6930C3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D30603ED-6C50-784E-87F0-1410F9A44C25}"/>
                </a:ext>
              </a:extLst>
            </p:cNvPr>
            <p:cNvSpPr/>
            <p:nvPr/>
          </p:nvSpPr>
          <p:spPr>
            <a:xfrm>
              <a:off x="1432342" y="2253871"/>
              <a:ext cx="890887" cy="890887"/>
            </a:xfrm>
            <a:prstGeom prst="ellipse">
              <a:avLst/>
            </a:prstGeom>
            <a:solidFill>
              <a:srgbClr val="6930C3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4400" b="1" dirty="0">
                  <a:latin typeface="PingFang SC Semibold" panose="020B0400000000000000" pitchFamily="34" charset="-122"/>
                  <a:ea typeface="PingFang SC Semibold" panose="020B0400000000000000" pitchFamily="34" charset="-122"/>
                </a:rPr>
                <a:t>1</a:t>
              </a:r>
              <a:endParaRPr kumimoji="1" lang="zh-CN" altLang="en-US" sz="4400" b="1" dirty="0">
                <a:latin typeface="PingFang SC Semibold" panose="020B0400000000000000" pitchFamily="34" charset="-122"/>
                <a:ea typeface="PingFang SC Semibold" panose="020B0400000000000000" pitchFamily="34" charset="-122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686FF2D9-3E19-0848-B221-61AD02737FBE}"/>
              </a:ext>
            </a:extLst>
          </p:cNvPr>
          <p:cNvGrpSpPr/>
          <p:nvPr/>
        </p:nvGrpSpPr>
        <p:grpSpPr>
          <a:xfrm>
            <a:off x="2753102" y="4936141"/>
            <a:ext cx="5017155" cy="890887"/>
            <a:chOff x="1432342" y="2253871"/>
            <a:chExt cx="5017155" cy="890887"/>
          </a:xfrm>
        </p:grpSpPr>
        <p:sp>
          <p:nvSpPr>
            <p:cNvPr id="35" name="圆角矩形 34">
              <a:extLst>
                <a:ext uri="{FF2B5EF4-FFF2-40B4-BE49-F238E27FC236}">
                  <a16:creationId xmlns:a16="http://schemas.microsoft.com/office/drawing/2014/main" id="{A3892433-29B9-FC48-86B6-5581700EA68F}"/>
                </a:ext>
              </a:extLst>
            </p:cNvPr>
            <p:cNvSpPr/>
            <p:nvPr/>
          </p:nvSpPr>
          <p:spPr>
            <a:xfrm>
              <a:off x="1769497" y="2253871"/>
              <a:ext cx="4680000" cy="890887"/>
            </a:xfrm>
            <a:prstGeom prst="roundRect">
              <a:avLst/>
            </a:prstGeom>
            <a:solidFill>
              <a:srgbClr val="CAC3FB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400" b="1" dirty="0">
                  <a:solidFill>
                    <a:srgbClr val="6930C3"/>
                  </a:solidFill>
                  <a:latin typeface="PingFang SC Semibold" panose="020B0400000000000000" pitchFamily="34" charset="-122"/>
                  <a:ea typeface="PingFang SC Semibold" panose="020B0400000000000000" pitchFamily="34" charset="-122"/>
                </a:rPr>
                <a:t>      </a:t>
              </a:r>
              <a:r>
                <a:rPr kumimoji="1" lang="en-US" altLang="zh-CN" sz="2400" b="1" dirty="0" smtClean="0">
                  <a:solidFill>
                    <a:srgbClr val="6930C3"/>
                  </a:solidFill>
                  <a:latin typeface="PingFang SC Semibold" panose="020B0400000000000000" pitchFamily="34" charset="-122"/>
                  <a:ea typeface="PingFang SC Semibold" panose="020B0400000000000000" pitchFamily="34" charset="-122"/>
                </a:rPr>
                <a:t>Future Visions</a:t>
              </a:r>
              <a:endParaRPr kumimoji="1" lang="zh-CN" altLang="en-US" sz="2400" b="1" dirty="0">
                <a:solidFill>
                  <a:srgbClr val="6930C3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9F5279E5-AB1D-8B41-B932-09E1EC1D7A65}"/>
                </a:ext>
              </a:extLst>
            </p:cNvPr>
            <p:cNvSpPr/>
            <p:nvPr/>
          </p:nvSpPr>
          <p:spPr>
            <a:xfrm>
              <a:off x="1432342" y="2253871"/>
              <a:ext cx="890887" cy="890887"/>
            </a:xfrm>
            <a:prstGeom prst="ellipse">
              <a:avLst/>
            </a:prstGeom>
            <a:solidFill>
              <a:srgbClr val="6930C3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4400" b="1" dirty="0">
                  <a:latin typeface="PingFang SC Semibold" panose="020B0400000000000000" pitchFamily="34" charset="-122"/>
                  <a:ea typeface="PingFang SC Semibold" panose="020B0400000000000000" pitchFamily="34" charset="-122"/>
                </a:rPr>
                <a:t>3</a:t>
              </a:r>
              <a:endParaRPr kumimoji="1" lang="zh-CN" altLang="en-US" sz="4400" b="1" dirty="0">
                <a:latin typeface="PingFang SC Semibold" panose="020B0400000000000000" pitchFamily="34" charset="-122"/>
                <a:ea typeface="PingFang SC Semibold" panose="020B0400000000000000" pitchFamily="34" charset="-122"/>
              </a:endParaRPr>
            </a:p>
          </p:txBody>
        </p:sp>
      </p:grpSp>
      <p:sp>
        <p:nvSpPr>
          <p:cNvPr id="18" name="椭圆 13">
            <a:extLst>
              <a:ext uri="{FF2B5EF4-FFF2-40B4-BE49-F238E27FC236}">
                <a16:creationId xmlns:a16="http://schemas.microsoft.com/office/drawing/2014/main" id="{BF3BB92E-B678-F845-B31C-3ED6FDD6B263}"/>
              </a:ext>
            </a:extLst>
          </p:cNvPr>
          <p:cNvSpPr/>
          <p:nvPr/>
        </p:nvSpPr>
        <p:spPr>
          <a:xfrm>
            <a:off x="718458" y="261257"/>
            <a:ext cx="3790790" cy="1159329"/>
          </a:xfrm>
          <a:prstGeom prst="ellipse">
            <a:avLst/>
          </a:prstGeom>
          <a:solidFill>
            <a:srgbClr val="6930C3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kumimoji="1" lang="en-US" altLang="zh-CN" sz="4800" b="1" dirty="0" smtClean="0">
                <a:ln w="9525">
                  <a:gradFill>
                    <a:gsLst>
                      <a:gs pos="0">
                        <a:schemeClr val="bg1">
                          <a:alpha val="11000"/>
                        </a:schemeClr>
                      </a:gs>
                      <a:gs pos="50000">
                        <a:schemeClr val="bg1">
                          <a:alpha val="50000"/>
                        </a:schemeClr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:ln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HYLingXinJ" panose="02010400000101010101" pitchFamily="2" charset="-120"/>
                <a:ea typeface="HYLingXinJ" panose="02010400000101010101" pitchFamily="2" charset="-120"/>
              </a:rPr>
              <a:t>Contents</a:t>
            </a:r>
            <a:endParaRPr kumimoji="1" lang="zh-CN" altLang="en-US" sz="4800" b="1" dirty="0">
              <a:ln w="9525">
                <a:gradFill>
                  <a:gsLst>
                    <a:gs pos="0">
                      <a:schemeClr val="bg1">
                        <a:alpha val="11000"/>
                      </a:schemeClr>
                    </a:gs>
                    <a:gs pos="50000">
                      <a:schemeClr val="bg1">
                        <a:alpha val="50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ln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HYLingXinJ" panose="02010400000101010101" pitchFamily="2" charset="-120"/>
              <a:ea typeface="HYLingXinJ" panose="0201040000010101010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825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D956FFF4-C1B0-CE46-B475-F4211FA433EC}"/>
              </a:ext>
            </a:extLst>
          </p:cNvPr>
          <p:cNvGrpSpPr/>
          <p:nvPr/>
        </p:nvGrpSpPr>
        <p:grpSpPr>
          <a:xfrm>
            <a:off x="611256" y="808446"/>
            <a:ext cx="9193144" cy="0"/>
            <a:chOff x="611256" y="808446"/>
            <a:chExt cx="9193144" cy="0"/>
          </a:xfrm>
        </p:grpSpPr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8FD1C2F8-8DE8-8D4C-A712-B75F01ABF92B}"/>
                </a:ext>
              </a:extLst>
            </p:cNvPr>
            <p:cNvCxnSpPr/>
            <p:nvPr/>
          </p:nvCxnSpPr>
          <p:spPr>
            <a:xfrm>
              <a:off x="1779656" y="808446"/>
              <a:ext cx="8024744" cy="0"/>
            </a:xfrm>
            <a:prstGeom prst="line">
              <a:avLst/>
            </a:prstGeom>
            <a:ln w="28575">
              <a:solidFill>
                <a:srgbClr val="8CC4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1BA79899-0D0E-C642-94BD-847566C111BE}"/>
                </a:ext>
              </a:extLst>
            </p:cNvPr>
            <p:cNvCxnSpPr/>
            <p:nvPr/>
          </p:nvCxnSpPr>
          <p:spPr>
            <a:xfrm>
              <a:off x="611256" y="808446"/>
              <a:ext cx="8024744" cy="0"/>
            </a:xfrm>
            <a:prstGeom prst="line">
              <a:avLst/>
            </a:prstGeom>
            <a:ln w="28575">
              <a:solidFill>
                <a:srgbClr val="6930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400CCB90-CBB7-CC4B-8E9B-B429F9B8147B}"/>
              </a:ext>
            </a:extLst>
          </p:cNvPr>
          <p:cNvSpPr txBox="1"/>
          <p:nvPr/>
        </p:nvSpPr>
        <p:spPr>
          <a:xfrm>
            <a:off x="585242" y="274685"/>
            <a:ext cx="387157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dirty="0" err="1" smtClean="0">
                <a:latin typeface="汉仪菱心体简" panose="02010400000101010101" pitchFamily="2" charset="-122"/>
                <a:ea typeface="汉仪菱心体简" panose="02010400000101010101" pitchFamily="2" charset="-122"/>
              </a:rPr>
              <a:t>DataFi</a:t>
            </a:r>
            <a:r>
              <a:rPr lang="en-US" altLang="zh-CN" sz="2600" dirty="0" smtClean="0">
                <a:latin typeface="汉仪菱心体简" panose="02010400000101010101" pitchFamily="2" charset="-122"/>
                <a:ea typeface="汉仪菱心体简" panose="02010400000101010101" pitchFamily="2" charset="-122"/>
              </a:rPr>
              <a:t> – make data worth</a:t>
            </a:r>
            <a:endParaRPr lang="zh-CN" altLang="en-US" sz="2600" dirty="0">
              <a:latin typeface="汉仪菱心体简" panose="02010400000101010101" pitchFamily="2" charset="-122"/>
              <a:ea typeface="汉仪菱心体简" panose="02010400000101010101" pitchFamily="2" charset="-122"/>
            </a:endParaRPr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5EBDC0CA-E6BD-DB43-B751-5536C2F7C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2D7D-324D-9543-900C-8C344F1A6E84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15" name="矩形: 圆角 1">
            <a:extLst>
              <a:ext uri="{FF2B5EF4-FFF2-40B4-BE49-F238E27FC236}">
                <a16:creationId xmlns:a16="http://schemas.microsoft.com/office/drawing/2014/main" id="{501823DC-A838-3441-A3C2-6EA585819A47}"/>
              </a:ext>
            </a:extLst>
          </p:cNvPr>
          <p:cNvSpPr/>
          <p:nvPr/>
        </p:nvSpPr>
        <p:spPr>
          <a:xfrm>
            <a:off x="2246267" y="5137693"/>
            <a:ext cx="2911434" cy="679471"/>
          </a:xfrm>
          <a:prstGeom prst="roundRect">
            <a:avLst>
              <a:gd name="adj" fmla="val 50000"/>
            </a:avLst>
          </a:prstGeom>
          <a:solidFill>
            <a:srgbClr val="6930C3"/>
          </a:solidFill>
          <a:ln>
            <a:noFill/>
          </a:ln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Data Owner</a:t>
            </a:r>
            <a:endParaRPr lang="zh-CN" altLang="en-US" sz="2400" dirty="0">
              <a:effectLst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3E640B4-4163-404E-96EE-D634EE5002E6}"/>
              </a:ext>
            </a:extLst>
          </p:cNvPr>
          <p:cNvSpPr txBox="1"/>
          <p:nvPr/>
        </p:nvSpPr>
        <p:spPr>
          <a:xfrm>
            <a:off x="647889" y="2242462"/>
            <a:ext cx="106924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We will provide service on building Data markets and searching for its equilibrium. </a:t>
            </a:r>
          </a:p>
          <a:p>
            <a:r>
              <a:rPr lang="en-US" altLang="zh-CN" sz="2000" dirty="0" smtClean="0"/>
              <a:t>To be more specific, </a:t>
            </a:r>
            <a:r>
              <a:rPr lang="en-US" altLang="zh-CN" sz="2000" b="1" dirty="0" err="1" smtClean="0">
                <a:effectLst/>
              </a:rPr>
              <a:t>DataFi</a:t>
            </a:r>
            <a:r>
              <a:rPr lang="en-US" altLang="zh-CN" sz="2000" b="1" dirty="0" smtClean="0">
                <a:effectLst/>
              </a:rPr>
              <a:t> allows individuals to have control of their data, make best </a:t>
            </a:r>
            <a:r>
              <a:rPr lang="en-US" altLang="zh-CN" sz="2000" b="1" dirty="0" smtClean="0"/>
              <a:t>use of their data</a:t>
            </a:r>
            <a:r>
              <a:rPr lang="en-US" altLang="zh-CN" sz="2000" b="1" dirty="0" smtClean="0">
                <a:effectLst/>
              </a:rPr>
              <a:t> and get appropriate payoff</a:t>
            </a:r>
            <a:r>
              <a:rPr lang="en-US" altLang="zh-CN" sz="2000" dirty="0" smtClean="0">
                <a:effectLst/>
              </a:rPr>
              <a:t> – including enjoying better and secured service, and getting paid.</a:t>
            </a:r>
            <a:endParaRPr lang="zh-CN" altLang="en-US" sz="2000" dirty="0">
              <a:effectLst/>
            </a:endParaRPr>
          </a:p>
        </p:txBody>
      </p:sp>
      <p:sp>
        <p:nvSpPr>
          <p:cNvPr id="16" name="矩形: 圆角 1">
            <a:extLst>
              <a:ext uri="{FF2B5EF4-FFF2-40B4-BE49-F238E27FC236}">
                <a16:creationId xmlns:a16="http://schemas.microsoft.com/office/drawing/2014/main" id="{49B6B9D7-3A7C-C649-A8EF-6ED951AE2216}"/>
              </a:ext>
            </a:extLst>
          </p:cNvPr>
          <p:cNvSpPr/>
          <p:nvPr/>
        </p:nvSpPr>
        <p:spPr>
          <a:xfrm>
            <a:off x="611255" y="1244173"/>
            <a:ext cx="2911434" cy="679471"/>
          </a:xfrm>
          <a:prstGeom prst="roundRect">
            <a:avLst>
              <a:gd name="adj" fmla="val 50000"/>
            </a:avLst>
          </a:prstGeom>
          <a:solidFill>
            <a:srgbClr val="6930C3"/>
          </a:solidFill>
          <a:ln>
            <a:noFill/>
          </a:ln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Our Goals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: 圆角 1">
            <a:extLst>
              <a:ext uri="{FF2B5EF4-FFF2-40B4-BE49-F238E27FC236}">
                <a16:creationId xmlns:a16="http://schemas.microsoft.com/office/drawing/2014/main" id="{7EB9DB55-D0E7-6949-B735-74E5E8FDB0B4}"/>
              </a:ext>
            </a:extLst>
          </p:cNvPr>
          <p:cNvSpPr/>
          <p:nvPr/>
        </p:nvSpPr>
        <p:spPr>
          <a:xfrm>
            <a:off x="4864401" y="3576943"/>
            <a:ext cx="2911434" cy="679471"/>
          </a:xfrm>
          <a:prstGeom prst="roundRect">
            <a:avLst>
              <a:gd name="adj" fmla="val 50000"/>
            </a:avLst>
          </a:prstGeom>
          <a:solidFill>
            <a:srgbClr val="6930C3"/>
          </a:solidFill>
          <a:ln>
            <a:noFill/>
          </a:ln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 smtClean="0"/>
              <a:t>DataFi</a:t>
            </a:r>
            <a:endParaRPr lang="zh-CN" altLang="en-US" dirty="0">
              <a:effectLst/>
            </a:endParaRPr>
          </a:p>
        </p:txBody>
      </p:sp>
      <p:sp>
        <p:nvSpPr>
          <p:cNvPr id="18" name="矩形: 圆角 1">
            <a:extLst>
              <a:ext uri="{FF2B5EF4-FFF2-40B4-BE49-F238E27FC236}">
                <a16:creationId xmlns:a16="http://schemas.microsoft.com/office/drawing/2014/main" id="{E41E3087-7CB0-9B4E-8A32-1CC710A6FE73}"/>
              </a:ext>
            </a:extLst>
          </p:cNvPr>
          <p:cNvSpPr/>
          <p:nvPr/>
        </p:nvSpPr>
        <p:spPr>
          <a:xfrm>
            <a:off x="7530435" y="5137692"/>
            <a:ext cx="2911434" cy="679471"/>
          </a:xfrm>
          <a:prstGeom prst="roundRect">
            <a:avLst>
              <a:gd name="adj" fmla="val 50000"/>
            </a:avLst>
          </a:prstGeom>
          <a:solidFill>
            <a:srgbClr val="6930C3"/>
          </a:solidFill>
          <a:ln>
            <a:noFill/>
          </a:ln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Data User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624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D956FFF4-C1B0-CE46-B475-F4211FA433EC}"/>
              </a:ext>
            </a:extLst>
          </p:cNvPr>
          <p:cNvGrpSpPr/>
          <p:nvPr/>
        </p:nvGrpSpPr>
        <p:grpSpPr>
          <a:xfrm>
            <a:off x="611256" y="808446"/>
            <a:ext cx="9193144" cy="0"/>
            <a:chOff x="611256" y="808446"/>
            <a:chExt cx="9193144" cy="0"/>
          </a:xfrm>
        </p:grpSpPr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8FD1C2F8-8DE8-8D4C-A712-B75F01ABF92B}"/>
                </a:ext>
              </a:extLst>
            </p:cNvPr>
            <p:cNvCxnSpPr/>
            <p:nvPr/>
          </p:nvCxnSpPr>
          <p:spPr>
            <a:xfrm>
              <a:off x="1779656" y="808446"/>
              <a:ext cx="8024744" cy="0"/>
            </a:xfrm>
            <a:prstGeom prst="line">
              <a:avLst/>
            </a:prstGeom>
            <a:ln w="28575">
              <a:solidFill>
                <a:srgbClr val="8CC4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1BA79899-0D0E-C642-94BD-847566C111BE}"/>
                </a:ext>
              </a:extLst>
            </p:cNvPr>
            <p:cNvCxnSpPr/>
            <p:nvPr/>
          </p:nvCxnSpPr>
          <p:spPr>
            <a:xfrm>
              <a:off x="611256" y="808446"/>
              <a:ext cx="8024744" cy="0"/>
            </a:xfrm>
            <a:prstGeom prst="line">
              <a:avLst/>
            </a:prstGeom>
            <a:ln w="28575">
              <a:solidFill>
                <a:srgbClr val="6930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400CCB90-CBB7-CC4B-8E9B-B429F9B8147B}"/>
              </a:ext>
            </a:extLst>
          </p:cNvPr>
          <p:cNvSpPr txBox="1"/>
          <p:nvPr/>
        </p:nvSpPr>
        <p:spPr>
          <a:xfrm>
            <a:off x="585242" y="274685"/>
            <a:ext cx="126989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dirty="0" smtClean="0">
                <a:latin typeface="汉仪菱心体简" panose="02010400000101010101" pitchFamily="2" charset="-122"/>
                <a:ea typeface="汉仪菱心体简" panose="02010400000101010101" pitchFamily="2" charset="-122"/>
              </a:rPr>
              <a:t>ERC - x</a:t>
            </a:r>
            <a:endParaRPr lang="zh-CN" altLang="en-US" sz="2600" dirty="0">
              <a:latin typeface="汉仪菱心体简" panose="02010400000101010101" pitchFamily="2" charset="-122"/>
              <a:ea typeface="汉仪菱心体简" panose="02010400000101010101" pitchFamily="2" charset="-122"/>
            </a:endParaRPr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5EBDC0CA-E6BD-DB43-B751-5536C2F7C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2D7D-324D-9543-900C-8C344F1A6E84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15" name="矩形: 圆角 1">
            <a:extLst>
              <a:ext uri="{FF2B5EF4-FFF2-40B4-BE49-F238E27FC236}">
                <a16:creationId xmlns:a16="http://schemas.microsoft.com/office/drawing/2014/main" id="{501823DC-A838-3441-A3C2-6EA585819A47}"/>
              </a:ext>
            </a:extLst>
          </p:cNvPr>
          <p:cNvSpPr/>
          <p:nvPr/>
        </p:nvSpPr>
        <p:spPr>
          <a:xfrm>
            <a:off x="5255749" y="1260791"/>
            <a:ext cx="2911434" cy="679471"/>
          </a:xfrm>
          <a:prstGeom prst="roundRect">
            <a:avLst>
              <a:gd name="adj" fmla="val 50000"/>
            </a:avLst>
          </a:prstGeom>
          <a:solidFill>
            <a:srgbClr val="6930C3"/>
          </a:solidFill>
          <a:ln>
            <a:noFill/>
          </a:ln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/>
              <a:t>a</a:t>
            </a:r>
            <a:r>
              <a:rPr lang="en-US" altLang="zh-CN" dirty="0" err="1" smtClean="0"/>
              <a:t>pproveuse</a:t>
            </a:r>
            <a:r>
              <a:rPr lang="en-US" altLang="zh-CN" dirty="0" smtClean="0"/>
              <a:t>()</a:t>
            </a:r>
            <a:endParaRPr lang="zh-CN" altLang="en-US" sz="2400" dirty="0">
              <a:effectLst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3E640B4-4163-404E-96EE-D634EE5002E6}"/>
              </a:ext>
            </a:extLst>
          </p:cNvPr>
          <p:cNvSpPr txBox="1"/>
          <p:nvPr/>
        </p:nvSpPr>
        <p:spPr>
          <a:xfrm>
            <a:off x="647889" y="2242462"/>
            <a:ext cx="10692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~~~~</a:t>
            </a:r>
            <a:endParaRPr lang="zh-CN" altLang="en-US" sz="2000" dirty="0">
              <a:effectLst/>
            </a:endParaRPr>
          </a:p>
        </p:txBody>
      </p:sp>
      <p:sp>
        <p:nvSpPr>
          <p:cNvPr id="16" name="矩形: 圆角 1">
            <a:extLst>
              <a:ext uri="{FF2B5EF4-FFF2-40B4-BE49-F238E27FC236}">
                <a16:creationId xmlns:a16="http://schemas.microsoft.com/office/drawing/2014/main" id="{49B6B9D7-3A7C-C649-A8EF-6ED951AE2216}"/>
              </a:ext>
            </a:extLst>
          </p:cNvPr>
          <p:cNvSpPr/>
          <p:nvPr/>
        </p:nvSpPr>
        <p:spPr>
          <a:xfrm>
            <a:off x="611255" y="1244173"/>
            <a:ext cx="2911434" cy="679471"/>
          </a:xfrm>
          <a:prstGeom prst="roundRect">
            <a:avLst>
              <a:gd name="adj" fmla="val 50000"/>
            </a:avLst>
          </a:prstGeom>
          <a:solidFill>
            <a:srgbClr val="6930C3"/>
          </a:solidFill>
          <a:ln>
            <a:noFill/>
          </a:ln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ERC 721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: 圆角 1">
            <a:extLst>
              <a:ext uri="{FF2B5EF4-FFF2-40B4-BE49-F238E27FC236}">
                <a16:creationId xmlns:a16="http://schemas.microsoft.com/office/drawing/2014/main" id="{7EB9DB55-D0E7-6949-B735-74E5E8FDB0B4}"/>
              </a:ext>
            </a:extLst>
          </p:cNvPr>
          <p:cNvSpPr/>
          <p:nvPr/>
        </p:nvSpPr>
        <p:spPr>
          <a:xfrm>
            <a:off x="5255749" y="3034541"/>
            <a:ext cx="2911434" cy="679471"/>
          </a:xfrm>
          <a:prstGeom prst="roundRect">
            <a:avLst>
              <a:gd name="adj" fmla="val 50000"/>
            </a:avLst>
          </a:prstGeom>
          <a:solidFill>
            <a:srgbClr val="6930C3"/>
          </a:solidFill>
          <a:ln>
            <a:noFill/>
          </a:ln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read() / write()</a:t>
            </a:r>
            <a:endParaRPr lang="zh-CN" altLang="en-US" dirty="0">
              <a:effectLst/>
            </a:endParaRPr>
          </a:p>
        </p:txBody>
      </p:sp>
      <p:sp>
        <p:nvSpPr>
          <p:cNvPr id="18" name="矩形: 圆角 1">
            <a:extLst>
              <a:ext uri="{FF2B5EF4-FFF2-40B4-BE49-F238E27FC236}">
                <a16:creationId xmlns:a16="http://schemas.microsoft.com/office/drawing/2014/main" id="{E41E3087-7CB0-9B4E-8A32-1CC710A6FE73}"/>
              </a:ext>
            </a:extLst>
          </p:cNvPr>
          <p:cNvSpPr/>
          <p:nvPr/>
        </p:nvSpPr>
        <p:spPr>
          <a:xfrm>
            <a:off x="5255749" y="4906203"/>
            <a:ext cx="2911434" cy="679471"/>
          </a:xfrm>
          <a:prstGeom prst="roundRect">
            <a:avLst>
              <a:gd name="adj" fmla="val 50000"/>
            </a:avLst>
          </a:prstGeom>
          <a:solidFill>
            <a:srgbClr val="6930C3"/>
          </a:solidFill>
          <a:ln>
            <a:noFill/>
          </a:ln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~~~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477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D956FFF4-C1B0-CE46-B475-F4211FA433EC}"/>
              </a:ext>
            </a:extLst>
          </p:cNvPr>
          <p:cNvGrpSpPr/>
          <p:nvPr/>
        </p:nvGrpSpPr>
        <p:grpSpPr>
          <a:xfrm>
            <a:off x="611256" y="808446"/>
            <a:ext cx="9193144" cy="0"/>
            <a:chOff x="611256" y="808446"/>
            <a:chExt cx="9193144" cy="0"/>
          </a:xfrm>
        </p:grpSpPr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8FD1C2F8-8DE8-8D4C-A712-B75F01ABF92B}"/>
                </a:ext>
              </a:extLst>
            </p:cNvPr>
            <p:cNvCxnSpPr/>
            <p:nvPr/>
          </p:nvCxnSpPr>
          <p:spPr>
            <a:xfrm>
              <a:off x="1779656" y="808446"/>
              <a:ext cx="8024744" cy="0"/>
            </a:xfrm>
            <a:prstGeom prst="line">
              <a:avLst/>
            </a:prstGeom>
            <a:ln w="28575">
              <a:solidFill>
                <a:srgbClr val="8CC4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1BA79899-0D0E-C642-94BD-847566C111BE}"/>
                </a:ext>
              </a:extLst>
            </p:cNvPr>
            <p:cNvCxnSpPr/>
            <p:nvPr/>
          </p:nvCxnSpPr>
          <p:spPr>
            <a:xfrm>
              <a:off x="611256" y="808446"/>
              <a:ext cx="8024744" cy="0"/>
            </a:xfrm>
            <a:prstGeom prst="line">
              <a:avLst/>
            </a:prstGeom>
            <a:ln w="28575">
              <a:solidFill>
                <a:srgbClr val="6930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400CCB90-CBB7-CC4B-8E9B-B429F9B8147B}"/>
              </a:ext>
            </a:extLst>
          </p:cNvPr>
          <p:cNvSpPr txBox="1"/>
          <p:nvPr/>
        </p:nvSpPr>
        <p:spPr>
          <a:xfrm>
            <a:off x="585242" y="274685"/>
            <a:ext cx="55925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dirty="0" smtClean="0">
                <a:latin typeface="汉仪菱心体简" panose="02010400000101010101" pitchFamily="2" charset="-122"/>
                <a:ea typeface="汉仪菱心体简" panose="02010400000101010101" pitchFamily="2" charset="-122"/>
              </a:rPr>
              <a:t>An Example – Scholarship Verification</a:t>
            </a:r>
            <a:endParaRPr lang="zh-CN" altLang="en-US" sz="2600" dirty="0">
              <a:latin typeface="汉仪菱心体简" panose="02010400000101010101" pitchFamily="2" charset="-122"/>
              <a:ea typeface="汉仪菱心体简" panose="02010400000101010101" pitchFamily="2" charset="-122"/>
            </a:endParaRPr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5EBDC0CA-E6BD-DB43-B751-5536C2F7C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2D7D-324D-9543-900C-8C344F1A6E84}" type="slidenum">
              <a:rPr kumimoji="1" lang="zh-CN" altLang="en-US" smtClean="0"/>
              <a:t>8</a:t>
            </a:fld>
            <a:endParaRPr kumimoji="1" lang="zh-CN" altLang="en-US"/>
          </a:p>
        </p:txBody>
      </p:sp>
      <p:sp>
        <p:nvSpPr>
          <p:cNvPr id="16" name="矩形: 圆角 1">
            <a:extLst>
              <a:ext uri="{FF2B5EF4-FFF2-40B4-BE49-F238E27FC236}">
                <a16:creationId xmlns:a16="http://schemas.microsoft.com/office/drawing/2014/main" id="{49B6B9D7-3A7C-C649-A8EF-6ED951AE2216}"/>
              </a:ext>
            </a:extLst>
          </p:cNvPr>
          <p:cNvSpPr/>
          <p:nvPr/>
        </p:nvSpPr>
        <p:spPr>
          <a:xfrm>
            <a:off x="611255" y="1244173"/>
            <a:ext cx="2911434" cy="679471"/>
          </a:xfrm>
          <a:prstGeom prst="roundRect">
            <a:avLst>
              <a:gd name="adj" fmla="val 50000"/>
            </a:avLst>
          </a:prstGeom>
          <a:solidFill>
            <a:srgbClr val="6930C3"/>
          </a:solidFill>
          <a:ln>
            <a:noFill/>
          </a:ln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: 圆角 1">
            <a:extLst>
              <a:ext uri="{FF2B5EF4-FFF2-40B4-BE49-F238E27FC236}">
                <a16:creationId xmlns:a16="http://schemas.microsoft.com/office/drawing/2014/main" id="{2D761323-223E-2441-98ED-C430F3963EA4}"/>
              </a:ext>
            </a:extLst>
          </p:cNvPr>
          <p:cNvSpPr/>
          <p:nvPr/>
        </p:nvSpPr>
        <p:spPr>
          <a:xfrm>
            <a:off x="585242" y="4081745"/>
            <a:ext cx="2911434" cy="679471"/>
          </a:xfrm>
          <a:prstGeom prst="roundRect">
            <a:avLst>
              <a:gd name="adj" fmla="val 50000"/>
            </a:avLst>
          </a:prstGeom>
          <a:solidFill>
            <a:srgbClr val="6930C3"/>
          </a:solidFill>
          <a:ln>
            <a:noFill/>
          </a:ln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Services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9BF3FE9-80D2-CD4F-BC62-160430D6B6A8}"/>
              </a:ext>
            </a:extLst>
          </p:cNvPr>
          <p:cNvSpPr/>
          <p:nvPr/>
        </p:nvSpPr>
        <p:spPr>
          <a:xfrm>
            <a:off x="562118" y="2067554"/>
            <a:ext cx="46553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262626"/>
                </a:solidFill>
                <a:latin typeface="PingFangSC" panose="020B0400000000000000" pitchFamily="34" charset="-122"/>
                <a:ea typeface="PingFangSC" panose="020B0400000000000000" pitchFamily="34" charset="-122"/>
              </a:rPr>
              <a:t>The student’s private personal information, such as GPAs, IDs, etc</a:t>
            </a:r>
            <a:r>
              <a:rPr lang="en-US" altLang="zh-CN" dirty="0">
                <a:solidFill>
                  <a:srgbClr val="262626"/>
                </a:solidFill>
                <a:latin typeface="PingFangSC" panose="020B0400000000000000" pitchFamily="34" charset="-122"/>
                <a:ea typeface="PingFangSC" panose="020B0400000000000000" pitchFamily="34" charset="-122"/>
              </a:rPr>
              <a:t>.</a:t>
            </a:r>
            <a:endParaRPr lang="zh-CN" altLang="en-US" dirty="0">
              <a:effectLst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4B71E8-8760-4443-BC0C-46320AC1BD74}"/>
              </a:ext>
            </a:extLst>
          </p:cNvPr>
          <p:cNvSpPr/>
          <p:nvPr/>
        </p:nvSpPr>
        <p:spPr>
          <a:xfrm>
            <a:off x="618773" y="5139337"/>
            <a:ext cx="50856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262626"/>
                </a:solidFill>
                <a:ea typeface="PingFangSC" panose="020B0400000000000000" pitchFamily="34" charset="-122"/>
              </a:rPr>
              <a:t>Verifying the data and handing out the scholarship.</a:t>
            </a:r>
            <a:endParaRPr lang="zh-CN" altLang="en-US" dirty="0">
              <a:effectLst/>
            </a:endParaRPr>
          </a:p>
        </p:txBody>
      </p:sp>
      <p:sp>
        <p:nvSpPr>
          <p:cNvPr id="17" name="矩形: 圆角 1">
            <a:extLst>
              <a:ext uri="{FF2B5EF4-FFF2-40B4-BE49-F238E27FC236}">
                <a16:creationId xmlns:a16="http://schemas.microsoft.com/office/drawing/2014/main" id="{501823DC-A838-3441-A3C2-6EA585819A47}"/>
              </a:ext>
            </a:extLst>
          </p:cNvPr>
          <p:cNvSpPr/>
          <p:nvPr/>
        </p:nvSpPr>
        <p:spPr>
          <a:xfrm>
            <a:off x="5363154" y="3825853"/>
            <a:ext cx="2911434" cy="679471"/>
          </a:xfrm>
          <a:prstGeom prst="roundRect">
            <a:avLst>
              <a:gd name="adj" fmla="val 50000"/>
            </a:avLst>
          </a:prstGeom>
          <a:solidFill>
            <a:srgbClr val="6930C3"/>
          </a:solidFill>
          <a:ln>
            <a:noFill/>
          </a:ln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Data Owner- students</a:t>
            </a:r>
            <a:endParaRPr lang="zh-CN" altLang="en-US" sz="2400" dirty="0">
              <a:effectLst/>
            </a:endParaRPr>
          </a:p>
        </p:txBody>
      </p:sp>
      <p:sp>
        <p:nvSpPr>
          <p:cNvPr id="18" name="矩形: 圆角 1">
            <a:extLst>
              <a:ext uri="{FF2B5EF4-FFF2-40B4-BE49-F238E27FC236}">
                <a16:creationId xmlns:a16="http://schemas.microsoft.com/office/drawing/2014/main" id="{7EB9DB55-D0E7-6949-B735-74E5E8FDB0B4}"/>
              </a:ext>
            </a:extLst>
          </p:cNvPr>
          <p:cNvSpPr/>
          <p:nvPr/>
        </p:nvSpPr>
        <p:spPr>
          <a:xfrm>
            <a:off x="7029555" y="2256476"/>
            <a:ext cx="2911434" cy="679471"/>
          </a:xfrm>
          <a:prstGeom prst="roundRect">
            <a:avLst>
              <a:gd name="adj" fmla="val 50000"/>
            </a:avLst>
          </a:prstGeom>
          <a:solidFill>
            <a:srgbClr val="6930C3"/>
          </a:solidFill>
          <a:ln>
            <a:noFill/>
          </a:ln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 smtClean="0"/>
              <a:t>DataFi</a:t>
            </a:r>
            <a:endParaRPr lang="zh-CN" altLang="en-US" dirty="0">
              <a:effectLst/>
            </a:endParaRPr>
          </a:p>
        </p:txBody>
      </p:sp>
      <p:sp>
        <p:nvSpPr>
          <p:cNvPr id="21" name="矩形: 圆角 1">
            <a:extLst>
              <a:ext uri="{FF2B5EF4-FFF2-40B4-BE49-F238E27FC236}">
                <a16:creationId xmlns:a16="http://schemas.microsoft.com/office/drawing/2014/main" id="{E41E3087-7CB0-9B4E-8A32-1CC710A6FE73}"/>
              </a:ext>
            </a:extLst>
          </p:cNvPr>
          <p:cNvSpPr/>
          <p:nvPr/>
        </p:nvSpPr>
        <p:spPr>
          <a:xfrm>
            <a:off x="8915660" y="3817226"/>
            <a:ext cx="2911434" cy="679471"/>
          </a:xfrm>
          <a:prstGeom prst="roundRect">
            <a:avLst>
              <a:gd name="adj" fmla="val 50000"/>
            </a:avLst>
          </a:prstGeom>
          <a:solidFill>
            <a:srgbClr val="6930C3"/>
          </a:solidFill>
          <a:ln>
            <a:noFill/>
          </a:ln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Data User- schools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703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D956FFF4-C1B0-CE46-B475-F4211FA433EC}"/>
              </a:ext>
            </a:extLst>
          </p:cNvPr>
          <p:cNvGrpSpPr/>
          <p:nvPr/>
        </p:nvGrpSpPr>
        <p:grpSpPr>
          <a:xfrm>
            <a:off x="611256" y="808446"/>
            <a:ext cx="9193144" cy="0"/>
            <a:chOff x="611256" y="808446"/>
            <a:chExt cx="9193144" cy="0"/>
          </a:xfrm>
        </p:grpSpPr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8FD1C2F8-8DE8-8D4C-A712-B75F01ABF92B}"/>
                </a:ext>
              </a:extLst>
            </p:cNvPr>
            <p:cNvCxnSpPr/>
            <p:nvPr/>
          </p:nvCxnSpPr>
          <p:spPr>
            <a:xfrm>
              <a:off x="1779656" y="808446"/>
              <a:ext cx="8024744" cy="0"/>
            </a:xfrm>
            <a:prstGeom prst="line">
              <a:avLst/>
            </a:prstGeom>
            <a:ln w="28575">
              <a:solidFill>
                <a:srgbClr val="8CC4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1BA79899-0D0E-C642-94BD-847566C111BE}"/>
                </a:ext>
              </a:extLst>
            </p:cNvPr>
            <p:cNvCxnSpPr/>
            <p:nvPr/>
          </p:nvCxnSpPr>
          <p:spPr>
            <a:xfrm>
              <a:off x="611256" y="808446"/>
              <a:ext cx="8024744" cy="0"/>
            </a:xfrm>
            <a:prstGeom prst="line">
              <a:avLst/>
            </a:prstGeom>
            <a:ln w="28575">
              <a:solidFill>
                <a:srgbClr val="6930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400CCB90-CBB7-CC4B-8E9B-B429F9B8147B}"/>
              </a:ext>
            </a:extLst>
          </p:cNvPr>
          <p:cNvSpPr txBox="1"/>
          <p:nvPr/>
        </p:nvSpPr>
        <p:spPr>
          <a:xfrm>
            <a:off x="585242" y="274685"/>
            <a:ext cx="43870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dirty="0" smtClean="0">
                <a:latin typeface="汉仪菱心体简" panose="02010400000101010101" pitchFamily="2" charset="-122"/>
                <a:ea typeface="汉仪菱心体简" panose="02010400000101010101" pitchFamily="2" charset="-122"/>
              </a:rPr>
              <a:t>Scholarship Verification </a:t>
            </a:r>
            <a:r>
              <a:rPr lang="en-US" altLang="zh-CN" sz="2600" dirty="0" err="1" smtClean="0">
                <a:latin typeface="汉仪菱心体简" panose="02010400000101010101" pitchFamily="2" charset="-122"/>
                <a:ea typeface="汉仪菱心体简" panose="02010400000101010101" pitchFamily="2" charset="-122"/>
              </a:rPr>
              <a:t>Con’t</a:t>
            </a:r>
            <a:endParaRPr lang="zh-CN" altLang="en-US" sz="2600" dirty="0">
              <a:latin typeface="汉仪菱心体简" panose="02010400000101010101" pitchFamily="2" charset="-122"/>
              <a:ea typeface="汉仪菱心体简" panose="02010400000101010101" pitchFamily="2" charset="-122"/>
            </a:endParaRPr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5EBDC0CA-E6BD-DB43-B751-5536C2F7C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2D7D-324D-9543-900C-8C344F1A6E84}" type="slidenum">
              <a:rPr kumimoji="1" lang="zh-CN" altLang="en-US" smtClean="0"/>
              <a:t>9</a:t>
            </a:fld>
            <a:endParaRPr kumimoji="1" lang="zh-CN" altLang="en-US"/>
          </a:p>
        </p:txBody>
      </p:sp>
      <p:sp>
        <p:nvSpPr>
          <p:cNvPr id="16" name="矩形: 圆角 1">
            <a:extLst>
              <a:ext uri="{FF2B5EF4-FFF2-40B4-BE49-F238E27FC236}">
                <a16:creationId xmlns:a16="http://schemas.microsoft.com/office/drawing/2014/main" id="{49B6B9D7-3A7C-C649-A8EF-6ED951AE2216}"/>
              </a:ext>
            </a:extLst>
          </p:cNvPr>
          <p:cNvSpPr/>
          <p:nvPr/>
        </p:nvSpPr>
        <p:spPr>
          <a:xfrm>
            <a:off x="611255" y="1244173"/>
            <a:ext cx="2911434" cy="679471"/>
          </a:xfrm>
          <a:prstGeom prst="roundRect">
            <a:avLst>
              <a:gd name="adj" fmla="val 50000"/>
            </a:avLst>
          </a:prstGeom>
          <a:solidFill>
            <a:srgbClr val="6930C3"/>
          </a:solidFill>
          <a:ln>
            <a:noFill/>
          </a:ln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Mint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: 圆角 1">
            <a:extLst>
              <a:ext uri="{FF2B5EF4-FFF2-40B4-BE49-F238E27FC236}">
                <a16:creationId xmlns:a16="http://schemas.microsoft.com/office/drawing/2014/main" id="{2D761323-223E-2441-98ED-C430F3963EA4}"/>
              </a:ext>
            </a:extLst>
          </p:cNvPr>
          <p:cNvSpPr/>
          <p:nvPr/>
        </p:nvSpPr>
        <p:spPr>
          <a:xfrm>
            <a:off x="562118" y="3016522"/>
            <a:ext cx="2960571" cy="679471"/>
          </a:xfrm>
          <a:prstGeom prst="roundRect">
            <a:avLst>
              <a:gd name="adj" fmla="val 50000"/>
            </a:avLst>
          </a:prstGeom>
          <a:solidFill>
            <a:srgbClr val="6930C3"/>
          </a:solidFill>
          <a:ln>
            <a:noFill/>
          </a:ln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Verification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9BF3FE9-80D2-CD4F-BC62-160430D6B6A8}"/>
              </a:ext>
            </a:extLst>
          </p:cNvPr>
          <p:cNvSpPr/>
          <p:nvPr/>
        </p:nvSpPr>
        <p:spPr>
          <a:xfrm>
            <a:off x="562118" y="2067554"/>
            <a:ext cx="4655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effectLst/>
              </a:rPr>
              <a:t>Mint the data as ERC-x using </a:t>
            </a:r>
            <a:r>
              <a:rPr lang="en-US" altLang="zh-CN" dirty="0" err="1" smtClean="0">
                <a:effectLst/>
              </a:rPr>
              <a:t>Chainlink</a:t>
            </a:r>
            <a:endParaRPr lang="zh-CN" altLang="en-US" dirty="0">
              <a:effectLst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4B71E8-8760-4443-BC0C-46320AC1BD74}"/>
              </a:ext>
            </a:extLst>
          </p:cNvPr>
          <p:cNvSpPr/>
          <p:nvPr/>
        </p:nvSpPr>
        <p:spPr>
          <a:xfrm>
            <a:off x="562118" y="3952463"/>
            <a:ext cx="98459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dirty="0" smtClean="0">
                <a:solidFill>
                  <a:srgbClr val="262626"/>
                </a:solidFill>
                <a:ea typeface="PingFangSC" panose="020B0400000000000000" pitchFamily="34" charset="-122"/>
              </a:rPr>
              <a:t>The school creates a scholarship verification contract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>
                <a:solidFill>
                  <a:srgbClr val="262626"/>
                </a:solidFill>
                <a:ea typeface="PingFangSC" panose="020B0400000000000000" pitchFamily="34" charset="-122"/>
              </a:rPr>
              <a:t>Students </a:t>
            </a:r>
            <a:r>
              <a:rPr lang="en-US" altLang="zh-CN" dirty="0" err="1" smtClean="0">
                <a:solidFill>
                  <a:srgbClr val="262626"/>
                </a:solidFill>
                <a:ea typeface="PingFangSC" panose="020B0400000000000000" pitchFamily="34" charset="-122"/>
              </a:rPr>
              <a:t>aprrove</a:t>
            </a:r>
            <a:r>
              <a:rPr lang="en-US" altLang="zh-CN" dirty="0" smtClean="0">
                <a:solidFill>
                  <a:srgbClr val="262626"/>
                </a:solidFill>
                <a:ea typeface="PingFangSC" panose="020B0400000000000000" pitchFamily="34" charset="-122"/>
              </a:rPr>
              <a:t> the contract to read their data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>
                <a:solidFill>
                  <a:srgbClr val="262626"/>
                </a:solidFill>
                <a:ea typeface="PingFangSC" panose="020B0400000000000000" pitchFamily="34" charset="-122"/>
              </a:rPr>
              <a:t>As user of the</a:t>
            </a:r>
            <a:r>
              <a:rPr lang="en-US" altLang="zh-CN" dirty="0" smtClean="0">
                <a:solidFill>
                  <a:srgbClr val="262626"/>
                </a:solidFill>
                <a:ea typeface="PingFangSC" panose="020B0400000000000000" pitchFamily="34" charset="-122"/>
              </a:rPr>
              <a:t> ERC-x data, the contract read and verify student’s G</a:t>
            </a:r>
            <a:r>
              <a:rPr lang="en-US" altLang="zh-TW" dirty="0" smtClean="0">
                <a:solidFill>
                  <a:srgbClr val="262626"/>
                </a:solidFill>
                <a:ea typeface="PingFangSC" panose="020B0400000000000000" pitchFamily="34" charset="-122"/>
              </a:rPr>
              <a:t>PAs, IDs, etc.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>
                <a:solidFill>
                  <a:srgbClr val="262626"/>
                </a:solidFill>
                <a:ea typeface="PingFangSC" panose="020B0400000000000000" pitchFamily="34" charset="-122"/>
              </a:rPr>
              <a:t>The contract hands out the scholarships according to the verification results.</a:t>
            </a:r>
            <a:r>
              <a:rPr lang="en-US" altLang="zh-CN" dirty="0" smtClean="0">
                <a:solidFill>
                  <a:srgbClr val="262626"/>
                </a:solidFill>
                <a:ea typeface="PingFangSC" panose="020B0400000000000000" pitchFamily="34" charset="-122"/>
              </a:rPr>
              <a:t> </a:t>
            </a:r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2256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chemeClr val="tx1"/>
          </a:solidFill>
          <a:tailEnd type="triangl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2843</TotalTime>
  <Words>345</Words>
  <Application>Microsoft Office PowerPoint</Application>
  <PresentationFormat>寬螢幕</PresentationFormat>
  <Paragraphs>99</Paragraphs>
  <Slides>13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5" baseType="lpstr">
      <vt:lpstr>HYLingXinJ</vt:lpstr>
      <vt:lpstr>PingFang SC</vt:lpstr>
      <vt:lpstr>PingFang SC Medium</vt:lpstr>
      <vt:lpstr>PingFang SC Semibold</vt:lpstr>
      <vt:lpstr>PingFangSC</vt:lpstr>
      <vt:lpstr>等线</vt:lpstr>
      <vt:lpstr>汉仪菱心体简</vt:lpstr>
      <vt:lpstr>微软雅黑</vt:lpstr>
      <vt:lpstr>Agency FB</vt:lpstr>
      <vt:lpstr>Arial</vt:lpstr>
      <vt:lpstr>Bahnschrift SemiBold SemiConden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卢 光宏</dc:creator>
  <cp:lastModifiedBy>ivan15</cp:lastModifiedBy>
  <cp:revision>1492</cp:revision>
  <dcterms:created xsi:type="dcterms:W3CDTF">2020-06-14T03:39:00Z</dcterms:created>
  <dcterms:modified xsi:type="dcterms:W3CDTF">2021-11-20T03:23:42Z</dcterms:modified>
</cp:coreProperties>
</file>