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5" r:id="rId2"/>
  </p:sldIdLst>
  <p:sldSz cx="535305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131" d="100"/>
          <a:sy n="131" d="100"/>
        </p:scale>
        <p:origin x="26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79" y="886719"/>
            <a:ext cx="4550093" cy="1886315"/>
          </a:xfrm>
        </p:spPr>
        <p:txBody>
          <a:bodyPr anchor="b"/>
          <a:lstStyle>
            <a:lvl1pPr algn="ctr">
              <a:defRPr sz="3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131" y="2845777"/>
            <a:ext cx="4014788" cy="1308129"/>
          </a:xfrm>
        </p:spPr>
        <p:txBody>
          <a:bodyPr/>
          <a:lstStyle>
            <a:lvl1pPr marL="0" indent="0" algn="ctr">
              <a:buNone/>
              <a:defRPr sz="1405"/>
            </a:lvl1pPr>
            <a:lvl2pPr marL="267645" indent="0" algn="ctr">
              <a:buNone/>
              <a:defRPr sz="1171"/>
            </a:lvl2pPr>
            <a:lvl3pPr marL="535290" indent="0" algn="ctr">
              <a:buNone/>
              <a:defRPr sz="1054"/>
            </a:lvl3pPr>
            <a:lvl4pPr marL="802935" indent="0" algn="ctr">
              <a:buNone/>
              <a:defRPr sz="937"/>
            </a:lvl4pPr>
            <a:lvl5pPr marL="1070580" indent="0" algn="ctr">
              <a:buNone/>
              <a:defRPr sz="937"/>
            </a:lvl5pPr>
            <a:lvl6pPr marL="1338224" indent="0" algn="ctr">
              <a:buNone/>
              <a:defRPr sz="937"/>
            </a:lvl6pPr>
            <a:lvl7pPr marL="1605869" indent="0" algn="ctr">
              <a:buNone/>
              <a:defRPr sz="937"/>
            </a:lvl7pPr>
            <a:lvl8pPr marL="1873514" indent="0" algn="ctr">
              <a:buNone/>
              <a:defRPr sz="937"/>
            </a:lvl8pPr>
            <a:lvl9pPr marL="2141159" indent="0" algn="ctr">
              <a:buNone/>
              <a:defRPr sz="93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7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0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0777" y="288465"/>
            <a:ext cx="1154251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023" y="288465"/>
            <a:ext cx="3395841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15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2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34" y="1350773"/>
            <a:ext cx="4617006" cy="2253795"/>
          </a:xfrm>
        </p:spPr>
        <p:txBody>
          <a:bodyPr anchor="b"/>
          <a:lstStyle>
            <a:lvl1pPr>
              <a:defRPr sz="3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234" y="3625890"/>
            <a:ext cx="4617006" cy="1185217"/>
          </a:xfrm>
        </p:spPr>
        <p:txBody>
          <a:bodyPr/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  <a:lvl2pPr marL="267645" indent="0">
              <a:buNone/>
              <a:defRPr sz="1171">
                <a:solidFill>
                  <a:schemeClr val="tx1">
                    <a:tint val="75000"/>
                  </a:schemeClr>
                </a:solidFill>
              </a:defRPr>
            </a:lvl2pPr>
            <a:lvl3pPr marL="535290" indent="0">
              <a:buNone/>
              <a:defRPr sz="1054">
                <a:solidFill>
                  <a:schemeClr val="tx1">
                    <a:tint val="75000"/>
                  </a:schemeClr>
                </a:solidFill>
              </a:defRPr>
            </a:lvl3pPr>
            <a:lvl4pPr marL="802935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4pPr>
            <a:lvl5pPr marL="1070580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5pPr>
            <a:lvl6pPr marL="133822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6pPr>
            <a:lvl7pPr marL="1605869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7pPr>
            <a:lvl8pPr marL="187351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8pPr>
            <a:lvl9pPr marL="2141159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6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022" y="1442328"/>
            <a:ext cx="2275046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982" y="1442328"/>
            <a:ext cx="2275046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94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9" y="288467"/>
            <a:ext cx="4617006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20" y="1328197"/>
            <a:ext cx="2264591" cy="650929"/>
          </a:xfrm>
        </p:spPr>
        <p:txBody>
          <a:bodyPr anchor="b"/>
          <a:lstStyle>
            <a:lvl1pPr marL="0" indent="0">
              <a:buNone/>
              <a:defRPr sz="1405" b="1"/>
            </a:lvl1pPr>
            <a:lvl2pPr marL="267645" indent="0">
              <a:buNone/>
              <a:defRPr sz="1171" b="1"/>
            </a:lvl2pPr>
            <a:lvl3pPr marL="535290" indent="0">
              <a:buNone/>
              <a:defRPr sz="1054" b="1"/>
            </a:lvl3pPr>
            <a:lvl4pPr marL="802935" indent="0">
              <a:buNone/>
              <a:defRPr sz="937" b="1"/>
            </a:lvl4pPr>
            <a:lvl5pPr marL="1070580" indent="0">
              <a:buNone/>
              <a:defRPr sz="937" b="1"/>
            </a:lvl5pPr>
            <a:lvl6pPr marL="1338224" indent="0">
              <a:buNone/>
              <a:defRPr sz="937" b="1"/>
            </a:lvl6pPr>
            <a:lvl7pPr marL="1605869" indent="0">
              <a:buNone/>
              <a:defRPr sz="937" b="1"/>
            </a:lvl7pPr>
            <a:lvl8pPr marL="1873514" indent="0">
              <a:buNone/>
              <a:defRPr sz="937" b="1"/>
            </a:lvl8pPr>
            <a:lvl9pPr marL="2141159" indent="0">
              <a:buNone/>
              <a:defRPr sz="9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720" y="1979126"/>
            <a:ext cx="2264591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9982" y="1328197"/>
            <a:ext cx="2275743" cy="650929"/>
          </a:xfrm>
        </p:spPr>
        <p:txBody>
          <a:bodyPr anchor="b"/>
          <a:lstStyle>
            <a:lvl1pPr marL="0" indent="0">
              <a:buNone/>
              <a:defRPr sz="1405" b="1"/>
            </a:lvl1pPr>
            <a:lvl2pPr marL="267645" indent="0">
              <a:buNone/>
              <a:defRPr sz="1171" b="1"/>
            </a:lvl2pPr>
            <a:lvl3pPr marL="535290" indent="0">
              <a:buNone/>
              <a:defRPr sz="1054" b="1"/>
            </a:lvl3pPr>
            <a:lvl4pPr marL="802935" indent="0">
              <a:buNone/>
              <a:defRPr sz="937" b="1"/>
            </a:lvl4pPr>
            <a:lvl5pPr marL="1070580" indent="0">
              <a:buNone/>
              <a:defRPr sz="937" b="1"/>
            </a:lvl5pPr>
            <a:lvl6pPr marL="1338224" indent="0">
              <a:buNone/>
              <a:defRPr sz="937" b="1"/>
            </a:lvl6pPr>
            <a:lvl7pPr marL="1605869" indent="0">
              <a:buNone/>
              <a:defRPr sz="937" b="1"/>
            </a:lvl7pPr>
            <a:lvl8pPr marL="1873514" indent="0">
              <a:buNone/>
              <a:defRPr sz="937" b="1"/>
            </a:lvl8pPr>
            <a:lvl9pPr marL="2141159" indent="0">
              <a:buNone/>
              <a:defRPr sz="9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9982" y="1979126"/>
            <a:ext cx="2275743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44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7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0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9" y="361209"/>
            <a:ext cx="1726498" cy="1264232"/>
          </a:xfrm>
        </p:spPr>
        <p:txBody>
          <a:bodyPr anchor="b"/>
          <a:lstStyle>
            <a:lvl1pPr>
              <a:defRPr sz="18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43" y="780113"/>
            <a:ext cx="2709982" cy="3850390"/>
          </a:xfrm>
        </p:spPr>
        <p:txBody>
          <a:bodyPr/>
          <a:lstStyle>
            <a:lvl1pPr>
              <a:defRPr sz="1873"/>
            </a:lvl1pPr>
            <a:lvl2pPr>
              <a:defRPr sz="1639"/>
            </a:lvl2pPr>
            <a:lvl3pPr>
              <a:defRPr sz="1405"/>
            </a:lvl3pPr>
            <a:lvl4pPr>
              <a:defRPr sz="1171"/>
            </a:lvl4pPr>
            <a:lvl5pPr>
              <a:defRPr sz="1171"/>
            </a:lvl5pPr>
            <a:lvl6pPr>
              <a:defRPr sz="1171"/>
            </a:lvl6pPr>
            <a:lvl7pPr>
              <a:defRPr sz="1171"/>
            </a:lvl7pPr>
            <a:lvl8pPr>
              <a:defRPr sz="1171"/>
            </a:lvl8pPr>
            <a:lvl9pPr>
              <a:defRPr sz="11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719" y="1625442"/>
            <a:ext cx="1726498" cy="3011331"/>
          </a:xfrm>
        </p:spPr>
        <p:txBody>
          <a:bodyPr/>
          <a:lstStyle>
            <a:lvl1pPr marL="0" indent="0">
              <a:buNone/>
              <a:defRPr sz="937"/>
            </a:lvl1pPr>
            <a:lvl2pPr marL="267645" indent="0">
              <a:buNone/>
              <a:defRPr sz="820"/>
            </a:lvl2pPr>
            <a:lvl3pPr marL="535290" indent="0">
              <a:buNone/>
              <a:defRPr sz="702"/>
            </a:lvl3pPr>
            <a:lvl4pPr marL="802935" indent="0">
              <a:buNone/>
              <a:defRPr sz="585"/>
            </a:lvl4pPr>
            <a:lvl5pPr marL="1070580" indent="0">
              <a:buNone/>
              <a:defRPr sz="585"/>
            </a:lvl5pPr>
            <a:lvl6pPr marL="1338224" indent="0">
              <a:buNone/>
              <a:defRPr sz="585"/>
            </a:lvl6pPr>
            <a:lvl7pPr marL="1605869" indent="0">
              <a:buNone/>
              <a:defRPr sz="585"/>
            </a:lvl7pPr>
            <a:lvl8pPr marL="1873514" indent="0">
              <a:buNone/>
              <a:defRPr sz="585"/>
            </a:lvl8pPr>
            <a:lvl9pPr marL="2141159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8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9" y="361209"/>
            <a:ext cx="1726498" cy="1264232"/>
          </a:xfrm>
        </p:spPr>
        <p:txBody>
          <a:bodyPr anchor="b"/>
          <a:lstStyle>
            <a:lvl1pPr>
              <a:defRPr sz="18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5743" y="780113"/>
            <a:ext cx="2709982" cy="3850390"/>
          </a:xfrm>
        </p:spPr>
        <p:txBody>
          <a:bodyPr anchor="t"/>
          <a:lstStyle>
            <a:lvl1pPr marL="0" indent="0">
              <a:buNone/>
              <a:defRPr sz="1873"/>
            </a:lvl1pPr>
            <a:lvl2pPr marL="267645" indent="0">
              <a:buNone/>
              <a:defRPr sz="1639"/>
            </a:lvl2pPr>
            <a:lvl3pPr marL="535290" indent="0">
              <a:buNone/>
              <a:defRPr sz="1405"/>
            </a:lvl3pPr>
            <a:lvl4pPr marL="802935" indent="0">
              <a:buNone/>
              <a:defRPr sz="1171"/>
            </a:lvl4pPr>
            <a:lvl5pPr marL="1070580" indent="0">
              <a:buNone/>
              <a:defRPr sz="1171"/>
            </a:lvl5pPr>
            <a:lvl6pPr marL="1338224" indent="0">
              <a:buNone/>
              <a:defRPr sz="1171"/>
            </a:lvl6pPr>
            <a:lvl7pPr marL="1605869" indent="0">
              <a:buNone/>
              <a:defRPr sz="1171"/>
            </a:lvl7pPr>
            <a:lvl8pPr marL="1873514" indent="0">
              <a:buNone/>
              <a:defRPr sz="1171"/>
            </a:lvl8pPr>
            <a:lvl9pPr marL="2141159" indent="0">
              <a:buNone/>
              <a:defRPr sz="117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719" y="1625442"/>
            <a:ext cx="1726498" cy="3011331"/>
          </a:xfrm>
        </p:spPr>
        <p:txBody>
          <a:bodyPr/>
          <a:lstStyle>
            <a:lvl1pPr marL="0" indent="0">
              <a:buNone/>
              <a:defRPr sz="937"/>
            </a:lvl1pPr>
            <a:lvl2pPr marL="267645" indent="0">
              <a:buNone/>
              <a:defRPr sz="820"/>
            </a:lvl2pPr>
            <a:lvl3pPr marL="535290" indent="0">
              <a:buNone/>
              <a:defRPr sz="702"/>
            </a:lvl3pPr>
            <a:lvl4pPr marL="802935" indent="0">
              <a:buNone/>
              <a:defRPr sz="585"/>
            </a:lvl4pPr>
            <a:lvl5pPr marL="1070580" indent="0">
              <a:buNone/>
              <a:defRPr sz="585"/>
            </a:lvl5pPr>
            <a:lvl6pPr marL="1338224" indent="0">
              <a:buNone/>
              <a:defRPr sz="585"/>
            </a:lvl6pPr>
            <a:lvl7pPr marL="1605869" indent="0">
              <a:buNone/>
              <a:defRPr sz="585"/>
            </a:lvl7pPr>
            <a:lvl8pPr marL="1873514" indent="0">
              <a:buNone/>
              <a:defRPr sz="585"/>
            </a:lvl8pPr>
            <a:lvl9pPr marL="2141159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6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022" y="288467"/>
            <a:ext cx="4617006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022" y="1442328"/>
            <a:ext cx="4617006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022" y="5021812"/>
            <a:ext cx="120443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FF18-93C2-264F-AA75-741AF6C534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3198" y="5021812"/>
            <a:ext cx="180665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0592" y="5021812"/>
            <a:ext cx="120443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E88D-55AE-E34D-9625-29E96F16C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0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290" rtl="0" eaLnBrk="1" latinLnBrk="0" hangingPunct="1">
        <a:lnSpc>
          <a:spcPct val="90000"/>
        </a:lnSpc>
        <a:spcBef>
          <a:spcPct val="0"/>
        </a:spcBef>
        <a:buNone/>
        <a:defRPr sz="2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822" indent="-133822" algn="l" defTabSz="53529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40146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5" kern="1200">
          <a:solidFill>
            <a:schemeClr val="tx1"/>
          </a:solidFill>
          <a:latin typeface="+mn-lt"/>
          <a:ea typeface="+mn-ea"/>
          <a:cs typeface="+mn-cs"/>
        </a:defRPr>
      </a:lvl2pPr>
      <a:lvl3pPr marL="669112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1" kern="1200">
          <a:solidFill>
            <a:schemeClr val="tx1"/>
          </a:solidFill>
          <a:latin typeface="+mn-lt"/>
          <a:ea typeface="+mn-ea"/>
          <a:cs typeface="+mn-cs"/>
        </a:defRPr>
      </a:lvl3pPr>
      <a:lvl4pPr marL="93675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4pPr>
      <a:lvl5pPr marL="1204402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5pPr>
      <a:lvl6pPr marL="147204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6pPr>
      <a:lvl7pPr marL="1739692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7pPr>
      <a:lvl8pPr marL="200733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8pPr>
      <a:lvl9pPr marL="2274981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1pPr>
      <a:lvl2pPr marL="267645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2pPr>
      <a:lvl3pPr marL="535290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3pPr>
      <a:lvl4pPr marL="802935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4pPr>
      <a:lvl5pPr marL="1070580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5pPr>
      <a:lvl6pPr marL="1338224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6pPr>
      <a:lvl7pPr marL="1605869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7pPr>
      <a:lvl8pPr marL="1873514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8pPr>
      <a:lvl9pPr marL="2141159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AF06A299-B9E3-E843-8E89-ECB68CEF1F72}"/>
                  </a:ext>
                </a:extLst>
              </p:cNvPr>
              <p:cNvSpPr/>
              <p:nvPr/>
            </p:nvSpPr>
            <p:spPr>
              <a:xfrm>
                <a:off x="1116853" y="509879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用户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向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服务商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发送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申请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混币</m:t>
                      </m:r>
                    </m:oMath>
                  </m:oMathPara>
                </a14:m>
                <a:endParaRPr kumimoji="1" lang="zh-CN" altLang="en-US" sz="879" dirty="0"/>
              </a:p>
            </p:txBody>
          </p:sp>
        </mc:Choice>
        <mc:Fallback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AF06A299-B9E3-E843-8E89-ECB68CEF1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3" y="509879"/>
                <a:ext cx="1559675" cy="4108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609D612-E108-ED40-852B-B51EB1A276C0}"/>
              </a:ext>
            </a:extLst>
          </p:cNvPr>
          <p:cNvSpPr txBox="1"/>
          <p:nvPr/>
        </p:nvSpPr>
        <p:spPr>
          <a:xfrm>
            <a:off x="1462156" y="109073"/>
            <a:ext cx="968535" cy="27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71" dirty="0"/>
              <a:t>Mixcoin</a:t>
            </a:r>
            <a:r>
              <a:rPr kumimoji="1" lang="zh-CN" altLang="en-US" sz="1171" dirty="0"/>
              <a:t>协议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6D60F8-308B-FE40-8AD6-DD7EF540D296}"/>
              </a:ext>
            </a:extLst>
          </p:cNvPr>
          <p:cNvSpPr txBox="1"/>
          <p:nvPr/>
        </p:nvSpPr>
        <p:spPr>
          <a:xfrm>
            <a:off x="213337" y="908863"/>
            <a:ext cx="633507" cy="227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79" dirty="0"/>
              <a:t>协商阶段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70457A-AB56-9545-8B1A-AE7F1D1A2B27}"/>
              </a:ext>
            </a:extLst>
          </p:cNvPr>
          <p:cNvSpPr txBox="1"/>
          <p:nvPr/>
        </p:nvSpPr>
        <p:spPr>
          <a:xfrm>
            <a:off x="213337" y="1849872"/>
            <a:ext cx="633507" cy="227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79" dirty="0"/>
              <a:t>输入阶段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6CA836-1AAA-624F-8C74-D17FA5702C09}"/>
              </a:ext>
            </a:extLst>
          </p:cNvPr>
          <p:cNvSpPr txBox="1"/>
          <p:nvPr/>
        </p:nvSpPr>
        <p:spPr>
          <a:xfrm>
            <a:off x="186388" y="3929270"/>
            <a:ext cx="633507" cy="227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79" dirty="0"/>
              <a:t>输出阶段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B52E83-10C3-AD48-BA0D-DDE4CB2839D7}"/>
              </a:ext>
            </a:extLst>
          </p:cNvPr>
          <p:cNvSpPr txBox="1"/>
          <p:nvPr/>
        </p:nvSpPr>
        <p:spPr>
          <a:xfrm>
            <a:off x="213337" y="4841585"/>
            <a:ext cx="633507" cy="227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79" dirty="0"/>
              <a:t>结束阶段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20F7B4A-2D60-F140-8004-7A4117E13392}"/>
                  </a:ext>
                </a:extLst>
              </p:cNvPr>
              <p:cNvSpPr/>
              <p:nvPr/>
            </p:nvSpPr>
            <p:spPr>
              <a:xfrm>
                <a:off x="1116853" y="1077202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服务商</m:t>
                    </m:r>
                    <m:r>
                      <a:rPr kumimoji="1" lang="en-US" altLang="zh-CN" sz="879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返回其他参数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zh-CN" altLang="en-US" sz="879" dirty="0">
                    <a:latin typeface="Cambria Math" panose="02040503050406030204" pitchFamily="18" charset="0"/>
                  </a:rPr>
                  <a:t>及签名承诺，完成协商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20F7B4A-2D60-F140-8004-7A4117E13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3" y="1077202"/>
                <a:ext cx="1559675" cy="4108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CC7275A-EF88-8F4F-956A-EF2DDBE4295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1896690" y="920706"/>
            <a:ext cx="1" cy="156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86D94EDC-F316-4442-880B-E661074B9B4E}"/>
                  </a:ext>
                </a:extLst>
              </p:cNvPr>
              <p:cNvSpPr/>
              <p:nvPr/>
            </p:nvSpPr>
            <p:spPr>
              <a:xfrm>
                <a:off x="1116853" y="1714825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用户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约定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之前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资产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发送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接受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地址</m:t>
                      </m:r>
                    </m:oMath>
                  </m:oMathPara>
                </a14:m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86D94EDC-F316-4442-880B-E661074B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3" y="1714825"/>
                <a:ext cx="1559675" cy="4108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CFFFFB0-501E-7D48-9318-F542EB6835E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896686" y="1488024"/>
            <a:ext cx="0" cy="226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277E07-9586-BB4D-B883-2495E68000F0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1896690" y="2125645"/>
            <a:ext cx="1" cy="14268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1C23D8AB-06EC-D046-9091-D64AC9E766D5}"/>
                  </a:ext>
                </a:extLst>
              </p:cNvPr>
              <p:cNvSpPr/>
              <p:nvPr/>
            </p:nvSpPr>
            <p:spPr>
              <a:xfrm>
                <a:off x="1117758" y="4095429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服务商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约定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之前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资产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返回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输出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地址</m:t>
                      </m:r>
                    </m:oMath>
                  </m:oMathPara>
                </a14:m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1C23D8AB-06EC-D046-9091-D64AC9E76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58" y="4095429"/>
                <a:ext cx="1559675" cy="410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0CB9E104-DAAC-EE4C-BE7D-E40A32F75510}"/>
                  </a:ext>
                </a:extLst>
              </p:cNvPr>
              <p:cNvSpPr/>
              <p:nvPr/>
            </p:nvSpPr>
            <p:spPr>
              <a:xfrm>
                <a:off x="1116853" y="3552528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服务商</m:t>
                    </m:r>
                    <m:r>
                      <a:rPr kumimoji="1" lang="en-US" altLang="zh-CN" sz="879" i="1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根据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协商参数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zh-CN" altLang="en-US" sz="879" dirty="0">
                    <a:latin typeface="Cambria Math" panose="02040503050406030204" pitchFamily="18" charset="0"/>
                  </a:rPr>
                  <a:t>与新区块值计算手续费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0CB9E104-DAAC-EE4C-BE7D-E40A32F7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3" y="3552528"/>
                <a:ext cx="1559675" cy="41082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79DD5C2-E8EF-D344-80D9-CC1C6B68762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1896690" y="3963350"/>
            <a:ext cx="905" cy="132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CA77B8D2-98BF-1647-A0EE-FC8CB370ACA5}"/>
                  </a:ext>
                </a:extLst>
              </p:cNvPr>
              <p:cNvSpPr/>
              <p:nvPr/>
            </p:nvSpPr>
            <p:spPr>
              <a:xfrm>
                <a:off x="1116853" y="4726263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正常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完成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协议则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销毁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参数</m:t>
                    </m:r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，否则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用户公开承诺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CA77B8D2-98BF-1647-A0EE-FC8CB370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3" y="4726263"/>
                <a:ext cx="1559675" cy="4108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E33A464-C395-C043-B345-B642F12BA60D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1896690" y="4506252"/>
            <a:ext cx="905" cy="2200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B61549-1BC4-5B44-ACDC-6749C89B75A2}"/>
              </a:ext>
            </a:extLst>
          </p:cNvPr>
          <p:cNvSpPr txBox="1"/>
          <p:nvPr/>
        </p:nvSpPr>
        <p:spPr>
          <a:xfrm>
            <a:off x="3833088" y="109073"/>
            <a:ext cx="1047082" cy="27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71" dirty="0"/>
              <a:t>Blindcoin</a:t>
            </a:r>
            <a:r>
              <a:rPr kumimoji="1" lang="zh-CN" altLang="en-US" sz="1171" dirty="0"/>
              <a:t>协议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7EE3F279-B4D4-8C48-82D2-6689FCE5B827}"/>
                  </a:ext>
                </a:extLst>
              </p:cNvPr>
              <p:cNvSpPr/>
              <p:nvPr/>
            </p:nvSpPr>
            <p:spPr>
              <a:xfrm>
                <a:off x="3458025" y="512957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用户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向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服务商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发送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申请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混币</m:t>
                      </m:r>
                    </m:oMath>
                  </m:oMathPara>
                </a14:m>
                <a:endParaRPr kumimoji="1" lang="zh-CN" altLang="en-US" sz="879" dirty="0"/>
              </a:p>
            </p:txBody>
          </p:sp>
        </mc:Choice>
        <mc:Fallback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7EE3F279-B4D4-8C48-82D2-6689FCE5B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025" y="512957"/>
                <a:ext cx="1559675" cy="41082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203B971-F805-B44C-BFB1-E670B1143513}"/>
                  </a:ext>
                </a:extLst>
              </p:cNvPr>
              <p:cNvSpPr/>
              <p:nvPr/>
            </p:nvSpPr>
            <p:spPr>
              <a:xfrm>
                <a:off x="3456364" y="1077202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服务商</m:t>
                    </m:r>
                    <m:r>
                      <a:rPr kumimoji="1" lang="en-US" altLang="zh-CN" sz="879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返回其他参数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zh-CN" altLang="en-US" sz="879" dirty="0">
                    <a:latin typeface="Cambria Math" panose="02040503050406030204" pitchFamily="18" charset="0"/>
                  </a:rPr>
                  <a:t>及盲签名承诺，完成协商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203B971-F805-B44C-BFB1-E670B1143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64" y="1077202"/>
                <a:ext cx="1559675" cy="4108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32CBB03-84DC-7E4C-82FD-4DADB464C0C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236203" y="923784"/>
            <a:ext cx="1661" cy="1534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8B508896-34E8-F448-9C94-A5E748F1F6ED}"/>
                  </a:ext>
                </a:extLst>
              </p:cNvPr>
              <p:cNvSpPr/>
              <p:nvPr/>
            </p:nvSpPr>
            <p:spPr>
              <a:xfrm>
                <a:off x="3458024" y="1732156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用户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约定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之前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资产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发送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接受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地址</m:t>
                      </m:r>
                    </m:oMath>
                  </m:oMathPara>
                </a14:m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8B508896-34E8-F448-9C94-A5E748F1F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024" y="1732156"/>
                <a:ext cx="1559675" cy="41082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879A406-52C8-7145-894E-8653A448FB01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4236202" y="1488025"/>
            <a:ext cx="1661" cy="2441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AD477A1-90F1-6F47-9C7D-54B0DCA4F4DA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 flipH="1">
            <a:off x="4236202" y="2142983"/>
            <a:ext cx="1661" cy="234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BA03CD1E-2A16-7844-A3A2-8D390584EEA0}"/>
                  </a:ext>
                </a:extLst>
              </p:cNvPr>
              <p:cNvSpPr/>
              <p:nvPr/>
            </p:nvSpPr>
            <p:spPr>
              <a:xfrm>
                <a:off x="3456364" y="4080549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服务商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约定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之前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将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资产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返回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‘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提供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的输出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地址</m:t>
                      </m:r>
                    </m:oMath>
                  </m:oMathPara>
                </a14:m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BA03CD1E-2A16-7844-A3A2-8D390584E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64" y="4080549"/>
                <a:ext cx="1559675" cy="41082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9456C8D0-A2E7-D846-B165-58373F5F3A54}"/>
                  </a:ext>
                </a:extLst>
              </p:cNvPr>
              <p:cNvSpPr/>
              <p:nvPr/>
            </p:nvSpPr>
            <p:spPr>
              <a:xfrm>
                <a:off x="3456364" y="3547347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服务商</m:t>
                    </m:r>
                    <m:r>
                      <a:rPr kumimoji="1" lang="en-US" altLang="zh-CN" sz="879" i="1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根据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协商参数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zh-CN" altLang="en-US" sz="879" dirty="0">
                    <a:latin typeface="Cambria Math" panose="02040503050406030204" pitchFamily="18" charset="0"/>
                  </a:rPr>
                  <a:t>与新区块值计算手续费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9456C8D0-A2E7-D846-B165-58373F5F3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64" y="3547347"/>
                <a:ext cx="1559675" cy="410822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9D9D29BF-6EF6-4C44-9DA3-F4996C1C7ED8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4236198" y="3958176"/>
            <a:ext cx="0" cy="1223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D1785809-BE66-FC4A-8F23-7619E4767C15}"/>
                  </a:ext>
                </a:extLst>
              </p:cNvPr>
              <p:cNvSpPr/>
              <p:nvPr/>
            </p:nvSpPr>
            <p:spPr>
              <a:xfrm>
                <a:off x="3456364" y="4726263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正常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完成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协议则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销毁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参数</m:t>
                    </m:r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，否则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用户公开承诺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D1785809-BE66-FC4A-8F23-7619E476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64" y="4726263"/>
                <a:ext cx="1559675" cy="41082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FB510D2-EA27-B34E-BE1E-7F9836870AB2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236196" y="4491376"/>
            <a:ext cx="0" cy="2348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8E323A6-45F5-8C42-BE3D-A1F11601E87C}"/>
              </a:ext>
            </a:extLst>
          </p:cNvPr>
          <p:cNvCxnSpPr>
            <a:cxnSpLocks/>
          </p:cNvCxnSpPr>
          <p:nvPr/>
        </p:nvCxnSpPr>
        <p:spPr>
          <a:xfrm>
            <a:off x="213338" y="1610089"/>
            <a:ext cx="52146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4054A270-2B6B-114E-BA3B-6D0978EB4857}"/>
                  </a:ext>
                </a:extLst>
              </p:cNvPr>
              <p:cNvSpPr/>
              <p:nvPr/>
            </p:nvSpPr>
            <p:spPr>
              <a:xfrm>
                <a:off x="3456364" y="2377271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服务商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账本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公开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对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盲化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输出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地址的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签名</m:t>
                      </m:r>
                    </m:oMath>
                  </m:oMathPara>
                </a14:m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4054A270-2B6B-114E-BA3B-6D0978EB4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64" y="2377271"/>
                <a:ext cx="1559675" cy="41082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8EF5275D-5B17-D54E-AEBE-15D52D05E3AE}"/>
                  </a:ext>
                </a:extLst>
              </p:cNvPr>
              <p:cNvSpPr/>
              <p:nvPr/>
            </p:nvSpPr>
            <p:spPr>
              <a:xfrm>
                <a:off x="3456364" y="2910312"/>
                <a:ext cx="1559675" cy="41082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用户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采用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新身份</m:t>
                      </m:r>
                      <m:r>
                        <a:rPr kumimoji="1" lang="en-US" altLang="zh-CN" sz="87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‘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在账本</m:t>
                      </m:r>
                      <m:r>
                        <a:rPr kumimoji="1" lang="zh-CN" altLang="en-US" sz="879" i="1">
                          <a:latin typeface="Cambria Math" panose="02040503050406030204" pitchFamily="18" charset="0"/>
                        </a:rPr>
                        <m:t>公</m:t>
                      </m:r>
                    </m:oMath>
                  </m:oMathPara>
                </a14:m>
                <a:endParaRPr kumimoji="1" lang="en-US" altLang="zh-CN" sz="879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开</m:t>
                    </m:r>
                    <m:r>
                      <a:rPr kumimoji="1" lang="zh-CN" altLang="en-US" sz="879" i="1">
                        <a:latin typeface="Cambria Math" panose="02040503050406030204" pitchFamily="18" charset="0"/>
                      </a:rPr>
                      <m:t>去盲化后</m:t>
                    </m:r>
                  </m:oMath>
                </a14:m>
                <a:r>
                  <a:rPr kumimoji="1" lang="zh-CN" altLang="en-US" sz="879" dirty="0">
                    <a:latin typeface="Cambria Math" panose="02040503050406030204" pitchFamily="18" charset="0"/>
                  </a:rPr>
                  <a:t>的输出地址签名</a:t>
                </a:r>
                <a:endParaRPr kumimoji="1" lang="en-US" altLang="zh-CN" sz="879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8EF5275D-5B17-D54E-AEBE-15D52D05E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64" y="2910312"/>
                <a:ext cx="1559675" cy="41082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E7A94AA-FB3D-324F-A8CE-F273CD4A92B0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4236196" y="2788093"/>
            <a:ext cx="0" cy="122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A9BEAFDC-5594-B549-A22D-F4F9E2C5EA47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>
            <a:off x="4236198" y="3321134"/>
            <a:ext cx="0" cy="226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EA81450-2E9B-BF40-8D8B-F0B0C5F69245}"/>
              </a:ext>
            </a:extLst>
          </p:cNvPr>
          <p:cNvCxnSpPr>
            <a:cxnSpLocks/>
          </p:cNvCxnSpPr>
          <p:nvPr/>
        </p:nvCxnSpPr>
        <p:spPr>
          <a:xfrm>
            <a:off x="213338" y="2255052"/>
            <a:ext cx="52146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58AC7C5-FE73-E241-97F4-C823CF8B4A00}"/>
              </a:ext>
            </a:extLst>
          </p:cNvPr>
          <p:cNvCxnSpPr>
            <a:cxnSpLocks/>
          </p:cNvCxnSpPr>
          <p:nvPr/>
        </p:nvCxnSpPr>
        <p:spPr>
          <a:xfrm>
            <a:off x="186388" y="3432592"/>
            <a:ext cx="52146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7CF51DC7-1F7A-B84B-8E19-8879B0B93BEE}"/>
              </a:ext>
            </a:extLst>
          </p:cNvPr>
          <p:cNvCxnSpPr>
            <a:cxnSpLocks/>
          </p:cNvCxnSpPr>
          <p:nvPr/>
        </p:nvCxnSpPr>
        <p:spPr>
          <a:xfrm>
            <a:off x="186388" y="4604104"/>
            <a:ext cx="52146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FD00E0A-BE85-4545-A240-CCD5A471255D}"/>
              </a:ext>
            </a:extLst>
          </p:cNvPr>
          <p:cNvSpPr txBox="1"/>
          <p:nvPr/>
        </p:nvSpPr>
        <p:spPr>
          <a:xfrm>
            <a:off x="213337" y="2759113"/>
            <a:ext cx="745717" cy="227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79" dirty="0"/>
              <a:t>去盲化阶段</a:t>
            </a:r>
          </a:p>
        </p:txBody>
      </p:sp>
    </p:spTree>
    <p:extLst>
      <p:ext uri="{BB962C8B-B14F-4D97-AF65-F5344CB8AC3E}">
        <p14:creationId xmlns:p14="http://schemas.microsoft.com/office/powerpoint/2010/main" val="28461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186</Words>
  <Application>Microsoft Macintosh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2020-05-03T09:29:58Z</dcterms:created>
  <dcterms:modified xsi:type="dcterms:W3CDTF">2020-05-03T09:31:33Z</dcterms:modified>
</cp:coreProperties>
</file>