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Segoe UI Light" pitchFamily="34" charset="0"/>
      <p:regular r:id="rId10"/>
      <p:italic r:id="rId11"/>
    </p:embeddedFont>
    <p:embeddedFont>
      <p:font typeface="Calibri" pitchFamily="34" charset="0"/>
      <p:regular r:id="rId12"/>
      <p:bold r:id="rId13"/>
      <p:italic r:id="rId14"/>
      <p:boldItalic r:id="rId15"/>
    </p:embeddedFont>
    <p:embeddedFont>
      <p:font typeface="Cambria" pitchFamily="18" charset="0"/>
      <p:regular r:id="rId16"/>
      <p:bold r:id="rId17"/>
      <p:italic r:id="rId18"/>
      <p:boldItalic r:id="rId19"/>
    </p:embeddedFont>
    <p:embeddedFont>
      <p:font typeface="Segoe UI Semibold"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7" d="100"/>
          <a:sy n="87" d="100"/>
        </p:scale>
        <p:origin x="-1219"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41943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2"/>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2"/>
          <p:cNvGrpSpPr/>
          <p:nvPr/>
        </p:nvGrpSpPr>
        <p:grpSpPr>
          <a:xfrm>
            <a:off x="8264427" y="-3419"/>
            <a:ext cx="3927573" cy="3165022"/>
            <a:chOff x="9857014" y="13834"/>
            <a:chExt cx="2334986" cy="1881641"/>
          </a:xfrm>
        </p:grpSpPr>
        <p:sp>
          <p:nvSpPr>
            <p:cNvPr id="23" name="Google Shape;23;p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2"/>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1"/>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1"/>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a:spLocks noGrp="1"/>
          </p:cNvSpPr>
          <p:nvPr>
            <p:ph type="pic" idx="2"/>
          </p:nvPr>
        </p:nvSpPr>
        <p:spPr>
          <a:xfrm>
            <a:off x="750429" y="2227758"/>
            <a:ext cx="1200374" cy="1201242"/>
          </a:xfrm>
          <a:prstGeom prst="rect">
            <a:avLst/>
          </a:prstGeom>
          <a:noFill/>
          <a:ln>
            <a:noFill/>
          </a:ln>
        </p:spPr>
      </p:sp>
      <p:sp>
        <p:nvSpPr>
          <p:cNvPr id="111" name="Google Shape;111;p11"/>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1"/>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1"/>
          <p:cNvSpPr>
            <a:spLocks noGrp="1"/>
          </p:cNvSpPr>
          <p:nvPr>
            <p:ph type="pic" idx="4"/>
          </p:nvPr>
        </p:nvSpPr>
        <p:spPr>
          <a:xfrm>
            <a:off x="5495813" y="2227758"/>
            <a:ext cx="1200374" cy="1201242"/>
          </a:xfrm>
          <a:prstGeom prst="rect">
            <a:avLst/>
          </a:prstGeom>
          <a:noFill/>
          <a:ln>
            <a:noFill/>
          </a:ln>
        </p:spPr>
      </p:sp>
      <p:sp>
        <p:nvSpPr>
          <p:cNvPr id="114" name="Google Shape;114;p11"/>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1"/>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1"/>
          <p:cNvSpPr>
            <a:spLocks noGrp="1"/>
          </p:cNvSpPr>
          <p:nvPr>
            <p:ph type="pic" idx="7"/>
          </p:nvPr>
        </p:nvSpPr>
        <p:spPr>
          <a:xfrm>
            <a:off x="750429" y="4254273"/>
            <a:ext cx="1200374" cy="1201242"/>
          </a:xfrm>
          <a:prstGeom prst="rect">
            <a:avLst/>
          </a:prstGeom>
          <a:noFill/>
          <a:ln>
            <a:noFill/>
          </a:ln>
        </p:spPr>
      </p:sp>
      <p:sp>
        <p:nvSpPr>
          <p:cNvPr id="117" name="Google Shape;117;p11"/>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1"/>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1"/>
          <p:cNvSpPr>
            <a:spLocks noGrp="1"/>
          </p:cNvSpPr>
          <p:nvPr>
            <p:ph type="pic" idx="13"/>
          </p:nvPr>
        </p:nvSpPr>
        <p:spPr>
          <a:xfrm>
            <a:off x="5495813" y="4254273"/>
            <a:ext cx="1200374" cy="1201242"/>
          </a:xfrm>
          <a:prstGeom prst="rect">
            <a:avLst/>
          </a:prstGeom>
          <a:noFill/>
          <a:ln>
            <a:noFill/>
          </a:ln>
        </p:spPr>
      </p:sp>
      <p:sp>
        <p:nvSpPr>
          <p:cNvPr id="120" name="Google Shape;120;p11"/>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1"/>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1"/>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1"/>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1"/>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1"/>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1"/>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1"/>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1"/>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1"/>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2"/>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2"/>
          <p:cNvSpPr>
            <a:spLocks noGrp="1"/>
          </p:cNvSpPr>
          <p:nvPr>
            <p:ph type="pic" idx="2"/>
          </p:nvPr>
        </p:nvSpPr>
        <p:spPr>
          <a:xfrm>
            <a:off x="750429" y="2068734"/>
            <a:ext cx="904987" cy="905641"/>
          </a:xfrm>
          <a:prstGeom prst="rect">
            <a:avLst/>
          </a:prstGeom>
          <a:noFill/>
          <a:ln>
            <a:noFill/>
          </a:ln>
        </p:spPr>
      </p:sp>
      <p:sp>
        <p:nvSpPr>
          <p:cNvPr id="135" name="Google Shape;135;p12"/>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2"/>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2"/>
          <p:cNvSpPr>
            <a:spLocks noGrp="1"/>
          </p:cNvSpPr>
          <p:nvPr>
            <p:ph type="pic" idx="4"/>
          </p:nvPr>
        </p:nvSpPr>
        <p:spPr>
          <a:xfrm>
            <a:off x="3549397" y="2068734"/>
            <a:ext cx="904987" cy="905641"/>
          </a:xfrm>
          <a:prstGeom prst="rect">
            <a:avLst/>
          </a:prstGeom>
          <a:noFill/>
          <a:ln>
            <a:noFill/>
          </a:ln>
        </p:spPr>
      </p:sp>
      <p:sp>
        <p:nvSpPr>
          <p:cNvPr id="138" name="Google Shape;138;p12"/>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2"/>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2"/>
          <p:cNvSpPr>
            <a:spLocks noGrp="1"/>
          </p:cNvSpPr>
          <p:nvPr>
            <p:ph type="pic" idx="7"/>
          </p:nvPr>
        </p:nvSpPr>
        <p:spPr>
          <a:xfrm>
            <a:off x="6348367" y="2068734"/>
            <a:ext cx="904987" cy="905641"/>
          </a:xfrm>
          <a:prstGeom prst="rect">
            <a:avLst/>
          </a:prstGeom>
          <a:noFill/>
          <a:ln>
            <a:noFill/>
          </a:ln>
        </p:spPr>
      </p:sp>
      <p:sp>
        <p:nvSpPr>
          <p:cNvPr id="141" name="Google Shape;141;p12"/>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2"/>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2"/>
          <p:cNvSpPr>
            <a:spLocks noGrp="1"/>
          </p:cNvSpPr>
          <p:nvPr>
            <p:ph type="pic" idx="13"/>
          </p:nvPr>
        </p:nvSpPr>
        <p:spPr>
          <a:xfrm>
            <a:off x="9147335" y="2068734"/>
            <a:ext cx="904987" cy="905641"/>
          </a:xfrm>
          <a:prstGeom prst="rect">
            <a:avLst/>
          </a:prstGeom>
          <a:noFill/>
          <a:ln>
            <a:noFill/>
          </a:ln>
        </p:spPr>
      </p:sp>
      <p:sp>
        <p:nvSpPr>
          <p:cNvPr id="144" name="Google Shape;144;p12"/>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2"/>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2"/>
          <p:cNvSpPr>
            <a:spLocks noGrp="1"/>
          </p:cNvSpPr>
          <p:nvPr>
            <p:ph type="pic" idx="16"/>
          </p:nvPr>
        </p:nvSpPr>
        <p:spPr>
          <a:xfrm>
            <a:off x="750429" y="4118551"/>
            <a:ext cx="904987" cy="905641"/>
          </a:xfrm>
          <a:prstGeom prst="rect">
            <a:avLst/>
          </a:prstGeom>
          <a:noFill/>
          <a:ln>
            <a:noFill/>
          </a:ln>
        </p:spPr>
      </p:sp>
      <p:sp>
        <p:nvSpPr>
          <p:cNvPr id="147" name="Google Shape;147;p12"/>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2"/>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2"/>
          <p:cNvSpPr>
            <a:spLocks noGrp="1"/>
          </p:cNvSpPr>
          <p:nvPr>
            <p:ph type="pic" idx="19"/>
          </p:nvPr>
        </p:nvSpPr>
        <p:spPr>
          <a:xfrm>
            <a:off x="3549397" y="4118551"/>
            <a:ext cx="904987" cy="905641"/>
          </a:xfrm>
          <a:prstGeom prst="rect">
            <a:avLst/>
          </a:prstGeom>
          <a:noFill/>
          <a:ln>
            <a:noFill/>
          </a:ln>
        </p:spPr>
      </p:sp>
      <p:sp>
        <p:nvSpPr>
          <p:cNvPr id="150" name="Google Shape;150;p12"/>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2"/>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2"/>
          <p:cNvSpPr>
            <a:spLocks noGrp="1"/>
          </p:cNvSpPr>
          <p:nvPr>
            <p:ph type="pic" idx="22"/>
          </p:nvPr>
        </p:nvSpPr>
        <p:spPr>
          <a:xfrm>
            <a:off x="6348367" y="4118551"/>
            <a:ext cx="904987" cy="905641"/>
          </a:xfrm>
          <a:prstGeom prst="rect">
            <a:avLst/>
          </a:prstGeom>
          <a:noFill/>
          <a:ln>
            <a:noFill/>
          </a:ln>
        </p:spPr>
      </p:sp>
      <p:sp>
        <p:nvSpPr>
          <p:cNvPr id="153" name="Google Shape;153;p12"/>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2"/>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2"/>
          <p:cNvSpPr>
            <a:spLocks noGrp="1"/>
          </p:cNvSpPr>
          <p:nvPr>
            <p:ph type="pic" idx="25"/>
          </p:nvPr>
        </p:nvSpPr>
        <p:spPr>
          <a:xfrm>
            <a:off x="9147335" y="4118551"/>
            <a:ext cx="904987" cy="905641"/>
          </a:xfrm>
          <a:prstGeom prst="rect">
            <a:avLst/>
          </a:prstGeom>
          <a:noFill/>
          <a:ln>
            <a:noFill/>
          </a:ln>
        </p:spPr>
      </p:sp>
      <p:sp>
        <p:nvSpPr>
          <p:cNvPr id="156" name="Google Shape;156;p12"/>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2"/>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2"/>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13"/>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3"/>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3"/>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4"/>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4"/>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14"/>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4"/>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14"/>
          <p:cNvGrpSpPr/>
          <p:nvPr/>
        </p:nvGrpSpPr>
        <p:grpSpPr>
          <a:xfrm>
            <a:off x="2587417" y="5590903"/>
            <a:ext cx="1572380" cy="1267097"/>
            <a:chOff x="7413403" y="4976359"/>
            <a:chExt cx="2334986" cy="1881641"/>
          </a:xfrm>
        </p:grpSpPr>
        <p:sp>
          <p:nvSpPr>
            <p:cNvPr id="176" name="Google Shape;176;p14"/>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4"/>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14"/>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4"/>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4"/>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4"/>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4"/>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14"/>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3"/>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3"/>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3"/>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4"/>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4"/>
          <p:cNvGrpSpPr/>
          <p:nvPr/>
        </p:nvGrpSpPr>
        <p:grpSpPr>
          <a:xfrm>
            <a:off x="8082092" y="5590903"/>
            <a:ext cx="1572380" cy="1267097"/>
            <a:chOff x="7413403" y="4976359"/>
            <a:chExt cx="2334986" cy="1881641"/>
          </a:xfrm>
        </p:grpSpPr>
        <p:sp>
          <p:nvSpPr>
            <p:cNvPr id="44" name="Google Shape;44;p4"/>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4"/>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4"/>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5"/>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5"/>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5"/>
          <p:cNvGrpSpPr/>
          <p:nvPr/>
        </p:nvGrpSpPr>
        <p:grpSpPr>
          <a:xfrm>
            <a:off x="8264427" y="3685939"/>
            <a:ext cx="3927573" cy="3178856"/>
            <a:chOff x="9857014" y="13834"/>
            <a:chExt cx="2334986" cy="1881641"/>
          </a:xfrm>
        </p:grpSpPr>
        <p:sp>
          <p:nvSpPr>
            <p:cNvPr id="57" name="Google Shape;57;p5"/>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5"/>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5"/>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5"/>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6"/>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6"/>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6"/>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6"/>
          <p:cNvGrpSpPr/>
          <p:nvPr/>
        </p:nvGrpSpPr>
        <p:grpSpPr>
          <a:xfrm>
            <a:off x="8082092" y="5590903"/>
            <a:ext cx="1572380" cy="1267097"/>
            <a:chOff x="7413403" y="4976359"/>
            <a:chExt cx="2334986" cy="1881641"/>
          </a:xfrm>
        </p:grpSpPr>
        <p:sp>
          <p:nvSpPr>
            <p:cNvPr id="68" name="Google Shape;68;p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7"/>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7"/>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7"/>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7"/>
          <p:cNvGrpSpPr/>
          <p:nvPr/>
        </p:nvGrpSpPr>
        <p:grpSpPr>
          <a:xfrm rot="-5400000">
            <a:off x="8286528" y="2207195"/>
            <a:ext cx="3032351" cy="2443610"/>
            <a:chOff x="9857014" y="13834"/>
            <a:chExt cx="2334986" cy="1881641"/>
          </a:xfrm>
        </p:grpSpPr>
        <p:sp>
          <p:nvSpPr>
            <p:cNvPr id="78" name="Google Shape;78;p7"/>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7"/>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7"/>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7"/>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8"/>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8"/>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8"/>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9"/>
          <p:cNvGrpSpPr/>
          <p:nvPr/>
        </p:nvGrpSpPr>
        <p:grpSpPr>
          <a:xfrm rot="-5400000">
            <a:off x="10772262" y="152641"/>
            <a:ext cx="1572380" cy="1267097"/>
            <a:chOff x="7413403" y="4976359"/>
            <a:chExt cx="2334986" cy="1881641"/>
          </a:xfrm>
        </p:grpSpPr>
        <p:sp>
          <p:nvSpPr>
            <p:cNvPr id="92" name="Google Shape;92;p9"/>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9"/>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9"/>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9"/>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9"/>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0"/>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0"/>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0"/>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0"/>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ctrTitle"/>
          </p:nvPr>
        </p:nvSpPr>
        <p:spPr>
          <a:xfrm>
            <a:off x="152400" y="1295401"/>
            <a:ext cx="8763000" cy="221456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smtClean="0"/>
              <a:t>Employ Attrition Analysis 		HR Dashboard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16"/>
          <p:cNvSpPr txBox="1">
            <a:spLocks noGrp="1"/>
          </p:cNvSpPr>
          <p:nvPr>
            <p:ph type="body" idx="1"/>
          </p:nvPr>
        </p:nvSpPr>
        <p:spPr>
          <a:xfrm>
            <a:off x="381000" y="2844827"/>
            <a:ext cx="3429000" cy="1394991"/>
          </a:xfrm>
          <a:prstGeom prst="rect">
            <a:avLst/>
          </a:prstGeom>
          <a:noFill/>
          <a:ln>
            <a:noFill/>
          </a:ln>
        </p:spPr>
        <p:txBody>
          <a:bodyPr spcFirstLastPara="1" wrap="square" lIns="91425" tIns="45700" rIns="91425" bIns="45700" anchor="t" anchorCtr="0">
            <a:noAutofit/>
          </a:bodyPr>
          <a:lstStyle/>
          <a:p>
            <a:pPr algn="ctr"/>
            <a:endParaRPr lang="en-US" sz="1600" dirty="0">
              <a:solidFill>
                <a:schemeClr val="bg1"/>
              </a:solidFill>
              <a:latin typeface="Cambria" pitchFamily="18" charset="0"/>
              <a:ea typeface="Cambria" pitchFamily="18" charset="0"/>
              <a:cs typeface="Calibri" pitchFamily="34" charset="0"/>
            </a:endParaRPr>
          </a:p>
          <a:p>
            <a:pPr marL="0" lvl="0" indent="0" algn="l" rtl="0">
              <a:lnSpc>
                <a:spcPct val="150000"/>
              </a:lnSpc>
              <a:spcBef>
                <a:spcPts val="0"/>
              </a:spcBef>
              <a:spcAft>
                <a:spcPts val="0"/>
              </a:spcAft>
              <a:buClr>
                <a:schemeClr val="lt1"/>
              </a:buClr>
              <a:buSzPts val="1800"/>
              <a:buNone/>
            </a:pPr>
            <a:endParaRPr sz="1600" dirty="0"/>
          </a:p>
        </p:txBody>
      </p:sp>
      <p:sp>
        <p:nvSpPr>
          <p:cNvPr id="198" name="Google Shape;198;p1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31/3/2024</a:t>
            </a:r>
            <a:endParaRPr dirty="0"/>
          </a:p>
        </p:txBody>
      </p:sp>
      <p:sp>
        <p:nvSpPr>
          <p:cNvPr id="199" name="Google Shape;199;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0" name="Google Shape;20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p:cNvSpPr txBox="1"/>
          <p:nvPr/>
        </p:nvSpPr>
        <p:spPr>
          <a:xfrm>
            <a:off x="1219200" y="2438400"/>
            <a:ext cx="8763000" cy="3477875"/>
          </a:xfrm>
          <a:prstGeom prst="rect">
            <a:avLst/>
          </a:prstGeom>
          <a:noFill/>
        </p:spPr>
        <p:txBody>
          <a:bodyPr wrap="square" rtlCol="0">
            <a:spAutoFit/>
          </a:bodyPr>
          <a:lstStyle/>
          <a:p>
            <a:r>
              <a:rPr lang="en-US" dirty="0">
                <a:solidFill>
                  <a:schemeClr val="bg1"/>
                </a:solidFill>
              </a:rPr>
              <a:t>In the dynamic landscape of modern businesses, employee attrition poses a significant challenge for organizations striving to maintain stability and growth. XYZ Company, established a few years ago, has been grappling with a persistent attrition rate of approximately 15% over the past couple of years. This trend not only disrupts operational continuity but also impacts the company across various facets, including productivity, morale, and overall organizational effectiveness.</a:t>
            </a:r>
          </a:p>
          <a:p>
            <a:r>
              <a:rPr lang="en-US" dirty="0">
                <a:solidFill>
                  <a:schemeClr val="bg1"/>
                </a:solidFill>
              </a:rPr>
              <a:t>Recognizing the critical need to address this issue, XYZ Company has engaged the services of an HR analytics consultancy. As a pivotal member of this initiative, I assume the role of the HR analyst tasked with delving into the data to uncover the root causes of employee turnover and devise strategies to mitigate it effectively. Through the implementation of a comprehensive analytics approach, the aim is to provide XYZ Company with actionable insights, enabling informed, data-driven decisions in their quest to reduce attrition rates and foster a more stable and engaged workforce.</a:t>
            </a:r>
          </a:p>
          <a:p>
            <a:r>
              <a:rPr lang="en-US" dirty="0">
                <a:solidFill>
                  <a:schemeClr val="bg1"/>
                </a:solidFill>
              </a:rPr>
              <a:t>This introduction sets the stage for a focused analysis aimed at understanding the complexities surrounding employee attrition within XYZ Company. By harnessing the power of data analytics, we endeavor to unearth underlying patterns and factors contributing to attrition, paving the way for strategic interventions tailored to address the organization's specific challenges and aspirations.</a:t>
            </a:r>
          </a:p>
          <a:p>
            <a:endParaRPr lang="en-US" sz="1000" b="1" dirty="0">
              <a:solidFill>
                <a:schemeClr val="bg1"/>
              </a:solidFill>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t>Quick Insight</a:t>
            </a:r>
            <a:endParaRPr dirty="0"/>
          </a:p>
        </p:txBody>
      </p:sp>
      <p:sp>
        <p:nvSpPr>
          <p:cNvPr id="212" name="Google Shape;212;p17"/>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6" name="Google Shape;206;p1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1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8" name="Google Shape;208;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17"/>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17"/>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17"/>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6" name="Google Shape;216;p17"/>
          <p:cNvSpPr txBox="1"/>
          <p:nvPr/>
        </p:nvSpPr>
        <p:spPr>
          <a:xfrm>
            <a:off x="3743792" y="2420293"/>
            <a:ext cx="1150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smtClean="0">
                <a:solidFill>
                  <a:schemeClr val="dk1"/>
                </a:solidFill>
                <a:latin typeface="Arial"/>
                <a:ea typeface="Arial"/>
                <a:cs typeface="Arial"/>
                <a:sym typeface="Arial"/>
              </a:rPr>
              <a:t> </a:t>
            </a:r>
            <a:endParaRPr dirty="0"/>
          </a:p>
        </p:txBody>
      </p:sp>
      <p:sp>
        <p:nvSpPr>
          <p:cNvPr id="217" name="Google Shape;217;p17"/>
          <p:cNvSpPr txBox="1"/>
          <p:nvPr/>
        </p:nvSpPr>
        <p:spPr>
          <a:xfrm>
            <a:off x="3815830" y="4487134"/>
            <a:ext cx="100617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219" name="Google Shape;219;p17"/>
          <p:cNvSpPr txBox="1"/>
          <p:nvPr/>
        </p:nvSpPr>
        <p:spPr>
          <a:xfrm>
            <a:off x="3992322" y="3324432"/>
            <a:ext cx="350435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18" name="TextBox 17">
            <a:extLst>
              <a:ext uri="{FF2B5EF4-FFF2-40B4-BE49-F238E27FC236}">
                <a16:creationId xmlns:a16="http://schemas.microsoft.com/office/drawing/2014/main" xmlns="" id="{A21E0D9F-4F00-42DD-92D4-D56D232A8FD2}"/>
              </a:ext>
            </a:extLst>
          </p:cNvPr>
          <p:cNvSpPr txBox="1"/>
          <p:nvPr/>
        </p:nvSpPr>
        <p:spPr>
          <a:xfrm>
            <a:off x="4471317" y="3886200"/>
            <a:ext cx="2922974" cy="1446550"/>
          </a:xfrm>
          <a:prstGeom prst="rect">
            <a:avLst/>
          </a:prstGeom>
          <a:solidFill>
            <a:srgbClr val="FFC00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smtClean="0">
                <a:solidFill>
                  <a:schemeClr val="tx1">
                    <a:lumMod val="75000"/>
                    <a:lumOff val="25000"/>
                  </a:schemeClr>
                </a:solidFill>
                <a:latin typeface="Segoe UI Semibold" panose="020B0702040204020203" pitchFamily="34" charset="0"/>
                <a:cs typeface="Segoe UI Light" panose="020B0502040204020203" pitchFamily="34" charset="0"/>
              </a:rPr>
              <a:t>4410</a:t>
            </a:r>
            <a:r>
              <a:rPr lang="en-US" sz="4400" dirty="0" smtClean="0"/>
              <a:t> </a:t>
            </a:r>
            <a:endParaRPr lang="en-US" sz="4400" dirty="0"/>
          </a:p>
          <a:p>
            <a:pPr algn="ctr"/>
            <a:r>
              <a:rPr lang="en-US" sz="2800" dirty="0" smtClean="0">
                <a:latin typeface="Segoe UI Light" panose="020B0502040204020203" pitchFamily="34" charset="0"/>
                <a:cs typeface="Segoe UI Light" panose="020B0502040204020203" pitchFamily="34" charset="0"/>
              </a:rPr>
              <a:t>Active Employee</a:t>
            </a:r>
            <a:endParaRPr lang="en-US" sz="2800" dirty="0">
              <a:latin typeface="Segoe UI Light" panose="020B0502040204020203" pitchFamily="34" charset="0"/>
              <a:cs typeface="Segoe UI Light" panose="020B0502040204020203" pitchFamily="34" charset="0"/>
            </a:endParaRPr>
          </a:p>
        </p:txBody>
      </p:sp>
      <p:sp>
        <p:nvSpPr>
          <p:cNvPr id="19" name="TextBox 18">
            <a:extLst>
              <a:ext uri="{FF2B5EF4-FFF2-40B4-BE49-F238E27FC236}">
                <a16:creationId xmlns:a16="http://schemas.microsoft.com/office/drawing/2014/main" xmlns="" id="{E3F95F9D-5584-4EA5-9CF0-486E4C5C4C38}"/>
              </a:ext>
            </a:extLst>
          </p:cNvPr>
          <p:cNvSpPr txBox="1"/>
          <p:nvPr/>
        </p:nvSpPr>
        <p:spPr>
          <a:xfrm>
            <a:off x="7848599" y="1935496"/>
            <a:ext cx="3077029" cy="1446550"/>
          </a:xfrm>
          <a:prstGeom prst="rect">
            <a:avLst/>
          </a:prstGeom>
          <a:solidFill>
            <a:srgbClr val="E9943A"/>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0" b="1" dirty="0" smtClean="0">
                <a:solidFill>
                  <a:sysClr val="windowText" lastClr="000000">
                    <a:lumMod val="75000"/>
                    <a:lumOff val="25000"/>
                  </a:sysClr>
                </a:solidFill>
                <a:latin typeface="Segoe UI Semibold" panose="020B0702040204020203" pitchFamily="34" charset="0"/>
                <a:cs typeface="Segoe UI Light" panose="020B0502040204020203" pitchFamily="34" charset="0"/>
              </a:rPr>
              <a:t>16.12%</a:t>
            </a:r>
            <a:r>
              <a:rPr kumimoji="0" lang="en-US" sz="4400" b="0" i="0" u="none" strike="noStrike" kern="0" cap="none" spc="0" normalizeH="0" baseline="0" noProof="0" dirty="0" smtClean="0">
                <a:ln>
                  <a:noFill/>
                </a:ln>
                <a:solidFill>
                  <a:sysClr val="windowText" lastClr="000000"/>
                </a:solidFill>
                <a:effectLst/>
                <a:uLnTx/>
                <a:uFillTx/>
              </a:rPr>
              <a:t> </a:t>
            </a:r>
            <a:endParaRPr kumimoji="0" lang="en-US" sz="44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solidFill>
                  <a:sysClr val="windowText" lastClr="000000"/>
                </a:solidFill>
                <a:latin typeface="Segoe UI Light" panose="020B0502040204020203" pitchFamily="34" charset="0"/>
                <a:cs typeface="Segoe UI Light" panose="020B0502040204020203" pitchFamily="34" charset="0"/>
              </a:rPr>
              <a:t>Attrition Rate</a:t>
            </a:r>
            <a:endPar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
        <p:nvSpPr>
          <p:cNvPr id="20" name="TextBox 19">
            <a:extLst>
              <a:ext uri="{FF2B5EF4-FFF2-40B4-BE49-F238E27FC236}">
                <a16:creationId xmlns:a16="http://schemas.microsoft.com/office/drawing/2014/main" xmlns="" id="{2151A002-5456-4CBC-940F-541D2B9F7CFE}"/>
              </a:ext>
            </a:extLst>
          </p:cNvPr>
          <p:cNvSpPr txBox="1"/>
          <p:nvPr/>
        </p:nvSpPr>
        <p:spPr>
          <a:xfrm>
            <a:off x="914400" y="1963270"/>
            <a:ext cx="2845441" cy="1446550"/>
          </a:xfrm>
          <a:prstGeom prst="rect">
            <a:avLst/>
          </a:prstGeom>
          <a:solidFill>
            <a:srgbClr val="E9943A"/>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0" b="1" dirty="0" smtClean="0">
                <a:solidFill>
                  <a:sysClr val="windowText" lastClr="000000">
                    <a:lumMod val="75000"/>
                    <a:lumOff val="25000"/>
                  </a:sysClr>
                </a:solidFill>
                <a:latin typeface="Segoe UI Semibold" panose="020B0702040204020203" pitchFamily="34" charset="0"/>
                <a:cs typeface="Segoe UI Semibold" panose="020B0702040204020203" pitchFamily="34" charset="0"/>
              </a:rPr>
              <a:t>4410</a:t>
            </a:r>
            <a:r>
              <a:rPr kumimoji="0" lang="en-US" sz="4400" b="0" i="0" u="none" strike="noStrike" kern="0" cap="none" spc="0" normalizeH="0" baseline="0" noProof="0" dirty="0" smtClean="0">
                <a:ln>
                  <a:noFill/>
                </a:ln>
                <a:solidFill>
                  <a:sysClr val="windowText" lastClr="000000"/>
                </a:solidFill>
                <a:effectLst/>
                <a:uLnTx/>
                <a:uFillTx/>
              </a:rPr>
              <a:t> </a:t>
            </a:r>
            <a:endParaRPr kumimoji="0" lang="en-US" sz="44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solidFill>
                  <a:sysClr val="windowText" lastClr="000000"/>
                </a:solidFill>
                <a:latin typeface="Segoe UI Light" panose="020B0502040204020203" pitchFamily="34" charset="0"/>
                <a:cs typeface="Segoe UI Light" panose="020B0502040204020203" pitchFamily="34" charset="0"/>
              </a:rPr>
              <a:t>Overall Employee</a:t>
            </a:r>
            <a:endPar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
        <p:nvSpPr>
          <p:cNvPr id="17" name="TextBox 16">
            <a:extLst>
              <a:ext uri="{FF2B5EF4-FFF2-40B4-BE49-F238E27FC236}">
                <a16:creationId xmlns:a16="http://schemas.microsoft.com/office/drawing/2014/main" xmlns="" id="{A21E0D9F-4F00-42DD-92D4-D56D232A8FD2}"/>
              </a:ext>
            </a:extLst>
          </p:cNvPr>
          <p:cNvSpPr txBox="1"/>
          <p:nvPr/>
        </p:nvSpPr>
        <p:spPr>
          <a:xfrm>
            <a:off x="4353100" y="1970685"/>
            <a:ext cx="2922974" cy="1446550"/>
          </a:xfrm>
          <a:prstGeom prst="rect">
            <a:avLst/>
          </a:prstGeom>
          <a:solidFill>
            <a:srgbClr val="FFC00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smtClean="0">
                <a:solidFill>
                  <a:schemeClr val="tx1">
                    <a:lumMod val="75000"/>
                    <a:lumOff val="25000"/>
                  </a:schemeClr>
                </a:solidFill>
                <a:latin typeface="Segoe UI Semibold" panose="020B0702040204020203" pitchFamily="34" charset="0"/>
                <a:cs typeface="Segoe UI Light" panose="020B0502040204020203" pitchFamily="34" charset="0"/>
              </a:rPr>
              <a:t>711</a:t>
            </a:r>
            <a:r>
              <a:rPr lang="en-US" sz="4400" dirty="0" smtClean="0"/>
              <a:t> </a:t>
            </a:r>
            <a:endParaRPr lang="en-US" sz="4400" dirty="0"/>
          </a:p>
          <a:p>
            <a:pPr algn="ctr"/>
            <a:r>
              <a:rPr lang="en-US" sz="2800" dirty="0" smtClean="0">
                <a:latin typeface="Segoe UI Light" panose="020B0502040204020203" pitchFamily="34" charset="0"/>
                <a:cs typeface="Segoe UI Light" panose="020B0502040204020203" pitchFamily="34" charset="0"/>
              </a:rPr>
              <a:t>Attrition</a:t>
            </a:r>
            <a:endParaRPr lang="en-US" sz="280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8"/>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Main KPIs</a:t>
            </a:r>
            <a:endParaRPr/>
          </a:p>
        </p:txBody>
      </p:sp>
      <p:sp>
        <p:nvSpPr>
          <p:cNvPr id="229" name="Google Shape;229;p18"/>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5" name="Google Shape;225;p1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1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7" name="Google Shape;22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18"/>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18"/>
          <p:cNvSpPr txBox="1">
            <a:spLocks noGrp="1"/>
          </p:cNvSpPr>
          <p:nvPr>
            <p:ph type="body" idx="3"/>
          </p:nvPr>
        </p:nvSpPr>
        <p:spPr>
          <a:xfrm flipH="1">
            <a:off x="830741" y="1753435"/>
            <a:ext cx="9207337" cy="31995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dirty="0" smtClean="0"/>
              <a:t>Overall Attrition </a:t>
            </a:r>
            <a:r>
              <a:rPr lang="en-US" dirty="0"/>
              <a:t>– </a:t>
            </a:r>
            <a:r>
              <a:rPr lang="en-US" dirty="0" smtClean="0"/>
              <a:t>Total employee Attrition</a:t>
            </a:r>
            <a:endParaRPr dirty="0"/>
          </a:p>
          <a:p>
            <a:pPr marL="0" lvl="0" indent="0" algn="l" rtl="0">
              <a:lnSpc>
                <a:spcPct val="90000"/>
              </a:lnSpc>
              <a:spcBef>
                <a:spcPts val="1000"/>
              </a:spcBef>
              <a:spcAft>
                <a:spcPts val="0"/>
              </a:spcAft>
              <a:buClr>
                <a:schemeClr val="dk1"/>
              </a:buClr>
              <a:buSzPts val="2400"/>
              <a:buNone/>
            </a:pPr>
            <a:r>
              <a:rPr lang="en-US" dirty="0" smtClean="0"/>
              <a:t>Average Age </a:t>
            </a:r>
            <a:r>
              <a:rPr lang="en-US" dirty="0"/>
              <a:t>– </a:t>
            </a:r>
            <a:r>
              <a:rPr lang="en-US" dirty="0" smtClean="0"/>
              <a:t>Average age of employee during attrition</a:t>
            </a:r>
            <a:endParaRPr dirty="0"/>
          </a:p>
          <a:p>
            <a:pPr marL="0" lvl="0" indent="0" algn="l" rtl="0">
              <a:lnSpc>
                <a:spcPct val="90000"/>
              </a:lnSpc>
              <a:spcBef>
                <a:spcPts val="1000"/>
              </a:spcBef>
              <a:spcAft>
                <a:spcPts val="0"/>
              </a:spcAft>
              <a:buClr>
                <a:schemeClr val="dk1"/>
              </a:buClr>
              <a:buSzPts val="2400"/>
              <a:buNone/>
            </a:pPr>
            <a:r>
              <a:rPr lang="en-US" dirty="0" smtClean="0"/>
              <a:t>Department Wise Attrition And Count of Over 18 by age &amp; Gender</a:t>
            </a:r>
            <a:endParaRPr dirty="0"/>
          </a:p>
          <a:p>
            <a:pPr marL="0" lvl="0" indent="0" algn="l" rtl="0">
              <a:lnSpc>
                <a:spcPct val="90000"/>
              </a:lnSpc>
              <a:spcBef>
                <a:spcPts val="1000"/>
              </a:spcBef>
              <a:spcAft>
                <a:spcPts val="0"/>
              </a:spcAft>
              <a:buClr>
                <a:schemeClr val="dk1"/>
              </a:buClr>
              <a:buSzPts val="2400"/>
              <a:buNone/>
            </a:pPr>
            <a:r>
              <a:rPr lang="en-US" dirty="0" smtClean="0"/>
              <a:t>Job Satisfaction Rating  </a:t>
            </a:r>
            <a:r>
              <a:rPr lang="en-US" dirty="0"/>
              <a:t>– </a:t>
            </a:r>
            <a:r>
              <a:rPr lang="en-US" dirty="0" smtClean="0"/>
              <a:t>Employee satisfy with job rating </a:t>
            </a:r>
          </a:p>
          <a:p>
            <a:pPr marL="0" lvl="0" indent="0" algn="l" rtl="0">
              <a:lnSpc>
                <a:spcPct val="90000"/>
              </a:lnSpc>
              <a:spcBef>
                <a:spcPts val="1000"/>
              </a:spcBef>
              <a:spcAft>
                <a:spcPts val="0"/>
              </a:spcAft>
              <a:buClr>
                <a:schemeClr val="dk1"/>
              </a:buClr>
              <a:buSzPts val="2400"/>
              <a:buNone/>
            </a:pPr>
            <a:r>
              <a:rPr lang="en-US" dirty="0" smtClean="0"/>
              <a:t>Education Wise Attrition – Education level wise attrition</a:t>
            </a:r>
          </a:p>
          <a:p>
            <a:pPr marL="0" lvl="0" indent="0" algn="l" rtl="0">
              <a:lnSpc>
                <a:spcPct val="90000"/>
              </a:lnSpc>
              <a:spcBef>
                <a:spcPts val="1000"/>
              </a:spcBef>
              <a:spcAft>
                <a:spcPts val="0"/>
              </a:spcAft>
              <a:buClr>
                <a:schemeClr val="dk1"/>
              </a:buClr>
              <a:buSzPts val="2400"/>
              <a:buNone/>
            </a:pPr>
            <a:r>
              <a:rPr lang="en-US" dirty="0" smtClean="0"/>
              <a:t>Attrition Rate by Age Group</a:t>
            </a:r>
            <a:endParaRPr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914400" y="381001"/>
            <a:ext cx="10032276" cy="685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t>				Dashboard</a:t>
            </a:r>
            <a:endParaRPr dirty="0"/>
          </a:p>
        </p:txBody>
      </p:sp>
      <p:sp>
        <p:nvSpPr>
          <p:cNvPr id="236" name="Google Shape;236;p19"/>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37" name="Google Shape;237;p1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38" name="Google Shape;238;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371600"/>
            <a:ext cx="8534399" cy="441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title"/>
          </p:nvPr>
        </p:nvSpPr>
        <p:spPr>
          <a:xfrm>
            <a:off x="838200" y="343373"/>
            <a:ext cx="9169964" cy="57102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t>		Working Dashboard</a:t>
            </a:r>
            <a:endParaRPr dirty="0"/>
          </a:p>
        </p:txBody>
      </p:sp>
      <p:sp>
        <p:nvSpPr>
          <p:cNvPr id="250" name="Google Shape;250;p20"/>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51" name="Google Shape;251;p2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2" name="Google Shape;252;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90600"/>
            <a:ext cx="5334000" cy="29994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990600"/>
            <a:ext cx="5681150" cy="30180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990020"/>
            <a:ext cx="5334000" cy="269354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7400" y="4008611"/>
            <a:ext cx="5681150" cy="26749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TotalTime>
  <Words>332</Words>
  <Application>Microsoft Office PowerPoint</Application>
  <PresentationFormat>Custom</PresentationFormat>
  <Paragraphs>46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 Light</vt:lpstr>
      <vt:lpstr>Calibri</vt:lpstr>
      <vt:lpstr>Cambria</vt:lpstr>
      <vt:lpstr>Segoe UI Semibold</vt:lpstr>
      <vt:lpstr>Office Theme</vt:lpstr>
      <vt:lpstr>Employ Attrition Analysis   HR Dashboard</vt:lpstr>
      <vt:lpstr>Introduction</vt:lpstr>
      <vt:lpstr>Quick Insight</vt:lpstr>
      <vt:lpstr>Main KPIs</vt:lpstr>
      <vt:lpstr>    Dashboard</vt:lpstr>
      <vt:lpstr>  Working Dashboard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Analysis</dc:title>
  <dc:creator>ASUS</dc:creator>
  <cp:lastModifiedBy>ASUS</cp:lastModifiedBy>
  <cp:revision>11</cp:revision>
  <dcterms:modified xsi:type="dcterms:W3CDTF">2024-03-31T17:03:07Z</dcterms:modified>
</cp:coreProperties>
</file>