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4" r:id="rId7"/>
    <p:sldId id="263" r:id="rId8"/>
    <p:sldId id="265" r:id="rId9"/>
    <p:sldId id="267"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E56A7D-0CA8-4184-870A-6B0F079BD0EE}">
          <p14:sldIdLst>
            <p14:sldId id="256"/>
            <p14:sldId id="257"/>
            <p14:sldId id="258"/>
            <p14:sldId id="260"/>
            <p14:sldId id="261"/>
            <p14:sldId id="264"/>
            <p14:sldId id="263"/>
            <p14:sldId id="265"/>
            <p14:sldId id="26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43E37A6-57AD-4AC3-A457-DD17745E179B}"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633-EEAC-48E2-9483-85520E4DBBE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76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E37A6-57AD-4AC3-A457-DD17745E179B}"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281185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E37A6-57AD-4AC3-A457-DD17745E179B}"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633-EEAC-48E2-9483-85520E4DBBE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39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E37A6-57AD-4AC3-A457-DD17745E179B}"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294947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E37A6-57AD-4AC3-A457-DD17745E179B}"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633-EEAC-48E2-9483-85520E4DBBE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1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E37A6-57AD-4AC3-A457-DD17745E179B}"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164285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E37A6-57AD-4AC3-A457-DD17745E179B}"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34317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E37A6-57AD-4AC3-A457-DD17745E179B}"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34413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E37A6-57AD-4AC3-A457-DD17745E179B}"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384123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E37A6-57AD-4AC3-A457-DD17745E179B}"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633-EEAC-48E2-9483-85520E4DBBE2}" type="slidenum">
              <a:rPr lang="en-IN" smtClean="0"/>
              <a:t>‹#›</a:t>
            </a:fld>
            <a:endParaRPr lang="en-IN"/>
          </a:p>
        </p:txBody>
      </p:sp>
    </p:spTree>
    <p:extLst>
      <p:ext uri="{BB962C8B-B14F-4D97-AF65-F5344CB8AC3E}">
        <p14:creationId xmlns:p14="http://schemas.microsoft.com/office/powerpoint/2010/main" val="90449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37A6-57AD-4AC3-A457-DD17745E179B}"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633-EEAC-48E2-9483-85520E4DBBE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8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3E37A6-57AD-4AC3-A457-DD17745E179B}" type="datetimeFigureOut">
              <a:rPr lang="en-IN" smtClean="0"/>
              <a:t>28/11/2022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135633-EEAC-48E2-9483-85520E4DBBE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6854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75C3-683C-F2CF-0689-65DC84718646}"/>
              </a:ext>
            </a:extLst>
          </p:cNvPr>
          <p:cNvSpPr>
            <a:spLocks noGrp="1"/>
          </p:cNvSpPr>
          <p:nvPr>
            <p:ph type="ctrTitle"/>
          </p:nvPr>
        </p:nvSpPr>
        <p:spPr>
          <a:xfrm>
            <a:off x="457200" y="4549422"/>
            <a:ext cx="7772400" cy="1873755"/>
          </a:xfrm>
        </p:spPr>
        <p:txBody>
          <a:bodyPr/>
          <a:lstStyle/>
          <a:p>
            <a:r>
              <a:rPr lang="en-US" dirty="0"/>
              <a:t>Fake news detection</a:t>
            </a:r>
            <a:endParaRPr lang="en-IN" dirty="0"/>
          </a:p>
        </p:txBody>
      </p:sp>
      <p:sp>
        <p:nvSpPr>
          <p:cNvPr id="3" name="Subtitle 2">
            <a:extLst>
              <a:ext uri="{FF2B5EF4-FFF2-40B4-BE49-F238E27FC236}">
                <a16:creationId xmlns:a16="http://schemas.microsoft.com/office/drawing/2014/main" id="{0F136BCD-3185-3A6B-110C-406C8639920D}"/>
              </a:ext>
            </a:extLst>
          </p:cNvPr>
          <p:cNvSpPr>
            <a:spLocks noGrp="1"/>
          </p:cNvSpPr>
          <p:nvPr>
            <p:ph type="subTitle" idx="1"/>
          </p:nvPr>
        </p:nvSpPr>
        <p:spPr/>
        <p:txBody>
          <a:bodyPr/>
          <a:lstStyle/>
          <a:p>
            <a:r>
              <a:rPr lang="en-US" dirty="0"/>
              <a:t>Prepared by</a:t>
            </a:r>
          </a:p>
          <a:p>
            <a:r>
              <a:rPr lang="en-US" dirty="0"/>
              <a:t>Khushi Bhatt(210050131517)</a:t>
            </a:r>
          </a:p>
          <a:p>
            <a:r>
              <a:rPr lang="en-US" dirty="0" err="1"/>
              <a:t>Dhvani</a:t>
            </a:r>
            <a:r>
              <a:rPr lang="en-US" dirty="0"/>
              <a:t> Doshi(200050131047)</a:t>
            </a:r>
            <a:endParaRPr lang="en-IN" dirty="0"/>
          </a:p>
        </p:txBody>
      </p:sp>
      <p:sp>
        <p:nvSpPr>
          <p:cNvPr id="4" name="Title 1">
            <a:extLst>
              <a:ext uri="{FF2B5EF4-FFF2-40B4-BE49-F238E27FC236}">
                <a16:creationId xmlns:a16="http://schemas.microsoft.com/office/drawing/2014/main" id="{AC029AC3-0B26-0DB6-C1D1-E50386DC7EEC}"/>
              </a:ext>
            </a:extLst>
          </p:cNvPr>
          <p:cNvSpPr txBox="1">
            <a:spLocks/>
          </p:cNvSpPr>
          <p:nvPr/>
        </p:nvSpPr>
        <p:spPr>
          <a:xfrm>
            <a:off x="647700" y="5813777"/>
            <a:ext cx="7772400" cy="468288"/>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US" sz="2400" dirty="0"/>
              <a:t>Python for data science(3150713)</a:t>
            </a:r>
            <a:endParaRPr lang="en-IN" sz="2400" dirty="0"/>
          </a:p>
        </p:txBody>
      </p:sp>
    </p:spTree>
    <p:extLst>
      <p:ext uri="{BB962C8B-B14F-4D97-AF65-F5344CB8AC3E}">
        <p14:creationId xmlns:p14="http://schemas.microsoft.com/office/powerpoint/2010/main" val="291681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4200-6A38-9AE0-DD75-245D5496C9C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B27359C-23FE-FB80-DFCE-E9701980EC2C}"/>
              </a:ext>
            </a:extLst>
          </p:cNvPr>
          <p:cNvSpPr>
            <a:spLocks noGrp="1"/>
          </p:cNvSpPr>
          <p:nvPr>
            <p:ph idx="1"/>
          </p:nvPr>
        </p:nvSpPr>
        <p:spPr/>
        <p:txBody>
          <a:bodyPr/>
          <a:lstStyle/>
          <a:p>
            <a:pPr>
              <a:buFont typeface="Wingdings" panose="05000000000000000000" pitchFamily="2" charset="2"/>
              <a:buChar char="v"/>
            </a:pPr>
            <a:r>
              <a:rPr lang="en-IN" dirty="0"/>
              <a:t> </a:t>
            </a:r>
            <a:r>
              <a:rPr lang="en-IN" dirty="0">
                <a:latin typeface="Times New Roman" panose="02020603050405020304" pitchFamily="18" charset="0"/>
                <a:cs typeface="Times New Roman" panose="02020603050405020304" pitchFamily="18" charset="0"/>
              </a:rPr>
              <a:t>This project presented the results of a study that produced a limited fake news detection system. The work presented herein is novel in this topic domain in that it demonstrates the results of a full-spectrum research project that started with qualitative observations and resulted in a working quantitative model.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work presented in this project is also promising, because it demonstrates a relatively effective level of machine learning classification for large fake news documents with only one extraction feature.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Finally, additional research and work to identify and build additional fake news classification grammars is ongoing and should yield a more refined classification scheme for both fake news and direct quotes.</a:t>
            </a:r>
          </a:p>
        </p:txBody>
      </p:sp>
    </p:spTree>
    <p:extLst>
      <p:ext uri="{BB962C8B-B14F-4D97-AF65-F5344CB8AC3E}">
        <p14:creationId xmlns:p14="http://schemas.microsoft.com/office/powerpoint/2010/main" val="142852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174A-0AEA-AFB1-C981-BF4A906F91EA}"/>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C0D73F1A-9CA8-CA55-C2FC-C6B1CB1D90BC}"/>
              </a:ext>
            </a:extLst>
          </p:cNvPr>
          <p:cNvSpPr>
            <a:spLocks noGrp="1"/>
          </p:cNvSpPr>
          <p:nvPr>
            <p:ph idx="1"/>
          </p:nvPr>
        </p:nvSpPr>
        <p:spPr/>
        <p:txBody>
          <a:bodyPr/>
          <a:lstStyle/>
          <a:p>
            <a:pPr>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Required software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41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F193-0C86-3869-2431-FC7EA29F2CA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9A86F2C-FA1A-21D8-364F-C31D82DC0E50}"/>
              </a:ext>
            </a:extLst>
          </p:cNvPr>
          <p:cNvSpPr>
            <a:spLocks noGrp="1"/>
          </p:cNvSpPr>
          <p:nvPr>
            <p:ph idx="1"/>
          </p:nvPr>
        </p:nvSpPr>
        <p:spPr/>
        <p:txBody>
          <a:bodyPr/>
          <a:lstStyle/>
          <a:p>
            <a:pPr>
              <a:buFont typeface="Wingdings" panose="05000000000000000000" pitchFamily="2" charset="2"/>
              <a:buChar char="v"/>
            </a:pPr>
            <a:r>
              <a:rPr lang="en-IN" dirty="0"/>
              <a:t>  </a:t>
            </a:r>
            <a:r>
              <a:rPr lang="en-IN" dirty="0">
                <a:latin typeface="Times New Roman" panose="02020603050405020304" pitchFamily="18" charset="0"/>
                <a:cs typeface="Times New Roman" panose="02020603050405020304" pitchFamily="18" charset="0"/>
              </a:rPr>
              <a:t>Intentionally deceptive content presented under the guise of legitimate journalism is a worldwide information accuracy and integrity problem that affects opinion forming, decision making, and voting patterns. Most so-called 'fake news' is initially distributed over social media conduits like Facebook and Twitter and later finds its way onto main stream media platforms such as traditional television and radio news. The fake news stories that are initially seeded over social media platforms share key linguistic characteristics such as making excessive use of unsubstantiated hyperbole and non-attributed quoted content.</a:t>
            </a:r>
          </a:p>
          <a:p>
            <a:pPr>
              <a:buFont typeface="Wingdings" panose="05000000000000000000" pitchFamily="2" charset="2"/>
              <a:buChar char="v"/>
            </a:pPr>
            <a:r>
              <a:rPr lang="en-IN" dirty="0"/>
              <a:t>  </a:t>
            </a:r>
            <a:r>
              <a:rPr lang="en-IN" dirty="0">
                <a:latin typeface="Times New Roman" panose="02020603050405020304" pitchFamily="18" charset="0"/>
                <a:cs typeface="Times New Roman" panose="02020603050405020304" pitchFamily="18" charset="0"/>
              </a:rPr>
              <a:t>In this project , the results of a fake news identification study that documents the performance of a fake news classifier are presented.</a:t>
            </a:r>
          </a:p>
        </p:txBody>
      </p:sp>
    </p:spTree>
    <p:extLst>
      <p:ext uri="{BB962C8B-B14F-4D97-AF65-F5344CB8AC3E}">
        <p14:creationId xmlns:p14="http://schemas.microsoft.com/office/powerpoint/2010/main" val="186343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D1F1-FE33-6AAF-6335-0B0E5BCD8F1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3594D52-8E02-0C79-29D4-9C0ECCF250C5}"/>
              </a:ext>
            </a:extLst>
          </p:cNvPr>
          <p:cNvSpPr>
            <a:spLocks noGrp="1"/>
          </p:cNvSpPr>
          <p:nvPr>
            <p:ph idx="1"/>
          </p:nvPr>
        </p:nvSpPr>
        <p:spPr>
          <a:xfrm>
            <a:off x="1024129" y="2286000"/>
            <a:ext cx="9394490" cy="4023360"/>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b="0" i="0" dirty="0">
                <a:solidFill>
                  <a:srgbClr val="444444"/>
                </a:solidFill>
                <a:effectLst/>
                <a:latin typeface="Georgia" panose="02040502050405020303" pitchFamily="18" charset="0"/>
              </a:rPr>
              <a:t>To build a model to accurately classify a piece of news as REAL or FAKE.</a:t>
            </a:r>
          </a:p>
          <a:p>
            <a:pPr>
              <a:buFont typeface="Wingdings" panose="05000000000000000000" pitchFamily="2" charset="2"/>
              <a:buChar char="v"/>
            </a:pPr>
            <a:r>
              <a:rPr lang="en-IN" b="0" i="0" dirty="0">
                <a:solidFill>
                  <a:srgbClr val="444444"/>
                </a:solidFill>
                <a:effectLst/>
                <a:latin typeface="Georgia" panose="02040502050405020303" pitchFamily="18" charset="0"/>
              </a:rPr>
              <a:t>This </a:t>
            </a:r>
            <a:r>
              <a:rPr lang="en-IN" dirty="0">
                <a:solidFill>
                  <a:srgbClr val="444444"/>
                </a:solidFill>
                <a:latin typeface="Georgia" panose="02040502050405020303" pitchFamily="18" charset="0"/>
              </a:rPr>
              <a:t>minor </a:t>
            </a:r>
            <a:r>
              <a:rPr lang="en-IN" b="0" i="0" dirty="0">
                <a:solidFill>
                  <a:srgbClr val="444444"/>
                </a:solidFill>
                <a:effectLst/>
                <a:latin typeface="Georgia" panose="02040502050405020303" pitchFamily="18" charset="0"/>
              </a:rPr>
              <a:t>python project of detecting fake news deals with fake and   real     news. Using </a:t>
            </a:r>
            <a:r>
              <a:rPr lang="en-IN" b="0" i="0" dirty="0" err="1">
                <a:solidFill>
                  <a:srgbClr val="444444"/>
                </a:solidFill>
                <a:effectLst/>
                <a:latin typeface="Georgia" panose="02040502050405020303" pitchFamily="18" charset="0"/>
              </a:rPr>
              <a:t>sklearn</a:t>
            </a:r>
            <a:r>
              <a:rPr lang="en-IN" b="0" i="0" dirty="0">
                <a:solidFill>
                  <a:srgbClr val="444444"/>
                </a:solidFill>
                <a:effectLst/>
                <a:latin typeface="Georgia" panose="02040502050405020303" pitchFamily="18" charset="0"/>
              </a:rPr>
              <a:t>, we build a </a:t>
            </a:r>
            <a:r>
              <a:rPr lang="en-IN" b="0" i="0" dirty="0" err="1">
                <a:solidFill>
                  <a:srgbClr val="444444"/>
                </a:solidFill>
                <a:effectLst/>
                <a:latin typeface="Georgia" panose="02040502050405020303" pitchFamily="18" charset="0"/>
              </a:rPr>
              <a:t>TfidfVectorizer</a:t>
            </a:r>
            <a:r>
              <a:rPr lang="en-IN" b="0" i="0" dirty="0">
                <a:solidFill>
                  <a:srgbClr val="444444"/>
                </a:solidFill>
                <a:effectLst/>
                <a:latin typeface="Georgia" panose="02040502050405020303" pitchFamily="18" charset="0"/>
              </a:rPr>
              <a:t> on our dataset. Then, we initialize a Passive Aggressive Classifier and fit the model. In the end, the accuracy score and the confusion matrix tell us how well our model fares.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79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E38E-740B-A623-BDE8-A9FC018D252F}"/>
              </a:ext>
            </a:extLst>
          </p:cNvPr>
          <p:cNvSpPr>
            <a:spLocks noGrp="1"/>
          </p:cNvSpPr>
          <p:nvPr>
            <p:ph type="title"/>
          </p:nvPr>
        </p:nvSpPr>
        <p:spPr/>
        <p:txBody>
          <a:bodyPr/>
          <a:lstStyle/>
          <a:p>
            <a:r>
              <a:rPr lang="en-US" dirty="0"/>
              <a:t>Required software</a:t>
            </a:r>
            <a:endParaRPr lang="en-IN" dirty="0"/>
          </a:p>
        </p:txBody>
      </p:sp>
      <p:sp>
        <p:nvSpPr>
          <p:cNvPr id="3" name="Content Placeholder 2">
            <a:extLst>
              <a:ext uri="{FF2B5EF4-FFF2-40B4-BE49-F238E27FC236}">
                <a16:creationId xmlns:a16="http://schemas.microsoft.com/office/drawing/2014/main" id="{98C30162-C8B3-C6CC-B1C4-9DBFE7BB1EBD}"/>
              </a:ext>
            </a:extLst>
          </p:cNvPr>
          <p:cNvSpPr>
            <a:spLocks noGrp="1"/>
          </p:cNvSpPr>
          <p:nvPr>
            <p:ph idx="1"/>
          </p:nvPr>
        </p:nvSpPr>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laboratory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Kaggle website used for dataset with fake and real csv files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Reference from useful websites for  coding language  like </a:t>
            </a:r>
            <a:r>
              <a:rPr lang="en-IN" dirty="0" err="1">
                <a:latin typeface="Times New Roman" panose="02020603050405020304" pitchFamily="18" charset="0"/>
                <a:cs typeface="Times New Roman" panose="02020603050405020304" pitchFamily="18" charset="0"/>
              </a:rPr>
              <a:t>greeks</a:t>
            </a:r>
            <a:r>
              <a:rPr lang="en-IN" dirty="0">
                <a:latin typeface="Times New Roman" panose="02020603050405020304" pitchFamily="18" charset="0"/>
                <a:cs typeface="Times New Roman" panose="02020603050405020304" pitchFamily="18" charset="0"/>
              </a:rPr>
              <a:t> for geeks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75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63AB-7ADF-7176-CE4D-B64450872988}"/>
              </a:ext>
            </a:extLst>
          </p:cNvPr>
          <p:cNvSpPr>
            <a:spLocks noGrp="1"/>
          </p:cNvSpPr>
          <p:nvPr>
            <p:ph type="title"/>
          </p:nvPr>
        </p:nvSpPr>
        <p:spPr/>
        <p:txBody>
          <a:bodyPr/>
          <a:lstStyle/>
          <a:p>
            <a:r>
              <a:rPr lang="en-IN" dirty="0"/>
              <a:t>Python libraries We have used</a:t>
            </a:r>
          </a:p>
        </p:txBody>
      </p:sp>
      <p:sp>
        <p:nvSpPr>
          <p:cNvPr id="3" name="TextBox 2">
            <a:extLst>
              <a:ext uri="{FF2B5EF4-FFF2-40B4-BE49-F238E27FC236}">
                <a16:creationId xmlns:a16="http://schemas.microsoft.com/office/drawing/2014/main" id="{CD56A65E-6D4E-AE01-57E5-20AD1B924A24}"/>
              </a:ext>
            </a:extLst>
          </p:cNvPr>
          <p:cNvSpPr txBox="1"/>
          <p:nvPr/>
        </p:nvSpPr>
        <p:spPr>
          <a:xfrm>
            <a:off x="817418" y="2521527"/>
            <a:ext cx="6220691" cy="1938992"/>
          </a:xfrm>
          <a:prstGeom prst="rect">
            <a:avLst/>
          </a:prstGeom>
          <a:noFill/>
        </p:spPr>
        <p:txBody>
          <a:bodyPr wrap="square" rtlCol="0">
            <a:spAutoFit/>
          </a:bodyPr>
          <a:lstStyle/>
          <a:p>
            <a:pPr marL="342900" indent="-342900">
              <a:buFont typeface="+mj-lt"/>
              <a:buAutoNum type="arabicPeriod"/>
            </a:pPr>
            <a:r>
              <a:rPr lang="en-IN" sz="3000" dirty="0" err="1"/>
              <a:t>Numpy</a:t>
            </a:r>
            <a:endParaRPr lang="en-IN" sz="3000" dirty="0"/>
          </a:p>
          <a:p>
            <a:pPr marL="342900" indent="-342900">
              <a:buFont typeface="+mj-lt"/>
              <a:buAutoNum type="arabicPeriod"/>
            </a:pPr>
            <a:r>
              <a:rPr lang="en-IN" sz="3000" dirty="0"/>
              <a:t>Pandas</a:t>
            </a:r>
          </a:p>
          <a:p>
            <a:pPr marL="342900" indent="-342900">
              <a:buFont typeface="+mj-lt"/>
              <a:buAutoNum type="arabicPeriod"/>
            </a:pPr>
            <a:r>
              <a:rPr lang="en-IN" sz="3000" dirty="0"/>
              <a:t>Matplotlib</a:t>
            </a:r>
          </a:p>
          <a:p>
            <a:pPr marL="342900" indent="-342900">
              <a:buFont typeface="+mj-lt"/>
              <a:buAutoNum type="arabicPeriod"/>
            </a:pPr>
            <a:r>
              <a:rPr lang="en-IN" sz="3000" dirty="0" err="1"/>
              <a:t>Sklearn</a:t>
            </a:r>
            <a:r>
              <a:rPr lang="en-IN" sz="3000" dirty="0"/>
              <a:t> </a:t>
            </a:r>
          </a:p>
        </p:txBody>
      </p:sp>
      <p:sp>
        <p:nvSpPr>
          <p:cNvPr id="19" name="AutoShape 2" descr="GitHub - matplotlib/matplotlib: matplotlib: plotting with Python">
            <a:extLst>
              <a:ext uri="{FF2B5EF4-FFF2-40B4-BE49-F238E27FC236}">
                <a16:creationId xmlns:a16="http://schemas.microsoft.com/office/drawing/2014/main" id="{A93CB02D-5328-1D58-ED14-F6C989E726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 name="Picture 19">
            <a:extLst>
              <a:ext uri="{FF2B5EF4-FFF2-40B4-BE49-F238E27FC236}">
                <a16:creationId xmlns:a16="http://schemas.microsoft.com/office/drawing/2014/main" id="{803DCB83-FAA0-B3C8-730F-18A32F817176}"/>
              </a:ext>
            </a:extLst>
          </p:cNvPr>
          <p:cNvPicPr>
            <a:picLocks noChangeAspect="1"/>
          </p:cNvPicPr>
          <p:nvPr/>
        </p:nvPicPr>
        <p:blipFill>
          <a:blip r:embed="rId2"/>
          <a:stretch>
            <a:fillRect/>
          </a:stretch>
        </p:blipFill>
        <p:spPr>
          <a:xfrm>
            <a:off x="8396740" y="4773169"/>
            <a:ext cx="2641700" cy="998250"/>
          </a:xfrm>
          <a:prstGeom prst="rect">
            <a:avLst/>
          </a:prstGeom>
        </p:spPr>
      </p:pic>
      <p:pic>
        <p:nvPicPr>
          <p:cNvPr id="21" name="Picture 20">
            <a:extLst>
              <a:ext uri="{FF2B5EF4-FFF2-40B4-BE49-F238E27FC236}">
                <a16:creationId xmlns:a16="http://schemas.microsoft.com/office/drawing/2014/main" id="{90A8820C-562A-CF70-860F-7FD157902DF2}"/>
              </a:ext>
            </a:extLst>
          </p:cNvPr>
          <p:cNvPicPr>
            <a:picLocks noChangeAspect="1"/>
          </p:cNvPicPr>
          <p:nvPr/>
        </p:nvPicPr>
        <p:blipFill>
          <a:blip r:embed="rId3"/>
          <a:stretch>
            <a:fillRect/>
          </a:stretch>
        </p:blipFill>
        <p:spPr>
          <a:xfrm>
            <a:off x="8495265" y="2080346"/>
            <a:ext cx="2543175" cy="1800225"/>
          </a:xfrm>
          <a:prstGeom prst="rect">
            <a:avLst/>
          </a:prstGeom>
        </p:spPr>
      </p:pic>
      <p:pic>
        <p:nvPicPr>
          <p:cNvPr id="22" name="Picture 21">
            <a:extLst>
              <a:ext uri="{FF2B5EF4-FFF2-40B4-BE49-F238E27FC236}">
                <a16:creationId xmlns:a16="http://schemas.microsoft.com/office/drawing/2014/main" id="{3A1BBC0E-0629-D5C1-97B3-5DBB7D6401E5}"/>
              </a:ext>
            </a:extLst>
          </p:cNvPr>
          <p:cNvPicPr>
            <a:picLocks noChangeAspect="1"/>
          </p:cNvPicPr>
          <p:nvPr/>
        </p:nvPicPr>
        <p:blipFill>
          <a:blip r:embed="rId4"/>
          <a:stretch>
            <a:fillRect/>
          </a:stretch>
        </p:blipFill>
        <p:spPr>
          <a:xfrm>
            <a:off x="3405809" y="3581400"/>
            <a:ext cx="4990931" cy="2554545"/>
          </a:xfrm>
          <a:prstGeom prst="rect">
            <a:avLst/>
          </a:prstGeom>
        </p:spPr>
      </p:pic>
      <p:pic>
        <p:nvPicPr>
          <p:cNvPr id="23" name="Picture 22">
            <a:extLst>
              <a:ext uri="{FF2B5EF4-FFF2-40B4-BE49-F238E27FC236}">
                <a16:creationId xmlns:a16="http://schemas.microsoft.com/office/drawing/2014/main" id="{12177F94-D519-F47C-D554-965CF4E15BAF}"/>
              </a:ext>
            </a:extLst>
          </p:cNvPr>
          <p:cNvPicPr>
            <a:picLocks noChangeAspect="1"/>
          </p:cNvPicPr>
          <p:nvPr/>
        </p:nvPicPr>
        <p:blipFill>
          <a:blip r:embed="rId5"/>
          <a:stretch>
            <a:fillRect/>
          </a:stretch>
        </p:blipFill>
        <p:spPr>
          <a:xfrm>
            <a:off x="5312822" y="2261602"/>
            <a:ext cx="3381375" cy="1352550"/>
          </a:xfrm>
          <a:prstGeom prst="rect">
            <a:avLst/>
          </a:prstGeom>
        </p:spPr>
      </p:pic>
    </p:spTree>
    <p:extLst>
      <p:ext uri="{BB962C8B-B14F-4D97-AF65-F5344CB8AC3E}">
        <p14:creationId xmlns:p14="http://schemas.microsoft.com/office/powerpoint/2010/main" val="95932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2FF4-1D19-4D46-3EE5-C67216F8EC68}"/>
              </a:ext>
            </a:extLst>
          </p:cNvPr>
          <p:cNvSpPr>
            <a:spLocks noGrp="1"/>
          </p:cNvSpPr>
          <p:nvPr>
            <p:ph type="title"/>
          </p:nvPr>
        </p:nvSpPr>
        <p:spPr/>
        <p:txBody>
          <a:bodyPr/>
          <a:lstStyle/>
          <a:p>
            <a:r>
              <a:rPr lang="en-IN" dirty="0" err="1"/>
              <a:t>DataSet</a:t>
            </a:r>
            <a:endParaRPr lang="en-IN" dirty="0"/>
          </a:p>
        </p:txBody>
      </p:sp>
      <p:sp>
        <p:nvSpPr>
          <p:cNvPr id="4" name="TextBox 3">
            <a:extLst>
              <a:ext uri="{FF2B5EF4-FFF2-40B4-BE49-F238E27FC236}">
                <a16:creationId xmlns:a16="http://schemas.microsoft.com/office/drawing/2014/main" id="{0C4D9389-299D-B772-658F-B6A688E66515}"/>
              </a:ext>
            </a:extLst>
          </p:cNvPr>
          <p:cNvSpPr txBox="1"/>
          <p:nvPr/>
        </p:nvSpPr>
        <p:spPr>
          <a:xfrm>
            <a:off x="1024128" y="2084832"/>
            <a:ext cx="9254836" cy="3139321"/>
          </a:xfrm>
          <a:prstGeom prst="rect">
            <a:avLst/>
          </a:prstGeom>
          <a:noFill/>
        </p:spPr>
        <p:txBody>
          <a:bodyPr wrap="square" rtlCol="0">
            <a:spAutoFit/>
          </a:bodyPr>
          <a:lstStyle/>
          <a:p>
            <a:pPr marL="285750" indent="-285750">
              <a:buFont typeface="Wingdings" panose="05000000000000000000" pitchFamily="2" charset="2"/>
              <a:buChar char="v"/>
            </a:pPr>
            <a:endParaRPr lang="en-IN" b="0" i="0" dirty="0">
              <a:solidFill>
                <a:srgbClr val="444444"/>
              </a:solidFill>
              <a:effectLst/>
              <a:latin typeface="Georgia" panose="02040502050405020303" pitchFamily="18" charset="0"/>
            </a:endParaRPr>
          </a:p>
          <a:p>
            <a:pPr marL="285750" indent="-285750">
              <a:buFont typeface="Wingdings" panose="05000000000000000000" pitchFamily="2" charset="2"/>
              <a:buChar char="v"/>
            </a:pPr>
            <a:r>
              <a:rPr lang="en-IN" b="0" i="0" dirty="0">
                <a:solidFill>
                  <a:srgbClr val="444444"/>
                </a:solidFill>
                <a:effectLst/>
                <a:latin typeface="Georgia" panose="02040502050405020303" pitchFamily="18" charset="0"/>
              </a:rPr>
              <a:t>The dataset we’ll use for this python project- we’ll call it news.csv. This dataset has a shape of 7796×4. The first column identifies the news, the second and third are the title and text, and the fourth column has labels denoting whether the news is REAL or FAKE .</a:t>
            </a:r>
          </a:p>
          <a:p>
            <a:pPr marL="285750" indent="-285750">
              <a:buFont typeface="Wingdings" panose="05000000000000000000" pitchFamily="2" charset="2"/>
              <a:buChar char="v"/>
            </a:pPr>
            <a:endParaRPr lang="en-IN" dirty="0">
              <a:solidFill>
                <a:srgbClr val="444444"/>
              </a:solidFill>
              <a:latin typeface="Georgia" panose="02040502050405020303" pitchFamily="18" charset="0"/>
            </a:endParaRPr>
          </a:p>
          <a:p>
            <a:pPr marL="285750" indent="-285750">
              <a:buFont typeface="Wingdings" panose="05000000000000000000" pitchFamily="2" charset="2"/>
              <a:buChar char="v"/>
            </a:pPr>
            <a:r>
              <a:rPr lang="en-IN" b="0" i="0" dirty="0">
                <a:solidFill>
                  <a:srgbClr val="444444"/>
                </a:solidFill>
                <a:effectLst/>
                <a:latin typeface="Georgia" panose="02040502050405020303" pitchFamily="18" charset="0"/>
              </a:rPr>
              <a:t>We take dataset from below link of Kaggle website:</a:t>
            </a:r>
          </a:p>
          <a:p>
            <a:pPr marL="285750" indent="-285750">
              <a:buFont typeface="Wingdings" panose="05000000000000000000" pitchFamily="2" charset="2"/>
              <a:buChar char="v"/>
            </a:pPr>
            <a:endParaRPr lang="en-IN" b="0" i="0" dirty="0">
              <a:solidFill>
                <a:srgbClr val="444444"/>
              </a:solidFill>
              <a:effectLst/>
              <a:latin typeface="Georgia" panose="02040502050405020303" pitchFamily="18" charset="0"/>
            </a:endParaRPr>
          </a:p>
          <a:p>
            <a:r>
              <a:rPr lang="en-IN" b="0" i="0" dirty="0">
                <a:solidFill>
                  <a:srgbClr val="444444"/>
                </a:solidFill>
                <a:effectLst/>
                <a:latin typeface="Georgia" panose="02040502050405020303" pitchFamily="18" charset="0"/>
              </a:rPr>
              <a:t>     https://www.kaggle.com/code/yehorkorzh/fake-news-detection-96-accuracy/notebook</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5595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A2E2-0B16-C21B-461B-7260DADBC79B}"/>
              </a:ext>
            </a:extLst>
          </p:cNvPr>
          <p:cNvSpPr>
            <a:spLocks noGrp="1"/>
          </p:cNvSpPr>
          <p:nvPr>
            <p:ph type="title"/>
          </p:nvPr>
        </p:nvSpPr>
        <p:spPr/>
        <p:txBody>
          <a:bodyPr/>
          <a:lstStyle/>
          <a:p>
            <a:r>
              <a:rPr lang="en-IN" dirty="0"/>
              <a:t>Plotting dataset by using Matplotlib</a:t>
            </a:r>
          </a:p>
        </p:txBody>
      </p:sp>
      <p:sp>
        <p:nvSpPr>
          <p:cNvPr id="3" name="TextBox 2">
            <a:extLst>
              <a:ext uri="{FF2B5EF4-FFF2-40B4-BE49-F238E27FC236}">
                <a16:creationId xmlns:a16="http://schemas.microsoft.com/office/drawing/2014/main" id="{BCA53312-5B94-4389-B198-F33727BF54AC}"/>
              </a:ext>
            </a:extLst>
          </p:cNvPr>
          <p:cNvSpPr txBox="1"/>
          <p:nvPr/>
        </p:nvSpPr>
        <p:spPr>
          <a:xfrm>
            <a:off x="1274618" y="2514600"/>
            <a:ext cx="8423563"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5D94F905-2125-ABE3-322B-BCB92EF6B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36" y="2298715"/>
            <a:ext cx="7453746" cy="3974069"/>
          </a:xfrm>
          <a:prstGeom prst="rect">
            <a:avLst/>
          </a:prstGeom>
        </p:spPr>
      </p:pic>
    </p:spTree>
    <p:extLst>
      <p:ext uri="{BB962C8B-B14F-4D97-AF65-F5344CB8AC3E}">
        <p14:creationId xmlns:p14="http://schemas.microsoft.com/office/powerpoint/2010/main" val="354743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27E-0B28-224E-DED9-8C93E1D6FD76}"/>
              </a:ext>
            </a:extLst>
          </p:cNvPr>
          <p:cNvSpPr>
            <a:spLocks noGrp="1"/>
          </p:cNvSpPr>
          <p:nvPr>
            <p:ph type="title"/>
          </p:nvPr>
        </p:nvSpPr>
        <p:spPr/>
        <p:txBody>
          <a:bodyPr/>
          <a:lstStyle/>
          <a:p>
            <a:r>
              <a:rPr lang="en-IN" dirty="0"/>
              <a:t>Bar graph</a:t>
            </a:r>
          </a:p>
        </p:txBody>
      </p:sp>
      <p:pic>
        <p:nvPicPr>
          <p:cNvPr id="3" name="Picture 2">
            <a:extLst>
              <a:ext uri="{FF2B5EF4-FFF2-40B4-BE49-F238E27FC236}">
                <a16:creationId xmlns:a16="http://schemas.microsoft.com/office/drawing/2014/main" id="{81E4D543-A113-4D36-01B5-83B43E19B0B4}"/>
              </a:ext>
            </a:extLst>
          </p:cNvPr>
          <p:cNvPicPr>
            <a:picLocks noChangeAspect="1"/>
          </p:cNvPicPr>
          <p:nvPr/>
        </p:nvPicPr>
        <p:blipFill>
          <a:blip r:embed="rId2"/>
          <a:stretch>
            <a:fillRect/>
          </a:stretch>
        </p:blipFill>
        <p:spPr>
          <a:xfrm>
            <a:off x="1197231" y="2084832"/>
            <a:ext cx="8218120" cy="4560203"/>
          </a:xfrm>
          <a:prstGeom prst="rect">
            <a:avLst/>
          </a:prstGeom>
        </p:spPr>
      </p:pic>
    </p:spTree>
    <p:extLst>
      <p:ext uri="{BB962C8B-B14F-4D97-AF65-F5344CB8AC3E}">
        <p14:creationId xmlns:p14="http://schemas.microsoft.com/office/powerpoint/2010/main" val="2533244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588</TotalTime>
  <Words>477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Georgia</vt:lpstr>
      <vt:lpstr>Times New Roman</vt:lpstr>
      <vt:lpstr>Tw Cen MT</vt:lpstr>
      <vt:lpstr>Tw Cen MT Condensed</vt:lpstr>
      <vt:lpstr>Wingdings</vt:lpstr>
      <vt:lpstr>Wingdings 3</vt:lpstr>
      <vt:lpstr>Integral</vt:lpstr>
      <vt:lpstr>Fake news detection</vt:lpstr>
      <vt:lpstr>content</vt:lpstr>
      <vt:lpstr>Abstract</vt:lpstr>
      <vt:lpstr>Introduction</vt:lpstr>
      <vt:lpstr>Required software</vt:lpstr>
      <vt:lpstr>Python libraries We have used</vt:lpstr>
      <vt:lpstr>DataSet</vt:lpstr>
      <vt:lpstr>Plotting dataset by using Matplotlib</vt:lpstr>
      <vt:lpstr>Bar graph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 </dc:creator>
  <cp:lastModifiedBy>HP</cp:lastModifiedBy>
  <cp:revision>5</cp:revision>
  <dcterms:created xsi:type="dcterms:W3CDTF">2022-11-27T07:46:55Z</dcterms:created>
  <dcterms:modified xsi:type="dcterms:W3CDTF">2022-11-28T05:08:18Z</dcterms:modified>
</cp:coreProperties>
</file>