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DC5D9C-A04A-419F-9156-8FEC8C054121}">
  <a:tblStyle styleId="{45DC5D9C-A04A-419F-9156-8FEC8C0541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3a584d1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fd3a584d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d3a584d12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fd3a584d1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3a584d12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d3a584d12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d3a584d12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fd3a584d1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3a584d1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d3a584d1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d3a584d12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fd3a584d1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d3a584d12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fd3a584d1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Angle limits: -90</a:t>
            </a:r>
            <a:r>
              <a:rPr baseline="30000" lang="en"/>
              <a:t>o </a:t>
            </a:r>
            <a:r>
              <a:rPr lang="en"/>
              <a:t>to +90</a:t>
            </a:r>
            <a:r>
              <a:rPr baseline="30000" lang="en"/>
              <a:t>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Length: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d3a584d12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d3a584d1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d3a584d12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d3a584d1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d3a584d12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fd3a584d1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End effector position w.r.t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Qualitative Plot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d3a584d12_1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d3a584d1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1350" y="405375"/>
            <a:ext cx="8781300" cy="50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Introduction to Robotics ME 639:</a:t>
            </a: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Industrial Project Presentation 2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2625" y="3767900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04550" y="1007125"/>
            <a:ext cx="833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Project Title:</a:t>
            </a: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4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Underwater Manipulator’s Control System</a:t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1350" y="1905500"/>
            <a:ext cx="8781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b="1" lang="en" sz="2100">
                <a:solidFill>
                  <a:schemeClr val="dk1"/>
                </a:solidFill>
              </a:rPr>
              <a:t>Team Pluto</a:t>
            </a:r>
            <a:endParaRPr b="1" i="0" sz="1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/>
              <a:t>Dhvani Shah, Dev Patel, Harsh Shrivastava</a:t>
            </a:r>
            <a:endParaRPr i="0" sz="20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5"/>
                </a:solidFill>
              </a:rPr>
              <a:t>Instructor: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" sz="1800" u="none" cap="none" strike="noStrike">
                <a:solidFill>
                  <a:srgbClr val="000000"/>
                </a:solidFill>
              </a:rPr>
              <a:t>Prof. Harish PM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Teaching Assistant: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" sz="1700" u="none" cap="none" strike="noStrike">
                <a:solidFill>
                  <a:srgbClr val="000000"/>
                </a:solidFill>
              </a:rPr>
              <a:t>Suraj Borate</a:t>
            </a:r>
            <a:endParaRPr i="0" sz="17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accent5"/>
                </a:solidFill>
              </a:rPr>
              <a:t>Appendix 2: </a:t>
            </a:r>
            <a:r>
              <a:rPr lang="en">
                <a:solidFill>
                  <a:schemeClr val="accent5"/>
                </a:solidFill>
              </a:rPr>
              <a:t>D-H Parameters and Kinematic Equations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439825" y="1199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{45DC5D9C-A04A-419F-9156-8FEC8C054121}</a:tableStyleId>
              </a:tblPr>
              <a:tblGrid>
                <a:gridCol w="1048450"/>
                <a:gridCol w="1048450"/>
                <a:gridCol w="1048450"/>
                <a:gridCol w="1048450"/>
                <a:gridCol w="1048450"/>
              </a:tblGrid>
              <a:tr h="44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Link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/>
                        <a:t>α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0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44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90</a:t>
                      </a:r>
                      <a:r>
                        <a:rPr baseline="30000" lang="en" sz="1600"/>
                        <a:t>o</a:t>
                      </a:r>
                      <a:endParaRPr baseline="30000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</a:t>
                      </a:r>
                      <a:r>
                        <a:rPr baseline="-25000" lang="en" sz="150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baseline="-25000" sz="1600"/>
                    </a:p>
                  </a:txBody>
                  <a:tcPr marT="91425" marB="91425" marR="91425" marL="91425"/>
                </a:tc>
              </a:tr>
              <a:tr h="44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</a:t>
                      </a:r>
                      <a:r>
                        <a:rPr baseline="-25000" lang="en" sz="150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aseline="-25000"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19720" l="19281" r="20856" t="12159"/>
          <a:stretch/>
        </p:blipFill>
        <p:spPr>
          <a:xfrm>
            <a:off x="6062625" y="1610775"/>
            <a:ext cx="2862300" cy="24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25" y="3213375"/>
            <a:ext cx="2789700" cy="12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2875" y="3118975"/>
            <a:ext cx="22098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532800" y="2905450"/>
            <a:ext cx="25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Kinematic Equations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199800" y="2905450"/>
            <a:ext cx="25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</a:t>
            </a:r>
            <a:r>
              <a:rPr lang="en"/>
              <a:t> Kinematic Equations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Appendix 3: </a:t>
            </a:r>
            <a:r>
              <a:rPr lang="en">
                <a:solidFill>
                  <a:schemeClr val="accent5"/>
                </a:solidFill>
              </a:rPr>
              <a:t>General</a:t>
            </a:r>
            <a:r>
              <a:rPr lang="en">
                <a:solidFill>
                  <a:schemeClr val="accent5"/>
                </a:solidFill>
              </a:rPr>
              <a:t> Dynamic Equation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 is for frictional losses and D is for drag losses.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375" y="1999050"/>
            <a:ext cx="610156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800">
                <a:solidFill>
                  <a:schemeClr val="accent5"/>
                </a:solidFill>
              </a:rPr>
              <a:t>Problem Statement:</a:t>
            </a:r>
            <a:endParaRPr b="1" sz="1765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dk1"/>
                </a:solidFill>
              </a:rPr>
              <a:t>“ Design a control system for a 2 Dof manipulator of an underwater ROV”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Industry name: </a:t>
            </a:r>
            <a:r>
              <a:rPr b="1" lang="en" sz="1765">
                <a:solidFill>
                  <a:schemeClr val="dk1"/>
                </a:solidFill>
              </a:rPr>
              <a:t>Planys Technologies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Objectives:</a:t>
            </a:r>
            <a:endParaRPr b="1" sz="1765">
              <a:solidFill>
                <a:schemeClr val="accent5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i="1" lang="en" sz="1765">
                <a:solidFill>
                  <a:srgbClr val="000000"/>
                </a:solidFill>
              </a:rPr>
              <a:t>Find the shortest path and duration between two readings</a:t>
            </a:r>
            <a:endParaRPr b="1" i="1" sz="1765">
              <a:solidFill>
                <a:srgbClr val="000000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i="1" lang="en" sz="1765">
                <a:solidFill>
                  <a:srgbClr val="000000"/>
                </a:solidFill>
              </a:rPr>
              <a:t>Appropriate value of acceleration and velocity</a:t>
            </a:r>
            <a:endParaRPr b="1" i="1" sz="1765">
              <a:solidFill>
                <a:srgbClr val="000000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i="1" lang="en" sz="1765">
                <a:solidFill>
                  <a:srgbClr val="000000"/>
                </a:solidFill>
              </a:rPr>
              <a:t>Account for underwater dynamics in control system</a:t>
            </a:r>
            <a:endParaRPr b="1" i="1" sz="1765">
              <a:solidFill>
                <a:srgbClr val="000000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i="1" lang="en" sz="1765">
                <a:solidFill>
                  <a:srgbClr val="000000"/>
                </a:solidFill>
              </a:rPr>
              <a:t>Suggestions of suitable actuators</a:t>
            </a:r>
            <a:endParaRPr b="1" sz="1765">
              <a:solidFill>
                <a:srgbClr val="00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lang="en" sz="2820">
                <a:solidFill>
                  <a:schemeClr val="accent5"/>
                </a:solidFill>
              </a:rPr>
              <a:t>Rationale / Approach / Ideas:</a:t>
            </a:r>
            <a:endParaRPr sz="2820">
              <a:solidFill>
                <a:schemeClr val="accent5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26037" l="0" r="0" t="16738"/>
          <a:stretch/>
        </p:blipFill>
        <p:spPr>
          <a:xfrm>
            <a:off x="1447800" y="1307625"/>
            <a:ext cx="6508625" cy="27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02700" y="3397375"/>
            <a:ext cx="28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had presented earlier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800">
                <a:solidFill>
                  <a:schemeClr val="accent5"/>
                </a:solidFill>
              </a:rPr>
              <a:t>Rationale / Approach / Ideas:</a:t>
            </a:r>
            <a:endParaRPr b="1" sz="1765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65">
              <a:solidFill>
                <a:schemeClr val="accent5"/>
              </a:solidFill>
            </a:endParaRPr>
          </a:p>
          <a:p>
            <a:pPr indent="-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65">
                <a:solidFill>
                  <a:schemeClr val="dk1"/>
                </a:solidFill>
              </a:rPr>
              <a:t>🗹	</a:t>
            </a:r>
            <a:r>
              <a:rPr b="1" lang="en" sz="1765">
                <a:solidFill>
                  <a:schemeClr val="dk1"/>
                </a:solidFill>
              </a:rPr>
              <a:t>Deriving the forward and inverse kinematic equation for the manipulator.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65">
                <a:solidFill>
                  <a:schemeClr val="dk1"/>
                </a:solidFill>
              </a:rPr>
              <a:t>🗹	Plotting</a:t>
            </a:r>
            <a:r>
              <a:rPr b="1" lang="en" sz="1765">
                <a:solidFill>
                  <a:schemeClr val="dk1"/>
                </a:solidFill>
              </a:rPr>
              <a:t> the workspace 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65">
                <a:solidFill>
                  <a:schemeClr val="dk1"/>
                </a:solidFill>
              </a:rPr>
              <a:t>🗹	</a:t>
            </a:r>
            <a:r>
              <a:rPr b="1" lang="en" sz="1765">
                <a:solidFill>
                  <a:schemeClr val="dk1"/>
                </a:solidFill>
              </a:rPr>
              <a:t>Looking for the shortest path between two points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65">
                <a:solidFill>
                  <a:schemeClr val="dk1"/>
                </a:solidFill>
              </a:rPr>
              <a:t>🮕	Understanding the underwater dynamics.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65">
                <a:solidFill>
                  <a:schemeClr val="dk1"/>
                </a:solidFill>
              </a:rPr>
              <a:t>🮕	</a:t>
            </a:r>
            <a:r>
              <a:rPr b="1" lang="en" sz="1765">
                <a:solidFill>
                  <a:schemeClr val="dk1"/>
                </a:solidFill>
              </a:rPr>
              <a:t>Designing a PID controller for independent joint control.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65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800">
                <a:solidFill>
                  <a:schemeClr val="accent5"/>
                </a:solidFill>
              </a:rPr>
              <a:t>Key Results 1:</a:t>
            </a:r>
            <a:endParaRPr b="1" i="1"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rgbClr val="000000"/>
                </a:solidFill>
              </a:rPr>
              <a:t>Robot Workspace: </a:t>
            </a:r>
            <a:endParaRPr b="1"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8181" r="0" t="0"/>
          <a:stretch/>
        </p:blipFill>
        <p:spPr>
          <a:xfrm>
            <a:off x="147725" y="1899375"/>
            <a:ext cx="3806525" cy="27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5">
            <a:alphaModFix/>
          </a:blip>
          <a:srcRect b="0" l="10801" r="6431" t="0"/>
          <a:stretch/>
        </p:blipFill>
        <p:spPr>
          <a:xfrm>
            <a:off x="4956350" y="350550"/>
            <a:ext cx="3875950" cy="31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800">
                <a:solidFill>
                  <a:schemeClr val="accent5"/>
                </a:solidFill>
              </a:rPr>
              <a:t>Insights / Interim Conclusions / Discussion:</a:t>
            </a:r>
            <a:endParaRPr b="1" sz="1765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765">
              <a:solidFill>
                <a:srgbClr val="000000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AutoNum type="arabicPeriod"/>
            </a:pPr>
            <a:r>
              <a:rPr b="1" lang="en" sz="1765">
                <a:solidFill>
                  <a:srgbClr val="000000"/>
                </a:solidFill>
              </a:rPr>
              <a:t>As we can see from the workspace, it is impossible for robot to travel in straight line, as most points won’t lie in workspace. </a:t>
            </a:r>
            <a:endParaRPr b="1" sz="17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AutoNum type="arabicPeriod"/>
            </a:pPr>
            <a:r>
              <a:rPr b="1" lang="en" sz="1765">
                <a:solidFill>
                  <a:srgbClr val="000000"/>
                </a:solidFill>
              </a:rPr>
              <a:t>We propose that instead of deriving the shortest path, we will try to reduce the work done by motor, by allowing minimum angular displacement to reach the desired location. </a:t>
            </a:r>
            <a:endParaRPr b="1" sz="1765">
              <a:solidFill>
                <a:srgbClr val="000000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800">
                <a:solidFill>
                  <a:schemeClr val="accent5"/>
                </a:solidFill>
              </a:rPr>
              <a:t>Key Results 2:</a:t>
            </a:r>
            <a:endParaRPr b="1" i="1"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rgbClr val="000000"/>
                </a:solidFill>
              </a:rPr>
              <a:t>Inverse kinematics:</a:t>
            </a:r>
            <a:endParaRPr b="1"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rgbClr val="000000"/>
                </a:solidFill>
              </a:rPr>
              <a:t>We have implemented the </a:t>
            </a:r>
            <a:r>
              <a:rPr b="1" lang="en" sz="1765">
                <a:solidFill>
                  <a:srgbClr val="000000"/>
                </a:solidFill>
              </a:rPr>
              <a:t>inverse</a:t>
            </a:r>
            <a:r>
              <a:rPr b="1" lang="en" sz="1765">
                <a:solidFill>
                  <a:srgbClr val="000000"/>
                </a:solidFill>
              </a:rPr>
              <a:t> kinematics code such that given the two coordinate points, we get the angular orientations of both the joints. </a:t>
            </a:r>
            <a:endParaRPr b="1"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rgbClr val="000000"/>
                </a:solidFill>
              </a:rPr>
              <a:t>Example: </a:t>
            </a:r>
            <a:endParaRPr b="1"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>
                <a:solidFill>
                  <a:srgbClr val="000000"/>
                </a:solidFill>
              </a:rPr>
              <a:t>Input:</a:t>
            </a:r>
            <a:endParaRPr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>
                <a:solidFill>
                  <a:srgbClr val="000000"/>
                </a:solidFill>
              </a:rPr>
              <a:t>Output:</a:t>
            </a:r>
            <a:r>
              <a:rPr b="1" lang="en" sz="1765">
                <a:solidFill>
                  <a:srgbClr val="000000"/>
                </a:solidFill>
              </a:rPr>
              <a:t>  </a:t>
            </a:r>
            <a:endParaRPr b="1" sz="1765">
              <a:solidFill>
                <a:srgbClr val="000000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575" y="2867883"/>
            <a:ext cx="42100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763" y="3671888"/>
            <a:ext cx="59340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800">
                <a:solidFill>
                  <a:schemeClr val="accent5"/>
                </a:solidFill>
              </a:rPr>
              <a:t>Key Results 3:</a:t>
            </a:r>
            <a:endParaRPr b="1" i="1" sz="17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7363" y="2452688"/>
            <a:ext cx="5934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8723" y="1128723"/>
            <a:ext cx="6535450" cy="31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accent5"/>
                </a:solidFill>
              </a:rPr>
              <a:t>Appendix 1: Dimensions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765">
                <a:solidFill>
                  <a:schemeClr val="dk1"/>
                </a:solidFill>
              </a:rPr>
              <a:t>Dimensions: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765">
                <a:solidFill>
                  <a:schemeClr val="dk1"/>
                </a:solidFill>
              </a:rPr>
              <a:t>m1 = 1.5 kg, m2 = 1 kg, m_probe = 0.5 kg</a:t>
            </a:r>
            <a:endParaRPr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765">
                <a:solidFill>
                  <a:schemeClr val="dk1"/>
                </a:solidFill>
              </a:rPr>
              <a:t>l1 = 150 mm, l2 = 300 mm</a:t>
            </a:r>
            <a:endParaRPr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050" y="2535775"/>
            <a:ext cx="4275024" cy="21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