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23"/>
  </p:notesMasterIdLst>
  <p:handoutMasterIdLst>
    <p:handoutMasterId r:id="rId24"/>
  </p:handoutMasterIdLst>
  <p:sldIdLst>
    <p:sldId id="256" r:id="rId5"/>
    <p:sldId id="262" r:id="rId6"/>
    <p:sldId id="277" r:id="rId7"/>
    <p:sldId id="278" r:id="rId8"/>
    <p:sldId id="279" r:id="rId9"/>
    <p:sldId id="280" r:id="rId10"/>
    <p:sldId id="281" r:id="rId11"/>
    <p:sldId id="285" r:id="rId12"/>
    <p:sldId id="286" r:id="rId13"/>
    <p:sldId id="282" r:id="rId14"/>
    <p:sldId id="283" r:id="rId15"/>
    <p:sldId id="287" r:id="rId16"/>
    <p:sldId id="288" r:id="rId17"/>
    <p:sldId id="289" r:id="rId18"/>
    <p:sldId id="291" r:id="rId19"/>
    <p:sldId id="290" r:id="rId20"/>
    <p:sldId id="284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07" autoAdjust="0"/>
    <p:restoredTop sz="94648" autoAdjust="0"/>
  </p:normalViewPr>
  <p:slideViewPr>
    <p:cSldViewPr snapToGrid="0">
      <p:cViewPr>
        <p:scale>
          <a:sx n="88" d="100"/>
          <a:sy n="88" d="100"/>
        </p:scale>
        <p:origin x="3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44646B-21C0-410B-BA17-64C59EB292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9392C-F5C5-4C38-94CE-455C7F402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A4FD-FAFB-4CDA-9DC5-D20CA18269A9}" type="datetimeFigureOut">
              <a:rPr lang="en-US" smtClean="0"/>
              <a:t>7/25/2022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F3D2C-86D2-4CEA-B1B8-750885E16D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D5F72-69F2-4B4B-A943-B04C4B1E36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EBA49-8001-49C3-9348-7448336215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06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1E35E-F34C-4F0E-B8A1-D9F5F49CB3AD}" type="datetimeFigureOut">
              <a:rPr lang="en-US" smtClean="0"/>
              <a:t>7/25/2022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F15BC-4AA1-41C4-8C26-91A7E3BB9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6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52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9E1EF87-70A4-4F87-ACD7-0C2445D809FD}" type="datetime1">
              <a:rPr lang="en-US" smtClean="0"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43A3-7A4C-452F-B9CA-4F8CBFD65680}" type="datetime1">
              <a:rPr lang="en-US" smtClean="0"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AF1605B-D2C0-43E4-A837-A856A2E2C14E}" type="datetime1">
              <a:rPr lang="en-US" smtClean="0"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40F1-F2FB-4CE1-ABA7-BE7A4DB89DEB}" type="datetime1">
              <a:rPr lang="en-US" smtClean="0"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0D990E9-2C1A-4E84-9FF8-1B20BB8C8536}" type="datetime1">
              <a:rPr lang="en-US" smtClean="0"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B4384-114E-4302-895B-13751211A8B7}" type="datetime1">
              <a:rPr lang="en-US" smtClean="0"/>
              <a:t>7/25/2022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9DC59-9F64-4FAA-ADDC-6EA23740CE1B}" type="datetime1">
              <a:rPr lang="en-US" smtClean="0"/>
              <a:t>7/25/2022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1D4F-D1C8-44A1-B886-06C641003A60}" type="datetime1">
              <a:rPr lang="en-US" smtClean="0"/>
              <a:t>7/25/2022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49296-FC1B-46AF-83AC-88CA2F3A3D83}" type="datetime1">
              <a:rPr lang="en-US" smtClean="0"/>
              <a:t>7/25/2022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3BB7129-3187-4C95-9213-17D9E9876630}" type="datetime1">
              <a:rPr lang="en-US" smtClean="0"/>
              <a:t>7/25/2022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976B-FFB0-4EAB-87EE-6851522B27DF}" type="datetime1">
              <a:rPr lang="en-US" smtClean="0"/>
              <a:t>7/25/2022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A6CE14C-C036-472C-8EF3-0C71A0323507}" type="datetime1">
              <a:rPr lang="en-US" smtClean="0"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4" y="4431624"/>
            <a:ext cx="10618032" cy="644434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cs typeface="Calibri" panose="020F0502020204030204" pitchFamily="34" charset="0"/>
              </a:rPr>
              <a:t>Exploration for Wayfarer</a:t>
            </a:r>
            <a:endParaRPr lang="en-US" sz="3200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076059"/>
            <a:ext cx="10993546" cy="1385702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rgbClr val="FFC000"/>
                </a:solidFill>
                <a:cs typeface="Calibri" panose="020F0502020204030204" pitchFamily="34" charset="0"/>
              </a:rPr>
              <a:t>Guided By:		             </a:t>
            </a:r>
            <a:r>
              <a:rPr lang="en-US" b="1" dirty="0" smtClean="0">
                <a:solidFill>
                  <a:srgbClr val="FFC000"/>
                </a:solidFill>
                <a:cs typeface="Calibri" panose="020F0502020204030204" pitchFamily="34" charset="0"/>
              </a:rPr>
              <a:t>							Presented </a:t>
            </a:r>
            <a:r>
              <a:rPr lang="en-US" b="1" dirty="0">
                <a:solidFill>
                  <a:srgbClr val="FFC000"/>
                </a:solidFill>
                <a:cs typeface="Calibri" panose="020F0502020204030204" pitchFamily="34" charset="0"/>
              </a:rPr>
              <a:t>by</a:t>
            </a:r>
            <a:r>
              <a:rPr lang="en-US" b="1" dirty="0" smtClean="0">
                <a:solidFill>
                  <a:srgbClr val="FFC000"/>
                </a:solidFill>
                <a:cs typeface="Calibri" panose="020F0502020204030204" pitchFamily="34" charset="0"/>
              </a:rPr>
              <a:t>:   </a:t>
            </a:r>
            <a:endParaRPr lang="en-US" b="1" dirty="0">
              <a:solidFill>
                <a:srgbClr val="FFC000"/>
              </a:solidFill>
              <a:cs typeface="Calibri" panose="020F0502020204030204" pitchFamily="34" charset="0"/>
            </a:endParaRPr>
          </a:p>
          <a:p>
            <a:r>
              <a:rPr lang="en-US" b="1" dirty="0">
                <a:solidFill>
                  <a:srgbClr val="FFC000"/>
                </a:solidFill>
                <a:cs typeface="Calibri" panose="020F0502020204030204" pitchFamily="34" charset="0"/>
              </a:rPr>
              <a:t>	</a:t>
            </a:r>
            <a:r>
              <a:rPr lang="en-US" b="1" dirty="0" smtClean="0">
                <a:solidFill>
                  <a:srgbClr val="FFC000"/>
                </a:solidFill>
                <a:cs typeface="Calibri" panose="020F0502020204030204" pitchFamily="34" charset="0"/>
              </a:rPr>
              <a:t>          Prof</a:t>
            </a:r>
            <a:r>
              <a:rPr lang="en-US" b="1" dirty="0">
                <a:solidFill>
                  <a:srgbClr val="FFC000"/>
                </a:solidFill>
                <a:cs typeface="Calibri" panose="020F0502020204030204" pitchFamily="34" charset="0"/>
              </a:rPr>
              <a:t>. </a:t>
            </a:r>
            <a:r>
              <a:rPr lang="en-US" b="1" dirty="0" err="1">
                <a:solidFill>
                  <a:srgbClr val="FFC000"/>
                </a:solidFill>
                <a:cs typeface="Calibri" panose="020F0502020204030204" pitchFamily="34" charset="0"/>
              </a:rPr>
              <a:t>Himani</a:t>
            </a:r>
            <a:r>
              <a:rPr lang="en-US" b="1" dirty="0">
                <a:solidFill>
                  <a:srgbClr val="FFC000"/>
                </a:solidFill>
                <a:cs typeface="Calibri" panose="020F0502020204030204" pitchFamily="34" charset="0"/>
              </a:rPr>
              <a:t> Trivedi			 </a:t>
            </a:r>
            <a:r>
              <a:rPr lang="en-US" b="1" dirty="0" smtClean="0">
                <a:solidFill>
                  <a:srgbClr val="FFC000"/>
                </a:solidFill>
                <a:cs typeface="Calibri" panose="020F0502020204030204" pitchFamily="34" charset="0"/>
              </a:rPr>
              <a:t>				</a:t>
            </a:r>
            <a:r>
              <a:rPr lang="en-US" b="1" dirty="0">
                <a:solidFill>
                  <a:srgbClr val="FFC000"/>
                </a:solidFill>
                <a:cs typeface="Calibri" panose="020F0502020204030204" pitchFamily="34" charset="0"/>
              </a:rPr>
              <a:t>	 </a:t>
            </a:r>
            <a:r>
              <a:rPr lang="en-US" b="1" dirty="0" smtClean="0">
                <a:solidFill>
                  <a:srgbClr val="FFC000"/>
                </a:solidFill>
                <a:cs typeface="Calibri" panose="020F0502020204030204" pitchFamily="34" charset="0"/>
              </a:rPr>
              <a:t>      Patel </a:t>
            </a:r>
            <a:r>
              <a:rPr lang="en-US" b="1" dirty="0">
                <a:solidFill>
                  <a:srgbClr val="FFC000"/>
                </a:solidFill>
                <a:cs typeface="Calibri" panose="020F0502020204030204" pitchFamily="34" charset="0"/>
              </a:rPr>
              <a:t>Deep R</a:t>
            </a:r>
            <a:r>
              <a:rPr lang="en-US" b="1" dirty="0" smtClean="0">
                <a:solidFill>
                  <a:srgbClr val="FFC000"/>
                </a:solidFill>
                <a:cs typeface="Calibri" panose="020F0502020204030204" pitchFamily="34" charset="0"/>
              </a:rPr>
              <a:t>. (</a:t>
            </a:r>
            <a:r>
              <a:rPr lang="en-US" b="1" dirty="0">
                <a:solidFill>
                  <a:srgbClr val="FFC000"/>
                </a:solidFill>
                <a:cs typeface="Calibri" panose="020F0502020204030204" pitchFamily="34" charset="0"/>
              </a:rPr>
              <a:t>19BEIT30010)	</a:t>
            </a:r>
          </a:p>
          <a:p>
            <a:r>
              <a:rPr lang="en-US" b="1" dirty="0" smtClean="0">
                <a:solidFill>
                  <a:srgbClr val="FFC000"/>
                </a:solidFill>
                <a:cs typeface="Calibri" panose="020F0502020204030204" pitchFamily="34" charset="0"/>
              </a:rPr>
              <a:t>	  												       </a:t>
            </a:r>
            <a:r>
              <a:rPr lang="en-US" b="1" dirty="0" err="1" smtClean="0">
                <a:solidFill>
                  <a:srgbClr val="FFC000"/>
                </a:solidFill>
                <a:cs typeface="Calibri" panose="020F0502020204030204" pitchFamily="34" charset="0"/>
              </a:rPr>
              <a:t>Prajapati</a:t>
            </a:r>
            <a:r>
              <a:rPr lang="en-US" b="1" dirty="0" smtClean="0">
                <a:solidFill>
                  <a:srgbClr val="FFC000"/>
                </a:solidFill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FFC000"/>
                </a:solidFill>
                <a:cs typeface="Calibri" panose="020F0502020204030204" pitchFamily="34" charset="0"/>
              </a:rPr>
              <a:t>Dhvanil</a:t>
            </a:r>
            <a:r>
              <a:rPr lang="en-US" b="1" dirty="0">
                <a:solidFill>
                  <a:srgbClr val="FFC000"/>
                </a:solidFill>
                <a:cs typeface="Calibri" panose="020F0502020204030204" pitchFamily="34" charset="0"/>
              </a:rPr>
              <a:t> N</a:t>
            </a:r>
            <a:r>
              <a:rPr lang="en-US" b="1" dirty="0" smtClean="0">
                <a:solidFill>
                  <a:srgbClr val="FFC000"/>
                </a:solidFill>
                <a:cs typeface="Calibri" panose="020F0502020204030204" pitchFamily="34" charset="0"/>
              </a:rPr>
              <a:t>. (</a:t>
            </a:r>
            <a:r>
              <a:rPr lang="en-US" b="1" dirty="0">
                <a:solidFill>
                  <a:srgbClr val="FFC000"/>
                </a:solidFill>
                <a:cs typeface="Calibri" panose="020F0502020204030204" pitchFamily="34" charset="0"/>
              </a:rPr>
              <a:t>19BEIT30016)</a:t>
            </a:r>
          </a:p>
          <a:p>
            <a:r>
              <a:rPr lang="en-US" b="1" dirty="0" smtClean="0">
                <a:solidFill>
                  <a:srgbClr val="FFC000"/>
                </a:solidFill>
                <a:cs typeface="Calibri" panose="020F0502020204030204" pitchFamily="34" charset="0"/>
              </a:rPr>
              <a:t> 											</a:t>
            </a:r>
            <a:r>
              <a:rPr lang="en-US" b="1" dirty="0">
                <a:solidFill>
                  <a:srgbClr val="FFC000"/>
                </a:solidFill>
                <a:cs typeface="Calibri" panose="020F0502020204030204" pitchFamily="34" charset="0"/>
              </a:rPr>
              <a:t>	</a:t>
            </a:r>
            <a:r>
              <a:rPr lang="en-US" b="1" dirty="0" smtClean="0">
                <a:solidFill>
                  <a:srgbClr val="FFC000"/>
                </a:solidFill>
                <a:cs typeface="Calibri" panose="020F0502020204030204" pitchFamily="34" charset="0"/>
              </a:rPr>
              <a:t>	       Kothari </a:t>
            </a:r>
            <a:r>
              <a:rPr lang="en-US" b="1" dirty="0" err="1">
                <a:solidFill>
                  <a:srgbClr val="FFC000"/>
                </a:solidFill>
                <a:cs typeface="Calibri" panose="020F0502020204030204" pitchFamily="34" charset="0"/>
              </a:rPr>
              <a:t>Jainam</a:t>
            </a:r>
            <a:r>
              <a:rPr lang="en-US" b="1" dirty="0">
                <a:solidFill>
                  <a:srgbClr val="FFC000"/>
                </a:solidFill>
                <a:cs typeface="Calibri" panose="020F0502020204030204" pitchFamily="34" charset="0"/>
              </a:rPr>
              <a:t> G</a:t>
            </a:r>
            <a:r>
              <a:rPr lang="en-US" b="1" dirty="0" smtClean="0">
                <a:solidFill>
                  <a:srgbClr val="FFC000"/>
                </a:solidFill>
                <a:cs typeface="Calibri" panose="020F0502020204030204" pitchFamily="34" charset="0"/>
              </a:rPr>
              <a:t>. (</a:t>
            </a:r>
            <a:r>
              <a:rPr lang="en-US" b="1" dirty="0">
                <a:solidFill>
                  <a:srgbClr val="FFC000"/>
                </a:solidFill>
                <a:cs typeface="Calibri" panose="020F0502020204030204" pitchFamily="34" charset="0"/>
              </a:rPr>
              <a:t>19BEIT30027)	</a:t>
            </a:r>
          </a:p>
          <a:p>
            <a:r>
              <a:rPr lang="en-US" b="1" dirty="0" smtClean="0">
                <a:solidFill>
                  <a:srgbClr val="FFC000"/>
                </a:solidFill>
                <a:cs typeface="Calibri" panose="020F0502020204030204" pitchFamily="34" charset="0"/>
              </a:rPr>
              <a:t>											</a:t>
            </a:r>
            <a:r>
              <a:rPr lang="en-US" b="1" dirty="0">
                <a:solidFill>
                  <a:srgbClr val="FFC000"/>
                </a:solidFill>
                <a:cs typeface="Calibri" panose="020F0502020204030204" pitchFamily="34" charset="0"/>
              </a:rPr>
              <a:t>	</a:t>
            </a:r>
            <a:r>
              <a:rPr lang="en-US" b="1" dirty="0" smtClean="0">
                <a:solidFill>
                  <a:srgbClr val="FFC000"/>
                </a:solidFill>
                <a:cs typeface="Calibri" panose="020F0502020204030204" pitchFamily="34" charset="0"/>
              </a:rPr>
              <a:t>	       </a:t>
            </a:r>
            <a:r>
              <a:rPr lang="en-US" b="1" dirty="0" err="1" smtClean="0">
                <a:solidFill>
                  <a:srgbClr val="FFC000"/>
                </a:solidFill>
                <a:cs typeface="Calibri" panose="020F0502020204030204" pitchFamily="34" charset="0"/>
              </a:rPr>
              <a:t>Bunha</a:t>
            </a:r>
            <a:r>
              <a:rPr lang="en-US" b="1" dirty="0" smtClean="0">
                <a:solidFill>
                  <a:srgbClr val="FFC000"/>
                </a:solidFill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FFC000"/>
                </a:solidFill>
                <a:cs typeface="Calibri" panose="020F0502020204030204" pitchFamily="34" charset="0"/>
              </a:rPr>
              <a:t>Kunj</a:t>
            </a:r>
            <a:r>
              <a:rPr lang="en-US" b="1" dirty="0">
                <a:solidFill>
                  <a:srgbClr val="FFC000"/>
                </a:solidFill>
                <a:cs typeface="Calibri" panose="020F0502020204030204" pitchFamily="34" charset="0"/>
              </a:rPr>
              <a:t> C</a:t>
            </a:r>
            <a:r>
              <a:rPr lang="en-US" b="1" dirty="0" smtClean="0">
                <a:solidFill>
                  <a:srgbClr val="FFC000"/>
                </a:solidFill>
                <a:cs typeface="Calibri" panose="020F0502020204030204" pitchFamily="34" charset="0"/>
              </a:rPr>
              <a:t>. (</a:t>
            </a:r>
            <a:r>
              <a:rPr lang="en-US" b="1" dirty="0">
                <a:solidFill>
                  <a:srgbClr val="FFC000"/>
                </a:solidFill>
                <a:cs typeface="Calibri" panose="020F0502020204030204" pitchFamily="34" charset="0"/>
              </a:rPr>
              <a:t>19BEIT30038)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Technology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7369733" cy="3601995"/>
          </a:xfrm>
        </p:spPr>
        <p:txBody>
          <a:bodyPr/>
          <a:lstStyle/>
          <a:p>
            <a:r>
              <a:rPr lang="en-IN" dirty="0" smtClean="0"/>
              <a:t>To develop the user interface, </a:t>
            </a:r>
            <a:r>
              <a:rPr lang="en-IN" b="1" dirty="0" smtClean="0"/>
              <a:t>Flask</a:t>
            </a:r>
            <a:r>
              <a:rPr lang="en-IN" dirty="0" smtClean="0"/>
              <a:t> framework of Python is used.</a:t>
            </a:r>
            <a:endParaRPr lang="en-IN" dirty="0"/>
          </a:p>
          <a:p>
            <a:r>
              <a:rPr lang="en-IN" b="1" dirty="0" smtClean="0"/>
              <a:t>MySQL</a:t>
            </a:r>
            <a:r>
              <a:rPr lang="en-IN" dirty="0" smtClean="0"/>
              <a:t> database is used to store and manage the information. </a:t>
            </a:r>
          </a:p>
          <a:p>
            <a:r>
              <a:rPr lang="en-IN" dirty="0" smtClean="0"/>
              <a:t>The </a:t>
            </a:r>
            <a:r>
              <a:rPr lang="en-IN" b="1" dirty="0" err="1" smtClean="0"/>
              <a:t>sklearn</a:t>
            </a:r>
            <a:r>
              <a:rPr lang="en-IN" dirty="0" smtClean="0"/>
              <a:t> library</a:t>
            </a:r>
            <a:r>
              <a:rPr lang="en-IN" b="1" dirty="0" smtClean="0"/>
              <a:t> </a:t>
            </a:r>
            <a:r>
              <a:rPr lang="en-IN" dirty="0" smtClean="0"/>
              <a:t>is used to predict the number of tourists.</a:t>
            </a:r>
          </a:p>
          <a:p>
            <a:r>
              <a:rPr lang="en-IN" dirty="0" smtClean="0"/>
              <a:t>The library used to visualize the charts is </a:t>
            </a:r>
            <a:r>
              <a:rPr lang="en-IN" b="1" dirty="0" err="1" smtClean="0"/>
              <a:t>matplotlib</a:t>
            </a:r>
            <a:r>
              <a:rPr lang="en-IN" b="1" dirty="0" smtClean="0"/>
              <a:t>.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926" y="2180496"/>
            <a:ext cx="3659882" cy="23653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926" y="4380189"/>
            <a:ext cx="3659882" cy="23371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1" y="4910197"/>
            <a:ext cx="2005255" cy="18071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092" y="4785106"/>
            <a:ext cx="3236051" cy="187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00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Screenshots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" y="1828800"/>
            <a:ext cx="11268891" cy="40306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3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28" y="660944"/>
            <a:ext cx="11175381" cy="525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88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00" y="773297"/>
            <a:ext cx="11239254" cy="529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52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00" y="645418"/>
            <a:ext cx="11291506" cy="534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64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00" y="725079"/>
            <a:ext cx="11296788" cy="530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453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00" y="739602"/>
            <a:ext cx="11230546" cy="530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159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add </a:t>
            </a:r>
            <a:r>
              <a:rPr lang="en-IN" b="1" dirty="0" smtClean="0"/>
              <a:t>graphs</a:t>
            </a:r>
            <a:r>
              <a:rPr lang="en-IN" dirty="0" smtClean="0"/>
              <a:t> showing number of tourists to any place.</a:t>
            </a:r>
          </a:p>
          <a:p>
            <a:r>
              <a:rPr lang="en-IN" dirty="0" smtClean="0"/>
              <a:t>To develop a </a:t>
            </a:r>
            <a:r>
              <a:rPr lang="en-IN" b="1" dirty="0" smtClean="0"/>
              <a:t>recommendation system </a:t>
            </a:r>
            <a:r>
              <a:rPr lang="en-IN" dirty="0" smtClean="0"/>
              <a:t>which recommends tourist places to tourists.</a:t>
            </a:r>
          </a:p>
          <a:p>
            <a:r>
              <a:rPr lang="en-IN" dirty="0" smtClean="0"/>
              <a:t>To </a:t>
            </a:r>
            <a:r>
              <a:rPr lang="en-IN" b="1" dirty="0" smtClean="0"/>
              <a:t>train</a:t>
            </a:r>
            <a:r>
              <a:rPr lang="en-IN" dirty="0" smtClean="0"/>
              <a:t> a machine learning model to predict number of tourists at tourist places.</a:t>
            </a:r>
          </a:p>
          <a:p>
            <a:r>
              <a:rPr lang="en-IN" dirty="0" smtClean="0"/>
              <a:t>To create a </a:t>
            </a:r>
            <a:r>
              <a:rPr lang="en-IN" b="1" dirty="0" smtClean="0"/>
              <a:t>QR-based ticket</a:t>
            </a:r>
            <a:r>
              <a:rPr lang="en-IN" dirty="0" smtClean="0"/>
              <a:t> and send it as an email to registered email.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3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3043910"/>
            <a:ext cx="11029615" cy="600556"/>
          </a:xfrm>
        </p:spPr>
        <p:txBody>
          <a:bodyPr>
            <a:noAutofit/>
          </a:bodyPr>
          <a:lstStyle/>
          <a:p>
            <a:pPr algn="ctr"/>
            <a:r>
              <a:rPr lang="en-IN" sz="3600" b="1" dirty="0" smtClean="0"/>
              <a:t>Thank YOU</a:t>
            </a:r>
            <a:endParaRPr lang="en-IN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45278" y="3792663"/>
            <a:ext cx="4032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0000"/>
                </a:solidFill>
              </a:rPr>
              <a:t>Open for Questions and Suggestions.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30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" panose="020F0502020204030204" pitchFamily="34" charset="0"/>
              </a:rPr>
              <a:t>Table Of Content</a:t>
            </a:r>
            <a:endParaRPr lang="en-IN" dirty="0"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Objectives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Scope</a:t>
            </a:r>
          </a:p>
          <a:p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Flow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of 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System</a:t>
            </a:r>
          </a:p>
          <a:p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Technology</a:t>
            </a:r>
          </a:p>
          <a:p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Screenshots</a:t>
            </a:r>
          </a:p>
          <a:p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Future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401" y="2180495"/>
            <a:ext cx="4171406" cy="367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21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Tourism industry </a:t>
            </a:r>
            <a:r>
              <a:rPr lang="en-US" dirty="0" smtClean="0"/>
              <a:t>is one of the major contributor to the national development.</a:t>
            </a:r>
          </a:p>
          <a:p>
            <a:r>
              <a:rPr lang="en-US" dirty="0" smtClean="0"/>
              <a:t>India having a rich culture and history attracts the tourists around the world to visit various monuments, historical places, museums, etc.</a:t>
            </a:r>
          </a:p>
          <a:p>
            <a:r>
              <a:rPr lang="en-US" dirty="0" smtClean="0"/>
              <a:t>But due to the pandemic, the Indian tourist sector had a major setback.</a:t>
            </a:r>
          </a:p>
          <a:p>
            <a:r>
              <a:rPr lang="en-US" b="1" dirty="0" smtClean="0"/>
              <a:t>“Exploration for wayfarer“ </a:t>
            </a:r>
            <a:r>
              <a:rPr lang="en-US" dirty="0" smtClean="0"/>
              <a:t>can be used to revive the tourism sector of India.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4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create a </a:t>
            </a:r>
            <a:r>
              <a:rPr lang="en-IN" b="1" dirty="0" smtClean="0"/>
              <a:t>User Interface (UI) </a:t>
            </a:r>
            <a:r>
              <a:rPr lang="en-IN" dirty="0" smtClean="0"/>
              <a:t>with database interaction, through which tourists can register themselves.</a:t>
            </a:r>
          </a:p>
          <a:p>
            <a:r>
              <a:rPr lang="en-IN" dirty="0" smtClean="0"/>
              <a:t>To create and manage the database of all the historical places and museums across the country.</a:t>
            </a:r>
          </a:p>
          <a:p>
            <a:r>
              <a:rPr lang="en-IN" dirty="0" smtClean="0"/>
              <a:t>To develop an </a:t>
            </a:r>
            <a:r>
              <a:rPr lang="en-IN" b="1" dirty="0"/>
              <a:t>E</a:t>
            </a:r>
            <a:r>
              <a:rPr lang="en-IN" b="1" dirty="0" smtClean="0"/>
              <a:t>-ticket</a:t>
            </a:r>
            <a:r>
              <a:rPr lang="en-IN" dirty="0" smtClean="0"/>
              <a:t> generation system, to create a QR based entry ticket.</a:t>
            </a:r>
          </a:p>
          <a:p>
            <a:r>
              <a:rPr lang="en-IN" dirty="0" smtClean="0"/>
              <a:t>To predict the number of tourists visiting any tourist place at any time of the year.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76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web portal can be used to generate </a:t>
            </a:r>
            <a:r>
              <a:rPr lang="en-IN" b="1" dirty="0"/>
              <a:t>e</a:t>
            </a:r>
            <a:r>
              <a:rPr lang="en-IN" b="1" dirty="0" smtClean="0"/>
              <a:t>-tickets</a:t>
            </a:r>
            <a:r>
              <a:rPr lang="en-IN" dirty="0" smtClean="0"/>
              <a:t> for tourist places.</a:t>
            </a:r>
          </a:p>
          <a:p>
            <a:r>
              <a:rPr lang="en-IN" dirty="0" smtClean="0"/>
              <a:t>It also allows the government to </a:t>
            </a:r>
            <a:r>
              <a:rPr lang="en-IN" b="1" dirty="0" smtClean="0"/>
              <a:t>monitor</a:t>
            </a:r>
            <a:r>
              <a:rPr lang="en-IN" dirty="0" smtClean="0"/>
              <a:t> the travelling history of any individual of the country.</a:t>
            </a:r>
          </a:p>
          <a:p>
            <a:r>
              <a:rPr lang="en-IN" dirty="0" smtClean="0"/>
              <a:t>With the help of this portal, government can </a:t>
            </a:r>
            <a:r>
              <a:rPr lang="en-IN" b="1" dirty="0" smtClean="0"/>
              <a:t>predict</a:t>
            </a:r>
            <a:r>
              <a:rPr lang="en-IN" dirty="0" smtClean="0"/>
              <a:t> the number of tourists to any place.</a:t>
            </a:r>
          </a:p>
          <a:p>
            <a:r>
              <a:rPr lang="en-IN" dirty="0" smtClean="0"/>
              <a:t>The web portal aids the government to manage the </a:t>
            </a:r>
            <a:r>
              <a:rPr lang="en-IN" b="1" dirty="0" smtClean="0"/>
              <a:t>resources</a:t>
            </a:r>
            <a:r>
              <a:rPr lang="en-IN" dirty="0" smtClean="0"/>
              <a:t> in an efficient manner.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35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Flow of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5924111" cy="3678303"/>
          </a:xfrm>
        </p:spPr>
        <p:txBody>
          <a:bodyPr/>
          <a:lstStyle/>
          <a:p>
            <a:r>
              <a:rPr lang="en-IN" dirty="0" smtClean="0"/>
              <a:t>There are two modules in this system.</a:t>
            </a:r>
          </a:p>
          <a:p>
            <a:pPr lvl="1"/>
            <a:r>
              <a:rPr lang="en-IN" b="1" dirty="0" smtClean="0"/>
              <a:t>Admin</a:t>
            </a:r>
            <a:r>
              <a:rPr lang="en-IN" dirty="0" smtClean="0"/>
              <a:t> </a:t>
            </a:r>
          </a:p>
          <a:p>
            <a:pPr lvl="2"/>
            <a:r>
              <a:rPr lang="en-IN" dirty="0" smtClean="0"/>
              <a:t>Manage the historical places details and the prices of ticket.</a:t>
            </a:r>
          </a:p>
          <a:p>
            <a:pPr lvl="2"/>
            <a:r>
              <a:rPr lang="en-IN" dirty="0" smtClean="0"/>
              <a:t>Develop the report of the tourists travelling history.</a:t>
            </a:r>
          </a:p>
          <a:p>
            <a:pPr lvl="1"/>
            <a:r>
              <a:rPr lang="en-IN" b="1" dirty="0" smtClean="0"/>
              <a:t>Tourists</a:t>
            </a:r>
          </a:p>
          <a:p>
            <a:pPr lvl="2"/>
            <a:r>
              <a:rPr lang="en-IN" dirty="0" smtClean="0"/>
              <a:t>Find details of the places to visit based on their interests.</a:t>
            </a:r>
          </a:p>
          <a:p>
            <a:pPr lvl="2"/>
            <a:r>
              <a:rPr lang="en-IN" dirty="0" smtClean="0"/>
              <a:t>Book themselves to visit any tourist place.</a:t>
            </a:r>
          </a:p>
          <a:p>
            <a:pPr lvl="2"/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704" y="2680696"/>
            <a:ext cx="2667104" cy="288408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303" y="2680696"/>
            <a:ext cx="2725783" cy="272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55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611" y="569251"/>
            <a:ext cx="4119155" cy="62277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0605" y="6427708"/>
            <a:ext cx="2934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Fig: User Activity Diagram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776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4629147" y="5769367"/>
            <a:ext cx="3315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Fig: Admin Data Flow Diagram</a:t>
            </a:r>
            <a:endParaRPr lang="en-IN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623" y="670561"/>
            <a:ext cx="6474395" cy="517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03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28308" y="5956137"/>
            <a:ext cx="3335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Fig: Tourist </a:t>
            </a:r>
            <a:r>
              <a:rPr lang="en-IN" b="1" dirty="0"/>
              <a:t>Data Flow </a:t>
            </a:r>
            <a:r>
              <a:rPr lang="en-IN" b="1" dirty="0" smtClean="0"/>
              <a:t>Diagram</a:t>
            </a:r>
            <a:endParaRPr lang="en-IN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884" y="688449"/>
            <a:ext cx="6472996" cy="526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46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E3852F5D-AAE7-473B-9767-8875B60BC6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FC8A1C-A436-42C0-AC33-FAFFFAF219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5C8BF1-B0E4-49A1-808F-40F2AD30E743}">
  <ds:schemaRefs>
    <ds:schemaRef ds:uri="71af3243-3dd4-4a8d-8c0d-dd76da1f02a5"/>
    <ds:schemaRef ds:uri="http://purl.org/dc/elements/1.1/"/>
    <ds:schemaRef ds:uri="http://schemas.microsoft.com/office/2006/metadata/properties"/>
    <ds:schemaRef ds:uri="http://purl.org/dc/dcmitype/"/>
    <ds:schemaRef ds:uri="http://purl.org/dc/terms/"/>
    <ds:schemaRef ds:uri="http://schemas.microsoft.com/office/2006/documentManagement/types"/>
    <ds:schemaRef ds:uri="16c05727-aa75-4e4a-9b5f-8a80a1165891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0</TotalTime>
  <Words>525</Words>
  <Application>Microsoft Office PowerPoint</Application>
  <PresentationFormat>Widescreen</PresentationFormat>
  <Paragraphs>72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Gill Sans MT</vt:lpstr>
      <vt:lpstr>Wingdings 2</vt:lpstr>
      <vt:lpstr>Dividend</vt:lpstr>
      <vt:lpstr>Exploration for Wayfarer</vt:lpstr>
      <vt:lpstr>Table Of Content</vt:lpstr>
      <vt:lpstr>Introduction</vt:lpstr>
      <vt:lpstr>Objectives</vt:lpstr>
      <vt:lpstr>Scope</vt:lpstr>
      <vt:lpstr>Flow of System</vt:lpstr>
      <vt:lpstr>PowerPoint Presentation</vt:lpstr>
      <vt:lpstr>PowerPoint Presentation</vt:lpstr>
      <vt:lpstr>PowerPoint Presentation</vt:lpstr>
      <vt:lpstr>Technology</vt:lpstr>
      <vt:lpstr>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2022-02-02T15:48:05Z</dcterms:created>
  <dcterms:modified xsi:type="dcterms:W3CDTF">2022-07-25T12:45:23Z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