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Musixmatch#cite_note-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grpSp>
        <p:nvGrpSpPr>
          <p:cNvPr id="85" name="Shape 85"/>
          <p:cNvGrpSpPr/>
          <p:nvPr/>
        </p:nvGrpSpPr>
        <p:grpSpPr>
          <a:xfrm>
            <a:off x="4939500" y="1219611"/>
            <a:ext cx="3837000" cy="2704200"/>
            <a:chOff x="4939500" y="1219611"/>
            <a:chExt cx="3837000" cy="2704200"/>
          </a:xfrm>
        </p:grpSpPr>
        <p:cxnSp>
          <p:nvCxnSpPr>
            <p:cNvPr id="86" name="Shape 8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7" name="Shape 87"/>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8" name="Shape 88"/>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9" name="Shape 89"/>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0" name="Shape 9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1" name="Shape 91"/>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2" name="Shape 92"/>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3" name="Shape 9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4" name="Shape 94"/>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5" name="Shape 95"/>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96" name="Shape 96"/>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SOCK</a:t>
            </a:r>
            <a:r>
              <a:rPr lang="en" sz="4800"/>
              <a:t> </a:t>
            </a:r>
            <a:r>
              <a:rPr lang="en" sz="4800"/>
              <a:t>CHAT</a:t>
            </a:r>
            <a:endParaRPr sz="4800"/>
          </a:p>
        </p:txBody>
      </p:sp>
      <p:sp>
        <p:nvSpPr>
          <p:cNvPr id="98" name="Shape 9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Socket Chatting App</a:t>
            </a:r>
            <a:endParaRPr/>
          </a:p>
        </p:txBody>
      </p:sp>
      <p:grpSp>
        <p:nvGrpSpPr>
          <p:cNvPr id="99" name="Shape 99"/>
          <p:cNvGrpSpPr/>
          <p:nvPr/>
        </p:nvGrpSpPr>
        <p:grpSpPr>
          <a:xfrm>
            <a:off x="4939534" y="2017046"/>
            <a:ext cx="3825543" cy="1573620"/>
            <a:chOff x="1000000" y="2393988"/>
            <a:chExt cx="4144235" cy="1704713"/>
          </a:xfrm>
        </p:grpSpPr>
        <p:sp>
          <p:nvSpPr>
            <p:cNvPr id="100" name="Shape 100"/>
            <p:cNvSpPr/>
            <p:nvPr/>
          </p:nvSpPr>
          <p:spPr>
            <a:xfrm>
              <a:off x="1000000" y="2440003"/>
              <a:ext cx="4144235" cy="1631269"/>
            </a:xfrm>
            <a:custGeom>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01" name="Shape 10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0" name="Shape 110"/>
          <p:cNvGrpSpPr/>
          <p:nvPr/>
        </p:nvGrpSpPr>
        <p:grpSpPr>
          <a:xfrm>
            <a:off x="4939557" y="1778136"/>
            <a:ext cx="3836911" cy="1503799"/>
            <a:chOff x="1000025" y="2059300"/>
            <a:chExt cx="4156550" cy="1629075"/>
          </a:xfrm>
        </p:grpSpPr>
        <p:sp>
          <p:nvSpPr>
            <p:cNvPr id="111" name="Shape 111"/>
            <p:cNvSpPr/>
            <p:nvPr/>
          </p:nvSpPr>
          <p:spPr>
            <a:xfrm>
              <a:off x="1000025" y="2083952"/>
              <a:ext cx="4156550" cy="1576975"/>
            </a:xfrm>
            <a:custGeom>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12" name="Shape 112"/>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0" name="Shape 120"/>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1300">
                <a:solidFill>
                  <a:schemeClr val="dk1"/>
                </a:solidFill>
              </a:rPr>
              <a:t>HEY MUSIC</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idx="1" type="subTitle"/>
          </p:nvPr>
        </p:nvSpPr>
        <p:spPr>
          <a:xfrm>
            <a:off x="598100" y="509250"/>
            <a:ext cx="8222100" cy="4227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600">
                <a:solidFill>
                  <a:srgbClr val="F3F3F3"/>
                </a:solidFill>
                <a:latin typeface="Arial"/>
                <a:ea typeface="Arial"/>
                <a:cs typeface="Arial"/>
                <a:sym typeface="Arial"/>
              </a:rPr>
              <a:t>SOCKET PROGRAMMING</a:t>
            </a:r>
            <a:endParaRPr sz="3600">
              <a:solidFill>
                <a:srgbClr val="F3F3F3"/>
              </a:solidFill>
              <a:latin typeface="Arial"/>
              <a:ea typeface="Arial"/>
              <a:cs typeface="Arial"/>
              <a:sym typeface="Arial"/>
            </a:endParaRPr>
          </a:p>
          <a:p>
            <a:pPr indent="0" lvl="0" marL="0">
              <a:spcBef>
                <a:spcPts val="0"/>
              </a:spcBef>
              <a:spcAft>
                <a:spcPts val="0"/>
              </a:spcAft>
              <a:buNone/>
            </a:pPr>
            <a:r>
              <a:t/>
            </a:r>
            <a:endParaRPr sz="2400">
              <a:solidFill>
                <a:srgbClr val="F3F3F3"/>
              </a:solidFill>
              <a:latin typeface="Arial"/>
              <a:ea typeface="Arial"/>
              <a:cs typeface="Arial"/>
              <a:sym typeface="Arial"/>
            </a:endParaRPr>
          </a:p>
          <a:p>
            <a:pPr indent="0" lvl="0" marL="0">
              <a:spcBef>
                <a:spcPts val="0"/>
              </a:spcBef>
              <a:spcAft>
                <a:spcPts val="0"/>
              </a:spcAft>
              <a:buNone/>
            </a:pPr>
            <a:r>
              <a:t/>
            </a:r>
            <a:endParaRPr sz="2400">
              <a:solidFill>
                <a:srgbClr val="F3F3F3"/>
              </a:solidFill>
              <a:latin typeface="Arial"/>
              <a:ea typeface="Arial"/>
              <a:cs typeface="Arial"/>
              <a:sym typeface="Arial"/>
            </a:endParaRPr>
          </a:p>
          <a:p>
            <a:pPr indent="0" lvl="0" marL="0">
              <a:spcBef>
                <a:spcPts val="0"/>
              </a:spcBef>
              <a:spcAft>
                <a:spcPts val="0"/>
              </a:spcAft>
              <a:buNone/>
            </a:pPr>
            <a:r>
              <a:rPr lang="en" sz="2400">
                <a:solidFill>
                  <a:srgbClr val="F3F3F3"/>
                </a:solidFill>
                <a:latin typeface="Arial"/>
                <a:ea typeface="Arial"/>
                <a:cs typeface="Arial"/>
                <a:sym typeface="Arial"/>
              </a:rPr>
              <a:t>A </a:t>
            </a:r>
            <a:r>
              <a:rPr b="1" lang="en" sz="2400">
                <a:solidFill>
                  <a:srgbClr val="F3F3F3"/>
                </a:solidFill>
                <a:latin typeface="Arial"/>
                <a:ea typeface="Arial"/>
                <a:cs typeface="Arial"/>
                <a:sym typeface="Arial"/>
              </a:rPr>
              <a:t>socket</a:t>
            </a:r>
            <a:r>
              <a:rPr lang="en" sz="2400">
                <a:solidFill>
                  <a:srgbClr val="F3F3F3"/>
                </a:solidFill>
                <a:latin typeface="Arial"/>
                <a:ea typeface="Arial"/>
                <a:cs typeface="Arial"/>
                <a:sym typeface="Arial"/>
              </a:rPr>
              <a:t> is one endpoint of a two-way communication link between two programs running on a network. </a:t>
            </a:r>
            <a:endParaRPr sz="2400">
              <a:solidFill>
                <a:srgbClr val="F3F3F3"/>
              </a:solidFill>
              <a:latin typeface="Arial"/>
              <a:ea typeface="Arial"/>
              <a:cs typeface="Arial"/>
              <a:sym typeface="Arial"/>
            </a:endParaRPr>
          </a:p>
          <a:p>
            <a:pPr indent="0" lvl="0" marL="0">
              <a:spcBef>
                <a:spcPts val="0"/>
              </a:spcBef>
              <a:spcAft>
                <a:spcPts val="0"/>
              </a:spcAft>
              <a:buNone/>
            </a:pPr>
            <a:r>
              <a:t/>
            </a:r>
            <a:endParaRPr sz="2400">
              <a:solidFill>
                <a:srgbClr val="F3F3F3"/>
              </a:solidFill>
              <a:latin typeface="Arial"/>
              <a:ea typeface="Arial"/>
              <a:cs typeface="Arial"/>
              <a:sym typeface="Arial"/>
            </a:endParaRPr>
          </a:p>
          <a:p>
            <a:pPr indent="0" lvl="0" marL="0">
              <a:spcBef>
                <a:spcPts val="0"/>
              </a:spcBef>
              <a:spcAft>
                <a:spcPts val="0"/>
              </a:spcAft>
              <a:buNone/>
            </a:pPr>
            <a:r>
              <a:rPr lang="en" sz="2400">
                <a:solidFill>
                  <a:srgbClr val="EFEFEF"/>
                </a:solidFill>
                <a:latin typeface="Arial"/>
                <a:ea typeface="Arial"/>
                <a:cs typeface="Arial"/>
                <a:sym typeface="Arial"/>
              </a:rPr>
              <a:t>A </a:t>
            </a:r>
            <a:r>
              <a:rPr b="1" lang="en" sz="2400">
                <a:solidFill>
                  <a:srgbClr val="EFEFEF"/>
                </a:solidFill>
                <a:latin typeface="Arial"/>
                <a:ea typeface="Arial"/>
                <a:cs typeface="Arial"/>
                <a:sym typeface="Arial"/>
              </a:rPr>
              <a:t>socket</a:t>
            </a:r>
            <a:r>
              <a:rPr lang="en" sz="2400">
                <a:solidFill>
                  <a:srgbClr val="EFEFEF"/>
                </a:solidFill>
                <a:latin typeface="Arial"/>
                <a:ea typeface="Arial"/>
                <a:cs typeface="Arial"/>
                <a:sym typeface="Arial"/>
              </a:rPr>
              <a:t> is bound to a port number so that the TCP layer can identify the application that data is destined to be sent to. An </a:t>
            </a:r>
            <a:r>
              <a:rPr b="1" lang="en" sz="2400">
                <a:solidFill>
                  <a:srgbClr val="EFEFEF"/>
                </a:solidFill>
                <a:latin typeface="Arial"/>
                <a:ea typeface="Arial"/>
                <a:cs typeface="Arial"/>
                <a:sym typeface="Arial"/>
              </a:rPr>
              <a:t>endpoint</a:t>
            </a:r>
            <a:r>
              <a:rPr lang="en" sz="2400">
                <a:solidFill>
                  <a:srgbClr val="EFEFEF"/>
                </a:solidFill>
                <a:latin typeface="Arial"/>
                <a:ea typeface="Arial"/>
                <a:cs typeface="Arial"/>
                <a:sym typeface="Arial"/>
              </a:rPr>
              <a:t> is a combination of an IP address and a port number.</a:t>
            </a:r>
            <a:endParaRPr sz="2400">
              <a:solidFill>
                <a:srgbClr val="EFEFE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ctrTitle"/>
          </p:nvPr>
        </p:nvSpPr>
        <p:spPr>
          <a:xfrm>
            <a:off x="598100" y="267353"/>
            <a:ext cx="8222100" cy="9039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Types Of Sockets</a:t>
            </a:r>
            <a:endParaRPr/>
          </a:p>
        </p:txBody>
      </p:sp>
      <p:sp>
        <p:nvSpPr>
          <p:cNvPr id="131" name="Shape 131"/>
          <p:cNvSpPr txBox="1"/>
          <p:nvPr>
            <p:ph idx="1" type="subTitle"/>
          </p:nvPr>
        </p:nvSpPr>
        <p:spPr>
          <a:xfrm>
            <a:off x="598100" y="1375000"/>
            <a:ext cx="8222100" cy="384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3F3F3"/>
              </a:buClr>
              <a:buSzPts val="1800"/>
              <a:buAutoNum type="arabicPeriod"/>
            </a:pPr>
            <a:r>
              <a:rPr lang="en" sz="1800">
                <a:solidFill>
                  <a:srgbClr val="F3F3F3"/>
                </a:solidFill>
                <a:latin typeface="Arial"/>
                <a:ea typeface="Arial"/>
                <a:cs typeface="Arial"/>
                <a:sym typeface="Arial"/>
              </a:rPr>
              <a:t>Stream Sockets - These sockets use TCP (Transmission Control Protocol) for data transmission.</a:t>
            </a:r>
            <a:endParaRPr sz="1800">
              <a:solidFill>
                <a:srgbClr val="F3F3F3"/>
              </a:solidFill>
              <a:latin typeface="Arial"/>
              <a:ea typeface="Arial"/>
              <a:cs typeface="Arial"/>
              <a:sym typeface="Arial"/>
            </a:endParaRPr>
          </a:p>
          <a:p>
            <a:pPr indent="-342900" lvl="0" marL="457200" rtl="0">
              <a:spcBef>
                <a:spcPts val="0"/>
              </a:spcBef>
              <a:spcAft>
                <a:spcPts val="0"/>
              </a:spcAft>
              <a:buClr>
                <a:srgbClr val="F3F3F3"/>
              </a:buClr>
              <a:buSzPts val="1800"/>
              <a:buFont typeface="Arial"/>
              <a:buAutoNum type="arabicPeriod"/>
            </a:pPr>
            <a:r>
              <a:rPr lang="en" sz="1800">
                <a:solidFill>
                  <a:srgbClr val="F3F3F3"/>
                </a:solidFill>
                <a:latin typeface="Arial"/>
                <a:ea typeface="Arial"/>
                <a:cs typeface="Arial"/>
                <a:sym typeface="Arial"/>
              </a:rPr>
              <a:t>Datagram Sockets - They use UDP (User Datagram Protocol).</a:t>
            </a:r>
            <a:endParaRPr sz="1800">
              <a:solidFill>
                <a:srgbClr val="F3F3F3"/>
              </a:solidFill>
              <a:latin typeface="Arial"/>
              <a:ea typeface="Arial"/>
              <a:cs typeface="Arial"/>
              <a:sym typeface="Arial"/>
            </a:endParaRPr>
          </a:p>
          <a:p>
            <a:pPr indent="-342900" lvl="0" marL="457200" rtl="0">
              <a:spcBef>
                <a:spcPts val="0"/>
              </a:spcBef>
              <a:spcAft>
                <a:spcPts val="0"/>
              </a:spcAft>
              <a:buClr>
                <a:srgbClr val="F3F3F3"/>
              </a:buClr>
              <a:buSzPts val="1800"/>
              <a:buFont typeface="Arial"/>
              <a:buAutoNum type="arabicPeriod"/>
            </a:pPr>
            <a:r>
              <a:rPr lang="en" sz="1800">
                <a:solidFill>
                  <a:srgbClr val="F3F3F3"/>
                </a:solidFill>
                <a:latin typeface="Arial"/>
                <a:ea typeface="Arial"/>
                <a:cs typeface="Arial"/>
                <a:sym typeface="Arial"/>
              </a:rPr>
              <a:t>Raw Sockets - These sockets are normally datagram oriented, though their exact characteristics are dependent on the interface provided by the protocol.</a:t>
            </a:r>
            <a:endParaRPr sz="1800">
              <a:solidFill>
                <a:srgbClr val="F3F3F3"/>
              </a:solidFill>
              <a:latin typeface="Arial"/>
              <a:ea typeface="Arial"/>
              <a:cs typeface="Arial"/>
              <a:sym typeface="Arial"/>
            </a:endParaRPr>
          </a:p>
          <a:p>
            <a:pPr indent="-342900" lvl="0" marL="457200">
              <a:spcBef>
                <a:spcPts val="0"/>
              </a:spcBef>
              <a:spcAft>
                <a:spcPts val="0"/>
              </a:spcAft>
              <a:buClr>
                <a:srgbClr val="F3F3F3"/>
              </a:buClr>
              <a:buSzPts val="1800"/>
              <a:buFont typeface="Arial"/>
              <a:buAutoNum type="arabicPeriod"/>
            </a:pPr>
            <a:r>
              <a:rPr lang="en" sz="1800">
                <a:solidFill>
                  <a:srgbClr val="F3F3F3"/>
                </a:solidFill>
                <a:latin typeface="Arial"/>
                <a:ea typeface="Arial"/>
                <a:cs typeface="Arial"/>
                <a:sym typeface="Arial"/>
              </a:rPr>
              <a:t>Sequenced Packet Sockets - They are similar to a stream socket, with the exception that record boundaries are preserved.</a:t>
            </a:r>
            <a:endParaRPr sz="1800">
              <a:solidFill>
                <a:srgbClr val="F3F3F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ctrTitle"/>
          </p:nvPr>
        </p:nvSpPr>
        <p:spPr>
          <a:xfrm>
            <a:off x="598100" y="101850"/>
            <a:ext cx="8222100" cy="1069500"/>
          </a:xfrm>
          <a:prstGeom prst="rect">
            <a:avLst/>
          </a:prstGeom>
        </p:spPr>
        <p:txBody>
          <a:bodyPr anchorCtr="0" anchor="b" bIns="91425" lIns="91425" spcFirstLastPara="1" rIns="91425" wrap="square" tIns="91425">
            <a:noAutofit/>
          </a:bodyPr>
          <a:lstStyle/>
          <a:p>
            <a:pPr indent="0" lvl="0" marL="0" rtl="0" algn="ctr">
              <a:lnSpc>
                <a:spcPct val="115000"/>
              </a:lnSpc>
              <a:spcBef>
                <a:spcPts val="1800"/>
              </a:spcBef>
              <a:spcAft>
                <a:spcPts val="0"/>
              </a:spcAft>
              <a:buNone/>
            </a:pPr>
            <a:r>
              <a:rPr b="1" lang="en" sz="3600">
                <a:solidFill>
                  <a:srgbClr val="F3F3F3"/>
                </a:solidFill>
                <a:latin typeface="Arial"/>
                <a:ea typeface="Arial"/>
                <a:cs typeface="Arial"/>
                <a:sym typeface="Arial"/>
              </a:rPr>
              <a:t>Where is Socket Used?</a:t>
            </a:r>
            <a:endParaRPr b="1" sz="3600">
              <a:solidFill>
                <a:srgbClr val="F3F3F3"/>
              </a:solidFill>
              <a:latin typeface="Arial"/>
              <a:ea typeface="Arial"/>
              <a:cs typeface="Arial"/>
              <a:sym typeface="Arial"/>
            </a:endParaRPr>
          </a:p>
          <a:p>
            <a:pPr indent="0" lvl="0" marL="0" rtl="0" algn="ctr">
              <a:spcBef>
                <a:spcPts val="400"/>
              </a:spcBef>
              <a:spcAft>
                <a:spcPts val="0"/>
              </a:spcAft>
              <a:buNone/>
            </a:pPr>
            <a:r>
              <a:t/>
            </a:r>
            <a:endParaRPr b="1" sz="1700">
              <a:solidFill>
                <a:srgbClr val="000000"/>
              </a:solidFill>
              <a:latin typeface="Arial"/>
              <a:ea typeface="Arial"/>
              <a:cs typeface="Arial"/>
              <a:sym typeface="Arial"/>
            </a:endParaRPr>
          </a:p>
        </p:txBody>
      </p:sp>
      <p:sp>
        <p:nvSpPr>
          <p:cNvPr id="137" name="Shape 137"/>
          <p:cNvSpPr txBox="1"/>
          <p:nvPr>
            <p:ph idx="1" type="subTitle"/>
          </p:nvPr>
        </p:nvSpPr>
        <p:spPr>
          <a:xfrm>
            <a:off x="598100" y="1311350"/>
            <a:ext cx="8222100" cy="390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3F3F3"/>
                </a:solidFill>
                <a:latin typeface="Arial"/>
                <a:ea typeface="Arial"/>
                <a:cs typeface="Arial"/>
                <a:sym typeface="Arial"/>
              </a:rPr>
              <a:t>A Unix Socket is used in a client-server application framework. A server is a process that performs some functions on request from a client. Most of the application-level protocols like FTP, SMTP, and POP3 make use of sockets to establish connection between client and server for the exchange of data.</a:t>
            </a:r>
            <a:endParaRPr sz="2400">
              <a:solidFill>
                <a:srgbClr val="F3F3F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CLIENT-SERVER MODEL</a:t>
            </a:r>
            <a:endParaRPr/>
          </a:p>
        </p:txBody>
      </p:sp>
      <p:grpSp>
        <p:nvGrpSpPr>
          <p:cNvPr id="143" name="Shape 143"/>
          <p:cNvGrpSpPr/>
          <p:nvPr/>
        </p:nvGrpSpPr>
        <p:grpSpPr>
          <a:xfrm>
            <a:off x="431908" y="1304875"/>
            <a:ext cx="3947594" cy="3416400"/>
            <a:chOff x="431925" y="1304875"/>
            <a:chExt cx="2628925" cy="3416400"/>
          </a:xfrm>
        </p:grpSpPr>
        <p:sp>
          <p:nvSpPr>
            <p:cNvPr id="144" name="Shape 14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6" name="Shape 146"/>
          <p:cNvSpPr txBox="1"/>
          <p:nvPr>
            <p:ph idx="4294967295" type="body"/>
          </p:nvPr>
        </p:nvSpPr>
        <p:spPr>
          <a:xfrm>
            <a:off x="506425" y="1304875"/>
            <a:ext cx="3873000" cy="461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chemeClr val="lt1"/>
                </a:solidFill>
              </a:rPr>
              <a:t>SERVER</a:t>
            </a:r>
            <a:endParaRPr>
              <a:solidFill>
                <a:schemeClr val="lt1"/>
              </a:solidFill>
            </a:endParaRPr>
          </a:p>
        </p:txBody>
      </p:sp>
      <p:sp>
        <p:nvSpPr>
          <p:cNvPr id="147" name="Shape 147"/>
          <p:cNvSpPr txBox="1"/>
          <p:nvPr>
            <p:ph idx="4294967295" type="body"/>
          </p:nvPr>
        </p:nvSpPr>
        <p:spPr>
          <a:xfrm>
            <a:off x="508325" y="1850300"/>
            <a:ext cx="3782100" cy="279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AutoNum type="arabicPeriod"/>
            </a:pPr>
            <a:r>
              <a:rPr lang="en" sz="1400">
                <a:solidFill>
                  <a:srgbClr val="000000"/>
                </a:solidFill>
                <a:latin typeface="Arial"/>
                <a:ea typeface="Arial"/>
                <a:cs typeface="Arial"/>
                <a:sym typeface="Arial"/>
              </a:rPr>
              <a:t>In computing, a </a:t>
            </a:r>
            <a:r>
              <a:rPr b="1" lang="en" sz="1400">
                <a:solidFill>
                  <a:srgbClr val="000000"/>
                </a:solidFill>
                <a:latin typeface="Arial"/>
                <a:ea typeface="Arial"/>
                <a:cs typeface="Arial"/>
                <a:sym typeface="Arial"/>
              </a:rPr>
              <a:t>server</a:t>
            </a:r>
            <a:r>
              <a:rPr lang="en" sz="1400">
                <a:solidFill>
                  <a:srgbClr val="000000"/>
                </a:solidFill>
                <a:latin typeface="Arial"/>
                <a:ea typeface="Arial"/>
                <a:cs typeface="Arial"/>
                <a:sym typeface="Arial"/>
              </a:rPr>
              <a:t> is a computer program or a device that provides functionality for other programs or devices, called "clients".</a:t>
            </a:r>
            <a:endParaRPr sz="1400">
              <a:solidFill>
                <a:srgbClr val="000000"/>
              </a:solidFill>
              <a:latin typeface="Arial"/>
              <a:ea typeface="Arial"/>
              <a:cs typeface="Arial"/>
              <a:sym typeface="Arial"/>
            </a:endParaRPr>
          </a:p>
          <a:p>
            <a:pPr indent="-317500" lvl="0" marL="457200" rtl="0">
              <a:spcBef>
                <a:spcPts val="0"/>
              </a:spcBef>
              <a:spcAft>
                <a:spcPts val="0"/>
              </a:spcAft>
              <a:buSzPts val="1400"/>
              <a:buFont typeface="Arial"/>
              <a:buAutoNum type="arabicPeriod"/>
            </a:pPr>
            <a:r>
              <a:rPr lang="en" sz="1400">
                <a:solidFill>
                  <a:srgbClr val="000000"/>
                </a:solidFill>
                <a:latin typeface="Arial"/>
                <a:ea typeface="Arial"/>
                <a:cs typeface="Arial"/>
                <a:sym typeface="Arial"/>
              </a:rPr>
              <a:t>Servers can provide various functionalities, often called "services", such as sharing data or resources among multiple clients, or performing computation for a client. </a:t>
            </a:r>
            <a:endParaRPr sz="1400"/>
          </a:p>
        </p:txBody>
      </p:sp>
      <p:grpSp>
        <p:nvGrpSpPr>
          <p:cNvPr id="148" name="Shape 148"/>
          <p:cNvGrpSpPr/>
          <p:nvPr/>
        </p:nvGrpSpPr>
        <p:grpSpPr>
          <a:xfrm>
            <a:off x="4748758" y="1304875"/>
            <a:ext cx="4175935" cy="3416400"/>
            <a:chOff x="3320450" y="1304875"/>
            <a:chExt cx="2632500" cy="3416400"/>
          </a:xfrm>
        </p:grpSpPr>
        <p:sp>
          <p:nvSpPr>
            <p:cNvPr id="149" name="Shape 14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1" name="Shape 151"/>
          <p:cNvSpPr txBox="1"/>
          <p:nvPr>
            <p:ph idx="4294967295" type="body"/>
          </p:nvPr>
        </p:nvSpPr>
        <p:spPr>
          <a:xfrm>
            <a:off x="4978000" y="1850300"/>
            <a:ext cx="3782100" cy="2794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sz="1400">
                <a:solidFill>
                  <a:srgbClr val="000000"/>
                </a:solidFill>
                <a:latin typeface="Arial"/>
                <a:ea typeface="Arial"/>
                <a:cs typeface="Arial"/>
                <a:sym typeface="Arial"/>
              </a:rPr>
              <a:t>A client is a computer or a program that, as part of its operation, relies on sending a request to another program or a computer hardware or software that accesses a service made available by a server(which may or may not be located on another computer).  </a:t>
            </a:r>
            <a:endParaRPr sz="1400">
              <a:solidFill>
                <a:srgbClr val="000000"/>
              </a:solidFill>
              <a:latin typeface="Arial"/>
              <a:ea typeface="Arial"/>
              <a:cs typeface="Arial"/>
              <a:sym typeface="Arial"/>
            </a:endParaRPr>
          </a:p>
          <a:p>
            <a:pPr indent="-317500" lvl="0" marL="457200">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The term applies to the role that programs or devices play in the client–server model.</a:t>
            </a:r>
            <a:endParaRPr sz="1400">
              <a:solidFill>
                <a:srgbClr val="000000"/>
              </a:solidFill>
              <a:latin typeface="Arial"/>
              <a:ea typeface="Arial"/>
              <a:cs typeface="Arial"/>
              <a:sym typeface="Arial"/>
            </a:endParaRPr>
          </a:p>
        </p:txBody>
      </p:sp>
      <p:sp>
        <p:nvSpPr>
          <p:cNvPr id="152" name="Shape 152"/>
          <p:cNvSpPr txBox="1"/>
          <p:nvPr>
            <p:ph idx="4294967295" type="body"/>
          </p:nvPr>
        </p:nvSpPr>
        <p:spPr>
          <a:xfrm>
            <a:off x="4893975" y="1304875"/>
            <a:ext cx="3873000" cy="461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solidFill>
                  <a:schemeClr val="lt1"/>
                </a:solidFill>
              </a:rPr>
              <a:t>CLIENT</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598100" y="420127"/>
            <a:ext cx="8222100" cy="725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ANDROID DEVELOPMENT</a:t>
            </a:r>
            <a:endParaRPr/>
          </a:p>
        </p:txBody>
      </p:sp>
      <p:sp>
        <p:nvSpPr>
          <p:cNvPr id="158" name="Shape 158"/>
          <p:cNvSpPr txBox="1"/>
          <p:nvPr/>
        </p:nvSpPr>
        <p:spPr>
          <a:xfrm>
            <a:off x="802075" y="1413200"/>
            <a:ext cx="7473300" cy="324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F3F3F3"/>
                </a:solidFill>
              </a:rPr>
              <a:t>Android software development</a:t>
            </a:r>
            <a:r>
              <a:rPr lang="en" sz="2400">
                <a:solidFill>
                  <a:srgbClr val="F3F3F3"/>
                </a:solidFill>
              </a:rPr>
              <a:t> is the process by which new applications are created for devices running the Android operating system. Officially, apps can be written using Java, C++ or Kotlin using the Android software development kit (SDK). Third party tools, development environments and language support have also continued to evolve and expand since the initial SDK was released in 2008.</a:t>
            </a:r>
            <a:endParaRPr sz="2400">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598100" y="420127"/>
            <a:ext cx="8222100" cy="72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MUSIXMATCH API</a:t>
            </a:r>
            <a:endParaRPr/>
          </a:p>
        </p:txBody>
      </p:sp>
      <p:sp>
        <p:nvSpPr>
          <p:cNvPr id="164" name="Shape 164"/>
          <p:cNvSpPr txBox="1"/>
          <p:nvPr/>
        </p:nvSpPr>
        <p:spPr>
          <a:xfrm>
            <a:off x="802075" y="1413200"/>
            <a:ext cx="7473300" cy="3246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F3F3F3"/>
              </a:buClr>
              <a:buSzPts val="1800"/>
              <a:buAutoNum type="arabicPeriod"/>
            </a:pPr>
            <a:r>
              <a:rPr b="1" lang="en" sz="1800">
                <a:solidFill>
                  <a:srgbClr val="F3F3F3"/>
                </a:solidFill>
              </a:rPr>
              <a:t>Musixmatch</a:t>
            </a:r>
            <a:r>
              <a:rPr lang="en" sz="1800">
                <a:solidFill>
                  <a:srgbClr val="F3F3F3"/>
                </a:solidFill>
              </a:rPr>
              <a:t> is the world's largest lyrics platform where users can search and share lyrics. It has 73 million users, 14 million lyrics and 40 employees.</a:t>
            </a:r>
            <a:endParaRPr baseline="30000" sz="1800" u="sng">
              <a:solidFill>
                <a:srgbClr val="F3F3F3"/>
              </a:solidFill>
              <a:hlinkClick r:id="rId3"/>
            </a:endParaRPr>
          </a:p>
          <a:p>
            <a:pPr indent="-342900" lvl="0" marL="457200" rtl="0">
              <a:spcBef>
                <a:spcPts val="0"/>
              </a:spcBef>
              <a:spcAft>
                <a:spcPts val="0"/>
              </a:spcAft>
              <a:buClr>
                <a:srgbClr val="F3F3F3"/>
              </a:buClr>
              <a:buSzPts val="1800"/>
              <a:buAutoNum type="arabicPeriod"/>
            </a:pPr>
            <a:r>
              <a:rPr lang="en" sz="1800">
                <a:solidFill>
                  <a:srgbClr val="F3F3F3"/>
                </a:solidFill>
              </a:rPr>
              <a:t>It is accessible via the web and mobile apps for the iOS,Android operating systems on various devices (phones, tablets and wearables) and through www.musixmatch.com</a:t>
            </a:r>
            <a:endParaRPr sz="1800">
              <a:solidFill>
                <a:srgbClr val="F3F3F3"/>
              </a:solidFill>
            </a:endParaRPr>
          </a:p>
          <a:p>
            <a:pPr indent="-342900" lvl="0" marL="457200" rtl="0">
              <a:spcBef>
                <a:spcPts val="0"/>
              </a:spcBef>
              <a:spcAft>
                <a:spcPts val="0"/>
              </a:spcAft>
              <a:buClr>
                <a:srgbClr val="FFFFFF"/>
              </a:buClr>
              <a:buSzPts val="1800"/>
              <a:buAutoNum type="arabicPeriod"/>
            </a:pPr>
            <a:r>
              <a:rPr lang="en" sz="1800">
                <a:solidFill>
                  <a:srgbClr val="FFFFFF"/>
                </a:solidFill>
              </a:rPr>
              <a:t>Musixmatch displays synchronised lyrics to view in time with the music being played. On its native apps, it bears the ability to scan all the songs in a user's music library and find lyrics for them all, as well as to be used as a native music player.</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nvSpPr>
        <p:spPr>
          <a:xfrm>
            <a:off x="407400" y="127325"/>
            <a:ext cx="8262600" cy="49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F3F3F3"/>
                </a:solidFill>
              </a:rPr>
              <a:t>   </a:t>
            </a:r>
            <a:endParaRPr b="1" sz="7200">
              <a:solidFill>
                <a:srgbClr val="F3F3F3"/>
              </a:solidFill>
            </a:endParaRPr>
          </a:p>
          <a:p>
            <a:pPr indent="0" lvl="0" marL="0" rtl="0" algn="l">
              <a:spcBef>
                <a:spcPts val="0"/>
              </a:spcBef>
              <a:spcAft>
                <a:spcPts val="0"/>
              </a:spcAft>
              <a:buNone/>
            </a:pPr>
            <a:r>
              <a:rPr b="1" lang="en" sz="7200">
                <a:solidFill>
                  <a:srgbClr val="F3F3F3"/>
                </a:solidFill>
              </a:rPr>
              <a:t>    </a:t>
            </a:r>
            <a:endParaRPr b="1" sz="7200">
              <a:solidFill>
                <a:srgbClr val="F3F3F3"/>
              </a:solidFill>
            </a:endParaRPr>
          </a:p>
          <a:p>
            <a:pPr indent="0" lvl="0" marL="1371600" rtl="0" algn="l">
              <a:spcBef>
                <a:spcPts val="0"/>
              </a:spcBef>
              <a:spcAft>
                <a:spcPts val="0"/>
              </a:spcAft>
              <a:buNone/>
            </a:pPr>
            <a:r>
              <a:rPr b="1" lang="en" sz="7200">
                <a:solidFill>
                  <a:srgbClr val="F3F3F3"/>
                </a:solidFill>
              </a:rPr>
              <a:t>THANK YOU</a:t>
            </a:r>
            <a:endParaRPr sz="72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