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 id="265" r:id="rId6"/>
    <p:sldId id="260" r:id="rId7"/>
    <p:sldId id="261" r:id="rId8"/>
    <p:sldId id="262" r:id="rId9"/>
    <p:sldId id="263" r:id="rId10"/>
    <p:sldId id="268" r:id="rId11"/>
    <p:sldId id="264"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10/25/2018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723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28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41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70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74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85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365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45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680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530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10/25/2018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87924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10/25/2018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489926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ECD3DF-663B-43AF-BF10-98EE4C230A86}"/>
              </a:ext>
            </a:extLst>
          </p:cNvPr>
          <p:cNvSpPr>
            <a:spLocks noGrp="1"/>
          </p:cNvSpPr>
          <p:nvPr>
            <p:ph type="ctrTitle"/>
          </p:nvPr>
        </p:nvSpPr>
        <p:spPr>
          <a:xfrm>
            <a:off x="656822" y="1372421"/>
            <a:ext cx="8642938" cy="2891339"/>
          </a:xfrm>
        </p:spPr>
        <p:txBody>
          <a:bodyPr>
            <a:normAutofit fontScale="90000"/>
          </a:bodyPr>
          <a:lstStyle/>
          <a:p>
            <a:pPr algn="ctr"/>
            <a:r>
              <a:rPr lang="en-IN" sz="6000" dirty="0" smtClean="0">
                <a:latin typeface="Calibri" panose="020F0502020204030204" pitchFamily="34" charset="0"/>
                <a:cs typeface="Calibri" panose="020F0502020204030204" pitchFamily="34" charset="0"/>
              </a:rPr>
              <a:t/>
            </a:r>
            <a:br>
              <a:rPr lang="en-IN" sz="6000" dirty="0" smtClean="0">
                <a:latin typeface="Calibri" panose="020F0502020204030204" pitchFamily="34" charset="0"/>
                <a:cs typeface="Calibri" panose="020F0502020204030204" pitchFamily="34" charset="0"/>
              </a:rPr>
            </a:br>
            <a:r>
              <a:rPr lang="en-IN" sz="6000" dirty="0" smtClean="0">
                <a:latin typeface="Calibri" panose="020F0502020204030204" pitchFamily="34" charset="0"/>
                <a:cs typeface="Calibri" panose="020F0502020204030204" pitchFamily="34" charset="0"/>
              </a:rPr>
              <a:t>IT345 </a:t>
            </a:r>
            <a:r>
              <a:rPr lang="en-IN" sz="6000" dirty="0">
                <a:latin typeface="Calibri" panose="020F0502020204030204" pitchFamily="34" charset="0"/>
                <a:cs typeface="Calibri" panose="020F0502020204030204" pitchFamily="34" charset="0"/>
              </a:rPr>
              <a:t>–SGP</a:t>
            </a:r>
            <a:br>
              <a:rPr lang="en-IN" sz="6000" dirty="0">
                <a:latin typeface="Calibri" panose="020F0502020204030204" pitchFamily="34" charset="0"/>
                <a:cs typeface="Calibri" panose="020F0502020204030204" pitchFamily="34" charset="0"/>
              </a:rPr>
            </a:br>
            <a:r>
              <a:rPr lang="en-IN" sz="6000" dirty="0">
                <a:latin typeface="Calibri" panose="020F0502020204030204" pitchFamily="34" charset="0"/>
                <a:cs typeface="Calibri" panose="020F0502020204030204" pitchFamily="34" charset="0"/>
              </a:rPr>
              <a:t>Pocket Library</a:t>
            </a:r>
            <a:r>
              <a:rPr lang="en-IN" sz="6000" b="1" dirty="0">
                <a:latin typeface="Calibri" panose="020F0502020204030204" pitchFamily="34" charset="0"/>
                <a:cs typeface="Calibri" panose="020F0502020204030204" pitchFamily="34" charset="0"/>
              </a:rPr>
              <a:t/>
            </a:r>
            <a:br>
              <a:rPr lang="en-IN" sz="6000" b="1" dirty="0">
                <a:latin typeface="Calibri" panose="020F0502020204030204" pitchFamily="34" charset="0"/>
                <a:cs typeface="Calibri" panose="020F0502020204030204" pitchFamily="34" charset="0"/>
              </a:rPr>
            </a:br>
            <a:endParaRPr lang="en-IN" sz="6000" b="1" dirty="0"/>
          </a:p>
        </p:txBody>
      </p:sp>
      <p:sp>
        <p:nvSpPr>
          <p:cNvPr id="3" name="Subtitle 2">
            <a:extLst>
              <a:ext uri="{FF2B5EF4-FFF2-40B4-BE49-F238E27FC236}">
                <a16:creationId xmlns:a16="http://schemas.microsoft.com/office/drawing/2014/main" xmlns="" id="{DB87D128-5F7F-412E-8E42-4DCD2212E4E9}"/>
              </a:ext>
            </a:extLst>
          </p:cNvPr>
          <p:cNvSpPr>
            <a:spLocks noGrp="1"/>
          </p:cNvSpPr>
          <p:nvPr>
            <p:ph type="subTitle" idx="1"/>
          </p:nvPr>
        </p:nvSpPr>
        <p:spPr>
          <a:xfrm>
            <a:off x="1100051" y="4455619"/>
            <a:ext cx="10058400" cy="1454987"/>
          </a:xfrm>
        </p:spPr>
        <p:txBody>
          <a:bodyPr>
            <a:normAutofit fontScale="70000" lnSpcReduction="20000"/>
          </a:bodyPr>
          <a:lstStyle/>
          <a:p>
            <a:pPr algn="l"/>
            <a:endParaRPr lang="en-IN" dirty="0"/>
          </a:p>
          <a:p>
            <a:pPr algn="l"/>
            <a:r>
              <a:rPr lang="en-IN" sz="2800" dirty="0">
                <a:solidFill>
                  <a:schemeClr val="tx1"/>
                </a:solidFill>
                <a:latin typeface="Calibri" panose="020F0502020204030204" pitchFamily="34" charset="0"/>
                <a:cs typeface="Calibri" panose="020F0502020204030204" pitchFamily="34" charset="0"/>
              </a:rPr>
              <a:t>Project Partners:</a:t>
            </a:r>
          </a:p>
          <a:p>
            <a:pPr algn="l"/>
            <a:r>
              <a:rPr lang="en-IN" sz="2800" dirty="0" err="1">
                <a:solidFill>
                  <a:schemeClr val="tx1"/>
                </a:solidFill>
                <a:latin typeface="Calibri" panose="020F0502020204030204" pitchFamily="34" charset="0"/>
                <a:cs typeface="Calibri" panose="020F0502020204030204" pitchFamily="34" charset="0"/>
              </a:rPr>
              <a:t>Dhvanit</a:t>
            </a:r>
            <a:r>
              <a:rPr lang="en-IN" sz="2800" dirty="0">
                <a:solidFill>
                  <a:schemeClr val="tx1"/>
                </a:solidFill>
                <a:latin typeface="Calibri" panose="020F0502020204030204" pitchFamily="34" charset="0"/>
                <a:cs typeface="Calibri" panose="020F0502020204030204" pitchFamily="34" charset="0"/>
              </a:rPr>
              <a:t> </a:t>
            </a:r>
            <a:r>
              <a:rPr lang="en-IN" sz="2800" dirty="0" err="1">
                <a:solidFill>
                  <a:schemeClr val="tx1"/>
                </a:solidFill>
                <a:latin typeface="Calibri" panose="020F0502020204030204" pitchFamily="34" charset="0"/>
                <a:cs typeface="Calibri" panose="020F0502020204030204" pitchFamily="34" charset="0"/>
              </a:rPr>
              <a:t>Aghara</a:t>
            </a:r>
            <a:r>
              <a:rPr lang="en-IN" sz="2800" dirty="0">
                <a:solidFill>
                  <a:schemeClr val="tx1"/>
                </a:solidFill>
                <a:latin typeface="Calibri" panose="020F0502020204030204" pitchFamily="34" charset="0"/>
                <a:cs typeface="Calibri" panose="020F0502020204030204" pitchFamily="34" charset="0"/>
              </a:rPr>
              <a:t>(16IT001)</a:t>
            </a:r>
          </a:p>
          <a:p>
            <a:pPr algn="l"/>
            <a:r>
              <a:rPr lang="en-IN" sz="2800" dirty="0" err="1">
                <a:solidFill>
                  <a:schemeClr val="tx1"/>
                </a:solidFill>
                <a:latin typeface="Calibri" panose="020F0502020204030204" pitchFamily="34" charset="0"/>
                <a:cs typeface="Calibri" panose="020F0502020204030204" pitchFamily="34" charset="0"/>
              </a:rPr>
              <a:t>Keya</a:t>
            </a:r>
            <a:r>
              <a:rPr lang="en-IN" sz="2800" dirty="0">
                <a:solidFill>
                  <a:schemeClr val="tx1"/>
                </a:solidFill>
                <a:latin typeface="Calibri" panose="020F0502020204030204" pitchFamily="34" charset="0"/>
                <a:cs typeface="Calibri" panose="020F0502020204030204" pitchFamily="34" charset="0"/>
              </a:rPr>
              <a:t> Bhanvadia(16IT007)</a:t>
            </a:r>
          </a:p>
        </p:txBody>
      </p:sp>
      <p:pic>
        <p:nvPicPr>
          <p:cNvPr id="1026" name="Picture 2" descr="https://lh5.googleusercontent.com/1GZOT3I2HY-dRTklouAlvK9EFTCai7iFuQVtjxaZpCeZ3E8S_KV-TTJ7Q7fiOUu-I1WESY79wUQ8kTOf7VWVB9Yiladr2eq3vAFqo1WpORiaeJoIBo5FSB4KbH4XJsIR8JCwRHYo9I_LV3K4Hw">
            <a:extLst>
              <a:ext uri="{FF2B5EF4-FFF2-40B4-BE49-F238E27FC236}">
                <a16:creationId xmlns:a16="http://schemas.microsoft.com/office/drawing/2014/main" xmlns="" id="{D75E14FA-459D-4B70-9E3F-BEE5424455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87" t="15728" r="28442" b="17314"/>
          <a:stretch/>
        </p:blipFill>
        <p:spPr bwMode="auto">
          <a:xfrm>
            <a:off x="7109139" y="2702181"/>
            <a:ext cx="695460" cy="7212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143125" cy="21431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915" y="0"/>
            <a:ext cx="2082085" cy="2082085"/>
          </a:xfrm>
          <a:prstGeom prst="rect">
            <a:avLst/>
          </a:prstGeom>
        </p:spPr>
      </p:pic>
    </p:spTree>
    <p:extLst>
      <p:ext uri="{BB962C8B-B14F-4D97-AF65-F5344CB8AC3E}">
        <p14:creationId xmlns:p14="http://schemas.microsoft.com/office/powerpoint/2010/main" val="39017504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40F4C2-7178-45A0-A1C8-90B1899D9C50}"/>
              </a:ext>
            </a:extLst>
          </p:cNvPr>
          <p:cNvSpPr>
            <a:spLocks noGrp="1"/>
          </p:cNvSpPr>
          <p:nvPr>
            <p:ph idx="1"/>
          </p:nvPr>
        </p:nvSpPr>
        <p:spPr>
          <a:xfrm>
            <a:off x="273378" y="678730"/>
            <a:ext cx="11157004" cy="5099135"/>
          </a:xfrm>
        </p:spPr>
        <p:txBody>
          <a:bodyPr/>
          <a:lstStyle/>
          <a:p>
            <a:pPr algn="just"/>
            <a:r>
              <a:rPr lang="en-IN" sz="3600" b="1" dirty="0"/>
              <a:t>Student side </a:t>
            </a:r>
            <a:r>
              <a:rPr lang="en-IN" sz="3600" b="1" dirty="0" smtClean="0"/>
              <a:t>modules:</a:t>
            </a:r>
            <a:endParaRPr lang="en-IN" sz="3600" b="1" dirty="0"/>
          </a:p>
          <a:p>
            <a:pPr algn="just"/>
            <a:endParaRPr lang="en-IN" sz="3600" dirty="0"/>
          </a:p>
          <a:p>
            <a:pPr lvl="0" algn="just">
              <a:buFont typeface="Arial" panose="020B0604020202020204" pitchFamily="34" charset="0"/>
              <a:buChar char="•"/>
            </a:pPr>
            <a:r>
              <a:rPr lang="en-IN" b="1" dirty="0"/>
              <a:t>Student login:</a:t>
            </a:r>
            <a:r>
              <a:rPr lang="en-IN" dirty="0"/>
              <a:t> Students have to register themselves into the system with the help of admin. After registering successfully, they can then login into the system by entering id and their password.</a:t>
            </a:r>
          </a:p>
          <a:p>
            <a:pPr lvl="0" algn="just">
              <a:buFont typeface="Arial" panose="020B0604020202020204" pitchFamily="34" charset="0"/>
              <a:buChar char="•"/>
            </a:pPr>
            <a:r>
              <a:rPr lang="en-IN" b="1" dirty="0"/>
              <a:t>View Books:</a:t>
            </a:r>
            <a:r>
              <a:rPr lang="en-IN" dirty="0"/>
              <a:t> The students can view the available books present in the library. </a:t>
            </a:r>
          </a:p>
          <a:p>
            <a:pPr lvl="0" algn="just">
              <a:buFont typeface="Arial" panose="020B0604020202020204" pitchFamily="34" charset="0"/>
              <a:buChar char="•"/>
            </a:pPr>
            <a:r>
              <a:rPr lang="en-IN" b="1" dirty="0"/>
              <a:t>Edit Account Details:</a:t>
            </a:r>
            <a:r>
              <a:rPr lang="en-IN" dirty="0"/>
              <a:t> Students can edit their accounts details like phone number, password, etc.</a:t>
            </a:r>
          </a:p>
          <a:p>
            <a:pPr lvl="0" algn="just">
              <a:buFont typeface="Arial" panose="020B0604020202020204" pitchFamily="34" charset="0"/>
              <a:buChar char="•"/>
            </a:pPr>
            <a:r>
              <a:rPr lang="en-IN" b="1" dirty="0"/>
              <a:t>Issued Book Records: </a:t>
            </a:r>
            <a:r>
              <a:rPr lang="en-IN" dirty="0"/>
              <a:t>The books the students have issued can be known to them along with the details of due date and charges also.</a:t>
            </a:r>
          </a:p>
          <a:p>
            <a:pPr algn="just"/>
            <a:endParaRPr lang="en-IN" dirty="0"/>
          </a:p>
        </p:txBody>
      </p:sp>
    </p:spTree>
    <p:extLst>
      <p:ext uri="{BB962C8B-B14F-4D97-AF65-F5344CB8AC3E}">
        <p14:creationId xmlns:p14="http://schemas.microsoft.com/office/powerpoint/2010/main" val="5425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7"/>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0" name="Rectangle 38"/>
          <p:cNvSpPr>
            <a:spLocks noChangeArrowheads="1"/>
          </p:cNvSpPr>
          <p:nvPr/>
        </p:nvSpPr>
        <p:spPr bwMode="auto">
          <a:xfrm>
            <a:off x="152400" y="60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01738" algn="l"/>
                <a:tab pos="1414463" algn="l"/>
              </a:tabLst>
              <a:defRPr>
                <a:solidFill>
                  <a:schemeClr val="tx1"/>
                </a:solidFill>
                <a:latin typeface="Arial" panose="020B0604020202020204" pitchFamily="34" charset="0"/>
              </a:defRPr>
            </a:lvl1pPr>
            <a:lvl2pPr eaLnBrk="0" fontAlgn="base" hangingPunct="0">
              <a:spcBef>
                <a:spcPct val="0"/>
              </a:spcBef>
              <a:spcAft>
                <a:spcPct val="0"/>
              </a:spcAft>
              <a:tabLst>
                <a:tab pos="1201738" algn="l"/>
                <a:tab pos="1414463" algn="l"/>
              </a:tabLst>
              <a:defRPr>
                <a:solidFill>
                  <a:schemeClr val="tx1"/>
                </a:solidFill>
                <a:latin typeface="Arial" panose="020B0604020202020204" pitchFamily="34" charset="0"/>
              </a:defRPr>
            </a:lvl2pPr>
            <a:lvl3pPr eaLnBrk="0" fontAlgn="base" hangingPunct="0">
              <a:spcBef>
                <a:spcPct val="0"/>
              </a:spcBef>
              <a:spcAft>
                <a:spcPct val="0"/>
              </a:spcAft>
              <a:tabLst>
                <a:tab pos="1201738" algn="l"/>
                <a:tab pos="1414463" algn="l"/>
              </a:tabLst>
              <a:defRPr>
                <a:solidFill>
                  <a:schemeClr val="tx1"/>
                </a:solidFill>
                <a:latin typeface="Arial" panose="020B0604020202020204" pitchFamily="34" charset="0"/>
              </a:defRPr>
            </a:lvl3pPr>
            <a:lvl4pPr eaLnBrk="0" fontAlgn="base" hangingPunct="0">
              <a:spcBef>
                <a:spcPct val="0"/>
              </a:spcBef>
              <a:spcAft>
                <a:spcPct val="0"/>
              </a:spcAft>
              <a:tabLst>
                <a:tab pos="1201738" algn="l"/>
                <a:tab pos="1414463" algn="l"/>
              </a:tabLst>
              <a:defRPr>
                <a:solidFill>
                  <a:schemeClr val="tx1"/>
                </a:solidFill>
                <a:latin typeface="Arial" panose="020B0604020202020204" pitchFamily="34" charset="0"/>
              </a:defRPr>
            </a:lvl4pPr>
            <a:lvl5pPr eaLnBrk="0" fontAlgn="base" hangingPunct="0">
              <a:spcBef>
                <a:spcPct val="0"/>
              </a:spcBef>
              <a:spcAft>
                <a:spcPct val="0"/>
              </a:spcAft>
              <a:tabLst>
                <a:tab pos="1201738" algn="l"/>
                <a:tab pos="1414463" algn="l"/>
              </a:tabLst>
              <a:defRPr>
                <a:solidFill>
                  <a:schemeClr val="tx1"/>
                </a:solidFill>
                <a:latin typeface="Arial" panose="020B0604020202020204" pitchFamily="34" charset="0"/>
              </a:defRPr>
            </a:lvl5pPr>
            <a:lvl6pPr eaLnBrk="0" fontAlgn="base" hangingPunct="0">
              <a:spcBef>
                <a:spcPct val="0"/>
              </a:spcBef>
              <a:spcAft>
                <a:spcPct val="0"/>
              </a:spcAft>
              <a:tabLst>
                <a:tab pos="1201738" algn="l"/>
                <a:tab pos="1414463" algn="l"/>
              </a:tabLst>
              <a:defRPr>
                <a:solidFill>
                  <a:schemeClr val="tx1"/>
                </a:solidFill>
                <a:latin typeface="Arial" panose="020B0604020202020204" pitchFamily="34" charset="0"/>
              </a:defRPr>
            </a:lvl6pPr>
            <a:lvl7pPr eaLnBrk="0" fontAlgn="base" hangingPunct="0">
              <a:spcBef>
                <a:spcPct val="0"/>
              </a:spcBef>
              <a:spcAft>
                <a:spcPct val="0"/>
              </a:spcAft>
              <a:tabLst>
                <a:tab pos="1201738" algn="l"/>
                <a:tab pos="1414463" algn="l"/>
              </a:tabLst>
              <a:defRPr>
                <a:solidFill>
                  <a:schemeClr val="tx1"/>
                </a:solidFill>
                <a:latin typeface="Arial" panose="020B0604020202020204" pitchFamily="34" charset="0"/>
              </a:defRPr>
            </a:lvl7pPr>
            <a:lvl8pPr eaLnBrk="0" fontAlgn="base" hangingPunct="0">
              <a:spcBef>
                <a:spcPct val="0"/>
              </a:spcBef>
              <a:spcAft>
                <a:spcPct val="0"/>
              </a:spcAft>
              <a:tabLst>
                <a:tab pos="1201738" algn="l"/>
                <a:tab pos="1414463" algn="l"/>
              </a:tabLst>
              <a:defRPr>
                <a:solidFill>
                  <a:schemeClr val="tx1"/>
                </a:solidFill>
                <a:latin typeface="Arial" panose="020B0604020202020204" pitchFamily="34" charset="0"/>
              </a:defRPr>
            </a:lvl8pPr>
            <a:lvl9pPr eaLnBrk="0" fontAlgn="base" hangingPunct="0">
              <a:spcBef>
                <a:spcPct val="0"/>
              </a:spcBef>
              <a:spcAft>
                <a:spcPct val="0"/>
              </a:spcAft>
              <a:tabLst>
                <a:tab pos="1201738" algn="l"/>
                <a:tab pos="14144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01738" algn="l"/>
                <a:tab pos="1414463" algn="l"/>
              </a:tabLst>
            </a:pP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201738" algn="l"/>
                <a:tab pos="1414463" algn="l"/>
              </a:tabLst>
            </a:pPr>
            <a:r>
              <a:rPr kumimoji="0" lang="en-US" sz="1800" b="0" i="0" u="none" strike="noStrike" cap="none" normalizeH="0" baseline="0">
                <a:ln>
                  <a:noFill/>
                </a:ln>
                <a:solidFill>
                  <a:schemeClr val="tx1"/>
                </a:solidFill>
                <a:effectLst/>
                <a:latin typeface="Arial" panose="020B0604020202020204" pitchFamily="34" charset="0"/>
              </a:rPr>
              <a:t/>
            </a: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01738" algn="l"/>
                <a:tab pos="1414463" algn="l"/>
              </a:tabLst>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201738" algn="l"/>
                <a:tab pos="1414463" algn="l"/>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2" name="Rectangle 40"/>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grpSp>
        <p:nvGrpSpPr>
          <p:cNvPr id="74" name="Group 73">
            <a:extLst>
              <a:ext uri="{FF2B5EF4-FFF2-40B4-BE49-F238E27FC236}">
                <a16:creationId xmlns:a16="http://schemas.microsoft.com/office/drawing/2014/main" xmlns="" id="{F033D5A8-D414-4315-886E-21BE9E5F8FC2}"/>
              </a:ext>
            </a:extLst>
          </p:cNvPr>
          <p:cNvGrpSpPr/>
          <p:nvPr/>
        </p:nvGrpSpPr>
        <p:grpSpPr>
          <a:xfrm>
            <a:off x="4766428" y="448307"/>
            <a:ext cx="5562601" cy="5961386"/>
            <a:chOff x="0" y="0"/>
            <a:chExt cx="5654673" cy="5961414"/>
          </a:xfrm>
        </p:grpSpPr>
        <p:sp>
          <p:nvSpPr>
            <p:cNvPr id="75" name="Rectangle 74">
              <a:extLst>
                <a:ext uri="{FF2B5EF4-FFF2-40B4-BE49-F238E27FC236}">
                  <a16:creationId xmlns:a16="http://schemas.microsoft.com/office/drawing/2014/main" xmlns="" id="{8D227F7D-B63F-4925-AF60-C0FB9FBD4126}"/>
                </a:ext>
              </a:extLst>
            </p:cNvPr>
            <p:cNvSpPr/>
            <p:nvPr/>
          </p:nvSpPr>
          <p:spPr>
            <a:xfrm>
              <a:off x="201880" y="5533902"/>
              <a:ext cx="1151906" cy="42751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Change Student Password</a:t>
              </a:r>
            </a:p>
          </p:txBody>
        </p:sp>
        <p:grpSp>
          <p:nvGrpSpPr>
            <p:cNvPr id="76" name="Group 75">
              <a:extLst>
                <a:ext uri="{FF2B5EF4-FFF2-40B4-BE49-F238E27FC236}">
                  <a16:creationId xmlns:a16="http://schemas.microsoft.com/office/drawing/2014/main" xmlns="" id="{76254389-F906-40A8-8B0C-083084161F96}"/>
                </a:ext>
              </a:extLst>
            </p:cNvPr>
            <p:cNvGrpSpPr/>
            <p:nvPr/>
          </p:nvGrpSpPr>
          <p:grpSpPr>
            <a:xfrm>
              <a:off x="0" y="0"/>
              <a:ext cx="5654673" cy="5961257"/>
              <a:chOff x="0" y="0"/>
              <a:chExt cx="5654673" cy="5961257"/>
            </a:xfrm>
          </p:grpSpPr>
          <p:grpSp>
            <p:nvGrpSpPr>
              <p:cNvPr id="77" name="Group 76">
                <a:extLst>
                  <a:ext uri="{FF2B5EF4-FFF2-40B4-BE49-F238E27FC236}">
                    <a16:creationId xmlns:a16="http://schemas.microsoft.com/office/drawing/2014/main" xmlns="" id="{717AEF95-9482-4CCC-A9F2-A56C8ED278B3}"/>
                  </a:ext>
                </a:extLst>
              </p:cNvPr>
              <p:cNvGrpSpPr/>
              <p:nvPr/>
            </p:nvGrpSpPr>
            <p:grpSpPr>
              <a:xfrm>
                <a:off x="0" y="0"/>
                <a:ext cx="5654673" cy="5960118"/>
                <a:chOff x="0" y="-96670"/>
                <a:chExt cx="6547618" cy="4853457"/>
              </a:xfrm>
            </p:grpSpPr>
            <p:sp>
              <p:nvSpPr>
                <p:cNvPr id="83" name="Oval 82">
                  <a:extLst>
                    <a:ext uri="{FF2B5EF4-FFF2-40B4-BE49-F238E27FC236}">
                      <a16:creationId xmlns:a16="http://schemas.microsoft.com/office/drawing/2014/main" xmlns="" id="{4E4C6B08-16B4-40B1-80B1-20B96405EC96}"/>
                    </a:ext>
                  </a:extLst>
                </p:cNvPr>
                <p:cNvSpPr/>
                <p:nvPr/>
              </p:nvSpPr>
              <p:spPr>
                <a:xfrm>
                  <a:off x="1183202" y="-96670"/>
                  <a:ext cx="952499" cy="3524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Start</a:t>
                  </a:r>
                  <a:endParaRPr lang="en-IN" sz="1200">
                    <a:effectLst/>
                    <a:latin typeface="Times New Roman" panose="02020603050405020304" pitchFamily="18" charset="0"/>
                    <a:ea typeface="Times New Roman" panose="02020603050405020304" pitchFamily="18" charset="0"/>
                  </a:endParaRPr>
                </a:p>
              </p:txBody>
            </p:sp>
            <p:sp>
              <p:nvSpPr>
                <p:cNvPr id="84" name="Oval 83">
                  <a:extLst>
                    <a:ext uri="{FF2B5EF4-FFF2-40B4-BE49-F238E27FC236}">
                      <a16:creationId xmlns:a16="http://schemas.microsoft.com/office/drawing/2014/main" xmlns="" id="{75DF9C7F-DC8C-407D-9594-2EF1793FF4CC}"/>
                    </a:ext>
                  </a:extLst>
                </p:cNvPr>
                <p:cNvSpPr/>
                <p:nvPr/>
              </p:nvSpPr>
              <p:spPr>
                <a:xfrm>
                  <a:off x="1117498" y="539222"/>
                  <a:ext cx="1114447" cy="495312"/>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Admin Login</a:t>
                  </a:r>
                  <a:endParaRPr lang="en-IN" sz="1200">
                    <a:effectLst/>
                    <a:latin typeface="Times New Roman" panose="02020603050405020304" pitchFamily="18" charset="0"/>
                    <a:ea typeface="Times New Roman" panose="02020603050405020304" pitchFamily="18" charset="0"/>
                  </a:endParaRPr>
                </a:p>
              </p:txBody>
            </p:sp>
            <p:sp>
              <p:nvSpPr>
                <p:cNvPr id="85" name="Rectangle 84">
                  <a:extLst>
                    <a:ext uri="{FF2B5EF4-FFF2-40B4-BE49-F238E27FC236}">
                      <a16:creationId xmlns:a16="http://schemas.microsoft.com/office/drawing/2014/main" xmlns="" id="{B652C672-4B82-4A22-A2D2-0067107F720A}"/>
                    </a:ext>
                  </a:extLst>
                </p:cNvPr>
                <p:cNvSpPr/>
                <p:nvPr/>
              </p:nvSpPr>
              <p:spPr>
                <a:xfrm>
                  <a:off x="2701971" y="552450"/>
                  <a:ext cx="1047750" cy="5429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Enter Admin ID &amp; Password</a:t>
                  </a:r>
                  <a:endParaRPr lang="en-IN" sz="1200">
                    <a:effectLst/>
                    <a:latin typeface="Times New Roman" panose="02020603050405020304" pitchFamily="18" charset="0"/>
                    <a:ea typeface="Times New Roman" panose="02020603050405020304" pitchFamily="18" charset="0"/>
                  </a:endParaRPr>
                </a:p>
              </p:txBody>
            </p:sp>
            <p:sp>
              <p:nvSpPr>
                <p:cNvPr id="86" name="Flowchart: Decision 85">
                  <a:extLst>
                    <a:ext uri="{FF2B5EF4-FFF2-40B4-BE49-F238E27FC236}">
                      <a16:creationId xmlns:a16="http://schemas.microsoft.com/office/drawing/2014/main" xmlns="" id="{E6456DC4-782D-4AD0-A758-271CD6735A8A}"/>
                    </a:ext>
                  </a:extLst>
                </p:cNvPr>
                <p:cNvSpPr/>
                <p:nvPr/>
              </p:nvSpPr>
              <p:spPr>
                <a:xfrm>
                  <a:off x="2424411" y="1402703"/>
                  <a:ext cx="1838497" cy="1344919"/>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If ID &amp; Password are correct?</a:t>
                  </a:r>
                  <a:endParaRPr lang="en-IN" sz="1200">
                    <a:effectLst/>
                    <a:latin typeface="Times New Roman" panose="02020603050405020304" pitchFamily="18" charset="0"/>
                    <a:ea typeface="Times New Roman" panose="02020603050405020304" pitchFamily="18" charset="0"/>
                  </a:endParaRPr>
                </a:p>
              </p:txBody>
            </p:sp>
            <p:sp>
              <p:nvSpPr>
                <p:cNvPr id="87" name="Rectangle 86">
                  <a:extLst>
                    <a:ext uri="{FF2B5EF4-FFF2-40B4-BE49-F238E27FC236}">
                      <a16:creationId xmlns:a16="http://schemas.microsoft.com/office/drawing/2014/main" xmlns="" id="{C8126F26-5471-4D10-B97E-E60E6F553A84}"/>
                    </a:ext>
                  </a:extLst>
                </p:cNvPr>
                <p:cNvSpPr/>
                <p:nvPr/>
              </p:nvSpPr>
              <p:spPr>
                <a:xfrm>
                  <a:off x="1382496" y="3275332"/>
                  <a:ext cx="1158875" cy="35052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Add New Book</a:t>
                  </a:r>
                  <a:endParaRPr lang="en-IN" sz="1200">
                    <a:effectLst/>
                    <a:latin typeface="Times New Roman" panose="02020603050405020304" pitchFamily="18" charset="0"/>
                    <a:ea typeface="Times New Roman" panose="02020603050405020304" pitchFamily="18" charset="0"/>
                  </a:endParaRPr>
                </a:p>
              </p:txBody>
            </p:sp>
            <p:sp>
              <p:nvSpPr>
                <p:cNvPr id="88" name="Rectangle 87">
                  <a:extLst>
                    <a:ext uri="{FF2B5EF4-FFF2-40B4-BE49-F238E27FC236}">
                      <a16:creationId xmlns:a16="http://schemas.microsoft.com/office/drawing/2014/main" xmlns="" id="{DB9D39C9-C11F-4C77-8589-DF1C657AAE20}"/>
                    </a:ext>
                  </a:extLst>
                </p:cNvPr>
                <p:cNvSpPr/>
                <p:nvPr/>
              </p:nvSpPr>
              <p:spPr>
                <a:xfrm>
                  <a:off x="2615666" y="3275331"/>
                  <a:ext cx="1158875" cy="35052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Add New Student</a:t>
                  </a:r>
                  <a:endParaRPr lang="en-IN" sz="1200">
                    <a:effectLst/>
                    <a:latin typeface="Times New Roman" panose="02020603050405020304" pitchFamily="18" charset="0"/>
                    <a:ea typeface="Times New Roman" panose="02020603050405020304" pitchFamily="18" charset="0"/>
                  </a:endParaRPr>
                </a:p>
              </p:txBody>
            </p:sp>
            <p:sp>
              <p:nvSpPr>
                <p:cNvPr id="89" name="Rectangle 88">
                  <a:extLst>
                    <a:ext uri="{FF2B5EF4-FFF2-40B4-BE49-F238E27FC236}">
                      <a16:creationId xmlns:a16="http://schemas.microsoft.com/office/drawing/2014/main" xmlns="" id="{D5C8385C-EA8F-48DC-BE96-D64D4E278A87}"/>
                    </a:ext>
                  </a:extLst>
                </p:cNvPr>
                <p:cNvSpPr/>
                <p:nvPr/>
              </p:nvSpPr>
              <p:spPr>
                <a:xfrm>
                  <a:off x="3976182" y="3275331"/>
                  <a:ext cx="1158875" cy="35052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Book Details</a:t>
                  </a:r>
                  <a:endParaRPr lang="en-IN" sz="1200">
                    <a:effectLst/>
                    <a:latin typeface="Times New Roman" panose="02020603050405020304" pitchFamily="18" charset="0"/>
                    <a:ea typeface="Times New Roman" panose="02020603050405020304" pitchFamily="18" charset="0"/>
                  </a:endParaRPr>
                </a:p>
              </p:txBody>
            </p:sp>
            <p:sp>
              <p:nvSpPr>
                <p:cNvPr id="90" name="Rectangle 89">
                  <a:extLst>
                    <a:ext uri="{FF2B5EF4-FFF2-40B4-BE49-F238E27FC236}">
                      <a16:creationId xmlns:a16="http://schemas.microsoft.com/office/drawing/2014/main" xmlns="" id="{3E769434-FAC7-4318-913F-F2D63E5E0D0C}"/>
                    </a:ext>
                  </a:extLst>
                </p:cNvPr>
                <p:cNvSpPr/>
                <p:nvPr/>
              </p:nvSpPr>
              <p:spPr>
                <a:xfrm>
                  <a:off x="5388743" y="3275331"/>
                  <a:ext cx="1158875" cy="35052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Student Record</a:t>
                  </a:r>
                  <a:endParaRPr lang="en-IN" sz="1200">
                    <a:effectLst/>
                    <a:latin typeface="Times New Roman" panose="02020603050405020304" pitchFamily="18" charset="0"/>
                    <a:ea typeface="Times New Roman" panose="02020603050405020304" pitchFamily="18" charset="0"/>
                  </a:endParaRPr>
                </a:p>
              </p:txBody>
            </p:sp>
            <p:sp>
              <p:nvSpPr>
                <p:cNvPr id="91" name="Rectangle 90">
                  <a:extLst>
                    <a:ext uri="{FF2B5EF4-FFF2-40B4-BE49-F238E27FC236}">
                      <a16:creationId xmlns:a16="http://schemas.microsoft.com/office/drawing/2014/main" xmlns="" id="{B49D00F7-8673-464E-9C27-4B4B3D72CBBE}"/>
                    </a:ext>
                  </a:extLst>
                </p:cNvPr>
                <p:cNvSpPr/>
                <p:nvPr/>
              </p:nvSpPr>
              <p:spPr>
                <a:xfrm>
                  <a:off x="4612920" y="4387106"/>
                  <a:ext cx="1244797" cy="36968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Issue Book</a:t>
                  </a:r>
                  <a:endParaRPr lang="en-IN" sz="1200">
                    <a:effectLst/>
                    <a:latin typeface="Times New Roman" panose="02020603050405020304" pitchFamily="18" charset="0"/>
                    <a:ea typeface="Times New Roman" panose="02020603050405020304" pitchFamily="18" charset="0"/>
                  </a:endParaRPr>
                </a:p>
              </p:txBody>
            </p:sp>
            <p:sp>
              <p:nvSpPr>
                <p:cNvPr id="92" name="Rectangle 91">
                  <a:extLst>
                    <a:ext uri="{FF2B5EF4-FFF2-40B4-BE49-F238E27FC236}">
                      <a16:creationId xmlns:a16="http://schemas.microsoft.com/office/drawing/2014/main" xmlns="" id="{8B12C5C8-D4D9-4182-A9AF-A6C4B15E726B}"/>
                    </a:ext>
                  </a:extLst>
                </p:cNvPr>
                <p:cNvSpPr/>
                <p:nvPr/>
              </p:nvSpPr>
              <p:spPr>
                <a:xfrm>
                  <a:off x="0" y="3295650"/>
                  <a:ext cx="1137285" cy="3397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Logout</a:t>
                  </a:r>
                  <a:endParaRPr lang="en-IN" sz="1200">
                    <a:effectLst/>
                    <a:latin typeface="Times New Roman" panose="02020603050405020304" pitchFamily="18" charset="0"/>
                    <a:ea typeface="Times New Roman" panose="02020603050405020304" pitchFamily="18" charset="0"/>
                  </a:endParaRPr>
                </a:p>
              </p:txBody>
            </p:sp>
            <p:cxnSp>
              <p:nvCxnSpPr>
                <p:cNvPr id="93" name="Straight Arrow Connector 92">
                  <a:extLst>
                    <a:ext uri="{FF2B5EF4-FFF2-40B4-BE49-F238E27FC236}">
                      <a16:creationId xmlns:a16="http://schemas.microsoft.com/office/drawing/2014/main" xmlns="" id="{A0208878-84D8-4261-85AD-A15E4F95BFC6}"/>
                    </a:ext>
                  </a:extLst>
                </p:cNvPr>
                <p:cNvCxnSpPr/>
                <p:nvPr/>
              </p:nvCxnSpPr>
              <p:spPr>
                <a:xfrm>
                  <a:off x="1647825" y="275062"/>
                  <a:ext cx="0" cy="26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29AE2A17-E522-4456-AFB5-AE82AE07F540}"/>
                    </a:ext>
                  </a:extLst>
                </p:cNvPr>
                <p:cNvCxnSpPr/>
                <p:nvPr/>
              </p:nvCxnSpPr>
              <p:spPr>
                <a:xfrm>
                  <a:off x="2217905" y="786765"/>
                  <a:ext cx="457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E2A7470B-6C1C-4F64-A432-439CFF0D6568}"/>
                    </a:ext>
                  </a:extLst>
                </p:cNvPr>
                <p:cNvCxnSpPr/>
                <p:nvPr/>
              </p:nvCxnSpPr>
              <p:spPr>
                <a:xfrm>
                  <a:off x="3317240" y="1126490"/>
                  <a:ext cx="0" cy="264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E61E7EA8-D3C5-451D-9DD7-46D5E3B20530}"/>
                    </a:ext>
                  </a:extLst>
                </p:cNvPr>
                <p:cNvCxnSpPr/>
                <p:nvPr/>
              </p:nvCxnSpPr>
              <p:spPr>
                <a:xfrm flipH="1">
                  <a:off x="1666459" y="2069901"/>
                  <a:ext cx="733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xmlns="" id="{58A6CB1D-53D6-433B-8849-5987FE3F8392}"/>
                    </a:ext>
                  </a:extLst>
                </p:cNvPr>
                <p:cNvCxnSpPr/>
                <p:nvPr/>
              </p:nvCxnSpPr>
              <p:spPr>
                <a:xfrm flipV="1">
                  <a:off x="1682848" y="1034534"/>
                  <a:ext cx="0" cy="105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0C633A74-99EA-4686-8243-5500CDA501EF}"/>
                    </a:ext>
                  </a:extLst>
                </p:cNvPr>
                <p:cNvCxnSpPr/>
                <p:nvPr/>
              </p:nvCxnSpPr>
              <p:spPr>
                <a:xfrm flipV="1">
                  <a:off x="637516" y="759950"/>
                  <a:ext cx="0" cy="2530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xmlns="" id="{61F7CF25-4A82-4232-B80D-1A40247CD19B}"/>
                    </a:ext>
                  </a:extLst>
                </p:cNvPr>
                <p:cNvCxnSpPr/>
                <p:nvPr/>
              </p:nvCxnSpPr>
              <p:spPr>
                <a:xfrm>
                  <a:off x="665017" y="759950"/>
                  <a:ext cx="372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0DADD940-44D4-4574-B581-C4FB1B40FF11}"/>
                    </a:ext>
                  </a:extLst>
                </p:cNvPr>
                <p:cNvCxnSpPr/>
                <p:nvPr/>
              </p:nvCxnSpPr>
              <p:spPr>
                <a:xfrm>
                  <a:off x="4231640" y="2069901"/>
                  <a:ext cx="7118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8F2EC541-BD7E-4EED-9452-E51CE2DB534D}"/>
                    </a:ext>
                  </a:extLst>
                </p:cNvPr>
                <p:cNvCxnSpPr/>
                <p:nvPr/>
              </p:nvCxnSpPr>
              <p:spPr>
                <a:xfrm>
                  <a:off x="4954905" y="2069901"/>
                  <a:ext cx="0" cy="666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E69089BE-0564-4235-B034-7E74A33CBC04}"/>
                    </a:ext>
                  </a:extLst>
                </p:cNvPr>
                <p:cNvCxnSpPr/>
                <p:nvPr/>
              </p:nvCxnSpPr>
              <p:spPr>
                <a:xfrm flipV="1">
                  <a:off x="819808" y="2767765"/>
                  <a:ext cx="5443855"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xmlns="" id="{80B2AE15-E5EC-4619-9523-036A004A025B}"/>
                    </a:ext>
                  </a:extLst>
                </p:cNvPr>
                <p:cNvCxnSpPr/>
                <p:nvPr/>
              </p:nvCxnSpPr>
              <p:spPr>
                <a:xfrm>
                  <a:off x="819808" y="2785745"/>
                  <a:ext cx="0" cy="50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xmlns="" id="{49ED6AC8-733D-4D82-8422-5D72FCC436E3}"/>
                    </a:ext>
                  </a:extLst>
                </p:cNvPr>
                <p:cNvCxnSpPr/>
                <p:nvPr/>
              </p:nvCxnSpPr>
              <p:spPr>
                <a:xfrm>
                  <a:off x="2025696" y="2784475"/>
                  <a:ext cx="0" cy="50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xmlns="" id="{A55D8BA5-827D-407D-816F-4A39B3AEEA45}"/>
                    </a:ext>
                  </a:extLst>
                </p:cNvPr>
                <p:cNvCxnSpPr/>
                <p:nvPr/>
              </p:nvCxnSpPr>
              <p:spPr>
                <a:xfrm>
                  <a:off x="3317239" y="2774315"/>
                  <a:ext cx="0" cy="50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A42BE72D-DA7E-49DC-A011-FB594A0A46AF}"/>
                    </a:ext>
                  </a:extLst>
                </p:cNvPr>
                <p:cNvCxnSpPr/>
                <p:nvPr/>
              </p:nvCxnSpPr>
              <p:spPr>
                <a:xfrm>
                  <a:off x="4667038" y="2765425"/>
                  <a:ext cx="0" cy="50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xmlns="" id="{6AD06687-E503-456E-AFBE-A23C27C79FFD}"/>
                    </a:ext>
                  </a:extLst>
                </p:cNvPr>
                <p:cNvCxnSpPr/>
                <p:nvPr/>
              </p:nvCxnSpPr>
              <p:spPr>
                <a:xfrm>
                  <a:off x="6263664" y="2775207"/>
                  <a:ext cx="0" cy="50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xmlns="" id="{B3CFC31E-EF99-47C1-A2AE-A2EAF12269F4}"/>
                    </a:ext>
                  </a:extLst>
                </p:cNvPr>
                <p:cNvSpPr/>
                <p:nvPr/>
              </p:nvSpPr>
              <p:spPr>
                <a:xfrm>
                  <a:off x="1870323" y="1757095"/>
                  <a:ext cx="765759" cy="369332"/>
                </a:xfrm>
                <a:prstGeom prst="rect">
                  <a:avLst/>
                </a:prstGeom>
              </p:spPr>
              <p:txBody>
                <a:bodyPr wrap="square">
                  <a:noAutofit/>
                </a:bodyPr>
                <a:lstStyle/>
                <a:p>
                  <a:pPr>
                    <a:spcAft>
                      <a:spcPts val="0"/>
                    </a:spcAft>
                  </a:pPr>
                  <a:r>
                    <a:rPr lang="en-US" sz="18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a:t>
                  </a:r>
                  <a:endParaRPr lang="en-IN" sz="1200">
                    <a:effectLst/>
                    <a:latin typeface="Times New Roman" panose="02020603050405020304" pitchFamily="18" charset="0"/>
                    <a:ea typeface="Times New Roman" panose="02020603050405020304" pitchFamily="18" charset="0"/>
                  </a:endParaRPr>
                </a:p>
              </p:txBody>
            </p:sp>
            <p:sp>
              <p:nvSpPr>
                <p:cNvPr id="109" name="Rectangle 108">
                  <a:extLst>
                    <a:ext uri="{FF2B5EF4-FFF2-40B4-BE49-F238E27FC236}">
                      <a16:creationId xmlns:a16="http://schemas.microsoft.com/office/drawing/2014/main" xmlns="" id="{CFF1B01F-2FB1-4744-A025-289A88F37BAD}"/>
                    </a:ext>
                  </a:extLst>
                </p:cNvPr>
                <p:cNvSpPr/>
                <p:nvPr/>
              </p:nvSpPr>
              <p:spPr>
                <a:xfrm>
                  <a:off x="4211641" y="1732242"/>
                  <a:ext cx="908454" cy="369332"/>
                </a:xfrm>
                <a:prstGeom prst="rect">
                  <a:avLst/>
                </a:prstGeom>
              </p:spPr>
              <p:txBody>
                <a:bodyPr wrap="square">
                  <a:noAutofit/>
                </a:bodyPr>
                <a:lstStyle/>
                <a:p>
                  <a:pPr eaLnBrk="0" fontAlgn="base" hangingPunct="0">
                    <a:spcAft>
                      <a:spcPts val="0"/>
                    </a:spcAft>
                    <a:tabLst>
                      <a:tab pos="1202055" algn="l"/>
                      <a:tab pos="1414780" algn="l"/>
                    </a:tabLst>
                  </a:pPr>
                  <a:r>
                    <a:rPr lang="en-US" sz="18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yes</a:t>
                  </a:r>
                  <a:endParaRPr lang="en-IN" sz="1200">
                    <a:effectLst/>
                    <a:latin typeface="Times New Roman" panose="02020603050405020304" pitchFamily="18" charset="0"/>
                    <a:ea typeface="Times New Roman" panose="02020603050405020304" pitchFamily="18" charset="0"/>
                  </a:endParaRPr>
                </a:p>
              </p:txBody>
            </p:sp>
          </p:grpSp>
          <p:cxnSp>
            <p:nvCxnSpPr>
              <p:cNvPr id="78" name="Straight Arrow Connector 77">
                <a:extLst>
                  <a:ext uri="{FF2B5EF4-FFF2-40B4-BE49-F238E27FC236}">
                    <a16:creationId xmlns:a16="http://schemas.microsoft.com/office/drawing/2014/main" xmlns="" id="{C8BA16E6-5192-4581-825F-3F86E1DB367D}"/>
                  </a:ext>
                </a:extLst>
              </p:cNvPr>
              <p:cNvCxnSpPr/>
              <p:nvPr/>
            </p:nvCxnSpPr>
            <p:spPr>
              <a:xfrm>
                <a:off x="2244436" y="3526972"/>
                <a:ext cx="0" cy="2027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xmlns="" id="{CC8983FB-73E2-44DE-9533-D1C9FE892601}"/>
                  </a:ext>
                </a:extLst>
              </p:cNvPr>
              <p:cNvSpPr/>
              <p:nvPr/>
            </p:nvSpPr>
            <p:spPr>
              <a:xfrm>
                <a:off x="1425039" y="5545777"/>
                <a:ext cx="1187532" cy="41548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Add Existing Book</a:t>
                </a:r>
              </a:p>
            </p:txBody>
          </p:sp>
          <p:sp>
            <p:nvSpPr>
              <p:cNvPr id="80" name="Rectangle 79">
                <a:extLst>
                  <a:ext uri="{FF2B5EF4-FFF2-40B4-BE49-F238E27FC236}">
                    <a16:creationId xmlns:a16="http://schemas.microsoft.com/office/drawing/2014/main" xmlns="" id="{98C5482E-C44A-4D7D-A8F1-E81286DB6A62}"/>
                  </a:ext>
                </a:extLst>
              </p:cNvPr>
              <p:cNvSpPr/>
              <p:nvPr/>
            </p:nvSpPr>
            <p:spPr>
              <a:xfrm>
                <a:off x="2719449" y="5522026"/>
                <a:ext cx="1128156" cy="43904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Return Book</a:t>
                </a:r>
              </a:p>
            </p:txBody>
          </p:sp>
          <p:cxnSp>
            <p:nvCxnSpPr>
              <p:cNvPr id="81" name="Straight Arrow Connector 80">
                <a:extLst>
                  <a:ext uri="{FF2B5EF4-FFF2-40B4-BE49-F238E27FC236}">
                    <a16:creationId xmlns:a16="http://schemas.microsoft.com/office/drawing/2014/main" xmlns="" id="{A30E6E77-29DD-4EE0-B98B-F4C06723630C}"/>
                  </a:ext>
                </a:extLst>
              </p:cNvPr>
              <p:cNvCxnSpPr/>
              <p:nvPr/>
            </p:nvCxnSpPr>
            <p:spPr>
              <a:xfrm>
                <a:off x="1151906" y="3538847"/>
                <a:ext cx="0" cy="198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xmlns="" id="{1FB76C4D-6D8E-4A0E-A365-6CD1F297484D}"/>
                  </a:ext>
                </a:extLst>
              </p:cNvPr>
              <p:cNvCxnSpPr/>
              <p:nvPr/>
            </p:nvCxnSpPr>
            <p:spPr>
              <a:xfrm>
                <a:off x="3348841" y="3538847"/>
                <a:ext cx="0" cy="199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46" name="Rectangle 145">
            <a:extLst>
              <a:ext uri="{FF2B5EF4-FFF2-40B4-BE49-F238E27FC236}">
                <a16:creationId xmlns:a16="http://schemas.microsoft.com/office/drawing/2014/main" xmlns="" id="{3E8B0BE1-89FA-4C8D-A4ED-131F2CF3D370}"/>
              </a:ext>
            </a:extLst>
          </p:cNvPr>
          <p:cNvSpPr/>
          <p:nvPr/>
        </p:nvSpPr>
        <p:spPr>
          <a:xfrm>
            <a:off x="353844" y="720481"/>
            <a:ext cx="4094006" cy="584775"/>
          </a:xfrm>
          <a:prstGeom prst="rect">
            <a:avLst/>
          </a:prstGeom>
        </p:spPr>
        <p:txBody>
          <a:bodyPr wrap="square">
            <a:spAutoFit/>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Admin App Flowchart</a:t>
            </a:r>
            <a:endParaRPr lang="en-IN" sz="3200" dirty="0"/>
          </a:p>
        </p:txBody>
      </p:sp>
    </p:spTree>
    <p:extLst>
      <p:ext uri="{BB962C8B-B14F-4D97-AF65-F5344CB8AC3E}">
        <p14:creationId xmlns:p14="http://schemas.microsoft.com/office/powerpoint/2010/main" val="419204247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248" y="512075"/>
            <a:ext cx="4094006" cy="584775"/>
          </a:xfrm>
          <a:prstGeom prst="rect">
            <a:avLst/>
          </a:prstGeom>
        </p:spPr>
        <p:txBody>
          <a:bodyPr wrap="square">
            <a:spAutoFit/>
          </a:bodyPr>
          <a:lstStyle/>
          <a:p>
            <a:r>
              <a:rPr lang="en-US" sz="3200" b="1" dirty="0">
                <a:latin typeface="Calibri" panose="020F0502020204030204" pitchFamily="34" charset="0"/>
                <a:ea typeface="Calibri" panose="020F0502020204030204" pitchFamily="34" charset="0"/>
                <a:cs typeface="Times New Roman" panose="02020603050405020304" pitchFamily="18" charset="0"/>
              </a:rPr>
              <a:t>Student App Flowchart</a:t>
            </a:r>
            <a:endParaRPr lang="en-IN" sz="3200" dirty="0"/>
          </a:p>
        </p:txBody>
      </p:sp>
      <p:grpSp>
        <p:nvGrpSpPr>
          <p:cNvPr id="44" name="Group 43">
            <a:extLst>
              <a:ext uri="{FF2B5EF4-FFF2-40B4-BE49-F238E27FC236}">
                <a16:creationId xmlns:a16="http://schemas.microsoft.com/office/drawing/2014/main" xmlns="" id="{FC48C328-1157-4209-BDEC-18406FF52249}"/>
              </a:ext>
            </a:extLst>
          </p:cNvPr>
          <p:cNvGrpSpPr/>
          <p:nvPr/>
        </p:nvGrpSpPr>
        <p:grpSpPr>
          <a:xfrm>
            <a:off x="5523142" y="1360253"/>
            <a:ext cx="5368919" cy="4229842"/>
            <a:chOff x="0" y="0"/>
            <a:chExt cx="5369437" cy="3817089"/>
          </a:xfrm>
        </p:grpSpPr>
        <p:grpSp>
          <p:nvGrpSpPr>
            <p:cNvPr id="46" name="Group 45">
              <a:extLst>
                <a:ext uri="{FF2B5EF4-FFF2-40B4-BE49-F238E27FC236}">
                  <a16:creationId xmlns:a16="http://schemas.microsoft.com/office/drawing/2014/main" xmlns="" id="{B3E05FA5-D154-4BFE-8FE3-37E9ADBA04F6}"/>
                </a:ext>
              </a:extLst>
            </p:cNvPr>
            <p:cNvGrpSpPr/>
            <p:nvPr/>
          </p:nvGrpSpPr>
          <p:grpSpPr>
            <a:xfrm>
              <a:off x="0" y="0"/>
              <a:ext cx="5369437" cy="3817089"/>
              <a:chOff x="0" y="0"/>
              <a:chExt cx="5141716" cy="3763389"/>
            </a:xfrm>
          </p:grpSpPr>
          <p:grpSp>
            <p:nvGrpSpPr>
              <p:cNvPr id="49" name="Group 48">
                <a:extLst>
                  <a:ext uri="{FF2B5EF4-FFF2-40B4-BE49-F238E27FC236}">
                    <a16:creationId xmlns:a16="http://schemas.microsoft.com/office/drawing/2014/main" xmlns="" id="{D443A79F-182A-4E51-83C9-11EEC1FE0F6D}"/>
                  </a:ext>
                </a:extLst>
              </p:cNvPr>
              <p:cNvGrpSpPr/>
              <p:nvPr/>
            </p:nvGrpSpPr>
            <p:grpSpPr>
              <a:xfrm>
                <a:off x="0" y="0"/>
                <a:ext cx="5141716" cy="3763389"/>
                <a:chOff x="0" y="0"/>
                <a:chExt cx="5142015" cy="3764225"/>
              </a:xfrm>
            </p:grpSpPr>
            <p:sp>
              <p:nvSpPr>
                <p:cNvPr id="51" name="Rectangle 50">
                  <a:extLst>
                    <a:ext uri="{FF2B5EF4-FFF2-40B4-BE49-F238E27FC236}">
                      <a16:creationId xmlns:a16="http://schemas.microsoft.com/office/drawing/2014/main" xmlns="" id="{45953467-17C6-49C3-8FA0-952F45C94D64}"/>
                    </a:ext>
                  </a:extLst>
                </p:cNvPr>
                <p:cNvSpPr/>
                <p:nvPr/>
              </p:nvSpPr>
              <p:spPr>
                <a:xfrm>
                  <a:off x="0" y="3313783"/>
                  <a:ext cx="760021" cy="45044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Logout</a:t>
                  </a:r>
                  <a:endParaRPr lang="en-IN" sz="1200">
                    <a:effectLst/>
                    <a:latin typeface="Times New Roman" panose="02020603050405020304" pitchFamily="18" charset="0"/>
                    <a:ea typeface="Times New Roman" panose="02020603050405020304" pitchFamily="18" charset="0"/>
                  </a:endParaRPr>
                </a:p>
              </p:txBody>
            </p:sp>
            <p:grpSp>
              <p:nvGrpSpPr>
                <p:cNvPr id="52" name="Group 51">
                  <a:extLst>
                    <a:ext uri="{FF2B5EF4-FFF2-40B4-BE49-F238E27FC236}">
                      <a16:creationId xmlns:a16="http://schemas.microsoft.com/office/drawing/2014/main" xmlns="" id="{62B8DA8C-511A-4713-B39E-5F201E5B8079}"/>
                    </a:ext>
                  </a:extLst>
                </p:cNvPr>
                <p:cNvGrpSpPr/>
                <p:nvPr/>
              </p:nvGrpSpPr>
              <p:grpSpPr>
                <a:xfrm>
                  <a:off x="37148" y="0"/>
                  <a:ext cx="5104867" cy="3752798"/>
                  <a:chOff x="37148" y="0"/>
                  <a:chExt cx="5104867" cy="3752798"/>
                </a:xfrm>
              </p:grpSpPr>
              <p:sp>
                <p:nvSpPr>
                  <p:cNvPr id="53" name="Oval 52">
                    <a:extLst>
                      <a:ext uri="{FF2B5EF4-FFF2-40B4-BE49-F238E27FC236}">
                        <a16:creationId xmlns:a16="http://schemas.microsoft.com/office/drawing/2014/main" xmlns="" id="{46F48CDB-6618-4FA4-9054-191E87A80767}"/>
                      </a:ext>
                    </a:extLst>
                  </p:cNvPr>
                  <p:cNvSpPr/>
                  <p:nvPr/>
                </p:nvSpPr>
                <p:spPr>
                  <a:xfrm>
                    <a:off x="207963" y="0"/>
                    <a:ext cx="952500" cy="3524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Start</a:t>
                    </a:r>
                    <a:endParaRPr lang="en-IN" sz="1200">
                      <a:effectLst/>
                      <a:latin typeface="Times New Roman" panose="02020603050405020304" pitchFamily="18" charset="0"/>
                      <a:ea typeface="Times New Roman" panose="02020603050405020304" pitchFamily="18" charset="0"/>
                    </a:endParaRPr>
                  </a:p>
                </p:txBody>
              </p:sp>
              <p:sp>
                <p:nvSpPr>
                  <p:cNvPr id="54" name="Oval 53">
                    <a:extLst>
                      <a:ext uri="{FF2B5EF4-FFF2-40B4-BE49-F238E27FC236}">
                        <a16:creationId xmlns:a16="http://schemas.microsoft.com/office/drawing/2014/main" xmlns="" id="{119BC369-2287-4FA2-ADAC-88235C34FFEE}"/>
                      </a:ext>
                    </a:extLst>
                  </p:cNvPr>
                  <p:cNvSpPr/>
                  <p:nvPr/>
                </p:nvSpPr>
                <p:spPr>
                  <a:xfrm>
                    <a:off x="37148" y="644525"/>
                    <a:ext cx="1413510" cy="3524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Student Login</a:t>
                    </a:r>
                    <a:endParaRPr lang="en-IN" sz="1200">
                      <a:effectLst/>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xmlns="" id="{E7B2785D-96F6-4666-90C8-005B767BF42E}"/>
                      </a:ext>
                    </a:extLst>
                  </p:cNvPr>
                  <p:cNvSpPr/>
                  <p:nvPr/>
                </p:nvSpPr>
                <p:spPr>
                  <a:xfrm>
                    <a:off x="1951038" y="542290"/>
                    <a:ext cx="1047750" cy="5429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dirty="0">
                        <a:solidFill>
                          <a:srgbClr val="000000"/>
                        </a:solidFill>
                        <a:effectLst/>
                        <a:ea typeface="Calibri" panose="020F0502020204030204" pitchFamily="34" charset="0"/>
                        <a:cs typeface="Times New Roman" panose="02020603050405020304" pitchFamily="18" charset="0"/>
                      </a:rPr>
                      <a:t>Enter Student ID &amp; Password</a:t>
                    </a:r>
                    <a:endParaRPr lang="en-IN" sz="1200" dirty="0">
                      <a:effectLst/>
                      <a:latin typeface="Times New Roman" panose="02020603050405020304" pitchFamily="18" charset="0"/>
                      <a:ea typeface="Times New Roman" panose="02020603050405020304" pitchFamily="18" charset="0"/>
                    </a:endParaRPr>
                  </a:p>
                </p:txBody>
              </p:sp>
              <p:sp>
                <p:nvSpPr>
                  <p:cNvPr id="56" name="Flowchart: Decision 55">
                    <a:extLst>
                      <a:ext uri="{FF2B5EF4-FFF2-40B4-BE49-F238E27FC236}">
                        <a16:creationId xmlns:a16="http://schemas.microsoft.com/office/drawing/2014/main" xmlns="" id="{3552ABC4-FD46-4DD9-BCCF-6D03E1237FE8}"/>
                      </a:ext>
                    </a:extLst>
                  </p:cNvPr>
                  <p:cNvSpPr/>
                  <p:nvPr/>
                </p:nvSpPr>
                <p:spPr>
                  <a:xfrm>
                    <a:off x="1601153" y="1526540"/>
                    <a:ext cx="1796415" cy="1296670"/>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If ID &amp; Password are correct?</a:t>
                    </a:r>
                    <a:endParaRPr lang="en-IN" sz="1200">
                      <a:effectLst/>
                      <a:latin typeface="Times New Roman" panose="02020603050405020304" pitchFamily="18" charset="0"/>
                      <a:ea typeface="Times New Roman" panose="02020603050405020304" pitchFamily="18" charset="0"/>
                    </a:endParaRPr>
                  </a:p>
                </p:txBody>
              </p:sp>
              <p:sp>
                <p:nvSpPr>
                  <p:cNvPr id="57" name="Rectangle 56">
                    <a:extLst>
                      <a:ext uri="{FF2B5EF4-FFF2-40B4-BE49-F238E27FC236}">
                        <a16:creationId xmlns:a16="http://schemas.microsoft.com/office/drawing/2014/main" xmlns="" id="{3D537BAB-92D5-471F-BB6A-826A4C35E7F5}"/>
                      </a:ext>
                    </a:extLst>
                  </p:cNvPr>
                  <p:cNvSpPr/>
                  <p:nvPr/>
                </p:nvSpPr>
                <p:spPr>
                  <a:xfrm>
                    <a:off x="3209615" y="3302373"/>
                    <a:ext cx="851978" cy="45001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Book Details</a:t>
                    </a:r>
                    <a:endParaRPr lang="en-IN" sz="1200">
                      <a:effectLst/>
                      <a:latin typeface="Times New Roman" panose="02020603050405020304" pitchFamily="18" charset="0"/>
                      <a:ea typeface="Times New Roman" panose="02020603050405020304" pitchFamily="18" charset="0"/>
                    </a:endParaRPr>
                  </a:p>
                </p:txBody>
              </p:sp>
              <p:sp>
                <p:nvSpPr>
                  <p:cNvPr id="58" name="Rectangle 57">
                    <a:extLst>
                      <a:ext uri="{FF2B5EF4-FFF2-40B4-BE49-F238E27FC236}">
                        <a16:creationId xmlns:a16="http://schemas.microsoft.com/office/drawing/2014/main" xmlns="" id="{8BDF55A8-BE1A-420D-AA1E-CF5EFD932CF3}"/>
                      </a:ext>
                    </a:extLst>
                  </p:cNvPr>
                  <p:cNvSpPr/>
                  <p:nvPr/>
                </p:nvSpPr>
                <p:spPr>
                  <a:xfrm>
                    <a:off x="960776" y="3302373"/>
                    <a:ext cx="990262" cy="4504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Edit Account Details</a:t>
                    </a:r>
                    <a:endParaRPr lang="en-IN" sz="1200">
                      <a:effectLst/>
                      <a:latin typeface="Times New Roman" panose="02020603050405020304" pitchFamily="18" charset="0"/>
                      <a:ea typeface="Times New Roman" panose="02020603050405020304" pitchFamily="18" charset="0"/>
                    </a:endParaRPr>
                  </a:p>
                </p:txBody>
              </p:sp>
              <p:sp>
                <p:nvSpPr>
                  <p:cNvPr id="59" name="Rectangle 58">
                    <a:extLst>
                      <a:ext uri="{FF2B5EF4-FFF2-40B4-BE49-F238E27FC236}">
                        <a16:creationId xmlns:a16="http://schemas.microsoft.com/office/drawing/2014/main" xmlns="" id="{1CE6BFB6-EDDB-4AD7-8FD9-CA67940756FB}"/>
                      </a:ext>
                    </a:extLst>
                  </p:cNvPr>
                  <p:cNvSpPr/>
                  <p:nvPr/>
                </p:nvSpPr>
                <p:spPr>
                  <a:xfrm>
                    <a:off x="4139341" y="3289143"/>
                    <a:ext cx="1002674" cy="45166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Issued Book Records</a:t>
                    </a:r>
                    <a:endParaRPr lang="en-IN" sz="1200">
                      <a:effectLst/>
                      <a:latin typeface="Times New Roman" panose="02020603050405020304" pitchFamily="18" charset="0"/>
                      <a:ea typeface="Times New Roman" panose="02020603050405020304" pitchFamily="18" charset="0"/>
                    </a:endParaRPr>
                  </a:p>
                </p:txBody>
              </p:sp>
              <p:cxnSp>
                <p:nvCxnSpPr>
                  <p:cNvPr id="60" name="Straight Arrow Connector 59">
                    <a:extLst>
                      <a:ext uri="{FF2B5EF4-FFF2-40B4-BE49-F238E27FC236}">
                        <a16:creationId xmlns:a16="http://schemas.microsoft.com/office/drawing/2014/main" xmlns="" id="{4D488B69-6B37-40E6-857B-853BACDCDCB2}"/>
                      </a:ext>
                    </a:extLst>
                  </p:cNvPr>
                  <p:cNvCxnSpPr/>
                  <p:nvPr/>
                </p:nvCxnSpPr>
                <p:spPr>
                  <a:xfrm>
                    <a:off x="718503" y="368935"/>
                    <a:ext cx="0" cy="25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C980C731-58C8-4F0E-8880-CD6F5FEAEDEA}"/>
                      </a:ext>
                    </a:extLst>
                  </p:cNvPr>
                  <p:cNvCxnSpPr/>
                  <p:nvPr/>
                </p:nvCxnSpPr>
                <p:spPr>
                  <a:xfrm>
                    <a:off x="1473518" y="804545"/>
                    <a:ext cx="478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7C86342B-4242-4E4E-B304-261671C71BC6}"/>
                      </a:ext>
                    </a:extLst>
                  </p:cNvPr>
                  <p:cNvCxnSpPr/>
                  <p:nvPr/>
                </p:nvCxnSpPr>
                <p:spPr>
                  <a:xfrm>
                    <a:off x="2493963" y="1102360"/>
                    <a:ext cx="10160" cy="42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E8699EE1-0478-4B1F-ADA6-2DB8F2A28A00}"/>
                      </a:ext>
                    </a:extLst>
                  </p:cNvPr>
                  <p:cNvCxnSpPr/>
                  <p:nvPr/>
                </p:nvCxnSpPr>
                <p:spPr>
                  <a:xfrm flipV="1">
                    <a:off x="792798" y="1017270"/>
                    <a:ext cx="0" cy="1137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E0F7010C-5A03-4634-BFEE-A6D5A370DA58}"/>
                      </a:ext>
                    </a:extLst>
                  </p:cNvPr>
                  <p:cNvCxnSpPr/>
                  <p:nvPr/>
                </p:nvCxnSpPr>
                <p:spPr>
                  <a:xfrm>
                    <a:off x="3929063" y="2186940"/>
                    <a:ext cx="10160" cy="680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284A72DD-8D46-47D6-9FB7-4E3406BC95F8}"/>
                      </a:ext>
                    </a:extLst>
                  </p:cNvPr>
                  <p:cNvCxnSpPr/>
                  <p:nvPr/>
                </p:nvCxnSpPr>
                <p:spPr>
                  <a:xfrm flipV="1">
                    <a:off x="516573" y="2866390"/>
                    <a:ext cx="4135755" cy="2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A25F22B7-5FA2-4521-9923-CBF475D6BC60}"/>
                      </a:ext>
                    </a:extLst>
                  </p:cNvPr>
                  <p:cNvCxnSpPr/>
                  <p:nvPr/>
                </p:nvCxnSpPr>
                <p:spPr>
                  <a:xfrm>
                    <a:off x="516573" y="2867660"/>
                    <a:ext cx="0" cy="42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0B2404B0-DE20-4BE2-86CC-DF9E2756F080}"/>
                      </a:ext>
                    </a:extLst>
                  </p:cNvPr>
                  <p:cNvCxnSpPr/>
                  <p:nvPr/>
                </p:nvCxnSpPr>
                <p:spPr>
                  <a:xfrm>
                    <a:off x="1467684" y="2888616"/>
                    <a:ext cx="0" cy="42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03C4744E-E4E3-4E58-8E02-EBE24D963141}"/>
                      </a:ext>
                    </a:extLst>
                  </p:cNvPr>
                  <p:cNvCxnSpPr/>
                  <p:nvPr/>
                </p:nvCxnSpPr>
                <p:spPr>
                  <a:xfrm>
                    <a:off x="3676489" y="2900680"/>
                    <a:ext cx="0" cy="42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04BAF1C6-9795-432D-A836-F78273A31579}"/>
                      </a:ext>
                    </a:extLst>
                  </p:cNvPr>
                  <p:cNvCxnSpPr/>
                  <p:nvPr/>
                </p:nvCxnSpPr>
                <p:spPr>
                  <a:xfrm>
                    <a:off x="4641533" y="2868295"/>
                    <a:ext cx="0" cy="42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C713CF06-B373-4389-9BE0-B12E6FC2B46A}"/>
                      </a:ext>
                    </a:extLst>
                  </p:cNvPr>
                  <p:cNvCxnSpPr/>
                  <p:nvPr/>
                </p:nvCxnSpPr>
                <p:spPr>
                  <a:xfrm flipV="1">
                    <a:off x="399733" y="964565"/>
                    <a:ext cx="0" cy="2348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44EFC108-1B61-4A71-8874-9D9778098CAE}"/>
                      </a:ext>
                    </a:extLst>
                  </p:cNvPr>
                  <p:cNvCxnSpPr/>
                  <p:nvPr/>
                </p:nvCxnSpPr>
                <p:spPr>
                  <a:xfrm flipH="1" flipV="1">
                    <a:off x="792798" y="2154555"/>
                    <a:ext cx="808355" cy="2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12173B8B-289E-4F50-A848-C90F36124B50}"/>
                      </a:ext>
                    </a:extLst>
                  </p:cNvPr>
                  <p:cNvCxnSpPr/>
                  <p:nvPr/>
                </p:nvCxnSpPr>
                <p:spPr>
                  <a:xfrm>
                    <a:off x="3397568" y="2174875"/>
                    <a:ext cx="541655"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xmlns="" id="{2E609935-B21F-4754-A557-A52A35D0FEAB}"/>
                      </a:ext>
                    </a:extLst>
                  </p:cNvPr>
                  <p:cNvSpPr/>
                  <p:nvPr/>
                </p:nvSpPr>
                <p:spPr>
                  <a:xfrm>
                    <a:off x="981628" y="1852533"/>
                    <a:ext cx="486030" cy="369332"/>
                  </a:xfrm>
                  <a:prstGeom prst="rect">
                    <a:avLst/>
                  </a:prstGeom>
                </p:spPr>
                <p:txBody>
                  <a:bodyPr wrap="square">
                    <a:noAutofit/>
                  </a:bodyPr>
                  <a:lstStyle/>
                  <a:p>
                    <a:pPr>
                      <a:spcAft>
                        <a:spcPts val="0"/>
                      </a:spcAft>
                    </a:pPr>
                    <a:r>
                      <a:rPr lang="en-US" sz="18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a:t>
                    </a:r>
                    <a:endParaRPr lang="en-IN" sz="1200">
                      <a:effectLst/>
                      <a:latin typeface="Times New Roman" panose="02020603050405020304" pitchFamily="18" charset="0"/>
                      <a:ea typeface="Times New Roman" panose="02020603050405020304" pitchFamily="18" charset="0"/>
                    </a:endParaRPr>
                  </a:p>
                </p:txBody>
              </p:sp>
              <p:sp>
                <p:nvSpPr>
                  <p:cNvPr id="78" name="Rectangle 77">
                    <a:extLst>
                      <a:ext uri="{FF2B5EF4-FFF2-40B4-BE49-F238E27FC236}">
                        <a16:creationId xmlns:a16="http://schemas.microsoft.com/office/drawing/2014/main" xmlns="" id="{82EA7315-D1DF-43CD-955B-DACE211CD71A}"/>
                      </a:ext>
                    </a:extLst>
                  </p:cNvPr>
                  <p:cNvSpPr/>
                  <p:nvPr/>
                </p:nvSpPr>
                <p:spPr>
                  <a:xfrm>
                    <a:off x="3425380" y="1863828"/>
                    <a:ext cx="485518" cy="369332"/>
                  </a:xfrm>
                  <a:prstGeom prst="rect">
                    <a:avLst/>
                  </a:prstGeom>
                </p:spPr>
                <p:txBody>
                  <a:bodyPr wrap="square">
                    <a:noAutofit/>
                  </a:bodyPr>
                  <a:lstStyle/>
                  <a:p>
                    <a:pPr>
                      <a:spcAft>
                        <a:spcPts val="0"/>
                      </a:spcAft>
                    </a:pPr>
                    <a:r>
                      <a:rPr lang="en-US" sz="1800"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IN" sz="1200">
                      <a:effectLst/>
                      <a:latin typeface="Times New Roman" panose="02020603050405020304" pitchFamily="18" charset="0"/>
                      <a:ea typeface="Times New Roman" panose="02020603050405020304" pitchFamily="18" charset="0"/>
                    </a:endParaRPr>
                  </a:p>
                </p:txBody>
              </p:sp>
            </p:grpSp>
          </p:grpSp>
          <p:sp>
            <p:nvSpPr>
              <p:cNvPr id="50" name="Rectangle 49">
                <a:extLst>
                  <a:ext uri="{FF2B5EF4-FFF2-40B4-BE49-F238E27FC236}">
                    <a16:creationId xmlns:a16="http://schemas.microsoft.com/office/drawing/2014/main" xmlns="" id="{D4ACC00F-8B26-488B-BD12-B766A7E67979}"/>
                  </a:ext>
                </a:extLst>
              </p:cNvPr>
              <p:cNvSpPr/>
              <p:nvPr/>
            </p:nvSpPr>
            <p:spPr>
              <a:xfrm>
                <a:off x="2078182" y="3301340"/>
                <a:ext cx="990205" cy="45039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IN" sz="1100" kern="1200">
                    <a:solidFill>
                      <a:srgbClr val="000000"/>
                    </a:solidFill>
                    <a:effectLst/>
                    <a:ea typeface="Calibri" panose="020F0502020204030204" pitchFamily="34" charset="0"/>
                    <a:cs typeface="Times New Roman" panose="02020603050405020304" pitchFamily="18" charset="0"/>
                  </a:rPr>
                  <a:t>Change Password</a:t>
                </a:r>
                <a:endParaRPr lang="en-IN" sz="1200">
                  <a:effectLst/>
                  <a:latin typeface="Times New Roman" panose="02020603050405020304" pitchFamily="18" charset="0"/>
                  <a:ea typeface="Times New Roman" panose="02020603050405020304" pitchFamily="18" charset="0"/>
                </a:endParaRPr>
              </a:p>
            </p:txBody>
          </p:sp>
        </p:grpSp>
        <p:cxnSp>
          <p:nvCxnSpPr>
            <p:cNvPr id="48" name="Straight Arrow Connector 47">
              <a:extLst>
                <a:ext uri="{FF2B5EF4-FFF2-40B4-BE49-F238E27FC236}">
                  <a16:creationId xmlns:a16="http://schemas.microsoft.com/office/drawing/2014/main" xmlns="" id="{A55D01A7-3F0D-4886-9C99-CDB2BA3F8E41}"/>
                </a:ext>
              </a:extLst>
            </p:cNvPr>
            <p:cNvCxnSpPr/>
            <p:nvPr/>
          </p:nvCxnSpPr>
          <p:spPr>
            <a:xfrm>
              <a:off x="2573079" y="2934586"/>
              <a:ext cx="0" cy="430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306894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FC86818-2C62-4EEB-BE09-BB433321CCD1}"/>
              </a:ext>
            </a:extLst>
          </p:cNvPr>
          <p:cNvPicPr>
            <a:picLocks noChangeAspect="1"/>
          </p:cNvPicPr>
          <p:nvPr/>
        </p:nvPicPr>
        <p:blipFill>
          <a:blip r:embed="rId2"/>
          <a:stretch>
            <a:fillRect/>
          </a:stretch>
        </p:blipFill>
        <p:spPr>
          <a:xfrm>
            <a:off x="2762054" y="1714500"/>
            <a:ext cx="6259398" cy="3429000"/>
          </a:xfrm>
          <a:prstGeom prst="rect">
            <a:avLst/>
          </a:prstGeom>
        </p:spPr>
      </p:pic>
    </p:spTree>
    <p:extLst>
      <p:ext uri="{BB962C8B-B14F-4D97-AF65-F5344CB8AC3E}">
        <p14:creationId xmlns:p14="http://schemas.microsoft.com/office/powerpoint/2010/main" val="391307545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4A536-B01C-4676-9FA0-C8FC0A3E7A7C}"/>
              </a:ext>
            </a:extLst>
          </p:cNvPr>
          <p:cNvSpPr>
            <a:spLocks noGrp="1"/>
          </p:cNvSpPr>
          <p:nvPr>
            <p:ph type="title"/>
          </p:nvPr>
        </p:nvSpPr>
        <p:spPr/>
        <p:txBody>
          <a:bodyPr>
            <a:normAutofit/>
          </a:bodyPr>
          <a:lstStyle/>
          <a:p>
            <a:r>
              <a:rPr lang="en-IN" dirty="0" smtClean="0"/>
              <a:t>Contents</a:t>
            </a:r>
            <a:endParaRPr lang="en-IN" dirty="0"/>
          </a:p>
        </p:txBody>
      </p:sp>
      <p:sp>
        <p:nvSpPr>
          <p:cNvPr id="3" name="Content Placeholder 2">
            <a:extLst>
              <a:ext uri="{FF2B5EF4-FFF2-40B4-BE49-F238E27FC236}">
                <a16:creationId xmlns:a16="http://schemas.microsoft.com/office/drawing/2014/main" xmlns="" id="{82B61FA4-6240-411A-8A65-80101527CE65}"/>
              </a:ext>
            </a:extLst>
          </p:cNvPr>
          <p:cNvSpPr>
            <a:spLocks noGrp="1"/>
          </p:cNvSpPr>
          <p:nvPr>
            <p:ph idx="1"/>
          </p:nvPr>
        </p:nvSpPr>
        <p:spPr>
          <a:xfrm>
            <a:off x="657224" y="1877254"/>
            <a:ext cx="8596668" cy="3880773"/>
          </a:xfrm>
        </p:spPr>
        <p:txBody>
          <a:bodyPr/>
          <a:lstStyle/>
          <a:p>
            <a:pPr>
              <a:buFont typeface="Arial" panose="020B0604020202020204" pitchFamily="34" charset="0"/>
              <a:buChar char="•"/>
            </a:pPr>
            <a:r>
              <a:rPr lang="en-IN" sz="2000" dirty="0"/>
              <a:t>Aim of the project</a:t>
            </a:r>
          </a:p>
          <a:p>
            <a:pPr>
              <a:buFont typeface="Arial" panose="020B0604020202020204" pitchFamily="34" charset="0"/>
              <a:buChar char="•"/>
            </a:pPr>
            <a:r>
              <a:rPr lang="en-IN" sz="2000" dirty="0"/>
              <a:t> Technology </a:t>
            </a:r>
          </a:p>
          <a:p>
            <a:pPr>
              <a:buFont typeface="Arial" panose="020B0604020202020204" pitchFamily="34" charset="0"/>
              <a:buChar char="•"/>
            </a:pPr>
            <a:r>
              <a:rPr lang="en-IN" sz="2000" dirty="0"/>
              <a:t> Requirements</a:t>
            </a:r>
          </a:p>
          <a:p>
            <a:pPr>
              <a:buFont typeface="Arial" panose="020B0604020202020204" pitchFamily="34" charset="0"/>
              <a:buChar char="•"/>
            </a:pPr>
            <a:r>
              <a:rPr lang="en-IN" sz="2000" dirty="0"/>
              <a:t> Problems</a:t>
            </a:r>
          </a:p>
          <a:p>
            <a:pPr>
              <a:buFont typeface="Arial" panose="020B0604020202020204" pitchFamily="34" charset="0"/>
              <a:buChar char="•"/>
            </a:pPr>
            <a:r>
              <a:rPr lang="en-IN" sz="2000" dirty="0"/>
              <a:t> Solutions</a:t>
            </a:r>
          </a:p>
          <a:p>
            <a:pPr>
              <a:buFont typeface="Arial" panose="020B0604020202020204" pitchFamily="34" charset="0"/>
              <a:buChar char="•"/>
            </a:pPr>
            <a:r>
              <a:rPr lang="en-IN" sz="2000" dirty="0"/>
              <a:t> Modules</a:t>
            </a:r>
          </a:p>
          <a:p>
            <a:pPr>
              <a:buFont typeface="Arial" panose="020B0604020202020204" pitchFamily="34" charset="0"/>
              <a:buChar char="•"/>
            </a:pPr>
            <a:r>
              <a:rPr lang="en-IN" sz="2000" dirty="0"/>
              <a:t> Flowchart</a:t>
            </a:r>
          </a:p>
          <a:p>
            <a:pPr>
              <a:buFont typeface="Arial" panose="020B0604020202020204" pitchFamily="34" charset="0"/>
              <a:buChar char="•"/>
            </a:pPr>
            <a:endParaRPr lang="en-IN" sz="2800" dirty="0"/>
          </a:p>
          <a:p>
            <a:endParaRPr lang="en-IN" dirty="0"/>
          </a:p>
        </p:txBody>
      </p:sp>
    </p:spTree>
    <p:extLst>
      <p:ext uri="{BB962C8B-B14F-4D97-AF65-F5344CB8AC3E}">
        <p14:creationId xmlns:p14="http://schemas.microsoft.com/office/powerpoint/2010/main" val="62669458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CA02F-B3AF-4819-81CB-A3F8372212DB}"/>
              </a:ext>
            </a:extLst>
          </p:cNvPr>
          <p:cNvSpPr>
            <a:spLocks noGrp="1"/>
          </p:cNvSpPr>
          <p:nvPr>
            <p:ph type="title"/>
          </p:nvPr>
        </p:nvSpPr>
        <p:spPr/>
        <p:txBody>
          <a:bodyPr/>
          <a:lstStyle/>
          <a:p>
            <a:r>
              <a:rPr lang="en-IN" dirty="0"/>
              <a:t>Aim of the project</a:t>
            </a:r>
          </a:p>
        </p:txBody>
      </p:sp>
      <p:sp>
        <p:nvSpPr>
          <p:cNvPr id="3" name="Content Placeholder 2">
            <a:extLst>
              <a:ext uri="{FF2B5EF4-FFF2-40B4-BE49-F238E27FC236}">
                <a16:creationId xmlns:a16="http://schemas.microsoft.com/office/drawing/2014/main" xmlns="" id="{C96BA7DB-5BE7-4082-877D-9CB226065909}"/>
              </a:ext>
            </a:extLst>
          </p:cNvPr>
          <p:cNvSpPr>
            <a:spLocks noGrp="1"/>
          </p:cNvSpPr>
          <p:nvPr>
            <p:ph idx="1"/>
          </p:nvPr>
        </p:nvSpPr>
        <p:spPr>
          <a:xfrm>
            <a:off x="676656" y="2011680"/>
            <a:ext cx="10753725" cy="4530522"/>
          </a:xfrm>
        </p:spPr>
        <p:txBody>
          <a:bodyPr>
            <a:normAutofit fontScale="70000" lnSpcReduction="20000"/>
          </a:bodyPr>
          <a:lstStyle/>
          <a:p>
            <a:pPr algn="just"/>
            <a:r>
              <a:rPr lang="en-IN" sz="2800" dirty="0"/>
              <a:t>The main aim to work on this project is to make the library management system more efficient and to have a smooth flow of library related activities through the app rather than manual work. </a:t>
            </a:r>
          </a:p>
          <a:p>
            <a:pPr algn="just"/>
            <a:r>
              <a:rPr lang="en-IN" sz="2800" dirty="0"/>
              <a:t> Two </a:t>
            </a:r>
            <a:r>
              <a:rPr lang="en-IN" sz="2800" dirty="0" smtClean="0"/>
              <a:t>apps</a:t>
            </a:r>
          </a:p>
          <a:p>
            <a:pPr algn="just"/>
            <a:r>
              <a:rPr lang="en-IN" sz="2900" b="1" dirty="0" smtClean="0"/>
              <a:t>        1</a:t>
            </a:r>
            <a:r>
              <a:rPr lang="en-IN" sz="2900" b="1" dirty="0"/>
              <a:t>) Admin app</a:t>
            </a:r>
          </a:p>
          <a:p>
            <a:pPr algn="just"/>
            <a:r>
              <a:rPr lang="en-IN" sz="2800" dirty="0"/>
              <a:t>     </a:t>
            </a:r>
            <a:r>
              <a:rPr lang="en-IN" sz="2800" dirty="0" smtClean="0"/>
              <a:t>   Only </a:t>
            </a:r>
            <a:r>
              <a:rPr lang="en-IN" sz="2800" dirty="0"/>
              <a:t>registered admin can login through this app and related activities like adding books through barcode scanning, to register new student, etc are </a:t>
            </a:r>
            <a:r>
              <a:rPr lang="en-IN" sz="2800" dirty="0" smtClean="0"/>
              <a:t>performed.</a:t>
            </a:r>
          </a:p>
          <a:p>
            <a:pPr marL="0" indent="0" algn="just">
              <a:buNone/>
            </a:pPr>
            <a:r>
              <a:rPr lang="en-IN" sz="2800" dirty="0" smtClean="0"/>
              <a:t>          </a:t>
            </a:r>
            <a:r>
              <a:rPr lang="en-IN" sz="2800" b="1" dirty="0" smtClean="0"/>
              <a:t>2) </a:t>
            </a:r>
            <a:r>
              <a:rPr lang="en-IN" sz="2800" b="1" dirty="0" err="1" smtClean="0"/>
              <a:t>FindmeBook</a:t>
            </a:r>
            <a:r>
              <a:rPr lang="en-IN" sz="2800" b="1" dirty="0" smtClean="0"/>
              <a:t> app (student’s side)</a:t>
            </a:r>
          </a:p>
          <a:p>
            <a:pPr algn="just"/>
            <a:r>
              <a:rPr lang="en-IN" sz="2800" dirty="0" smtClean="0"/>
              <a:t>        Only </a:t>
            </a:r>
            <a:r>
              <a:rPr lang="en-IN" sz="2800" dirty="0"/>
              <a:t>registered student can use this app and its functionality. Student can know about the availability of the books at the library, can view the books as per the department, etc.</a:t>
            </a:r>
          </a:p>
          <a:p>
            <a:pPr algn="just"/>
            <a:r>
              <a:rPr lang="en-IN" sz="2800" dirty="0"/>
              <a:t>  </a:t>
            </a:r>
            <a:r>
              <a:rPr lang="en-IN" sz="2800" dirty="0" smtClean="0"/>
              <a:t>       A </a:t>
            </a:r>
            <a:r>
              <a:rPr lang="en-IN" sz="2800" dirty="0"/>
              <a:t>library management system is a project that manages and stores books information electronically according to student’s needs. The system helps both students and library manager to keep a constant track of all the books available in the library. </a:t>
            </a:r>
          </a:p>
          <a:p>
            <a:pPr marL="0" indent="0" algn="just">
              <a:buNone/>
            </a:pP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47251261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C173D-6CCD-41DE-8A4C-45A6B5A61762}"/>
              </a:ext>
            </a:extLst>
          </p:cNvPr>
          <p:cNvSpPr>
            <a:spLocks noGrp="1"/>
          </p:cNvSpPr>
          <p:nvPr>
            <p:ph type="title"/>
          </p:nvPr>
        </p:nvSpPr>
        <p:spPr/>
        <p:txBody>
          <a:bodyPr/>
          <a:lstStyle/>
          <a:p>
            <a:r>
              <a:rPr lang="en-IN" dirty="0"/>
              <a:t>Technology </a:t>
            </a:r>
          </a:p>
        </p:txBody>
      </p:sp>
      <p:sp>
        <p:nvSpPr>
          <p:cNvPr id="3" name="Content Placeholder 2">
            <a:extLst>
              <a:ext uri="{FF2B5EF4-FFF2-40B4-BE49-F238E27FC236}">
                <a16:creationId xmlns:a16="http://schemas.microsoft.com/office/drawing/2014/main" xmlns="" id="{A2E7473D-8F05-403C-8EEB-76315CA11586}"/>
              </a:ext>
            </a:extLst>
          </p:cNvPr>
          <p:cNvSpPr>
            <a:spLocks noGrp="1"/>
          </p:cNvSpPr>
          <p:nvPr>
            <p:ph idx="1"/>
          </p:nvPr>
        </p:nvSpPr>
        <p:spPr>
          <a:xfrm>
            <a:off x="1097280" y="1845734"/>
            <a:ext cx="4568229" cy="3980031"/>
          </a:xfrm>
        </p:spPr>
        <p:txBody>
          <a:bodyPr>
            <a:normAutofit/>
          </a:bodyPr>
          <a:lstStyle/>
          <a:p>
            <a:pPr>
              <a:buFont typeface="Arial" panose="020B0604020202020204" pitchFamily="34" charset="0"/>
              <a:buChar char="•"/>
            </a:pPr>
            <a:r>
              <a:rPr lang="en-IN" sz="2000" dirty="0"/>
              <a:t>Platform used : Android studio.</a:t>
            </a:r>
          </a:p>
          <a:p>
            <a:pPr>
              <a:buFont typeface="Arial" panose="020B0604020202020204" pitchFamily="34" charset="0"/>
              <a:buChar char="•"/>
            </a:pPr>
            <a:r>
              <a:rPr lang="en-IN" sz="2000" b="0" dirty="0">
                <a:effectLst/>
              </a:rPr>
              <a:t>Programming language : Java</a:t>
            </a:r>
          </a:p>
          <a:p>
            <a:pPr>
              <a:buFont typeface="Arial" panose="020B0604020202020204" pitchFamily="34" charset="0"/>
              <a:buChar char="•"/>
            </a:pPr>
            <a:r>
              <a:rPr lang="en-IN" sz="2000" dirty="0"/>
              <a:t>Database: Firebase</a:t>
            </a:r>
            <a:endParaRPr lang="en-IN" sz="2000" b="0" dirty="0">
              <a:effectLst/>
            </a:endParaRPr>
          </a:p>
          <a:p>
            <a:pPr>
              <a:buFont typeface="Arial" panose="020B0604020202020204" pitchFamily="34" charset="0"/>
              <a:buChar char="•"/>
            </a:pPr>
            <a:r>
              <a:rPr lang="en-IN" sz="2000" dirty="0"/>
              <a:t>Android studio helps you to create real and exciting mobile apps with the help of Java only.</a:t>
            </a:r>
            <a:endParaRPr lang="en-IN" sz="2000" b="0" dirty="0">
              <a:effectLst/>
            </a:endParaRPr>
          </a:p>
          <a:p>
            <a:pPr marL="0" indent="0">
              <a:buNone/>
            </a:pPr>
            <a:r>
              <a:rPr lang="en-IN" sz="3200" dirty="0"/>
              <a:t/>
            </a:r>
            <a:br>
              <a:rPr lang="en-IN" sz="3200" dirty="0"/>
            </a:br>
            <a:endParaRPr lang="en-IN" sz="3200" dirty="0"/>
          </a:p>
        </p:txBody>
      </p:sp>
      <p:pic>
        <p:nvPicPr>
          <p:cNvPr id="5" name="Picture 4">
            <a:extLst>
              <a:ext uri="{FF2B5EF4-FFF2-40B4-BE49-F238E27FC236}">
                <a16:creationId xmlns:a16="http://schemas.microsoft.com/office/drawing/2014/main" xmlns="" id="{DB0F8835-D0EE-4A4F-A6D0-2387681E6FD4}"/>
              </a:ext>
            </a:extLst>
          </p:cNvPr>
          <p:cNvPicPr>
            <a:picLocks noChangeAspect="1"/>
          </p:cNvPicPr>
          <p:nvPr/>
        </p:nvPicPr>
        <p:blipFill>
          <a:blip r:embed="rId2"/>
          <a:stretch>
            <a:fillRect/>
          </a:stretch>
        </p:blipFill>
        <p:spPr>
          <a:xfrm>
            <a:off x="5995447" y="1845734"/>
            <a:ext cx="5938887" cy="3799507"/>
          </a:xfrm>
          <a:prstGeom prst="rect">
            <a:avLst/>
          </a:prstGeom>
        </p:spPr>
      </p:pic>
    </p:spTree>
    <p:extLst>
      <p:ext uri="{BB962C8B-B14F-4D97-AF65-F5344CB8AC3E}">
        <p14:creationId xmlns:p14="http://schemas.microsoft.com/office/powerpoint/2010/main" val="4824009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CED8A-317C-477F-83F7-46C53497AC6E}"/>
              </a:ext>
            </a:extLst>
          </p:cNvPr>
          <p:cNvSpPr>
            <a:spLocks noGrp="1"/>
          </p:cNvSpPr>
          <p:nvPr>
            <p:ph type="title"/>
          </p:nvPr>
        </p:nvSpPr>
        <p:spPr/>
        <p:txBody>
          <a:bodyPr/>
          <a:lstStyle/>
          <a:p>
            <a:r>
              <a:rPr lang="en-IN" dirty="0" smtClean="0"/>
              <a:t>Requirements</a:t>
            </a:r>
            <a:endParaRPr lang="en-IN" dirty="0"/>
          </a:p>
        </p:txBody>
      </p:sp>
      <p:sp>
        <p:nvSpPr>
          <p:cNvPr id="3" name="Content Placeholder 2">
            <a:extLst>
              <a:ext uri="{FF2B5EF4-FFF2-40B4-BE49-F238E27FC236}">
                <a16:creationId xmlns:a16="http://schemas.microsoft.com/office/drawing/2014/main" xmlns="" id="{CA78AD98-3C5C-4242-B933-034E28F9D436}"/>
              </a:ext>
            </a:extLst>
          </p:cNvPr>
          <p:cNvSpPr>
            <a:spLocks noGrp="1"/>
          </p:cNvSpPr>
          <p:nvPr>
            <p:ph idx="1"/>
          </p:nvPr>
        </p:nvSpPr>
        <p:spPr>
          <a:xfrm>
            <a:off x="677334" y="1809946"/>
            <a:ext cx="8596668" cy="3340827"/>
          </a:xfrm>
        </p:spPr>
        <p:txBody>
          <a:bodyPr/>
          <a:lstStyle/>
          <a:p>
            <a:pPr>
              <a:buFont typeface="Arial" panose="020B0604020202020204" pitchFamily="34" charset="0"/>
              <a:buChar char="•"/>
            </a:pPr>
            <a:endParaRPr lang="en-IN" sz="4000" dirty="0"/>
          </a:p>
          <a:p>
            <a:pPr>
              <a:buFont typeface="Arial" panose="020B0604020202020204" pitchFamily="34" charset="0"/>
              <a:buChar char="•"/>
            </a:pPr>
            <a:r>
              <a:rPr lang="en-IN" dirty="0"/>
              <a:t> Android mobile/tablet</a:t>
            </a:r>
          </a:p>
          <a:p>
            <a:pPr>
              <a:buFont typeface="Arial" panose="020B0604020202020204" pitchFamily="34" charset="0"/>
              <a:buChar char="•"/>
            </a:pPr>
            <a:r>
              <a:rPr lang="en-IN" dirty="0"/>
              <a:t> Internet Connection.</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76029320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06C66-8D7D-4179-9039-DE15F75722ED}"/>
              </a:ext>
            </a:extLst>
          </p:cNvPr>
          <p:cNvSpPr>
            <a:spLocks noGrp="1"/>
          </p:cNvSpPr>
          <p:nvPr>
            <p:ph type="title"/>
          </p:nvPr>
        </p:nvSpPr>
        <p:spPr/>
        <p:txBody>
          <a:bodyPr/>
          <a:lstStyle/>
          <a:p>
            <a:r>
              <a:rPr lang="en-IN" dirty="0"/>
              <a:t>Problems </a:t>
            </a:r>
            <a:r>
              <a:rPr lang="en-IN" dirty="0" smtClean="0"/>
              <a:t>Faced</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DD835274-390C-4B58-BAFC-533C52DBEDCF}"/>
              </a:ext>
            </a:extLst>
          </p:cNvPr>
          <p:cNvSpPr>
            <a:spLocks noGrp="1"/>
          </p:cNvSpPr>
          <p:nvPr>
            <p:ph idx="1"/>
          </p:nvPr>
        </p:nvSpPr>
        <p:spPr>
          <a:xfrm>
            <a:off x="677334" y="1645434"/>
            <a:ext cx="8596668" cy="3880773"/>
          </a:xfrm>
        </p:spPr>
        <p:txBody>
          <a:bodyPr>
            <a:normAutofit/>
          </a:bodyPr>
          <a:lstStyle/>
          <a:p>
            <a:pPr algn="just">
              <a:buFont typeface="Arial" panose="020B0604020202020204" pitchFamily="34" charset="0"/>
              <a:buChar char="•"/>
            </a:pPr>
            <a:r>
              <a:rPr lang="en-IN" dirty="0"/>
              <a:t>Manual work in library management system is very time consuming. System requires paper work for managing the book information for   n-users and finding for any specific record through it is very time consuming.</a:t>
            </a:r>
          </a:p>
          <a:p>
            <a:pPr algn="just">
              <a:buFont typeface="Arial" panose="020B0604020202020204" pitchFamily="34" charset="0"/>
              <a:buChar char="•"/>
            </a:pPr>
            <a:r>
              <a:rPr lang="en-IN" dirty="0"/>
              <a:t>Admin is unable to inform the users regarding due date or if any specific copy is not available in the library area. Informing the user about the fine or to return any book becomes tedious.</a:t>
            </a:r>
          </a:p>
          <a:p>
            <a:pPr algn="just">
              <a:buFont typeface="Arial" panose="020B0604020202020204" pitchFamily="34" charset="0"/>
              <a:buChar char="•"/>
            </a:pPr>
            <a:r>
              <a:rPr lang="en-IN" dirty="0"/>
              <a:t>Possibility of having human error such as wrong data entry or  duplication.</a:t>
            </a:r>
            <a:endParaRPr lang="en-IN" b="0" dirty="0">
              <a:effectLst/>
            </a:endParaRPr>
          </a:p>
        </p:txBody>
      </p:sp>
    </p:spTree>
    <p:extLst>
      <p:ext uri="{BB962C8B-B14F-4D97-AF65-F5344CB8AC3E}">
        <p14:creationId xmlns:p14="http://schemas.microsoft.com/office/powerpoint/2010/main" val="284411734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B8BC0-D475-4D9C-AF0C-D592D60C4E09}"/>
              </a:ext>
            </a:extLst>
          </p:cNvPr>
          <p:cNvSpPr>
            <a:spLocks noGrp="1"/>
          </p:cNvSpPr>
          <p:nvPr>
            <p:ph type="title"/>
          </p:nvPr>
        </p:nvSpPr>
        <p:spPr>
          <a:xfrm>
            <a:off x="838200" y="614206"/>
            <a:ext cx="10515600" cy="1246859"/>
          </a:xfrm>
        </p:spPr>
        <p:txBody>
          <a:bodyPr/>
          <a:lstStyle/>
          <a:p>
            <a:r>
              <a:rPr lang="en-IN" dirty="0"/>
              <a:t>Solutions </a:t>
            </a:r>
          </a:p>
        </p:txBody>
      </p:sp>
      <p:sp>
        <p:nvSpPr>
          <p:cNvPr id="3" name="Content Placeholder 2">
            <a:extLst>
              <a:ext uri="{FF2B5EF4-FFF2-40B4-BE49-F238E27FC236}">
                <a16:creationId xmlns:a16="http://schemas.microsoft.com/office/drawing/2014/main" xmlns="" id="{6CB327F6-6C96-4D10-A974-469060930111}"/>
              </a:ext>
            </a:extLst>
          </p:cNvPr>
          <p:cNvSpPr>
            <a:spLocks noGrp="1"/>
          </p:cNvSpPr>
          <p:nvPr>
            <p:ph idx="1"/>
          </p:nvPr>
        </p:nvSpPr>
        <p:spPr>
          <a:xfrm>
            <a:off x="838200" y="1680760"/>
            <a:ext cx="10515600" cy="4385870"/>
          </a:xfrm>
        </p:spPr>
        <p:txBody>
          <a:bodyPr>
            <a:noAutofit/>
          </a:bodyPr>
          <a:lstStyle/>
          <a:p>
            <a:pPr lvl="0" algn="just">
              <a:buFont typeface="Arial" panose="020B0604020202020204" pitchFamily="34" charset="0"/>
              <a:buChar char="•"/>
            </a:pPr>
            <a:r>
              <a:rPr lang="en-IN" sz="2000" dirty="0"/>
              <a:t>  </a:t>
            </a:r>
            <a:r>
              <a:rPr lang="en-IN" dirty="0"/>
              <a:t>Through this management app, problems mentioned can be solved. The system excludes the use of paper work by managing all the book information electronically. </a:t>
            </a:r>
          </a:p>
          <a:p>
            <a:pPr lvl="0" algn="just">
              <a:buFont typeface="Arial" panose="020B0604020202020204" pitchFamily="34" charset="0"/>
              <a:buChar char="•"/>
            </a:pPr>
            <a:r>
              <a:rPr lang="en-IN" dirty="0"/>
              <a:t>Admin can keep updating the system by providing the new books arrival in system and their availability thus students need not to go to library for checking the availability of the books. The app has books well organized and can easily find the required book just by searching in that specific category. Thus, it saves human efforts and resources.</a:t>
            </a:r>
          </a:p>
          <a:p>
            <a:pPr lvl="0" algn="just">
              <a:buFont typeface="Arial" panose="020B0604020202020204" pitchFamily="34" charset="0"/>
              <a:buChar char="•"/>
            </a:pPr>
            <a:r>
              <a:rPr lang="en-IN" dirty="0"/>
              <a:t>Using barcode scanning, eliminate the possibility of human error as well as reduces the time. Regarding the penalty issues, students will informed via mail services informing their due dates.</a:t>
            </a:r>
          </a:p>
          <a:p>
            <a:pPr marL="0" indent="0" algn="just">
              <a:buNone/>
            </a:pPr>
            <a:endParaRPr lang="en-IN" sz="2000" dirty="0"/>
          </a:p>
        </p:txBody>
      </p:sp>
    </p:spTree>
    <p:extLst>
      <p:ext uri="{BB962C8B-B14F-4D97-AF65-F5344CB8AC3E}">
        <p14:creationId xmlns:p14="http://schemas.microsoft.com/office/powerpoint/2010/main" val="146431249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F5AFB-2DE5-47E2-BBBE-F181A78D0A9C}"/>
              </a:ext>
            </a:extLst>
          </p:cNvPr>
          <p:cNvSpPr>
            <a:spLocks noGrp="1"/>
          </p:cNvSpPr>
          <p:nvPr>
            <p:ph type="title"/>
          </p:nvPr>
        </p:nvSpPr>
        <p:spPr>
          <a:xfrm>
            <a:off x="544103" y="339278"/>
            <a:ext cx="10772775" cy="1140731"/>
          </a:xfrm>
        </p:spPr>
        <p:txBody>
          <a:bodyPr/>
          <a:lstStyle/>
          <a:p>
            <a:r>
              <a:rPr lang="en-IN" dirty="0" smtClean="0"/>
              <a:t>Modules</a:t>
            </a:r>
            <a:endParaRPr lang="en-IN" dirty="0"/>
          </a:p>
        </p:txBody>
      </p:sp>
      <p:sp>
        <p:nvSpPr>
          <p:cNvPr id="3" name="Content Placeholder 2">
            <a:extLst>
              <a:ext uri="{FF2B5EF4-FFF2-40B4-BE49-F238E27FC236}">
                <a16:creationId xmlns:a16="http://schemas.microsoft.com/office/drawing/2014/main" xmlns="" id="{07F447EF-D148-4315-A143-95DDF11E2473}"/>
              </a:ext>
            </a:extLst>
          </p:cNvPr>
          <p:cNvSpPr>
            <a:spLocks noGrp="1"/>
          </p:cNvSpPr>
          <p:nvPr>
            <p:ph idx="1"/>
          </p:nvPr>
        </p:nvSpPr>
        <p:spPr>
          <a:xfrm>
            <a:off x="405353" y="1329180"/>
            <a:ext cx="8868649" cy="4351574"/>
          </a:xfrm>
        </p:spPr>
        <p:txBody>
          <a:bodyPr>
            <a:noAutofit/>
          </a:bodyPr>
          <a:lstStyle/>
          <a:p>
            <a:pPr algn="just"/>
            <a:endParaRPr lang="en-IN" sz="4000" b="1" dirty="0"/>
          </a:p>
          <a:p>
            <a:pPr algn="just"/>
            <a:r>
              <a:rPr lang="en-IN" sz="4000" b="1" dirty="0"/>
              <a:t>Admin side modules:</a:t>
            </a:r>
            <a:endParaRPr lang="en-IN" sz="4000" dirty="0"/>
          </a:p>
          <a:p>
            <a:pPr lvl="0" algn="just">
              <a:buFont typeface="Arial" panose="020B0604020202020204" pitchFamily="34" charset="0"/>
              <a:buChar char="•"/>
            </a:pPr>
            <a:r>
              <a:rPr lang="en-IN" b="1" dirty="0"/>
              <a:t>Admin login:</a:t>
            </a:r>
            <a:r>
              <a:rPr lang="en-IN" dirty="0"/>
              <a:t> Admin is the one who administers the system by adding or removing e-books into and from the system respectively using barcode scanning.</a:t>
            </a:r>
          </a:p>
          <a:p>
            <a:pPr lvl="0" algn="just">
              <a:buFont typeface="Arial" panose="020B0604020202020204" pitchFamily="34" charset="0"/>
              <a:buChar char="•"/>
            </a:pPr>
            <a:r>
              <a:rPr lang="en-IN" b="1" dirty="0"/>
              <a:t>Add and Update Books:</a:t>
            </a:r>
            <a:r>
              <a:rPr lang="en-IN" dirty="0"/>
              <a:t> The admin can add books to the system by scanning the barcode of the books and can even update the details.</a:t>
            </a:r>
          </a:p>
          <a:p>
            <a:pPr lvl="0" algn="just">
              <a:buFont typeface="Arial" panose="020B0604020202020204" pitchFamily="34" charset="0"/>
              <a:buChar char="•"/>
            </a:pPr>
            <a:r>
              <a:rPr lang="en-IN" b="1" dirty="0"/>
              <a:t>Book Details:</a:t>
            </a:r>
            <a:r>
              <a:rPr lang="en-IN" dirty="0"/>
              <a:t> Admin and Students can even view availability of books.</a:t>
            </a:r>
          </a:p>
          <a:p>
            <a:pPr lvl="0" algn="just">
              <a:buFont typeface="Arial" panose="020B0604020202020204" pitchFamily="34" charset="0"/>
              <a:buChar char="•"/>
            </a:pPr>
            <a:r>
              <a:rPr lang="en-IN" b="1" dirty="0"/>
              <a:t>View Record: </a:t>
            </a:r>
            <a:r>
              <a:rPr lang="en-IN" dirty="0"/>
              <a:t>The admin can view issued books by the students and can also view the due date of that specific book, latterly can inform them for the penalty.</a:t>
            </a:r>
          </a:p>
          <a:p>
            <a:pPr marL="0" indent="0" algn="just" fontAlgn="base">
              <a:buNone/>
            </a:pPr>
            <a:endParaRPr lang="en-IN" sz="2000" dirty="0"/>
          </a:p>
        </p:txBody>
      </p:sp>
    </p:spTree>
    <p:extLst>
      <p:ext uri="{BB962C8B-B14F-4D97-AF65-F5344CB8AC3E}">
        <p14:creationId xmlns:p14="http://schemas.microsoft.com/office/powerpoint/2010/main" val="134852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DD41C7-2A7C-4821-A58A-6C5813A5DE99}"/>
              </a:ext>
            </a:extLst>
          </p:cNvPr>
          <p:cNvSpPr>
            <a:spLocks noGrp="1"/>
          </p:cNvSpPr>
          <p:nvPr>
            <p:ph idx="1"/>
          </p:nvPr>
        </p:nvSpPr>
        <p:spPr>
          <a:xfrm>
            <a:off x="414779" y="942680"/>
            <a:ext cx="10778155" cy="5169889"/>
          </a:xfrm>
        </p:spPr>
        <p:txBody>
          <a:bodyPr>
            <a:normAutofit/>
          </a:bodyPr>
          <a:lstStyle/>
          <a:p>
            <a:pPr lvl="0" algn="just">
              <a:buFont typeface="Arial" panose="020B0604020202020204" pitchFamily="34" charset="0"/>
              <a:buChar char="•"/>
            </a:pPr>
            <a:r>
              <a:rPr lang="en-IN" b="1" dirty="0"/>
              <a:t>Issuing books:</a:t>
            </a:r>
            <a:r>
              <a:rPr lang="en-IN" dirty="0"/>
              <a:t> when student comes to issue a book, admin scans the barcode of that specific book as well as barcode of student id card. With this, the book is issued and quantity of that specific book is decremented and shown at admin as well as student’s side. </a:t>
            </a:r>
          </a:p>
          <a:p>
            <a:pPr lvl="0" algn="just">
              <a:buFont typeface="Arial" panose="020B0604020202020204" pitchFamily="34" charset="0"/>
              <a:buChar char="•"/>
            </a:pPr>
            <a:r>
              <a:rPr lang="en-IN" b="1" dirty="0"/>
              <a:t>Return Book: </a:t>
            </a:r>
            <a:r>
              <a:rPr lang="en-IN" dirty="0"/>
              <a:t>Students those who have to return their respective books can approach admin. Admin scans the barcode of that specific book as well as barcode of student id card. With this, the book is returned and show respective due charge and quantity of that specific book will incremented.</a:t>
            </a:r>
          </a:p>
          <a:p>
            <a:pPr lvl="0" algn="just">
              <a:buFont typeface="Arial" panose="020B0604020202020204" pitchFamily="34" charset="0"/>
              <a:buChar char="•"/>
            </a:pPr>
            <a:r>
              <a:rPr lang="en-IN" b="1" dirty="0"/>
              <a:t>Calculate Fine:</a:t>
            </a:r>
            <a:r>
              <a:rPr lang="en-IN" dirty="0"/>
              <a:t> The admin can view the due date for the book issued and can even know fine calculated.</a:t>
            </a:r>
          </a:p>
          <a:p>
            <a:pPr lvl="0" algn="just">
              <a:buFont typeface="Arial" panose="020B0604020202020204" pitchFamily="34" charset="0"/>
              <a:buChar char="•"/>
            </a:pPr>
            <a:r>
              <a:rPr lang="en-IN" b="1" dirty="0"/>
              <a:t>Change student password: </a:t>
            </a:r>
            <a:r>
              <a:rPr lang="en-IN" dirty="0"/>
              <a:t>If the student has forgotten his/her passwords, then students can approach the admin for the further changes.</a:t>
            </a:r>
          </a:p>
          <a:p>
            <a:pPr algn="just">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33448387"/>
      </p:ext>
    </p:extLst>
  </p:cSld>
  <p:clrMapOvr>
    <a:masterClrMapping/>
  </p:clrMapOvr>
  <p:transition spd="slow">
    <p:wipe/>
  </p:transition>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335</TotalTime>
  <Words>512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Metropolitan</vt:lpstr>
      <vt:lpstr> IT345 –SGP Pocket Library </vt:lpstr>
      <vt:lpstr>Contents</vt:lpstr>
      <vt:lpstr>Aim of the project</vt:lpstr>
      <vt:lpstr>Technology </vt:lpstr>
      <vt:lpstr>Requirements</vt:lpstr>
      <vt:lpstr>Problems Faced </vt:lpstr>
      <vt:lpstr>Solutions </vt:lpstr>
      <vt:lpstr>Modules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IT345 –SGP Library MANAGEMENT APP</dc:title>
  <dc:creator>keya bhanvadia</dc:creator>
  <cp:lastModifiedBy>Nishit</cp:lastModifiedBy>
  <cp:revision>46</cp:revision>
  <dcterms:created xsi:type="dcterms:W3CDTF">2018-09-06T15:48:04Z</dcterms:created>
  <dcterms:modified xsi:type="dcterms:W3CDTF">2018-10-25T17:07:10Z</dcterms:modified>
</cp:coreProperties>
</file>