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73" r:id="rId6"/>
    <p:sldId id="289" r:id="rId7"/>
    <p:sldId id="269" r:id="rId8"/>
    <p:sldId id="270" r:id="rId9"/>
    <p:sldId id="280" r:id="rId10"/>
    <p:sldId id="268" r:id="rId11"/>
    <p:sldId id="274" r:id="rId12"/>
    <p:sldId id="276" r:id="rId13"/>
    <p:sldId id="311" r:id="rId14"/>
    <p:sldId id="275" r:id="rId15"/>
    <p:sldId id="277" r:id="rId16"/>
    <p:sldId id="312" r:id="rId17"/>
    <p:sldId id="31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24B0A-D354-45F2-9465-4DE98C192773}">
  <a:tblStyle styleId="{86424B0A-D354-45F2-9465-4DE98C1927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BB996C-39BD-4386-B31B-1272D7F623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a1801ce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a1801ce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817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33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e1acbb1597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e1acbb1597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1e1acbb1597_1_1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1e1acbb1597_1_1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99882" y="241586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0395" y="241572"/>
            <a:ext cx="1743191" cy="1728165"/>
            <a:chOff x="260395" y="241572"/>
            <a:chExt cx="1743191" cy="1728165"/>
          </a:xfrm>
        </p:grpSpPr>
        <p:sp>
          <p:nvSpPr>
            <p:cNvPr id="12" name="Google Shape;12;p2"/>
            <p:cNvSpPr/>
            <p:nvPr/>
          </p:nvSpPr>
          <p:spPr>
            <a:xfrm>
              <a:off x="35051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1373" y="334897"/>
              <a:ext cx="189493" cy="18949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7098795" y="3134047"/>
            <a:ext cx="1743191" cy="1728165"/>
            <a:chOff x="7098795" y="3134047"/>
            <a:chExt cx="1743191" cy="1728165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09879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70987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8551515" y="4579394"/>
              <a:ext cx="189493" cy="18949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098795" y="241572"/>
            <a:ext cx="1743191" cy="1728165"/>
            <a:chOff x="7098795" y="241572"/>
            <a:chExt cx="1743191" cy="1728165"/>
          </a:xfrm>
        </p:grpSpPr>
        <p:sp>
          <p:nvSpPr>
            <p:cNvPr id="20" name="Google Shape;20;p2"/>
            <p:cNvSpPr/>
            <p:nvPr/>
          </p:nvSpPr>
          <p:spPr>
            <a:xfrm flipH="1">
              <a:off x="709879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70987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8551515" y="334897"/>
              <a:ext cx="189493" cy="18949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260395" y="3134047"/>
            <a:ext cx="1743191" cy="1728165"/>
            <a:chOff x="260395" y="3134047"/>
            <a:chExt cx="1743191" cy="1728165"/>
          </a:xfrm>
        </p:grpSpPr>
        <p:sp>
          <p:nvSpPr>
            <p:cNvPr id="24" name="Google Shape;24;p2"/>
            <p:cNvSpPr/>
            <p:nvPr/>
          </p:nvSpPr>
          <p:spPr>
            <a:xfrm rot="10800000" flipH="1">
              <a:off x="35051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2603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361373" y="4579394"/>
              <a:ext cx="189493" cy="18949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67749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112850" y="1180325"/>
            <a:ext cx="6918300" cy="25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112925" y="3889100"/>
            <a:ext cx="6918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998450" y="1582775"/>
            <a:ext cx="5067600" cy="16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2" hasCustomPrompt="1"/>
          </p:nvPr>
        </p:nvSpPr>
        <p:spPr>
          <a:xfrm>
            <a:off x="6462475" y="2159525"/>
            <a:ext cx="1652100" cy="10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"/>
          </p:nvPr>
        </p:nvSpPr>
        <p:spPr>
          <a:xfrm>
            <a:off x="998450" y="3360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4378349" y="200261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5"/>
          <p:cNvGrpSpPr/>
          <p:nvPr/>
        </p:nvGrpSpPr>
        <p:grpSpPr>
          <a:xfrm>
            <a:off x="260395" y="241572"/>
            <a:ext cx="1743191" cy="1728165"/>
            <a:chOff x="818150" y="1395175"/>
            <a:chExt cx="2279575" cy="2259925"/>
          </a:xfrm>
        </p:grpSpPr>
        <p:sp>
          <p:nvSpPr>
            <p:cNvPr id="168" name="Google Shape;168;p15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5"/>
          <p:cNvGrpSpPr/>
          <p:nvPr/>
        </p:nvGrpSpPr>
        <p:grpSpPr>
          <a:xfrm rot="10800000">
            <a:off x="7098795" y="3134047"/>
            <a:ext cx="1743191" cy="1728165"/>
            <a:chOff x="818150" y="1395175"/>
            <a:chExt cx="2279575" cy="2259925"/>
          </a:xfrm>
        </p:grpSpPr>
        <p:sp>
          <p:nvSpPr>
            <p:cNvPr id="172" name="Google Shape;172;p15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5"/>
          <p:cNvGrpSpPr/>
          <p:nvPr/>
        </p:nvGrpSpPr>
        <p:grpSpPr>
          <a:xfrm flipH="1">
            <a:off x="7098795" y="241572"/>
            <a:ext cx="1743191" cy="1728165"/>
            <a:chOff x="818150" y="1395175"/>
            <a:chExt cx="2279575" cy="2259925"/>
          </a:xfrm>
        </p:grpSpPr>
        <p:sp>
          <p:nvSpPr>
            <p:cNvPr id="176" name="Google Shape;176;p15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5"/>
          <p:cNvGrpSpPr/>
          <p:nvPr/>
        </p:nvGrpSpPr>
        <p:grpSpPr>
          <a:xfrm rot="10800000" flipH="1">
            <a:off x="260395" y="3134047"/>
            <a:ext cx="1743191" cy="1728165"/>
            <a:chOff x="818150" y="1395175"/>
            <a:chExt cx="2279575" cy="2259925"/>
          </a:xfrm>
        </p:grpSpPr>
        <p:sp>
          <p:nvSpPr>
            <p:cNvPr id="180" name="Google Shape;180;p15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5"/>
          <p:cNvSpPr/>
          <p:nvPr/>
        </p:nvSpPr>
        <p:spPr>
          <a:xfrm>
            <a:off x="227211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8702559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720000" y="1597500"/>
            <a:ext cx="3597900" cy="11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4608600" y="1492163"/>
            <a:ext cx="35934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4608771" y="2703663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1"/>
          </p:nvPr>
        </p:nvSpPr>
        <p:spPr>
          <a:xfrm>
            <a:off x="4832081" y="1743825"/>
            <a:ext cx="3254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2"/>
          </p:nvPr>
        </p:nvSpPr>
        <p:spPr>
          <a:xfrm>
            <a:off x="1057900" y="1743825"/>
            <a:ext cx="3254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name="adj" fmla="val 116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4399161" y="4603988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319725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"/>
          <p:cNvSpPr/>
          <p:nvPr/>
        </p:nvSpPr>
        <p:spPr>
          <a:xfrm rot="10800000">
            <a:off x="7743250" y="3744496"/>
            <a:ext cx="1119766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"/>
          <p:cNvSpPr/>
          <p:nvPr/>
        </p:nvSpPr>
        <p:spPr>
          <a:xfrm rot="5400000">
            <a:off x="7743250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"/>
          <p:cNvSpPr/>
          <p:nvPr/>
        </p:nvSpPr>
        <p:spPr>
          <a:xfrm rot="-5400000">
            <a:off x="319725" y="3744496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4489756" y="218268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title" hasCustomPrompt="1"/>
          </p:nvPr>
        </p:nvSpPr>
        <p:spPr>
          <a:xfrm>
            <a:off x="2223600" y="66665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321" name="Google Shape;321;p25"/>
          <p:cNvSpPr txBox="1">
            <a:spLocks noGrp="1"/>
          </p:cNvSpPr>
          <p:nvPr>
            <p:ph type="subTitle" idx="1"/>
          </p:nvPr>
        </p:nvSpPr>
        <p:spPr>
          <a:xfrm>
            <a:off x="2223600" y="1354381"/>
            <a:ext cx="4696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18909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3"/>
          </p:nvPr>
        </p:nvSpPr>
        <p:spPr>
          <a:xfrm>
            <a:off x="2223600" y="2706652"/>
            <a:ext cx="4696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7116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325" name="Google Shape;325;p25"/>
          <p:cNvSpPr txBox="1">
            <a:spLocks noGrp="1"/>
          </p:cNvSpPr>
          <p:nvPr>
            <p:ph type="subTitle" idx="5"/>
          </p:nvPr>
        </p:nvSpPr>
        <p:spPr>
          <a:xfrm>
            <a:off x="2223600" y="4058903"/>
            <a:ext cx="4696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title" hasCustomPrompt="1"/>
          </p:nvPr>
        </p:nvSpPr>
        <p:spPr>
          <a:xfrm>
            <a:off x="1288416" y="14287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6"/>
          <p:cNvSpPr txBox="1">
            <a:spLocks noGrp="1"/>
          </p:cNvSpPr>
          <p:nvPr>
            <p:ph type="title" idx="2" hasCustomPrompt="1"/>
          </p:nvPr>
        </p:nvSpPr>
        <p:spPr>
          <a:xfrm>
            <a:off x="3873100" y="14287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1" name="Google Shape;331;p26"/>
          <p:cNvSpPr txBox="1">
            <a:spLocks noGrp="1"/>
          </p:cNvSpPr>
          <p:nvPr>
            <p:ph type="title" idx="3" hasCustomPrompt="1"/>
          </p:nvPr>
        </p:nvSpPr>
        <p:spPr>
          <a:xfrm>
            <a:off x="6456641" y="14287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26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1"/>
          </p:nvPr>
        </p:nvSpPr>
        <p:spPr>
          <a:xfrm>
            <a:off x="713225" y="3602000"/>
            <a:ext cx="25512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4"/>
          </p:nvPr>
        </p:nvSpPr>
        <p:spPr>
          <a:xfrm>
            <a:off x="3296409" y="3602000"/>
            <a:ext cx="25512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subTitle" idx="5"/>
          </p:nvPr>
        </p:nvSpPr>
        <p:spPr>
          <a:xfrm>
            <a:off x="5879575" y="3602000"/>
            <a:ext cx="25512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6"/>
          </p:nvPr>
        </p:nvSpPr>
        <p:spPr>
          <a:xfrm>
            <a:off x="713225" y="2922450"/>
            <a:ext cx="2551200" cy="7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subTitle" idx="7"/>
          </p:nvPr>
        </p:nvSpPr>
        <p:spPr>
          <a:xfrm>
            <a:off x="3296399" y="2922450"/>
            <a:ext cx="2551200" cy="7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8"/>
          </p:nvPr>
        </p:nvSpPr>
        <p:spPr>
          <a:xfrm>
            <a:off x="5879625" y="2922450"/>
            <a:ext cx="2551200" cy="7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 idx="9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4399882" y="241586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0"/>
          <p:cNvGrpSpPr/>
          <p:nvPr/>
        </p:nvGrpSpPr>
        <p:grpSpPr>
          <a:xfrm>
            <a:off x="260395" y="241572"/>
            <a:ext cx="1743191" cy="1728165"/>
            <a:chOff x="260395" y="241572"/>
            <a:chExt cx="1743191" cy="1728165"/>
          </a:xfrm>
        </p:grpSpPr>
        <p:sp>
          <p:nvSpPr>
            <p:cNvPr id="376" name="Google Shape;376;p30"/>
            <p:cNvSpPr/>
            <p:nvPr/>
          </p:nvSpPr>
          <p:spPr>
            <a:xfrm>
              <a:off x="35051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603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61373" y="334898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30"/>
          <p:cNvGrpSpPr/>
          <p:nvPr/>
        </p:nvGrpSpPr>
        <p:grpSpPr>
          <a:xfrm>
            <a:off x="7098795" y="3134047"/>
            <a:ext cx="1743191" cy="1728165"/>
            <a:chOff x="7098795" y="3134047"/>
            <a:chExt cx="1743191" cy="1728165"/>
          </a:xfrm>
        </p:grpSpPr>
        <p:sp>
          <p:nvSpPr>
            <p:cNvPr id="380" name="Google Shape;380;p30"/>
            <p:cNvSpPr/>
            <p:nvPr/>
          </p:nvSpPr>
          <p:spPr>
            <a:xfrm rot="10800000">
              <a:off x="709879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 rot="10800000">
              <a:off x="70987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 rot="10800000">
              <a:off x="8551407" y="4579287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0"/>
          <p:cNvGrpSpPr/>
          <p:nvPr/>
        </p:nvGrpSpPr>
        <p:grpSpPr>
          <a:xfrm>
            <a:off x="7098795" y="241572"/>
            <a:ext cx="1743191" cy="1728165"/>
            <a:chOff x="7098795" y="241572"/>
            <a:chExt cx="1743191" cy="1728165"/>
          </a:xfrm>
        </p:grpSpPr>
        <p:sp>
          <p:nvSpPr>
            <p:cNvPr id="384" name="Google Shape;384;p30"/>
            <p:cNvSpPr/>
            <p:nvPr/>
          </p:nvSpPr>
          <p:spPr>
            <a:xfrm flipH="1">
              <a:off x="709879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 flipH="1">
              <a:off x="70987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 flipH="1">
              <a:off x="8551407" y="334898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260395" y="3134047"/>
            <a:ext cx="1743191" cy="1728165"/>
            <a:chOff x="260395" y="3134047"/>
            <a:chExt cx="1743191" cy="1728165"/>
          </a:xfrm>
        </p:grpSpPr>
        <p:sp>
          <p:nvSpPr>
            <p:cNvPr id="388" name="Google Shape;388;p30"/>
            <p:cNvSpPr/>
            <p:nvPr/>
          </p:nvSpPr>
          <p:spPr>
            <a:xfrm rot="10800000" flipH="1">
              <a:off x="35051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 rot="10800000" flipH="1">
              <a:off x="2603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 rot="10800000" flipH="1">
              <a:off x="361373" y="4579287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0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867749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4378349" y="200261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260395" y="241572"/>
            <a:ext cx="1743191" cy="1728165"/>
            <a:chOff x="818150" y="1395175"/>
            <a:chExt cx="2279575" cy="2259925"/>
          </a:xfrm>
        </p:grpSpPr>
        <p:sp>
          <p:nvSpPr>
            <p:cNvPr id="38" name="Google Shape;38;p3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3"/>
          <p:cNvGrpSpPr/>
          <p:nvPr/>
        </p:nvGrpSpPr>
        <p:grpSpPr>
          <a:xfrm rot="10800000">
            <a:off x="7098795" y="3134047"/>
            <a:ext cx="1743191" cy="1728165"/>
            <a:chOff x="818150" y="1395175"/>
            <a:chExt cx="2279575" cy="2259925"/>
          </a:xfrm>
        </p:grpSpPr>
        <p:sp>
          <p:nvSpPr>
            <p:cNvPr id="42" name="Google Shape;42;p3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flipH="1">
            <a:off x="7098795" y="241572"/>
            <a:ext cx="1743191" cy="1728165"/>
            <a:chOff x="818150" y="1395175"/>
            <a:chExt cx="2279575" cy="2259925"/>
          </a:xfrm>
        </p:grpSpPr>
        <p:sp>
          <p:nvSpPr>
            <p:cNvPr id="46" name="Google Shape;46;p3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10800000" flipH="1">
            <a:off x="260395" y="3134047"/>
            <a:ext cx="1743191" cy="1728165"/>
            <a:chOff x="818150" y="1395175"/>
            <a:chExt cx="2279575" cy="2259925"/>
          </a:xfrm>
        </p:grpSpPr>
        <p:sp>
          <p:nvSpPr>
            <p:cNvPr id="50" name="Google Shape;50;p3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/>
          <p:nvPr/>
        </p:nvSpPr>
        <p:spPr>
          <a:xfrm>
            <a:off x="227211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702559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5055275" y="3602418"/>
            <a:ext cx="2505600" cy="68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2"/>
          </p:nvPr>
        </p:nvSpPr>
        <p:spPr>
          <a:xfrm>
            <a:off x="1583300" y="3602518"/>
            <a:ext cx="2505600" cy="68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5055275" y="3195725"/>
            <a:ext cx="2505600" cy="49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1583075" y="3195725"/>
            <a:ext cx="2505600" cy="49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423999" y="324211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8656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name="adj" fmla="val 116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4399161" y="198365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319725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rot="10800000">
            <a:off x="7743250" y="3744496"/>
            <a:ext cx="1119766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rot="5400000">
            <a:off x="7743250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rot="-5400000">
            <a:off x="319725" y="3744496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4489756" y="4714068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68550" y="1642121"/>
            <a:ext cx="56070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name="adj" fmla="val 116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4399161" y="4603988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319725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rot="10800000">
            <a:off x="7743250" y="3744496"/>
            <a:ext cx="1119766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rot="5400000">
            <a:off x="7743250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rot="-5400000">
            <a:off x="319725" y="3744496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4489756" y="218268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2135550" y="1224152"/>
            <a:ext cx="4872900" cy="13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135550" y="2825246"/>
            <a:ext cx="48729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name="adj" fmla="val 116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4399161" y="212342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319725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"/>
          <p:cNvSpPr/>
          <p:nvPr/>
        </p:nvSpPr>
        <p:spPr>
          <a:xfrm rot="10800000">
            <a:off x="7743250" y="3744496"/>
            <a:ext cx="1119766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"/>
          <p:cNvSpPr/>
          <p:nvPr/>
        </p:nvSpPr>
        <p:spPr>
          <a:xfrm rot="5400000">
            <a:off x="7743250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/>
          <p:nvPr/>
        </p:nvSpPr>
        <p:spPr>
          <a:xfrm rot="-5400000">
            <a:off x="319725" y="3744496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4489756" y="4714068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86364"/>
            <a:ext cx="65760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1"/>
          </p:nvPr>
        </p:nvSpPr>
        <p:spPr>
          <a:xfrm>
            <a:off x="1284000" y="29039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5400000" flipH="1">
            <a:off x="7077070" y="30366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796200" y="3195825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2"/>
          </p:nvPr>
        </p:nvSpPr>
        <p:spPr>
          <a:xfrm>
            <a:off x="3489175" y="3195825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3"/>
          </p:nvPr>
        </p:nvSpPr>
        <p:spPr>
          <a:xfrm>
            <a:off x="6188450" y="3195825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4"/>
          </p:nvPr>
        </p:nvSpPr>
        <p:spPr>
          <a:xfrm>
            <a:off x="796200" y="2441225"/>
            <a:ext cx="2159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5"/>
          </p:nvPr>
        </p:nvSpPr>
        <p:spPr>
          <a:xfrm>
            <a:off x="3489175" y="2441225"/>
            <a:ext cx="2159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6"/>
          </p:nvPr>
        </p:nvSpPr>
        <p:spPr>
          <a:xfrm>
            <a:off x="6188450" y="2441225"/>
            <a:ext cx="2159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hasCustomPrompt="1"/>
          </p:nvPr>
        </p:nvSpPr>
        <p:spPr>
          <a:xfrm>
            <a:off x="1509954" y="154962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7" hasCustomPrompt="1"/>
          </p:nvPr>
        </p:nvSpPr>
        <p:spPr>
          <a:xfrm>
            <a:off x="4209225" y="154962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8" hasCustomPrompt="1"/>
          </p:nvPr>
        </p:nvSpPr>
        <p:spPr>
          <a:xfrm>
            <a:off x="6908502" y="154962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9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name="adj" fmla="val 116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399161" y="4603988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319725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rot="10800000">
            <a:off x="7743250" y="3744496"/>
            <a:ext cx="1119766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rot="5400000">
            <a:off x="7743250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rot="-5400000">
            <a:off x="319725" y="3744496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4489756" y="218268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684677" y="3100300"/>
            <a:ext cx="5789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684677" y="1210675"/>
            <a:ext cx="5789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250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6" r:id="rId13"/>
    <p:sldLayoutId id="2147483671" r:id="rId14"/>
    <p:sldLayoutId id="2147483672" r:id="rId15"/>
    <p:sldLayoutId id="2147483675" r:id="rId16"/>
    <p:sldLayoutId id="214748367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>
            <a:spLocks noGrp="1"/>
          </p:cNvSpPr>
          <p:nvPr>
            <p:ph type="ctrTitle"/>
          </p:nvPr>
        </p:nvSpPr>
        <p:spPr>
          <a:xfrm>
            <a:off x="1112850" y="897546"/>
            <a:ext cx="6918300" cy="25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And White Box Testing</a:t>
            </a:r>
            <a:br>
              <a:rPr lang="en" dirty="0"/>
            </a:br>
            <a:r>
              <a:rPr lang="en" dirty="0"/>
              <a:t>CI/CD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4" name="Google Shape;404;p34"/>
          <p:cNvSpPr txBox="1">
            <a:spLocks noGrp="1"/>
          </p:cNvSpPr>
          <p:nvPr>
            <p:ph type="subTitle" idx="1"/>
          </p:nvPr>
        </p:nvSpPr>
        <p:spPr>
          <a:xfrm>
            <a:off x="1112850" y="3770154"/>
            <a:ext cx="6918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Dhiwa Gemilang Pramdhani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(201011402321)</a:t>
            </a:r>
            <a:endParaRPr dirty="0"/>
          </a:p>
        </p:txBody>
      </p:sp>
      <p:cxnSp>
        <p:nvCxnSpPr>
          <p:cNvPr id="405" name="Google Shape;405;p34"/>
          <p:cNvCxnSpPr/>
          <p:nvPr/>
        </p:nvCxnSpPr>
        <p:spPr>
          <a:xfrm rot="10800000">
            <a:off x="1475400" y="3572968"/>
            <a:ext cx="619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6"/>
          <p:cNvSpPr txBox="1">
            <a:spLocks noGrp="1"/>
          </p:cNvSpPr>
          <p:nvPr>
            <p:ph type="title"/>
          </p:nvPr>
        </p:nvSpPr>
        <p:spPr>
          <a:xfrm>
            <a:off x="1768500" y="579864"/>
            <a:ext cx="5607000" cy="1013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Tujuan CI/CD</a:t>
            </a:r>
            <a:endParaRPr sz="4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C58AD-8C9B-2157-F043-DA51370335CD}"/>
              </a:ext>
            </a:extLst>
          </p:cNvPr>
          <p:cNvSpPr txBox="1"/>
          <p:nvPr/>
        </p:nvSpPr>
        <p:spPr>
          <a:xfrm>
            <a:off x="1885383" y="1515884"/>
            <a:ext cx="54901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Arsenal"/>
              </a:rPr>
              <a:t>Tujuan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CI/CD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untuk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menghasilkan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lunak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andal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, minim bug, dan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cepat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tersedia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. CI/CD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memungkinkan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developer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untuk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lebih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sering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melakukan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pengujian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menerapkan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perubahan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secara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otomatis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. CI/CD juga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meningkatkan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kolaborasi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antara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tim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pengembang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tim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operasional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.</a:t>
            </a:r>
          </a:p>
          <a:p>
            <a:endParaRPr lang="en-ID" dirty="0">
              <a:solidFill>
                <a:schemeClr val="tx1"/>
              </a:solidFill>
              <a:latin typeface="Arsenal"/>
            </a:endParaRPr>
          </a:p>
          <a:p>
            <a:r>
              <a:rPr lang="en-ID" dirty="0" err="1">
                <a:solidFill>
                  <a:schemeClr val="tx1"/>
                </a:solidFill>
                <a:latin typeface="Arsenal"/>
              </a:rPr>
              <a:t>Beberapa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manfaat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dari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CI/CD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adalah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:</a:t>
            </a:r>
          </a:p>
          <a:p>
            <a:endParaRPr lang="en-ID" dirty="0">
              <a:solidFill>
                <a:schemeClr val="tx1"/>
              </a:solidFill>
              <a:latin typeface="Arsenal"/>
            </a:endParaRPr>
          </a:p>
          <a:p>
            <a:r>
              <a:rPr lang="en-ID" dirty="0">
                <a:solidFill>
                  <a:schemeClr val="tx1"/>
                </a:solidFill>
                <a:latin typeface="Arsenal"/>
              </a:rPr>
              <a:t>-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Deteksi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bug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lebih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awal</a:t>
            </a:r>
            <a:endParaRPr lang="en-ID" dirty="0">
              <a:solidFill>
                <a:schemeClr val="tx1"/>
              </a:solidFill>
              <a:latin typeface="Arsenal"/>
            </a:endParaRPr>
          </a:p>
          <a:p>
            <a:r>
              <a:rPr lang="en-ID" dirty="0">
                <a:solidFill>
                  <a:schemeClr val="tx1"/>
                </a:solidFill>
                <a:latin typeface="Arsenal"/>
              </a:rPr>
              <a:t>-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Meningkatkan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produktivitas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tim</a:t>
            </a:r>
            <a:endParaRPr lang="en-ID" dirty="0">
              <a:solidFill>
                <a:schemeClr val="tx1"/>
              </a:solidFill>
              <a:latin typeface="Arsenal"/>
            </a:endParaRPr>
          </a:p>
          <a:p>
            <a:r>
              <a:rPr lang="en-ID" dirty="0">
                <a:solidFill>
                  <a:schemeClr val="tx1"/>
                </a:solidFill>
                <a:latin typeface="Arsenal"/>
              </a:rPr>
              <a:t>-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Mempercepat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proses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rilis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Arsenal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senal"/>
              </a:rPr>
              <a:t>lunak</a:t>
            </a:r>
            <a:endParaRPr lang="en-ID" dirty="0">
              <a:solidFill>
                <a:schemeClr val="tx1"/>
              </a:solidFill>
              <a:latin typeface="Arsen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"/>
          <p:cNvSpPr txBox="1">
            <a:spLocks noGrp="1"/>
          </p:cNvSpPr>
          <p:nvPr>
            <p:ph type="subTitle" idx="5"/>
          </p:nvPr>
        </p:nvSpPr>
        <p:spPr>
          <a:xfrm>
            <a:off x="2320244" y="371566"/>
            <a:ext cx="4696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Study Case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Siapkan file dengan nama fuzzy.py</a:t>
            </a:r>
            <a:endParaRPr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105E8-C36F-1D12-A811-DE8DBA22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18" y="1140673"/>
            <a:ext cx="6348564" cy="33792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4"/>
          <p:cNvSpPr txBox="1">
            <a:spLocks noGrp="1"/>
          </p:cNvSpPr>
          <p:nvPr>
            <p:ph type="title"/>
          </p:nvPr>
        </p:nvSpPr>
        <p:spPr>
          <a:xfrm>
            <a:off x="560722" y="408877"/>
            <a:ext cx="8022556" cy="425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Lalu buat file baru dengan nama file test_fuzzy.py dengan fungsi yang ingin di test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B6EA4-5EF0-49F0-3B30-810C4D5CF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05" y="754771"/>
            <a:ext cx="7558390" cy="4039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15D669-D1FE-0761-4ABE-ECBF13D3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195" y="311769"/>
            <a:ext cx="7754927" cy="562840"/>
          </a:xfrm>
        </p:spPr>
        <p:txBody>
          <a:bodyPr/>
          <a:lstStyle/>
          <a:p>
            <a:r>
              <a:rPr lang="en-US" sz="1800" dirty="0">
                <a:latin typeface="Marcellus"/>
              </a:rPr>
              <a:t>Lalu </a:t>
            </a:r>
            <a:r>
              <a:rPr lang="en-US" sz="1800" dirty="0" err="1">
                <a:latin typeface="Marcellus"/>
              </a:rPr>
              <a:t>buka</a:t>
            </a:r>
            <a:r>
              <a:rPr lang="en-US" sz="1800" dirty="0">
                <a:latin typeface="Marcellus"/>
              </a:rPr>
              <a:t> terminal dan </a:t>
            </a:r>
            <a:r>
              <a:rPr lang="en-US" sz="1800" dirty="0" err="1">
                <a:latin typeface="Marcellus"/>
              </a:rPr>
              <a:t>ketikan</a:t>
            </a:r>
            <a:r>
              <a:rPr lang="en-US" sz="1800" dirty="0">
                <a:latin typeface="Marcellus"/>
              </a:rPr>
              <a:t> python test_fuzzy.py </a:t>
            </a:r>
            <a:r>
              <a:rPr lang="en-US" sz="1800" dirty="0" err="1">
                <a:latin typeface="Marcellus"/>
              </a:rPr>
              <a:t>untuk</a:t>
            </a:r>
            <a:r>
              <a:rPr lang="en-US" sz="1800" dirty="0">
                <a:latin typeface="Marcellus"/>
              </a:rPr>
              <a:t> </a:t>
            </a:r>
            <a:r>
              <a:rPr lang="en-US" sz="1800" dirty="0" err="1">
                <a:latin typeface="Marcellus"/>
              </a:rPr>
              <a:t>melakukan</a:t>
            </a:r>
            <a:r>
              <a:rPr lang="en-US" sz="1800" dirty="0">
                <a:latin typeface="Marcellus"/>
              </a:rPr>
              <a:t> testing</a:t>
            </a:r>
            <a:endParaRPr lang="en-ID" sz="1800" dirty="0">
              <a:latin typeface="Marcellu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9D129-7DD1-74BC-9A40-271FC12D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8" y="736152"/>
            <a:ext cx="7597698" cy="40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3"/>
          <p:cNvSpPr txBox="1">
            <a:spLocks noGrp="1"/>
          </p:cNvSpPr>
          <p:nvPr>
            <p:ph type="title" idx="9"/>
          </p:nvPr>
        </p:nvSpPr>
        <p:spPr>
          <a:xfrm>
            <a:off x="713250" y="25520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Buat repositori baru dan upload file yang sudah di buat ke dalam github</a:t>
            </a:r>
            <a:endParaRPr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EA4526-D17E-DF4A-F75B-38C9CEA1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2" y="731264"/>
            <a:ext cx="8063675" cy="38853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>
            <a:spLocks noGrp="1"/>
          </p:cNvSpPr>
          <p:nvPr>
            <p:ph type="title"/>
          </p:nvPr>
        </p:nvSpPr>
        <p:spPr>
          <a:xfrm>
            <a:off x="1850034" y="275063"/>
            <a:ext cx="5443932" cy="393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Lalu ke Tab Action dan pilih Python Application 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82D70-74E2-312D-AD6F-3D720F52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621547"/>
            <a:ext cx="7560527" cy="40121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>
            <a:spLocks noGrp="1"/>
          </p:cNvSpPr>
          <p:nvPr>
            <p:ph type="title"/>
          </p:nvPr>
        </p:nvSpPr>
        <p:spPr>
          <a:xfrm>
            <a:off x="1850034" y="275063"/>
            <a:ext cx="5443932" cy="393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Lalu pilih Commit Changes </a:t>
            </a: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BC157-4EF0-824E-B844-19AF03A5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6" y="735981"/>
            <a:ext cx="8050209" cy="3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>
            <a:spLocks noGrp="1"/>
          </p:cNvSpPr>
          <p:nvPr>
            <p:ph type="title"/>
          </p:nvPr>
        </p:nvSpPr>
        <p:spPr>
          <a:xfrm>
            <a:off x="1850034" y="275063"/>
            <a:ext cx="5443932" cy="393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Buka tab Action lagi untuk melihat hasilnya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78A94-0422-63E1-29DC-463764A9D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9" y="668707"/>
            <a:ext cx="8125522" cy="39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9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>
            <a:spLocks noGrp="1"/>
          </p:cNvSpPr>
          <p:nvPr>
            <p:ph type="title" idx="9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20" name="Google Shape;420;p36"/>
          <p:cNvSpPr txBox="1">
            <a:spLocks noGrp="1"/>
          </p:cNvSpPr>
          <p:nvPr>
            <p:ph type="subTitle" idx="1"/>
          </p:nvPr>
        </p:nvSpPr>
        <p:spPr>
          <a:xfrm>
            <a:off x="885409" y="3195825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dan Tujuan</a:t>
            </a:r>
            <a:endParaRPr dirty="0"/>
          </a:p>
        </p:txBody>
      </p:sp>
      <p:sp>
        <p:nvSpPr>
          <p:cNvPr id="421" name="Google Shape;421;p36"/>
          <p:cNvSpPr txBox="1">
            <a:spLocks noGrp="1"/>
          </p:cNvSpPr>
          <p:nvPr>
            <p:ph type="subTitle" idx="2"/>
          </p:nvPr>
        </p:nvSpPr>
        <p:spPr>
          <a:xfrm>
            <a:off x="3489175" y="3195825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dan Tujuan</a:t>
            </a:r>
            <a:endParaRPr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3"/>
          </p:nvPr>
        </p:nvSpPr>
        <p:spPr>
          <a:xfrm>
            <a:off x="6188450" y="3195825"/>
            <a:ext cx="215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dan Tujuan</a:t>
            </a:r>
            <a:endParaRPr dirty="0"/>
          </a:p>
        </p:txBody>
      </p:sp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1509954" y="154962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title" idx="7"/>
          </p:nvPr>
        </p:nvSpPr>
        <p:spPr>
          <a:xfrm>
            <a:off x="4209225" y="154962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title" idx="8"/>
          </p:nvPr>
        </p:nvSpPr>
        <p:spPr>
          <a:xfrm>
            <a:off x="6908502" y="154962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4"/>
          </p:nvPr>
        </p:nvSpPr>
        <p:spPr>
          <a:xfrm>
            <a:off x="959752" y="2156100"/>
            <a:ext cx="2159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chemeClr val="dk1"/>
                </a:solidFill>
                <a:uFill>
                  <a:noFill/>
                </a:uFill>
                <a:latin typeface="Arsenal"/>
                <a:ea typeface="Arsenal"/>
                <a:cs typeface="Arsenal"/>
                <a:sym typeface="Arsenal"/>
              </a:rPr>
              <a:t>Unit Testing</a:t>
            </a:r>
            <a:endParaRPr lang="en-ID" sz="2400" b="1" dirty="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427" name="Google Shape;427;p36"/>
          <p:cNvSpPr txBox="1">
            <a:spLocks noGrp="1"/>
          </p:cNvSpPr>
          <p:nvPr>
            <p:ph type="subTitle" idx="5"/>
          </p:nvPr>
        </p:nvSpPr>
        <p:spPr>
          <a:xfrm>
            <a:off x="3489175" y="2441225"/>
            <a:ext cx="2159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chemeClr val="dk1"/>
                </a:solidFill>
                <a:uFill>
                  <a:noFill/>
                </a:uFill>
                <a:latin typeface="Arsenal"/>
                <a:ea typeface="Arsenal"/>
                <a:cs typeface="Arsenal"/>
                <a:sym typeface="Arsenal"/>
              </a:rPr>
              <a:t>White Box Testing</a:t>
            </a:r>
            <a:endParaRPr lang="en-ID" sz="2400" b="1" dirty="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  <p:sp>
        <p:nvSpPr>
          <p:cNvPr id="428" name="Google Shape;428;p36"/>
          <p:cNvSpPr txBox="1">
            <a:spLocks noGrp="1"/>
          </p:cNvSpPr>
          <p:nvPr>
            <p:ph type="subTitle" idx="6"/>
          </p:nvPr>
        </p:nvSpPr>
        <p:spPr>
          <a:xfrm>
            <a:off x="6183196" y="2156100"/>
            <a:ext cx="2159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chemeClr val="dk1"/>
                </a:solidFill>
                <a:uFill>
                  <a:noFill/>
                </a:uFill>
                <a:latin typeface="Arsenal"/>
                <a:ea typeface="Arsenal"/>
                <a:cs typeface="Arsenal"/>
                <a:sym typeface="Arsenal"/>
              </a:rPr>
              <a:t>CI/CD</a:t>
            </a:r>
            <a:endParaRPr lang="en-ID" sz="2400" b="1" dirty="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title"/>
          </p:nvPr>
        </p:nvSpPr>
        <p:spPr>
          <a:xfrm>
            <a:off x="2209891" y="153635"/>
            <a:ext cx="4872900" cy="13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2135550" y="1720650"/>
            <a:ext cx="48729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Pengertian</a:t>
            </a:r>
            <a:r>
              <a:rPr lang="en-ID" dirty="0"/>
              <a:t> unit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Unit yang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prosedur</a:t>
            </a:r>
            <a:r>
              <a:rPr lang="en-ID" dirty="0"/>
              <a:t>, </a:t>
            </a:r>
            <a:r>
              <a:rPr lang="en-ID" dirty="0" err="1"/>
              <a:t>modul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. Unit testing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masa </a:t>
            </a:r>
            <a:r>
              <a:rPr lang="en-ID" dirty="0" err="1"/>
              <a:t>pengembangan</a:t>
            </a:r>
            <a:r>
              <a:rPr lang="en-ID" dirty="0"/>
              <a:t> (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oleh </a:t>
            </a:r>
            <a:r>
              <a:rPr lang="en-ID" dirty="0" err="1"/>
              <a:t>si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. </a:t>
            </a:r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unit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</a:t>
            </a:r>
            <a:endParaRPr dirty="0"/>
          </a:p>
        </p:txBody>
      </p:sp>
      <p:cxnSp>
        <p:nvCxnSpPr>
          <p:cNvPr id="435" name="Google Shape;435;p37"/>
          <p:cNvCxnSpPr/>
          <p:nvPr/>
        </p:nvCxnSpPr>
        <p:spPr>
          <a:xfrm rot="10800000">
            <a:off x="1336050" y="1581117"/>
            <a:ext cx="647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>
            <a:spLocks noGrp="1"/>
          </p:cNvSpPr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Unit Testing</a:t>
            </a:r>
            <a:endParaRPr dirty="0"/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2"/>
          </p:nvPr>
        </p:nvSpPr>
        <p:spPr>
          <a:xfrm>
            <a:off x="2476671" y="1479900"/>
            <a:ext cx="4190607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Tujuan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utama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unit testing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memeriksa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apakah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unit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menghasilkan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hasil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diharapkan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mengidentifikasi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kesalahan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bug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unit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. Unit testing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membantu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validasi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telah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ditulis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melakukan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terisolasi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pada unit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kesalahan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terdeteksi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lebih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awal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siklus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pengembangan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"/>
          <p:cNvSpPr txBox="1">
            <a:spLocks noGrp="1"/>
          </p:cNvSpPr>
          <p:nvPr>
            <p:ph type="title"/>
          </p:nvPr>
        </p:nvSpPr>
        <p:spPr>
          <a:xfrm>
            <a:off x="1347450" y="307691"/>
            <a:ext cx="65760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</a:t>
            </a:r>
            <a:endParaRPr dirty="0"/>
          </a:p>
        </p:txBody>
      </p:sp>
      <p:sp>
        <p:nvSpPr>
          <p:cNvPr id="665" name="Google Shape;665;p51"/>
          <p:cNvSpPr txBox="1">
            <a:spLocks noGrp="1"/>
          </p:cNvSpPr>
          <p:nvPr>
            <p:ph type="subTitle" idx="1"/>
          </p:nvPr>
        </p:nvSpPr>
        <p:spPr>
          <a:xfrm>
            <a:off x="1284000" y="174424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White box testing, juga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dikenal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sebagai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glass box testing, clear box testing,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structural testing,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metode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berfokus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pemeriksaan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struktur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internal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sumber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white box testing,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dilakukan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memeriksa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menganalisis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detail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sumber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memastikan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bahwa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semua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jalur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eksekusi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kondisi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cabang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diuji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memadai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Tujuannya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memastikan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bahwa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semua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bagian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berperilaku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benar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mengidentifikasi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kesalahan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celah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masalah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struktural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cxnSp>
        <p:nvCxnSpPr>
          <p:cNvPr id="666" name="Google Shape;666;p51"/>
          <p:cNvCxnSpPr/>
          <p:nvPr/>
        </p:nvCxnSpPr>
        <p:spPr>
          <a:xfrm rot="10800000">
            <a:off x="1451550" y="1501797"/>
            <a:ext cx="647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0" name="Google Shape;2490;p67"/>
          <p:cNvGrpSpPr/>
          <p:nvPr/>
        </p:nvGrpSpPr>
        <p:grpSpPr>
          <a:xfrm>
            <a:off x="7475375" y="401252"/>
            <a:ext cx="822960" cy="815867"/>
            <a:chOff x="7098795" y="241572"/>
            <a:chExt cx="1743191" cy="1728165"/>
          </a:xfrm>
        </p:grpSpPr>
        <p:sp>
          <p:nvSpPr>
            <p:cNvPr id="2491" name="Google Shape;2491;p67"/>
            <p:cNvSpPr/>
            <p:nvPr/>
          </p:nvSpPr>
          <p:spPr>
            <a:xfrm flipH="1">
              <a:off x="709879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7"/>
            <p:cNvSpPr/>
            <p:nvPr/>
          </p:nvSpPr>
          <p:spPr>
            <a:xfrm flipH="1">
              <a:off x="70987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7"/>
            <p:cNvSpPr/>
            <p:nvPr/>
          </p:nvSpPr>
          <p:spPr>
            <a:xfrm flipH="1">
              <a:off x="8551407" y="334898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67"/>
          <p:cNvGrpSpPr/>
          <p:nvPr/>
        </p:nvGrpSpPr>
        <p:grpSpPr>
          <a:xfrm>
            <a:off x="343967" y="3876742"/>
            <a:ext cx="830108" cy="822952"/>
            <a:chOff x="260395" y="3134047"/>
            <a:chExt cx="1743191" cy="1728165"/>
          </a:xfrm>
        </p:grpSpPr>
        <p:sp>
          <p:nvSpPr>
            <p:cNvPr id="2495" name="Google Shape;2495;p67"/>
            <p:cNvSpPr/>
            <p:nvPr/>
          </p:nvSpPr>
          <p:spPr>
            <a:xfrm rot="10800000" flipH="1">
              <a:off x="35051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7"/>
            <p:cNvSpPr/>
            <p:nvPr/>
          </p:nvSpPr>
          <p:spPr>
            <a:xfrm rot="10800000" flipH="1">
              <a:off x="2603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7"/>
            <p:cNvSpPr/>
            <p:nvPr/>
          </p:nvSpPr>
          <p:spPr>
            <a:xfrm rot="10800000" flipH="1">
              <a:off x="361373" y="4579287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2" name="Google Shape;2502;p67"/>
          <p:cNvSpPr txBox="1">
            <a:spLocks noGrp="1"/>
          </p:cNvSpPr>
          <p:nvPr>
            <p:ph type="title"/>
          </p:nvPr>
        </p:nvSpPr>
        <p:spPr>
          <a:xfrm>
            <a:off x="533163" y="57377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White Box Testing</a:t>
            </a:r>
            <a:endParaRPr dirty="0"/>
          </a:p>
        </p:txBody>
      </p:sp>
      <p:sp>
        <p:nvSpPr>
          <p:cNvPr id="2504" name="Google Shape;2504;p67"/>
          <p:cNvSpPr txBox="1">
            <a:spLocks noGrp="1"/>
          </p:cNvSpPr>
          <p:nvPr>
            <p:ph type="subTitle" idx="2"/>
          </p:nvPr>
        </p:nvSpPr>
        <p:spPr>
          <a:xfrm>
            <a:off x="1778337" y="1457439"/>
            <a:ext cx="5892075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White box testing, juga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dikenal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sebagai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glass box testing, clear box testing,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structural testing,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metode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berfokus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pada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pemeriksaan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struktur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internal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sumber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aplikasi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white box testing,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dilakukan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memeriksa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menganalisis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detail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sumber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memastikan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bahwa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semua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jalur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eksekusi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kondisi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cabang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diuji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memadai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Tujuannya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memastikan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bahwa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semua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bagian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berperilaku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benar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mengidentifikasi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kesalahan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celah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masalah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struktural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>
            <a:spLocks noGrp="1"/>
          </p:cNvSpPr>
          <p:nvPr>
            <p:ph type="subTitle" idx="1"/>
          </p:nvPr>
        </p:nvSpPr>
        <p:spPr>
          <a:xfrm>
            <a:off x="1677150" y="2336326"/>
            <a:ext cx="5789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/>
              <a:t>CI/CD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singkatan</a:t>
            </a:r>
            <a:r>
              <a:rPr lang="en-ID" sz="1700" dirty="0"/>
              <a:t> </a:t>
            </a:r>
            <a:r>
              <a:rPr lang="en-ID" sz="1700" dirty="0" err="1"/>
              <a:t>dari</a:t>
            </a:r>
            <a:r>
              <a:rPr lang="en-ID" sz="1700" dirty="0"/>
              <a:t> Continuous Integration, Continuous Delivery, dan Continuous Deployment. CI/CD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</a:t>
            </a:r>
            <a:r>
              <a:rPr lang="en-ID" sz="1700" dirty="0" err="1"/>
              <a:t>pengembangan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mengotomatisasi</a:t>
            </a:r>
            <a:r>
              <a:rPr lang="en-ID" sz="1700" dirty="0"/>
              <a:t> proses coding, testing, dan deployment. </a:t>
            </a:r>
            <a:r>
              <a:rPr lang="en-ID" sz="1700" dirty="0" err="1"/>
              <a:t>Tujuan</a:t>
            </a:r>
            <a:r>
              <a:rPr lang="en-ID" sz="1700" dirty="0"/>
              <a:t> CI/CD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menghasilkan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yang </a:t>
            </a:r>
            <a:r>
              <a:rPr lang="en-ID" sz="1700" dirty="0" err="1"/>
              <a:t>andal</a:t>
            </a:r>
            <a:r>
              <a:rPr lang="en-ID" sz="1700" dirty="0"/>
              <a:t>, minim bug, dan </a:t>
            </a:r>
            <a:r>
              <a:rPr lang="en-ID" sz="1700" dirty="0" err="1"/>
              <a:t>cepat</a:t>
            </a:r>
            <a:r>
              <a:rPr lang="en-ID" sz="1700" dirty="0"/>
              <a:t> </a:t>
            </a:r>
            <a:r>
              <a:rPr lang="en-ID" sz="1700" dirty="0" err="1"/>
              <a:t>tersedia</a:t>
            </a:r>
            <a:r>
              <a:rPr lang="en-ID" sz="1700" dirty="0"/>
              <a:t>.</a:t>
            </a:r>
            <a:endParaRPr sz="1700" dirty="0"/>
          </a:p>
        </p:txBody>
      </p:sp>
      <p:sp>
        <p:nvSpPr>
          <p:cNvPr id="610" name="Google Shape;610;p47"/>
          <p:cNvSpPr txBox="1">
            <a:spLocks noGrp="1"/>
          </p:cNvSpPr>
          <p:nvPr>
            <p:ph type="title"/>
          </p:nvPr>
        </p:nvSpPr>
        <p:spPr>
          <a:xfrm>
            <a:off x="1744150" y="290193"/>
            <a:ext cx="5789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 </a:t>
            </a:r>
            <a:br>
              <a:rPr lang="en" dirty="0"/>
            </a:b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Continuous Integration dan Continuous Deployment </a:t>
            </a:r>
            <a:endParaRPr dirty="0"/>
          </a:p>
        </p:txBody>
      </p:sp>
      <p:cxnSp>
        <p:nvCxnSpPr>
          <p:cNvPr id="611" name="Google Shape;611;p47"/>
          <p:cNvCxnSpPr/>
          <p:nvPr/>
        </p:nvCxnSpPr>
        <p:spPr>
          <a:xfrm rot="10800000">
            <a:off x="1488699" y="1917674"/>
            <a:ext cx="647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8"/>
          <p:cNvSpPr txBox="1">
            <a:spLocks noGrp="1"/>
          </p:cNvSpPr>
          <p:nvPr>
            <p:ph type="title"/>
          </p:nvPr>
        </p:nvSpPr>
        <p:spPr>
          <a:xfrm>
            <a:off x="998450" y="683476"/>
            <a:ext cx="5067600" cy="638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CI (</a:t>
            </a:r>
            <a:r>
              <a:rPr lang="en-ID" sz="3000" b="0" i="0" dirty="0">
                <a:solidFill>
                  <a:srgbClr val="D1D5DB"/>
                </a:solidFill>
                <a:effectLst/>
                <a:latin typeface="Söhne"/>
              </a:rPr>
              <a:t>Continuous Integration)</a:t>
            </a:r>
            <a:endParaRPr sz="3000" dirty="0"/>
          </a:p>
        </p:txBody>
      </p:sp>
      <p:sp>
        <p:nvSpPr>
          <p:cNvPr id="617" name="Google Shape;617;p48"/>
          <p:cNvSpPr txBox="1">
            <a:spLocks noGrp="1"/>
          </p:cNvSpPr>
          <p:nvPr>
            <p:ph type="subTitle" idx="1"/>
          </p:nvPr>
        </p:nvSpPr>
        <p:spPr>
          <a:xfrm>
            <a:off x="968713" y="1256862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Continuous Integration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praktik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di mana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pengembang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teratur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menggabungkan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perubahan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repositori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bersama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Setiap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kali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seorang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pengembang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melakukan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perubahan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seperti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menambahkan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fitur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memperbaiki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bug,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melakukan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perubahan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lain),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perubahan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diintegrasikan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sumber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bersama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diuji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otomatis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Tujuan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utama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CI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memastikan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bahwa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semua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perubahan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berintegrasi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baik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tidak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memecahkan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fungsionalitas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sudah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ada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. Hal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membantu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mendeteksi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masalah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lebih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awal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mencegah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akumulasi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500" b="0" i="0" dirty="0" err="1">
                <a:solidFill>
                  <a:srgbClr val="D1D5DB"/>
                </a:solidFill>
                <a:effectLst/>
                <a:latin typeface="Söhne"/>
              </a:rPr>
              <a:t>kesalahan</a:t>
            </a:r>
            <a:r>
              <a:rPr lang="en-ID" sz="15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sz="1500" dirty="0"/>
          </a:p>
        </p:txBody>
      </p:sp>
      <p:sp>
        <p:nvSpPr>
          <p:cNvPr id="618" name="Google Shape;618;p48"/>
          <p:cNvSpPr txBox="1">
            <a:spLocks noGrp="1"/>
          </p:cNvSpPr>
          <p:nvPr>
            <p:ph type="title" idx="2"/>
          </p:nvPr>
        </p:nvSpPr>
        <p:spPr>
          <a:xfrm>
            <a:off x="6462475" y="2159525"/>
            <a:ext cx="16521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619" name="Google Shape;619;p48"/>
          <p:cNvCxnSpPr/>
          <p:nvPr/>
        </p:nvCxnSpPr>
        <p:spPr>
          <a:xfrm>
            <a:off x="6252189" y="1133375"/>
            <a:ext cx="0" cy="30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8"/>
          <p:cNvSpPr txBox="1">
            <a:spLocks noGrp="1"/>
          </p:cNvSpPr>
          <p:nvPr>
            <p:ph type="title"/>
          </p:nvPr>
        </p:nvSpPr>
        <p:spPr>
          <a:xfrm>
            <a:off x="3132050" y="746733"/>
            <a:ext cx="5067600" cy="520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CD (Continuous Deployment)</a:t>
            </a:r>
          </a:p>
        </p:txBody>
      </p:sp>
      <p:sp>
        <p:nvSpPr>
          <p:cNvPr id="2329" name="Google Shape;2329;p58"/>
          <p:cNvSpPr txBox="1">
            <a:spLocks noGrp="1"/>
          </p:cNvSpPr>
          <p:nvPr>
            <p:ph type="title" idx="2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30" name="Google Shape;2330;p58"/>
          <p:cNvSpPr txBox="1">
            <a:spLocks noGrp="1"/>
          </p:cNvSpPr>
          <p:nvPr>
            <p:ph type="subTitle" idx="1"/>
          </p:nvPr>
        </p:nvSpPr>
        <p:spPr>
          <a:xfrm>
            <a:off x="3132050" y="1414688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Continuous Deployment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praktik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di mana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setiap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kali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perubahan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lulus uji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CI,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perubahan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secara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otomatis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dikerahkan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dideploy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lingkungan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produksi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akhir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Tujuannya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menyediakan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selalu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siap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meningkatkan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efisiensi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pengembangan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mengurangi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waktu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dibutuhkan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antara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penulisan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kode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perilisan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perangkat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lunak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cxnSp>
        <p:nvCxnSpPr>
          <p:cNvPr id="2331" name="Google Shape;2331;p58"/>
          <p:cNvCxnSpPr/>
          <p:nvPr/>
        </p:nvCxnSpPr>
        <p:spPr>
          <a:xfrm>
            <a:off x="2948375" y="1133375"/>
            <a:ext cx="0" cy="30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th Science Major for College: Chaos Theories by Slidesgo">
  <a:themeElements>
    <a:clrScheme name="Simple Light">
      <a:dk1>
        <a:srgbClr val="FFFFFF"/>
      </a:dk1>
      <a:lt1>
        <a:srgbClr val="262628"/>
      </a:lt1>
      <a:dk2>
        <a:srgbClr val="595959"/>
      </a:dk2>
      <a:lt2>
        <a:srgbClr val="9E9E9E"/>
      </a:lt2>
      <a:accent1>
        <a:srgbClr val="C2C2C2"/>
      </a:accent1>
      <a:accent2>
        <a:srgbClr val="F2F2F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722</Words>
  <Application>Microsoft Office PowerPoint</Application>
  <PresentationFormat>On-screen Show (16:9)</PresentationFormat>
  <Paragraphs>45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Anaheim</vt:lpstr>
      <vt:lpstr>Arial</vt:lpstr>
      <vt:lpstr>Arsenal</vt:lpstr>
      <vt:lpstr>Marcellus</vt:lpstr>
      <vt:lpstr>Söhne</vt:lpstr>
      <vt:lpstr>Math Science Major for College: Chaos Theories by Slidesgo</vt:lpstr>
      <vt:lpstr>Unit Testing And White Box Testing CI/CD</vt:lpstr>
      <vt:lpstr>Table of contents</vt:lpstr>
      <vt:lpstr>Unit Testing</vt:lpstr>
      <vt:lpstr>Tujuan Unit Testing</vt:lpstr>
      <vt:lpstr>White Box Testing</vt:lpstr>
      <vt:lpstr>Tujuan White Box Testing</vt:lpstr>
      <vt:lpstr>CI/CD  Continuous Integration dan Continuous Deployment </vt:lpstr>
      <vt:lpstr>CI (Continuous Integration)</vt:lpstr>
      <vt:lpstr>CD (Continuous Deployment)</vt:lpstr>
      <vt:lpstr>Tujuan CI/CD</vt:lpstr>
      <vt:lpstr>PowerPoint Presentation</vt:lpstr>
      <vt:lpstr>Lalu buat file baru dengan nama file test_fuzzy.py dengan fungsi yang ingin di test</vt:lpstr>
      <vt:lpstr>PowerPoint Presentation</vt:lpstr>
      <vt:lpstr>Buat repositori baru dan upload file yang sudah di buat ke dalam github</vt:lpstr>
      <vt:lpstr>Lalu ke Tab Action dan pilih Python Application </vt:lpstr>
      <vt:lpstr>Lalu pilih Commit Changes </vt:lpstr>
      <vt:lpstr>Buka tab Action lagi untuk melihat hasilnya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White Box Testing CI/CD</dc:title>
  <cp:lastModifiedBy>Dhiwa Gemilang</cp:lastModifiedBy>
  <cp:revision>2</cp:revision>
  <dcterms:modified xsi:type="dcterms:W3CDTF">2023-10-30T15:26:10Z</dcterms:modified>
</cp:coreProperties>
</file>