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66" r:id="rId7"/>
    <p:sldId id="267" r:id="rId8"/>
    <p:sldId id="268" r:id="rId9"/>
    <p:sldId id="269" r:id="rId10"/>
    <p:sldId id="260" r:id="rId11"/>
    <p:sldId id="263" r:id="rId12"/>
    <p:sldId id="261" r:id="rId13"/>
    <p:sldId id="26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FA5B-E4C3-4171-B6AE-DFC5256CE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32DD5F-5B14-4EEF-AA0F-ACE9E4B667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BA24FA-5C51-4009-8B89-0DE32DD7FAD7}"/>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5" name="Footer Placeholder 4">
            <a:extLst>
              <a:ext uri="{FF2B5EF4-FFF2-40B4-BE49-F238E27FC236}">
                <a16:creationId xmlns:a16="http://schemas.microsoft.com/office/drawing/2014/main" id="{119EC43D-A457-4817-AB30-B69CF637A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E87D9C-0A33-4FAD-B896-4ABE165EAE85}"/>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131191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C540-9942-41F7-B387-E0395BC7E8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C0AA32-4F07-4D58-88AB-79B58C858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0B4188-9A27-41DB-97F6-12A584057A0D}"/>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5" name="Footer Placeholder 4">
            <a:extLst>
              <a:ext uri="{FF2B5EF4-FFF2-40B4-BE49-F238E27FC236}">
                <a16:creationId xmlns:a16="http://schemas.microsoft.com/office/drawing/2014/main" id="{B5EB2506-5704-42B9-8EEE-2C48F7422E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9DA6D6-AF17-47F9-A022-962984B4DA7A}"/>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2883472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2A92D-9C5D-4542-BA63-7FB63EC727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739F49-0B52-45E3-9548-97E8F04A60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7ACDCE-ADB2-4496-9ECC-DCC53157B5E6}"/>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5" name="Footer Placeholder 4">
            <a:extLst>
              <a:ext uri="{FF2B5EF4-FFF2-40B4-BE49-F238E27FC236}">
                <a16:creationId xmlns:a16="http://schemas.microsoft.com/office/drawing/2014/main" id="{3F6790D6-429E-4784-A4B0-02A58D21D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DCF3BC-BB6F-4753-A2BA-57FB39FDFCE0}"/>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233962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A67A-766F-49E5-B569-F6686122C2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642C37-57E8-4244-A8A7-8BDCD8DB6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4327D2-6C89-4CC4-A740-272864A5972A}"/>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5" name="Footer Placeholder 4">
            <a:extLst>
              <a:ext uri="{FF2B5EF4-FFF2-40B4-BE49-F238E27FC236}">
                <a16:creationId xmlns:a16="http://schemas.microsoft.com/office/drawing/2014/main" id="{72821A42-EE58-4239-92FC-3A5D43163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8F1E3-9574-460F-B2CC-85143159FF3C}"/>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235120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256A-1C08-4D6C-AB01-5D6CB0DC11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CDB737-DEB0-4E3A-8020-89F2FA54B0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79894B-DA05-4174-BD9D-4E49BC190F5B}"/>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5" name="Footer Placeholder 4">
            <a:extLst>
              <a:ext uri="{FF2B5EF4-FFF2-40B4-BE49-F238E27FC236}">
                <a16:creationId xmlns:a16="http://schemas.microsoft.com/office/drawing/2014/main" id="{31C06408-47A7-420D-A3FA-309049B33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8E146-8583-43B3-8D55-D3F2476C6413}"/>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174045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CF6F-B81B-41F5-888D-EB0BC1A0EA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35C76-A5B0-43C0-8831-95778486B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541DAE-0A7C-44C1-BAD6-C5F5D34CBF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D36B1E-C767-47A5-BB06-7C73D42B6700}"/>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6" name="Footer Placeholder 5">
            <a:extLst>
              <a:ext uri="{FF2B5EF4-FFF2-40B4-BE49-F238E27FC236}">
                <a16:creationId xmlns:a16="http://schemas.microsoft.com/office/drawing/2014/main" id="{646C599D-DC3B-496D-9CC5-04A2806EFA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0ED337-5F34-437A-BD5B-ADBD5014E0AF}"/>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313327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9CDC-BE84-4989-9B40-7056D52B68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55EE89-51E7-482B-91DD-3D8F45424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90299-A272-4F03-8CA3-34F81671F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CF5AD6-A7A4-478E-8216-1DE0C8FA6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520F9-79D4-442B-81B7-7FF71DCBD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84C8DC-2C68-427C-BFFB-677C9E35688B}"/>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8" name="Footer Placeholder 7">
            <a:extLst>
              <a:ext uri="{FF2B5EF4-FFF2-40B4-BE49-F238E27FC236}">
                <a16:creationId xmlns:a16="http://schemas.microsoft.com/office/drawing/2014/main" id="{BBE892F9-9EE5-42CF-985F-53DD11853A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FDBF28-4C0C-4639-A2E6-29F345EFD953}"/>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62039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AABA-2DA4-40AF-9C4E-9A3861EB32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D513FD-44E2-48F9-B99C-3FCF444CA01C}"/>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4" name="Footer Placeholder 3">
            <a:extLst>
              <a:ext uri="{FF2B5EF4-FFF2-40B4-BE49-F238E27FC236}">
                <a16:creationId xmlns:a16="http://schemas.microsoft.com/office/drawing/2014/main" id="{DD1C62A6-17EA-4146-8C1E-53800E80F0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CBA0FC-6FB2-4D6B-9D39-95196BC699FA}"/>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177543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0B2F8-A9BC-4CA4-A535-3162158B9FCF}"/>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3" name="Footer Placeholder 2">
            <a:extLst>
              <a:ext uri="{FF2B5EF4-FFF2-40B4-BE49-F238E27FC236}">
                <a16:creationId xmlns:a16="http://schemas.microsoft.com/office/drawing/2014/main" id="{53E71BA9-6E6E-49A6-9C0C-5F680F214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AE68EF-FBDB-4D58-8123-7D8D2F6CB471}"/>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224914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BA959-89AF-498C-AD6A-18180FF612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CDE261-EEAD-4BA3-946D-3F36CA26D1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86BB2-AF18-4949-AB38-955E967D7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17227-180B-4C5B-80DD-91FE2CCA1D47}"/>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6" name="Footer Placeholder 5">
            <a:extLst>
              <a:ext uri="{FF2B5EF4-FFF2-40B4-BE49-F238E27FC236}">
                <a16:creationId xmlns:a16="http://schemas.microsoft.com/office/drawing/2014/main" id="{2EDEF481-6711-4E02-B4B1-1FF5344D89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07C29-C12F-4277-8B50-107AE29198B5}"/>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95984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2FE1-42A9-46E5-8446-2B76C8712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236753-F646-48FB-B68A-091159A74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AF3FEE-F992-4B2E-9F34-382371B4B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8545D-27DF-4135-99D5-D8390572978C}"/>
              </a:ext>
            </a:extLst>
          </p:cNvPr>
          <p:cNvSpPr>
            <a:spLocks noGrp="1"/>
          </p:cNvSpPr>
          <p:nvPr>
            <p:ph type="dt" sz="half" idx="10"/>
          </p:nvPr>
        </p:nvSpPr>
        <p:spPr/>
        <p:txBody>
          <a:bodyPr/>
          <a:lstStyle/>
          <a:p>
            <a:fld id="{AB45E5FB-9BBF-4725-BA3D-82139C8969AB}" type="datetimeFigureOut">
              <a:rPr lang="en-IN" smtClean="0"/>
              <a:t>16-02-2020</a:t>
            </a:fld>
            <a:endParaRPr lang="en-IN"/>
          </a:p>
        </p:txBody>
      </p:sp>
      <p:sp>
        <p:nvSpPr>
          <p:cNvPr id="6" name="Footer Placeholder 5">
            <a:extLst>
              <a:ext uri="{FF2B5EF4-FFF2-40B4-BE49-F238E27FC236}">
                <a16:creationId xmlns:a16="http://schemas.microsoft.com/office/drawing/2014/main" id="{60E4CFEF-127A-42C2-9775-F1BCC22929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5187E0-2FEC-46DB-BD3A-09272FCA831B}"/>
              </a:ext>
            </a:extLst>
          </p:cNvPr>
          <p:cNvSpPr>
            <a:spLocks noGrp="1"/>
          </p:cNvSpPr>
          <p:nvPr>
            <p:ph type="sldNum" sz="quarter" idx="12"/>
          </p:nvPr>
        </p:nvSpPr>
        <p:spPr/>
        <p:txBody>
          <a:bodyPr/>
          <a:lstStyle/>
          <a:p>
            <a:fld id="{D3DFD9E5-CE6B-4FB3-9299-5F7B1C202E3A}" type="slidenum">
              <a:rPr lang="en-IN" smtClean="0"/>
              <a:t>‹#›</a:t>
            </a:fld>
            <a:endParaRPr lang="en-IN"/>
          </a:p>
        </p:txBody>
      </p:sp>
    </p:spTree>
    <p:extLst>
      <p:ext uri="{BB962C8B-B14F-4D97-AF65-F5344CB8AC3E}">
        <p14:creationId xmlns:p14="http://schemas.microsoft.com/office/powerpoint/2010/main" val="54640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2F309-10F6-455C-870E-18F3177B9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32B833-9AEE-40E5-BD8F-36F351F15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28CA0-9968-4EB4-9A7B-D9677FA0B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5E5FB-9BBF-4725-BA3D-82139C8969AB}" type="datetimeFigureOut">
              <a:rPr lang="en-IN" smtClean="0"/>
              <a:t>16-02-2020</a:t>
            </a:fld>
            <a:endParaRPr lang="en-IN"/>
          </a:p>
        </p:txBody>
      </p:sp>
      <p:sp>
        <p:nvSpPr>
          <p:cNvPr id="5" name="Footer Placeholder 4">
            <a:extLst>
              <a:ext uri="{FF2B5EF4-FFF2-40B4-BE49-F238E27FC236}">
                <a16:creationId xmlns:a16="http://schemas.microsoft.com/office/drawing/2014/main" id="{51B4DF3F-F439-4376-92D7-7F885E745D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F13D08-CDF5-47E4-A0E7-7C79DE12B6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DFD9E5-CE6B-4FB3-9299-5F7B1C202E3A}" type="slidenum">
              <a:rPr lang="en-IN" smtClean="0"/>
              <a:t>‹#›</a:t>
            </a:fld>
            <a:endParaRPr lang="en-IN"/>
          </a:p>
        </p:txBody>
      </p:sp>
    </p:spTree>
    <p:extLst>
      <p:ext uri="{BB962C8B-B14F-4D97-AF65-F5344CB8AC3E}">
        <p14:creationId xmlns:p14="http://schemas.microsoft.com/office/powerpoint/2010/main" val="286126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8466C-8240-4D31-AB11-0B0B4F43B640}"/>
              </a:ext>
            </a:extLst>
          </p:cNvPr>
          <p:cNvSpPr>
            <a:spLocks noGrp="1"/>
          </p:cNvSpPr>
          <p:nvPr>
            <p:ph type="ctrTitle"/>
          </p:nvPr>
        </p:nvSpPr>
        <p:spPr>
          <a:xfrm>
            <a:off x="6746628" y="1783959"/>
            <a:ext cx="4645250" cy="2889114"/>
          </a:xfrm>
        </p:spPr>
        <p:txBody>
          <a:bodyPr anchor="b">
            <a:normAutofit/>
          </a:bodyPr>
          <a:lstStyle/>
          <a:p>
            <a:pPr algn="l"/>
            <a:r>
              <a:rPr lang="en-IN" dirty="0">
                <a:solidFill>
                  <a:schemeClr val="bg1"/>
                </a:solidFill>
              </a:rPr>
              <a:t>Smart Parking System </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65B0C42-3332-4BE6-BAD4-2D9B95FE90DC}"/>
              </a:ext>
            </a:extLst>
          </p:cNvPr>
          <p:cNvSpPr>
            <a:spLocks noGrp="1"/>
          </p:cNvSpPr>
          <p:nvPr>
            <p:ph type="subTitle" idx="1"/>
          </p:nvPr>
        </p:nvSpPr>
        <p:spPr>
          <a:xfrm>
            <a:off x="2101378" y="3856813"/>
            <a:ext cx="4645250" cy="1147863"/>
          </a:xfrm>
        </p:spPr>
        <p:txBody>
          <a:bodyPr anchor="t">
            <a:normAutofit/>
          </a:bodyPr>
          <a:lstStyle/>
          <a:p>
            <a:pPr algn="l"/>
            <a:endParaRPr lang="en-IN" sz="2000" b="1" dirty="0">
              <a:solidFill>
                <a:schemeClr val="bg1"/>
              </a:solidFill>
            </a:endParaRPr>
          </a:p>
          <a:p>
            <a:pPr algn="l"/>
            <a:r>
              <a:rPr lang="en-IN" sz="2000" b="1" dirty="0"/>
              <a:t>Team 5</a:t>
            </a:r>
          </a:p>
        </p:txBody>
      </p:sp>
      <p:pic>
        <p:nvPicPr>
          <p:cNvPr id="5122" name="Picture 2" descr="Image result for CEV cutting edge visionaries">
            <a:extLst>
              <a:ext uri="{FF2B5EF4-FFF2-40B4-BE49-F238E27FC236}">
                <a16:creationId xmlns:a16="http://schemas.microsoft.com/office/drawing/2014/main" id="{CA11C33F-BB73-427C-9460-52CF88413F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0122" y="0"/>
            <a:ext cx="3746218" cy="37462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13DCB4-07B1-4183-BA6D-320847EEB6D3}"/>
              </a:ext>
            </a:extLst>
          </p:cNvPr>
          <p:cNvSpPr txBox="1"/>
          <p:nvPr/>
        </p:nvSpPr>
        <p:spPr>
          <a:xfrm>
            <a:off x="1758434" y="3228516"/>
            <a:ext cx="2522992" cy="461665"/>
          </a:xfrm>
          <a:prstGeom prst="rect">
            <a:avLst/>
          </a:prstGeom>
          <a:noFill/>
        </p:spPr>
        <p:txBody>
          <a:bodyPr wrap="square" rtlCol="0">
            <a:spAutoFit/>
          </a:bodyPr>
          <a:lstStyle/>
          <a:p>
            <a:r>
              <a:rPr lang="en-IN" sz="2400" b="1" dirty="0"/>
              <a:t>IoT Bootcamp</a:t>
            </a:r>
          </a:p>
        </p:txBody>
      </p:sp>
    </p:spTree>
    <p:extLst>
      <p:ext uri="{BB962C8B-B14F-4D97-AF65-F5344CB8AC3E}">
        <p14:creationId xmlns:p14="http://schemas.microsoft.com/office/powerpoint/2010/main" val="3712301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E6E895-0E68-43FF-8599-48B3B8CE29AE}"/>
              </a:ext>
            </a:extLst>
          </p:cNvPr>
          <p:cNvSpPr>
            <a:spLocks noGrp="1"/>
          </p:cNvSpPr>
          <p:nvPr>
            <p:ph type="title"/>
          </p:nvPr>
        </p:nvSpPr>
        <p:spPr>
          <a:xfrm>
            <a:off x="833002" y="365125"/>
            <a:ext cx="3973667" cy="5811837"/>
          </a:xfrm>
        </p:spPr>
        <p:txBody>
          <a:bodyPr>
            <a:normAutofit/>
          </a:bodyPr>
          <a:lstStyle/>
          <a:p>
            <a:r>
              <a:rPr lang="en-IN">
                <a:solidFill>
                  <a:srgbClr val="FFFFFF"/>
                </a:solidFill>
              </a:rPr>
              <a:t>Challenges Faced</a:t>
            </a:r>
          </a:p>
        </p:txBody>
      </p:sp>
      <p:sp>
        <p:nvSpPr>
          <p:cNvPr id="22" name="Content Placeholder 2">
            <a:extLst>
              <a:ext uri="{FF2B5EF4-FFF2-40B4-BE49-F238E27FC236}">
                <a16:creationId xmlns:a16="http://schemas.microsoft.com/office/drawing/2014/main" id="{DE94F82E-8E66-4E72-8D0B-9F6E17136A21}"/>
              </a:ext>
            </a:extLst>
          </p:cNvPr>
          <p:cNvSpPr>
            <a:spLocks noGrp="1"/>
          </p:cNvSpPr>
          <p:nvPr>
            <p:ph idx="1"/>
          </p:nvPr>
        </p:nvSpPr>
        <p:spPr>
          <a:xfrm>
            <a:off x="5356927" y="365125"/>
            <a:ext cx="5996871" cy="5811837"/>
          </a:xfrm>
        </p:spPr>
        <p:txBody>
          <a:bodyPr anchor="ctr">
            <a:normAutofit/>
          </a:bodyPr>
          <a:lstStyle/>
          <a:p>
            <a:r>
              <a:rPr lang="en-IN" sz="2000" dirty="0">
                <a:solidFill>
                  <a:srgbClr val="FFFFFF"/>
                </a:solidFill>
              </a:rPr>
              <a:t>We faced difficulties in accessing data from firebase into the android app.</a:t>
            </a:r>
          </a:p>
          <a:p>
            <a:pPr marL="0" indent="0">
              <a:buNone/>
            </a:pPr>
            <a:endParaRPr lang="en-IN" sz="2000" dirty="0">
              <a:solidFill>
                <a:srgbClr val="FFFFFF"/>
              </a:solidFill>
            </a:endParaRPr>
          </a:p>
        </p:txBody>
      </p:sp>
    </p:spTree>
    <p:extLst>
      <p:ext uri="{BB962C8B-B14F-4D97-AF65-F5344CB8AC3E}">
        <p14:creationId xmlns:p14="http://schemas.microsoft.com/office/powerpoint/2010/main" val="151878875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12761E-9F79-45D9-8A3E-EF2B9435BBE0}"/>
              </a:ext>
            </a:extLst>
          </p:cNvPr>
          <p:cNvSpPr>
            <a:spLocks noGrp="1"/>
          </p:cNvSpPr>
          <p:nvPr>
            <p:ph type="title"/>
          </p:nvPr>
        </p:nvSpPr>
        <p:spPr>
          <a:xfrm>
            <a:off x="833002" y="365125"/>
            <a:ext cx="3973667" cy="5811837"/>
          </a:xfrm>
        </p:spPr>
        <p:txBody>
          <a:bodyPr>
            <a:normAutofit/>
          </a:bodyPr>
          <a:lstStyle/>
          <a:p>
            <a:r>
              <a:rPr lang="en-IN">
                <a:solidFill>
                  <a:srgbClr val="FFFFFF"/>
                </a:solidFill>
              </a:rPr>
              <a:t>Limitations </a:t>
            </a:r>
          </a:p>
        </p:txBody>
      </p:sp>
      <p:sp>
        <p:nvSpPr>
          <p:cNvPr id="3" name="Content Placeholder 2">
            <a:extLst>
              <a:ext uri="{FF2B5EF4-FFF2-40B4-BE49-F238E27FC236}">
                <a16:creationId xmlns:a16="http://schemas.microsoft.com/office/drawing/2014/main" id="{7F7DB2E4-715A-4628-98BD-CCAFC1E11E81}"/>
              </a:ext>
            </a:extLst>
          </p:cNvPr>
          <p:cNvSpPr>
            <a:spLocks noGrp="1"/>
          </p:cNvSpPr>
          <p:nvPr>
            <p:ph idx="1"/>
          </p:nvPr>
        </p:nvSpPr>
        <p:spPr>
          <a:xfrm>
            <a:off x="5356927" y="365125"/>
            <a:ext cx="5996871" cy="5811837"/>
          </a:xfrm>
        </p:spPr>
        <p:txBody>
          <a:bodyPr anchor="ctr">
            <a:normAutofit/>
          </a:bodyPr>
          <a:lstStyle/>
          <a:p>
            <a:r>
              <a:rPr lang="en-IN" sz="2000" dirty="0">
                <a:solidFill>
                  <a:srgbClr val="FFFFFF"/>
                </a:solidFill>
              </a:rPr>
              <a:t>Mechanical fault in servo motor acting as gate opener which allows more than one vehicle to pass at a time.</a:t>
            </a:r>
          </a:p>
          <a:p>
            <a:r>
              <a:rPr lang="en-IN" sz="2000" dirty="0">
                <a:solidFill>
                  <a:srgbClr val="FFFFFF"/>
                </a:solidFill>
              </a:rPr>
              <a:t>Lack of computational capability when handling lot of data</a:t>
            </a:r>
          </a:p>
        </p:txBody>
      </p:sp>
    </p:spTree>
    <p:extLst>
      <p:ext uri="{BB962C8B-B14F-4D97-AF65-F5344CB8AC3E}">
        <p14:creationId xmlns:p14="http://schemas.microsoft.com/office/powerpoint/2010/main" val="74450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46E899-CAB8-4C90-8735-E1BA28D18179}"/>
              </a:ext>
            </a:extLst>
          </p:cNvPr>
          <p:cNvSpPr>
            <a:spLocks noGrp="1"/>
          </p:cNvSpPr>
          <p:nvPr>
            <p:ph type="title"/>
          </p:nvPr>
        </p:nvSpPr>
        <p:spPr>
          <a:xfrm>
            <a:off x="833002" y="365125"/>
            <a:ext cx="3973667" cy="5811837"/>
          </a:xfrm>
        </p:spPr>
        <p:txBody>
          <a:bodyPr>
            <a:normAutofit/>
          </a:bodyPr>
          <a:lstStyle/>
          <a:p>
            <a:r>
              <a:rPr lang="en-IN">
                <a:solidFill>
                  <a:srgbClr val="FFFFFF"/>
                </a:solidFill>
              </a:rPr>
              <a:t>Future Scope</a:t>
            </a:r>
          </a:p>
        </p:txBody>
      </p:sp>
      <p:sp>
        <p:nvSpPr>
          <p:cNvPr id="3" name="Content Placeholder 2">
            <a:extLst>
              <a:ext uri="{FF2B5EF4-FFF2-40B4-BE49-F238E27FC236}">
                <a16:creationId xmlns:a16="http://schemas.microsoft.com/office/drawing/2014/main" id="{8DEFC705-B0BE-4D09-A5EF-C147DA61D0AD}"/>
              </a:ext>
            </a:extLst>
          </p:cNvPr>
          <p:cNvSpPr>
            <a:spLocks noGrp="1"/>
          </p:cNvSpPr>
          <p:nvPr>
            <p:ph idx="1"/>
          </p:nvPr>
        </p:nvSpPr>
        <p:spPr>
          <a:xfrm>
            <a:off x="5356927" y="365125"/>
            <a:ext cx="5996871" cy="5811837"/>
          </a:xfrm>
        </p:spPr>
        <p:txBody>
          <a:bodyPr anchor="ctr">
            <a:normAutofit/>
          </a:bodyPr>
          <a:lstStyle/>
          <a:p>
            <a:r>
              <a:rPr lang="en-IN" sz="2000" dirty="0">
                <a:solidFill>
                  <a:srgbClr val="FFFFFF"/>
                </a:solidFill>
              </a:rPr>
              <a:t>A website can developed which will help users visualise the status and availability of parking slots from anywhere at any time.</a:t>
            </a:r>
          </a:p>
          <a:p>
            <a:r>
              <a:rPr lang="en-IN" sz="2000" dirty="0">
                <a:solidFill>
                  <a:srgbClr val="FFFFFF"/>
                </a:solidFill>
              </a:rPr>
              <a:t> Raspberry pi can be used which gives more computational power capabilities.</a:t>
            </a:r>
          </a:p>
          <a:p>
            <a:r>
              <a:rPr lang="en-IN" sz="2000" dirty="0">
                <a:solidFill>
                  <a:srgbClr val="FFFFFF"/>
                </a:solidFill>
              </a:rPr>
              <a:t>The model can be extended for multi storage parking space.</a:t>
            </a:r>
          </a:p>
          <a:p>
            <a:r>
              <a:rPr lang="en-IN" sz="2000" dirty="0">
                <a:solidFill>
                  <a:srgbClr val="FFFFFF"/>
                </a:solidFill>
              </a:rPr>
              <a:t>The android app can be developed to incorporate more advanced features.</a:t>
            </a:r>
          </a:p>
        </p:txBody>
      </p:sp>
    </p:spTree>
    <p:extLst>
      <p:ext uri="{BB962C8B-B14F-4D97-AF65-F5344CB8AC3E}">
        <p14:creationId xmlns:p14="http://schemas.microsoft.com/office/powerpoint/2010/main" val="1686751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D54E89-1D1C-4483-869B-9AAC61BABC42}"/>
              </a:ext>
            </a:extLst>
          </p:cNvPr>
          <p:cNvSpPr>
            <a:spLocks noGrp="1"/>
          </p:cNvSpPr>
          <p:nvPr>
            <p:ph type="title"/>
          </p:nvPr>
        </p:nvSpPr>
        <p:spPr>
          <a:xfrm>
            <a:off x="833002" y="365125"/>
            <a:ext cx="3973667" cy="5811837"/>
          </a:xfrm>
        </p:spPr>
        <p:txBody>
          <a:bodyPr>
            <a:normAutofit/>
          </a:bodyPr>
          <a:lstStyle/>
          <a:p>
            <a:r>
              <a:rPr lang="en-IN">
                <a:solidFill>
                  <a:srgbClr val="FFFFFF"/>
                </a:solidFill>
              </a:rPr>
              <a:t>Budget Estimate</a:t>
            </a:r>
          </a:p>
        </p:txBody>
      </p:sp>
      <p:sp>
        <p:nvSpPr>
          <p:cNvPr id="3" name="Content Placeholder 2">
            <a:extLst>
              <a:ext uri="{FF2B5EF4-FFF2-40B4-BE49-F238E27FC236}">
                <a16:creationId xmlns:a16="http://schemas.microsoft.com/office/drawing/2014/main" id="{FD148F89-6560-4951-A137-C4891681A975}"/>
              </a:ext>
            </a:extLst>
          </p:cNvPr>
          <p:cNvSpPr>
            <a:spLocks noGrp="1"/>
          </p:cNvSpPr>
          <p:nvPr>
            <p:ph idx="1"/>
          </p:nvPr>
        </p:nvSpPr>
        <p:spPr>
          <a:xfrm>
            <a:off x="5356927" y="365125"/>
            <a:ext cx="5996871" cy="5811837"/>
          </a:xfrm>
        </p:spPr>
        <p:txBody>
          <a:bodyPr anchor="ctr">
            <a:normAutofit/>
          </a:bodyPr>
          <a:lstStyle/>
          <a:p>
            <a:r>
              <a:rPr lang="en-IN" sz="2000" dirty="0">
                <a:solidFill>
                  <a:srgbClr val="FFFFFF"/>
                </a:solidFill>
              </a:rPr>
              <a:t>Smart Parking System is a low budget solution to parking problem in cities.</a:t>
            </a:r>
          </a:p>
          <a:p>
            <a:r>
              <a:rPr lang="en-US" sz="2000" dirty="0"/>
              <a:t>Mobile app allows the user to locate and reserve a parking slot in online, navigation from entrance gate to available parking slot is also the proposed system reduces the drivers effort and time to search parking space.</a:t>
            </a:r>
          </a:p>
          <a:p>
            <a:r>
              <a:rPr lang="en-US" sz="2000" dirty="0">
                <a:solidFill>
                  <a:srgbClr val="FFFFFF"/>
                </a:solidFill>
              </a:rPr>
              <a:t>Our project thus aims to solve the problem efficiently.</a:t>
            </a:r>
            <a:endParaRPr lang="en-IN" sz="2000" dirty="0">
              <a:solidFill>
                <a:srgbClr val="FFFFFF"/>
              </a:solidFill>
            </a:endParaRPr>
          </a:p>
        </p:txBody>
      </p:sp>
    </p:spTree>
    <p:extLst>
      <p:ext uri="{BB962C8B-B14F-4D97-AF65-F5344CB8AC3E}">
        <p14:creationId xmlns:p14="http://schemas.microsoft.com/office/powerpoint/2010/main" val="179445712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42594-F5B1-485B-AF70-083B9934A63B}"/>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a:t>
            </a:r>
          </a:p>
        </p:txBody>
      </p:sp>
      <p:sp>
        <p:nvSpPr>
          <p:cNvPr id="3" name="Content Placeholder 2">
            <a:extLst>
              <a:ext uri="{FF2B5EF4-FFF2-40B4-BE49-F238E27FC236}">
                <a16:creationId xmlns:a16="http://schemas.microsoft.com/office/drawing/2014/main" id="{779BA959-514B-4946-BFEE-E3E9EE360FEC}"/>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a:buNone/>
            </a:pPr>
            <a:r>
              <a:rPr lang="en-US" sz="2400" kern="1200" dirty="0">
                <a:solidFill>
                  <a:schemeClr val="accent1">
                    <a:lumMod val="60000"/>
                    <a:lumOff val="40000"/>
                  </a:schemeClr>
                </a:solidFill>
                <a:latin typeface="+mn-lt"/>
                <a:ea typeface="+mn-ea"/>
                <a:cs typeface="+mn-cs"/>
              </a:rPr>
              <a:t>	</a:t>
            </a:r>
            <a:r>
              <a:rPr lang="en-US" sz="2400" dirty="0" err="1">
                <a:solidFill>
                  <a:schemeClr val="accent1">
                    <a:lumMod val="60000"/>
                    <a:lumOff val="40000"/>
                  </a:schemeClr>
                </a:solidFill>
              </a:rPr>
              <a:t>Dhwaj</a:t>
            </a:r>
            <a:r>
              <a:rPr lang="en-US" sz="2400" dirty="0">
                <a:solidFill>
                  <a:schemeClr val="accent1">
                    <a:lumMod val="60000"/>
                    <a:lumOff val="40000"/>
                  </a:schemeClr>
                </a:solidFill>
              </a:rPr>
              <a:t>, </a:t>
            </a:r>
            <a:r>
              <a:rPr lang="en-US" sz="2400" dirty="0" err="1">
                <a:solidFill>
                  <a:schemeClr val="accent1">
                    <a:lumMod val="60000"/>
                    <a:lumOff val="40000"/>
                  </a:schemeClr>
                </a:solidFill>
              </a:rPr>
              <a:t>Priyansh</a:t>
            </a:r>
            <a:r>
              <a:rPr lang="en-US" sz="2400" dirty="0">
                <a:solidFill>
                  <a:schemeClr val="accent1">
                    <a:lumMod val="60000"/>
                    <a:lumOff val="40000"/>
                  </a:schemeClr>
                </a:solidFill>
              </a:rPr>
              <a:t>, </a:t>
            </a:r>
            <a:r>
              <a:rPr lang="en-US" sz="2400" dirty="0" err="1">
                <a:solidFill>
                  <a:schemeClr val="accent1">
                    <a:lumMod val="60000"/>
                    <a:lumOff val="40000"/>
                  </a:schemeClr>
                </a:solidFill>
              </a:rPr>
              <a:t>Ayush</a:t>
            </a:r>
            <a:r>
              <a:rPr lang="en-US" sz="2400" dirty="0">
                <a:solidFill>
                  <a:schemeClr val="accent1">
                    <a:lumMod val="60000"/>
                    <a:lumOff val="40000"/>
                  </a:schemeClr>
                </a:solidFill>
              </a:rPr>
              <a:t>, Moksha, Sindhu, </a:t>
            </a:r>
            <a:r>
              <a:rPr lang="en-US" sz="2400" dirty="0" err="1">
                <a:solidFill>
                  <a:schemeClr val="accent1">
                    <a:lumMod val="60000"/>
                    <a:lumOff val="40000"/>
                  </a:schemeClr>
                </a:solidFill>
              </a:rPr>
              <a:t>Ummul</a:t>
            </a:r>
            <a:r>
              <a:rPr lang="en-US" sz="2400" kern="1200" dirty="0">
                <a:solidFill>
                  <a:schemeClr val="accent1">
                    <a:lumMod val="60000"/>
                    <a:lumOff val="40000"/>
                  </a:schemeClr>
                </a:solidFill>
                <a:latin typeface="+mn-lt"/>
                <a:ea typeface="+mn-ea"/>
                <a:cs typeface="+mn-cs"/>
              </a:rPr>
              <a:t>			</a:t>
            </a:r>
          </a:p>
        </p:txBody>
      </p:sp>
      <p:cxnSp>
        <p:nvCxnSpPr>
          <p:cNvPr id="12"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3754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810A2A-429B-4FCD-8BD4-7E6A2435B2D5}"/>
              </a:ext>
            </a:extLst>
          </p:cNvPr>
          <p:cNvSpPr>
            <a:spLocks noGrp="1"/>
          </p:cNvSpPr>
          <p:nvPr>
            <p:ph type="title"/>
          </p:nvPr>
        </p:nvSpPr>
        <p:spPr>
          <a:xfrm>
            <a:off x="833002" y="365125"/>
            <a:ext cx="3973667" cy="5811837"/>
          </a:xfrm>
        </p:spPr>
        <p:txBody>
          <a:bodyPr>
            <a:normAutofit/>
          </a:bodyPr>
          <a:lstStyle/>
          <a:p>
            <a:r>
              <a:rPr lang="en-IN">
                <a:solidFill>
                  <a:srgbClr val="FFFFFF"/>
                </a:solidFill>
              </a:rPr>
              <a:t>Problem Statement</a:t>
            </a:r>
          </a:p>
        </p:txBody>
      </p:sp>
      <p:sp>
        <p:nvSpPr>
          <p:cNvPr id="3" name="Content Placeholder 2">
            <a:extLst>
              <a:ext uri="{FF2B5EF4-FFF2-40B4-BE49-F238E27FC236}">
                <a16:creationId xmlns:a16="http://schemas.microsoft.com/office/drawing/2014/main" id="{F8831D44-4501-4221-AA1B-2C89E53F6964}"/>
              </a:ext>
            </a:extLst>
          </p:cNvPr>
          <p:cNvSpPr>
            <a:spLocks noGrp="1"/>
          </p:cNvSpPr>
          <p:nvPr>
            <p:ph idx="1"/>
          </p:nvPr>
        </p:nvSpPr>
        <p:spPr>
          <a:xfrm>
            <a:off x="5356927" y="365125"/>
            <a:ext cx="5996871" cy="5811837"/>
          </a:xfrm>
        </p:spPr>
        <p:txBody>
          <a:bodyPr anchor="ctr">
            <a:normAutofit/>
          </a:bodyPr>
          <a:lstStyle/>
          <a:p>
            <a:r>
              <a:rPr lang="en-US" sz="2000">
                <a:solidFill>
                  <a:srgbClr val="FFFFFF"/>
                </a:solidFill>
              </a:rPr>
              <a:t>With growing popularity of Smart Cities, there is always a demand for smart solutions for every domain. There are multiple domains in smart cities and smart parking system is one of them.</a:t>
            </a:r>
          </a:p>
          <a:p>
            <a:r>
              <a:rPr lang="en-US" sz="2000">
                <a:solidFill>
                  <a:srgbClr val="FFFFFF"/>
                </a:solidFill>
              </a:rPr>
              <a:t>We intend to develop a smart parking system using IoT that allows for efficient parking space utilization and use IR sensors for sensing parking slot occupancy along with a dc motor to simulate as gate opener.</a:t>
            </a:r>
          </a:p>
          <a:p>
            <a:r>
              <a:rPr lang="en-US" sz="2000">
                <a:solidFill>
                  <a:srgbClr val="FFFFFF"/>
                </a:solidFill>
              </a:rPr>
              <a:t>We will send data to webserver for looking up the availability of space for vehicle parking. Here we are using firebase as IoT database to get the parking availability data.</a:t>
            </a:r>
            <a:endParaRPr lang="en-IN" sz="2000">
              <a:solidFill>
                <a:srgbClr val="FFFFFF"/>
              </a:solidFill>
            </a:endParaRPr>
          </a:p>
        </p:txBody>
      </p:sp>
    </p:spTree>
    <p:extLst>
      <p:ext uri="{BB962C8B-B14F-4D97-AF65-F5344CB8AC3E}">
        <p14:creationId xmlns:p14="http://schemas.microsoft.com/office/powerpoint/2010/main" val="164434065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F347-0F2A-42B8-A8C4-074204E63285}"/>
              </a:ext>
            </a:extLst>
          </p:cNvPr>
          <p:cNvSpPr>
            <a:spLocks noGrp="1"/>
          </p:cNvSpPr>
          <p:nvPr>
            <p:ph type="title"/>
          </p:nvPr>
        </p:nvSpPr>
        <p:spPr>
          <a:xfrm>
            <a:off x="762001" y="803325"/>
            <a:ext cx="5314536" cy="1325563"/>
          </a:xfrm>
        </p:spPr>
        <p:txBody>
          <a:bodyPr>
            <a:normAutofit/>
          </a:bodyPr>
          <a:lstStyle/>
          <a:p>
            <a:r>
              <a:rPr lang="en-IN"/>
              <a:t>Problem Statement (cotd.)</a:t>
            </a:r>
          </a:p>
        </p:txBody>
      </p:sp>
      <p:sp>
        <p:nvSpPr>
          <p:cNvPr id="3" name="Content Placeholder 2">
            <a:extLst>
              <a:ext uri="{FF2B5EF4-FFF2-40B4-BE49-F238E27FC236}">
                <a16:creationId xmlns:a16="http://schemas.microsoft.com/office/drawing/2014/main" id="{FB5B8F17-C005-4C61-B08C-C8F96638E199}"/>
              </a:ext>
            </a:extLst>
          </p:cNvPr>
          <p:cNvSpPr>
            <a:spLocks noGrp="1"/>
          </p:cNvSpPr>
          <p:nvPr>
            <p:ph idx="1"/>
          </p:nvPr>
        </p:nvSpPr>
        <p:spPr>
          <a:xfrm>
            <a:off x="762000" y="2279018"/>
            <a:ext cx="5314543" cy="3375920"/>
          </a:xfrm>
        </p:spPr>
        <p:txBody>
          <a:bodyPr anchor="t">
            <a:normAutofit/>
          </a:bodyPr>
          <a:lstStyle/>
          <a:p>
            <a:r>
              <a:rPr lang="en-US" sz="1800"/>
              <a:t>Users can check for available parking spaces online from anywhere using a smartphone. </a:t>
            </a:r>
          </a:p>
          <a:p>
            <a:r>
              <a:rPr lang="en-US" sz="1800"/>
              <a:t>Thus the system solves the parking issue for cities and users get an efficient parking management system. </a:t>
            </a:r>
            <a:endParaRPr lang="en-IN" sz="1800"/>
          </a:p>
        </p:txBody>
      </p:sp>
      <p:sp>
        <p:nvSpPr>
          <p:cNvPr id="192" name="Freeform: Shape 19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Image result for smart parking system using iot">
            <a:extLst>
              <a:ext uri="{FF2B5EF4-FFF2-40B4-BE49-F238E27FC236}">
                <a16:creationId xmlns:a16="http://schemas.microsoft.com/office/drawing/2014/main" id="{E69A0EBA-421D-44F8-9189-095B221BC97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9845" r="21778" b="-1"/>
          <a:stretch/>
        </p:blipFill>
        <p:spPr bwMode="auto">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026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E852-E430-4085-9CB1-49E3EB7BC96B}"/>
              </a:ext>
            </a:extLst>
          </p:cNvPr>
          <p:cNvSpPr>
            <a:spLocks noGrp="1"/>
          </p:cNvSpPr>
          <p:nvPr>
            <p:ph type="title"/>
          </p:nvPr>
        </p:nvSpPr>
        <p:spPr/>
        <p:txBody>
          <a:bodyPr/>
          <a:lstStyle/>
          <a:p>
            <a:pPr algn="ctr"/>
            <a:r>
              <a:rPr lang="en-IN" dirty="0"/>
              <a:t>Hardware Used</a:t>
            </a:r>
          </a:p>
        </p:txBody>
      </p:sp>
      <p:pic>
        <p:nvPicPr>
          <p:cNvPr id="4098" name="Picture 2">
            <a:extLst>
              <a:ext uri="{FF2B5EF4-FFF2-40B4-BE49-F238E27FC236}">
                <a16:creationId xmlns:a16="http://schemas.microsoft.com/office/drawing/2014/main" id="{0D742E4B-2C20-4224-B803-9DF0AF501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50" y="1896904"/>
            <a:ext cx="2012950" cy="20129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ultrasonic sensor">
            <a:extLst>
              <a:ext uri="{FF2B5EF4-FFF2-40B4-BE49-F238E27FC236}">
                <a16:creationId xmlns:a16="http://schemas.microsoft.com/office/drawing/2014/main" id="{C3ECD73E-D230-4319-9595-958D820BC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2" y="390985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ir sensor">
            <a:extLst>
              <a:ext uri="{FF2B5EF4-FFF2-40B4-BE49-F238E27FC236}">
                <a16:creationId xmlns:a16="http://schemas.microsoft.com/office/drawing/2014/main" id="{A81CE2FC-640D-4419-9AF6-CAF41B3E8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8748" y="192722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servo motor">
            <a:extLst>
              <a:ext uri="{FF2B5EF4-FFF2-40B4-BE49-F238E27FC236}">
                <a16:creationId xmlns:a16="http://schemas.microsoft.com/office/drawing/2014/main" id="{04157B8D-748E-45CA-AC09-41D79B32DD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8590" y="4311650"/>
            <a:ext cx="22860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Image result for jumper wires">
            <a:extLst>
              <a:ext uri="{FF2B5EF4-FFF2-40B4-BE49-F238E27FC236}">
                <a16:creationId xmlns:a16="http://schemas.microsoft.com/office/drawing/2014/main" id="{99F3553A-7D7A-4218-9DAF-BDB5B3F6B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1232" y="4205129"/>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576B656-CB98-40DE-A04F-2F421C8AB144}"/>
              </a:ext>
            </a:extLst>
          </p:cNvPr>
          <p:cNvSpPr>
            <a:spLocks noGrp="1"/>
          </p:cNvSpPr>
          <p:nvPr>
            <p:ph idx="1"/>
          </p:nvPr>
        </p:nvSpPr>
        <p:spPr/>
        <p:txBody>
          <a:bodyPr/>
          <a:lstStyle/>
          <a:p>
            <a:pPr marL="0" indent="0">
              <a:buNone/>
            </a:pPr>
            <a:r>
              <a:rPr lang="en-IN" dirty="0"/>
              <a:t>ESP8266 </a:t>
            </a:r>
            <a:r>
              <a:rPr lang="en-IN" dirty="0" err="1"/>
              <a:t>NodeMCU</a:t>
            </a:r>
            <a:r>
              <a:rPr lang="en-IN" dirty="0"/>
              <a:t>	        LCD Screen		   IR Sensor</a:t>
            </a:r>
          </a:p>
          <a:p>
            <a:pPr marL="0" indent="0">
              <a:buNone/>
            </a:pPr>
            <a:endParaRPr lang="en-IN" dirty="0"/>
          </a:p>
          <a:p>
            <a:pPr marL="0" indent="0">
              <a:buNone/>
            </a:pPr>
            <a:endParaRPr lang="en-IN" dirty="0"/>
          </a:p>
          <a:p>
            <a:pPr marL="0" indent="0">
              <a:buNone/>
            </a:pPr>
            <a:endParaRPr lang="en-IN" dirty="0"/>
          </a:p>
          <a:p>
            <a:pPr marL="0" indent="0">
              <a:buNone/>
            </a:pPr>
            <a:r>
              <a:rPr lang="en-IN" dirty="0"/>
              <a:t>Ultrasonic Sensor                    Jumpers</a:t>
            </a:r>
          </a:p>
          <a:p>
            <a:pPr marL="0" indent="0">
              <a:buNone/>
            </a:pPr>
            <a:r>
              <a:rPr lang="en-IN" dirty="0"/>
              <a:t>								Servo Motor</a:t>
            </a:r>
          </a:p>
          <a:p>
            <a:pPr marL="0" indent="0">
              <a:buNone/>
            </a:pPr>
            <a:endParaRPr lang="en-IN" dirty="0"/>
          </a:p>
          <a:p>
            <a:endParaRPr lang="en-IN" dirty="0"/>
          </a:p>
          <a:p>
            <a:endParaRPr lang="en-IN" dirty="0"/>
          </a:p>
        </p:txBody>
      </p:sp>
      <p:pic>
        <p:nvPicPr>
          <p:cNvPr id="4108" name="Picture 12" descr="Image result for lcd screen">
            <a:extLst>
              <a:ext uri="{FF2B5EF4-FFF2-40B4-BE49-F238E27FC236}">
                <a16:creationId xmlns:a16="http://schemas.microsoft.com/office/drawing/2014/main" id="{0CA82CD5-18DE-4F09-A41C-CC20C249F6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0808" y="2494915"/>
            <a:ext cx="16478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23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996C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5C541-93FF-4A97-BB5C-4959DEFDAF6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Circuit Diagram</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smart parking system using iot block diagram">
            <a:extLst>
              <a:ext uri="{FF2B5EF4-FFF2-40B4-BE49-F238E27FC236}">
                <a16:creationId xmlns:a16="http://schemas.microsoft.com/office/drawing/2014/main" id="{74C3D2BD-A912-47C0-BAD7-F1DC7F8454E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051" t="13661" b="293"/>
          <a:stretch/>
        </p:blipFill>
        <p:spPr bwMode="auto">
          <a:xfrm>
            <a:off x="1372045" y="934720"/>
            <a:ext cx="6371633" cy="4622800"/>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9AA02CA-B2E7-46A3-8D28-97D778B5DDA9}"/>
              </a:ext>
            </a:extLst>
          </p:cNvPr>
          <p:cNvSpPr txBox="1"/>
          <p:nvPr/>
        </p:nvSpPr>
        <p:spPr>
          <a:xfrm>
            <a:off x="2763520" y="2707511"/>
            <a:ext cx="924560" cy="830997"/>
          </a:xfrm>
          <a:prstGeom prst="rect">
            <a:avLst/>
          </a:prstGeom>
          <a:solidFill>
            <a:schemeClr val="bg1"/>
          </a:solidFill>
          <a:ln>
            <a:solidFill>
              <a:schemeClr val="bg1"/>
            </a:solidFill>
          </a:ln>
        </p:spPr>
        <p:txBody>
          <a:bodyPr wrap="square" rtlCol="0">
            <a:spAutoFit/>
          </a:bodyPr>
          <a:lstStyle/>
          <a:p>
            <a:r>
              <a:rPr lang="en-IN" sz="1600" dirty="0"/>
              <a:t>   Node  </a:t>
            </a:r>
          </a:p>
          <a:p>
            <a:r>
              <a:rPr lang="en-IN" sz="1600" dirty="0"/>
              <a:t>   MCU</a:t>
            </a:r>
          </a:p>
          <a:p>
            <a:r>
              <a:rPr lang="en-IN" sz="1600" dirty="0"/>
              <a:t>Esp8266</a:t>
            </a:r>
          </a:p>
        </p:txBody>
      </p:sp>
      <p:sp>
        <p:nvSpPr>
          <p:cNvPr id="5" name="TextBox 4">
            <a:extLst>
              <a:ext uri="{FF2B5EF4-FFF2-40B4-BE49-F238E27FC236}">
                <a16:creationId xmlns:a16="http://schemas.microsoft.com/office/drawing/2014/main" id="{64FA28C9-F2C6-4603-907D-81C19437B4FB}"/>
              </a:ext>
            </a:extLst>
          </p:cNvPr>
          <p:cNvSpPr txBox="1"/>
          <p:nvPr/>
        </p:nvSpPr>
        <p:spPr>
          <a:xfrm>
            <a:off x="4226560" y="2336800"/>
            <a:ext cx="995680" cy="461665"/>
          </a:xfrm>
          <a:prstGeom prst="rect">
            <a:avLst/>
          </a:prstGeom>
          <a:solidFill>
            <a:schemeClr val="bg1"/>
          </a:solidFill>
          <a:ln>
            <a:solidFill>
              <a:schemeClr val="tx1"/>
            </a:solidFill>
          </a:ln>
        </p:spPr>
        <p:txBody>
          <a:bodyPr wrap="square" rtlCol="0">
            <a:spAutoFit/>
          </a:bodyPr>
          <a:lstStyle/>
          <a:p>
            <a:r>
              <a:rPr lang="en-IN" sz="1200" dirty="0"/>
              <a:t>Ultrasonic sensor -4</a:t>
            </a:r>
          </a:p>
        </p:txBody>
      </p:sp>
      <p:sp>
        <p:nvSpPr>
          <p:cNvPr id="9" name="TextBox 8">
            <a:extLst>
              <a:ext uri="{FF2B5EF4-FFF2-40B4-BE49-F238E27FC236}">
                <a16:creationId xmlns:a16="http://schemas.microsoft.com/office/drawing/2014/main" id="{D51267A5-9D7D-4D9D-8EF7-2BA2FE9A62E2}"/>
              </a:ext>
            </a:extLst>
          </p:cNvPr>
          <p:cNvSpPr txBox="1"/>
          <p:nvPr/>
        </p:nvSpPr>
        <p:spPr>
          <a:xfrm>
            <a:off x="4222074" y="2821432"/>
            <a:ext cx="995680" cy="461665"/>
          </a:xfrm>
          <a:prstGeom prst="rect">
            <a:avLst/>
          </a:prstGeom>
          <a:solidFill>
            <a:schemeClr val="bg1"/>
          </a:solidFill>
          <a:ln>
            <a:solidFill>
              <a:schemeClr val="tx1"/>
            </a:solidFill>
          </a:ln>
        </p:spPr>
        <p:txBody>
          <a:bodyPr wrap="square" rtlCol="0">
            <a:spAutoFit/>
          </a:bodyPr>
          <a:lstStyle/>
          <a:p>
            <a:r>
              <a:rPr lang="en-IN" sz="1200" dirty="0"/>
              <a:t>Ultrasonic sensor -3</a:t>
            </a:r>
          </a:p>
        </p:txBody>
      </p:sp>
      <p:sp>
        <p:nvSpPr>
          <p:cNvPr id="10" name="TextBox 9">
            <a:extLst>
              <a:ext uri="{FF2B5EF4-FFF2-40B4-BE49-F238E27FC236}">
                <a16:creationId xmlns:a16="http://schemas.microsoft.com/office/drawing/2014/main" id="{624183BC-DF6B-4F17-AB53-6C303BE0189C}"/>
              </a:ext>
            </a:extLst>
          </p:cNvPr>
          <p:cNvSpPr txBox="1"/>
          <p:nvPr/>
        </p:nvSpPr>
        <p:spPr>
          <a:xfrm>
            <a:off x="4221629" y="3311451"/>
            <a:ext cx="995680" cy="461665"/>
          </a:xfrm>
          <a:prstGeom prst="rect">
            <a:avLst/>
          </a:prstGeom>
          <a:solidFill>
            <a:schemeClr val="bg1"/>
          </a:solidFill>
          <a:ln>
            <a:solidFill>
              <a:schemeClr val="tx1"/>
            </a:solidFill>
          </a:ln>
        </p:spPr>
        <p:txBody>
          <a:bodyPr wrap="square" rtlCol="0">
            <a:spAutoFit/>
          </a:bodyPr>
          <a:lstStyle/>
          <a:p>
            <a:r>
              <a:rPr lang="en-IN" sz="1200" dirty="0"/>
              <a:t>Ultrasonic sensor -2</a:t>
            </a:r>
          </a:p>
        </p:txBody>
      </p:sp>
      <p:sp>
        <p:nvSpPr>
          <p:cNvPr id="11" name="TextBox 10">
            <a:extLst>
              <a:ext uri="{FF2B5EF4-FFF2-40B4-BE49-F238E27FC236}">
                <a16:creationId xmlns:a16="http://schemas.microsoft.com/office/drawing/2014/main" id="{93877DF2-2040-43C0-B698-66FFB65C551C}"/>
              </a:ext>
            </a:extLst>
          </p:cNvPr>
          <p:cNvSpPr txBox="1"/>
          <p:nvPr/>
        </p:nvSpPr>
        <p:spPr>
          <a:xfrm>
            <a:off x="4221629" y="3803395"/>
            <a:ext cx="995680" cy="461665"/>
          </a:xfrm>
          <a:prstGeom prst="rect">
            <a:avLst/>
          </a:prstGeom>
          <a:solidFill>
            <a:schemeClr val="bg1"/>
          </a:solidFill>
          <a:ln>
            <a:solidFill>
              <a:schemeClr val="tx1"/>
            </a:solidFill>
          </a:ln>
        </p:spPr>
        <p:txBody>
          <a:bodyPr wrap="square" rtlCol="0">
            <a:spAutoFit/>
          </a:bodyPr>
          <a:lstStyle/>
          <a:p>
            <a:r>
              <a:rPr lang="en-IN" sz="1200" dirty="0"/>
              <a:t>Ultrasonic sensor -1</a:t>
            </a:r>
          </a:p>
        </p:txBody>
      </p:sp>
      <p:sp>
        <p:nvSpPr>
          <p:cNvPr id="6" name="TextBox 5">
            <a:extLst>
              <a:ext uri="{FF2B5EF4-FFF2-40B4-BE49-F238E27FC236}">
                <a16:creationId xmlns:a16="http://schemas.microsoft.com/office/drawing/2014/main" id="{0E943863-50E0-439C-83BB-2D03E0D6A0BD}"/>
              </a:ext>
            </a:extLst>
          </p:cNvPr>
          <p:cNvSpPr txBox="1"/>
          <p:nvPr/>
        </p:nvSpPr>
        <p:spPr>
          <a:xfrm>
            <a:off x="5293360" y="2905760"/>
            <a:ext cx="395520" cy="377337"/>
          </a:xfrm>
          <a:prstGeom prst="rect">
            <a:avLst/>
          </a:prstGeom>
          <a:solidFill>
            <a:schemeClr val="bg1"/>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DBF12590-0DC1-48C8-93AD-5EBED8D794A5}"/>
              </a:ext>
            </a:extLst>
          </p:cNvPr>
          <p:cNvSpPr txBox="1"/>
          <p:nvPr/>
        </p:nvSpPr>
        <p:spPr>
          <a:xfrm>
            <a:off x="6929120" y="1229360"/>
            <a:ext cx="629920" cy="646331"/>
          </a:xfrm>
          <a:prstGeom prst="rect">
            <a:avLst/>
          </a:prstGeom>
          <a:solidFill>
            <a:schemeClr val="bg1"/>
          </a:solidFill>
        </p:spPr>
        <p:txBody>
          <a:bodyPr wrap="square" rtlCol="0">
            <a:spAutoFit/>
          </a:bodyPr>
          <a:lstStyle/>
          <a:p>
            <a:r>
              <a:rPr lang="en-IN" dirty="0" err="1"/>
              <a:t>FireBase</a:t>
            </a:r>
            <a:endParaRPr lang="en-IN" dirty="0"/>
          </a:p>
        </p:txBody>
      </p:sp>
    </p:spTree>
    <p:extLst>
      <p:ext uri="{BB962C8B-B14F-4D97-AF65-F5344CB8AC3E}">
        <p14:creationId xmlns:p14="http://schemas.microsoft.com/office/powerpoint/2010/main" val="317496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BCA4A8-C1A7-44B1-9E61-320795E101B9}"/>
              </a:ext>
            </a:extLst>
          </p:cNvPr>
          <p:cNvSpPr>
            <a:spLocks noGrp="1"/>
          </p:cNvSpPr>
          <p:nvPr>
            <p:ph type="title"/>
          </p:nvPr>
        </p:nvSpPr>
        <p:spPr>
          <a:xfrm>
            <a:off x="833002" y="365125"/>
            <a:ext cx="3973667" cy="5811837"/>
          </a:xfrm>
        </p:spPr>
        <p:txBody>
          <a:bodyPr>
            <a:normAutofit/>
          </a:bodyPr>
          <a:lstStyle/>
          <a:p>
            <a:r>
              <a:rPr lang="en-IN">
                <a:solidFill>
                  <a:srgbClr val="FFFFFF"/>
                </a:solidFill>
              </a:rPr>
              <a:t>Proposed System</a:t>
            </a:r>
          </a:p>
        </p:txBody>
      </p:sp>
      <p:sp>
        <p:nvSpPr>
          <p:cNvPr id="3" name="Content Placeholder 2">
            <a:extLst>
              <a:ext uri="{FF2B5EF4-FFF2-40B4-BE49-F238E27FC236}">
                <a16:creationId xmlns:a16="http://schemas.microsoft.com/office/drawing/2014/main" id="{9C68DE71-5BD7-4DBC-9721-C10FD83C5DA6}"/>
              </a:ext>
            </a:extLst>
          </p:cNvPr>
          <p:cNvSpPr>
            <a:spLocks noGrp="1"/>
          </p:cNvSpPr>
          <p:nvPr>
            <p:ph idx="1"/>
          </p:nvPr>
        </p:nvSpPr>
        <p:spPr>
          <a:xfrm>
            <a:off x="5356927" y="365125"/>
            <a:ext cx="5996871" cy="5811837"/>
          </a:xfrm>
        </p:spPr>
        <p:txBody>
          <a:bodyPr anchor="ctr">
            <a:normAutofit/>
          </a:bodyPr>
          <a:lstStyle/>
          <a:p>
            <a:pPr marL="0" indent="0">
              <a:buNone/>
            </a:pPr>
            <a:r>
              <a:rPr lang="en-US" sz="2000">
                <a:solidFill>
                  <a:srgbClr val="FFFFFF"/>
                </a:solidFill>
              </a:rPr>
              <a:t>The proposed system consists of the following phases:</a:t>
            </a:r>
          </a:p>
          <a:p>
            <a:pPr marL="514350" indent="-514350">
              <a:buAutoNum type="arabicPeriod"/>
            </a:pPr>
            <a:r>
              <a:rPr lang="en-US" sz="2000">
                <a:solidFill>
                  <a:srgbClr val="FFFFFF"/>
                </a:solidFill>
              </a:rPr>
              <a:t>Development of Android app </a:t>
            </a:r>
          </a:p>
          <a:p>
            <a:pPr marL="514350" indent="-514350">
              <a:buAutoNum type="arabicPeriod"/>
            </a:pPr>
            <a:r>
              <a:rPr lang="en-US" sz="2000">
                <a:solidFill>
                  <a:srgbClr val="FFFFFF"/>
                </a:solidFill>
              </a:rPr>
              <a:t>Free Space Identification</a:t>
            </a:r>
          </a:p>
          <a:p>
            <a:pPr marL="514350" indent="-514350">
              <a:buAutoNum type="arabicPeriod"/>
            </a:pPr>
            <a:r>
              <a:rPr lang="en-US" sz="2000">
                <a:solidFill>
                  <a:srgbClr val="FFFFFF"/>
                </a:solidFill>
              </a:rPr>
              <a:t>Visualization in Server for Owner to Analyze</a:t>
            </a:r>
            <a:endParaRPr lang="en-IN" sz="2000">
              <a:solidFill>
                <a:srgbClr val="FFFFFF"/>
              </a:solidFill>
            </a:endParaRPr>
          </a:p>
        </p:txBody>
      </p:sp>
    </p:spTree>
    <p:extLst>
      <p:ext uri="{BB962C8B-B14F-4D97-AF65-F5344CB8AC3E}">
        <p14:creationId xmlns:p14="http://schemas.microsoft.com/office/powerpoint/2010/main" val="27780417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C78D83-ED52-43B6-BC9D-84BAF1F6C8A6}"/>
              </a:ext>
            </a:extLst>
          </p:cNvPr>
          <p:cNvSpPr>
            <a:spLocks noGrp="1"/>
          </p:cNvSpPr>
          <p:nvPr>
            <p:ph type="title"/>
          </p:nvPr>
        </p:nvSpPr>
        <p:spPr>
          <a:xfrm>
            <a:off x="833002" y="365125"/>
            <a:ext cx="3973667" cy="5811837"/>
          </a:xfrm>
        </p:spPr>
        <p:txBody>
          <a:bodyPr>
            <a:normAutofit/>
          </a:bodyPr>
          <a:lstStyle/>
          <a:p>
            <a:r>
              <a:rPr lang="en-IN">
                <a:solidFill>
                  <a:srgbClr val="FFFFFF"/>
                </a:solidFill>
              </a:rPr>
              <a:t>Implementation</a:t>
            </a:r>
          </a:p>
        </p:txBody>
      </p:sp>
      <p:sp>
        <p:nvSpPr>
          <p:cNvPr id="3" name="Content Placeholder 2">
            <a:extLst>
              <a:ext uri="{FF2B5EF4-FFF2-40B4-BE49-F238E27FC236}">
                <a16:creationId xmlns:a16="http://schemas.microsoft.com/office/drawing/2014/main" id="{3A5E1CED-9DCE-4587-B558-797BFFB21778}"/>
              </a:ext>
            </a:extLst>
          </p:cNvPr>
          <p:cNvSpPr>
            <a:spLocks noGrp="1"/>
          </p:cNvSpPr>
          <p:nvPr>
            <p:ph idx="1"/>
          </p:nvPr>
        </p:nvSpPr>
        <p:spPr>
          <a:xfrm>
            <a:off x="5356927" y="365125"/>
            <a:ext cx="5996871" cy="5811837"/>
          </a:xfrm>
        </p:spPr>
        <p:txBody>
          <a:bodyPr anchor="ctr">
            <a:normAutofit/>
          </a:bodyPr>
          <a:lstStyle/>
          <a:p>
            <a:pPr marL="514350" indent="-514350">
              <a:buAutoNum type="arabicPeriod"/>
            </a:pPr>
            <a:r>
              <a:rPr lang="en-IN" sz="2000" b="1" dirty="0">
                <a:solidFill>
                  <a:srgbClr val="FFFFFF"/>
                </a:solidFill>
              </a:rPr>
              <a:t>Development of Parking App</a:t>
            </a:r>
          </a:p>
          <a:p>
            <a:pPr marL="0" indent="0">
              <a:buNone/>
            </a:pPr>
            <a:r>
              <a:rPr lang="en-US" sz="2000" dirty="0">
                <a:solidFill>
                  <a:srgbClr val="FFFFFF"/>
                </a:solidFill>
              </a:rPr>
              <a:t>The mobile app is developed using MIT App Inventor. Application modules are Registration, Login, selecting date and timing or how many days, Parking slot selection, Price calculation and payment. </a:t>
            </a:r>
            <a:endParaRPr lang="en-IN" sz="2000" dirty="0">
              <a:solidFill>
                <a:srgbClr val="FFFFFF"/>
              </a:solidFill>
            </a:endParaRPr>
          </a:p>
        </p:txBody>
      </p:sp>
    </p:spTree>
    <p:extLst>
      <p:ext uri="{BB962C8B-B14F-4D97-AF65-F5344CB8AC3E}">
        <p14:creationId xmlns:p14="http://schemas.microsoft.com/office/powerpoint/2010/main" val="10732436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9949ED9-FA69-4C51-9BCA-DCCA3339DF18}"/>
              </a:ext>
            </a:extLst>
          </p:cNvPr>
          <p:cNvSpPr>
            <a:spLocks noGrp="1"/>
          </p:cNvSpPr>
          <p:nvPr>
            <p:ph type="title"/>
          </p:nvPr>
        </p:nvSpPr>
        <p:spPr>
          <a:xfrm>
            <a:off x="833002" y="365125"/>
            <a:ext cx="3973667" cy="5811837"/>
          </a:xfrm>
        </p:spPr>
        <p:txBody>
          <a:bodyPr>
            <a:normAutofit/>
          </a:bodyPr>
          <a:lstStyle/>
          <a:p>
            <a:r>
              <a:rPr lang="en-IN" dirty="0">
                <a:solidFill>
                  <a:srgbClr val="FFFFFF"/>
                </a:solidFill>
              </a:rPr>
              <a:t>Implementation (</a:t>
            </a:r>
            <a:r>
              <a:rPr lang="en-IN" dirty="0" err="1">
                <a:solidFill>
                  <a:srgbClr val="FFFFFF"/>
                </a:solidFill>
              </a:rPr>
              <a:t>cotd</a:t>
            </a:r>
            <a:r>
              <a:rPr lang="en-IN" dirty="0">
                <a:solidFill>
                  <a:srgbClr val="FFFFFF"/>
                </a:solidFill>
              </a:rPr>
              <a:t>.)</a:t>
            </a:r>
          </a:p>
        </p:txBody>
      </p:sp>
      <p:sp>
        <p:nvSpPr>
          <p:cNvPr id="3" name="Content Placeholder 2">
            <a:extLst>
              <a:ext uri="{FF2B5EF4-FFF2-40B4-BE49-F238E27FC236}">
                <a16:creationId xmlns:a16="http://schemas.microsoft.com/office/drawing/2014/main" id="{EBEDFFF1-63AE-4146-96A5-3353F08BF388}"/>
              </a:ext>
            </a:extLst>
          </p:cNvPr>
          <p:cNvSpPr>
            <a:spLocks noGrp="1"/>
          </p:cNvSpPr>
          <p:nvPr>
            <p:ph idx="1"/>
          </p:nvPr>
        </p:nvSpPr>
        <p:spPr>
          <a:xfrm>
            <a:off x="5356927" y="365125"/>
            <a:ext cx="5996871" cy="5811837"/>
          </a:xfrm>
        </p:spPr>
        <p:txBody>
          <a:bodyPr anchor="ctr">
            <a:normAutofit/>
          </a:bodyPr>
          <a:lstStyle/>
          <a:p>
            <a:pPr marL="0" indent="0">
              <a:buNone/>
            </a:pPr>
            <a:r>
              <a:rPr lang="en-IN" sz="2000" dirty="0">
                <a:solidFill>
                  <a:srgbClr val="FFFFFF"/>
                </a:solidFill>
              </a:rPr>
              <a:t>2</a:t>
            </a:r>
            <a:r>
              <a:rPr lang="en-IN" sz="2000" b="1" dirty="0">
                <a:solidFill>
                  <a:srgbClr val="FFFFFF"/>
                </a:solidFill>
              </a:rPr>
              <a:t>. Free Space Identification</a:t>
            </a:r>
          </a:p>
          <a:p>
            <a:pPr marL="0" indent="0">
              <a:buNone/>
            </a:pPr>
            <a:r>
              <a:rPr lang="en-US" sz="2000" dirty="0">
                <a:solidFill>
                  <a:srgbClr val="FFFFFF"/>
                </a:solidFill>
              </a:rPr>
              <a:t>Free slot identification is verified using IR sensors. IR sensors are used for each parking slot. The sensors detect the vehicle. A pulse of IR light is generated by the IR sensor and emitted by emitter. Ultrasonic sensors are also used which estimate the distance of the vehicle from parking slots. Detected information will be sent via WI-FI module to transfer the information to </a:t>
            </a:r>
            <a:r>
              <a:rPr lang="en-US" sz="2000" dirty="0" err="1">
                <a:solidFill>
                  <a:srgbClr val="FFFFFF"/>
                </a:solidFill>
              </a:rPr>
              <a:t>FireBase</a:t>
            </a:r>
            <a:r>
              <a:rPr lang="en-US" sz="2000" dirty="0">
                <a:solidFill>
                  <a:srgbClr val="FFFFFF"/>
                </a:solidFill>
              </a:rPr>
              <a:t> cloud and results are displayed on LED screen. </a:t>
            </a:r>
            <a:endParaRPr lang="en-IN" sz="2000" dirty="0">
              <a:solidFill>
                <a:srgbClr val="FFFFFF"/>
              </a:solidFill>
            </a:endParaRPr>
          </a:p>
        </p:txBody>
      </p:sp>
    </p:spTree>
    <p:extLst>
      <p:ext uri="{BB962C8B-B14F-4D97-AF65-F5344CB8AC3E}">
        <p14:creationId xmlns:p14="http://schemas.microsoft.com/office/powerpoint/2010/main" val="17564667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1D7179B-FF7C-482F-B3D9-2BE9ED113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10300" cy="6858000"/>
          </a:xfrm>
          <a:custGeom>
            <a:avLst/>
            <a:gdLst>
              <a:gd name="connsiteX0" fmla="*/ 0 w 6210300"/>
              <a:gd name="connsiteY0" fmla="*/ 0 h 6858000"/>
              <a:gd name="connsiteX1" fmla="*/ 2628900 w 6210300"/>
              <a:gd name="connsiteY1" fmla="*/ 0 h 6858000"/>
              <a:gd name="connsiteX2" fmla="*/ 3034146 w 6210300"/>
              <a:gd name="connsiteY2" fmla="*/ 0 h 6858000"/>
              <a:gd name="connsiteX3" fmla="*/ 6210300 w 6210300"/>
              <a:gd name="connsiteY3" fmla="*/ 6858000 h 6858000"/>
              <a:gd name="connsiteX4" fmla="*/ 2628900 w 6210300"/>
              <a:gd name="connsiteY4" fmla="*/ 6858000 h 6858000"/>
              <a:gd name="connsiteX5" fmla="*/ 0 w 62103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0300" h="6858000">
                <a:moveTo>
                  <a:pt x="0" y="0"/>
                </a:moveTo>
                <a:lnTo>
                  <a:pt x="2628900" y="0"/>
                </a:lnTo>
                <a:lnTo>
                  <a:pt x="3034146" y="0"/>
                </a:lnTo>
                <a:lnTo>
                  <a:pt x="6210300" y="6858000"/>
                </a:lnTo>
                <a:lnTo>
                  <a:pt x="26289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36D13A-8DF0-4EED-9375-0978CE998CE7}"/>
              </a:ext>
            </a:extLst>
          </p:cNvPr>
          <p:cNvSpPr>
            <a:spLocks noGrp="1"/>
          </p:cNvSpPr>
          <p:nvPr>
            <p:ph type="title"/>
          </p:nvPr>
        </p:nvSpPr>
        <p:spPr>
          <a:xfrm>
            <a:off x="833002" y="365125"/>
            <a:ext cx="3973667" cy="5811837"/>
          </a:xfrm>
        </p:spPr>
        <p:txBody>
          <a:bodyPr>
            <a:normAutofit/>
          </a:bodyPr>
          <a:lstStyle/>
          <a:p>
            <a:r>
              <a:rPr lang="en-IN" dirty="0">
                <a:solidFill>
                  <a:srgbClr val="FFFFFF"/>
                </a:solidFill>
              </a:rPr>
              <a:t>Implementation (</a:t>
            </a:r>
            <a:r>
              <a:rPr lang="en-IN" dirty="0" err="1">
                <a:solidFill>
                  <a:srgbClr val="FFFFFF"/>
                </a:solidFill>
              </a:rPr>
              <a:t>cotd</a:t>
            </a:r>
            <a:r>
              <a:rPr lang="en-IN" dirty="0">
                <a:solidFill>
                  <a:srgbClr val="FFFFFF"/>
                </a:solidFill>
              </a:rPr>
              <a:t>.)</a:t>
            </a:r>
          </a:p>
        </p:txBody>
      </p:sp>
      <p:sp>
        <p:nvSpPr>
          <p:cNvPr id="3" name="Content Placeholder 2">
            <a:extLst>
              <a:ext uri="{FF2B5EF4-FFF2-40B4-BE49-F238E27FC236}">
                <a16:creationId xmlns:a16="http://schemas.microsoft.com/office/drawing/2014/main" id="{DC197116-0E11-43B1-88CC-5C3D9F031BB3}"/>
              </a:ext>
            </a:extLst>
          </p:cNvPr>
          <p:cNvSpPr>
            <a:spLocks noGrp="1"/>
          </p:cNvSpPr>
          <p:nvPr>
            <p:ph idx="1"/>
          </p:nvPr>
        </p:nvSpPr>
        <p:spPr>
          <a:xfrm>
            <a:off x="5356927" y="365125"/>
            <a:ext cx="5996871" cy="5811837"/>
          </a:xfrm>
        </p:spPr>
        <p:txBody>
          <a:bodyPr anchor="ctr">
            <a:normAutofit/>
          </a:bodyPr>
          <a:lstStyle/>
          <a:p>
            <a:pPr marL="0" indent="0">
              <a:buNone/>
            </a:pPr>
            <a:r>
              <a:rPr lang="en-IN" sz="2000" dirty="0">
                <a:solidFill>
                  <a:srgbClr val="FFFFFF"/>
                </a:solidFill>
              </a:rPr>
              <a:t>3. </a:t>
            </a:r>
            <a:r>
              <a:rPr lang="en-IN" sz="2000" b="1" dirty="0">
                <a:solidFill>
                  <a:srgbClr val="FFFFFF"/>
                </a:solidFill>
              </a:rPr>
              <a:t>Visualisation</a:t>
            </a:r>
          </a:p>
          <a:p>
            <a:pPr marL="0" indent="0">
              <a:buNone/>
            </a:pPr>
            <a:r>
              <a:rPr lang="en-US" sz="2000" dirty="0">
                <a:solidFill>
                  <a:srgbClr val="FFFFFF"/>
                </a:solidFill>
              </a:rPr>
              <a:t>Owner of the parking center can visualize time to time slot availability periodically. Webpage is created using PHP and parking information. At the back end, </a:t>
            </a:r>
            <a:r>
              <a:rPr lang="en-US" sz="2000" dirty="0" err="1">
                <a:solidFill>
                  <a:srgbClr val="FFFFFF"/>
                </a:solidFill>
              </a:rPr>
              <a:t>FireBase</a:t>
            </a:r>
            <a:r>
              <a:rPr lang="en-US" sz="2000" dirty="0">
                <a:solidFill>
                  <a:srgbClr val="FFFFFF"/>
                </a:solidFill>
              </a:rPr>
              <a:t> database is used to store the information on a cloud. The web page contains local host and global host connectivity.</a:t>
            </a:r>
            <a:endParaRPr lang="en-IN" sz="2000" dirty="0">
              <a:solidFill>
                <a:srgbClr val="FFFFFF"/>
              </a:solidFill>
            </a:endParaRPr>
          </a:p>
        </p:txBody>
      </p:sp>
    </p:spTree>
    <p:extLst>
      <p:ext uri="{BB962C8B-B14F-4D97-AF65-F5344CB8AC3E}">
        <p14:creationId xmlns:p14="http://schemas.microsoft.com/office/powerpoint/2010/main" val="41957881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599</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Smart Parking System </vt:lpstr>
      <vt:lpstr>Problem Statement</vt:lpstr>
      <vt:lpstr>Problem Statement (cotd.)</vt:lpstr>
      <vt:lpstr>Hardware Used</vt:lpstr>
      <vt:lpstr>Circuit Diagram</vt:lpstr>
      <vt:lpstr>Proposed System</vt:lpstr>
      <vt:lpstr>Implementation</vt:lpstr>
      <vt:lpstr>Implementation (cotd.)</vt:lpstr>
      <vt:lpstr>Implementation (cotd.)</vt:lpstr>
      <vt:lpstr>Challenges Faced</vt:lpstr>
      <vt:lpstr>Limitations </vt:lpstr>
      <vt:lpstr>Future Scope</vt:lpstr>
      <vt:lpstr>Budget Estimate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 </dc:title>
  <dc:creator>hp</dc:creator>
  <cp:lastModifiedBy>hp</cp:lastModifiedBy>
  <cp:revision>7</cp:revision>
  <dcterms:created xsi:type="dcterms:W3CDTF">2020-02-16T06:50:54Z</dcterms:created>
  <dcterms:modified xsi:type="dcterms:W3CDTF">2020-02-16T16:21:28Z</dcterms:modified>
</cp:coreProperties>
</file>