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Helvetica World" charset="1" panose="020B0500040000020004"/>
      <p:regular r:id="rId17"/>
    </p:embeddedFont>
    <p:embeddedFont>
      <p:font typeface="Helvetica World Bold" charset="1" panose="020B080004000002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515686"/>
            <a:ext cx="16230600" cy="1867085"/>
            <a:chOff x="0" y="0"/>
            <a:chExt cx="4274726" cy="491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491743"/>
            </a:xfrm>
            <a:custGeom>
              <a:avLst/>
              <a:gdLst/>
              <a:ahLst/>
              <a:cxnLst/>
              <a:rect r="r" b="b" t="t" l="l"/>
              <a:pathLst>
                <a:path h="49174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491743"/>
                  </a:lnTo>
                  <a:lnTo>
                    <a:pt x="0" y="491743"/>
                  </a:lnTo>
                  <a:close/>
                </a:path>
              </a:pathLst>
            </a:custGeom>
            <a:solidFill>
              <a:srgbClr val="FEF9F1">
                <a:alpha val="9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529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27370" y="6915061"/>
            <a:ext cx="28943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 spc="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DHWAJESH BHANDARI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6427" y="3779756"/>
            <a:ext cx="15197101" cy="71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 spc="-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Forecasting International Passenger Volumes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6427" y="4582374"/>
            <a:ext cx="7121578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b="true" sz="4200" spc="-1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Analysis and Insights Using ARIMA and ETS Models</a:t>
            </a:r>
          </a:p>
        </p:txBody>
      </p:sp>
      <p:sp>
        <p:nvSpPr>
          <p:cNvPr name="AutoShape 8" id="8"/>
          <p:cNvSpPr/>
          <p:nvPr/>
        </p:nvSpPr>
        <p:spPr>
          <a:xfrm>
            <a:off x="-269109" y="8665446"/>
            <a:ext cx="19304685" cy="0"/>
          </a:xfrm>
          <a:prstGeom prst="line">
            <a:avLst/>
          </a:prstGeom>
          <a:ln cap="flat" w="28575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4227370" y="7335028"/>
            <a:ext cx="311654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 spc="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BUSINESS FORECASTING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343913" y="0"/>
            <a:ext cx="944087" cy="944087"/>
          </a:xfrm>
          <a:custGeom>
            <a:avLst/>
            <a:gdLst/>
            <a:ahLst/>
            <a:cxnLst/>
            <a:rect r="r" b="b" t="t" l="l"/>
            <a:pathLst>
              <a:path h="944087" w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1028700"/>
            <a:ext cx="3331373" cy="1873897"/>
          </a:xfrm>
          <a:custGeom>
            <a:avLst/>
            <a:gdLst/>
            <a:ahLst/>
            <a:cxnLst/>
            <a:rect r="r" b="b" t="t" l="l"/>
            <a:pathLst>
              <a:path h="1873897" w="3331373">
                <a:moveTo>
                  <a:pt x="0" y="0"/>
                </a:moveTo>
                <a:lnTo>
                  <a:pt x="3331373" y="0"/>
                </a:lnTo>
                <a:lnTo>
                  <a:pt x="3331373" y="1873897"/>
                </a:lnTo>
                <a:lnTo>
                  <a:pt x="0" y="18738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08342" y="5143500"/>
            <a:ext cx="19304685" cy="0"/>
          </a:xfrm>
          <a:prstGeom prst="line">
            <a:avLst/>
          </a:prstGeom>
          <a:ln cap="flat" w="19050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964454"/>
            <a:ext cx="6632669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Forecasting Question and Importance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573618"/>
            <a:ext cx="15375288" cy="165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</a:pPr>
            <a:r>
              <a:rPr lang="en-US" sz="2395" spc="95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Optimizing operations (staffing, scheduling, resource allocation)</a:t>
            </a:r>
          </a:p>
          <a:p>
            <a:pPr algn="l">
              <a:lnSpc>
                <a:spcPts val="3353"/>
              </a:lnSpc>
            </a:pPr>
            <a:r>
              <a:rPr lang="en-US" sz="2395" spc="95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Improving financial planning and marketing</a:t>
            </a:r>
          </a:p>
          <a:p>
            <a:pPr algn="l">
              <a:lnSpc>
                <a:spcPts val="3353"/>
              </a:lnSpc>
            </a:pPr>
            <a:r>
              <a:rPr lang="en-US" sz="2395" spc="95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Supporting strategic decision-making</a:t>
            </a:r>
          </a:p>
          <a:p>
            <a:pPr algn="l">
              <a:lnSpc>
                <a:spcPts val="3353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995988"/>
            <a:ext cx="14366395" cy="446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WHAT WILL INTERNATIONAL PASSENGER VOLUMES BE OVER THE NEXT 12 MONTHS?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700" y="4250579"/>
            <a:ext cx="4614191" cy="0"/>
          </a:xfrm>
          <a:prstGeom prst="line">
            <a:avLst/>
          </a:prstGeom>
          <a:ln cap="flat" w="85725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343913" y="0"/>
            <a:ext cx="944087" cy="944087"/>
          </a:xfrm>
          <a:custGeom>
            <a:avLst/>
            <a:gdLst/>
            <a:ahLst/>
            <a:cxnLst/>
            <a:rect r="r" b="b" t="t" l="l"/>
            <a:pathLst>
              <a:path h="944087" w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63864" y="0"/>
            <a:ext cx="2130478" cy="1198394"/>
          </a:xfrm>
          <a:custGeom>
            <a:avLst/>
            <a:gdLst/>
            <a:ahLst/>
            <a:cxnLst/>
            <a:rect r="r" b="b" t="t" l="l"/>
            <a:pathLst>
              <a:path h="1198394" w="2130478">
                <a:moveTo>
                  <a:pt x="0" y="0"/>
                </a:moveTo>
                <a:lnTo>
                  <a:pt x="2130477" y="0"/>
                </a:lnTo>
                <a:lnTo>
                  <a:pt x="2130477" y="1198394"/>
                </a:lnTo>
                <a:lnTo>
                  <a:pt x="0" y="1198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2271" y="2765716"/>
            <a:ext cx="3684563" cy="5571479"/>
            <a:chOff x="0" y="0"/>
            <a:chExt cx="970420" cy="14673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0420" cy="1467385"/>
            </a:xfrm>
            <a:custGeom>
              <a:avLst/>
              <a:gdLst/>
              <a:ahLst/>
              <a:cxnLst/>
              <a:rect r="r" b="b" t="t" l="l"/>
              <a:pathLst>
                <a:path h="1467385" w="970420">
                  <a:moveTo>
                    <a:pt x="63035" y="0"/>
                  </a:moveTo>
                  <a:lnTo>
                    <a:pt x="907384" y="0"/>
                  </a:lnTo>
                  <a:cubicBezTo>
                    <a:pt x="942198" y="0"/>
                    <a:pt x="970420" y="28222"/>
                    <a:pt x="970420" y="63035"/>
                  </a:cubicBezTo>
                  <a:lnTo>
                    <a:pt x="970420" y="1404350"/>
                  </a:lnTo>
                  <a:cubicBezTo>
                    <a:pt x="970420" y="1439164"/>
                    <a:pt x="942198" y="1467385"/>
                    <a:pt x="907384" y="1467385"/>
                  </a:cubicBezTo>
                  <a:lnTo>
                    <a:pt x="63035" y="1467385"/>
                  </a:lnTo>
                  <a:cubicBezTo>
                    <a:pt x="28222" y="1467385"/>
                    <a:pt x="0" y="1439164"/>
                    <a:pt x="0" y="1404350"/>
                  </a:cubicBezTo>
                  <a:lnTo>
                    <a:pt x="0" y="63035"/>
                  </a:lnTo>
                  <a:cubicBezTo>
                    <a:pt x="0" y="28222"/>
                    <a:pt x="28222" y="0"/>
                    <a:pt x="63035" y="0"/>
                  </a:cubicBezTo>
                  <a:close/>
                </a:path>
              </a:pathLst>
            </a:custGeom>
            <a:solidFill>
              <a:srgbClr val="FEF9F1"/>
            </a:solidFill>
            <a:ln w="19050" cap="rnd">
              <a:solidFill>
                <a:srgbClr val="FF502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0420" cy="1505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60698" y="2765716"/>
            <a:ext cx="3569837" cy="5571479"/>
            <a:chOff x="0" y="0"/>
            <a:chExt cx="940204" cy="14673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0204" cy="1467385"/>
            </a:xfrm>
            <a:custGeom>
              <a:avLst/>
              <a:gdLst/>
              <a:ahLst/>
              <a:cxnLst/>
              <a:rect r="r" b="b" t="t" l="l"/>
              <a:pathLst>
                <a:path h="1467385" w="940204">
                  <a:moveTo>
                    <a:pt x="65061" y="0"/>
                  </a:moveTo>
                  <a:lnTo>
                    <a:pt x="875143" y="0"/>
                  </a:lnTo>
                  <a:cubicBezTo>
                    <a:pt x="892398" y="0"/>
                    <a:pt x="908947" y="6855"/>
                    <a:pt x="921148" y="19056"/>
                  </a:cubicBezTo>
                  <a:cubicBezTo>
                    <a:pt x="933349" y="31257"/>
                    <a:pt x="940204" y="47806"/>
                    <a:pt x="940204" y="65061"/>
                  </a:cubicBezTo>
                  <a:lnTo>
                    <a:pt x="940204" y="1402324"/>
                  </a:lnTo>
                  <a:cubicBezTo>
                    <a:pt x="940204" y="1438256"/>
                    <a:pt x="911075" y="1467385"/>
                    <a:pt x="875143" y="1467385"/>
                  </a:cubicBezTo>
                  <a:lnTo>
                    <a:pt x="65061" y="1467385"/>
                  </a:lnTo>
                  <a:cubicBezTo>
                    <a:pt x="47806" y="1467385"/>
                    <a:pt x="31257" y="1460531"/>
                    <a:pt x="19056" y="1448329"/>
                  </a:cubicBezTo>
                  <a:cubicBezTo>
                    <a:pt x="6855" y="1436128"/>
                    <a:pt x="0" y="1419580"/>
                    <a:pt x="0" y="1402324"/>
                  </a:cubicBezTo>
                  <a:lnTo>
                    <a:pt x="0" y="65061"/>
                  </a:lnTo>
                  <a:cubicBezTo>
                    <a:pt x="0" y="47806"/>
                    <a:pt x="6855" y="31257"/>
                    <a:pt x="19056" y="19056"/>
                  </a:cubicBezTo>
                  <a:cubicBezTo>
                    <a:pt x="31257" y="6855"/>
                    <a:pt x="47806" y="0"/>
                    <a:pt x="65061" y="0"/>
                  </a:cubicBezTo>
                  <a:close/>
                </a:path>
              </a:pathLst>
            </a:custGeom>
            <a:solidFill>
              <a:srgbClr val="FEF9F1"/>
            </a:solidFill>
            <a:ln w="19050" cap="rnd">
              <a:solidFill>
                <a:srgbClr val="FF502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40204" cy="1505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64454"/>
            <a:ext cx="811530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Overview</a:t>
            </a:r>
          </a:p>
        </p:txBody>
      </p:sp>
      <p:sp>
        <p:nvSpPr>
          <p:cNvPr name="AutoShape 9" id="9"/>
          <p:cNvSpPr/>
          <p:nvPr/>
        </p:nvSpPr>
        <p:spPr>
          <a:xfrm>
            <a:off x="1028700" y="2059829"/>
            <a:ext cx="5994337" cy="0"/>
          </a:xfrm>
          <a:prstGeom prst="line">
            <a:avLst/>
          </a:prstGeom>
          <a:ln cap="flat" w="85725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7343913" y="0"/>
            <a:ext cx="944087" cy="944087"/>
          </a:xfrm>
          <a:custGeom>
            <a:avLst/>
            <a:gdLst/>
            <a:ahLst/>
            <a:cxnLst/>
            <a:rect r="r" b="b" t="t" l="l"/>
            <a:pathLst>
              <a:path h="944087" w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11534" y="2358876"/>
            <a:ext cx="9171371" cy="6385159"/>
          </a:xfrm>
          <a:custGeom>
            <a:avLst/>
            <a:gdLst/>
            <a:ahLst/>
            <a:cxnLst/>
            <a:rect r="r" b="b" t="t" l="l"/>
            <a:pathLst>
              <a:path h="6385159" w="9171371">
                <a:moveTo>
                  <a:pt x="0" y="0"/>
                </a:moveTo>
                <a:lnTo>
                  <a:pt x="9171371" y="0"/>
                </a:lnTo>
                <a:lnTo>
                  <a:pt x="9171371" y="6385158"/>
                </a:lnTo>
                <a:lnTo>
                  <a:pt x="0" y="63851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56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4737654"/>
            <a:ext cx="3402557" cy="359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3504" indent="-246752" lvl="1">
              <a:lnSpc>
                <a:spcPts val="3200"/>
              </a:lnSpc>
              <a:buFont typeface="Arial"/>
              <a:buChar char="•"/>
            </a:pPr>
            <a:r>
              <a:rPr lang="en-US" sz="2285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Monthly passenger volumes (2019–latest)</a:t>
            </a:r>
          </a:p>
          <a:p>
            <a:pPr algn="l" marL="493504" indent="-246752" lvl="1">
              <a:lnSpc>
                <a:spcPts val="3200"/>
              </a:lnSpc>
              <a:buFont typeface="Arial"/>
              <a:buChar char="•"/>
            </a:pPr>
            <a:r>
              <a:rPr lang="en-US" sz="2285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Focus: International passenger volumes</a:t>
            </a:r>
          </a:p>
          <a:p>
            <a:pPr algn="l" marL="493504" indent="-246752" lvl="1">
              <a:lnSpc>
                <a:spcPts val="3200"/>
              </a:lnSpc>
              <a:buFont typeface="Arial"/>
              <a:buChar char="•"/>
            </a:pPr>
            <a:r>
              <a:rPr lang="en-US" sz="2285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Columns: Year, Month, Domestic, International, TOTAL</a:t>
            </a:r>
          </a:p>
          <a:p>
            <a:pPr algn="l">
              <a:lnSpc>
                <a:spcPts val="32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75402" y="3298926"/>
            <a:ext cx="3318300" cy="108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 spc="116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DATASET DESCRIPTION: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97083" y="4737654"/>
            <a:ext cx="3097066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Min: 372,915 </a:t>
            </a:r>
          </a:p>
          <a:p>
            <a:pPr algn="l">
              <a:lnSpc>
                <a:spcPts val="3219"/>
              </a:lnSpc>
            </a:pPr>
            <a:r>
              <a:rPr lang="en-US" sz="2299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Median: 17,194,230</a:t>
            </a:r>
          </a:p>
          <a:p>
            <a:pPr algn="l">
              <a:lnSpc>
                <a:spcPts val="3219"/>
              </a:lnSpc>
            </a:pPr>
            <a:r>
              <a:rPr lang="en-US" sz="2299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Max: 24,427,292</a:t>
            </a:r>
          </a:p>
          <a:p>
            <a:pPr algn="l">
              <a:lnSpc>
                <a:spcPts val="3219"/>
              </a:lnSpc>
            </a:pPr>
            <a:r>
              <a:rPr lang="en-US" sz="2299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Mean: 14,577,337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197083" y="3298924"/>
            <a:ext cx="2754193" cy="108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 spc="116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KEY STATISTICS: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4263864" y="0"/>
            <a:ext cx="2130478" cy="1198394"/>
          </a:xfrm>
          <a:custGeom>
            <a:avLst/>
            <a:gdLst/>
            <a:ahLst/>
            <a:cxnLst/>
            <a:rect r="r" b="b" t="t" l="l"/>
            <a:pathLst>
              <a:path h="1198394" w="2130478">
                <a:moveTo>
                  <a:pt x="0" y="0"/>
                </a:moveTo>
                <a:lnTo>
                  <a:pt x="2130477" y="0"/>
                </a:lnTo>
                <a:lnTo>
                  <a:pt x="2130477" y="1198394"/>
                </a:lnTo>
                <a:lnTo>
                  <a:pt x="0" y="1198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9" r="0" b="-9259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21583" y="-951582"/>
            <a:ext cx="0" cy="12367642"/>
          </a:xfrm>
          <a:prstGeom prst="line">
            <a:avLst/>
          </a:prstGeom>
          <a:ln cap="flat" w="9525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780654" y="904766"/>
            <a:ext cx="978759" cy="587255"/>
          </a:xfrm>
          <a:custGeom>
            <a:avLst/>
            <a:gdLst/>
            <a:ahLst/>
            <a:cxnLst/>
            <a:rect r="r" b="b" t="t" l="l"/>
            <a:pathLst>
              <a:path h="587255" w="978759">
                <a:moveTo>
                  <a:pt x="0" y="0"/>
                </a:moveTo>
                <a:lnTo>
                  <a:pt x="978758" y="0"/>
                </a:lnTo>
                <a:lnTo>
                  <a:pt x="978758" y="587255"/>
                </a:lnTo>
                <a:lnTo>
                  <a:pt x="0" y="58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34915"/>
            <a:ext cx="6468870" cy="107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6"/>
              </a:lnSpc>
            </a:pPr>
            <a:r>
              <a:rPr lang="en-US" sz="7022" spc="-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Analysis </a:t>
            </a:r>
          </a:p>
        </p:txBody>
      </p:sp>
      <p:sp>
        <p:nvSpPr>
          <p:cNvPr name="AutoShape 5" id="5"/>
          <p:cNvSpPr/>
          <p:nvPr/>
        </p:nvSpPr>
        <p:spPr>
          <a:xfrm>
            <a:off x="1028700" y="2139815"/>
            <a:ext cx="5365641" cy="0"/>
          </a:xfrm>
          <a:prstGeom prst="line">
            <a:avLst/>
          </a:prstGeom>
          <a:ln cap="flat" w="85725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7343913" y="-39321"/>
            <a:ext cx="944087" cy="944087"/>
          </a:xfrm>
          <a:custGeom>
            <a:avLst/>
            <a:gdLst/>
            <a:ahLst/>
            <a:cxnLst/>
            <a:rect r="r" b="b" t="t" l="l"/>
            <a:pathLst>
              <a:path h="944087" w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39120" y="4055362"/>
            <a:ext cx="923050" cy="688092"/>
          </a:xfrm>
          <a:custGeom>
            <a:avLst/>
            <a:gdLst/>
            <a:ahLst/>
            <a:cxnLst/>
            <a:rect r="r" b="b" t="t" l="l"/>
            <a:pathLst>
              <a:path h="688092" w="923050">
                <a:moveTo>
                  <a:pt x="0" y="0"/>
                </a:moveTo>
                <a:lnTo>
                  <a:pt x="923050" y="0"/>
                </a:lnTo>
                <a:lnTo>
                  <a:pt x="923050" y="688092"/>
                </a:lnTo>
                <a:lnTo>
                  <a:pt x="0" y="688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39120" y="7031103"/>
            <a:ext cx="773647" cy="969262"/>
          </a:xfrm>
          <a:custGeom>
            <a:avLst/>
            <a:gdLst/>
            <a:ahLst/>
            <a:cxnLst/>
            <a:rect r="r" b="b" t="t" l="l"/>
            <a:pathLst>
              <a:path h="969262" w="773647">
                <a:moveTo>
                  <a:pt x="0" y="0"/>
                </a:moveTo>
                <a:lnTo>
                  <a:pt x="773648" y="0"/>
                </a:lnTo>
                <a:lnTo>
                  <a:pt x="773648" y="969262"/>
                </a:lnTo>
                <a:lnTo>
                  <a:pt x="0" y="9692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1970" y="3523966"/>
            <a:ext cx="9171371" cy="6548932"/>
          </a:xfrm>
          <a:custGeom>
            <a:avLst/>
            <a:gdLst/>
            <a:ahLst/>
            <a:cxnLst/>
            <a:rect r="r" b="b" t="t" l="l"/>
            <a:pathLst>
              <a:path h="6548932" w="9171371">
                <a:moveTo>
                  <a:pt x="0" y="0"/>
                </a:moveTo>
                <a:lnTo>
                  <a:pt x="9171371" y="0"/>
                </a:lnTo>
                <a:lnTo>
                  <a:pt x="9171371" y="6548932"/>
                </a:lnTo>
                <a:lnTo>
                  <a:pt x="0" y="65489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63864" y="0"/>
            <a:ext cx="2130478" cy="1198394"/>
          </a:xfrm>
          <a:custGeom>
            <a:avLst/>
            <a:gdLst/>
            <a:ahLst/>
            <a:cxnLst/>
            <a:rect r="r" b="b" t="t" l="l"/>
            <a:pathLst>
              <a:path h="1198394" w="2130478">
                <a:moveTo>
                  <a:pt x="0" y="0"/>
                </a:moveTo>
                <a:lnTo>
                  <a:pt x="2130477" y="0"/>
                </a:lnTo>
                <a:lnTo>
                  <a:pt x="2130477" y="1198394"/>
                </a:lnTo>
                <a:lnTo>
                  <a:pt x="0" y="11983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9259" r="0" b="-925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780654" y="7962265"/>
            <a:ext cx="4865414" cy="38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 spc="8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STATIONARITY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0654" y="2021729"/>
            <a:ext cx="5888936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Consistent growth in passenger volumes over time.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45344" y="1453921"/>
            <a:ext cx="4865414" cy="38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 spc="8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TREND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39120" y="5275901"/>
            <a:ext cx="5888936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Regular peaks during holidays and travel seasons.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0654" y="4705354"/>
            <a:ext cx="4865414" cy="38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 spc="8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SEASONALITY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15963" y="8530073"/>
            <a:ext cx="5888936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Differencing required for stationarity in ARIMA modeling.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176" y="1044440"/>
            <a:ext cx="896815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Forecasting Methods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9153525" y="0"/>
            <a:ext cx="0" cy="10287000"/>
          </a:xfrm>
          <a:prstGeom prst="line">
            <a:avLst/>
          </a:prstGeom>
          <a:ln cap="flat" w="19050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343913" y="0"/>
            <a:ext cx="944087" cy="944087"/>
          </a:xfrm>
          <a:custGeom>
            <a:avLst/>
            <a:gdLst/>
            <a:ahLst/>
            <a:cxnLst/>
            <a:rect r="r" b="b" t="t" l="l"/>
            <a:pathLst>
              <a:path h="944087" w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45176" y="2182678"/>
            <a:ext cx="8396628" cy="0"/>
          </a:xfrm>
          <a:prstGeom prst="line">
            <a:avLst/>
          </a:prstGeom>
          <a:ln cap="flat" w="85725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263864" y="0"/>
            <a:ext cx="2130478" cy="1198394"/>
          </a:xfrm>
          <a:custGeom>
            <a:avLst/>
            <a:gdLst/>
            <a:ahLst/>
            <a:cxnLst/>
            <a:rect r="r" b="b" t="t" l="l"/>
            <a:pathLst>
              <a:path h="1198394" w="2130478">
                <a:moveTo>
                  <a:pt x="0" y="0"/>
                </a:moveTo>
                <a:lnTo>
                  <a:pt x="2130477" y="0"/>
                </a:lnTo>
                <a:lnTo>
                  <a:pt x="2130477" y="1198394"/>
                </a:lnTo>
                <a:lnTo>
                  <a:pt x="0" y="1198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53525" y="1936653"/>
            <a:ext cx="9171371" cy="6548932"/>
          </a:xfrm>
          <a:custGeom>
            <a:avLst/>
            <a:gdLst/>
            <a:ahLst/>
            <a:cxnLst/>
            <a:rect r="r" b="b" t="t" l="l"/>
            <a:pathLst>
              <a:path h="6548932" w="9171371">
                <a:moveTo>
                  <a:pt x="0" y="0"/>
                </a:moveTo>
                <a:lnTo>
                  <a:pt x="9171371" y="0"/>
                </a:lnTo>
                <a:lnTo>
                  <a:pt x="9171371" y="6548932"/>
                </a:lnTo>
                <a:lnTo>
                  <a:pt x="0" y="65489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0926" y="3024814"/>
            <a:ext cx="3877227" cy="52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11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ARIMA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0926" y="3568056"/>
            <a:ext cx="2686698" cy="38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 spc="8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(1,1,0)(1,0,0)[12]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0926" y="3976679"/>
            <a:ext cx="8110878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Captures trend, differencing, and seasonal effects.</a:t>
            </a:r>
          </a:p>
          <a:p>
            <a:pPr algn="l">
              <a:lnSpc>
                <a:spcPts val="3359"/>
              </a:lnSpc>
            </a:pPr>
            <a:r>
              <a:rPr lang="en-US" sz="2400" spc="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Residuals: White noise, no significant autocorrelations.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30926" y="5911309"/>
            <a:ext cx="3877227" cy="52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11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0926" y="6454551"/>
            <a:ext cx="8110878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Handles trend and seasonal patterns multiplicatively.</a:t>
            </a:r>
          </a:p>
          <a:p>
            <a:pPr algn="l">
              <a:lnSpc>
                <a:spcPts val="3359"/>
              </a:lnSpc>
            </a:pPr>
            <a:r>
              <a:rPr lang="en-US" sz="2400" spc="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Residuals: Some autocorrelation.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176" y="334828"/>
            <a:ext cx="896815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Forecast 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5176" y="2348208"/>
            <a:ext cx="3436041" cy="3034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7"/>
              </a:lnSpc>
            </a:pPr>
            <a:r>
              <a:rPr lang="en-US" sz="2533" spc="10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Month 1:  22,009,199</a:t>
            </a:r>
          </a:p>
          <a:p>
            <a:pPr algn="l">
              <a:lnSpc>
                <a:spcPts val="3547"/>
              </a:lnSpc>
            </a:pPr>
            <a:r>
              <a:rPr lang="en-US" sz="2533" spc="10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Month 2:  22,009,455</a:t>
            </a:r>
          </a:p>
          <a:p>
            <a:pPr algn="l">
              <a:lnSpc>
                <a:spcPts val="3547"/>
              </a:lnSpc>
            </a:pPr>
            <a:r>
              <a:rPr lang="en-US" sz="2533" spc="10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Month 3:  21,975,841</a:t>
            </a:r>
          </a:p>
          <a:p>
            <a:pPr algn="l">
              <a:lnSpc>
                <a:spcPts val="3547"/>
              </a:lnSpc>
            </a:pPr>
            <a:r>
              <a:rPr lang="en-US" sz="2533" spc="10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Month 4</a:t>
            </a:r>
            <a:r>
              <a:rPr lang="en-US" sz="2533" spc="10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:  22,071,701</a:t>
            </a:r>
          </a:p>
          <a:p>
            <a:pPr algn="l">
              <a:lnSpc>
                <a:spcPts val="3547"/>
              </a:lnSpc>
            </a:pPr>
            <a:r>
              <a:rPr lang="en-US" sz="2533" spc="10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Month 5:  22,036,500</a:t>
            </a:r>
          </a:p>
          <a:p>
            <a:pPr algn="l">
              <a:lnSpc>
                <a:spcPts val="3547"/>
              </a:lnSpc>
            </a:pPr>
            <a:r>
              <a:rPr lang="en-US" sz="2533" spc="10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Month 6:  21,938,439</a:t>
            </a:r>
          </a:p>
          <a:p>
            <a:pPr algn="l">
              <a:lnSpc>
                <a:spcPts val="3103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V="true">
            <a:off x="9153525" y="-33741"/>
            <a:ext cx="0" cy="10287000"/>
          </a:xfrm>
          <a:prstGeom prst="line">
            <a:avLst/>
          </a:prstGeom>
          <a:ln cap="flat" w="19050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222403" y="2349421"/>
            <a:ext cx="4051213" cy="3034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7"/>
              </a:lnSpc>
            </a:pPr>
            <a:r>
              <a:rPr lang="en-US" sz="2533" spc="10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Month 7:   22,121,244  Month 8:   22,123,265  Month 9:   22,171,085</a:t>
            </a:r>
          </a:p>
          <a:p>
            <a:pPr algn="l">
              <a:lnSpc>
                <a:spcPts val="3547"/>
              </a:lnSpc>
            </a:pPr>
            <a:r>
              <a:rPr lang="en-US" sz="2533" spc="10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Month 10:  22,270,736  Month 11:  22,345,831  Month 12:  22,284,472</a:t>
            </a:r>
          </a:p>
          <a:p>
            <a:pPr algn="l">
              <a:lnSpc>
                <a:spcPts val="3103"/>
              </a:lnSpc>
              <a:spcBef>
                <a:spcPct val="0"/>
              </a:spcBef>
            </a:pPr>
          </a:p>
        </p:txBody>
      </p:sp>
      <p:sp>
        <p:nvSpPr>
          <p:cNvPr name="AutoShape 6" id="6"/>
          <p:cNvSpPr/>
          <p:nvPr/>
        </p:nvSpPr>
        <p:spPr>
          <a:xfrm>
            <a:off x="0" y="5382264"/>
            <a:ext cx="9153525" cy="0"/>
          </a:xfrm>
          <a:prstGeom prst="line">
            <a:avLst/>
          </a:prstGeom>
          <a:ln cap="flat" w="19050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345176" y="1473065"/>
            <a:ext cx="6597414" cy="0"/>
          </a:xfrm>
          <a:prstGeom prst="line">
            <a:avLst/>
          </a:prstGeom>
          <a:ln cap="flat" w="85725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343913" y="0"/>
            <a:ext cx="944087" cy="944087"/>
          </a:xfrm>
          <a:custGeom>
            <a:avLst/>
            <a:gdLst/>
            <a:ahLst/>
            <a:cxnLst/>
            <a:rect r="r" b="b" t="t" l="l"/>
            <a:pathLst>
              <a:path h="944087" w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42590" y="0"/>
            <a:ext cx="2130478" cy="1198394"/>
          </a:xfrm>
          <a:custGeom>
            <a:avLst/>
            <a:gdLst/>
            <a:ahLst/>
            <a:cxnLst/>
            <a:rect r="r" b="b" t="t" l="l"/>
            <a:pathLst>
              <a:path h="1198394" w="2130478">
                <a:moveTo>
                  <a:pt x="0" y="0"/>
                </a:moveTo>
                <a:lnTo>
                  <a:pt x="2130478" y="0"/>
                </a:lnTo>
                <a:lnTo>
                  <a:pt x="2130478" y="1198394"/>
                </a:lnTo>
                <a:lnTo>
                  <a:pt x="0" y="1198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98675" y="2377554"/>
            <a:ext cx="9171371" cy="6548932"/>
          </a:xfrm>
          <a:custGeom>
            <a:avLst/>
            <a:gdLst/>
            <a:ahLst/>
            <a:cxnLst/>
            <a:rect r="r" b="b" t="t" l="l"/>
            <a:pathLst>
              <a:path h="6548932" w="9171371">
                <a:moveTo>
                  <a:pt x="0" y="0"/>
                </a:moveTo>
                <a:lnTo>
                  <a:pt x="9171370" y="0"/>
                </a:lnTo>
                <a:lnTo>
                  <a:pt x="9171370" y="6548932"/>
                </a:lnTo>
                <a:lnTo>
                  <a:pt x="0" y="65489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5176" y="1724264"/>
            <a:ext cx="4612015" cy="41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 spc="8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12-Month Forecasted Volumes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5176" y="5725164"/>
            <a:ext cx="3877227" cy="52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11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Accuracy Metrics: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5176" y="6813076"/>
            <a:ext cx="2686698" cy="38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 spc="8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ARIMA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5176" y="7164548"/>
            <a:ext cx="54793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MAPE = 10.76%, RMSE = 2,451,180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5176" y="8170388"/>
            <a:ext cx="2686698" cy="38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 spc="8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5176" y="8521861"/>
            <a:ext cx="54793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MAPE = 17.57%, RMSE = 4,126,521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7966" y="3356076"/>
            <a:ext cx="4796768" cy="3253336"/>
            <a:chOff x="0" y="0"/>
            <a:chExt cx="1263346" cy="8568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3346" cy="856846"/>
            </a:xfrm>
            <a:custGeom>
              <a:avLst/>
              <a:gdLst/>
              <a:ahLst/>
              <a:cxnLst/>
              <a:rect r="r" b="b" t="t" l="l"/>
              <a:pathLst>
                <a:path h="856846" w="1263346">
                  <a:moveTo>
                    <a:pt x="48420" y="0"/>
                  </a:moveTo>
                  <a:lnTo>
                    <a:pt x="1214927" y="0"/>
                  </a:lnTo>
                  <a:cubicBezTo>
                    <a:pt x="1227768" y="0"/>
                    <a:pt x="1240084" y="5101"/>
                    <a:pt x="1249164" y="14182"/>
                  </a:cubicBezTo>
                  <a:cubicBezTo>
                    <a:pt x="1258245" y="23262"/>
                    <a:pt x="1263346" y="35578"/>
                    <a:pt x="1263346" y="48420"/>
                  </a:cubicBezTo>
                  <a:lnTo>
                    <a:pt x="1263346" y="808426"/>
                  </a:lnTo>
                  <a:cubicBezTo>
                    <a:pt x="1263346" y="821268"/>
                    <a:pt x="1258245" y="833584"/>
                    <a:pt x="1249164" y="842664"/>
                  </a:cubicBezTo>
                  <a:cubicBezTo>
                    <a:pt x="1240084" y="851744"/>
                    <a:pt x="1227768" y="856846"/>
                    <a:pt x="1214927" y="856846"/>
                  </a:cubicBezTo>
                  <a:lnTo>
                    <a:pt x="48420" y="856846"/>
                  </a:lnTo>
                  <a:cubicBezTo>
                    <a:pt x="35578" y="856846"/>
                    <a:pt x="23262" y="851744"/>
                    <a:pt x="14182" y="842664"/>
                  </a:cubicBezTo>
                  <a:cubicBezTo>
                    <a:pt x="5101" y="833584"/>
                    <a:pt x="0" y="821268"/>
                    <a:pt x="0" y="808426"/>
                  </a:cubicBezTo>
                  <a:lnTo>
                    <a:pt x="0" y="48420"/>
                  </a:lnTo>
                  <a:cubicBezTo>
                    <a:pt x="0" y="35578"/>
                    <a:pt x="5101" y="23262"/>
                    <a:pt x="14182" y="14182"/>
                  </a:cubicBezTo>
                  <a:cubicBezTo>
                    <a:pt x="23262" y="5101"/>
                    <a:pt x="35578" y="0"/>
                    <a:pt x="48420" y="0"/>
                  </a:cubicBezTo>
                  <a:close/>
                </a:path>
              </a:pathLst>
            </a:custGeom>
            <a:solidFill>
              <a:srgbClr val="FEF9F1"/>
            </a:solidFill>
            <a:ln w="19050" cap="rnd">
              <a:solidFill>
                <a:srgbClr val="FF502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63346" cy="894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33122" y="1028700"/>
            <a:ext cx="811530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Comparison</a:t>
            </a:r>
          </a:p>
        </p:txBody>
      </p:sp>
      <p:sp>
        <p:nvSpPr>
          <p:cNvPr name="AutoShape 6" id="6"/>
          <p:cNvSpPr/>
          <p:nvPr/>
        </p:nvSpPr>
        <p:spPr>
          <a:xfrm>
            <a:off x="1033122" y="2081212"/>
            <a:ext cx="7630962" cy="42862"/>
          </a:xfrm>
          <a:prstGeom prst="line">
            <a:avLst/>
          </a:prstGeom>
          <a:ln cap="flat" w="85725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343913" y="0"/>
            <a:ext cx="944087" cy="944087"/>
          </a:xfrm>
          <a:custGeom>
            <a:avLst/>
            <a:gdLst/>
            <a:ahLst/>
            <a:cxnLst/>
            <a:rect r="r" b="b" t="t" l="l"/>
            <a:pathLst>
              <a:path h="944087" w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786330" y="3356076"/>
            <a:ext cx="4796768" cy="3253336"/>
            <a:chOff x="0" y="0"/>
            <a:chExt cx="1263346" cy="8568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3346" cy="856846"/>
            </a:xfrm>
            <a:custGeom>
              <a:avLst/>
              <a:gdLst/>
              <a:ahLst/>
              <a:cxnLst/>
              <a:rect r="r" b="b" t="t" l="l"/>
              <a:pathLst>
                <a:path h="856846" w="1263346">
                  <a:moveTo>
                    <a:pt x="48420" y="0"/>
                  </a:moveTo>
                  <a:lnTo>
                    <a:pt x="1214927" y="0"/>
                  </a:lnTo>
                  <a:cubicBezTo>
                    <a:pt x="1227768" y="0"/>
                    <a:pt x="1240084" y="5101"/>
                    <a:pt x="1249164" y="14182"/>
                  </a:cubicBezTo>
                  <a:cubicBezTo>
                    <a:pt x="1258245" y="23262"/>
                    <a:pt x="1263346" y="35578"/>
                    <a:pt x="1263346" y="48420"/>
                  </a:cubicBezTo>
                  <a:lnTo>
                    <a:pt x="1263346" y="808426"/>
                  </a:lnTo>
                  <a:cubicBezTo>
                    <a:pt x="1263346" y="821268"/>
                    <a:pt x="1258245" y="833584"/>
                    <a:pt x="1249164" y="842664"/>
                  </a:cubicBezTo>
                  <a:cubicBezTo>
                    <a:pt x="1240084" y="851744"/>
                    <a:pt x="1227768" y="856846"/>
                    <a:pt x="1214927" y="856846"/>
                  </a:cubicBezTo>
                  <a:lnTo>
                    <a:pt x="48420" y="856846"/>
                  </a:lnTo>
                  <a:cubicBezTo>
                    <a:pt x="35578" y="856846"/>
                    <a:pt x="23262" y="851744"/>
                    <a:pt x="14182" y="842664"/>
                  </a:cubicBezTo>
                  <a:cubicBezTo>
                    <a:pt x="5101" y="833584"/>
                    <a:pt x="0" y="821268"/>
                    <a:pt x="0" y="808426"/>
                  </a:cubicBezTo>
                  <a:lnTo>
                    <a:pt x="0" y="48420"/>
                  </a:lnTo>
                  <a:cubicBezTo>
                    <a:pt x="0" y="35578"/>
                    <a:pt x="5101" y="23262"/>
                    <a:pt x="14182" y="14182"/>
                  </a:cubicBezTo>
                  <a:cubicBezTo>
                    <a:pt x="23262" y="5101"/>
                    <a:pt x="35578" y="0"/>
                    <a:pt x="48420" y="0"/>
                  </a:cubicBezTo>
                  <a:close/>
                </a:path>
              </a:pathLst>
            </a:custGeom>
            <a:solidFill>
              <a:srgbClr val="FEF9F1"/>
            </a:solidFill>
            <a:ln w="19050" cap="rnd">
              <a:solidFill>
                <a:srgbClr val="FF502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63346" cy="894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090170" y="4737654"/>
            <a:ext cx="3684563" cy="125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285" spc="91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MAPE (%) </a:t>
            </a:r>
            <a:r>
              <a:rPr lang="en-US" sz="2285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       10.76</a:t>
            </a:r>
          </a:p>
          <a:p>
            <a:pPr algn="l">
              <a:lnSpc>
                <a:spcPts val="3200"/>
              </a:lnSpc>
            </a:pPr>
          </a:p>
          <a:p>
            <a:pPr algn="l">
              <a:lnSpc>
                <a:spcPts val="3200"/>
              </a:lnSpc>
            </a:pPr>
            <a:r>
              <a:rPr lang="en-US" sz="2285" spc="91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RMSE. </a:t>
            </a:r>
            <a:r>
              <a:rPr lang="en-US" sz="2285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             2,451,180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02876" y="3550387"/>
            <a:ext cx="1659150" cy="585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 spc="12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ARIMA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88534" y="4737654"/>
            <a:ext cx="3684563" cy="125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285" spc="91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MAPE (%) </a:t>
            </a:r>
            <a:r>
              <a:rPr lang="en-US" sz="2285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       17.57</a:t>
            </a:r>
          </a:p>
          <a:p>
            <a:pPr algn="l">
              <a:lnSpc>
                <a:spcPts val="3200"/>
              </a:lnSpc>
            </a:pPr>
          </a:p>
          <a:p>
            <a:pPr algn="l">
              <a:lnSpc>
                <a:spcPts val="3200"/>
              </a:lnSpc>
            </a:pPr>
            <a:r>
              <a:rPr lang="en-US" sz="2285" spc="91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RMSE. </a:t>
            </a:r>
            <a:r>
              <a:rPr lang="en-US" sz="2285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             4,126,521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201240" y="3550387"/>
            <a:ext cx="1659150" cy="585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 spc="12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3122" y="7480617"/>
            <a:ext cx="3877227" cy="52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11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Insight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3122" y="8023860"/>
            <a:ext cx="1098167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ARIMA outperforms ETS, with lower errors and better residual diagnostics.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263864" y="0"/>
            <a:ext cx="2130478" cy="1198394"/>
          </a:xfrm>
          <a:custGeom>
            <a:avLst/>
            <a:gdLst/>
            <a:ahLst/>
            <a:cxnLst/>
            <a:rect r="r" b="b" t="t" l="l"/>
            <a:pathLst>
              <a:path h="1198394" w="2130478">
                <a:moveTo>
                  <a:pt x="0" y="0"/>
                </a:moveTo>
                <a:lnTo>
                  <a:pt x="2130477" y="0"/>
                </a:lnTo>
                <a:lnTo>
                  <a:pt x="2130477" y="1198394"/>
                </a:lnTo>
                <a:lnTo>
                  <a:pt x="0" y="1198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4454"/>
            <a:ext cx="1086892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Recommendation: ARIMA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26453"/>
            <a:ext cx="4865414" cy="472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 spc="10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WHY ARIMA?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343913" y="0"/>
            <a:ext cx="944087" cy="944087"/>
          </a:xfrm>
          <a:custGeom>
            <a:avLst/>
            <a:gdLst/>
            <a:ahLst/>
            <a:cxnLst/>
            <a:rect r="r" b="b" t="t" l="l"/>
            <a:pathLst>
              <a:path h="944087" w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512824"/>
            <a:ext cx="4796768" cy="4799898"/>
            <a:chOff x="0" y="0"/>
            <a:chExt cx="1263346" cy="12641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3346" cy="1264171"/>
            </a:xfrm>
            <a:custGeom>
              <a:avLst/>
              <a:gdLst/>
              <a:ahLst/>
              <a:cxnLst/>
              <a:rect r="r" b="b" t="t" l="l"/>
              <a:pathLst>
                <a:path h="1264171" w="1263346">
                  <a:moveTo>
                    <a:pt x="48420" y="0"/>
                  </a:moveTo>
                  <a:lnTo>
                    <a:pt x="1214927" y="0"/>
                  </a:lnTo>
                  <a:cubicBezTo>
                    <a:pt x="1227768" y="0"/>
                    <a:pt x="1240084" y="5101"/>
                    <a:pt x="1249164" y="14182"/>
                  </a:cubicBezTo>
                  <a:cubicBezTo>
                    <a:pt x="1258245" y="23262"/>
                    <a:pt x="1263346" y="35578"/>
                    <a:pt x="1263346" y="48420"/>
                  </a:cubicBezTo>
                  <a:lnTo>
                    <a:pt x="1263346" y="1215751"/>
                  </a:lnTo>
                  <a:cubicBezTo>
                    <a:pt x="1263346" y="1228593"/>
                    <a:pt x="1258245" y="1240908"/>
                    <a:pt x="1249164" y="1249989"/>
                  </a:cubicBezTo>
                  <a:cubicBezTo>
                    <a:pt x="1240084" y="1259069"/>
                    <a:pt x="1227768" y="1264171"/>
                    <a:pt x="1214927" y="1264171"/>
                  </a:cubicBezTo>
                  <a:lnTo>
                    <a:pt x="48420" y="1264171"/>
                  </a:lnTo>
                  <a:cubicBezTo>
                    <a:pt x="21678" y="1264171"/>
                    <a:pt x="0" y="1242492"/>
                    <a:pt x="0" y="1215751"/>
                  </a:cubicBezTo>
                  <a:lnTo>
                    <a:pt x="0" y="48420"/>
                  </a:lnTo>
                  <a:cubicBezTo>
                    <a:pt x="0" y="35578"/>
                    <a:pt x="5101" y="23262"/>
                    <a:pt x="14182" y="14182"/>
                  </a:cubicBezTo>
                  <a:cubicBezTo>
                    <a:pt x="23262" y="5101"/>
                    <a:pt x="35578" y="0"/>
                    <a:pt x="48420" y="0"/>
                  </a:cubicBezTo>
                  <a:close/>
                </a:path>
              </a:pathLst>
            </a:custGeom>
            <a:solidFill>
              <a:srgbClr val="FEF9F1"/>
            </a:solidFill>
            <a:ln w="19050" cap="rnd">
              <a:solidFill>
                <a:srgbClr val="FF502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63346" cy="130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45616" y="3512824"/>
            <a:ext cx="4796768" cy="4799898"/>
            <a:chOff x="0" y="0"/>
            <a:chExt cx="1263346" cy="12641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3346" cy="1264171"/>
            </a:xfrm>
            <a:custGeom>
              <a:avLst/>
              <a:gdLst/>
              <a:ahLst/>
              <a:cxnLst/>
              <a:rect r="r" b="b" t="t" l="l"/>
              <a:pathLst>
                <a:path h="1264171" w="1263346">
                  <a:moveTo>
                    <a:pt x="48420" y="0"/>
                  </a:moveTo>
                  <a:lnTo>
                    <a:pt x="1214927" y="0"/>
                  </a:lnTo>
                  <a:cubicBezTo>
                    <a:pt x="1227768" y="0"/>
                    <a:pt x="1240084" y="5101"/>
                    <a:pt x="1249164" y="14182"/>
                  </a:cubicBezTo>
                  <a:cubicBezTo>
                    <a:pt x="1258245" y="23262"/>
                    <a:pt x="1263346" y="35578"/>
                    <a:pt x="1263346" y="48420"/>
                  </a:cubicBezTo>
                  <a:lnTo>
                    <a:pt x="1263346" y="1215751"/>
                  </a:lnTo>
                  <a:cubicBezTo>
                    <a:pt x="1263346" y="1228593"/>
                    <a:pt x="1258245" y="1240908"/>
                    <a:pt x="1249164" y="1249989"/>
                  </a:cubicBezTo>
                  <a:cubicBezTo>
                    <a:pt x="1240084" y="1259069"/>
                    <a:pt x="1227768" y="1264171"/>
                    <a:pt x="1214927" y="1264171"/>
                  </a:cubicBezTo>
                  <a:lnTo>
                    <a:pt x="48420" y="1264171"/>
                  </a:lnTo>
                  <a:cubicBezTo>
                    <a:pt x="21678" y="1264171"/>
                    <a:pt x="0" y="1242492"/>
                    <a:pt x="0" y="1215751"/>
                  </a:cubicBezTo>
                  <a:lnTo>
                    <a:pt x="0" y="48420"/>
                  </a:lnTo>
                  <a:cubicBezTo>
                    <a:pt x="0" y="35578"/>
                    <a:pt x="5101" y="23262"/>
                    <a:pt x="14182" y="14182"/>
                  </a:cubicBezTo>
                  <a:cubicBezTo>
                    <a:pt x="23262" y="5101"/>
                    <a:pt x="35578" y="0"/>
                    <a:pt x="48420" y="0"/>
                  </a:cubicBezTo>
                  <a:close/>
                </a:path>
              </a:pathLst>
            </a:custGeom>
            <a:solidFill>
              <a:srgbClr val="FEF9F1"/>
            </a:solidFill>
            <a:ln w="19050" cap="rnd">
              <a:solidFill>
                <a:srgbClr val="FF502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63346" cy="130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29660" y="5132642"/>
            <a:ext cx="3684563" cy="2219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6683" indent="-268341" lvl="1">
              <a:lnSpc>
                <a:spcPts val="3480"/>
              </a:lnSpc>
              <a:buFont typeface="Arial"/>
              <a:buChar char="•"/>
            </a:pPr>
            <a:r>
              <a:rPr lang="en-US" sz="2485" spc="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MAPE: 10.76% (ETS: 17.57%)</a:t>
            </a:r>
          </a:p>
          <a:p>
            <a:pPr algn="l" marL="536683" indent="-268341" lvl="1">
              <a:lnSpc>
                <a:spcPts val="3480"/>
              </a:lnSpc>
              <a:buFont typeface="Arial"/>
              <a:buChar char="•"/>
            </a:pPr>
            <a:r>
              <a:rPr lang="en-US" sz="2485" spc="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RMSE: 2,451,180 (ETS: 4,126,521)</a:t>
            </a:r>
          </a:p>
          <a:p>
            <a:pPr algn="l">
              <a:lnSpc>
                <a:spcPts val="39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12791" y="3712951"/>
            <a:ext cx="3318300" cy="108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 spc="116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HIGHER ACCURACY: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23037" y="5113592"/>
            <a:ext cx="3934129" cy="279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Residuals are white noise (independent and uncorrelated).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ETS showed residu</a:t>
            </a:r>
            <a:r>
              <a:rPr lang="en-US" sz="2299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al autocorrelation, indicating less reliability.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023037" y="3674862"/>
            <a:ext cx="3934129" cy="108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 spc="116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BETTER RESIDUAL DIAGNOSTICS: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028700" y="2016967"/>
            <a:ext cx="10139628" cy="42863"/>
          </a:xfrm>
          <a:prstGeom prst="line">
            <a:avLst/>
          </a:prstGeom>
          <a:ln cap="flat" w="85725">
            <a:solidFill>
              <a:srgbClr val="FF502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2466309" y="3512824"/>
            <a:ext cx="4796768" cy="4799898"/>
            <a:chOff x="0" y="0"/>
            <a:chExt cx="1263346" cy="126417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63346" cy="1264171"/>
            </a:xfrm>
            <a:custGeom>
              <a:avLst/>
              <a:gdLst/>
              <a:ahLst/>
              <a:cxnLst/>
              <a:rect r="r" b="b" t="t" l="l"/>
              <a:pathLst>
                <a:path h="1264171" w="1263346">
                  <a:moveTo>
                    <a:pt x="48420" y="0"/>
                  </a:moveTo>
                  <a:lnTo>
                    <a:pt x="1214927" y="0"/>
                  </a:lnTo>
                  <a:cubicBezTo>
                    <a:pt x="1227768" y="0"/>
                    <a:pt x="1240084" y="5101"/>
                    <a:pt x="1249164" y="14182"/>
                  </a:cubicBezTo>
                  <a:cubicBezTo>
                    <a:pt x="1258245" y="23262"/>
                    <a:pt x="1263346" y="35578"/>
                    <a:pt x="1263346" y="48420"/>
                  </a:cubicBezTo>
                  <a:lnTo>
                    <a:pt x="1263346" y="1215751"/>
                  </a:lnTo>
                  <a:cubicBezTo>
                    <a:pt x="1263346" y="1228593"/>
                    <a:pt x="1258245" y="1240908"/>
                    <a:pt x="1249164" y="1249989"/>
                  </a:cubicBezTo>
                  <a:cubicBezTo>
                    <a:pt x="1240084" y="1259069"/>
                    <a:pt x="1227768" y="1264171"/>
                    <a:pt x="1214927" y="1264171"/>
                  </a:cubicBezTo>
                  <a:lnTo>
                    <a:pt x="48420" y="1264171"/>
                  </a:lnTo>
                  <a:cubicBezTo>
                    <a:pt x="21678" y="1264171"/>
                    <a:pt x="0" y="1242492"/>
                    <a:pt x="0" y="1215751"/>
                  </a:cubicBezTo>
                  <a:lnTo>
                    <a:pt x="0" y="48420"/>
                  </a:lnTo>
                  <a:cubicBezTo>
                    <a:pt x="0" y="35578"/>
                    <a:pt x="5101" y="23262"/>
                    <a:pt x="14182" y="14182"/>
                  </a:cubicBezTo>
                  <a:cubicBezTo>
                    <a:pt x="23262" y="5101"/>
                    <a:pt x="35578" y="0"/>
                    <a:pt x="48420" y="0"/>
                  </a:cubicBezTo>
                  <a:close/>
                </a:path>
              </a:pathLst>
            </a:custGeom>
            <a:solidFill>
              <a:srgbClr val="FEF9F1"/>
            </a:solidFill>
            <a:ln w="19050" cap="rnd">
              <a:solidFill>
                <a:srgbClr val="FF502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63346" cy="130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743730" y="5113592"/>
            <a:ext cx="3934129" cy="319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Effectively captures yearly seasonality with seasonal order </a:t>
            </a:r>
          </a:p>
          <a:p>
            <a:pPr algn="l">
              <a:lnSpc>
                <a:spcPts val="3219"/>
              </a:lnSpc>
            </a:pPr>
            <a:r>
              <a:rPr lang="en-US" sz="2299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     (1,0,0)[12].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91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Provides narrower and more reliable confidence intervals.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743730" y="3674862"/>
            <a:ext cx="3934129" cy="108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 spc="116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SEASONALITY HANDLING: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4263864" y="0"/>
            <a:ext cx="2130478" cy="1198394"/>
          </a:xfrm>
          <a:custGeom>
            <a:avLst/>
            <a:gdLst/>
            <a:ahLst/>
            <a:cxnLst/>
            <a:rect r="r" b="b" t="t" l="l"/>
            <a:pathLst>
              <a:path h="1198394" w="2130478">
                <a:moveTo>
                  <a:pt x="0" y="0"/>
                </a:moveTo>
                <a:lnTo>
                  <a:pt x="2130477" y="0"/>
                </a:lnTo>
                <a:lnTo>
                  <a:pt x="2130477" y="1198394"/>
                </a:lnTo>
                <a:lnTo>
                  <a:pt x="0" y="1198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2152" y="1009650"/>
            <a:ext cx="1204284" cy="891170"/>
          </a:xfrm>
          <a:custGeom>
            <a:avLst/>
            <a:gdLst/>
            <a:ahLst/>
            <a:cxnLst/>
            <a:rect r="r" b="b" t="t" l="l"/>
            <a:pathLst>
              <a:path h="891170" w="1204284">
                <a:moveTo>
                  <a:pt x="0" y="0"/>
                </a:moveTo>
                <a:lnTo>
                  <a:pt x="1204284" y="0"/>
                </a:lnTo>
                <a:lnTo>
                  <a:pt x="1204284" y="891170"/>
                </a:lnTo>
                <a:lnTo>
                  <a:pt x="0" y="891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01331"/>
            <a:ext cx="9079215" cy="115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 spc="-2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9374033"/>
            <a:ext cx="16230600" cy="146282"/>
            <a:chOff x="0" y="0"/>
            <a:chExt cx="4274726" cy="385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38527"/>
            </a:xfrm>
            <a:custGeom>
              <a:avLst/>
              <a:gdLst/>
              <a:ahLst/>
              <a:cxnLst/>
              <a:rect r="r" b="b" t="t" l="l"/>
              <a:pathLst>
                <a:path h="3852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8527"/>
                  </a:lnTo>
                  <a:lnTo>
                    <a:pt x="0" y="38527"/>
                  </a:lnTo>
                  <a:close/>
                </a:path>
              </a:pathLst>
            </a:custGeom>
            <a:solidFill>
              <a:srgbClr val="FF502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76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343913" y="0"/>
            <a:ext cx="944087" cy="944087"/>
          </a:xfrm>
          <a:custGeom>
            <a:avLst/>
            <a:gdLst/>
            <a:ahLst/>
            <a:cxnLst/>
            <a:rect r="r" b="b" t="t" l="l"/>
            <a:pathLst>
              <a:path h="944087" w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09650"/>
            <a:ext cx="4010440" cy="2255872"/>
          </a:xfrm>
          <a:custGeom>
            <a:avLst/>
            <a:gdLst/>
            <a:ahLst/>
            <a:cxnLst/>
            <a:rect r="r" b="b" t="t" l="l"/>
            <a:pathLst>
              <a:path h="2255872" w="4010440">
                <a:moveTo>
                  <a:pt x="0" y="0"/>
                </a:moveTo>
                <a:lnTo>
                  <a:pt x="4010440" y="0"/>
                </a:lnTo>
                <a:lnTo>
                  <a:pt x="4010440" y="2255872"/>
                </a:lnTo>
                <a:lnTo>
                  <a:pt x="0" y="22558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259" r="0" b="-925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DAGXb1fTmqA</dc:identifier>
  <dcterms:modified xsi:type="dcterms:W3CDTF">2011-08-01T06:04:30Z</dcterms:modified>
  <cp:revision>1</cp:revision>
  <dc:title>Bf</dc:title>
</cp:coreProperties>
</file>