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layfair Display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Barlow Medium"/>
      <p:regular r:id="rId39"/>
      <p:bold r:id="rId40"/>
      <p:italic r:id="rId41"/>
      <p:boldItalic r:id="rId42"/>
    </p:embeddedFont>
    <p:embeddedFont>
      <p:font typeface="Oswald"/>
      <p:regular r:id="rId43"/>
      <p:bold r:id="rId44"/>
    </p:embeddedFont>
    <p:embeddedFont>
      <p:font typeface="Barlow Ligh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Medium-bold.fntdata"/><Relationship Id="rId20" Type="http://schemas.openxmlformats.org/officeDocument/2006/relationships/slide" Target="slides/slide15.xml"/><Relationship Id="rId42" Type="http://schemas.openxmlformats.org/officeDocument/2006/relationships/font" Target="fonts/BarlowMedium-boldItalic.fntdata"/><Relationship Id="rId41" Type="http://schemas.openxmlformats.org/officeDocument/2006/relationships/font" Target="fonts/BarlowMedium-italic.fntdata"/><Relationship Id="rId22" Type="http://schemas.openxmlformats.org/officeDocument/2006/relationships/slide" Target="slides/slide17.xml"/><Relationship Id="rId44" Type="http://schemas.openxmlformats.org/officeDocument/2006/relationships/font" Target="fonts/Oswald-bold.fntdata"/><Relationship Id="rId21" Type="http://schemas.openxmlformats.org/officeDocument/2006/relationships/slide" Target="slides/slide16.xml"/><Relationship Id="rId43" Type="http://schemas.openxmlformats.org/officeDocument/2006/relationships/font" Target="fonts/Oswald-regular.fntdata"/><Relationship Id="rId24" Type="http://schemas.openxmlformats.org/officeDocument/2006/relationships/slide" Target="slides/slide19.xml"/><Relationship Id="rId46" Type="http://schemas.openxmlformats.org/officeDocument/2006/relationships/font" Target="fonts/BarlowLight-bold.fntdata"/><Relationship Id="rId23" Type="http://schemas.openxmlformats.org/officeDocument/2006/relationships/slide" Target="slides/slide18.xml"/><Relationship Id="rId45" Type="http://schemas.openxmlformats.org/officeDocument/2006/relationships/font" Target="fonts/Barlow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BarlowLight-boldItalic.fntdata"/><Relationship Id="rId25" Type="http://schemas.openxmlformats.org/officeDocument/2006/relationships/slide" Target="slides/slide20.xml"/><Relationship Id="rId47" Type="http://schemas.openxmlformats.org/officeDocument/2006/relationships/font" Target="fonts/BarlowLigh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layfairDisplay-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bold.fntdata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BarlowMedium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9f8b9b3d4_0_2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49f8b9b3d4_0_2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9f8b9b3d4_0_3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9f8b9b3d4_0_3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9f8b9b3d4_0_3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9f8b9b3d4_0_3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9f8b9b3d4_0_3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9f8b9b3d4_0_3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9f8b9b3d4_0_3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9f8b9b3d4_0_3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9f8b9b3d4_0_3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9f8b9b3d4_0_3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9f8b9b3d4_0_3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9f8b9b3d4_0_3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9f8b9b3d4_0_3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9f8b9b3d4_0_3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9f8b9b3d4_0_3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9f8b9b3d4_0_3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9f8b9b3d4_0_3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9f8b9b3d4_0_3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9f8b9b3d4_0_3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9f8b9b3d4_0_3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9f8b9b3d4_0_3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9f8b9b3d4_0_3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9f8b9b3d4_0_3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9f8b9b3d4_0_3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9f8b9b3d4_0_3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9f8b9b3d4_0_3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9f8b9b3d4_0_3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9f8b9b3d4_0_3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9f8b9b3d4_0_3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9f8b9b3d4_0_3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9f8b9b3d4_0_3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9f8b9b3d4_0_3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9f8b9b3d4_0_3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49f8b9b3d4_0_3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9f8b9b3d4_0_3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9f8b9b3d4_0_3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9f8b9b3d4_0_3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9f8b9b3d4_0_3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9f8b9b3d4_0_3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9f8b9b3d4_0_3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9f8b9b3d4_0_3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9f8b9b3d4_0_3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9f8b9b3d4_0_3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9f8b9b3d4_0_3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9f8b9b3d4_0_3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9f8b9b3d4_0_3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9f8b9b3d4_0_3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9f8b9b3d4_0_3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SECTION_HEADER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None/>
            </a:pPr>
            <a:r>
              <a:rPr lang="en" sz="4000"/>
              <a:t>Predicting Customer Order Cancellations Through Behavioral Insights</a:t>
            </a:r>
            <a:endParaRPr sz="4000"/>
          </a:p>
        </p:txBody>
      </p:sp>
      <p:sp>
        <p:nvSpPr>
          <p:cNvPr id="64" name="Google Shape;64;p14"/>
          <p:cNvSpPr txBox="1"/>
          <p:nvPr>
            <p:ph idx="4294967295" type="body"/>
          </p:nvPr>
        </p:nvSpPr>
        <p:spPr>
          <a:xfrm>
            <a:off x="4046100" y="4236450"/>
            <a:ext cx="1051800" cy="1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COMPANY NAME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44250" y="3550650"/>
            <a:ext cx="4910100" cy="85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8734"/>
              <a:buNone/>
            </a:pPr>
            <a:r>
              <a:rPr lang="en" sz="1580"/>
              <a:t>A Data-Driven Approach to Reducing Order Cancellations and Improving E-Commerce Retention</a:t>
            </a:r>
            <a:endParaRPr sz="15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Order-Outcomes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234075"/>
            <a:ext cx="4416600" cy="3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Order Status </a:t>
            </a:r>
            <a:r>
              <a:rPr b="1" lang="en" sz="1600"/>
              <a:t> Distribution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Completed Orders: 67.2%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Cancelled Orders: 32.8%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Nearly 1 in 3 orders gets cancelled, highlighting a significant business concern worth investigating.</a:t>
            </a:r>
            <a:endParaRPr b="1" sz="1600"/>
          </a:p>
        </p:txBody>
      </p:sp>
      <p:pic>
        <p:nvPicPr>
          <p:cNvPr id="123" name="Google Shape;123;p23" title="newplot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600" y="1348375"/>
            <a:ext cx="3951700" cy="333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Revenue Trend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234075"/>
            <a:ext cx="3790500" cy="3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Monthly Revenue Trend</a:t>
            </a:r>
            <a:endParaRPr b="1" sz="16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Revenue peaked around May–August (₹6.5M–₹6.8M)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Sharp decline starts in September, dropping to ~₹2M by December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Possible cause: Rise in cancellations, lower purchase activity, or customer dissatisfaction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he business faces a major revenue drop in the last quarter — highlighting the importance of predicting and preventing cancellations.</a:t>
            </a:r>
            <a:endParaRPr sz="1600"/>
          </a:p>
        </p:txBody>
      </p:sp>
      <p:pic>
        <p:nvPicPr>
          <p:cNvPr id="130" name="Google Shape;130;p24" title="newplot (7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600" y="1234075"/>
            <a:ext cx="4539699" cy="3249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Cancellations Happen?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234075"/>
            <a:ext cx="3790500" cy="3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Cancellations by Product Type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Smartphones have the highest cancellations — 1,974 orders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Tablets are second — with 1,359 cancellations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Other product types have significantly fewer cancellations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High-value electronics like smartphones and tablets are more likely to be canceled — possibly due to price sensitivity, delivery delays, or change of mind</a:t>
            </a:r>
            <a:endParaRPr sz="1600"/>
          </a:p>
        </p:txBody>
      </p:sp>
      <p:pic>
        <p:nvPicPr>
          <p:cNvPr id="137" name="Google Shape;137;p25" title="newplot (8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3225"/>
            <a:ext cx="4260300" cy="3076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273600" y="904350"/>
            <a:ext cx="3790500" cy="3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Cancellations by Payment Method</a:t>
            </a:r>
            <a:endParaRPr b="1" sz="1600"/>
          </a:p>
          <a:p>
            <a:pPr indent="-3225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Credit Card has the highest cancellations — 1,969 orders</a:t>
            </a:r>
            <a:endParaRPr sz="1600"/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PayPal follows closely — 1,935 cancellations</a:t>
            </a:r>
            <a:endParaRPr sz="1600"/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Other payment methods have fewer cancellations in comparison</a:t>
            </a:r>
            <a:endParaRPr sz="1600"/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Most cancellations come from customers using Credit Cards and PayPal — possibly because these methods offer easy refunds or buyer protection, increasing the likelihood of order reversals.</a:t>
            </a:r>
            <a:endParaRPr sz="1600"/>
          </a:p>
        </p:txBody>
      </p:sp>
      <p:pic>
        <p:nvPicPr>
          <p:cNvPr id="143" name="Google Shape;143;p26" title="newplot (9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700" y="1123950"/>
            <a:ext cx="4552951" cy="289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273600" y="904350"/>
            <a:ext cx="3790500" cy="3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Cancellations by Shipping Type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Standard Shipping leads to the most cancellations — 2,164 orders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Express Shipping follows with 1,139 cancellations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Other shipping types show lower cancellation rates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Cancellations are significantly higher with Standard Shipping, possibly due to longer delivery times or unmet expectations.</a:t>
            </a:r>
            <a:endParaRPr sz="1600"/>
          </a:p>
        </p:txBody>
      </p:sp>
      <p:pic>
        <p:nvPicPr>
          <p:cNvPr id="149" name="Google Shape;149;p27" title="newplot (9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700" y="1123950"/>
            <a:ext cx="4552951" cy="289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273600" y="904350"/>
            <a:ext cx="3790500" cy="3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Cancellations by Age Group</a:t>
            </a:r>
            <a:endParaRPr b="1" sz="1600"/>
          </a:p>
          <a:p>
            <a:pPr indent="-3225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Older Adults canceled the most orders — 3,663 cancellations</a:t>
            </a:r>
            <a:endParaRPr sz="1600"/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Middle-Aged Adults followed with 2,207 cancellations</a:t>
            </a:r>
            <a:endParaRPr sz="1600"/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Young Adults contributed the least</a:t>
            </a:r>
            <a:endParaRPr sz="1600"/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Older customers not only form the largest customer group, but also account for the highest number of cancellations, suggesting targeted engagement or support strategies may be needed.</a:t>
            </a:r>
            <a:endParaRPr sz="1600"/>
          </a:p>
        </p:txBody>
      </p:sp>
      <p:pic>
        <p:nvPicPr>
          <p:cNvPr id="155" name="Google Shape;155;p28" title="newplot (1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750" y="990600"/>
            <a:ext cx="4508501" cy="316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273600" y="904350"/>
            <a:ext cx="3790500" cy="3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Cancellations by Customer Rating</a:t>
            </a:r>
            <a:endParaRPr b="1" sz="1600"/>
          </a:p>
          <a:p>
            <a:pPr indent="-3225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Neutral ratings had the most cancellations — 2,624 orders</a:t>
            </a:r>
            <a:endParaRPr sz="1600"/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Sad ratings followed closely — 1,999 cancellations.</a:t>
            </a:r>
            <a:endParaRPr sz="1600"/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Even Happy customers canceled 1,945 orders.</a:t>
            </a:r>
            <a:endParaRPr sz="1600"/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Even customers with positive ratings cancel, but cancellations are highest among Neutral and Sad rating groups — indicating dissatisfaction may lead to order reversals.</a:t>
            </a:r>
            <a:endParaRPr sz="1600"/>
          </a:p>
        </p:txBody>
      </p:sp>
      <p:pic>
        <p:nvPicPr>
          <p:cNvPr id="161" name="Google Shape;161;p29" title="newplot (1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600" y="904350"/>
            <a:ext cx="4546601" cy="3248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Goal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11">
                <a:solidFill>
                  <a:schemeClr val="accent3"/>
                </a:solidFill>
              </a:rPr>
              <a:t>Objective</a:t>
            </a:r>
            <a:r>
              <a:rPr lang="en" sz="2211"/>
              <a:t>: Predict whether an order will be Cancelled or Completed</a:t>
            </a:r>
            <a:endParaRPr sz="221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Steps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Order Status into binary (0 = Completed, 1 = Cancelled)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input and target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Train-test split to prepare for 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Encoding: Age Group, Rating Category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One-Hot Encoding: Gender, Loyalty, Product Type, Shipping, Payment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Numeric Features: Quantity, Total Price, Add-on, Purchase Month, Weekday,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Combined preprocessing using ColumnTransformer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Pipeline (Logistic Regression)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Built a pipeline with: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preprocessor (all encodings + scalers)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LogisticRegression with class_weight='balanced'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Accuracy Score: 0.515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Classification Report: (show or summarize)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 precision/recall — underfit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Logistic Regression underperformed — explored better models</a:t>
            </a:r>
            <a:endParaRPr/>
          </a:p>
        </p:txBody>
      </p:sp>
      <p:sp>
        <p:nvSpPr>
          <p:cNvPr id="179" name="Google Shape;179;p32"/>
          <p:cNvSpPr txBox="1"/>
          <p:nvPr>
            <p:ph idx="2" type="body"/>
          </p:nvPr>
        </p:nvSpPr>
        <p:spPr>
          <a:xfrm>
            <a:off x="4572000" y="1234050"/>
            <a:ext cx="4260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71625"/>
            <a:ext cx="4169325" cy="28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 Inconsistent &amp; Missing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Behaviour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Model 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Preparation 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 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Finalized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Deployment Ready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Recommendations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Model: Random Forest Classifier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234050"/>
            <a:ext cx="3657000" cy="3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Switched to RandomForestClassifier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Accuracy Improved: 0.655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Better classification performance across all metrics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 is selected as the final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 txBox="1"/>
          <p:nvPr>
            <p:ph idx="2" type="body"/>
          </p:nvPr>
        </p:nvSpPr>
        <p:spPr>
          <a:xfrm>
            <a:off x="4572000" y="1234050"/>
            <a:ext cx="4260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0" y="1347800"/>
            <a:ext cx="4648201" cy="30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Deployment Ready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Deployment Summary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Final model saved using pickle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Supports real-time prediction with probability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Results With Sample Input 1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Prediction: 🟥 Cancelled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Cancellation Probability: 72%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 is selected as the final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4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Sample Input 01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3F3F3"/>
                </a:highlight>
              </a:rPr>
              <a:t>{</a:t>
            </a:r>
            <a:endParaRPr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3F3F3"/>
                </a:highlight>
              </a:rPr>
              <a:t>  Age Group: "Older", Rating: "Neutral",</a:t>
            </a:r>
            <a:endParaRPr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3F3F3"/>
                </a:highlight>
              </a:rPr>
              <a:t>  Quantity: 2, Total Price: 4999,</a:t>
            </a:r>
            <a:endParaRPr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3F3F3"/>
                </a:highlight>
              </a:rPr>
              <a:t>  Product: "Smartphone", Shipping: "Standard",</a:t>
            </a:r>
            <a:endParaRPr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3F3F3"/>
                </a:highlight>
              </a:rPr>
              <a:t>  Payment: "Credit Card", Loyalty: "No", ...</a:t>
            </a:r>
            <a:endParaRPr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3F3F3"/>
                </a:highlight>
              </a:rPr>
              <a:t>}</a:t>
            </a:r>
            <a:endParaRPr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016075"/>
            <a:ext cx="3999900" cy="35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Results With Sample Input 2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Prediction: ✅ </a:t>
            </a:r>
            <a:r>
              <a:rPr lang="en"/>
              <a:t>Completed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Completion</a:t>
            </a:r>
            <a:r>
              <a:rPr lang="en"/>
              <a:t> Probability: 64%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Sample Input 02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3F3F3"/>
                </a:highlight>
              </a:rPr>
              <a:t>{</a:t>
            </a:r>
            <a:endParaRPr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3F3F3"/>
                </a:highlight>
              </a:rPr>
              <a:t>  Age Group: "Younger", Rating: "Happy",</a:t>
            </a:r>
            <a:endParaRPr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3F3F3"/>
                </a:highlight>
              </a:rPr>
              <a:t>  Quantity: 2, Total Price: 30000,</a:t>
            </a:r>
            <a:endParaRPr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3F3F3"/>
                </a:highlight>
              </a:rPr>
              <a:t>  Product: "Laptop", Shipping: "Express",</a:t>
            </a:r>
            <a:endParaRPr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3F3F3"/>
                </a:highlight>
              </a:rPr>
              <a:t>  Payment: "Debit Card", Loyalty: "Yes", ...</a:t>
            </a:r>
            <a:endParaRPr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3F3F3"/>
                </a:highlight>
              </a:rPr>
              <a:t>}</a:t>
            </a:r>
            <a:endParaRPr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Recommendations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Standard Shipping experience – partner with reliable couriers or set clearer delivery timelines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Older Customers – simplify website layout for better readability and send reminders or offers to reduce drop-offs,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Credit Card Cancellations – check with dev team for payment flow issues or checkout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Smartphones &amp; Tablets have high cancellations – improve product info and clarify return policies.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model to flag risky orders – follow up with calls, offers, or priority handling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402425" y="32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summary, we identified key factors contributing to order cancellations, including product type, shipping method, and customer demographics. By building a predictive model—where Random Forest performed best—we can now flag high-risk orders before dispatch. These insights, combined with targeted business actions, enable smarter decision-making and improve customer satisfaction. The model is ready for real-world deployment, helping the business reduce cancellations and optimize operations.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Thank you for your time and attention.</a:t>
            </a:r>
            <a:endParaRPr sz="175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Project By</a:t>
            </a:r>
            <a:endParaRPr sz="1300"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accent3"/>
                </a:solidFill>
              </a:rPr>
              <a:t>Dhwani Zala</a:t>
            </a:r>
            <a:endParaRPr sz="1750">
              <a:solidFill>
                <a:schemeClr val="accent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Email: dhwanizala25@gmail.com</a:t>
            </a:r>
            <a:endParaRPr sz="15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The Challenge</a:t>
            </a:r>
            <a:endParaRPr b="1" u="sng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/>
              <a:t>In the e-commerce industry, approximately 30% of customer orders are being cancelled. This high cancellation rate directly impacts revenue, inventory planning, customer satisfaction, and operational efficiency.</a:t>
            </a:r>
            <a:endParaRPr sz="155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Objective</a:t>
            </a:r>
            <a:endParaRPr b="1" u="sng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83"/>
              <a:t>To identify patterns in customer behavior that lead to order cancellations, and to develop a predictive solution that can:</a:t>
            </a:r>
            <a:endParaRPr sz="1583"/>
          </a:p>
          <a:p>
            <a:pPr indent="-329685" lvl="0" marL="457200" rtl="0" algn="just">
              <a:spcBef>
                <a:spcPts val="1200"/>
              </a:spcBef>
              <a:spcAft>
                <a:spcPts val="0"/>
              </a:spcAft>
              <a:buSzPts val="1592"/>
              <a:buChar char="●"/>
            </a:pPr>
            <a:r>
              <a:rPr lang="en" sz="1591"/>
              <a:t>Detect high-risk orders before cancellation happens</a:t>
            </a:r>
            <a:endParaRPr sz="1591"/>
          </a:p>
          <a:p>
            <a:pPr indent="-329685" lvl="0" marL="457200" rtl="0" algn="just">
              <a:spcBef>
                <a:spcPts val="0"/>
              </a:spcBef>
              <a:spcAft>
                <a:spcPts val="0"/>
              </a:spcAft>
              <a:buSzPts val="1592"/>
              <a:buChar char="●"/>
            </a:pPr>
            <a:r>
              <a:rPr lang="en" sz="1591"/>
              <a:t>Uncover the most influential factors driving cancellations</a:t>
            </a:r>
            <a:endParaRPr sz="1591"/>
          </a:p>
          <a:p>
            <a:pPr indent="-329685" lvl="0" marL="457200" rtl="0" algn="just">
              <a:spcBef>
                <a:spcPts val="0"/>
              </a:spcBef>
              <a:spcAft>
                <a:spcPts val="0"/>
              </a:spcAft>
              <a:buSzPts val="1592"/>
              <a:buChar char="●"/>
            </a:pPr>
            <a:r>
              <a:rPr lang="en" sz="1591"/>
              <a:t>Recommend targeted interventions to reduce cancellation rates</a:t>
            </a:r>
            <a:endParaRPr b="1" sz="1591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Inconsistent &amp; Missing Data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Add-ons Purchased</a:t>
            </a:r>
            <a:endParaRPr b="1" u="sng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Missing values filled with: "No Add-on Purchased"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Gender</a:t>
            </a:r>
            <a:endParaRPr b="1" u="sng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Missing values filled using the mode.</a:t>
            </a:r>
            <a:endParaRPr/>
          </a:p>
          <a:p>
            <a:pPr indent="-30003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Payment Method</a:t>
            </a:r>
            <a:endParaRPr b="1" u="sng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Fixed inconsistent spelling: "Paypal" ➝ "PayPal"</a:t>
            </a:r>
            <a:endParaRPr/>
          </a:p>
          <a:p>
            <a:pPr indent="-30003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u="sng"/>
              <a:t>Age Groups</a:t>
            </a:r>
            <a:endParaRPr b="1" u="sng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simplify age-related analysis, we binned the continuous Age feature into three broad categories: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18 – 30  -&gt;  Younger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31 – 50  -&gt; Middle-Aged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51 and above -&gt;  Older</a:t>
            </a:r>
            <a:endParaRPr b="1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Behaviour Analysis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4950000" cy="3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highlight>
                  <a:schemeClr val="dk1"/>
                </a:highlight>
              </a:rPr>
              <a:t>Who Are Customers?</a:t>
            </a:r>
            <a:endParaRPr b="1" sz="2000" u="sng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Gender-wise Order Distribution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Male – 50.8%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Female – 49.2%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 distribution is nearly balanced — so gender is not a major driver of cancellation behavior on its own.</a:t>
            </a:r>
            <a:endParaRPr b="1"/>
          </a:p>
        </p:txBody>
      </p:sp>
      <p:pic>
        <p:nvPicPr>
          <p:cNvPr id="90" name="Google Shape;90;p18" title="new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900" y="1261275"/>
            <a:ext cx="3280400" cy="328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826775"/>
            <a:ext cx="4260300" cy="37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 Group Distribution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Older Adults: 11,059 customers (largest group)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Middle-Aged Adults: 6,796 customers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Young Adults: 2,145 customers (smallest group)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 majority of customers are older adults — this may influence product preferences, payment habits, and cancellation risk.</a:t>
            </a:r>
            <a:endParaRPr sz="1600"/>
          </a:p>
        </p:txBody>
      </p:sp>
      <p:pic>
        <p:nvPicPr>
          <p:cNvPr id="97" name="Google Shape;97;p19" title="newplot (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250" y="941075"/>
            <a:ext cx="4085051" cy="354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They Buy and How?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34075"/>
            <a:ext cx="4416600" cy="3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Product Type Distribution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Smartphones lead with the highest orders (5,978).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Tablets, Laptops, and Smartwatches have similar demand (~4,000 each).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Headphones have the lowest orders (2,011).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Indicates strong demand for smartphones and balanced interest in other tech categories.</a:t>
            </a:r>
            <a:endParaRPr b="1" sz="1600"/>
          </a:p>
        </p:txBody>
      </p:sp>
      <p:pic>
        <p:nvPicPr>
          <p:cNvPr id="104" name="Google Shape;104;p20" title="newplot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300" y="1280550"/>
            <a:ext cx="4190900" cy="3241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736600"/>
            <a:ext cx="3997500" cy="38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Shipping Type Preferences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Standard Shipping is the most used option — 6,725 orders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Other methods like Express (3,366), Overnight (3,357), Same Day (3,280), and Expedited (3,272) are used fairly equally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Standard is the most common shipping choice — but it may come at a risk.</a:t>
            </a:r>
            <a:endParaRPr b="1" sz="1600"/>
          </a:p>
        </p:txBody>
      </p:sp>
      <p:pic>
        <p:nvPicPr>
          <p:cNvPr id="110" name="Google Shape;110;p21" title="newplot 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84200"/>
            <a:ext cx="4260300" cy="3232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889000"/>
            <a:ext cx="3997500" cy="36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Payment Method  Distribution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PayPal (5,798) and Credit Card (5,868) are the most preferred methods.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Bank Transfer comes next with 3,371 orders.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Cash (2,492) and Debit Card (2,471) are least used.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Indicates a customer preference for digital payments over cash or debit.</a:t>
            </a:r>
            <a:endParaRPr b="1" sz="1600"/>
          </a:p>
        </p:txBody>
      </p:sp>
      <p:pic>
        <p:nvPicPr>
          <p:cNvPr id="116" name="Google Shape;116;p22" title="newplot 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12763"/>
            <a:ext cx="4260300" cy="3232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