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083" y="13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rgbClr val="BE1746"/>
                </a:solidFill>
                <a:latin typeface="Brush Script MT"/>
                <a:cs typeface="Brush Script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7365D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rgbClr val="BE1746"/>
                </a:solidFill>
                <a:latin typeface="Brush Script MT"/>
                <a:cs typeface="Brush Script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rgbClr val="BE1746"/>
                </a:solidFill>
                <a:latin typeface="Brush Script MT"/>
                <a:cs typeface="Brush Script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9100" y="342899"/>
            <a:ext cx="6880859" cy="9963150"/>
          </a:xfrm>
          <a:custGeom>
            <a:avLst/>
            <a:gdLst/>
            <a:ahLst/>
            <a:cxnLst/>
            <a:rect l="l" t="t" r="r" b="b"/>
            <a:pathLst>
              <a:path w="6880859" h="9963150">
                <a:moveTo>
                  <a:pt x="0" y="9963150"/>
                </a:moveTo>
                <a:lnTo>
                  <a:pt x="6880859" y="9963150"/>
                </a:lnTo>
                <a:lnTo>
                  <a:pt x="6880859" y="0"/>
                </a:lnTo>
                <a:lnTo>
                  <a:pt x="0" y="0"/>
                </a:lnTo>
                <a:lnTo>
                  <a:pt x="0" y="9963150"/>
                </a:lnTo>
                <a:close/>
              </a:path>
            </a:pathLst>
          </a:custGeom>
          <a:ln w="380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l="-4000" t="-3000" r="-4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1868" y="1084910"/>
            <a:ext cx="4579112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rgbClr val="BE1746"/>
                </a:solidFill>
                <a:latin typeface="Brush Script MT"/>
                <a:cs typeface="Brush Script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214" y="2441827"/>
            <a:ext cx="6370421" cy="5830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7365D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uateway.com/" TargetMode="External"/><Relationship Id="rId7" Type="http://schemas.openxmlformats.org/officeDocument/2006/relationships/hyperlink" Target="http://www.google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.com/" TargetMode="External"/><Relationship Id="rId5" Type="http://schemas.openxmlformats.org/officeDocument/2006/relationships/hyperlink" Target="http://www.infoscienceandtech.com/" TargetMode="External"/><Relationship Id="rId4" Type="http://schemas.openxmlformats.org/officeDocument/2006/relationships/hyperlink" Target="http://www.investigatoryprojec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5783"/>
              </p:ext>
            </p:extLst>
          </p:nvPr>
        </p:nvGraphicFramePr>
        <p:xfrm>
          <a:off x="806450" y="2679700"/>
          <a:ext cx="579543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433"/>
              </a:tblGrid>
              <a:tr h="502920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r>
                        <a:rPr lang="en-IN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am going to show the ART INTEGRATION PROJECT.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 have taken the topic ANALYSIS OFF HONEY.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Honey is available in every state. 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84911"/>
            <a:ext cx="6172200" cy="1213790"/>
          </a:xfrm>
        </p:spPr>
        <p:txBody>
          <a:bodyPr/>
          <a:lstStyle/>
          <a:p>
            <a:r>
              <a:rPr lang="en-IN" sz="6600" dirty="0" smtClean="0"/>
              <a:t>GOOD  MORNING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36160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t="-5000" r="-9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73051" y="241300"/>
            <a:ext cx="7034528" cy="10134600"/>
          </a:xfrm>
          <a:custGeom>
            <a:avLst/>
            <a:gdLst/>
            <a:ahLst/>
            <a:cxnLst/>
            <a:rect l="l" t="t" r="r" b="b"/>
            <a:pathLst>
              <a:path w="6880859" h="9898380">
                <a:moveTo>
                  <a:pt x="0" y="9898380"/>
                </a:moveTo>
                <a:lnTo>
                  <a:pt x="6880859" y="9898380"/>
                </a:lnTo>
                <a:lnTo>
                  <a:pt x="6880859" y="0"/>
                </a:lnTo>
                <a:lnTo>
                  <a:pt x="0" y="0"/>
                </a:lnTo>
                <a:lnTo>
                  <a:pt x="0" y="989838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0968" y="612901"/>
            <a:ext cx="6254115" cy="817244"/>
          </a:xfrm>
          <a:custGeom>
            <a:avLst/>
            <a:gdLst/>
            <a:ahLst/>
            <a:cxnLst/>
            <a:rect l="l" t="t" r="r" b="b"/>
            <a:pathLst>
              <a:path w="6254115" h="817244">
                <a:moveTo>
                  <a:pt x="0" y="816864"/>
                </a:moveTo>
                <a:lnTo>
                  <a:pt x="6253861" y="816864"/>
                </a:lnTo>
                <a:lnTo>
                  <a:pt x="6253861" y="0"/>
                </a:lnTo>
                <a:lnTo>
                  <a:pt x="0" y="0"/>
                </a:lnTo>
                <a:lnTo>
                  <a:pt x="0" y="816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0395" y="488315"/>
            <a:ext cx="6282055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/>
                <a:cs typeface="Monotype Corsiva"/>
              </a:rPr>
              <a:t>OBSERVATION TABLE</a:t>
            </a:r>
          </a:p>
        </p:txBody>
      </p:sp>
      <p:sp>
        <p:nvSpPr>
          <p:cNvPr id="7" name="object 7"/>
          <p:cNvSpPr/>
          <p:nvPr/>
        </p:nvSpPr>
        <p:spPr>
          <a:xfrm>
            <a:off x="1963547" y="1658746"/>
            <a:ext cx="3805554" cy="311150"/>
          </a:xfrm>
          <a:custGeom>
            <a:avLst/>
            <a:gdLst/>
            <a:ahLst/>
            <a:cxnLst/>
            <a:rect l="l" t="t" r="r" b="b"/>
            <a:pathLst>
              <a:path w="3805554" h="311150">
                <a:moveTo>
                  <a:pt x="0" y="310896"/>
                </a:moveTo>
                <a:lnTo>
                  <a:pt x="3805428" y="310896"/>
                </a:lnTo>
                <a:lnTo>
                  <a:pt x="3805428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4323" y="1306303"/>
            <a:ext cx="45187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0000"/>
                </a:solidFill>
                <a:latin typeface="Copperplate Gothic Bold"/>
                <a:cs typeface="Copperplate Gothic Bold"/>
              </a:rPr>
              <a:t>Substance </a:t>
            </a:r>
            <a:r>
              <a:rPr sz="2400" b="1" spc="-10" dirty="0">
                <a:solidFill>
                  <a:srgbClr val="FF0000"/>
                </a:solidFill>
                <a:latin typeface="Copperplate Gothic Bold"/>
                <a:cs typeface="Copperplate Gothic Bold"/>
              </a:rPr>
              <a:t>taken:</a:t>
            </a:r>
            <a:r>
              <a:rPr sz="2400" b="1" spc="-50" dirty="0">
                <a:solidFill>
                  <a:srgbClr val="FF0000"/>
                </a:solidFill>
                <a:latin typeface="Copperplate Gothic Bold"/>
                <a:cs typeface="Copperplate Gothic Bold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pperplate Gothic Bold"/>
                <a:cs typeface="Copperplate Gothic Bold"/>
              </a:rPr>
              <a:t>honey</a:t>
            </a:r>
            <a:endParaRPr sz="2400" dirty="0">
              <a:solidFill>
                <a:srgbClr val="FF0000"/>
              </a:solidFill>
              <a:latin typeface="Copperplate Gothic Bold"/>
              <a:cs typeface="Copperplate Gothic Bol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5049" y="2847720"/>
            <a:ext cx="1671320" cy="381000"/>
          </a:xfrm>
          <a:custGeom>
            <a:avLst/>
            <a:gdLst/>
            <a:ahLst/>
            <a:cxnLst/>
            <a:rect l="l" t="t" r="r" b="b"/>
            <a:pathLst>
              <a:path w="1671320" h="381000">
                <a:moveTo>
                  <a:pt x="0" y="381000"/>
                </a:moveTo>
                <a:lnTo>
                  <a:pt x="1670939" y="381000"/>
                </a:lnTo>
                <a:lnTo>
                  <a:pt x="167093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5049" y="3228720"/>
            <a:ext cx="1671320" cy="204470"/>
          </a:xfrm>
          <a:custGeom>
            <a:avLst/>
            <a:gdLst/>
            <a:ahLst/>
            <a:cxnLst/>
            <a:rect l="l" t="t" r="r" b="b"/>
            <a:pathLst>
              <a:path w="1671320" h="204470">
                <a:moveTo>
                  <a:pt x="0" y="204216"/>
                </a:moveTo>
                <a:lnTo>
                  <a:pt x="1670939" y="204216"/>
                </a:lnTo>
                <a:lnTo>
                  <a:pt x="1670939" y="0"/>
                </a:lnTo>
                <a:lnTo>
                  <a:pt x="0" y="0"/>
                </a:lnTo>
                <a:lnTo>
                  <a:pt x="0" y="204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5049" y="3433012"/>
            <a:ext cx="1671320" cy="296545"/>
          </a:xfrm>
          <a:custGeom>
            <a:avLst/>
            <a:gdLst/>
            <a:ahLst/>
            <a:cxnLst/>
            <a:rect l="l" t="t" r="r" b="b"/>
            <a:pathLst>
              <a:path w="1671320" h="296545">
                <a:moveTo>
                  <a:pt x="0" y="295960"/>
                </a:moveTo>
                <a:lnTo>
                  <a:pt x="1670939" y="295960"/>
                </a:lnTo>
                <a:lnTo>
                  <a:pt x="1670939" y="0"/>
                </a:lnTo>
                <a:lnTo>
                  <a:pt x="0" y="0"/>
                </a:lnTo>
                <a:lnTo>
                  <a:pt x="0" y="295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0355" y="3429965"/>
            <a:ext cx="997585" cy="296545"/>
          </a:xfrm>
          <a:custGeom>
            <a:avLst/>
            <a:gdLst/>
            <a:ahLst/>
            <a:cxnLst/>
            <a:rect l="l" t="t" r="r" b="b"/>
            <a:pathLst>
              <a:path w="997585" h="296545">
                <a:moveTo>
                  <a:pt x="0" y="295960"/>
                </a:moveTo>
                <a:lnTo>
                  <a:pt x="997000" y="295960"/>
                </a:lnTo>
                <a:lnTo>
                  <a:pt x="997000" y="0"/>
                </a:lnTo>
                <a:lnTo>
                  <a:pt x="0" y="0"/>
                </a:lnTo>
                <a:lnTo>
                  <a:pt x="0" y="295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25801" y="3728973"/>
            <a:ext cx="180340" cy="292735"/>
          </a:xfrm>
          <a:custGeom>
            <a:avLst/>
            <a:gdLst/>
            <a:ahLst/>
            <a:cxnLst/>
            <a:rect l="l" t="t" r="r" b="b"/>
            <a:pathLst>
              <a:path w="180339" h="292735">
                <a:moveTo>
                  <a:pt x="0" y="292607"/>
                </a:moveTo>
                <a:lnTo>
                  <a:pt x="180187" y="292607"/>
                </a:lnTo>
                <a:lnTo>
                  <a:pt x="18018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5049" y="3728973"/>
            <a:ext cx="180340" cy="292735"/>
          </a:xfrm>
          <a:custGeom>
            <a:avLst/>
            <a:gdLst/>
            <a:ahLst/>
            <a:cxnLst/>
            <a:rect l="l" t="t" r="r" b="b"/>
            <a:pathLst>
              <a:path w="180340" h="292735">
                <a:moveTo>
                  <a:pt x="0" y="292607"/>
                </a:moveTo>
                <a:lnTo>
                  <a:pt x="179857" y="292607"/>
                </a:lnTo>
                <a:lnTo>
                  <a:pt x="17985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14907" y="3725925"/>
            <a:ext cx="1311275" cy="295910"/>
          </a:xfrm>
          <a:custGeom>
            <a:avLst/>
            <a:gdLst/>
            <a:ahLst/>
            <a:cxnLst/>
            <a:rect l="l" t="t" r="r" b="b"/>
            <a:pathLst>
              <a:path w="1311275" h="295910">
                <a:moveTo>
                  <a:pt x="0" y="295655"/>
                </a:moveTo>
                <a:lnTo>
                  <a:pt x="1310894" y="295655"/>
                </a:lnTo>
                <a:lnTo>
                  <a:pt x="1310894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58211" y="4021581"/>
            <a:ext cx="347980" cy="292735"/>
          </a:xfrm>
          <a:custGeom>
            <a:avLst/>
            <a:gdLst/>
            <a:ahLst/>
            <a:cxnLst/>
            <a:rect l="l" t="t" r="r" b="b"/>
            <a:pathLst>
              <a:path w="347980" h="292735">
                <a:moveTo>
                  <a:pt x="0" y="292607"/>
                </a:moveTo>
                <a:lnTo>
                  <a:pt x="347776" y="292607"/>
                </a:lnTo>
                <a:lnTo>
                  <a:pt x="347776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35049" y="4021581"/>
            <a:ext cx="344805" cy="292735"/>
          </a:xfrm>
          <a:custGeom>
            <a:avLst/>
            <a:gdLst/>
            <a:ahLst/>
            <a:cxnLst/>
            <a:rect l="l" t="t" r="r" b="b"/>
            <a:pathLst>
              <a:path w="344805" h="292735">
                <a:moveTo>
                  <a:pt x="0" y="292607"/>
                </a:moveTo>
                <a:lnTo>
                  <a:pt x="344449" y="292607"/>
                </a:lnTo>
                <a:lnTo>
                  <a:pt x="344449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9499" y="4018533"/>
            <a:ext cx="979169" cy="295910"/>
          </a:xfrm>
          <a:custGeom>
            <a:avLst/>
            <a:gdLst/>
            <a:ahLst/>
            <a:cxnLst/>
            <a:rect l="l" t="t" r="r" b="b"/>
            <a:pathLst>
              <a:path w="979169" h="295910">
                <a:moveTo>
                  <a:pt x="0" y="295655"/>
                </a:moveTo>
                <a:lnTo>
                  <a:pt x="978712" y="295655"/>
                </a:lnTo>
                <a:lnTo>
                  <a:pt x="978712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09645" y="2847720"/>
            <a:ext cx="2223135" cy="381000"/>
          </a:xfrm>
          <a:custGeom>
            <a:avLst/>
            <a:gdLst/>
            <a:ahLst/>
            <a:cxnLst/>
            <a:rect l="l" t="t" r="r" b="b"/>
            <a:pathLst>
              <a:path w="2223135" h="381000">
                <a:moveTo>
                  <a:pt x="0" y="381000"/>
                </a:moveTo>
                <a:lnTo>
                  <a:pt x="2222881" y="381000"/>
                </a:lnTo>
                <a:lnTo>
                  <a:pt x="2222881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8350" y="3457397"/>
            <a:ext cx="1625600" cy="296545"/>
          </a:xfrm>
          <a:custGeom>
            <a:avLst/>
            <a:gdLst/>
            <a:ahLst/>
            <a:cxnLst/>
            <a:rect l="l" t="t" r="r" b="b"/>
            <a:pathLst>
              <a:path w="1625600" h="296545">
                <a:moveTo>
                  <a:pt x="0" y="295960"/>
                </a:moveTo>
                <a:lnTo>
                  <a:pt x="1625219" y="295960"/>
                </a:lnTo>
                <a:lnTo>
                  <a:pt x="1625219" y="0"/>
                </a:lnTo>
                <a:lnTo>
                  <a:pt x="0" y="0"/>
                </a:lnTo>
                <a:lnTo>
                  <a:pt x="0" y="295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39997" y="3750309"/>
            <a:ext cx="1158875" cy="295910"/>
          </a:xfrm>
          <a:custGeom>
            <a:avLst/>
            <a:gdLst/>
            <a:ahLst/>
            <a:cxnLst/>
            <a:rect l="l" t="t" r="r" b="b"/>
            <a:pathLst>
              <a:path w="1158875" h="295910">
                <a:moveTo>
                  <a:pt x="0" y="295655"/>
                </a:moveTo>
                <a:lnTo>
                  <a:pt x="1158849" y="295655"/>
                </a:lnTo>
                <a:lnTo>
                  <a:pt x="1158849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1398" y="2286634"/>
            <a:ext cx="1778000" cy="344805"/>
          </a:xfrm>
          <a:custGeom>
            <a:avLst/>
            <a:gdLst/>
            <a:ahLst/>
            <a:cxnLst/>
            <a:rect l="l" t="t" r="r" b="b"/>
            <a:pathLst>
              <a:path w="1778000" h="344805">
                <a:moveTo>
                  <a:pt x="0" y="344424"/>
                </a:moveTo>
                <a:lnTo>
                  <a:pt x="1777619" y="344424"/>
                </a:lnTo>
                <a:lnTo>
                  <a:pt x="1777619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64175" y="3451300"/>
            <a:ext cx="1552575" cy="296545"/>
          </a:xfrm>
          <a:custGeom>
            <a:avLst/>
            <a:gdLst/>
            <a:ahLst/>
            <a:cxnLst/>
            <a:rect l="l" t="t" r="r" b="b"/>
            <a:pathLst>
              <a:path w="1552575" h="296545">
                <a:moveTo>
                  <a:pt x="0" y="295960"/>
                </a:moveTo>
                <a:lnTo>
                  <a:pt x="1552067" y="295960"/>
                </a:lnTo>
                <a:lnTo>
                  <a:pt x="1552067" y="0"/>
                </a:lnTo>
                <a:lnTo>
                  <a:pt x="0" y="0"/>
                </a:lnTo>
                <a:lnTo>
                  <a:pt x="0" y="295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23254" y="3747261"/>
            <a:ext cx="1033780" cy="295910"/>
          </a:xfrm>
          <a:custGeom>
            <a:avLst/>
            <a:gdLst/>
            <a:ahLst/>
            <a:cxnLst/>
            <a:rect l="l" t="t" r="r" b="b"/>
            <a:pathLst>
              <a:path w="1033779" h="295910">
                <a:moveTo>
                  <a:pt x="0" y="295655"/>
                </a:moveTo>
                <a:lnTo>
                  <a:pt x="1033576" y="295655"/>
                </a:lnTo>
                <a:lnTo>
                  <a:pt x="1033576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5989"/>
              </p:ext>
            </p:extLst>
          </p:nvPr>
        </p:nvGraphicFramePr>
        <p:xfrm>
          <a:off x="474980" y="2090802"/>
          <a:ext cx="6656070" cy="2265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/>
                <a:gridCol w="1771650"/>
                <a:gridCol w="2323465"/>
                <a:gridCol w="1914525"/>
              </a:tblGrid>
              <a:tr h="2265298">
                <a:tc>
                  <a:txBody>
                    <a:bodyPr/>
                    <a:lstStyle/>
                    <a:p>
                      <a:pPr marL="69850" marR="64769" indent="170180">
                        <a:lnSpc>
                          <a:spcPts val="2280"/>
                        </a:lnSpc>
                      </a:pPr>
                      <a:r>
                        <a:rPr sz="2000" b="1" spc="-10" dirty="0">
                          <a:latin typeface="Georgia"/>
                          <a:cs typeface="Georgia"/>
                        </a:rPr>
                        <a:t>S  </a:t>
                      </a:r>
                      <a:r>
                        <a:rPr sz="2000" b="1" spc="5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000" b="1" dirty="0">
                          <a:latin typeface="Georgia"/>
                          <a:cs typeface="Georgia"/>
                        </a:rPr>
                        <a:t>O.</a:t>
                      </a:r>
                      <a:endParaRPr sz="2000" dirty="0">
                        <a:latin typeface="Georgia"/>
                        <a:cs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marL="127635">
                        <a:lnSpc>
                          <a:spcPct val="100000"/>
                        </a:lnSpc>
                      </a:pPr>
                      <a:r>
                        <a:rPr sz="3600" spc="-15" dirty="0">
                          <a:latin typeface="Georgia"/>
                          <a:cs typeface="Georgia"/>
                        </a:rPr>
                        <a:t>1}</a:t>
                      </a:r>
                      <a:endParaRPr sz="36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0"/>
                        </a:lnSpc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TEST</a:t>
                      </a:r>
                      <a:endParaRPr sz="2400" dirty="0">
                        <a:latin typeface="Georgia"/>
                        <a:cs typeface="Georgia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  <a:spcBef>
                          <a:spcPts val="1575"/>
                        </a:spcBef>
                        <a:tabLst>
                          <a:tab pos="859790" algn="l"/>
                        </a:tabLst>
                      </a:pPr>
                      <a:r>
                        <a:rPr sz="2600" b="1" u="heavy" spc="-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Test	for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marL="228600" marR="226060" indent="-1270" algn="ctr">
                        <a:lnSpc>
                          <a:spcPct val="96600"/>
                        </a:lnSpc>
                        <a:spcBef>
                          <a:spcPts val="1620"/>
                        </a:spcBef>
                      </a:pPr>
                      <a:r>
                        <a:rPr sz="20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Honey +  </a:t>
                      </a:r>
                      <a:r>
                        <a:rPr sz="2000" spc="-1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Picric</a:t>
                      </a:r>
                      <a:r>
                        <a:rPr sz="2000" spc="-5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2000" spc="-1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acid  </a:t>
                      </a:r>
                      <a:r>
                        <a:rPr sz="20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solution</a:t>
                      </a:r>
                      <a:endParaRPr sz="2000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0"/>
                        </a:lnSpc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OBSERVATION</a:t>
                      </a:r>
                      <a:endParaRPr sz="240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600" b="1" u="heavy" spc="-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Potassium</a:t>
                      </a:r>
                      <a:r>
                        <a:rPr sz="2600" b="1" u="heavy" spc="-2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u="heavy" spc="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:-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marL="349885" marR="339725" algn="ctr">
                        <a:lnSpc>
                          <a:spcPts val="2310"/>
                        </a:lnSpc>
                        <a:spcBef>
                          <a:spcPts val="1905"/>
                        </a:spcBef>
                      </a:pPr>
                      <a:r>
                        <a:rPr sz="20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Yellow </a:t>
                      </a:r>
                      <a:r>
                        <a:rPr sz="2000" spc="-1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ppt.</a:t>
                      </a:r>
                      <a:r>
                        <a:rPr sz="2000" spc="-3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2000" spc="-1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is  </a:t>
                      </a:r>
                      <a:r>
                        <a:rPr sz="2000" spc="-1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observed</a:t>
                      </a:r>
                      <a:endParaRPr sz="2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0"/>
                        </a:lnSpc>
                      </a:pPr>
                      <a:r>
                        <a:rPr sz="2400" spc="-5" dirty="0">
                          <a:solidFill>
                            <a:srgbClr val="212121"/>
                          </a:solidFill>
                          <a:latin typeface="Georgia"/>
                          <a:cs typeface="Georgia"/>
                        </a:rPr>
                        <a:t>INFERENCE</a:t>
                      </a:r>
                      <a:endParaRPr sz="2400" dirty="0">
                        <a:latin typeface="Georgia"/>
                        <a:cs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950" dirty="0">
                        <a:latin typeface="Times New Roman"/>
                        <a:cs typeface="Times New Roman"/>
                      </a:endParaRPr>
                    </a:p>
                    <a:p>
                      <a:pPr marL="182245" marR="173990" algn="ctr">
                        <a:lnSpc>
                          <a:spcPts val="2330"/>
                        </a:lnSpc>
                      </a:pPr>
                      <a:r>
                        <a:rPr sz="20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Potassium</a:t>
                      </a:r>
                      <a:r>
                        <a:rPr sz="2000" spc="-8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2000" spc="-1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is  </a:t>
                      </a:r>
                      <a:r>
                        <a:rPr sz="20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present.</a:t>
                      </a:r>
                      <a:endParaRPr sz="2000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1238097" y="5241035"/>
            <a:ext cx="1661795" cy="378460"/>
          </a:xfrm>
          <a:custGeom>
            <a:avLst/>
            <a:gdLst/>
            <a:ahLst/>
            <a:cxnLst/>
            <a:rect l="l" t="t" r="r" b="b"/>
            <a:pathLst>
              <a:path w="1661795" h="378460">
                <a:moveTo>
                  <a:pt x="0" y="377951"/>
                </a:moveTo>
                <a:lnTo>
                  <a:pt x="1661795" y="377951"/>
                </a:lnTo>
                <a:lnTo>
                  <a:pt x="1661795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38097" y="5618936"/>
            <a:ext cx="1661795" cy="262890"/>
          </a:xfrm>
          <a:custGeom>
            <a:avLst/>
            <a:gdLst/>
            <a:ahLst/>
            <a:cxnLst/>
            <a:rect l="l" t="t" r="r" b="b"/>
            <a:pathLst>
              <a:path w="1661795" h="262889">
                <a:moveTo>
                  <a:pt x="0" y="262432"/>
                </a:moveTo>
                <a:lnTo>
                  <a:pt x="1661795" y="262432"/>
                </a:lnTo>
                <a:lnTo>
                  <a:pt x="1661795" y="0"/>
                </a:lnTo>
                <a:lnTo>
                  <a:pt x="0" y="0"/>
                </a:lnTo>
                <a:lnTo>
                  <a:pt x="0" y="262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78556" y="5881369"/>
            <a:ext cx="21590" cy="265430"/>
          </a:xfrm>
          <a:custGeom>
            <a:avLst/>
            <a:gdLst/>
            <a:ahLst/>
            <a:cxnLst/>
            <a:rect l="l" t="t" r="r" b="b"/>
            <a:pathLst>
              <a:path w="21589" h="265429">
                <a:moveTo>
                  <a:pt x="0" y="265175"/>
                </a:moveTo>
                <a:lnTo>
                  <a:pt x="21335" y="265175"/>
                </a:lnTo>
                <a:lnTo>
                  <a:pt x="21335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8097" y="5881369"/>
            <a:ext cx="18415" cy="265430"/>
          </a:xfrm>
          <a:custGeom>
            <a:avLst/>
            <a:gdLst/>
            <a:ahLst/>
            <a:cxnLst/>
            <a:rect l="l" t="t" r="r" b="b"/>
            <a:pathLst>
              <a:path w="18415" h="265429">
                <a:moveTo>
                  <a:pt x="0" y="265175"/>
                </a:moveTo>
                <a:lnTo>
                  <a:pt x="18287" y="265175"/>
                </a:lnTo>
                <a:lnTo>
                  <a:pt x="18287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56385" y="5881369"/>
            <a:ext cx="1622425" cy="265430"/>
          </a:xfrm>
          <a:custGeom>
            <a:avLst/>
            <a:gdLst/>
            <a:ahLst/>
            <a:cxnLst/>
            <a:rect l="l" t="t" r="r" b="b"/>
            <a:pathLst>
              <a:path w="1622425" h="265429">
                <a:moveTo>
                  <a:pt x="0" y="265175"/>
                </a:moveTo>
                <a:lnTo>
                  <a:pt x="1622171" y="265175"/>
                </a:lnTo>
                <a:lnTo>
                  <a:pt x="1622171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51150" y="6146545"/>
            <a:ext cx="48895" cy="265430"/>
          </a:xfrm>
          <a:custGeom>
            <a:avLst/>
            <a:gdLst/>
            <a:ahLst/>
            <a:cxnLst/>
            <a:rect l="l" t="t" r="r" b="b"/>
            <a:pathLst>
              <a:path w="48894" h="265429">
                <a:moveTo>
                  <a:pt x="0" y="265175"/>
                </a:moveTo>
                <a:lnTo>
                  <a:pt x="48742" y="265175"/>
                </a:lnTo>
                <a:lnTo>
                  <a:pt x="48742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38097" y="6146545"/>
            <a:ext cx="48895" cy="265430"/>
          </a:xfrm>
          <a:custGeom>
            <a:avLst/>
            <a:gdLst/>
            <a:ahLst/>
            <a:cxnLst/>
            <a:rect l="l" t="t" r="r" b="b"/>
            <a:pathLst>
              <a:path w="48894" h="265429">
                <a:moveTo>
                  <a:pt x="0" y="265175"/>
                </a:moveTo>
                <a:lnTo>
                  <a:pt x="48793" y="265175"/>
                </a:lnTo>
                <a:lnTo>
                  <a:pt x="48793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6891" y="6146545"/>
            <a:ext cx="1564640" cy="265430"/>
          </a:xfrm>
          <a:custGeom>
            <a:avLst/>
            <a:gdLst/>
            <a:ahLst/>
            <a:cxnLst/>
            <a:rect l="l" t="t" r="r" b="b"/>
            <a:pathLst>
              <a:path w="1564639" h="265429">
                <a:moveTo>
                  <a:pt x="0" y="265175"/>
                </a:moveTo>
                <a:lnTo>
                  <a:pt x="1564259" y="265175"/>
                </a:lnTo>
                <a:lnTo>
                  <a:pt x="1564259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57245" y="6411721"/>
            <a:ext cx="43180" cy="265430"/>
          </a:xfrm>
          <a:custGeom>
            <a:avLst/>
            <a:gdLst/>
            <a:ahLst/>
            <a:cxnLst/>
            <a:rect l="l" t="t" r="r" b="b"/>
            <a:pathLst>
              <a:path w="43180" h="265429">
                <a:moveTo>
                  <a:pt x="0" y="265175"/>
                </a:moveTo>
                <a:lnTo>
                  <a:pt x="42646" y="265175"/>
                </a:lnTo>
                <a:lnTo>
                  <a:pt x="42646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38097" y="6411721"/>
            <a:ext cx="40005" cy="265430"/>
          </a:xfrm>
          <a:custGeom>
            <a:avLst/>
            <a:gdLst/>
            <a:ahLst/>
            <a:cxnLst/>
            <a:rect l="l" t="t" r="r" b="b"/>
            <a:pathLst>
              <a:path w="40005" h="265429">
                <a:moveTo>
                  <a:pt x="0" y="265175"/>
                </a:moveTo>
                <a:lnTo>
                  <a:pt x="39649" y="265175"/>
                </a:lnTo>
                <a:lnTo>
                  <a:pt x="39649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77747" y="6411721"/>
            <a:ext cx="1579880" cy="265430"/>
          </a:xfrm>
          <a:custGeom>
            <a:avLst/>
            <a:gdLst/>
            <a:ahLst/>
            <a:cxnLst/>
            <a:rect l="l" t="t" r="r" b="b"/>
            <a:pathLst>
              <a:path w="1579880" h="265429">
                <a:moveTo>
                  <a:pt x="0" y="265175"/>
                </a:moveTo>
                <a:lnTo>
                  <a:pt x="1579499" y="265175"/>
                </a:lnTo>
                <a:lnTo>
                  <a:pt x="1579499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64891" y="6676973"/>
            <a:ext cx="235585" cy="266065"/>
          </a:xfrm>
          <a:custGeom>
            <a:avLst/>
            <a:gdLst/>
            <a:ahLst/>
            <a:cxnLst/>
            <a:rect l="l" t="t" r="r" b="b"/>
            <a:pathLst>
              <a:path w="235585" h="266065">
                <a:moveTo>
                  <a:pt x="0" y="265480"/>
                </a:moveTo>
                <a:lnTo>
                  <a:pt x="235000" y="265480"/>
                </a:lnTo>
                <a:lnTo>
                  <a:pt x="235000" y="0"/>
                </a:lnTo>
                <a:lnTo>
                  <a:pt x="0" y="0"/>
                </a:lnTo>
                <a:lnTo>
                  <a:pt x="0" y="265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38097" y="6676973"/>
            <a:ext cx="234950" cy="266065"/>
          </a:xfrm>
          <a:custGeom>
            <a:avLst/>
            <a:gdLst/>
            <a:ahLst/>
            <a:cxnLst/>
            <a:rect l="l" t="t" r="r" b="b"/>
            <a:pathLst>
              <a:path w="234950" h="266065">
                <a:moveTo>
                  <a:pt x="0" y="265480"/>
                </a:moveTo>
                <a:lnTo>
                  <a:pt x="234721" y="265480"/>
                </a:lnTo>
                <a:lnTo>
                  <a:pt x="234721" y="0"/>
                </a:lnTo>
                <a:lnTo>
                  <a:pt x="0" y="0"/>
                </a:lnTo>
                <a:lnTo>
                  <a:pt x="0" y="265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72819" y="6676973"/>
            <a:ext cx="1192530" cy="266065"/>
          </a:xfrm>
          <a:custGeom>
            <a:avLst/>
            <a:gdLst/>
            <a:ahLst/>
            <a:cxnLst/>
            <a:rect l="l" t="t" r="r" b="b"/>
            <a:pathLst>
              <a:path w="1192530" h="266065">
                <a:moveTo>
                  <a:pt x="0" y="265480"/>
                </a:moveTo>
                <a:lnTo>
                  <a:pt x="1192072" y="265480"/>
                </a:lnTo>
                <a:lnTo>
                  <a:pt x="1192072" y="0"/>
                </a:lnTo>
                <a:lnTo>
                  <a:pt x="0" y="0"/>
                </a:lnTo>
                <a:lnTo>
                  <a:pt x="0" y="265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12233" y="5253227"/>
            <a:ext cx="314325" cy="381000"/>
          </a:xfrm>
          <a:custGeom>
            <a:avLst/>
            <a:gdLst/>
            <a:ahLst/>
            <a:cxnLst/>
            <a:rect l="l" t="t" r="r" b="b"/>
            <a:pathLst>
              <a:path w="314325" h="381000">
                <a:moveTo>
                  <a:pt x="0" y="381000"/>
                </a:moveTo>
                <a:lnTo>
                  <a:pt x="314197" y="381000"/>
                </a:lnTo>
                <a:lnTo>
                  <a:pt x="314197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03550" y="5253227"/>
            <a:ext cx="311150" cy="381000"/>
          </a:xfrm>
          <a:custGeom>
            <a:avLst/>
            <a:gdLst/>
            <a:ahLst/>
            <a:cxnLst/>
            <a:rect l="l" t="t" r="r" b="b"/>
            <a:pathLst>
              <a:path w="311150" h="381000">
                <a:moveTo>
                  <a:pt x="0" y="381000"/>
                </a:moveTo>
                <a:lnTo>
                  <a:pt x="310896" y="381000"/>
                </a:lnTo>
                <a:lnTo>
                  <a:pt x="310896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14446" y="5244083"/>
            <a:ext cx="1598295" cy="390525"/>
          </a:xfrm>
          <a:custGeom>
            <a:avLst/>
            <a:gdLst/>
            <a:ahLst/>
            <a:cxnLst/>
            <a:rect l="l" t="t" r="r" b="b"/>
            <a:pathLst>
              <a:path w="1598295" h="390525">
                <a:moveTo>
                  <a:pt x="0" y="390144"/>
                </a:moveTo>
                <a:lnTo>
                  <a:pt x="1597787" y="390144"/>
                </a:lnTo>
                <a:lnTo>
                  <a:pt x="1597787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26638" y="5948425"/>
            <a:ext cx="1576705" cy="295910"/>
          </a:xfrm>
          <a:custGeom>
            <a:avLst/>
            <a:gdLst/>
            <a:ahLst/>
            <a:cxnLst/>
            <a:rect l="l" t="t" r="r" b="b"/>
            <a:pathLst>
              <a:path w="1576704" h="295910">
                <a:moveTo>
                  <a:pt x="0" y="295655"/>
                </a:moveTo>
                <a:lnTo>
                  <a:pt x="1576451" y="295655"/>
                </a:lnTo>
                <a:lnTo>
                  <a:pt x="1576451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71189" y="6244081"/>
            <a:ext cx="1884680" cy="295910"/>
          </a:xfrm>
          <a:custGeom>
            <a:avLst/>
            <a:gdLst/>
            <a:ahLst/>
            <a:cxnLst/>
            <a:rect l="l" t="t" r="r" b="b"/>
            <a:pathLst>
              <a:path w="1884679" h="295909">
                <a:moveTo>
                  <a:pt x="0" y="295655"/>
                </a:moveTo>
                <a:lnTo>
                  <a:pt x="1884299" y="295655"/>
                </a:lnTo>
                <a:lnTo>
                  <a:pt x="1884299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33902" y="6536690"/>
            <a:ext cx="1158875" cy="295910"/>
          </a:xfrm>
          <a:custGeom>
            <a:avLst/>
            <a:gdLst/>
            <a:ahLst/>
            <a:cxnLst/>
            <a:rect l="l" t="t" r="r" b="b"/>
            <a:pathLst>
              <a:path w="1158875" h="295909">
                <a:moveTo>
                  <a:pt x="0" y="295656"/>
                </a:moveTo>
                <a:lnTo>
                  <a:pt x="1158849" y="295656"/>
                </a:lnTo>
                <a:lnTo>
                  <a:pt x="1158849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45303" y="4692091"/>
            <a:ext cx="1778000" cy="344805"/>
          </a:xfrm>
          <a:custGeom>
            <a:avLst/>
            <a:gdLst/>
            <a:ahLst/>
            <a:cxnLst/>
            <a:rect l="l" t="t" r="r" b="b"/>
            <a:pathLst>
              <a:path w="1778000" h="344804">
                <a:moveTo>
                  <a:pt x="0" y="344728"/>
                </a:moveTo>
                <a:lnTo>
                  <a:pt x="1777619" y="344728"/>
                </a:lnTo>
                <a:lnTo>
                  <a:pt x="1777619" y="0"/>
                </a:lnTo>
                <a:lnTo>
                  <a:pt x="0" y="0"/>
                </a:lnTo>
                <a:lnTo>
                  <a:pt x="0" y="3447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98286" y="6103873"/>
            <a:ext cx="1271905" cy="295910"/>
          </a:xfrm>
          <a:custGeom>
            <a:avLst/>
            <a:gdLst/>
            <a:ahLst/>
            <a:cxnLst/>
            <a:rect l="l" t="t" r="r" b="b"/>
            <a:pathLst>
              <a:path w="1271904" h="295910">
                <a:moveTo>
                  <a:pt x="0" y="295655"/>
                </a:moveTo>
                <a:lnTo>
                  <a:pt x="1271651" y="295655"/>
                </a:lnTo>
                <a:lnTo>
                  <a:pt x="1271651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72022" y="6396481"/>
            <a:ext cx="921385" cy="295910"/>
          </a:xfrm>
          <a:custGeom>
            <a:avLst/>
            <a:gdLst/>
            <a:ahLst/>
            <a:cxnLst/>
            <a:rect l="l" t="t" r="r" b="b"/>
            <a:pathLst>
              <a:path w="921384" h="295909">
                <a:moveTo>
                  <a:pt x="0" y="295655"/>
                </a:moveTo>
                <a:lnTo>
                  <a:pt x="920800" y="295655"/>
                </a:lnTo>
                <a:lnTo>
                  <a:pt x="920800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211167"/>
              </p:ext>
            </p:extLst>
          </p:nvPr>
        </p:nvGraphicFramePr>
        <p:xfrm>
          <a:off x="501650" y="4531997"/>
          <a:ext cx="6643370" cy="264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255"/>
                <a:gridCol w="1762125"/>
                <a:gridCol w="2323465"/>
                <a:gridCol w="1914525"/>
              </a:tblGrid>
              <a:tr h="1018927">
                <a:tc>
                  <a:txBody>
                    <a:bodyPr/>
                    <a:lstStyle/>
                    <a:p>
                      <a:pPr marL="69850" marR="61594" indent="170180">
                        <a:lnSpc>
                          <a:spcPts val="2280"/>
                        </a:lnSpc>
                      </a:pPr>
                      <a:r>
                        <a:rPr sz="2000" b="1" spc="-10" dirty="0">
                          <a:latin typeface="Georgia"/>
                          <a:cs typeface="Georgia"/>
                        </a:rPr>
                        <a:t>S  </a:t>
                      </a:r>
                      <a:r>
                        <a:rPr sz="2000" b="1" spc="5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000" b="1" dirty="0">
                          <a:latin typeface="Georgia"/>
                          <a:cs typeface="Georgia"/>
                        </a:rPr>
                        <a:t>O.</a:t>
                      </a:r>
                      <a:endParaRPr sz="20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0"/>
                        </a:lnSpc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TEST</a:t>
                      </a:r>
                      <a:endParaRPr sz="240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  <a:tabLst>
                          <a:tab pos="859790" algn="l"/>
                        </a:tabLst>
                      </a:pPr>
                      <a:r>
                        <a:rPr sz="2600" b="1" u="heavy" spc="-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Test	for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0"/>
                        </a:lnSpc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OBSERVATION</a:t>
                      </a:r>
                      <a:endParaRPr sz="240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600" b="1" u="heavy" spc="-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Calcium</a:t>
                      </a:r>
                      <a:r>
                        <a:rPr sz="2600" b="1" u="heavy" spc="-2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u="heavy" spc="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:-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690"/>
                        </a:lnSpc>
                      </a:pPr>
                      <a:r>
                        <a:rPr sz="2400" spc="-5" dirty="0">
                          <a:solidFill>
                            <a:srgbClr val="212121"/>
                          </a:solidFill>
                          <a:latin typeface="Georgia"/>
                          <a:cs typeface="Georgia"/>
                        </a:rPr>
                        <a:t>INFERENCE</a:t>
                      </a:r>
                      <a:endParaRPr sz="24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624576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600" dirty="0">
                          <a:latin typeface="Georgia"/>
                          <a:cs typeface="Georgia"/>
                        </a:rPr>
                        <a:t>2}</a:t>
                      </a:r>
                      <a:endParaRPr sz="36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64769" algn="ctr">
                        <a:lnSpc>
                          <a:spcPts val="2090"/>
                        </a:lnSpc>
                        <a:spcBef>
                          <a:spcPts val="1395"/>
                        </a:spcBef>
                      </a:pP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Honey 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+</a:t>
                      </a:r>
                      <a:r>
                        <a:rPr sz="1800" spc="-6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NH</a:t>
                      </a:r>
                      <a:r>
                        <a:rPr sz="1650" baseline="-757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4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Cl 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soln. 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+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NH</a:t>
                      </a:r>
                      <a:r>
                        <a:rPr sz="1650" spc="-7" baseline="-757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4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OH  soln. 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filtered + 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(NH</a:t>
                      </a:r>
                      <a:r>
                        <a:rPr sz="1650" spc="-7" baseline="-757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4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)</a:t>
                      </a:r>
                      <a:r>
                        <a:rPr sz="1650" spc="-7" baseline="-757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650" spc="-7" baseline="-757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2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650" spc="-7" baseline="-757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4</a:t>
                      </a:r>
                      <a:endParaRPr sz="1650" baseline="-7575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177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 marR="210820" indent="3175" algn="ctr">
                        <a:lnSpc>
                          <a:spcPct val="96500"/>
                        </a:lnSpc>
                        <a:spcBef>
                          <a:spcPts val="1870"/>
                        </a:spcBef>
                      </a:pPr>
                      <a:r>
                        <a:rPr sz="20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White ppt. or  </a:t>
                      </a:r>
                      <a:r>
                        <a:rPr sz="2000" spc="-1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milkiness </a:t>
                      </a:r>
                      <a:r>
                        <a:rPr sz="2000" spc="-1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is </a:t>
                      </a:r>
                      <a:r>
                        <a:rPr sz="2000" spc="-1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not  observed</a:t>
                      </a:r>
                      <a:endParaRPr sz="2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2374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50" dirty="0">
                        <a:latin typeface="Times New Roman"/>
                        <a:cs typeface="Times New Roman"/>
                      </a:endParaRPr>
                    </a:p>
                    <a:p>
                      <a:pPr marL="496570" marR="314325" indent="-173990">
                        <a:lnSpc>
                          <a:spcPts val="2300"/>
                        </a:lnSpc>
                      </a:pPr>
                      <a:r>
                        <a:rPr sz="2000" spc="-1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Calcium</a:t>
                      </a:r>
                      <a:r>
                        <a:rPr sz="2000" spc="-7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2000" spc="-1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is  </a:t>
                      </a:r>
                      <a:r>
                        <a:rPr sz="20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absent.</a:t>
                      </a:r>
                      <a:endParaRPr sz="2000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1241145" y="8049132"/>
            <a:ext cx="1661795" cy="378460"/>
          </a:xfrm>
          <a:custGeom>
            <a:avLst/>
            <a:gdLst/>
            <a:ahLst/>
            <a:cxnLst/>
            <a:rect l="l" t="t" r="r" b="b"/>
            <a:pathLst>
              <a:path w="1661795" h="378459">
                <a:moveTo>
                  <a:pt x="0" y="377951"/>
                </a:moveTo>
                <a:lnTo>
                  <a:pt x="1661794" y="377951"/>
                </a:lnTo>
                <a:lnTo>
                  <a:pt x="1661794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41145" y="8427084"/>
            <a:ext cx="1661795" cy="265430"/>
          </a:xfrm>
          <a:custGeom>
            <a:avLst/>
            <a:gdLst/>
            <a:ahLst/>
            <a:cxnLst/>
            <a:rect l="l" t="t" r="r" b="b"/>
            <a:pathLst>
              <a:path w="1661795" h="265429">
                <a:moveTo>
                  <a:pt x="0" y="265175"/>
                </a:moveTo>
                <a:lnTo>
                  <a:pt x="1661794" y="265175"/>
                </a:lnTo>
                <a:lnTo>
                  <a:pt x="1661794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94203" y="8692260"/>
            <a:ext cx="408940" cy="262255"/>
          </a:xfrm>
          <a:custGeom>
            <a:avLst/>
            <a:gdLst/>
            <a:ahLst/>
            <a:cxnLst/>
            <a:rect l="l" t="t" r="r" b="b"/>
            <a:pathLst>
              <a:path w="408939" h="262254">
                <a:moveTo>
                  <a:pt x="0" y="262128"/>
                </a:moveTo>
                <a:lnTo>
                  <a:pt x="408736" y="262128"/>
                </a:lnTo>
                <a:lnTo>
                  <a:pt x="408736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41145" y="8692260"/>
            <a:ext cx="408940" cy="262255"/>
          </a:xfrm>
          <a:custGeom>
            <a:avLst/>
            <a:gdLst/>
            <a:ahLst/>
            <a:cxnLst/>
            <a:rect l="l" t="t" r="r" b="b"/>
            <a:pathLst>
              <a:path w="408939" h="262254">
                <a:moveTo>
                  <a:pt x="0" y="262128"/>
                </a:moveTo>
                <a:lnTo>
                  <a:pt x="408457" y="262128"/>
                </a:lnTo>
                <a:lnTo>
                  <a:pt x="408457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49602" y="8689213"/>
            <a:ext cx="845185" cy="265430"/>
          </a:xfrm>
          <a:custGeom>
            <a:avLst/>
            <a:gdLst/>
            <a:ahLst/>
            <a:cxnLst/>
            <a:rect l="l" t="t" r="r" b="b"/>
            <a:pathLst>
              <a:path w="845185" h="265429">
                <a:moveTo>
                  <a:pt x="0" y="265176"/>
                </a:moveTo>
                <a:lnTo>
                  <a:pt x="844600" y="265176"/>
                </a:lnTo>
                <a:lnTo>
                  <a:pt x="844600" y="0"/>
                </a:lnTo>
                <a:lnTo>
                  <a:pt x="0" y="0"/>
                </a:lnTo>
                <a:lnTo>
                  <a:pt x="0" y="265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57245" y="8954465"/>
            <a:ext cx="45720" cy="266065"/>
          </a:xfrm>
          <a:custGeom>
            <a:avLst/>
            <a:gdLst/>
            <a:ahLst/>
            <a:cxnLst/>
            <a:rect l="l" t="t" r="r" b="b"/>
            <a:pathLst>
              <a:path w="45719" h="266065">
                <a:moveTo>
                  <a:pt x="0" y="265480"/>
                </a:moveTo>
                <a:lnTo>
                  <a:pt x="45694" y="265480"/>
                </a:lnTo>
                <a:lnTo>
                  <a:pt x="45694" y="0"/>
                </a:lnTo>
                <a:lnTo>
                  <a:pt x="0" y="0"/>
                </a:lnTo>
                <a:lnTo>
                  <a:pt x="0" y="265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41145" y="8954465"/>
            <a:ext cx="46355" cy="266065"/>
          </a:xfrm>
          <a:custGeom>
            <a:avLst/>
            <a:gdLst/>
            <a:ahLst/>
            <a:cxnLst/>
            <a:rect l="l" t="t" r="r" b="b"/>
            <a:pathLst>
              <a:path w="46355" h="266065">
                <a:moveTo>
                  <a:pt x="0" y="265480"/>
                </a:moveTo>
                <a:lnTo>
                  <a:pt x="45745" y="265480"/>
                </a:lnTo>
                <a:lnTo>
                  <a:pt x="45745" y="0"/>
                </a:lnTo>
                <a:lnTo>
                  <a:pt x="0" y="0"/>
                </a:lnTo>
                <a:lnTo>
                  <a:pt x="0" y="265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86891" y="8954465"/>
            <a:ext cx="1570355" cy="266065"/>
          </a:xfrm>
          <a:custGeom>
            <a:avLst/>
            <a:gdLst/>
            <a:ahLst/>
            <a:cxnLst/>
            <a:rect l="l" t="t" r="r" b="b"/>
            <a:pathLst>
              <a:path w="1570355" h="266065">
                <a:moveTo>
                  <a:pt x="0" y="265480"/>
                </a:moveTo>
                <a:lnTo>
                  <a:pt x="1570355" y="265480"/>
                </a:lnTo>
                <a:lnTo>
                  <a:pt x="1570355" y="0"/>
                </a:lnTo>
                <a:lnTo>
                  <a:pt x="0" y="0"/>
                </a:lnTo>
                <a:lnTo>
                  <a:pt x="0" y="265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79547" y="9219895"/>
            <a:ext cx="323850" cy="265430"/>
          </a:xfrm>
          <a:custGeom>
            <a:avLst/>
            <a:gdLst/>
            <a:ahLst/>
            <a:cxnLst/>
            <a:rect l="l" t="t" r="r" b="b"/>
            <a:pathLst>
              <a:path w="323850" h="265429">
                <a:moveTo>
                  <a:pt x="0" y="265175"/>
                </a:moveTo>
                <a:lnTo>
                  <a:pt x="323392" y="265175"/>
                </a:lnTo>
                <a:lnTo>
                  <a:pt x="323392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41145" y="9219895"/>
            <a:ext cx="320675" cy="265430"/>
          </a:xfrm>
          <a:custGeom>
            <a:avLst/>
            <a:gdLst/>
            <a:ahLst/>
            <a:cxnLst/>
            <a:rect l="l" t="t" r="r" b="b"/>
            <a:pathLst>
              <a:path w="320675" h="265429">
                <a:moveTo>
                  <a:pt x="0" y="265175"/>
                </a:moveTo>
                <a:lnTo>
                  <a:pt x="320065" y="265175"/>
                </a:lnTo>
                <a:lnTo>
                  <a:pt x="320065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1211" y="9219895"/>
            <a:ext cx="1018540" cy="265430"/>
          </a:xfrm>
          <a:custGeom>
            <a:avLst/>
            <a:gdLst/>
            <a:ahLst/>
            <a:cxnLst/>
            <a:rect l="l" t="t" r="r" b="b"/>
            <a:pathLst>
              <a:path w="1018539" h="265429">
                <a:moveTo>
                  <a:pt x="0" y="265175"/>
                </a:moveTo>
                <a:lnTo>
                  <a:pt x="1018336" y="265175"/>
                </a:lnTo>
                <a:lnTo>
                  <a:pt x="1018336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40507" y="9485070"/>
            <a:ext cx="262890" cy="265430"/>
          </a:xfrm>
          <a:custGeom>
            <a:avLst/>
            <a:gdLst/>
            <a:ahLst/>
            <a:cxnLst/>
            <a:rect l="l" t="t" r="r" b="b"/>
            <a:pathLst>
              <a:path w="262889" h="265429">
                <a:moveTo>
                  <a:pt x="0" y="265175"/>
                </a:moveTo>
                <a:lnTo>
                  <a:pt x="262432" y="265175"/>
                </a:lnTo>
                <a:lnTo>
                  <a:pt x="262432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41145" y="9485070"/>
            <a:ext cx="262255" cy="265430"/>
          </a:xfrm>
          <a:custGeom>
            <a:avLst/>
            <a:gdLst/>
            <a:ahLst/>
            <a:cxnLst/>
            <a:rect l="l" t="t" r="r" b="b"/>
            <a:pathLst>
              <a:path w="262255" h="265429">
                <a:moveTo>
                  <a:pt x="0" y="265175"/>
                </a:moveTo>
                <a:lnTo>
                  <a:pt x="262153" y="265175"/>
                </a:lnTo>
                <a:lnTo>
                  <a:pt x="262153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03299" y="9485070"/>
            <a:ext cx="1137285" cy="265430"/>
          </a:xfrm>
          <a:custGeom>
            <a:avLst/>
            <a:gdLst/>
            <a:ahLst/>
            <a:cxnLst/>
            <a:rect l="l" t="t" r="r" b="b"/>
            <a:pathLst>
              <a:path w="1137285" h="265429">
                <a:moveTo>
                  <a:pt x="0" y="265175"/>
                </a:moveTo>
                <a:lnTo>
                  <a:pt x="1137208" y="265175"/>
                </a:lnTo>
                <a:lnTo>
                  <a:pt x="1137208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94787" y="9750246"/>
            <a:ext cx="308610" cy="262255"/>
          </a:xfrm>
          <a:custGeom>
            <a:avLst/>
            <a:gdLst/>
            <a:ahLst/>
            <a:cxnLst/>
            <a:rect l="l" t="t" r="r" b="b"/>
            <a:pathLst>
              <a:path w="308610" h="262254">
                <a:moveTo>
                  <a:pt x="0" y="262127"/>
                </a:moveTo>
                <a:lnTo>
                  <a:pt x="308152" y="262127"/>
                </a:lnTo>
                <a:lnTo>
                  <a:pt x="308152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41145" y="9750246"/>
            <a:ext cx="305435" cy="262255"/>
          </a:xfrm>
          <a:custGeom>
            <a:avLst/>
            <a:gdLst/>
            <a:ahLst/>
            <a:cxnLst/>
            <a:rect l="l" t="t" r="r" b="b"/>
            <a:pathLst>
              <a:path w="305434" h="262254">
                <a:moveTo>
                  <a:pt x="0" y="262127"/>
                </a:moveTo>
                <a:lnTo>
                  <a:pt x="304825" y="262127"/>
                </a:lnTo>
                <a:lnTo>
                  <a:pt x="304825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45971" y="9747198"/>
            <a:ext cx="1049020" cy="265430"/>
          </a:xfrm>
          <a:custGeom>
            <a:avLst/>
            <a:gdLst/>
            <a:ahLst/>
            <a:cxnLst/>
            <a:rect l="l" t="t" r="r" b="b"/>
            <a:pathLst>
              <a:path w="1049020" h="265429">
                <a:moveTo>
                  <a:pt x="0" y="265175"/>
                </a:moveTo>
                <a:lnTo>
                  <a:pt x="1048816" y="265175"/>
                </a:lnTo>
                <a:lnTo>
                  <a:pt x="1048816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68265" y="8049132"/>
            <a:ext cx="58419" cy="378460"/>
          </a:xfrm>
          <a:custGeom>
            <a:avLst/>
            <a:gdLst/>
            <a:ahLst/>
            <a:cxnLst/>
            <a:rect l="l" t="t" r="r" b="b"/>
            <a:pathLst>
              <a:path w="58420" h="378459">
                <a:moveTo>
                  <a:pt x="0" y="377951"/>
                </a:moveTo>
                <a:lnTo>
                  <a:pt x="58165" y="377951"/>
                </a:lnTo>
                <a:lnTo>
                  <a:pt x="58165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03550" y="8049132"/>
            <a:ext cx="58419" cy="378460"/>
          </a:xfrm>
          <a:custGeom>
            <a:avLst/>
            <a:gdLst/>
            <a:ahLst/>
            <a:cxnLst/>
            <a:rect l="l" t="t" r="r" b="b"/>
            <a:pathLst>
              <a:path w="58419" h="378459">
                <a:moveTo>
                  <a:pt x="0" y="377951"/>
                </a:moveTo>
                <a:lnTo>
                  <a:pt x="57912" y="377951"/>
                </a:lnTo>
                <a:lnTo>
                  <a:pt x="57912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61461" y="8036940"/>
            <a:ext cx="2106930" cy="390525"/>
          </a:xfrm>
          <a:custGeom>
            <a:avLst/>
            <a:gdLst/>
            <a:ahLst/>
            <a:cxnLst/>
            <a:rect l="l" t="t" r="r" b="b"/>
            <a:pathLst>
              <a:path w="2106929" h="390525">
                <a:moveTo>
                  <a:pt x="0" y="390144"/>
                </a:moveTo>
                <a:lnTo>
                  <a:pt x="2106803" y="390144"/>
                </a:lnTo>
                <a:lnTo>
                  <a:pt x="2106803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25470" y="8741028"/>
            <a:ext cx="1979295" cy="295910"/>
          </a:xfrm>
          <a:custGeom>
            <a:avLst/>
            <a:gdLst/>
            <a:ahLst/>
            <a:cxnLst/>
            <a:rect l="l" t="t" r="r" b="b"/>
            <a:pathLst>
              <a:path w="1979295" h="295909">
                <a:moveTo>
                  <a:pt x="0" y="295655"/>
                </a:moveTo>
                <a:lnTo>
                  <a:pt x="1978786" y="295655"/>
                </a:lnTo>
                <a:lnTo>
                  <a:pt x="1978786" y="0"/>
                </a:lnTo>
                <a:lnTo>
                  <a:pt x="0" y="0"/>
                </a:lnTo>
                <a:lnTo>
                  <a:pt x="0" y="295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33902" y="9036760"/>
            <a:ext cx="1158875" cy="296545"/>
          </a:xfrm>
          <a:custGeom>
            <a:avLst/>
            <a:gdLst/>
            <a:ahLst/>
            <a:cxnLst/>
            <a:rect l="l" t="t" r="r" b="b"/>
            <a:pathLst>
              <a:path w="1158875" h="296545">
                <a:moveTo>
                  <a:pt x="0" y="295960"/>
                </a:moveTo>
                <a:lnTo>
                  <a:pt x="1158849" y="295960"/>
                </a:lnTo>
                <a:lnTo>
                  <a:pt x="1158849" y="0"/>
                </a:lnTo>
                <a:lnTo>
                  <a:pt x="0" y="0"/>
                </a:lnTo>
                <a:lnTo>
                  <a:pt x="0" y="295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45303" y="7484998"/>
            <a:ext cx="1778000" cy="347980"/>
          </a:xfrm>
          <a:custGeom>
            <a:avLst/>
            <a:gdLst/>
            <a:ahLst/>
            <a:cxnLst/>
            <a:rect l="l" t="t" r="r" b="b"/>
            <a:pathLst>
              <a:path w="1778000" h="347979">
                <a:moveTo>
                  <a:pt x="0" y="347471"/>
                </a:moveTo>
                <a:lnTo>
                  <a:pt x="1777619" y="347471"/>
                </a:lnTo>
                <a:lnTo>
                  <a:pt x="1777619" y="0"/>
                </a:lnTo>
                <a:lnTo>
                  <a:pt x="0" y="0"/>
                </a:lnTo>
                <a:lnTo>
                  <a:pt x="0" y="3474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94071" y="8896553"/>
            <a:ext cx="1677035" cy="296545"/>
          </a:xfrm>
          <a:custGeom>
            <a:avLst/>
            <a:gdLst/>
            <a:ahLst/>
            <a:cxnLst/>
            <a:rect l="l" t="t" r="r" b="b"/>
            <a:pathLst>
              <a:path w="1677034" h="296545">
                <a:moveTo>
                  <a:pt x="0" y="295960"/>
                </a:moveTo>
                <a:lnTo>
                  <a:pt x="1677034" y="295960"/>
                </a:lnTo>
                <a:lnTo>
                  <a:pt x="1677034" y="0"/>
                </a:lnTo>
                <a:lnTo>
                  <a:pt x="0" y="0"/>
                </a:lnTo>
                <a:lnTo>
                  <a:pt x="0" y="295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72022" y="9189415"/>
            <a:ext cx="921385" cy="295910"/>
          </a:xfrm>
          <a:custGeom>
            <a:avLst/>
            <a:gdLst/>
            <a:ahLst/>
            <a:cxnLst/>
            <a:rect l="l" t="t" r="r" b="b"/>
            <a:pathLst>
              <a:path w="921384" h="295909">
                <a:moveTo>
                  <a:pt x="0" y="295656"/>
                </a:moveTo>
                <a:lnTo>
                  <a:pt x="920800" y="295656"/>
                </a:lnTo>
                <a:lnTo>
                  <a:pt x="920800" y="0"/>
                </a:lnTo>
                <a:lnTo>
                  <a:pt x="0" y="0"/>
                </a:lnTo>
                <a:lnTo>
                  <a:pt x="0" y="2956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5" name="object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51139"/>
              </p:ext>
            </p:extLst>
          </p:nvPr>
        </p:nvGraphicFramePr>
        <p:xfrm>
          <a:off x="501650" y="7289027"/>
          <a:ext cx="6643370" cy="2629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255"/>
                <a:gridCol w="1762125"/>
                <a:gridCol w="2323465"/>
                <a:gridCol w="1914525"/>
              </a:tblGrid>
              <a:tr h="595117">
                <a:tc>
                  <a:txBody>
                    <a:bodyPr/>
                    <a:lstStyle/>
                    <a:p>
                      <a:pPr marL="69850" marR="61594" indent="170180">
                        <a:lnSpc>
                          <a:spcPts val="2260"/>
                        </a:lnSpc>
                        <a:spcBef>
                          <a:spcPts val="40"/>
                        </a:spcBef>
                      </a:pPr>
                      <a:r>
                        <a:rPr sz="2000" b="1" spc="-10" dirty="0">
                          <a:latin typeface="Georgia"/>
                          <a:cs typeface="Georgia"/>
                        </a:rPr>
                        <a:t>S  </a:t>
                      </a:r>
                      <a:r>
                        <a:rPr sz="2000" b="1" spc="5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000" b="1" dirty="0">
                          <a:latin typeface="Georgia"/>
                          <a:cs typeface="Georgia"/>
                        </a:rPr>
                        <a:t>O.</a:t>
                      </a:r>
                      <a:endParaRPr sz="2000" dirty="0">
                        <a:latin typeface="Georgia"/>
                        <a:cs typeface="Georgia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710"/>
                        </a:lnSpc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TEST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2710"/>
                        </a:lnSpc>
                      </a:pPr>
                      <a:r>
                        <a:rPr sz="2400" spc="-10" dirty="0">
                          <a:latin typeface="Georgia"/>
                          <a:cs typeface="Georgia"/>
                        </a:rPr>
                        <a:t>OB</a:t>
                      </a:r>
                      <a:r>
                        <a:rPr sz="2400" spc="-5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2400" spc="-1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2400" dirty="0">
                          <a:latin typeface="Georgia"/>
                          <a:cs typeface="Georgia"/>
                        </a:rPr>
                        <a:t>RVATI</a:t>
                      </a:r>
                      <a:r>
                        <a:rPr sz="2400" spc="-1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2400" dirty="0">
                          <a:latin typeface="Georgia"/>
                          <a:cs typeface="Georgia"/>
                        </a:rPr>
                        <a:t>N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710"/>
                        </a:lnSpc>
                      </a:pPr>
                      <a:r>
                        <a:rPr sz="2400" spc="-5" dirty="0">
                          <a:solidFill>
                            <a:srgbClr val="212121"/>
                          </a:solidFill>
                          <a:latin typeface="Georgia"/>
                          <a:cs typeface="Georgia"/>
                        </a:rPr>
                        <a:t>INFERENCE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44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  <a:tabLst>
                          <a:tab pos="859790" algn="l"/>
                        </a:tabLst>
                      </a:pPr>
                      <a:r>
                        <a:rPr sz="2600" b="1" u="heavy" spc="-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Test	for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2850"/>
                        </a:lnSpc>
                      </a:pPr>
                      <a:r>
                        <a:rPr sz="2600" b="1" u="heavy" spc="-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Magnesium</a:t>
                      </a:r>
                      <a:r>
                        <a:rPr sz="2600" b="1" u="heavy" spc="-250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u="heavy" spc="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:-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590522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600" dirty="0">
                          <a:latin typeface="Georgia"/>
                          <a:cs typeface="Georgia"/>
                        </a:rPr>
                        <a:t>3}</a:t>
                      </a:r>
                      <a:endParaRPr sz="36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7155" marR="86995" indent="-1905" algn="ctr">
                        <a:lnSpc>
                          <a:spcPct val="96400"/>
                        </a:lnSpc>
                        <a:spcBef>
                          <a:spcPts val="1465"/>
                        </a:spcBef>
                      </a:pP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Honey+  NH</a:t>
                      </a:r>
                      <a:r>
                        <a:rPr sz="1650" spc="-7" baseline="-757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4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OH (till</a:t>
                      </a:r>
                      <a:r>
                        <a:rPr sz="1800" spc="-7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sol  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becomes 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alkaline) 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+ 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(NH</a:t>
                      </a:r>
                      <a:r>
                        <a:rPr sz="1650" spc="-7" baseline="-757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4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)</a:t>
                      </a:r>
                      <a:r>
                        <a:rPr sz="1650" spc="-7" baseline="-757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Po</a:t>
                      </a:r>
                      <a:r>
                        <a:rPr sz="1650" spc="-7" baseline="-757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4</a:t>
                      </a:r>
                      <a:endParaRPr sz="1650" baseline="-7575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1860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1660" marR="161925" indent="-408940">
                        <a:lnSpc>
                          <a:spcPts val="2330"/>
                        </a:lnSpc>
                        <a:spcBef>
                          <a:spcPts val="1920"/>
                        </a:spcBef>
                      </a:pPr>
                      <a:r>
                        <a:rPr sz="20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White ppt. </a:t>
                      </a:r>
                      <a:r>
                        <a:rPr sz="2000" spc="-1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is </a:t>
                      </a:r>
                      <a:r>
                        <a:rPr sz="2000" spc="-1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not  observed</a:t>
                      </a:r>
                      <a:endParaRPr sz="2000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2438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50" dirty="0">
                        <a:latin typeface="Times New Roman"/>
                        <a:cs typeface="Times New Roman"/>
                      </a:endParaRPr>
                    </a:p>
                    <a:p>
                      <a:pPr marL="496570" marR="111125" indent="-378460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Magnesium</a:t>
                      </a:r>
                      <a:r>
                        <a:rPr sz="2000" spc="-6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2000" spc="-1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is  </a:t>
                      </a:r>
                      <a:r>
                        <a:rPr sz="20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absent.</a:t>
                      </a:r>
                      <a:endParaRPr sz="2000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7000">
        <p14:prism isInverted="1"/>
      </p:transition>
    </mc:Choice>
    <mc:Fallback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t="-3000" r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19118"/>
              </p:ext>
            </p:extLst>
          </p:nvPr>
        </p:nvGraphicFramePr>
        <p:xfrm>
          <a:off x="501650" y="731773"/>
          <a:ext cx="6637654" cy="2908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255"/>
                <a:gridCol w="1756410"/>
                <a:gridCol w="2323464"/>
                <a:gridCol w="1914525"/>
              </a:tblGrid>
              <a:tr h="2908426">
                <a:tc>
                  <a:txBody>
                    <a:bodyPr/>
                    <a:lstStyle/>
                    <a:p>
                      <a:pPr marL="69850" marR="61594" indent="1905" algn="ctr">
                        <a:lnSpc>
                          <a:spcPts val="2260"/>
                        </a:lnSpc>
                        <a:spcBef>
                          <a:spcPts val="40"/>
                        </a:spcBef>
                      </a:pPr>
                      <a:r>
                        <a:rPr sz="2000" b="1" spc="-10" dirty="0">
                          <a:latin typeface="Georgia"/>
                          <a:cs typeface="Georgia"/>
                        </a:rPr>
                        <a:t>S  </a:t>
                      </a:r>
                      <a:r>
                        <a:rPr sz="2000" b="1" spc="5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000" b="1" dirty="0">
                          <a:latin typeface="Georgia"/>
                          <a:cs typeface="Georgia"/>
                        </a:rPr>
                        <a:t>O.</a:t>
                      </a:r>
                      <a:endParaRPr sz="2000" dirty="0">
                        <a:latin typeface="Georgia"/>
                        <a:cs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Georgia"/>
                          <a:cs typeface="Georgia"/>
                        </a:rPr>
                        <a:t>4}</a:t>
                      </a: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0"/>
                        </a:lnSpc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TEST</a:t>
                      </a:r>
                      <a:endParaRPr sz="240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75"/>
                        </a:spcBef>
                        <a:tabLst>
                          <a:tab pos="859790" algn="l"/>
                        </a:tabLst>
                      </a:pPr>
                      <a:r>
                        <a:rPr sz="2600" b="1" u="heavy" spc="-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Test	for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marL="66675" marR="64769" indent="635" algn="ctr">
                        <a:lnSpc>
                          <a:spcPct val="96500"/>
                        </a:lnSpc>
                        <a:spcBef>
                          <a:spcPts val="2100"/>
                        </a:spcBef>
                      </a:pP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Honey+  conc.HNO</a:t>
                      </a:r>
                      <a:r>
                        <a:rPr sz="1650" spc="-7" baseline="-757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3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,  heated and  cooled, 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+  potassium  </a:t>
                      </a:r>
                      <a:r>
                        <a:rPr sz="1800" spc="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1800" spc="-1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ul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ph</a:t>
                      </a:r>
                      <a:r>
                        <a:rPr sz="1800" spc="-1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800" spc="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cya</a:t>
                      </a:r>
                      <a:r>
                        <a:rPr sz="1800" spc="-1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ni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de</a:t>
                      </a:r>
                      <a:endParaRPr sz="18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690"/>
                        </a:lnSpc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OBSERVATION</a:t>
                      </a:r>
                      <a:endParaRPr sz="240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600" b="1" u="heavy" spc="-10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Iron</a:t>
                      </a:r>
                      <a:r>
                        <a:rPr sz="2600" b="1" u="heavy" spc="-1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u="heavy" spc="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:-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marL="112395" marR="111125" algn="ctr">
                        <a:lnSpc>
                          <a:spcPts val="2090"/>
                        </a:lnSpc>
                        <a:spcBef>
                          <a:spcPts val="2585"/>
                        </a:spcBef>
                      </a:pPr>
                      <a:r>
                        <a:rPr sz="1800" spc="-1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Blood 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red </a:t>
                      </a:r>
                      <a:r>
                        <a:rPr sz="1800" spc="-1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colour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is  observed</a:t>
                      </a:r>
                      <a:endParaRPr sz="18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0"/>
                        </a:lnSpc>
                      </a:pPr>
                      <a:r>
                        <a:rPr sz="2400" spc="-5" dirty="0">
                          <a:solidFill>
                            <a:srgbClr val="212121"/>
                          </a:solidFill>
                          <a:latin typeface="Georgia"/>
                          <a:cs typeface="Georgia"/>
                        </a:rPr>
                        <a:t>INFERENCE</a:t>
                      </a:r>
                      <a:endParaRPr sz="2400" dirty="0">
                        <a:latin typeface="Georgia"/>
                        <a:cs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500" dirty="0">
                        <a:latin typeface="Times New Roman"/>
                        <a:cs typeface="Times New Roman"/>
                      </a:endParaRPr>
                    </a:p>
                    <a:p>
                      <a:pPr marL="438784" marR="437515" indent="2540" algn="ctr">
                        <a:lnSpc>
                          <a:spcPts val="23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Iron </a:t>
                      </a:r>
                      <a:r>
                        <a:rPr sz="2000" spc="-1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is  </a:t>
                      </a:r>
                      <a:r>
                        <a:rPr sz="20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pr</a:t>
                      </a:r>
                      <a:r>
                        <a:rPr sz="2000" spc="-1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2000" spc="2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s</a:t>
                      </a:r>
                      <a:r>
                        <a:rPr sz="2000" spc="-1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2000" spc="1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20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20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.</a:t>
                      </a:r>
                      <a:endParaRPr sz="2000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36689"/>
              </p:ext>
            </p:extLst>
          </p:nvPr>
        </p:nvGraphicFramePr>
        <p:xfrm>
          <a:off x="501650" y="3904489"/>
          <a:ext cx="6624955" cy="2890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/>
                <a:gridCol w="1685925"/>
                <a:gridCol w="2323465"/>
                <a:gridCol w="1914525"/>
              </a:tblGrid>
              <a:tr h="2890011">
                <a:tc>
                  <a:txBody>
                    <a:bodyPr/>
                    <a:lstStyle/>
                    <a:p>
                      <a:pPr marL="97155" marR="92075" indent="170180">
                        <a:lnSpc>
                          <a:spcPts val="2280"/>
                        </a:lnSpc>
                      </a:pPr>
                      <a:r>
                        <a:rPr sz="2000" b="1" spc="-10" dirty="0">
                          <a:latin typeface="Georgia"/>
                          <a:cs typeface="Georgia"/>
                        </a:rPr>
                        <a:t>S  </a:t>
                      </a:r>
                      <a:r>
                        <a:rPr sz="2000" b="1" spc="5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000" b="1" dirty="0">
                          <a:latin typeface="Georgia"/>
                          <a:cs typeface="Georgia"/>
                        </a:rPr>
                        <a:t>O.</a:t>
                      </a:r>
                      <a:endParaRPr sz="2000" dirty="0">
                        <a:latin typeface="Georgia"/>
                        <a:cs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Georgia"/>
                          <a:cs typeface="Georgia"/>
                        </a:rPr>
                        <a:t>5}</a:t>
                      </a:r>
                      <a:endParaRPr sz="36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0"/>
                        </a:lnSpc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TEST</a:t>
                      </a:r>
                      <a:endParaRPr sz="2400" dirty="0">
                        <a:latin typeface="Georgia"/>
                        <a:cs typeface="Georgia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600" b="1" u="heavy" spc="-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Fehling`s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marL="93980" marR="95250" indent="1270" algn="ctr">
                        <a:lnSpc>
                          <a:spcPct val="96500"/>
                        </a:lnSpc>
                        <a:spcBef>
                          <a:spcPts val="2100"/>
                        </a:spcBef>
                      </a:pP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Honey 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+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1mL  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each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of  Fehling`s  solution 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A 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and</a:t>
                      </a:r>
                      <a:r>
                        <a:rPr sz="1800" spc="-8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Fehling`s  solution</a:t>
                      </a:r>
                      <a:r>
                        <a:rPr sz="1800" spc="-3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B</a:t>
                      </a:r>
                      <a:endParaRPr sz="1800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690"/>
                        </a:lnSpc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OBSERVATION</a:t>
                      </a:r>
                      <a:endParaRPr sz="240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600" b="1" u="heavy" spc="-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test</a:t>
                      </a:r>
                      <a:r>
                        <a:rPr sz="2600" b="1" u="heavy" spc="-18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u="heavy" spc="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:-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marL="502284" marR="499745" algn="ctr">
                        <a:lnSpc>
                          <a:spcPts val="2300"/>
                        </a:lnSpc>
                        <a:spcBef>
                          <a:spcPts val="2585"/>
                        </a:spcBef>
                      </a:pPr>
                      <a:r>
                        <a:rPr sz="2000" spc="-1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Red ppt.</a:t>
                      </a:r>
                      <a:r>
                        <a:rPr sz="2000" spc="-5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2000" spc="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is  </a:t>
                      </a:r>
                      <a:r>
                        <a:rPr sz="2000" spc="-1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observed</a:t>
                      </a:r>
                      <a:endParaRPr sz="2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0"/>
                        </a:lnSpc>
                      </a:pPr>
                      <a:r>
                        <a:rPr sz="2400" spc="-5" dirty="0">
                          <a:solidFill>
                            <a:srgbClr val="212121"/>
                          </a:solidFill>
                          <a:latin typeface="Georgia"/>
                          <a:cs typeface="Georgia"/>
                        </a:rPr>
                        <a:t>INFERENCE</a:t>
                      </a:r>
                      <a:endParaRPr sz="2400" dirty="0">
                        <a:latin typeface="Georgia"/>
                        <a:cs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76200" marR="69850" algn="ctr">
                        <a:lnSpc>
                          <a:spcPts val="2090"/>
                        </a:lnSpc>
                        <a:spcBef>
                          <a:spcPts val="2270"/>
                        </a:spcBef>
                      </a:pP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Reducing</a:t>
                      </a:r>
                      <a:r>
                        <a:rPr sz="1800" spc="-6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sugar 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is present.</a:t>
                      </a:r>
                      <a:endParaRPr sz="1800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63454"/>
              </p:ext>
            </p:extLst>
          </p:nvPr>
        </p:nvGraphicFramePr>
        <p:xfrm>
          <a:off x="501650" y="7037375"/>
          <a:ext cx="6627495" cy="2881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740"/>
                <a:gridCol w="1674495"/>
                <a:gridCol w="2324100"/>
                <a:gridCol w="1915160"/>
              </a:tblGrid>
              <a:tr h="2881325">
                <a:tc>
                  <a:txBody>
                    <a:bodyPr/>
                    <a:lstStyle/>
                    <a:p>
                      <a:pPr marL="103505" marR="98425" indent="170180">
                        <a:lnSpc>
                          <a:spcPts val="2260"/>
                        </a:lnSpc>
                        <a:spcBef>
                          <a:spcPts val="40"/>
                        </a:spcBef>
                      </a:pPr>
                      <a:r>
                        <a:rPr sz="2000" b="1" spc="-10" dirty="0">
                          <a:latin typeface="Georgia"/>
                          <a:cs typeface="Georgia"/>
                        </a:rPr>
                        <a:t>S  </a:t>
                      </a:r>
                      <a:r>
                        <a:rPr sz="2000" b="1" spc="5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000" b="1" dirty="0">
                          <a:latin typeface="Georgia"/>
                          <a:cs typeface="Georgia"/>
                        </a:rPr>
                        <a:t>O.</a:t>
                      </a:r>
                      <a:endParaRPr sz="2000">
                        <a:latin typeface="Georgia"/>
                        <a:cs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Georgia"/>
                          <a:cs typeface="Georgia"/>
                        </a:rPr>
                        <a:t>6}</a:t>
                      </a:r>
                      <a:endParaRPr sz="3600">
                        <a:latin typeface="Georgia"/>
                        <a:cs typeface="Georgia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15"/>
                        </a:lnSpc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TEST</a:t>
                      </a:r>
                      <a:endParaRPr sz="2400" dirty="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600" u="heavy" spc="-65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Tollen’s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marL="106680" marR="107314" indent="7620" algn="ctr">
                        <a:lnSpc>
                          <a:spcPct val="96500"/>
                        </a:lnSpc>
                        <a:spcBef>
                          <a:spcPts val="1885"/>
                        </a:spcBef>
                      </a:pP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Honey 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+ </a:t>
                      </a:r>
                      <a:r>
                        <a:rPr sz="1800" spc="1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2- 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3mL Tollen`s  reagent, test  tube in</a:t>
                      </a:r>
                      <a:r>
                        <a:rPr sz="1800" spc="-5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water  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bath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for </a:t>
                      </a:r>
                      <a:r>
                        <a:rPr sz="180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10 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minutes</a:t>
                      </a:r>
                      <a:endParaRPr sz="1800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715"/>
                        </a:lnSpc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OBSERVATION</a:t>
                      </a:r>
                      <a:endParaRPr sz="2400">
                        <a:latin typeface="Georgia"/>
                        <a:cs typeface="Georgia"/>
                      </a:endParaRPr>
                    </a:p>
                    <a:p>
                      <a:pPr marR="2540"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Reagent</a:t>
                      </a:r>
                      <a:r>
                        <a:rPr sz="2600" b="1" u="heavy" spc="-8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Test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marL="136525" marR="132080" indent="-5715" algn="ctr">
                        <a:lnSpc>
                          <a:spcPts val="2090"/>
                        </a:lnSpc>
                        <a:spcBef>
                          <a:spcPts val="2585"/>
                        </a:spcBef>
                      </a:pP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Shining silver  mirror is</a:t>
                      </a:r>
                      <a:r>
                        <a:rPr sz="1800" spc="-4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observed</a:t>
                      </a:r>
                      <a:endParaRPr sz="18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15"/>
                        </a:lnSpc>
                      </a:pPr>
                      <a:r>
                        <a:rPr sz="2400" spc="-5" dirty="0">
                          <a:solidFill>
                            <a:srgbClr val="212121"/>
                          </a:solidFill>
                          <a:latin typeface="Georgia"/>
                          <a:cs typeface="Georgia"/>
                        </a:rPr>
                        <a:t>INFERENCE</a:t>
                      </a:r>
                      <a:endParaRPr sz="2400" dirty="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600" b="1" u="heavy" spc="5" dirty="0">
                          <a:solidFill>
                            <a:srgbClr val="212121"/>
                          </a:solidFill>
                          <a:uFill>
                            <a:solidFill>
                              <a:srgbClr val="212121"/>
                            </a:solidFill>
                          </a:uFill>
                          <a:latin typeface="Arial"/>
                          <a:cs typeface="Arial"/>
                        </a:rPr>
                        <a:t>:-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900" dirty="0">
                        <a:latin typeface="Times New Roman"/>
                        <a:cs typeface="Times New Roman"/>
                      </a:endParaRPr>
                    </a:p>
                    <a:p>
                      <a:pPr marL="76200" marR="77470" indent="1270" algn="ctr">
                        <a:lnSpc>
                          <a:spcPct val="96200"/>
                        </a:lnSpc>
                        <a:spcBef>
                          <a:spcPts val="2155"/>
                        </a:spcBef>
                      </a:pP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Reducing  carbohydrate</a:t>
                      </a:r>
                      <a:r>
                        <a:rPr sz="1800" spc="-60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800" spc="-5" dirty="0">
                          <a:solidFill>
                            <a:srgbClr val="212121"/>
                          </a:solidFill>
                          <a:latin typeface="Arial Rounded MT Bold"/>
                          <a:cs typeface="Arial Rounded MT Bold"/>
                        </a:rPr>
                        <a:t>is  present</a:t>
                      </a:r>
                      <a:endParaRPr sz="1800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7000">
        <p14:glitter pattern="hexagon"/>
      </p:transition>
    </mc:Choice>
    <mc:Fallback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6000" t="-2000" r="-6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250" y="551814"/>
            <a:ext cx="6767830" cy="9593580"/>
          </a:xfrm>
          <a:custGeom>
            <a:avLst/>
            <a:gdLst/>
            <a:ahLst/>
            <a:cxnLst/>
            <a:rect l="l" t="t" r="r" b="b"/>
            <a:pathLst>
              <a:path w="6659880" h="9593580">
                <a:moveTo>
                  <a:pt x="0" y="9593580"/>
                </a:moveTo>
                <a:lnTo>
                  <a:pt x="6659880" y="9593580"/>
                </a:lnTo>
                <a:lnTo>
                  <a:pt x="6659880" y="0"/>
                </a:lnTo>
                <a:lnTo>
                  <a:pt x="0" y="0"/>
                </a:lnTo>
                <a:lnTo>
                  <a:pt x="0" y="959358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i="0" spc="-5" dirty="0">
                <a:latin typeface="Wingdings"/>
                <a:cs typeface="Wingdings"/>
              </a:rPr>
              <a:t></a:t>
            </a:r>
            <a:r>
              <a:rPr i="0" spc="-5" dirty="0">
                <a:latin typeface="Times New Roman"/>
                <a:cs typeface="Times New Roman"/>
              </a:rPr>
              <a:t> </a:t>
            </a:r>
            <a:r>
              <a:rPr dirty="0"/>
              <a:t>RESULT</a:t>
            </a:r>
            <a:r>
              <a:rPr spc="90" dirty="0"/>
              <a:t> </a:t>
            </a:r>
            <a:r>
              <a:rPr i="0" spc="-5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9638" y="2749677"/>
            <a:ext cx="4625340" cy="209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5365" indent="-317500">
              <a:lnSpc>
                <a:spcPts val="3035"/>
              </a:lnSpc>
              <a:buClr>
                <a:srgbClr val="000000"/>
              </a:buClr>
              <a:buSzPct val="116666"/>
              <a:buFont typeface="Symbol"/>
              <a:buChar char=""/>
              <a:tabLst>
                <a:tab pos="1015365" algn="l"/>
                <a:tab pos="1016000" algn="l"/>
              </a:tabLst>
            </a:pPr>
            <a:r>
              <a:rPr sz="2400" spc="-5" dirty="0">
                <a:solidFill>
                  <a:srgbClr val="41476F"/>
                </a:solidFill>
                <a:latin typeface="Arial"/>
                <a:cs typeface="Arial"/>
              </a:rPr>
              <a:t>Potassium is</a:t>
            </a:r>
            <a:r>
              <a:rPr sz="2400" spc="-10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1476F"/>
                </a:solidFill>
                <a:latin typeface="Arial"/>
                <a:cs typeface="Arial"/>
              </a:rPr>
              <a:t>present.</a:t>
            </a:r>
            <a:endParaRPr sz="2400" dirty="0">
              <a:latin typeface="Arial"/>
              <a:cs typeface="Arial"/>
            </a:endParaRPr>
          </a:p>
          <a:p>
            <a:pPr marL="1463675" lvl="1" indent="-317500">
              <a:lnSpc>
                <a:spcPts val="3325"/>
              </a:lnSpc>
              <a:buClr>
                <a:srgbClr val="000000"/>
              </a:buClr>
              <a:buSzPct val="116666"/>
              <a:buFont typeface="Symbol"/>
              <a:buChar char=""/>
              <a:tabLst>
                <a:tab pos="1463675" algn="l"/>
                <a:tab pos="1464310" algn="l"/>
              </a:tabLst>
            </a:pPr>
            <a:r>
              <a:rPr sz="2400" spc="-5" dirty="0">
                <a:solidFill>
                  <a:srgbClr val="41476F"/>
                </a:solidFill>
                <a:latin typeface="Arial"/>
                <a:cs typeface="Arial"/>
              </a:rPr>
              <a:t>Iron is</a:t>
            </a:r>
            <a:r>
              <a:rPr sz="2400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1476F"/>
                </a:solidFill>
                <a:latin typeface="Arial"/>
                <a:cs typeface="Arial"/>
              </a:rPr>
              <a:t>present.</a:t>
            </a:r>
            <a:endParaRPr sz="2400" dirty="0">
              <a:latin typeface="Arial"/>
              <a:cs typeface="Arial"/>
            </a:endParaRPr>
          </a:p>
          <a:p>
            <a:pPr marL="1225550" indent="-317500">
              <a:lnSpc>
                <a:spcPts val="3325"/>
              </a:lnSpc>
              <a:buClr>
                <a:srgbClr val="000000"/>
              </a:buClr>
              <a:buSzPct val="116666"/>
              <a:buFont typeface="Symbol"/>
              <a:buChar char=""/>
              <a:tabLst>
                <a:tab pos="1225550" algn="l"/>
                <a:tab pos="1226185" algn="l"/>
              </a:tabLst>
            </a:pPr>
            <a:r>
              <a:rPr sz="2400" spc="-5" dirty="0">
                <a:solidFill>
                  <a:srgbClr val="41476F"/>
                </a:solidFill>
                <a:latin typeface="Arial"/>
                <a:cs typeface="Arial"/>
              </a:rPr>
              <a:t>Calcium is absent.</a:t>
            </a:r>
            <a:endParaRPr sz="2400" dirty="0">
              <a:latin typeface="Arial"/>
              <a:cs typeface="Arial"/>
            </a:endParaRPr>
          </a:p>
          <a:p>
            <a:pPr marL="988060" indent="-317500">
              <a:lnSpc>
                <a:spcPts val="3325"/>
              </a:lnSpc>
              <a:buClr>
                <a:srgbClr val="000000"/>
              </a:buClr>
              <a:buSzPct val="116666"/>
              <a:buFont typeface="Symbol"/>
              <a:buChar char=""/>
              <a:tabLst>
                <a:tab pos="988060" algn="l"/>
                <a:tab pos="988694" algn="l"/>
              </a:tabLst>
            </a:pPr>
            <a:r>
              <a:rPr sz="2400" spc="-5" dirty="0">
                <a:solidFill>
                  <a:srgbClr val="41476F"/>
                </a:solidFill>
                <a:latin typeface="Arial"/>
                <a:cs typeface="Arial"/>
              </a:rPr>
              <a:t>Magnesium is</a:t>
            </a:r>
            <a:r>
              <a:rPr sz="2400" spc="-10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1476F"/>
                </a:solidFill>
                <a:latin typeface="Arial"/>
                <a:cs typeface="Arial"/>
              </a:rPr>
              <a:t>absent.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ts val="3350"/>
              </a:lnSpc>
              <a:buClr>
                <a:srgbClr val="000000"/>
              </a:buClr>
              <a:buSzPct val="116666"/>
              <a:buFont typeface="Symbol"/>
              <a:buChar char=""/>
              <a:tabLst>
                <a:tab pos="329565" algn="l"/>
                <a:tab pos="330200" algn="l"/>
              </a:tabLst>
            </a:pPr>
            <a:r>
              <a:rPr sz="2400" dirty="0">
                <a:solidFill>
                  <a:srgbClr val="41476F"/>
                </a:solidFill>
                <a:latin typeface="Arial"/>
                <a:cs typeface="Arial"/>
              </a:rPr>
              <a:t>Honey </a:t>
            </a:r>
            <a:r>
              <a:rPr sz="2400" spc="-5" dirty="0">
                <a:solidFill>
                  <a:srgbClr val="41476F"/>
                </a:solidFill>
                <a:latin typeface="Arial"/>
                <a:cs typeface="Arial"/>
              </a:rPr>
              <a:t>contains </a:t>
            </a:r>
            <a:r>
              <a:rPr sz="2400" spc="-10" dirty="0">
                <a:solidFill>
                  <a:srgbClr val="41476F"/>
                </a:solidFill>
                <a:latin typeface="Arial"/>
                <a:cs typeface="Arial"/>
              </a:rPr>
              <a:t>reducing</a:t>
            </a:r>
            <a:r>
              <a:rPr sz="2400" spc="-15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1476F"/>
                </a:solidFill>
                <a:latin typeface="Arial"/>
                <a:cs typeface="Arial"/>
              </a:rPr>
              <a:t>sugar.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7000">
        <p:diamond/>
      </p:transition>
    </mc:Choice>
    <mc:Fallback>
      <p:transition spd="slow" advClick="0" advTm="7000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6000" t="-3000" r="-7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250" y="393700"/>
            <a:ext cx="6858000" cy="9982200"/>
          </a:xfrm>
          <a:custGeom>
            <a:avLst/>
            <a:gdLst/>
            <a:ahLst/>
            <a:cxnLst/>
            <a:rect l="l" t="t" r="r" b="b"/>
            <a:pathLst>
              <a:path w="6659880" h="9593580">
                <a:moveTo>
                  <a:pt x="0" y="9593580"/>
                </a:moveTo>
                <a:lnTo>
                  <a:pt x="6659880" y="9593580"/>
                </a:lnTo>
                <a:lnTo>
                  <a:pt x="6659880" y="0"/>
                </a:lnTo>
                <a:lnTo>
                  <a:pt x="0" y="0"/>
                </a:lnTo>
                <a:lnTo>
                  <a:pt x="0" y="959358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5735" y="932509"/>
            <a:ext cx="4735195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spc="5" dirty="0">
                <a:solidFill>
                  <a:srgbClr val="0CA61B"/>
                </a:solidFill>
                <a:latin typeface="MV Boli"/>
                <a:cs typeface="MV Boli"/>
              </a:rPr>
              <a:t>BIBLIOGRAPHY</a:t>
            </a:r>
            <a:endParaRPr sz="5200" dirty="0">
              <a:latin typeface="MV Boli"/>
              <a:cs typeface="MV Bol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276" y="2042286"/>
            <a:ext cx="5575300" cy="3316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indent="-686435">
              <a:lnSpc>
                <a:spcPct val="100000"/>
              </a:lnSpc>
              <a:spcBef>
                <a:spcPts val="105"/>
              </a:spcBef>
              <a:buClr>
                <a:srgbClr val="E26C09"/>
              </a:buClr>
              <a:buFont typeface="Wingdings"/>
              <a:buChar char=""/>
              <a:tabLst>
                <a:tab pos="698500" algn="l"/>
                <a:tab pos="699135" algn="l"/>
              </a:tabLst>
            </a:pPr>
            <a:r>
              <a:rPr sz="2800" b="1" i="1" u="heavy" dirty="0">
                <a:solidFill>
                  <a:srgbClr val="0000BE"/>
                </a:solidFill>
                <a:uFill>
                  <a:solidFill>
                    <a:srgbClr val="0000BE"/>
                  </a:solidFill>
                </a:uFill>
                <a:latin typeface="MV Boli"/>
                <a:cs typeface="MV Boli"/>
                <a:hlinkClick r:id="rId3"/>
              </a:rPr>
              <a:t>www.graduateway.com</a:t>
            </a:r>
            <a:endParaRPr sz="2800" dirty="0">
              <a:latin typeface="MV Boli"/>
              <a:cs typeface="MV Boli"/>
            </a:endParaRPr>
          </a:p>
          <a:p>
            <a:pPr marL="698500" indent="-686435">
              <a:lnSpc>
                <a:spcPct val="100000"/>
              </a:lnSpc>
              <a:spcBef>
                <a:spcPts val="2285"/>
              </a:spcBef>
              <a:buClr>
                <a:srgbClr val="E26C09"/>
              </a:buClr>
              <a:buFont typeface="Wingdings"/>
              <a:buChar char=""/>
              <a:tabLst>
                <a:tab pos="698500" algn="l"/>
                <a:tab pos="699135" algn="l"/>
              </a:tabLst>
            </a:pPr>
            <a:r>
              <a:rPr sz="2800" b="1" i="1" u="heavy" dirty="0">
                <a:solidFill>
                  <a:srgbClr val="0000BE"/>
                </a:solidFill>
                <a:uFill>
                  <a:solidFill>
                    <a:srgbClr val="0000BE"/>
                  </a:solidFill>
                </a:uFill>
                <a:latin typeface="MV Boli"/>
                <a:cs typeface="MV Boli"/>
                <a:hlinkClick r:id="rId4"/>
              </a:rPr>
              <a:t>www.investigatoryproject.com</a:t>
            </a:r>
            <a:endParaRPr sz="2800" dirty="0">
              <a:latin typeface="MV Boli"/>
              <a:cs typeface="MV Boli"/>
            </a:endParaRPr>
          </a:p>
          <a:p>
            <a:pPr marL="698500" indent="-686435">
              <a:lnSpc>
                <a:spcPct val="100000"/>
              </a:lnSpc>
              <a:spcBef>
                <a:spcPts val="2280"/>
              </a:spcBef>
              <a:buClr>
                <a:srgbClr val="E26C09"/>
              </a:buClr>
              <a:buFont typeface="Wingdings"/>
              <a:buChar char=""/>
              <a:tabLst>
                <a:tab pos="698500" algn="l"/>
                <a:tab pos="699135" algn="l"/>
              </a:tabLst>
            </a:pPr>
            <a:r>
              <a:rPr sz="2800" b="1" i="1" u="heavy" dirty="0">
                <a:solidFill>
                  <a:srgbClr val="0000BE"/>
                </a:solidFill>
                <a:uFill>
                  <a:solidFill>
                    <a:srgbClr val="0000BE"/>
                  </a:solidFill>
                </a:uFill>
                <a:latin typeface="MV Boli"/>
                <a:cs typeface="MV Boli"/>
                <a:hlinkClick r:id="rId5"/>
              </a:rPr>
              <a:t>www.infoscienceandtech.com</a:t>
            </a:r>
            <a:endParaRPr sz="2800" dirty="0">
              <a:latin typeface="MV Boli"/>
              <a:cs typeface="MV Boli"/>
            </a:endParaRPr>
          </a:p>
          <a:p>
            <a:pPr marL="698500" indent="-686435">
              <a:lnSpc>
                <a:spcPct val="100000"/>
              </a:lnSpc>
              <a:spcBef>
                <a:spcPts val="2260"/>
              </a:spcBef>
              <a:buClr>
                <a:srgbClr val="E26C09"/>
              </a:buClr>
              <a:buFont typeface="Wingdings"/>
              <a:buChar char=""/>
              <a:tabLst>
                <a:tab pos="698500" algn="l"/>
                <a:tab pos="699135" algn="l"/>
              </a:tabLst>
            </a:pPr>
            <a:r>
              <a:rPr sz="2800" b="1" i="1" u="heavy" dirty="0">
                <a:solidFill>
                  <a:srgbClr val="0000BE"/>
                </a:solidFill>
                <a:uFill>
                  <a:solidFill>
                    <a:srgbClr val="0000BE"/>
                  </a:solidFill>
                </a:uFill>
                <a:latin typeface="MV Boli"/>
                <a:cs typeface="MV Boli"/>
                <a:hlinkClick r:id="rId6"/>
              </a:rPr>
              <a:t>www.slideshare.net.com</a:t>
            </a:r>
            <a:endParaRPr sz="2800" dirty="0">
              <a:latin typeface="MV Boli"/>
              <a:cs typeface="MV Boli"/>
            </a:endParaRPr>
          </a:p>
          <a:p>
            <a:pPr marL="698500" indent="-686435">
              <a:lnSpc>
                <a:spcPct val="100000"/>
              </a:lnSpc>
              <a:spcBef>
                <a:spcPts val="2280"/>
              </a:spcBef>
              <a:buClr>
                <a:srgbClr val="E26C09"/>
              </a:buClr>
              <a:buFont typeface="Wingdings"/>
              <a:buChar char=""/>
              <a:tabLst>
                <a:tab pos="698500" algn="l"/>
                <a:tab pos="699135" algn="l"/>
              </a:tabLst>
            </a:pPr>
            <a:r>
              <a:rPr sz="2800" b="1" i="1" u="heavy" dirty="0">
                <a:solidFill>
                  <a:srgbClr val="0000BE"/>
                </a:solidFill>
                <a:uFill>
                  <a:solidFill>
                    <a:srgbClr val="0000BE"/>
                  </a:solidFill>
                </a:uFill>
                <a:latin typeface="MV Boli"/>
                <a:cs typeface="MV Boli"/>
                <a:hlinkClick r:id="rId7"/>
              </a:rPr>
              <a:t>www.google.com</a:t>
            </a:r>
            <a:endParaRPr sz="2800" dirty="0">
              <a:latin typeface="MV Boli"/>
              <a:cs typeface="MV Bol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1226" y="6947849"/>
            <a:ext cx="3671570" cy="29159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4800" b="1" spc="-5" dirty="0">
                <a:solidFill>
                  <a:srgbClr val="001F5F"/>
                </a:solidFill>
                <a:latin typeface="Algerian"/>
                <a:cs typeface="Algerian"/>
              </a:rPr>
              <a:t>: ) </a:t>
            </a:r>
            <a:r>
              <a:rPr sz="4800" b="1" dirty="0">
                <a:solidFill>
                  <a:srgbClr val="001F5F"/>
                </a:solidFill>
                <a:latin typeface="Algerian"/>
                <a:cs typeface="Algerian"/>
              </a:rPr>
              <a:t>mADE</a:t>
            </a:r>
            <a:r>
              <a:rPr sz="4800" b="1" spc="-50" dirty="0">
                <a:solidFill>
                  <a:srgbClr val="001F5F"/>
                </a:solidFill>
                <a:latin typeface="Algerian"/>
                <a:cs typeface="Algerian"/>
              </a:rPr>
              <a:t> </a:t>
            </a:r>
            <a:r>
              <a:rPr sz="4800" b="1" spc="-10" dirty="0">
                <a:solidFill>
                  <a:srgbClr val="001F5F"/>
                </a:solidFill>
                <a:latin typeface="Algerian"/>
                <a:cs typeface="Algerian"/>
              </a:rPr>
              <a:t>BY</a:t>
            </a:r>
            <a:endParaRPr sz="4800" dirty="0">
              <a:latin typeface="Algerian"/>
              <a:cs typeface="Algerian"/>
            </a:endParaRPr>
          </a:p>
          <a:p>
            <a:pPr marL="350520">
              <a:lnSpc>
                <a:spcPct val="100000"/>
              </a:lnSpc>
              <a:spcBef>
                <a:spcPts val="385"/>
              </a:spcBef>
            </a:pPr>
            <a:r>
              <a:rPr sz="4800" b="1" i="1" spc="-10" dirty="0">
                <a:solidFill>
                  <a:srgbClr val="EB126E"/>
                </a:solidFill>
                <a:latin typeface="Monotype Corsiva"/>
                <a:cs typeface="Monotype Corsiva"/>
              </a:rPr>
              <a:t>Dhwani</a:t>
            </a:r>
            <a:r>
              <a:rPr sz="4800" b="1" i="1" spc="-50" dirty="0">
                <a:solidFill>
                  <a:srgbClr val="EB126E"/>
                </a:solidFill>
                <a:latin typeface="Monotype Corsiva"/>
                <a:cs typeface="Monotype Corsiva"/>
              </a:rPr>
              <a:t> </a:t>
            </a:r>
            <a:r>
              <a:rPr sz="4800" b="1" i="1" spc="-5" dirty="0">
                <a:solidFill>
                  <a:srgbClr val="EB126E"/>
                </a:solidFill>
                <a:latin typeface="Monotype Corsiva"/>
                <a:cs typeface="Monotype Corsiva"/>
              </a:rPr>
              <a:t>Gupta</a:t>
            </a:r>
            <a:endParaRPr sz="4800" dirty="0">
              <a:latin typeface="Monotype Corsiva"/>
              <a:cs typeface="Monotype Corsiva"/>
            </a:endParaRPr>
          </a:p>
          <a:p>
            <a:pPr marL="1231900">
              <a:lnSpc>
                <a:spcPct val="100000"/>
              </a:lnSpc>
              <a:spcBef>
                <a:spcPts val="985"/>
              </a:spcBef>
            </a:pPr>
            <a:r>
              <a:rPr sz="3600" b="1" i="1" spc="-10" dirty="0">
                <a:solidFill>
                  <a:srgbClr val="BE1746"/>
                </a:solidFill>
                <a:latin typeface="Monotype Corsiva"/>
                <a:cs typeface="Monotype Corsiva"/>
              </a:rPr>
              <a:t>XII </a:t>
            </a:r>
            <a:r>
              <a:rPr sz="3600" b="1" i="1" spc="-5" dirty="0">
                <a:solidFill>
                  <a:srgbClr val="BE1746"/>
                </a:solidFill>
                <a:latin typeface="Monotype Corsiva"/>
                <a:cs typeface="Monotype Corsiva"/>
              </a:rPr>
              <a:t>– C</a:t>
            </a:r>
            <a:endParaRPr sz="3600" dirty="0">
              <a:latin typeface="Monotype Corsiva"/>
              <a:cs typeface="Monotype Corsiva"/>
            </a:endParaRPr>
          </a:p>
          <a:p>
            <a:pPr marL="838835">
              <a:lnSpc>
                <a:spcPct val="100000"/>
              </a:lnSpc>
              <a:spcBef>
                <a:spcPts val="840"/>
              </a:spcBef>
            </a:pPr>
            <a:r>
              <a:rPr sz="3600" b="1" i="1" spc="-5" dirty="0">
                <a:solidFill>
                  <a:srgbClr val="6F2F9F"/>
                </a:solidFill>
                <a:latin typeface="Monotype Corsiva"/>
                <a:cs typeface="Monotype Corsiva"/>
              </a:rPr>
              <a:t>S.G.N</a:t>
            </a:r>
            <a:r>
              <a:rPr sz="3600" b="1" i="1" spc="-15" dirty="0">
                <a:solidFill>
                  <a:srgbClr val="6F2F9F"/>
                </a:solidFill>
                <a:latin typeface="Monotype Corsiva"/>
                <a:cs typeface="Monotype Corsiva"/>
              </a:rPr>
              <a:t> </a:t>
            </a:r>
            <a:r>
              <a:rPr sz="3600" b="1" i="1" spc="-5" dirty="0">
                <a:solidFill>
                  <a:srgbClr val="6F2F9F"/>
                </a:solidFill>
                <a:latin typeface="Monotype Corsiva"/>
                <a:cs typeface="Monotype Corsiva"/>
              </a:rPr>
              <a:t>School</a:t>
            </a:r>
            <a:endParaRPr sz="36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7000">
        <p14:ripple/>
      </p:transition>
    </mc:Choice>
    <mc:Fallback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85213" y="8165105"/>
            <a:ext cx="3480435" cy="15417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3600" spc="-5" dirty="0">
                <a:latin typeface="Arial Black"/>
                <a:cs typeface="Arial Black"/>
              </a:rPr>
              <a:t>Submitted</a:t>
            </a:r>
            <a:r>
              <a:rPr sz="3600" spc="-75" dirty="0">
                <a:latin typeface="Arial Black"/>
                <a:cs typeface="Arial Black"/>
              </a:rPr>
              <a:t> </a:t>
            </a:r>
            <a:r>
              <a:rPr sz="3600" dirty="0">
                <a:latin typeface="Arial Black"/>
                <a:cs typeface="Arial Black"/>
              </a:rPr>
              <a:t>by:</a:t>
            </a:r>
          </a:p>
          <a:p>
            <a:pPr marL="173990" marR="261620" algn="ctr">
              <a:lnSpc>
                <a:spcPts val="3529"/>
              </a:lnSpc>
              <a:spcBef>
                <a:spcPts val="180"/>
              </a:spcBef>
            </a:pPr>
            <a:r>
              <a:rPr sz="2600" b="1" spc="-5" dirty="0">
                <a:latin typeface="Kristen ITC"/>
                <a:cs typeface="Kristen ITC"/>
              </a:rPr>
              <a:t>DHWANI</a:t>
            </a:r>
            <a:r>
              <a:rPr sz="2600" b="1" spc="-50" dirty="0">
                <a:latin typeface="Kristen ITC"/>
                <a:cs typeface="Kristen ITC"/>
              </a:rPr>
              <a:t> </a:t>
            </a:r>
            <a:r>
              <a:rPr sz="2600" b="1" spc="-10" dirty="0">
                <a:latin typeface="Kristen ITC"/>
                <a:cs typeface="Kristen ITC"/>
              </a:rPr>
              <a:t>GUPTA </a:t>
            </a:r>
            <a:r>
              <a:rPr sz="2600" b="1" spc="-5" dirty="0">
                <a:latin typeface="Kristen ITC"/>
                <a:cs typeface="Kristen ITC"/>
              </a:rPr>
              <a:t> XII-C</a:t>
            </a:r>
            <a:endParaRPr sz="2600" dirty="0">
              <a:latin typeface="Kristen ITC"/>
              <a:cs typeface="Kristen IT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6648" y="435812"/>
            <a:ext cx="9525" cy="76835"/>
          </a:xfrm>
          <a:custGeom>
            <a:avLst/>
            <a:gdLst/>
            <a:ahLst/>
            <a:cxnLst/>
            <a:rect l="l" t="t" r="r" b="b"/>
            <a:pathLst>
              <a:path w="9525" h="76834">
                <a:moveTo>
                  <a:pt x="0" y="76504"/>
                </a:moveTo>
                <a:lnTo>
                  <a:pt x="9143" y="76504"/>
                </a:lnTo>
                <a:lnTo>
                  <a:pt x="9143" y="0"/>
                </a:lnTo>
                <a:lnTo>
                  <a:pt x="0" y="0"/>
                </a:lnTo>
                <a:lnTo>
                  <a:pt x="0" y="76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648" y="435863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59" h="9525">
                <a:moveTo>
                  <a:pt x="0" y="9144"/>
                </a:moveTo>
                <a:lnTo>
                  <a:pt x="73151" y="9144"/>
                </a:lnTo>
                <a:lnTo>
                  <a:pt x="73151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4936" y="454100"/>
            <a:ext cx="36830" cy="58419"/>
          </a:xfrm>
          <a:custGeom>
            <a:avLst/>
            <a:gdLst/>
            <a:ahLst/>
            <a:cxnLst/>
            <a:rect l="l" t="t" r="r" b="b"/>
            <a:pathLst>
              <a:path w="36829" h="58420">
                <a:moveTo>
                  <a:pt x="0" y="58216"/>
                </a:moveTo>
                <a:lnTo>
                  <a:pt x="36576" y="58216"/>
                </a:lnTo>
                <a:lnTo>
                  <a:pt x="36576" y="0"/>
                </a:lnTo>
                <a:lnTo>
                  <a:pt x="0" y="0"/>
                </a:lnTo>
                <a:lnTo>
                  <a:pt x="0" y="5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4936" y="454151"/>
            <a:ext cx="55244" cy="36830"/>
          </a:xfrm>
          <a:custGeom>
            <a:avLst/>
            <a:gdLst/>
            <a:ahLst/>
            <a:cxnLst/>
            <a:rect l="l" t="t" r="r" b="b"/>
            <a:pathLst>
              <a:path w="55245" h="36829">
                <a:moveTo>
                  <a:pt x="0" y="36575"/>
                </a:moveTo>
                <a:lnTo>
                  <a:pt x="54864" y="36575"/>
                </a:lnTo>
                <a:lnTo>
                  <a:pt x="54864" y="0"/>
                </a:lnTo>
                <a:lnTo>
                  <a:pt x="0" y="0"/>
                </a:lnTo>
                <a:lnTo>
                  <a:pt x="0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656" y="499820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0" y="12496"/>
                </a:moveTo>
                <a:lnTo>
                  <a:pt x="9143" y="12496"/>
                </a:lnTo>
                <a:lnTo>
                  <a:pt x="9143" y="0"/>
                </a:lnTo>
                <a:lnTo>
                  <a:pt x="0" y="0"/>
                </a:lnTo>
                <a:lnTo>
                  <a:pt x="0" y="12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656" y="4998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48"/>
                </a:moveTo>
                <a:lnTo>
                  <a:pt x="9143" y="9448"/>
                </a:lnTo>
                <a:lnTo>
                  <a:pt x="9143" y="0"/>
                </a:lnTo>
                <a:lnTo>
                  <a:pt x="0" y="0"/>
                </a:lnTo>
                <a:lnTo>
                  <a:pt x="0" y="9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800" y="440435"/>
            <a:ext cx="6479540" cy="0"/>
          </a:xfrm>
          <a:custGeom>
            <a:avLst/>
            <a:gdLst/>
            <a:ahLst/>
            <a:cxnLst/>
            <a:rect l="l" t="t" r="r" b="b"/>
            <a:pathLst>
              <a:path w="6479540">
                <a:moveTo>
                  <a:pt x="0" y="0"/>
                </a:moveTo>
                <a:lnTo>
                  <a:pt x="64794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800" y="472439"/>
            <a:ext cx="6479540" cy="0"/>
          </a:xfrm>
          <a:custGeom>
            <a:avLst/>
            <a:gdLst/>
            <a:ahLst/>
            <a:cxnLst/>
            <a:rect l="l" t="t" r="r" b="b"/>
            <a:pathLst>
              <a:path w="6479540">
                <a:moveTo>
                  <a:pt x="0" y="0"/>
                </a:moveTo>
                <a:lnTo>
                  <a:pt x="6479412" y="0"/>
                </a:lnTo>
              </a:path>
            </a:pathLst>
          </a:custGeom>
          <a:ln w="36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800" y="504545"/>
            <a:ext cx="6479540" cy="0"/>
          </a:xfrm>
          <a:custGeom>
            <a:avLst/>
            <a:gdLst/>
            <a:ahLst/>
            <a:cxnLst/>
            <a:rect l="l" t="t" r="r" b="b"/>
            <a:pathLst>
              <a:path w="6479540">
                <a:moveTo>
                  <a:pt x="0" y="0"/>
                </a:moveTo>
                <a:lnTo>
                  <a:pt x="6479412" y="0"/>
                </a:lnTo>
              </a:path>
            </a:pathLst>
          </a:custGeom>
          <a:ln w="94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83297" y="435812"/>
            <a:ext cx="9525" cy="76835"/>
          </a:xfrm>
          <a:custGeom>
            <a:avLst/>
            <a:gdLst/>
            <a:ahLst/>
            <a:cxnLst/>
            <a:rect l="l" t="t" r="r" b="b"/>
            <a:pathLst>
              <a:path w="9525" h="76834">
                <a:moveTo>
                  <a:pt x="0" y="76504"/>
                </a:moveTo>
                <a:lnTo>
                  <a:pt x="9143" y="76504"/>
                </a:lnTo>
                <a:lnTo>
                  <a:pt x="9143" y="0"/>
                </a:lnTo>
                <a:lnTo>
                  <a:pt x="0" y="0"/>
                </a:lnTo>
                <a:lnTo>
                  <a:pt x="0" y="76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9290" y="435863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59" h="9525">
                <a:moveTo>
                  <a:pt x="0" y="9144"/>
                </a:moveTo>
                <a:lnTo>
                  <a:pt x="73151" y="9144"/>
                </a:lnTo>
                <a:lnTo>
                  <a:pt x="73151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37578" y="454100"/>
            <a:ext cx="36830" cy="58419"/>
          </a:xfrm>
          <a:custGeom>
            <a:avLst/>
            <a:gdLst/>
            <a:ahLst/>
            <a:cxnLst/>
            <a:rect l="l" t="t" r="r" b="b"/>
            <a:pathLst>
              <a:path w="36829" h="58420">
                <a:moveTo>
                  <a:pt x="0" y="58216"/>
                </a:moveTo>
                <a:lnTo>
                  <a:pt x="36575" y="58216"/>
                </a:lnTo>
                <a:lnTo>
                  <a:pt x="36575" y="0"/>
                </a:lnTo>
                <a:lnTo>
                  <a:pt x="0" y="0"/>
                </a:lnTo>
                <a:lnTo>
                  <a:pt x="0" y="5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9290" y="454151"/>
            <a:ext cx="55244" cy="36830"/>
          </a:xfrm>
          <a:custGeom>
            <a:avLst/>
            <a:gdLst/>
            <a:ahLst/>
            <a:cxnLst/>
            <a:rect l="l" t="t" r="r" b="b"/>
            <a:pathLst>
              <a:path w="55245" h="36829">
                <a:moveTo>
                  <a:pt x="0" y="36575"/>
                </a:moveTo>
                <a:lnTo>
                  <a:pt x="54864" y="36575"/>
                </a:lnTo>
                <a:lnTo>
                  <a:pt x="54864" y="0"/>
                </a:lnTo>
                <a:lnTo>
                  <a:pt x="0" y="0"/>
                </a:lnTo>
                <a:lnTo>
                  <a:pt x="0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19290" y="499820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0" y="12496"/>
                </a:moveTo>
                <a:lnTo>
                  <a:pt x="9144" y="12496"/>
                </a:lnTo>
                <a:lnTo>
                  <a:pt x="9144" y="0"/>
                </a:lnTo>
                <a:lnTo>
                  <a:pt x="0" y="0"/>
                </a:lnTo>
                <a:lnTo>
                  <a:pt x="0" y="12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19290" y="4998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448"/>
                </a:moveTo>
                <a:lnTo>
                  <a:pt x="9144" y="9448"/>
                </a:lnTo>
                <a:lnTo>
                  <a:pt x="9144" y="0"/>
                </a:lnTo>
                <a:lnTo>
                  <a:pt x="0" y="0"/>
                </a:lnTo>
                <a:lnTo>
                  <a:pt x="0" y="9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228" y="512393"/>
            <a:ext cx="0" cy="9561195"/>
          </a:xfrm>
          <a:custGeom>
            <a:avLst/>
            <a:gdLst/>
            <a:ahLst/>
            <a:cxnLst/>
            <a:rect l="l" t="t" r="r" b="b"/>
            <a:pathLst>
              <a:path h="9561195">
                <a:moveTo>
                  <a:pt x="0" y="0"/>
                </a:moveTo>
                <a:lnTo>
                  <a:pt x="0" y="956094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224" y="512393"/>
            <a:ext cx="0" cy="9616440"/>
          </a:xfrm>
          <a:custGeom>
            <a:avLst/>
            <a:gdLst/>
            <a:ahLst/>
            <a:cxnLst/>
            <a:rect l="l" t="t" r="r" b="b"/>
            <a:pathLst>
              <a:path h="9616440">
                <a:moveTo>
                  <a:pt x="0" y="0"/>
                </a:moveTo>
                <a:lnTo>
                  <a:pt x="0" y="9616109"/>
                </a:lnTo>
              </a:path>
            </a:pathLst>
          </a:custGeom>
          <a:ln w="36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1220" y="512393"/>
            <a:ext cx="0" cy="9634855"/>
          </a:xfrm>
          <a:custGeom>
            <a:avLst/>
            <a:gdLst/>
            <a:ahLst/>
            <a:cxnLst/>
            <a:rect l="l" t="t" r="r" b="b"/>
            <a:pathLst>
              <a:path h="9634855">
                <a:moveTo>
                  <a:pt x="0" y="0"/>
                </a:moveTo>
                <a:lnTo>
                  <a:pt x="0" y="963439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6648" y="10137647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59" h="9525">
                <a:moveTo>
                  <a:pt x="0" y="9144"/>
                </a:moveTo>
                <a:lnTo>
                  <a:pt x="73151" y="9144"/>
                </a:lnTo>
                <a:lnTo>
                  <a:pt x="73151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4936" y="10091622"/>
            <a:ext cx="55244" cy="37465"/>
          </a:xfrm>
          <a:custGeom>
            <a:avLst/>
            <a:gdLst/>
            <a:ahLst/>
            <a:cxnLst/>
            <a:rect l="l" t="t" r="r" b="b"/>
            <a:pathLst>
              <a:path w="55245" h="37465">
                <a:moveTo>
                  <a:pt x="0" y="36880"/>
                </a:moveTo>
                <a:lnTo>
                  <a:pt x="54864" y="36880"/>
                </a:lnTo>
                <a:lnTo>
                  <a:pt x="54864" y="0"/>
                </a:lnTo>
                <a:lnTo>
                  <a:pt x="0" y="0"/>
                </a:lnTo>
                <a:lnTo>
                  <a:pt x="0" y="36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656" y="10073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3"/>
                </a:moveTo>
                <a:lnTo>
                  <a:pt x="9143" y="9143"/>
                </a:lnTo>
                <a:lnTo>
                  <a:pt x="914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656" y="10073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3"/>
                </a:moveTo>
                <a:lnTo>
                  <a:pt x="9143" y="9143"/>
                </a:lnTo>
                <a:lnTo>
                  <a:pt x="9143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9800" y="10142219"/>
            <a:ext cx="6479540" cy="0"/>
          </a:xfrm>
          <a:custGeom>
            <a:avLst/>
            <a:gdLst/>
            <a:ahLst/>
            <a:cxnLst/>
            <a:rect l="l" t="t" r="r" b="b"/>
            <a:pathLst>
              <a:path w="6479540">
                <a:moveTo>
                  <a:pt x="0" y="0"/>
                </a:moveTo>
                <a:lnTo>
                  <a:pt x="64794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9800" y="10110063"/>
            <a:ext cx="6479540" cy="0"/>
          </a:xfrm>
          <a:custGeom>
            <a:avLst/>
            <a:gdLst/>
            <a:ahLst/>
            <a:cxnLst/>
            <a:rect l="l" t="t" r="r" b="b"/>
            <a:pathLst>
              <a:path w="6479540">
                <a:moveTo>
                  <a:pt x="0" y="0"/>
                </a:moveTo>
                <a:lnTo>
                  <a:pt x="6479412" y="0"/>
                </a:lnTo>
              </a:path>
            </a:pathLst>
          </a:custGeom>
          <a:ln w="368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9800" y="10077907"/>
            <a:ext cx="6479540" cy="0"/>
          </a:xfrm>
          <a:custGeom>
            <a:avLst/>
            <a:gdLst/>
            <a:ahLst/>
            <a:cxnLst/>
            <a:rect l="l" t="t" r="r" b="b"/>
            <a:pathLst>
              <a:path w="6479540">
                <a:moveTo>
                  <a:pt x="0" y="0"/>
                </a:moveTo>
                <a:lnTo>
                  <a:pt x="6479412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87869" y="512393"/>
            <a:ext cx="0" cy="9634855"/>
          </a:xfrm>
          <a:custGeom>
            <a:avLst/>
            <a:gdLst/>
            <a:ahLst/>
            <a:cxnLst/>
            <a:rect l="l" t="t" r="r" b="b"/>
            <a:pathLst>
              <a:path h="9634855">
                <a:moveTo>
                  <a:pt x="0" y="0"/>
                </a:moveTo>
                <a:lnTo>
                  <a:pt x="0" y="963439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55866" y="512393"/>
            <a:ext cx="0" cy="9616440"/>
          </a:xfrm>
          <a:custGeom>
            <a:avLst/>
            <a:gdLst/>
            <a:ahLst/>
            <a:cxnLst/>
            <a:rect l="l" t="t" r="r" b="b"/>
            <a:pathLst>
              <a:path h="9616440">
                <a:moveTo>
                  <a:pt x="0" y="0"/>
                </a:moveTo>
                <a:lnTo>
                  <a:pt x="0" y="9616109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23861" y="512393"/>
            <a:ext cx="0" cy="9561195"/>
          </a:xfrm>
          <a:custGeom>
            <a:avLst/>
            <a:gdLst/>
            <a:ahLst/>
            <a:cxnLst/>
            <a:rect l="l" t="t" r="r" b="b"/>
            <a:pathLst>
              <a:path h="9561195">
                <a:moveTo>
                  <a:pt x="0" y="0"/>
                </a:moveTo>
                <a:lnTo>
                  <a:pt x="0" y="956094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19290" y="10137647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59" h="9525">
                <a:moveTo>
                  <a:pt x="0" y="9144"/>
                </a:moveTo>
                <a:lnTo>
                  <a:pt x="73151" y="9144"/>
                </a:lnTo>
                <a:lnTo>
                  <a:pt x="73151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19290" y="10091622"/>
            <a:ext cx="55244" cy="37465"/>
          </a:xfrm>
          <a:custGeom>
            <a:avLst/>
            <a:gdLst/>
            <a:ahLst/>
            <a:cxnLst/>
            <a:rect l="l" t="t" r="r" b="b"/>
            <a:pathLst>
              <a:path w="55245" h="37465">
                <a:moveTo>
                  <a:pt x="0" y="36880"/>
                </a:moveTo>
                <a:lnTo>
                  <a:pt x="54864" y="36880"/>
                </a:lnTo>
                <a:lnTo>
                  <a:pt x="54864" y="0"/>
                </a:lnTo>
                <a:lnTo>
                  <a:pt x="0" y="0"/>
                </a:lnTo>
                <a:lnTo>
                  <a:pt x="0" y="36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19290" y="10073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3"/>
                </a:moveTo>
                <a:lnTo>
                  <a:pt x="9144" y="9143"/>
                </a:lnTo>
                <a:lnTo>
                  <a:pt x="9144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19290" y="100733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143"/>
                </a:moveTo>
                <a:lnTo>
                  <a:pt x="9144" y="9143"/>
                </a:lnTo>
                <a:lnTo>
                  <a:pt x="9144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53153" y="5316153"/>
            <a:ext cx="4297207" cy="244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958850" y="1079500"/>
            <a:ext cx="5258182" cy="3886200"/>
          </a:xfrm>
        </p:spPr>
        <p:txBody>
          <a:bodyPr/>
          <a:lstStyle/>
          <a:p>
            <a:pPr algn="ctr"/>
            <a:r>
              <a:rPr lang="en-IN" spc="-5" dirty="0" smtClean="0">
                <a:solidFill>
                  <a:schemeClr val="accent6">
                    <a:lumMod val="75000"/>
                  </a:schemeClr>
                </a:solidFill>
                <a:latin typeface="Algerian"/>
                <a:cs typeface="Algerian"/>
              </a:rPr>
              <a:t>Analysis</a:t>
            </a:r>
            <a:br>
              <a:rPr lang="en-IN" spc="-5" dirty="0" smtClean="0">
                <a:solidFill>
                  <a:schemeClr val="accent6">
                    <a:lumMod val="75000"/>
                  </a:schemeClr>
                </a:solidFill>
                <a:latin typeface="Algerian"/>
                <a:cs typeface="Algerian"/>
              </a:rPr>
            </a:br>
            <a:r>
              <a:rPr lang="en-IN" spc="-5" dirty="0" smtClean="0">
                <a:solidFill>
                  <a:schemeClr val="accent6">
                    <a:lumMod val="75000"/>
                  </a:schemeClr>
                </a:solidFill>
                <a:latin typeface="Algerian"/>
                <a:cs typeface="Algerian"/>
              </a:rPr>
              <a:t>of</a:t>
            </a:r>
            <a:br>
              <a:rPr lang="en-IN" spc="-5" dirty="0" smtClean="0">
                <a:solidFill>
                  <a:schemeClr val="accent6">
                    <a:lumMod val="75000"/>
                  </a:schemeClr>
                </a:solidFill>
                <a:latin typeface="Algerian"/>
                <a:cs typeface="Algerian"/>
              </a:rPr>
            </a:br>
            <a:r>
              <a:rPr lang="en-IN" spc="-5" dirty="0" smtClean="0">
                <a:solidFill>
                  <a:schemeClr val="accent6">
                    <a:lumMod val="75000"/>
                  </a:schemeClr>
                </a:solidFill>
                <a:latin typeface="Algerian"/>
                <a:cs typeface="Algerian"/>
              </a:rPr>
              <a:t>honey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lgerian"/>
                <a:cs typeface="Algerian"/>
              </a:rPr>
              <a:t/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  <a:latin typeface="Algerian"/>
                <a:cs typeface="Algerian"/>
              </a:rPr>
            </a:b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7000">
        <p:dissolve/>
      </p:transition>
    </mc:Choice>
    <mc:Fallback>
      <p:transition spd="slow" advClick="0" advTm="7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9" y="434339"/>
            <a:ext cx="6621780" cy="9644380"/>
          </a:xfrm>
          <a:custGeom>
            <a:avLst/>
            <a:gdLst/>
            <a:ahLst/>
            <a:cxnLst/>
            <a:rect l="l" t="t" r="r" b="b"/>
            <a:pathLst>
              <a:path w="6621780" h="9644380">
                <a:moveTo>
                  <a:pt x="0" y="9644380"/>
                </a:moveTo>
                <a:lnTo>
                  <a:pt x="6621780" y="9644380"/>
                </a:lnTo>
                <a:lnTo>
                  <a:pt x="6621780" y="0"/>
                </a:lnTo>
                <a:lnTo>
                  <a:pt x="0" y="0"/>
                </a:lnTo>
                <a:lnTo>
                  <a:pt x="0" y="964438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180" y="921349"/>
            <a:ext cx="5588635" cy="1070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850" spc="-220" dirty="0">
                <a:solidFill>
                  <a:srgbClr val="00AFEF"/>
                </a:solidFill>
                <a:latin typeface="Arial Rounded MT Bold"/>
                <a:cs typeface="Arial Rounded MT Bold"/>
              </a:rPr>
              <a:t>CERTIFICATE</a:t>
            </a:r>
            <a:endParaRPr sz="685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96214" y="2441827"/>
            <a:ext cx="6370421" cy="5042738"/>
          </a:xfrm>
          <a:prstGeom prst="rect">
            <a:avLst/>
          </a:prstGeom>
        </p:spPr>
        <p:txBody>
          <a:bodyPr vert="horz" wrap="square" lIns="0" tIns="298080" rIns="0" bIns="0" rtlCol="0">
            <a:spAutoFit/>
          </a:bodyPr>
          <a:lstStyle/>
          <a:p>
            <a:pPr marL="39370" marR="17780" indent="12065" algn="ctr">
              <a:lnSpc>
                <a:spcPct val="110900"/>
              </a:lnSpc>
              <a:spcBef>
                <a:spcPts val="110"/>
              </a:spcBef>
            </a:pPr>
            <a:r>
              <a:rPr sz="2800" spc="-10" dirty="0">
                <a:solidFill>
                  <a:srgbClr val="000000"/>
                </a:solidFill>
              </a:rPr>
              <a:t>This </a:t>
            </a:r>
            <a:r>
              <a:rPr sz="2800" spc="-5" dirty="0">
                <a:solidFill>
                  <a:srgbClr val="000000"/>
                </a:solidFill>
              </a:rPr>
              <a:t>is to </a:t>
            </a:r>
            <a:r>
              <a:rPr sz="2800" spc="-10" dirty="0">
                <a:solidFill>
                  <a:srgbClr val="000000"/>
                </a:solidFill>
              </a:rPr>
              <a:t>certify </a:t>
            </a:r>
            <a:r>
              <a:rPr sz="2800" dirty="0">
                <a:solidFill>
                  <a:srgbClr val="000000"/>
                </a:solidFill>
              </a:rPr>
              <a:t>that </a:t>
            </a:r>
            <a:r>
              <a:rPr sz="2800" b="1" i="1" spc="-60" dirty="0">
                <a:solidFill>
                  <a:srgbClr val="000000"/>
                </a:solidFill>
                <a:latin typeface="Arial Rounded MT Bold"/>
                <a:cs typeface="Arial Rounded MT Bold"/>
              </a:rPr>
              <a:t>Dhwani Gupta </a:t>
            </a:r>
            <a:r>
              <a:rPr sz="2800" spc="-5" dirty="0">
                <a:solidFill>
                  <a:srgbClr val="000000"/>
                </a:solidFill>
              </a:rPr>
              <a:t>of  </a:t>
            </a:r>
            <a:r>
              <a:rPr sz="2800" spc="-15" dirty="0">
                <a:solidFill>
                  <a:srgbClr val="000000"/>
                </a:solidFill>
              </a:rPr>
              <a:t>class </a:t>
            </a:r>
            <a:r>
              <a:rPr sz="2800" spc="-5" dirty="0">
                <a:solidFill>
                  <a:srgbClr val="000000"/>
                </a:solidFill>
              </a:rPr>
              <a:t>12</a:t>
            </a:r>
            <a:r>
              <a:rPr spc="-7" baseline="34050" dirty="0">
                <a:solidFill>
                  <a:srgbClr val="000000"/>
                </a:solidFill>
              </a:rPr>
              <a:t>th</a:t>
            </a:r>
            <a:r>
              <a:rPr sz="2800" spc="-5" dirty="0">
                <a:solidFill>
                  <a:srgbClr val="000000"/>
                </a:solidFill>
              </a:rPr>
              <a:t>has successfully completed  </a:t>
            </a:r>
            <a:r>
              <a:rPr sz="2800" spc="-10" dirty="0">
                <a:solidFill>
                  <a:srgbClr val="000000"/>
                </a:solidFill>
              </a:rPr>
              <a:t>the </a:t>
            </a:r>
            <a:r>
              <a:rPr sz="2800" spc="-5" dirty="0">
                <a:solidFill>
                  <a:srgbClr val="000000"/>
                </a:solidFill>
              </a:rPr>
              <a:t>project work of chemistry, titled </a:t>
            </a:r>
            <a:r>
              <a:rPr sz="2800" spc="-10" dirty="0">
                <a:solidFill>
                  <a:srgbClr val="000000"/>
                </a:solidFill>
              </a:rPr>
              <a:t>as  </a:t>
            </a:r>
            <a:r>
              <a:rPr sz="2800" spc="-5" dirty="0">
                <a:solidFill>
                  <a:srgbClr val="000000"/>
                </a:solidFill>
              </a:rPr>
              <a:t>“Analysis of Honey” </a:t>
            </a:r>
            <a:r>
              <a:rPr sz="2800" dirty="0">
                <a:solidFill>
                  <a:srgbClr val="000000"/>
                </a:solidFill>
              </a:rPr>
              <a:t>,for </a:t>
            </a:r>
            <a:r>
              <a:rPr sz="2800" spc="-10" dirty="0">
                <a:solidFill>
                  <a:srgbClr val="000000"/>
                </a:solidFill>
              </a:rPr>
              <a:t>class </a:t>
            </a:r>
            <a:r>
              <a:rPr sz="2800" spc="-5" dirty="0">
                <a:solidFill>
                  <a:srgbClr val="000000"/>
                </a:solidFill>
              </a:rPr>
              <a:t>XII  practical examination of the </a:t>
            </a:r>
            <a:r>
              <a:rPr sz="2800" spc="-10" dirty="0">
                <a:solidFill>
                  <a:srgbClr val="000000"/>
                </a:solidFill>
              </a:rPr>
              <a:t>Central  Board </a:t>
            </a:r>
            <a:r>
              <a:rPr sz="2800" spc="-5" dirty="0">
                <a:solidFill>
                  <a:srgbClr val="000000"/>
                </a:solidFill>
              </a:rPr>
              <a:t>of Secondary </a:t>
            </a:r>
            <a:r>
              <a:rPr sz="2800" spc="-10" dirty="0">
                <a:solidFill>
                  <a:srgbClr val="000000"/>
                </a:solidFill>
              </a:rPr>
              <a:t>Education </a:t>
            </a:r>
            <a:r>
              <a:rPr sz="2800" spc="-5" dirty="0">
                <a:solidFill>
                  <a:srgbClr val="000000"/>
                </a:solidFill>
              </a:rPr>
              <a:t>(CBSE)  in </a:t>
            </a:r>
            <a:r>
              <a:rPr sz="2800" dirty="0">
                <a:solidFill>
                  <a:srgbClr val="000000"/>
                </a:solidFill>
              </a:rPr>
              <a:t>the </a:t>
            </a:r>
            <a:r>
              <a:rPr sz="2800" spc="-5" dirty="0">
                <a:solidFill>
                  <a:srgbClr val="000000"/>
                </a:solidFill>
              </a:rPr>
              <a:t>year 2020-2021.It </a:t>
            </a:r>
            <a:r>
              <a:rPr sz="2800" spc="-15" dirty="0">
                <a:solidFill>
                  <a:srgbClr val="000000"/>
                </a:solidFill>
              </a:rPr>
              <a:t>is </a:t>
            </a:r>
            <a:r>
              <a:rPr sz="2800" dirty="0">
                <a:solidFill>
                  <a:srgbClr val="000000"/>
                </a:solidFill>
              </a:rPr>
              <a:t>further  </a:t>
            </a:r>
            <a:r>
              <a:rPr sz="2800" spc="-5" dirty="0">
                <a:solidFill>
                  <a:srgbClr val="000000"/>
                </a:solidFill>
              </a:rPr>
              <a:t>certified that this project is the  individual work </a:t>
            </a:r>
            <a:r>
              <a:rPr sz="2800" spc="-15" dirty="0">
                <a:solidFill>
                  <a:srgbClr val="000000"/>
                </a:solidFill>
              </a:rPr>
              <a:t>of </a:t>
            </a:r>
            <a:r>
              <a:rPr sz="2800" dirty="0">
                <a:solidFill>
                  <a:srgbClr val="000000"/>
                </a:solidFill>
              </a:rPr>
              <a:t>the </a:t>
            </a:r>
            <a:r>
              <a:rPr sz="2800" spc="-5" dirty="0">
                <a:solidFill>
                  <a:srgbClr val="000000"/>
                </a:solidFill>
              </a:rPr>
              <a:t>candidate.</a:t>
            </a:r>
            <a:endParaRPr sz="2800" dirty="0"/>
          </a:p>
        </p:txBody>
      </p:sp>
      <p:sp>
        <p:nvSpPr>
          <p:cNvPr id="5" name="object 5"/>
          <p:cNvSpPr txBox="1"/>
          <p:nvPr/>
        </p:nvSpPr>
        <p:spPr>
          <a:xfrm>
            <a:off x="1797050" y="7854426"/>
            <a:ext cx="4191000" cy="1347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915" algn="ctr">
              <a:lnSpc>
                <a:spcPct val="143100"/>
              </a:lnSpc>
              <a:spcBef>
                <a:spcPts val="100"/>
              </a:spcBef>
            </a:pPr>
            <a:r>
              <a:rPr sz="3200" spc="-5" dirty="0">
                <a:latin typeface="Arial Rounded MT Bold"/>
                <a:cs typeface="Arial Rounded MT Bold"/>
              </a:rPr>
              <a:t>Subject</a:t>
            </a:r>
            <a:r>
              <a:rPr sz="3200" spc="-65" dirty="0">
                <a:latin typeface="Arial Rounded MT Bold"/>
                <a:cs typeface="Arial Rounded MT Bold"/>
              </a:rPr>
              <a:t> </a:t>
            </a:r>
            <a:r>
              <a:rPr sz="3200" spc="-5" dirty="0">
                <a:latin typeface="Arial Rounded MT Bold"/>
                <a:cs typeface="Arial Rounded MT Bold"/>
              </a:rPr>
              <a:t>teacher:  </a:t>
            </a:r>
            <a:endParaRPr lang="en-IN" sz="3200" spc="-5" dirty="0" smtClean="0">
              <a:latin typeface="Arial Rounded MT Bold"/>
              <a:cs typeface="Arial Rounded MT Bold"/>
            </a:endParaRPr>
          </a:p>
          <a:p>
            <a:pPr marL="347980" marR="5080" indent="-335915" algn="ctr">
              <a:lnSpc>
                <a:spcPct val="143100"/>
              </a:lnSpc>
              <a:spcBef>
                <a:spcPts val="100"/>
              </a:spcBef>
            </a:pPr>
            <a:r>
              <a:rPr sz="3200" spc="-5" dirty="0" err="1" smtClean="0">
                <a:latin typeface="Arial Rounded MT Bold"/>
                <a:cs typeface="Arial Rounded MT Bold"/>
              </a:rPr>
              <a:t>Mrs</a:t>
            </a:r>
            <a:r>
              <a:rPr sz="3200" spc="-20" dirty="0" smtClean="0">
                <a:latin typeface="Arial Rounded MT Bold"/>
                <a:cs typeface="Arial Rounded MT Bold"/>
              </a:rPr>
              <a:t> </a:t>
            </a:r>
            <a:r>
              <a:rPr sz="3200" spc="-10" dirty="0">
                <a:latin typeface="Arial Rounded MT Bold"/>
                <a:cs typeface="Arial Rounded MT Bold"/>
              </a:rPr>
              <a:t>Poonam</a:t>
            </a:r>
            <a:endParaRPr sz="3200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7000">
        <p:checker/>
      </p:transition>
    </mc:Choice>
    <mc:Fallback>
      <p:transition spd="slow" advClick="0" advTm="7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t="-3000" r="-5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105" y="403859"/>
            <a:ext cx="6659880" cy="9602470"/>
          </a:xfrm>
          <a:custGeom>
            <a:avLst/>
            <a:gdLst/>
            <a:ahLst/>
            <a:cxnLst/>
            <a:rect l="l" t="t" r="r" b="b"/>
            <a:pathLst>
              <a:path w="6659880" h="9602470">
                <a:moveTo>
                  <a:pt x="0" y="9602470"/>
                </a:moveTo>
                <a:lnTo>
                  <a:pt x="6659880" y="9602470"/>
                </a:lnTo>
                <a:lnTo>
                  <a:pt x="6659880" y="0"/>
                </a:lnTo>
                <a:lnTo>
                  <a:pt x="0" y="0"/>
                </a:lnTo>
                <a:lnTo>
                  <a:pt x="0" y="960247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850" y="1176349"/>
            <a:ext cx="6400800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100" i="0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lgerian"/>
                <a:cs typeface="Algerian"/>
              </a:rPr>
              <a:t>ACKNOWLEDGEMENT</a:t>
            </a:r>
            <a:endParaRPr sz="5100" dirty="0">
              <a:latin typeface="Algerian"/>
              <a:cs typeface="Algeri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96214" y="2441827"/>
            <a:ext cx="6370421" cy="72078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 marR="5080" indent="-635" algn="ctr">
              <a:lnSpc>
                <a:spcPct val="110900"/>
              </a:lnSpc>
              <a:spcBef>
                <a:spcPts val="95"/>
              </a:spcBef>
            </a:pPr>
            <a:r>
              <a:rPr sz="2500" spc="-5" dirty="0"/>
              <a:t>The success </a:t>
            </a:r>
            <a:r>
              <a:rPr sz="2500" spc="-10" dirty="0"/>
              <a:t>and </a:t>
            </a:r>
            <a:r>
              <a:rPr sz="2500" dirty="0"/>
              <a:t>final </a:t>
            </a:r>
            <a:r>
              <a:rPr sz="2500" spc="-5" dirty="0"/>
              <a:t>outcome </a:t>
            </a:r>
            <a:r>
              <a:rPr sz="2500" spc="5" dirty="0"/>
              <a:t>of </a:t>
            </a:r>
            <a:r>
              <a:rPr sz="2500" spc="-5" dirty="0"/>
              <a:t>this  project required </a:t>
            </a:r>
            <a:r>
              <a:rPr sz="2500" dirty="0"/>
              <a:t>a </a:t>
            </a:r>
            <a:r>
              <a:rPr sz="2500" spc="5" dirty="0"/>
              <a:t>lot </a:t>
            </a:r>
            <a:r>
              <a:rPr sz="2500" spc="-5" dirty="0"/>
              <a:t>of guidance </a:t>
            </a:r>
            <a:r>
              <a:rPr sz="2500" spc="-10" dirty="0"/>
              <a:t>and  assistance. </a:t>
            </a:r>
            <a:r>
              <a:rPr sz="2500" dirty="0"/>
              <a:t>I </a:t>
            </a:r>
            <a:r>
              <a:rPr sz="2500" spc="-5" dirty="0"/>
              <a:t>would </a:t>
            </a:r>
            <a:r>
              <a:rPr sz="2500" dirty="0"/>
              <a:t>like </a:t>
            </a:r>
            <a:r>
              <a:rPr sz="2500" spc="5" dirty="0"/>
              <a:t>to </a:t>
            </a:r>
            <a:r>
              <a:rPr sz="2500" spc="-5" dirty="0"/>
              <a:t>express </a:t>
            </a:r>
            <a:r>
              <a:rPr sz="2500" spc="-10" dirty="0"/>
              <a:t>my  special </a:t>
            </a:r>
            <a:r>
              <a:rPr sz="2500" spc="-5" dirty="0"/>
              <a:t>thanks of gratitude to </a:t>
            </a:r>
            <a:r>
              <a:rPr sz="2500" spc="5" dirty="0"/>
              <a:t>my </a:t>
            </a:r>
            <a:r>
              <a:rPr sz="2500" spc="-5" dirty="0"/>
              <a:t>teacher  Mrs Poonam mam </a:t>
            </a:r>
            <a:r>
              <a:rPr sz="2500" spc="-10" dirty="0"/>
              <a:t>as well as our </a:t>
            </a:r>
            <a:r>
              <a:rPr sz="2500" spc="-5" dirty="0"/>
              <a:t>principal  Mrs Subha Nair </a:t>
            </a:r>
            <a:r>
              <a:rPr sz="2500" dirty="0"/>
              <a:t>who </a:t>
            </a:r>
            <a:r>
              <a:rPr sz="2500" spc="-5" dirty="0"/>
              <a:t>gave </a:t>
            </a:r>
            <a:r>
              <a:rPr sz="2500" spc="-10" dirty="0"/>
              <a:t>me </a:t>
            </a:r>
            <a:r>
              <a:rPr sz="2500" dirty="0"/>
              <a:t>the </a:t>
            </a:r>
            <a:r>
              <a:rPr sz="2500" spc="-5" dirty="0"/>
              <a:t>golden  opportunity to </a:t>
            </a:r>
            <a:r>
              <a:rPr sz="2500" dirty="0"/>
              <a:t>do this </a:t>
            </a:r>
            <a:r>
              <a:rPr sz="2500" spc="-5" dirty="0"/>
              <a:t>wonderful project on  </a:t>
            </a:r>
            <a:r>
              <a:rPr sz="2500" spc="-10" dirty="0"/>
              <a:t>the </a:t>
            </a:r>
            <a:r>
              <a:rPr sz="2500" spc="-5" dirty="0"/>
              <a:t>topic “ANALYSIS </a:t>
            </a:r>
            <a:r>
              <a:rPr sz="2500" dirty="0"/>
              <a:t>OF HONEY”, </a:t>
            </a:r>
            <a:r>
              <a:rPr sz="2500" spc="-5" dirty="0"/>
              <a:t>which  also helped </a:t>
            </a:r>
            <a:r>
              <a:rPr sz="2500" spc="-10" dirty="0"/>
              <a:t>me </a:t>
            </a:r>
            <a:r>
              <a:rPr sz="2500" spc="5" dirty="0"/>
              <a:t>in </a:t>
            </a:r>
            <a:r>
              <a:rPr sz="2500" dirty="0"/>
              <a:t>doing a </a:t>
            </a:r>
            <a:r>
              <a:rPr sz="2500" spc="-5" dirty="0"/>
              <a:t>lot of Research  </a:t>
            </a:r>
            <a:r>
              <a:rPr sz="2500" spc="-10" dirty="0"/>
              <a:t>and </a:t>
            </a:r>
            <a:r>
              <a:rPr sz="2500" dirty="0"/>
              <a:t>I </a:t>
            </a:r>
            <a:r>
              <a:rPr sz="2500" spc="-10" dirty="0"/>
              <a:t>came </a:t>
            </a:r>
            <a:r>
              <a:rPr sz="2500" spc="-5" dirty="0"/>
              <a:t>to know about </a:t>
            </a:r>
            <a:r>
              <a:rPr sz="2500" dirty="0"/>
              <a:t>so </a:t>
            </a:r>
            <a:r>
              <a:rPr sz="2500" spc="-5" dirty="0"/>
              <a:t>many new  things, </a:t>
            </a:r>
            <a:r>
              <a:rPr sz="2500" dirty="0"/>
              <a:t>I </a:t>
            </a:r>
            <a:r>
              <a:rPr sz="2500" spc="-10" dirty="0"/>
              <a:t>am </a:t>
            </a:r>
            <a:r>
              <a:rPr sz="2500" spc="-5" dirty="0"/>
              <a:t>really thankful </a:t>
            </a:r>
            <a:r>
              <a:rPr sz="2500" dirty="0"/>
              <a:t>to</a:t>
            </a:r>
            <a:r>
              <a:rPr sz="2500" spc="-5" dirty="0"/>
              <a:t> them.</a:t>
            </a:r>
          </a:p>
          <a:p>
            <a:pPr marL="205104" marR="144780" indent="-635" algn="ctr">
              <a:lnSpc>
                <a:spcPct val="110900"/>
              </a:lnSpc>
              <a:spcBef>
                <a:spcPts val="1010"/>
              </a:spcBef>
            </a:pPr>
            <a:r>
              <a:rPr sz="2500" spc="-10" dirty="0"/>
              <a:t>Secondly </a:t>
            </a:r>
            <a:r>
              <a:rPr sz="2500" dirty="0"/>
              <a:t>I </a:t>
            </a:r>
            <a:r>
              <a:rPr sz="2500" spc="-5" dirty="0"/>
              <a:t>would also like to </a:t>
            </a:r>
            <a:r>
              <a:rPr sz="2500" dirty="0"/>
              <a:t>thank </a:t>
            </a:r>
            <a:r>
              <a:rPr sz="2500" spc="5" dirty="0"/>
              <a:t>my  </a:t>
            </a:r>
            <a:r>
              <a:rPr sz="2500" spc="-5" dirty="0"/>
              <a:t>parents who </a:t>
            </a:r>
            <a:r>
              <a:rPr sz="2500" spc="-10" dirty="0"/>
              <a:t>helped me </a:t>
            </a:r>
            <a:r>
              <a:rPr sz="2500" dirty="0"/>
              <a:t>a lot </a:t>
            </a:r>
            <a:r>
              <a:rPr sz="2500" spc="5" dirty="0"/>
              <a:t>in </a:t>
            </a:r>
            <a:r>
              <a:rPr sz="2500" spc="-5" dirty="0"/>
              <a:t>finalizing  this project </a:t>
            </a:r>
            <a:r>
              <a:rPr sz="2500" dirty="0"/>
              <a:t>within the </a:t>
            </a:r>
            <a:r>
              <a:rPr sz="2500" spc="-5" dirty="0"/>
              <a:t>limited time</a:t>
            </a:r>
            <a:r>
              <a:rPr sz="2500" spc="-85" dirty="0"/>
              <a:t> </a:t>
            </a:r>
            <a:r>
              <a:rPr sz="2500" spc="-5" dirty="0"/>
              <a:t>frame.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Click="0" advTm="7000">
        <p14:honeycomb/>
      </p:transition>
    </mc:Choice>
    <mc:Fallback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t="-3000" r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19" y="388619"/>
            <a:ext cx="6659880" cy="9593580"/>
          </a:xfrm>
          <a:custGeom>
            <a:avLst/>
            <a:gdLst/>
            <a:ahLst/>
            <a:cxnLst/>
            <a:rect l="l" t="t" r="r" b="b"/>
            <a:pathLst>
              <a:path w="6659880" h="9593580">
                <a:moveTo>
                  <a:pt x="0" y="9593580"/>
                </a:moveTo>
                <a:lnTo>
                  <a:pt x="6659880" y="9593580"/>
                </a:lnTo>
                <a:lnTo>
                  <a:pt x="6659880" y="0"/>
                </a:lnTo>
                <a:lnTo>
                  <a:pt x="0" y="0"/>
                </a:lnTo>
                <a:lnTo>
                  <a:pt x="0" y="959358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3516" y="469900"/>
            <a:ext cx="39547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i="0" spc="-5" dirty="0">
                <a:solidFill>
                  <a:srgbClr val="5F4879"/>
                </a:solidFill>
                <a:latin typeface="Elephant"/>
                <a:cs typeface="Elephant"/>
              </a:rPr>
              <a:t>Introduction</a:t>
            </a:r>
            <a:endParaRPr sz="4800" dirty="0">
              <a:latin typeface="Elephant"/>
              <a:cs typeface="Elepha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916" y="1155700"/>
            <a:ext cx="6443980" cy="86881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05" marR="5080" algn="ctr">
              <a:lnSpc>
                <a:spcPct val="110500"/>
              </a:lnSpc>
              <a:spcBef>
                <a:spcPts val="110"/>
              </a:spcBef>
            </a:pP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Honey has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been a staple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of the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kitchen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for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centuries. It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is 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a natural substance produced </a:t>
            </a:r>
            <a:r>
              <a:rPr sz="2300" spc="10" dirty="0">
                <a:solidFill>
                  <a:srgbClr val="41476F"/>
                </a:solidFill>
                <a:latin typeface="Arial"/>
                <a:cs typeface="Arial"/>
              </a:rPr>
              <a:t>by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honeybees, </a:t>
            </a:r>
            <a:r>
              <a:rPr sz="2300" spc="-15" dirty="0">
                <a:solidFill>
                  <a:srgbClr val="41476F"/>
                </a:solidFill>
                <a:latin typeface="Arial"/>
                <a:cs typeface="Arial"/>
              </a:rPr>
              <a:t>in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almost  every country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in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the</a:t>
            </a:r>
            <a:r>
              <a:rPr sz="2300" spc="-55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world.</a:t>
            </a:r>
            <a:endParaRPr sz="2300" dirty="0">
              <a:latin typeface="Arial"/>
              <a:cs typeface="Arial"/>
            </a:endParaRPr>
          </a:p>
          <a:p>
            <a:pPr marL="12700" marR="64769" indent="-2540" algn="ctr">
              <a:lnSpc>
                <a:spcPct val="110200"/>
              </a:lnSpc>
              <a:spcBef>
                <a:spcPts val="1005"/>
              </a:spcBef>
              <a:tabLst>
                <a:tab pos="1210945" algn="l"/>
              </a:tabLst>
            </a:pP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Honey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is laid down </a:t>
            </a:r>
            <a:r>
              <a:rPr sz="2300" spc="10" dirty="0">
                <a:solidFill>
                  <a:srgbClr val="41476F"/>
                </a:solidFill>
                <a:latin typeface="Arial"/>
                <a:cs typeface="Arial"/>
              </a:rPr>
              <a:t>by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bees as a food source,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and 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humans </a:t>
            </a:r>
            <a:r>
              <a:rPr sz="2300" spc="-15" dirty="0">
                <a:solidFill>
                  <a:srgbClr val="41476F"/>
                </a:solidFill>
                <a:latin typeface="Arial"/>
                <a:cs typeface="Arial"/>
              </a:rPr>
              <a:t>have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exploited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this.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Apiarists (beekeepers)  encourage the overproduction of honey within the hive, 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so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that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the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excess can be extracted. Beekeeping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for the 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purpose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of obtaining honey </a:t>
            </a:r>
            <a:r>
              <a:rPr sz="2300" spc="-15" dirty="0">
                <a:solidFill>
                  <a:srgbClr val="41476F"/>
                </a:solidFill>
                <a:latin typeface="Arial"/>
                <a:cs typeface="Arial"/>
              </a:rPr>
              <a:t>is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an ancient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art,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practiced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in  </a:t>
            </a:r>
            <a:r>
              <a:rPr sz="2300" spc="-5" dirty="0" smtClean="0">
                <a:solidFill>
                  <a:srgbClr val="41476F"/>
                </a:solidFill>
                <a:latin typeface="Arial"/>
                <a:cs typeface="Arial"/>
              </a:rPr>
              <a:t>societies.</a:t>
            </a:r>
            <a:r>
              <a:rPr lang="en-IN" sz="2300" spc="-5" dirty="0" smtClean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2300" spc="-10" dirty="0" smtClean="0">
                <a:solidFill>
                  <a:srgbClr val="41476F"/>
                </a:solidFill>
                <a:latin typeface="Arial"/>
                <a:cs typeface="Arial"/>
              </a:rPr>
              <a:t>As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an energy source,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honey appears to be 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one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of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the </a:t>
            </a:r>
            <a:r>
              <a:rPr sz="2300" spc="5" dirty="0">
                <a:solidFill>
                  <a:srgbClr val="41476F"/>
                </a:solidFill>
                <a:latin typeface="Arial"/>
                <a:cs typeface="Arial"/>
              </a:rPr>
              <a:t>most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effective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forms </a:t>
            </a:r>
            <a:r>
              <a:rPr sz="2300" spc="-20" dirty="0">
                <a:solidFill>
                  <a:srgbClr val="41476F"/>
                </a:solidFill>
                <a:latin typeface="Arial"/>
                <a:cs typeface="Arial"/>
              </a:rPr>
              <a:t>of </a:t>
            </a:r>
            <a:r>
              <a:rPr sz="2300" spc="-5" dirty="0">
                <a:solidFill>
                  <a:srgbClr val="5F4879"/>
                </a:solidFill>
                <a:latin typeface="Arial"/>
                <a:cs typeface="Arial"/>
              </a:rPr>
              <a:t>carbohydrate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to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ingest  after exercise. From a non-nutritional point of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view, 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honey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has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been used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for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years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to treat a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variety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of  ailments through topical application. It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has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been used as  a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remedy for burns,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ulcers and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wound healing,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simply 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because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it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has a soothing </a:t>
            </a:r>
            <a:r>
              <a:rPr sz="2300" spc="5" dirty="0">
                <a:solidFill>
                  <a:srgbClr val="41476F"/>
                </a:solidFill>
                <a:latin typeface="Arial"/>
                <a:cs typeface="Arial"/>
              </a:rPr>
              <a:t>effect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during its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application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to 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open wounds. </a:t>
            </a:r>
            <a:r>
              <a:rPr sz="2300" spc="5" dirty="0">
                <a:solidFill>
                  <a:srgbClr val="41476F"/>
                </a:solidFill>
                <a:latin typeface="Arial"/>
                <a:cs typeface="Arial"/>
              </a:rPr>
              <a:t>Honey </a:t>
            </a:r>
            <a:r>
              <a:rPr sz="2300" spc="-15" dirty="0">
                <a:solidFill>
                  <a:srgbClr val="41476F"/>
                </a:solidFill>
                <a:latin typeface="Arial"/>
                <a:cs typeface="Arial"/>
              </a:rPr>
              <a:t>is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essentially a concentrated 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aqueous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solution of inverted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sugar,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namely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fructose and  glucose,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but it also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contains a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very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complex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mixture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of 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other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saccharides, </a:t>
            </a:r>
            <a:r>
              <a:rPr sz="2300" dirty="0">
                <a:solidFill>
                  <a:srgbClr val="41476F"/>
                </a:solidFill>
                <a:latin typeface="Arial"/>
                <a:cs typeface="Arial"/>
              </a:rPr>
              <a:t>enzymes,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amino </a:t>
            </a:r>
            <a:r>
              <a:rPr sz="2300" spc="-10" dirty="0">
                <a:solidFill>
                  <a:srgbClr val="41476F"/>
                </a:solidFill>
                <a:latin typeface="Arial"/>
                <a:cs typeface="Arial"/>
              </a:rPr>
              <a:t>and </a:t>
            </a:r>
            <a:r>
              <a:rPr sz="2300" spc="-5" dirty="0">
                <a:solidFill>
                  <a:srgbClr val="41476F"/>
                </a:solidFill>
                <a:latin typeface="Arial"/>
                <a:cs typeface="Arial"/>
              </a:rPr>
              <a:t>organic</a:t>
            </a:r>
            <a:r>
              <a:rPr sz="2300" spc="30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41476F"/>
                </a:solidFill>
                <a:latin typeface="Arial"/>
                <a:cs typeface="Arial"/>
              </a:rPr>
              <a:t>acids.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7000">
        <p14:shred/>
      </p:transition>
    </mc:Choice>
    <mc:Fallback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t="-2000" r="-4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19" y="469900"/>
            <a:ext cx="6598717" cy="9744074"/>
          </a:xfrm>
          <a:custGeom>
            <a:avLst/>
            <a:gdLst/>
            <a:ahLst/>
            <a:cxnLst/>
            <a:rect l="l" t="t" r="r" b="b"/>
            <a:pathLst>
              <a:path w="6659880" h="9593580">
                <a:moveTo>
                  <a:pt x="0" y="9593580"/>
                </a:moveTo>
                <a:lnTo>
                  <a:pt x="6659880" y="9593580"/>
                </a:lnTo>
                <a:lnTo>
                  <a:pt x="6659880" y="0"/>
                </a:lnTo>
                <a:lnTo>
                  <a:pt x="0" y="0"/>
                </a:lnTo>
                <a:lnTo>
                  <a:pt x="0" y="959358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145" y="627328"/>
            <a:ext cx="148907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i="0" spc="15" dirty="0">
                <a:solidFill>
                  <a:srgbClr val="EB126E"/>
                </a:solidFill>
                <a:latin typeface="Imprint MT Shadow"/>
                <a:cs typeface="Imprint MT Shadow"/>
              </a:rPr>
              <a:t>A</a:t>
            </a:r>
            <a:r>
              <a:rPr sz="5000" i="0" spc="-5" dirty="0">
                <a:solidFill>
                  <a:srgbClr val="EB126E"/>
                </a:solidFill>
                <a:latin typeface="Imprint MT Shadow"/>
                <a:cs typeface="Imprint MT Shadow"/>
              </a:rPr>
              <a:t>I</a:t>
            </a:r>
            <a:r>
              <a:rPr sz="5000" i="0" spc="-15" dirty="0">
                <a:solidFill>
                  <a:srgbClr val="EB126E"/>
                </a:solidFill>
                <a:latin typeface="Imprint MT Shadow"/>
                <a:cs typeface="Imprint MT Shadow"/>
              </a:rPr>
              <a:t>M</a:t>
            </a:r>
            <a:r>
              <a:rPr sz="5000" i="0" spc="-5" dirty="0">
                <a:solidFill>
                  <a:srgbClr val="EB126E"/>
                </a:solidFill>
                <a:latin typeface="Imprint MT Shadow"/>
                <a:cs typeface="Imprint MT Shadow"/>
              </a:rPr>
              <a:t>:</a:t>
            </a:r>
            <a:endParaRPr sz="5000" dirty="0">
              <a:latin typeface="Imprint MT Shadow"/>
              <a:cs typeface="Imprint MT Shad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676" y="1599107"/>
            <a:ext cx="6499860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marR="5080" indent="-332740">
              <a:lnSpc>
                <a:spcPct val="110000"/>
              </a:lnSpc>
              <a:spcBef>
                <a:spcPts val="100"/>
              </a:spcBef>
            </a:pPr>
            <a:r>
              <a:rPr sz="2600" spc="5" dirty="0">
                <a:solidFill>
                  <a:srgbClr val="41476F"/>
                </a:solidFill>
                <a:latin typeface="Arial"/>
                <a:cs typeface="Arial"/>
              </a:rPr>
              <a:t>To </a:t>
            </a:r>
            <a:r>
              <a:rPr sz="2600" spc="-5" dirty="0">
                <a:solidFill>
                  <a:srgbClr val="41476F"/>
                </a:solidFill>
                <a:latin typeface="Arial"/>
                <a:cs typeface="Arial"/>
              </a:rPr>
              <a:t>analyze the available </a:t>
            </a:r>
            <a:r>
              <a:rPr sz="2600" dirty="0">
                <a:solidFill>
                  <a:srgbClr val="41476F"/>
                </a:solidFill>
                <a:latin typeface="Arial"/>
                <a:cs typeface="Arial"/>
              </a:rPr>
              <a:t>honey </a:t>
            </a:r>
            <a:r>
              <a:rPr sz="2600" spc="-5" dirty="0">
                <a:solidFill>
                  <a:srgbClr val="41476F"/>
                </a:solidFill>
                <a:latin typeface="Arial"/>
                <a:cs typeface="Arial"/>
              </a:rPr>
              <a:t>for</a:t>
            </a:r>
            <a:r>
              <a:rPr sz="2600" spc="-75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1476F"/>
                </a:solidFill>
                <a:latin typeface="Arial"/>
                <a:cs typeface="Arial"/>
              </a:rPr>
              <a:t>presence  </a:t>
            </a:r>
            <a:r>
              <a:rPr sz="2600" spc="-5" dirty="0">
                <a:solidFill>
                  <a:srgbClr val="41476F"/>
                </a:solidFill>
                <a:latin typeface="Arial"/>
                <a:cs typeface="Arial"/>
              </a:rPr>
              <a:t>of different minerals and</a:t>
            </a:r>
            <a:r>
              <a:rPr sz="2600" spc="25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41476F"/>
                </a:solidFill>
                <a:latin typeface="Arial"/>
                <a:cs typeface="Arial"/>
              </a:rPr>
              <a:t>carbohydrates.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4366" y="3093973"/>
            <a:ext cx="4625721" cy="478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9650" y="3197351"/>
            <a:ext cx="87884" cy="282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050" y="3829048"/>
            <a:ext cx="5257800" cy="643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885" algn="ctr">
              <a:lnSpc>
                <a:spcPts val="4280"/>
              </a:lnSpc>
              <a:spcBef>
                <a:spcPts val="100"/>
              </a:spcBef>
            </a:pPr>
            <a:r>
              <a:rPr sz="3600" b="1" dirty="0" smtClean="0">
                <a:solidFill>
                  <a:srgbClr val="0066CC"/>
                </a:solidFill>
                <a:latin typeface="Forte"/>
                <a:cs typeface="Forte"/>
              </a:rPr>
              <a:t>Apparatus:</a:t>
            </a:r>
            <a:r>
              <a:rPr lang="en-IN" sz="3600" b="1" dirty="0" smtClean="0">
                <a:solidFill>
                  <a:srgbClr val="0066CC"/>
                </a:solidFill>
                <a:latin typeface="Forte"/>
                <a:cs typeface="Forte"/>
              </a:rPr>
              <a:t>  </a:t>
            </a:r>
            <a:endParaRPr lang="en-IN" sz="2400" b="1" dirty="0" smtClean="0">
              <a:solidFill>
                <a:srgbClr val="0066CC"/>
              </a:solidFill>
              <a:latin typeface="Forte"/>
              <a:cs typeface="Forte"/>
            </a:endParaRPr>
          </a:p>
          <a:p>
            <a:pPr marL="1257300" indent="-342900">
              <a:lnSpc>
                <a:spcPts val="2310"/>
              </a:lnSpc>
              <a:buFont typeface="Wingdings" pitchFamily="2" charset="2"/>
              <a:buChar char="Ø"/>
              <a:tabLst>
                <a:tab pos="1195705" algn="l"/>
              </a:tabLst>
            </a:pPr>
            <a:r>
              <a:rPr lang="en-US" sz="2400" dirty="0" smtClean="0">
                <a:solidFill>
                  <a:srgbClr val="41476F"/>
                </a:solidFill>
                <a:latin typeface="Arial"/>
                <a:cs typeface="Arial"/>
              </a:rPr>
              <a:t>Test</a:t>
            </a:r>
            <a:r>
              <a:rPr lang="en-US" sz="2400" spc="-10" dirty="0" smtClean="0">
                <a:solidFill>
                  <a:srgbClr val="41476F"/>
                </a:solidFill>
                <a:latin typeface="Arial"/>
                <a:cs typeface="Arial"/>
              </a:rPr>
              <a:t> tubes,</a:t>
            </a:r>
          </a:p>
          <a:p>
            <a:pPr marL="1257300" indent="-342900">
              <a:lnSpc>
                <a:spcPts val="2310"/>
              </a:lnSpc>
              <a:buFont typeface="Wingdings" pitchFamily="2" charset="2"/>
              <a:buChar char="Ø"/>
              <a:tabLst>
                <a:tab pos="1195705" algn="l"/>
              </a:tabLst>
            </a:pPr>
            <a:r>
              <a:rPr lang="en-US" sz="2400" dirty="0" smtClean="0">
                <a:solidFill>
                  <a:srgbClr val="41476F"/>
                </a:solidFill>
                <a:latin typeface="Arial"/>
                <a:cs typeface="Arial"/>
              </a:rPr>
              <a:t>Test </a:t>
            </a:r>
            <a:r>
              <a:rPr lang="en-US" sz="2400" spc="-10" dirty="0">
                <a:solidFill>
                  <a:srgbClr val="41476F"/>
                </a:solidFill>
                <a:latin typeface="Arial"/>
                <a:cs typeface="Arial"/>
              </a:rPr>
              <a:t>tube</a:t>
            </a:r>
            <a:r>
              <a:rPr lang="en-US" sz="2400" spc="-15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lang="en-US" sz="2400" spc="-5" dirty="0" smtClean="0">
                <a:solidFill>
                  <a:srgbClr val="41476F"/>
                </a:solidFill>
                <a:latin typeface="Arial"/>
                <a:cs typeface="Arial"/>
              </a:rPr>
              <a:t>stand</a:t>
            </a:r>
          </a:p>
          <a:p>
            <a:pPr marL="1257300" indent="-342900">
              <a:lnSpc>
                <a:spcPts val="2310"/>
              </a:lnSpc>
              <a:buFont typeface="Wingdings" pitchFamily="2" charset="2"/>
              <a:buChar char="Ø"/>
              <a:tabLst>
                <a:tab pos="1195705" algn="l"/>
              </a:tabLst>
            </a:pPr>
            <a:r>
              <a:rPr lang="en-US" sz="2400" spc="-5" smtClean="0">
                <a:solidFill>
                  <a:srgbClr val="41476F"/>
                </a:solidFill>
                <a:latin typeface="Arial"/>
                <a:cs typeface="Arial"/>
              </a:rPr>
              <a:t>Burner,</a:t>
            </a:r>
          </a:p>
          <a:p>
            <a:pPr marL="1257300" indent="-342900">
              <a:lnSpc>
                <a:spcPts val="2310"/>
              </a:lnSpc>
              <a:buFont typeface="Wingdings" pitchFamily="2" charset="2"/>
              <a:buChar char="Ø"/>
              <a:tabLst>
                <a:tab pos="1195705" algn="l"/>
              </a:tabLst>
            </a:pPr>
            <a:r>
              <a:rPr lang="en-US" sz="2400" spc="10" smtClean="0">
                <a:solidFill>
                  <a:srgbClr val="41476F"/>
                </a:solidFill>
                <a:latin typeface="Arial"/>
                <a:cs typeface="Arial"/>
              </a:rPr>
              <a:t>Water</a:t>
            </a:r>
            <a:r>
              <a:rPr lang="en-US" sz="2400" spc="-5" smtClean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lang="en-US" sz="2400" spc="-10" dirty="0">
                <a:solidFill>
                  <a:srgbClr val="41476F"/>
                </a:solidFill>
                <a:latin typeface="Arial"/>
                <a:cs typeface="Arial"/>
              </a:rPr>
              <a:t>Bath.</a:t>
            </a:r>
            <a:endParaRPr lang="en-US" sz="2400" dirty="0">
              <a:latin typeface="Arial"/>
              <a:cs typeface="Arial"/>
            </a:endParaRPr>
          </a:p>
          <a:p>
            <a:pPr marL="984885" algn="ctr">
              <a:lnSpc>
                <a:spcPts val="4280"/>
              </a:lnSpc>
              <a:spcBef>
                <a:spcPts val="100"/>
              </a:spcBef>
            </a:pPr>
            <a:r>
              <a:rPr sz="3600" b="1" spc="-5" dirty="0" smtClean="0">
                <a:solidFill>
                  <a:srgbClr val="0066CC"/>
                </a:solidFill>
                <a:latin typeface="Forte"/>
                <a:cs typeface="Forte"/>
              </a:rPr>
              <a:t>Chemicals:</a:t>
            </a:r>
            <a:endParaRPr sz="3600" dirty="0">
              <a:latin typeface="Forte"/>
              <a:cs typeface="Forte"/>
            </a:endParaRPr>
          </a:p>
          <a:p>
            <a:pPr marL="1257300" indent="-342900">
              <a:lnSpc>
                <a:spcPts val="2310"/>
              </a:lnSpc>
              <a:buFont typeface="Wingdings" pitchFamily="2" charset="2"/>
              <a:buChar char="q"/>
              <a:tabLst>
                <a:tab pos="1195705" algn="l"/>
              </a:tabLst>
            </a:pPr>
            <a:r>
              <a:rPr sz="2400" spc="-5" dirty="0">
                <a:solidFill>
                  <a:srgbClr val="41476F"/>
                </a:solidFill>
                <a:latin typeface="Arial"/>
                <a:cs typeface="Arial"/>
              </a:rPr>
              <a:t>Fehling solution</a:t>
            </a:r>
            <a:r>
              <a:rPr sz="2400" spc="-50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2400" spc="-10" dirty="0" smtClean="0">
                <a:solidFill>
                  <a:srgbClr val="41476F"/>
                </a:solidFill>
                <a:latin typeface="Arial"/>
                <a:cs typeface="Arial"/>
              </a:rPr>
              <a:t>A,</a:t>
            </a:r>
            <a:endParaRPr lang="en-IN" sz="2400" dirty="0">
              <a:latin typeface="Arial"/>
              <a:cs typeface="Arial"/>
            </a:endParaRPr>
          </a:p>
          <a:p>
            <a:pPr marL="1257300" indent="-342900">
              <a:lnSpc>
                <a:spcPts val="2310"/>
              </a:lnSpc>
              <a:buFont typeface="Wingdings" pitchFamily="2" charset="2"/>
              <a:buChar char="q"/>
              <a:tabLst>
                <a:tab pos="1195705" algn="l"/>
              </a:tabLst>
            </a:pPr>
            <a:r>
              <a:rPr sz="2400" spc="-5" dirty="0" smtClean="0">
                <a:solidFill>
                  <a:srgbClr val="41476F"/>
                </a:solidFill>
                <a:latin typeface="Arial"/>
                <a:cs typeface="Arial"/>
              </a:rPr>
              <a:t>Fehling </a:t>
            </a:r>
            <a:r>
              <a:rPr sz="2400" spc="-5" dirty="0">
                <a:solidFill>
                  <a:srgbClr val="41476F"/>
                </a:solidFill>
                <a:latin typeface="Arial"/>
                <a:cs typeface="Arial"/>
              </a:rPr>
              <a:t>solution</a:t>
            </a:r>
            <a:r>
              <a:rPr sz="2400" spc="-50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2400" spc="-10" dirty="0" smtClean="0">
                <a:solidFill>
                  <a:srgbClr val="41476F"/>
                </a:solidFill>
                <a:latin typeface="Arial"/>
                <a:cs typeface="Arial"/>
              </a:rPr>
              <a:t>B,</a:t>
            </a:r>
            <a:endParaRPr lang="en-IN" sz="2400" dirty="0">
              <a:latin typeface="Arial"/>
              <a:cs typeface="Arial"/>
            </a:endParaRPr>
          </a:p>
          <a:p>
            <a:pPr marL="1257300" indent="-342900">
              <a:lnSpc>
                <a:spcPts val="2310"/>
              </a:lnSpc>
              <a:buFont typeface="Wingdings" pitchFamily="2" charset="2"/>
              <a:buChar char="q"/>
              <a:tabLst>
                <a:tab pos="1195705" algn="l"/>
              </a:tabLst>
            </a:pPr>
            <a:r>
              <a:rPr sz="2400" spc="-5" dirty="0" smtClean="0">
                <a:solidFill>
                  <a:srgbClr val="41476F"/>
                </a:solidFill>
                <a:latin typeface="Arial"/>
                <a:cs typeface="Arial"/>
              </a:rPr>
              <a:t>Ammonium </a:t>
            </a:r>
            <a:r>
              <a:rPr sz="2400" spc="-10" dirty="0">
                <a:solidFill>
                  <a:srgbClr val="41476F"/>
                </a:solidFill>
                <a:latin typeface="Arial"/>
                <a:cs typeface="Arial"/>
              </a:rPr>
              <a:t>chloride</a:t>
            </a:r>
            <a:r>
              <a:rPr sz="2400" spc="20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41476F"/>
                </a:solidFill>
                <a:latin typeface="Arial"/>
                <a:cs typeface="Arial"/>
              </a:rPr>
              <a:t>solution,</a:t>
            </a:r>
            <a:endParaRPr lang="en-IN" sz="2400" dirty="0">
              <a:latin typeface="Arial"/>
              <a:cs typeface="Arial"/>
            </a:endParaRPr>
          </a:p>
          <a:p>
            <a:pPr marL="1257300" indent="-342900">
              <a:lnSpc>
                <a:spcPts val="2310"/>
              </a:lnSpc>
              <a:buFont typeface="Wingdings" pitchFamily="2" charset="2"/>
              <a:buChar char="q"/>
              <a:tabLst>
                <a:tab pos="1195705" algn="l"/>
              </a:tabLst>
            </a:pPr>
            <a:r>
              <a:rPr sz="2400" spc="-5" dirty="0" smtClean="0">
                <a:solidFill>
                  <a:srgbClr val="41476F"/>
                </a:solidFill>
                <a:latin typeface="Arial"/>
                <a:cs typeface="Arial"/>
              </a:rPr>
              <a:t>Ammonium </a:t>
            </a:r>
            <a:r>
              <a:rPr sz="2400" spc="-10" dirty="0">
                <a:solidFill>
                  <a:srgbClr val="41476F"/>
                </a:solidFill>
                <a:latin typeface="Arial"/>
                <a:cs typeface="Arial"/>
              </a:rPr>
              <a:t>oxalate</a:t>
            </a:r>
            <a:r>
              <a:rPr sz="2400" spc="20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41476F"/>
                </a:solidFill>
                <a:latin typeface="Arial"/>
                <a:cs typeface="Arial"/>
              </a:rPr>
              <a:t>solution,</a:t>
            </a:r>
            <a:endParaRPr lang="en-IN" sz="2400" spc="-5" dirty="0" smtClean="0">
              <a:solidFill>
                <a:srgbClr val="41476F"/>
              </a:solidFill>
              <a:latin typeface="Arial"/>
              <a:cs typeface="Arial"/>
            </a:endParaRPr>
          </a:p>
          <a:p>
            <a:pPr marL="1257300" indent="-342900">
              <a:lnSpc>
                <a:spcPts val="2310"/>
              </a:lnSpc>
              <a:buFont typeface="Wingdings" pitchFamily="2" charset="2"/>
              <a:buChar char="q"/>
              <a:tabLst>
                <a:tab pos="1195705" algn="l"/>
              </a:tabLst>
            </a:pPr>
            <a:r>
              <a:rPr sz="2400" spc="-5" dirty="0" smtClean="0">
                <a:solidFill>
                  <a:srgbClr val="41476F"/>
                </a:solidFill>
                <a:latin typeface="Arial"/>
                <a:cs typeface="Arial"/>
              </a:rPr>
              <a:t>Ammonium</a:t>
            </a:r>
            <a:r>
              <a:rPr sz="2400" spc="30" dirty="0" smtClean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2400" spc="-10" dirty="0" smtClean="0">
                <a:solidFill>
                  <a:srgbClr val="41476F"/>
                </a:solidFill>
                <a:latin typeface="Arial"/>
                <a:cs typeface="Arial"/>
              </a:rPr>
              <a:t>phosphate,</a:t>
            </a:r>
            <a:endParaRPr lang="en-IN" sz="2400" spc="-10" dirty="0" smtClean="0">
              <a:solidFill>
                <a:srgbClr val="41476F"/>
              </a:solidFill>
              <a:latin typeface="Arial"/>
              <a:cs typeface="Arial"/>
            </a:endParaRPr>
          </a:p>
          <a:p>
            <a:pPr marL="1257300" indent="-342900">
              <a:lnSpc>
                <a:spcPts val="2310"/>
              </a:lnSpc>
              <a:buFont typeface="Wingdings" pitchFamily="2" charset="2"/>
              <a:buChar char="q"/>
              <a:tabLst>
                <a:tab pos="1195705" algn="l"/>
              </a:tabLst>
            </a:pPr>
            <a:r>
              <a:rPr sz="2400" spc="-5" dirty="0" smtClean="0">
                <a:solidFill>
                  <a:srgbClr val="41476F"/>
                </a:solidFill>
                <a:latin typeface="Arial"/>
                <a:cs typeface="Arial"/>
              </a:rPr>
              <a:t>Conc</a:t>
            </a:r>
            <a:r>
              <a:rPr sz="2400" spc="-5" dirty="0">
                <a:solidFill>
                  <a:srgbClr val="41476F"/>
                </a:solidFill>
                <a:latin typeface="Arial"/>
                <a:cs typeface="Arial"/>
              </a:rPr>
              <a:t>.</a:t>
            </a:r>
            <a:r>
              <a:rPr sz="2400" spc="10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2400" spc="-5" dirty="0" err="1" smtClean="0">
                <a:solidFill>
                  <a:srgbClr val="41476F"/>
                </a:solidFill>
                <a:latin typeface="Arial"/>
                <a:cs typeface="Arial"/>
              </a:rPr>
              <a:t>Nitricacid</a:t>
            </a:r>
            <a:endParaRPr lang="en-IN" sz="2400" spc="-5" dirty="0" smtClean="0">
              <a:solidFill>
                <a:srgbClr val="41476F"/>
              </a:solidFill>
              <a:latin typeface="Arial"/>
              <a:cs typeface="Arial"/>
            </a:endParaRPr>
          </a:p>
          <a:p>
            <a:pPr marL="1257300" indent="-342900">
              <a:lnSpc>
                <a:spcPts val="2310"/>
              </a:lnSpc>
              <a:buFont typeface="Wingdings" pitchFamily="2" charset="2"/>
              <a:buChar char="q"/>
              <a:tabLst>
                <a:tab pos="1195705" algn="l"/>
              </a:tabLst>
            </a:pPr>
            <a:r>
              <a:rPr sz="2400" spc="-5" dirty="0" smtClean="0">
                <a:solidFill>
                  <a:srgbClr val="41476F"/>
                </a:solidFill>
                <a:latin typeface="Arial"/>
                <a:cs typeface="Arial"/>
              </a:rPr>
              <a:t>,Potassium </a:t>
            </a:r>
            <a:r>
              <a:rPr sz="2400" spc="-5" dirty="0" err="1">
                <a:solidFill>
                  <a:srgbClr val="41476F"/>
                </a:solidFill>
                <a:latin typeface="Arial"/>
                <a:cs typeface="Arial"/>
              </a:rPr>
              <a:t>sulphocyanide</a:t>
            </a:r>
            <a:r>
              <a:rPr sz="2400" spc="-5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41476F"/>
                </a:solidFill>
                <a:latin typeface="Arial"/>
                <a:cs typeface="Arial"/>
              </a:rPr>
              <a:t>solution,</a:t>
            </a:r>
            <a:endParaRPr lang="en-IN" sz="2400" spc="-5" dirty="0" smtClean="0">
              <a:solidFill>
                <a:srgbClr val="41476F"/>
              </a:solidFill>
              <a:latin typeface="Arial"/>
              <a:cs typeface="Arial"/>
            </a:endParaRPr>
          </a:p>
          <a:p>
            <a:pPr marL="1257300" indent="-342900">
              <a:lnSpc>
                <a:spcPts val="2310"/>
              </a:lnSpc>
              <a:buFont typeface="Wingdings" pitchFamily="2" charset="2"/>
              <a:buChar char="q"/>
              <a:tabLst>
                <a:tab pos="1195705" algn="l"/>
              </a:tabLst>
            </a:pPr>
            <a:r>
              <a:rPr sz="2400" spc="-5" dirty="0" smtClean="0">
                <a:solidFill>
                  <a:srgbClr val="41476F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41476F"/>
                </a:solidFill>
                <a:latin typeface="Arial"/>
                <a:cs typeface="Arial"/>
              </a:rPr>
              <a:t>samples of</a:t>
            </a:r>
            <a:r>
              <a:rPr sz="2400" spc="15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1476F"/>
                </a:solidFill>
                <a:latin typeface="Arial"/>
                <a:cs typeface="Arial"/>
              </a:rPr>
              <a:t>honey</a:t>
            </a:r>
            <a:r>
              <a:rPr sz="2400" spc="-10" dirty="0" smtClean="0">
                <a:solidFill>
                  <a:srgbClr val="41476F"/>
                </a:solidFill>
                <a:latin typeface="Arial"/>
                <a:cs typeface="Arial"/>
              </a:rPr>
              <a:t>.</a:t>
            </a:r>
            <a:endParaRPr lang="en-IN" sz="2400" spc="-10" dirty="0" smtClean="0">
              <a:solidFill>
                <a:srgbClr val="41476F"/>
              </a:solidFill>
              <a:latin typeface="Arial"/>
              <a:cs typeface="Arial"/>
            </a:endParaRPr>
          </a:p>
          <a:p>
            <a:pPr marL="1257300" indent="-342900">
              <a:lnSpc>
                <a:spcPts val="2310"/>
              </a:lnSpc>
              <a:buFont typeface="Wingdings" pitchFamily="2" charset="2"/>
              <a:buChar char="q"/>
              <a:tabLst>
                <a:tab pos="1195705" algn="l"/>
              </a:tabLst>
            </a:pPr>
            <a:r>
              <a:rPr lang="en-US" sz="2400" dirty="0">
                <a:solidFill>
                  <a:srgbClr val="41476F"/>
                </a:solidFill>
                <a:latin typeface="Arial"/>
                <a:cs typeface="Arial"/>
              </a:rPr>
              <a:t>Test</a:t>
            </a:r>
            <a:r>
              <a:rPr lang="en-US" sz="2400" spc="-10" dirty="0">
                <a:solidFill>
                  <a:srgbClr val="41476F"/>
                </a:solidFill>
                <a:latin typeface="Arial"/>
                <a:cs typeface="Arial"/>
              </a:rPr>
              <a:t> tubes</a:t>
            </a:r>
            <a:r>
              <a:rPr lang="en-US" sz="2400" spc="-10" dirty="0" smtClean="0">
                <a:solidFill>
                  <a:srgbClr val="41476F"/>
                </a:solidFill>
                <a:latin typeface="Arial"/>
                <a:cs typeface="Arial"/>
              </a:rPr>
              <a:t>,</a:t>
            </a:r>
          </a:p>
          <a:p>
            <a:pPr marL="1257300" indent="-342900">
              <a:lnSpc>
                <a:spcPts val="2310"/>
              </a:lnSpc>
              <a:buFont typeface="Wingdings" pitchFamily="2" charset="2"/>
              <a:buChar char="q"/>
              <a:tabLst>
                <a:tab pos="1195705" algn="l"/>
              </a:tabLst>
            </a:pPr>
            <a:r>
              <a:rPr lang="en-US" sz="2400" dirty="0" smtClean="0">
                <a:solidFill>
                  <a:srgbClr val="41476F"/>
                </a:solidFill>
                <a:latin typeface="Arial"/>
                <a:cs typeface="Arial"/>
              </a:rPr>
              <a:t>Test </a:t>
            </a:r>
            <a:r>
              <a:rPr lang="en-US" sz="2400" spc="-10" dirty="0">
                <a:solidFill>
                  <a:srgbClr val="41476F"/>
                </a:solidFill>
                <a:latin typeface="Arial"/>
                <a:cs typeface="Arial"/>
              </a:rPr>
              <a:t>tube</a:t>
            </a:r>
            <a:r>
              <a:rPr lang="en-US" sz="2400" spc="-15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lang="en-US" sz="2400" spc="-5" dirty="0" smtClean="0">
                <a:solidFill>
                  <a:srgbClr val="41476F"/>
                </a:solidFill>
                <a:latin typeface="Arial"/>
                <a:cs typeface="Arial"/>
              </a:rPr>
              <a:t>stand</a:t>
            </a:r>
          </a:p>
          <a:p>
            <a:pPr marL="1257300" indent="-342900">
              <a:lnSpc>
                <a:spcPts val="2310"/>
              </a:lnSpc>
              <a:buFont typeface="Wingdings" pitchFamily="2" charset="2"/>
              <a:buChar char="q"/>
              <a:tabLst>
                <a:tab pos="1195705" algn="l"/>
              </a:tabLst>
            </a:pPr>
            <a:r>
              <a:rPr lang="en-US" sz="2400" spc="-5" dirty="0" smtClean="0">
                <a:solidFill>
                  <a:srgbClr val="41476F"/>
                </a:solidFill>
                <a:latin typeface="Arial"/>
                <a:cs typeface="Arial"/>
              </a:rPr>
              <a:t>Burner,</a:t>
            </a:r>
          </a:p>
          <a:p>
            <a:pPr marL="1257300" indent="-342900">
              <a:lnSpc>
                <a:spcPts val="2310"/>
              </a:lnSpc>
              <a:buFont typeface="Wingdings" pitchFamily="2" charset="2"/>
              <a:buChar char="q"/>
              <a:tabLst>
                <a:tab pos="1195705" algn="l"/>
              </a:tabLst>
            </a:pPr>
            <a:r>
              <a:rPr lang="en-US" sz="2400" spc="10" dirty="0" smtClean="0">
                <a:solidFill>
                  <a:srgbClr val="41476F"/>
                </a:solidFill>
                <a:latin typeface="Arial"/>
                <a:cs typeface="Arial"/>
              </a:rPr>
              <a:t>Water</a:t>
            </a:r>
            <a:r>
              <a:rPr lang="en-US" sz="2400" spc="-5" dirty="0" smtClean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lang="en-US" sz="2400" spc="-10" dirty="0">
                <a:solidFill>
                  <a:srgbClr val="41476F"/>
                </a:solidFill>
                <a:latin typeface="Arial"/>
                <a:cs typeface="Arial"/>
              </a:rPr>
              <a:t>Bath.</a:t>
            </a:r>
            <a:endParaRPr lang="en-US" sz="2400" dirty="0">
              <a:latin typeface="Arial"/>
              <a:cs typeface="Arial"/>
            </a:endParaRPr>
          </a:p>
          <a:p>
            <a:pPr marL="1257300" indent="-342900">
              <a:lnSpc>
                <a:spcPts val="2310"/>
              </a:lnSpc>
              <a:buFont typeface="Wingdings" pitchFamily="2" charset="2"/>
              <a:buChar char="q"/>
              <a:tabLst>
                <a:tab pos="1195705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7000">
        <p14:switch dir="r"/>
      </p:transition>
    </mc:Choice>
    <mc:Fallback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t="-3000" r="-7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18" y="464818"/>
            <a:ext cx="6742431" cy="9682481"/>
          </a:xfrm>
          <a:custGeom>
            <a:avLst/>
            <a:gdLst/>
            <a:ahLst/>
            <a:cxnLst/>
            <a:rect l="l" t="t" r="r" b="b"/>
            <a:pathLst>
              <a:path w="6659880" h="9281160">
                <a:moveTo>
                  <a:pt x="0" y="9281160"/>
                </a:moveTo>
                <a:lnTo>
                  <a:pt x="6659880" y="9281160"/>
                </a:lnTo>
                <a:lnTo>
                  <a:pt x="6659880" y="0"/>
                </a:lnTo>
                <a:lnTo>
                  <a:pt x="0" y="0"/>
                </a:lnTo>
                <a:lnTo>
                  <a:pt x="0" y="928116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2789" y="602945"/>
            <a:ext cx="2335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i="0" spc="-5" dirty="0">
                <a:solidFill>
                  <a:srgbClr val="E26C09"/>
                </a:solidFill>
                <a:latin typeface="Forte"/>
                <a:cs typeface="Forte"/>
              </a:rPr>
              <a:t>TH</a:t>
            </a:r>
            <a:r>
              <a:rPr sz="4800" b="0" i="0" spc="20" dirty="0">
                <a:solidFill>
                  <a:srgbClr val="E26C09"/>
                </a:solidFill>
                <a:latin typeface="Forte"/>
                <a:cs typeface="Forte"/>
              </a:rPr>
              <a:t>E</a:t>
            </a:r>
            <a:r>
              <a:rPr sz="4800" b="0" i="0" dirty="0">
                <a:solidFill>
                  <a:srgbClr val="E26C09"/>
                </a:solidFill>
                <a:latin typeface="Forte"/>
                <a:cs typeface="Forte"/>
              </a:rPr>
              <a:t>ORY</a:t>
            </a:r>
            <a:endParaRPr sz="4800" dirty="0">
              <a:latin typeface="Forte"/>
              <a:cs typeface="Fort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964" y="1550339"/>
            <a:ext cx="6462395" cy="678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95" marR="43815" indent="-635" algn="ctr">
              <a:lnSpc>
                <a:spcPct val="110800"/>
              </a:lnSpc>
              <a:spcBef>
                <a:spcPts val="105"/>
              </a:spcBef>
            </a:pP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Honey </a:t>
            </a:r>
            <a:r>
              <a:rPr sz="2000" spc="-15" dirty="0">
                <a:solidFill>
                  <a:srgbClr val="41476F"/>
                </a:solidFill>
                <a:latin typeface="Arial Rounded MT Bold"/>
                <a:cs typeface="Arial Rounded MT Bold"/>
              </a:rPr>
              <a:t>is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a sweet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food made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by </a:t>
            </a:r>
            <a:r>
              <a:rPr sz="2000" dirty="0">
                <a:solidFill>
                  <a:srgbClr val="41476F"/>
                </a:solidFill>
                <a:latin typeface="Arial Rounded MT Bold"/>
                <a:cs typeface="Arial Rounded MT Bold"/>
              </a:rPr>
              <a:t>some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insects </a:t>
            </a:r>
            <a:r>
              <a:rPr sz="2000" dirty="0">
                <a:solidFill>
                  <a:srgbClr val="41476F"/>
                </a:solidFill>
                <a:latin typeface="Arial Rounded MT Bold"/>
                <a:cs typeface="Arial Rounded MT Bold"/>
              </a:rPr>
              <a:t>using 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nectar from flowers. </a:t>
            </a:r>
            <a:r>
              <a:rPr sz="2000" dirty="0">
                <a:solidFill>
                  <a:srgbClr val="41476F"/>
                </a:solidFill>
                <a:latin typeface="Arial Rounded MT Bold"/>
                <a:cs typeface="Arial Rounded MT Bold"/>
              </a:rPr>
              <a:t>The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variety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produced by honey 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bees </a:t>
            </a:r>
            <a:r>
              <a:rPr sz="2000" spc="-15" dirty="0">
                <a:solidFill>
                  <a:srgbClr val="41476F"/>
                </a:solidFill>
                <a:latin typeface="Arial Rounded MT Bold"/>
                <a:cs typeface="Arial Rounded MT Bold"/>
              </a:rPr>
              <a:t>is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the </a:t>
            </a:r>
            <a:r>
              <a:rPr sz="2000" dirty="0">
                <a:solidFill>
                  <a:srgbClr val="41476F"/>
                </a:solidFill>
                <a:latin typeface="Arial Rounded MT Bold"/>
                <a:cs typeface="Arial Rounded MT Bold"/>
              </a:rPr>
              <a:t>one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most commonly referred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to and </a:t>
            </a:r>
            <a:r>
              <a:rPr sz="2000" spc="-15" dirty="0">
                <a:solidFill>
                  <a:srgbClr val="41476F"/>
                </a:solidFill>
                <a:latin typeface="Arial Rounded MT Bold"/>
                <a:cs typeface="Arial Rounded MT Bold"/>
              </a:rPr>
              <a:t>is 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the type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of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honey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collected by beekeepers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and  consumed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by humans. Honey produced by other 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bees and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insects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has </a:t>
            </a:r>
            <a:r>
              <a:rPr sz="2000" dirty="0">
                <a:solidFill>
                  <a:srgbClr val="41476F"/>
                </a:solidFill>
                <a:latin typeface="Arial Rounded MT Bold"/>
                <a:cs typeface="Arial Rounded MT Bold"/>
              </a:rPr>
              <a:t>distinctly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different</a:t>
            </a:r>
            <a:r>
              <a:rPr sz="2000" spc="60" dirty="0">
                <a:solidFill>
                  <a:srgbClr val="41476F"/>
                </a:solidFill>
                <a:latin typeface="Arial Rounded MT Bold"/>
                <a:cs typeface="Arial Rounded MT Bold"/>
              </a:rPr>
              <a:t>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properties.</a:t>
            </a:r>
            <a:endParaRPr sz="2000" dirty="0">
              <a:latin typeface="Arial Rounded MT Bold"/>
              <a:cs typeface="Arial Rounded MT Bold"/>
            </a:endParaRPr>
          </a:p>
          <a:p>
            <a:pPr marL="12065" marR="5080" indent="1270" algn="ctr">
              <a:lnSpc>
                <a:spcPct val="110900"/>
              </a:lnSpc>
              <a:spcBef>
                <a:spcPts val="5"/>
              </a:spcBef>
            </a:pP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This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wonderfully rich golden liquid </a:t>
            </a:r>
            <a:r>
              <a:rPr sz="2000" dirty="0">
                <a:solidFill>
                  <a:srgbClr val="41476F"/>
                </a:solidFill>
                <a:latin typeface="Arial Rounded MT Bold"/>
                <a:cs typeface="Arial Rounded MT Bold"/>
              </a:rPr>
              <a:t>is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the miraculous  product of honey bees and a naturally delicious  alternative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to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white sugar. Although </a:t>
            </a:r>
            <a:r>
              <a:rPr sz="2000" dirty="0">
                <a:solidFill>
                  <a:srgbClr val="41476F"/>
                </a:solidFill>
                <a:latin typeface="Arial Rounded MT Bold"/>
                <a:cs typeface="Arial Rounded MT Bold"/>
              </a:rPr>
              <a:t>it </a:t>
            </a:r>
            <a:r>
              <a:rPr sz="2000" spc="-15" dirty="0">
                <a:solidFill>
                  <a:srgbClr val="41476F"/>
                </a:solidFill>
                <a:latin typeface="Arial Rounded MT Bold"/>
                <a:cs typeface="Arial Rounded MT Bold"/>
              </a:rPr>
              <a:t>is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available  throughout the year,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it </a:t>
            </a:r>
            <a:r>
              <a:rPr sz="2000" spc="-15" dirty="0">
                <a:solidFill>
                  <a:srgbClr val="41476F"/>
                </a:solidFill>
                <a:latin typeface="Arial Rounded MT Bold"/>
                <a:cs typeface="Arial Rounded MT Bold"/>
              </a:rPr>
              <a:t>is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an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exceptional treat </a:t>
            </a:r>
            <a:r>
              <a:rPr sz="2000" dirty="0">
                <a:solidFill>
                  <a:srgbClr val="41476F"/>
                </a:solidFill>
                <a:latin typeface="Arial Rounded MT Bold"/>
                <a:cs typeface="Arial Rounded MT Bold"/>
              </a:rPr>
              <a:t>in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the  summer </a:t>
            </a:r>
            <a:r>
              <a:rPr sz="2000" dirty="0">
                <a:solidFill>
                  <a:srgbClr val="41476F"/>
                </a:solidFill>
                <a:latin typeface="Arial Rounded MT Bold"/>
                <a:cs typeface="Arial Rounded MT Bold"/>
              </a:rPr>
              <a:t>and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fall when </a:t>
            </a:r>
            <a:r>
              <a:rPr sz="2000" dirty="0">
                <a:solidFill>
                  <a:srgbClr val="41476F"/>
                </a:solidFill>
                <a:latin typeface="Arial Rounded MT Bold"/>
                <a:cs typeface="Arial Rounded MT Bold"/>
              </a:rPr>
              <a:t>it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has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just </a:t>
            </a:r>
            <a:r>
              <a:rPr sz="2000" dirty="0">
                <a:solidFill>
                  <a:srgbClr val="41476F"/>
                </a:solidFill>
                <a:latin typeface="Arial Rounded MT Bold"/>
                <a:cs typeface="Arial Rounded MT Bold"/>
              </a:rPr>
              <a:t>been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harvested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and  </a:t>
            </a:r>
            <a:r>
              <a:rPr sz="2000" spc="-15" dirty="0">
                <a:solidFill>
                  <a:srgbClr val="41476F"/>
                </a:solidFill>
                <a:latin typeface="Arial Rounded MT Bold"/>
                <a:cs typeface="Arial Rounded MT Bold"/>
              </a:rPr>
              <a:t>is </a:t>
            </a:r>
            <a:r>
              <a:rPr sz="2000" dirty="0">
                <a:solidFill>
                  <a:srgbClr val="41476F"/>
                </a:solidFill>
                <a:latin typeface="Arial Rounded MT Bold"/>
                <a:cs typeface="Arial Rounded MT Bold"/>
              </a:rPr>
              <a:t>at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its freshest. Honey bees form nectar </a:t>
            </a:r>
            <a:r>
              <a:rPr sz="2000" dirty="0">
                <a:solidFill>
                  <a:srgbClr val="41476F"/>
                </a:solidFill>
                <a:latin typeface="Arial Rounded MT Bold"/>
                <a:cs typeface="Arial Rounded MT Bold"/>
              </a:rPr>
              <a:t>into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honey  by a process of regurgitation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and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store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it as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a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food  source </a:t>
            </a:r>
            <a:r>
              <a:rPr sz="2000" spc="-15" dirty="0">
                <a:solidFill>
                  <a:srgbClr val="41476F"/>
                </a:solidFill>
                <a:latin typeface="Arial Rounded MT Bold"/>
                <a:cs typeface="Arial Rounded MT Bold"/>
              </a:rPr>
              <a:t>in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wax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honeycombs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inside the</a:t>
            </a:r>
            <a:r>
              <a:rPr sz="2000" spc="105" dirty="0">
                <a:solidFill>
                  <a:srgbClr val="41476F"/>
                </a:solidFill>
                <a:latin typeface="Arial Rounded MT Bold"/>
                <a:cs typeface="Arial Rounded MT Bold"/>
              </a:rPr>
              <a:t>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beehive.</a:t>
            </a:r>
            <a:endParaRPr sz="2000" dirty="0">
              <a:latin typeface="Arial Rounded MT Bold"/>
              <a:cs typeface="Arial Rounded MT Bold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Beekeeping practices encourage overproduction</a:t>
            </a:r>
            <a:r>
              <a:rPr sz="2000" spc="-15" dirty="0">
                <a:solidFill>
                  <a:srgbClr val="41476F"/>
                </a:solidFill>
                <a:latin typeface="Arial Rounded MT Bold"/>
                <a:cs typeface="Arial Rounded MT Bold"/>
              </a:rPr>
              <a:t>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of</a:t>
            </a:r>
            <a:endParaRPr sz="2000" dirty="0">
              <a:latin typeface="Arial Rounded MT Bold"/>
              <a:cs typeface="Arial Rounded MT Bold"/>
            </a:endParaRPr>
          </a:p>
          <a:p>
            <a:pPr marL="262255" marR="252729" indent="-1905" algn="ctr">
              <a:lnSpc>
                <a:spcPct val="111000"/>
              </a:lnSpc>
            </a:pP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honey so </a:t>
            </a:r>
            <a:r>
              <a:rPr sz="2000" dirty="0">
                <a:solidFill>
                  <a:srgbClr val="41476F"/>
                </a:solidFill>
                <a:latin typeface="Arial Rounded MT Bold"/>
                <a:cs typeface="Arial Rounded MT Bold"/>
              </a:rPr>
              <a:t>that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the excess </a:t>
            </a:r>
            <a:r>
              <a:rPr sz="2000" spc="-15" dirty="0">
                <a:solidFill>
                  <a:srgbClr val="41476F"/>
                </a:solidFill>
                <a:latin typeface="Arial Rounded MT Bold"/>
                <a:cs typeface="Arial Rounded MT Bold"/>
              </a:rPr>
              <a:t>can </a:t>
            </a:r>
            <a:r>
              <a:rPr sz="2000" spc="5" dirty="0">
                <a:solidFill>
                  <a:srgbClr val="41476F"/>
                </a:solidFill>
                <a:latin typeface="Arial Rounded MT Bold"/>
                <a:cs typeface="Arial Rounded MT Bold"/>
              </a:rPr>
              <a:t>be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taken without 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endangering </a:t>
            </a:r>
            <a:r>
              <a:rPr sz="2000" dirty="0">
                <a:solidFill>
                  <a:srgbClr val="41476F"/>
                </a:solidFill>
                <a:latin typeface="Arial Rounded MT Bold"/>
                <a:cs typeface="Arial Rounded MT Bold"/>
              </a:rPr>
              <a:t>the bee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colony. It has attractive  chemical properties for baking,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and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a distinctive  flavor which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leads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some people </a:t>
            </a:r>
            <a:r>
              <a:rPr sz="2000" dirty="0">
                <a:solidFill>
                  <a:srgbClr val="41476F"/>
                </a:solidFill>
                <a:latin typeface="Arial Rounded MT Bold"/>
                <a:cs typeface="Arial Rounded MT Bold"/>
              </a:rPr>
              <a:t>to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prefer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it </a:t>
            </a:r>
            <a:r>
              <a:rPr sz="2000" dirty="0">
                <a:solidFill>
                  <a:srgbClr val="41476F"/>
                </a:solidFill>
                <a:latin typeface="Arial Rounded MT Bold"/>
                <a:cs typeface="Arial Rounded MT Bold"/>
              </a:rPr>
              <a:t>over 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sugar </a:t>
            </a:r>
            <a:r>
              <a:rPr sz="2000" spc="-10" dirty="0">
                <a:solidFill>
                  <a:srgbClr val="41476F"/>
                </a:solidFill>
                <a:latin typeface="Arial Rounded MT Bold"/>
                <a:cs typeface="Arial Rounded MT Bold"/>
              </a:rPr>
              <a:t>and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other</a:t>
            </a:r>
            <a:r>
              <a:rPr sz="2000" spc="-20" dirty="0">
                <a:solidFill>
                  <a:srgbClr val="41476F"/>
                </a:solidFill>
                <a:latin typeface="Arial Rounded MT Bold"/>
                <a:cs typeface="Arial Rounded MT Bold"/>
              </a:rPr>
              <a:t> </a:t>
            </a:r>
            <a:r>
              <a:rPr sz="2000" spc="-5" dirty="0">
                <a:solidFill>
                  <a:srgbClr val="41476F"/>
                </a:solidFill>
                <a:latin typeface="Arial Rounded MT Bold"/>
                <a:cs typeface="Arial Rounded MT Bold"/>
              </a:rPr>
              <a:t>sweeteners.</a:t>
            </a:r>
            <a:endParaRPr sz="2000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7000">
        <p14:flip dir="r"/>
      </p:transition>
    </mc:Choice>
    <mc:Fallback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6000" t="-4000" r="-6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856" y="317500"/>
            <a:ext cx="6778194" cy="9982200"/>
          </a:xfrm>
          <a:custGeom>
            <a:avLst/>
            <a:gdLst/>
            <a:ahLst/>
            <a:cxnLst/>
            <a:rect l="l" t="t" r="r" b="b"/>
            <a:pathLst>
              <a:path w="6659880" h="9593580">
                <a:moveTo>
                  <a:pt x="0" y="9593580"/>
                </a:moveTo>
                <a:lnTo>
                  <a:pt x="6659880" y="9593580"/>
                </a:lnTo>
                <a:lnTo>
                  <a:pt x="6659880" y="0"/>
                </a:lnTo>
                <a:lnTo>
                  <a:pt x="0" y="0"/>
                </a:lnTo>
                <a:lnTo>
                  <a:pt x="0" y="959358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2519" y="883360"/>
            <a:ext cx="4371340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i="0" dirty="0">
                <a:solidFill>
                  <a:srgbClr val="CC6600"/>
                </a:solidFill>
                <a:latin typeface="Rockwell"/>
                <a:cs typeface="Rockwell"/>
              </a:rPr>
              <a:t>PROCEDURE</a:t>
            </a:r>
            <a:endParaRPr sz="5200" dirty="0">
              <a:latin typeface="Rockwell"/>
              <a:cs typeface="Rockwel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676" y="1899136"/>
            <a:ext cx="6372860" cy="7754620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2220"/>
              </a:spcBef>
            </a:pPr>
            <a:r>
              <a:rPr sz="4000" b="1" spc="-5" dirty="0">
                <a:solidFill>
                  <a:srgbClr val="30849B"/>
                </a:solidFill>
                <a:latin typeface="Colonna MT"/>
                <a:cs typeface="Colonna MT"/>
              </a:rPr>
              <a:t>(1) *TEST </a:t>
            </a:r>
            <a:r>
              <a:rPr sz="4000" b="1" dirty="0">
                <a:solidFill>
                  <a:srgbClr val="30849B"/>
                </a:solidFill>
                <a:latin typeface="Colonna MT"/>
                <a:cs typeface="Colonna MT"/>
              </a:rPr>
              <a:t>FOR</a:t>
            </a:r>
            <a:r>
              <a:rPr sz="4000" b="1" spc="-35" dirty="0">
                <a:solidFill>
                  <a:srgbClr val="30849B"/>
                </a:solidFill>
                <a:latin typeface="Colonna MT"/>
                <a:cs typeface="Colonna MT"/>
              </a:rPr>
              <a:t> </a:t>
            </a:r>
            <a:r>
              <a:rPr sz="4000" b="1" dirty="0">
                <a:solidFill>
                  <a:srgbClr val="30849B"/>
                </a:solidFill>
                <a:latin typeface="Colonna MT"/>
                <a:cs typeface="Colonna MT"/>
              </a:rPr>
              <a:t>MINERALS*</a:t>
            </a:r>
            <a:endParaRPr sz="4000" dirty="0">
              <a:latin typeface="Colonna MT"/>
              <a:cs typeface="Colonna MT"/>
            </a:endParaRPr>
          </a:p>
          <a:p>
            <a:pPr marL="410845" indent="-398780">
              <a:lnSpc>
                <a:spcPct val="100000"/>
              </a:lnSpc>
              <a:spcBef>
                <a:spcPts val="1490"/>
              </a:spcBef>
              <a:buAutoNum type="arabicPeriod"/>
              <a:tabLst>
                <a:tab pos="411480" algn="l"/>
              </a:tabLst>
            </a:pPr>
            <a:r>
              <a:rPr sz="2800" b="1" dirty="0">
                <a:solidFill>
                  <a:srgbClr val="6F2F9F"/>
                </a:solidFill>
                <a:latin typeface="Arial"/>
                <a:cs typeface="Arial"/>
              </a:rPr>
              <a:t>Test </a:t>
            </a:r>
            <a:r>
              <a:rPr sz="2800" b="1" spc="-10" dirty="0">
                <a:solidFill>
                  <a:srgbClr val="6F2F9F"/>
                </a:solidFill>
                <a:latin typeface="Arial"/>
                <a:cs typeface="Arial"/>
              </a:rPr>
              <a:t>for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Potassium:-</a:t>
            </a:r>
            <a:endParaRPr sz="2800" dirty="0">
              <a:latin typeface="Arial"/>
              <a:cs typeface="Arial"/>
            </a:endParaRPr>
          </a:p>
          <a:p>
            <a:pPr marL="12700" marR="221615">
              <a:lnSpc>
                <a:spcPct val="104400"/>
              </a:lnSpc>
              <a:spcBef>
                <a:spcPts val="1145"/>
              </a:spcBef>
            </a:pP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2ml of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honey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taken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 test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tube and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picric acid solution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is 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added. Yellow precipitate indicates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presence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K+.</a:t>
            </a:r>
            <a:endParaRPr sz="1800" dirty="0">
              <a:latin typeface="Arial"/>
              <a:cs typeface="Arial"/>
            </a:endParaRPr>
          </a:p>
          <a:p>
            <a:pPr marL="410845" indent="-398780">
              <a:lnSpc>
                <a:spcPct val="100000"/>
              </a:lnSpc>
              <a:spcBef>
                <a:spcPts val="944"/>
              </a:spcBef>
              <a:buAutoNum type="arabicPeriod" startAt="2"/>
              <a:tabLst>
                <a:tab pos="411480" algn="l"/>
              </a:tabLst>
            </a:pPr>
            <a:r>
              <a:rPr sz="2800" b="1" dirty="0">
                <a:solidFill>
                  <a:srgbClr val="6F2F9F"/>
                </a:solidFill>
                <a:latin typeface="Arial"/>
                <a:cs typeface="Arial"/>
              </a:rPr>
              <a:t>Test </a:t>
            </a:r>
            <a:r>
              <a:rPr sz="2800" b="1" spc="-10" dirty="0">
                <a:solidFill>
                  <a:srgbClr val="6F2F9F"/>
                </a:solidFill>
                <a:latin typeface="Arial"/>
                <a:cs typeface="Arial"/>
              </a:rPr>
              <a:t>for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Calcium:-</a:t>
            </a:r>
            <a:endParaRPr sz="2800" dirty="0">
              <a:latin typeface="Arial"/>
              <a:cs typeface="Arial"/>
            </a:endParaRPr>
          </a:p>
          <a:p>
            <a:pPr marL="12700" marR="132080">
              <a:lnSpc>
                <a:spcPct val="104099"/>
              </a:lnSpc>
              <a:spcBef>
                <a:spcPts val="1175"/>
              </a:spcBef>
            </a:pP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2ml of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honey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taken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 test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tube and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NH4Cl solution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and 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NH4OH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solution are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added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it. The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solution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filtered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and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to 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filtrate 2ml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ammonium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oxalate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solution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added. </a:t>
            </a:r>
            <a:r>
              <a:rPr sz="1800" spc="5" dirty="0">
                <a:solidFill>
                  <a:srgbClr val="41476F"/>
                </a:solidFill>
                <a:latin typeface="Arial"/>
                <a:cs typeface="Arial"/>
              </a:rPr>
              <a:t>White 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ppt. or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milkiness indicates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presence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Ca2+</a:t>
            </a:r>
            <a:r>
              <a:rPr sz="1800" spc="-40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ions.</a:t>
            </a:r>
            <a:endParaRPr sz="1800" dirty="0">
              <a:latin typeface="Arial"/>
              <a:cs typeface="Arial"/>
            </a:endParaRPr>
          </a:p>
          <a:p>
            <a:pPr marL="410845" indent="-398780">
              <a:lnSpc>
                <a:spcPct val="100000"/>
              </a:lnSpc>
              <a:spcBef>
                <a:spcPts val="944"/>
              </a:spcBef>
              <a:buAutoNum type="arabicPeriod" startAt="3"/>
              <a:tabLst>
                <a:tab pos="411480" algn="l"/>
              </a:tabLst>
            </a:pPr>
            <a:r>
              <a:rPr sz="2800" b="1" dirty="0">
                <a:solidFill>
                  <a:srgbClr val="6F2F9F"/>
                </a:solidFill>
                <a:latin typeface="Arial"/>
                <a:cs typeface="Arial"/>
              </a:rPr>
              <a:t>Test </a:t>
            </a:r>
            <a:r>
              <a:rPr sz="2800" b="1" spc="-10" dirty="0">
                <a:solidFill>
                  <a:srgbClr val="6F2F9F"/>
                </a:solidFill>
                <a:latin typeface="Arial"/>
                <a:cs typeface="Arial"/>
              </a:rPr>
              <a:t>for</a:t>
            </a:r>
            <a:r>
              <a:rPr sz="2800" b="1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Magnesium:-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ct val="104000"/>
              </a:lnSpc>
              <a:spcBef>
                <a:spcPts val="1180"/>
              </a:spcBef>
            </a:pP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2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ml of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honey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is taken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 test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tube and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NH4Cl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solution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is  added to it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then excess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Ammonium phospate solution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is 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added.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side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testtube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scratched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glass</a:t>
            </a:r>
            <a:r>
              <a:rPr sz="1800" spc="120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rod.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White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precipitate indicates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presence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Mg2+</a:t>
            </a:r>
            <a:r>
              <a:rPr sz="1800" spc="35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ions.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b="1" dirty="0">
                <a:solidFill>
                  <a:srgbClr val="6F2F9F"/>
                </a:solidFill>
                <a:latin typeface="Arial"/>
                <a:cs typeface="Arial"/>
              </a:rPr>
              <a:t>4. Test </a:t>
            </a:r>
            <a:r>
              <a:rPr sz="2800" b="1" spc="-10" dirty="0">
                <a:solidFill>
                  <a:srgbClr val="6F2F9F"/>
                </a:solidFill>
                <a:latin typeface="Arial"/>
                <a:cs typeface="Arial"/>
              </a:rPr>
              <a:t>for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 Iron:-</a:t>
            </a:r>
            <a:endParaRPr sz="2800" dirty="0">
              <a:latin typeface="Arial"/>
              <a:cs typeface="Arial"/>
            </a:endParaRPr>
          </a:p>
          <a:p>
            <a:pPr marL="12700" marR="107314">
              <a:lnSpc>
                <a:spcPct val="104099"/>
              </a:lnSpc>
              <a:spcBef>
                <a:spcPts val="1175"/>
              </a:spcBef>
            </a:pP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2ml of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honey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taken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 test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tube and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 drop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of conc. </a:t>
            </a:r>
            <a:r>
              <a:rPr sz="1800" spc="-15" dirty="0">
                <a:solidFill>
                  <a:srgbClr val="41476F"/>
                </a:solidFill>
                <a:latin typeface="Arial"/>
                <a:cs typeface="Arial"/>
              </a:rPr>
              <a:t>HNO3 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added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and </a:t>
            </a:r>
            <a:r>
              <a:rPr sz="1800" spc="5" dirty="0">
                <a:solidFill>
                  <a:srgbClr val="41476F"/>
                </a:solidFill>
                <a:latin typeface="Arial"/>
                <a:cs typeface="Arial"/>
              </a:rPr>
              <a:t>it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is heated. It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cooled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and </a:t>
            </a:r>
            <a:r>
              <a:rPr sz="1800" spc="15" dirty="0">
                <a:solidFill>
                  <a:srgbClr val="41476F"/>
                </a:solidFill>
                <a:latin typeface="Arial"/>
                <a:cs typeface="Arial"/>
              </a:rPr>
              <a:t>2-3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drops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Potassium sulphocyanide solution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added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to it.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Blood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red  colour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shows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presence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of</a:t>
            </a:r>
            <a:r>
              <a:rPr sz="1800" spc="15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iron.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7000">
        <p14:warp dir="in"/>
      </p:transition>
    </mc:Choice>
    <mc:Fallback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6000" t="-4000" r="-6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250" y="241300"/>
            <a:ext cx="6781800" cy="9797414"/>
          </a:xfrm>
          <a:custGeom>
            <a:avLst/>
            <a:gdLst/>
            <a:ahLst/>
            <a:cxnLst/>
            <a:rect l="l" t="t" r="r" b="b"/>
            <a:pathLst>
              <a:path w="6659880" h="9593580">
                <a:moveTo>
                  <a:pt x="0" y="9593580"/>
                </a:moveTo>
                <a:lnTo>
                  <a:pt x="6659880" y="9593580"/>
                </a:lnTo>
                <a:lnTo>
                  <a:pt x="6659880" y="0"/>
                </a:lnTo>
                <a:lnTo>
                  <a:pt x="0" y="0"/>
                </a:lnTo>
                <a:lnTo>
                  <a:pt x="0" y="959358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580" y="1106245"/>
            <a:ext cx="360108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23950" algn="l"/>
              </a:tabLst>
            </a:pPr>
            <a:r>
              <a:rPr sz="4000" i="0" spc="-5" dirty="0">
                <a:solidFill>
                  <a:srgbClr val="205768"/>
                </a:solidFill>
                <a:latin typeface="Colonna MT"/>
                <a:cs typeface="Colonna MT"/>
              </a:rPr>
              <a:t>(2)	</a:t>
            </a:r>
            <a:r>
              <a:rPr sz="4000" i="0" dirty="0">
                <a:solidFill>
                  <a:srgbClr val="205768"/>
                </a:solidFill>
                <a:latin typeface="Colonna MT"/>
                <a:cs typeface="Colonna MT"/>
              </a:rPr>
              <a:t>* TEST</a:t>
            </a:r>
            <a:r>
              <a:rPr sz="4000" i="0" spc="-110" dirty="0">
                <a:solidFill>
                  <a:srgbClr val="205768"/>
                </a:solidFill>
                <a:latin typeface="Colonna MT"/>
                <a:cs typeface="Colonna MT"/>
              </a:rPr>
              <a:t> </a:t>
            </a:r>
            <a:r>
              <a:rPr sz="4000" i="0" dirty="0">
                <a:solidFill>
                  <a:srgbClr val="205768"/>
                </a:solidFill>
                <a:latin typeface="Colonna MT"/>
                <a:cs typeface="Colonna MT"/>
              </a:rPr>
              <a:t>FOR</a:t>
            </a:r>
            <a:endParaRPr sz="4000">
              <a:latin typeface="Colonna MT"/>
              <a:cs typeface="Colonna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735" y="1785949"/>
            <a:ext cx="434086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solidFill>
                  <a:srgbClr val="205768"/>
                </a:solidFill>
                <a:latin typeface="Colonna MT"/>
                <a:cs typeface="Colonna MT"/>
              </a:rPr>
              <a:t>CARBO</a:t>
            </a:r>
            <a:r>
              <a:rPr sz="4000" b="1" spc="-35" dirty="0">
                <a:solidFill>
                  <a:srgbClr val="205768"/>
                </a:solidFill>
                <a:latin typeface="Colonna MT"/>
                <a:cs typeface="Colonna MT"/>
              </a:rPr>
              <a:t>H</a:t>
            </a:r>
            <a:r>
              <a:rPr sz="4000" b="1" spc="5" dirty="0">
                <a:solidFill>
                  <a:srgbClr val="205768"/>
                </a:solidFill>
                <a:latin typeface="Colonna MT"/>
                <a:cs typeface="Colonna MT"/>
              </a:rPr>
              <a:t>YDRA</a:t>
            </a:r>
            <a:r>
              <a:rPr sz="4000" b="1" spc="-25" dirty="0">
                <a:solidFill>
                  <a:srgbClr val="205768"/>
                </a:solidFill>
                <a:latin typeface="Colonna MT"/>
                <a:cs typeface="Colonna MT"/>
              </a:rPr>
              <a:t>T</a:t>
            </a:r>
            <a:r>
              <a:rPr sz="4000" b="1" spc="-5" dirty="0">
                <a:solidFill>
                  <a:srgbClr val="205768"/>
                </a:solidFill>
                <a:latin typeface="Colonna MT"/>
                <a:cs typeface="Colonna MT"/>
              </a:rPr>
              <a:t>E</a:t>
            </a:r>
            <a:r>
              <a:rPr sz="4000" b="1" spc="20" dirty="0">
                <a:solidFill>
                  <a:srgbClr val="205768"/>
                </a:solidFill>
                <a:latin typeface="Colonna MT"/>
                <a:cs typeface="Colonna MT"/>
              </a:rPr>
              <a:t>S</a:t>
            </a:r>
            <a:r>
              <a:rPr sz="4000" b="1" dirty="0">
                <a:solidFill>
                  <a:srgbClr val="205768"/>
                </a:solidFill>
                <a:latin typeface="Colonna MT"/>
                <a:cs typeface="Colonna MT"/>
              </a:rPr>
              <a:t>*</a:t>
            </a:r>
            <a:endParaRPr sz="4000" dirty="0">
              <a:latin typeface="Colonna MT"/>
              <a:cs typeface="Colonna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676" y="2764151"/>
            <a:ext cx="6346825" cy="3834129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2800" b="1" dirty="0">
                <a:solidFill>
                  <a:srgbClr val="6F2F9F"/>
                </a:solidFill>
                <a:latin typeface="Arial"/>
                <a:cs typeface="Arial"/>
              </a:rPr>
              <a:t>1.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Fehling’s </a:t>
            </a:r>
            <a:r>
              <a:rPr sz="2800" b="1" dirty="0">
                <a:solidFill>
                  <a:srgbClr val="6F2F9F"/>
                </a:solidFill>
                <a:latin typeface="Arial"/>
                <a:cs typeface="Arial"/>
              </a:rPr>
              <a:t>test</a:t>
            </a:r>
            <a:r>
              <a:rPr sz="2800" b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:-</a:t>
            </a:r>
            <a:endParaRPr sz="2800" dirty="0">
              <a:latin typeface="Arial"/>
              <a:cs typeface="Arial"/>
            </a:endParaRPr>
          </a:p>
          <a:p>
            <a:pPr marL="12700" marR="890905">
              <a:lnSpc>
                <a:spcPct val="104400"/>
              </a:lnSpc>
              <a:spcBef>
                <a:spcPts val="1170"/>
              </a:spcBef>
            </a:pP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2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mL of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honey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is taken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test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tube and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1mL each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Fehling`s solution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A and Fehling’s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solution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B</a:t>
            </a:r>
            <a:r>
              <a:rPr sz="1800" spc="-30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are</a:t>
            </a:r>
            <a:endParaRPr sz="1800" dirty="0">
              <a:latin typeface="Arial"/>
              <a:cs typeface="Arial"/>
            </a:endParaRPr>
          </a:p>
          <a:p>
            <a:pPr marL="12700" marR="131445">
              <a:lnSpc>
                <a:spcPts val="2260"/>
              </a:lnSpc>
              <a:spcBef>
                <a:spcPts val="65"/>
              </a:spcBef>
            </a:pP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added to it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boiled.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Red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precipitate indicates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presence 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reducing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 sugars.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800" b="1" dirty="0">
                <a:solidFill>
                  <a:srgbClr val="6F2F9F"/>
                </a:solidFill>
                <a:latin typeface="Arial"/>
                <a:cs typeface="Arial"/>
              </a:rPr>
              <a:t>2.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Tollen’s </a:t>
            </a:r>
            <a:r>
              <a:rPr sz="2800" b="1" spc="-10" dirty="0">
                <a:solidFill>
                  <a:srgbClr val="6F2F9F"/>
                </a:solidFill>
                <a:latin typeface="Arial"/>
                <a:cs typeface="Arial"/>
              </a:rPr>
              <a:t>Reagent </a:t>
            </a:r>
            <a:r>
              <a:rPr sz="2800" b="1" dirty="0">
                <a:solidFill>
                  <a:srgbClr val="6F2F9F"/>
                </a:solidFill>
                <a:latin typeface="Arial"/>
                <a:cs typeface="Arial"/>
              </a:rPr>
              <a:t>test</a:t>
            </a:r>
            <a:r>
              <a:rPr sz="2800" b="1" spc="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Arial"/>
                <a:cs typeface="Arial"/>
              </a:rPr>
              <a:t>:-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ct val="104099"/>
              </a:lnSpc>
              <a:spcBef>
                <a:spcPts val="1175"/>
              </a:spcBef>
            </a:pP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2-3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mL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aqueous solution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of honey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taken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 </a:t>
            </a:r>
            <a:r>
              <a:rPr sz="1800" spc="10" dirty="0">
                <a:solidFill>
                  <a:srgbClr val="41476F"/>
                </a:solidFill>
                <a:latin typeface="Arial"/>
                <a:cs typeface="Arial"/>
              </a:rPr>
              <a:t>test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tube. 2-  </a:t>
            </a:r>
            <a:r>
              <a:rPr sz="1800" spc="5" dirty="0">
                <a:solidFill>
                  <a:srgbClr val="41476F"/>
                </a:solidFill>
                <a:latin typeface="Arial"/>
                <a:cs typeface="Arial"/>
              </a:rPr>
              <a:t>3mL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Tollen’s reagent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added.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test tube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kept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 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boiling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water bath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about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ten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minutes.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shining silver mirror  indicates </a:t>
            </a:r>
            <a:r>
              <a:rPr sz="1800" spc="-10" dirty="0">
                <a:solidFill>
                  <a:srgbClr val="41476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presence </a:t>
            </a:r>
            <a:r>
              <a:rPr sz="1800" dirty="0">
                <a:solidFill>
                  <a:srgbClr val="41476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reducing</a:t>
            </a:r>
            <a:r>
              <a:rPr sz="1800" spc="25" dirty="0">
                <a:solidFill>
                  <a:srgbClr val="41476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1476F"/>
                </a:solidFill>
                <a:latin typeface="Arial"/>
                <a:cs typeface="Arial"/>
              </a:rPr>
              <a:t>carbohydrates.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7000">
        <p14:prism isInverted="1"/>
      </p:transition>
    </mc:Choice>
    <mc:Fallback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B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1174</Words>
  <Application>Microsoft Office PowerPoint</Application>
  <PresentationFormat>Custom</PresentationFormat>
  <Paragraphs>152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GOOD  MORNING</vt:lpstr>
      <vt:lpstr>Analysis of honey </vt:lpstr>
      <vt:lpstr>CERTIFICATE</vt:lpstr>
      <vt:lpstr>ACKNOWLEDGEMENT</vt:lpstr>
      <vt:lpstr>Introduction</vt:lpstr>
      <vt:lpstr>AIM:</vt:lpstr>
      <vt:lpstr>THEORY</vt:lpstr>
      <vt:lpstr>PROCEDURE</vt:lpstr>
      <vt:lpstr>(2) * TEST FOR</vt:lpstr>
      <vt:lpstr>OBSERVATION TABLE</vt:lpstr>
      <vt:lpstr>PowerPoint Presentation</vt:lpstr>
      <vt:lpstr> RESULT 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 PROJECT</dc:title>
  <dc:creator>dhwani</dc:creator>
  <cp:lastModifiedBy>dhwani</cp:lastModifiedBy>
  <cp:revision>13</cp:revision>
  <dcterms:created xsi:type="dcterms:W3CDTF">2020-12-20T07:37:42Z</dcterms:created>
  <dcterms:modified xsi:type="dcterms:W3CDTF">2020-12-22T13:00:59Z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2020-12-20T00:00:00Z</vt:filetime>
  </property>
</Properties>
</file>