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[Book1]RFM!PivotTable12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Customer Profile - RFM Value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RFM!$B$3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RFM!$A$4:$A$7</c:f>
              <c:strCache>
                <c:ptCount val="4"/>
                <c:pt idx="0">
                  <c:v>Brownz Customer</c:v>
                </c:pt>
                <c:pt idx="1">
                  <c:v>Gold Customer</c:v>
                </c:pt>
                <c:pt idx="2">
                  <c:v>Platinum Customer</c:v>
                </c:pt>
                <c:pt idx="3">
                  <c:v>Silver Customer</c:v>
                </c:pt>
              </c:strCache>
            </c:strRef>
          </c:cat>
          <c:val>
            <c:numRef>
              <c:f>RFM!$B$4:$B$7</c:f>
              <c:numCache>
                <c:formatCode>General</c:formatCode>
                <c:ptCount val="4"/>
                <c:pt idx="0">
                  <c:v>74062</c:v>
                </c:pt>
                <c:pt idx="1">
                  <c:v>212753</c:v>
                </c:pt>
                <c:pt idx="2">
                  <c:v>245981</c:v>
                </c:pt>
                <c:pt idx="3">
                  <c:v>166661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D4-4EA3-A911-36B9E5C15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997792"/>
        <c:axId val="501995872"/>
      </c:barChart>
      <c:catAx>
        <c:axId val="50199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995872"/>
        <c:crosses val="autoZero"/>
        <c:auto val="1"/>
        <c:lblAlgn val="ctr"/>
        <c:lblOffset val="100"/>
        <c:noMultiLvlLbl val="0"/>
      </c:catAx>
      <c:valAx>
        <c:axId val="50199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997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Age Clusters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Age!$B$3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Age!$A$4:$A$11</c:f>
              <c:strCache>
                <c:ptCount val="8"/>
                <c:pt idx="0">
                  <c:v>18-27</c:v>
                </c:pt>
                <c:pt idx="1">
                  <c:v>28-37</c:v>
                </c:pt>
                <c:pt idx="2">
                  <c:v>38-47</c:v>
                </c:pt>
                <c:pt idx="3">
                  <c:v>48-57</c:v>
                </c:pt>
                <c:pt idx="4">
                  <c:v>58-67</c:v>
                </c:pt>
                <c:pt idx="5">
                  <c:v>68-77</c:v>
                </c:pt>
                <c:pt idx="6">
                  <c:v>78-87</c:v>
                </c:pt>
                <c:pt idx="7">
                  <c:v>&gt;98</c:v>
                </c:pt>
              </c:strCache>
            </c:strRef>
          </c:cat>
          <c:val>
            <c:numRef>
              <c:f>Age!$B$4:$B$11</c:f>
              <c:numCache>
                <c:formatCode>General</c:formatCode>
                <c:ptCount val="8"/>
                <c:pt idx="0">
                  <c:v>201642.96000000002</c:v>
                </c:pt>
                <c:pt idx="1">
                  <c:v>397077.97999999981</c:v>
                </c:pt>
                <c:pt idx="2">
                  <c:v>532630.93999999994</c:v>
                </c:pt>
                <c:pt idx="3">
                  <c:v>401555.29000000015</c:v>
                </c:pt>
                <c:pt idx="4">
                  <c:v>334195.81999999942</c:v>
                </c:pt>
                <c:pt idx="5">
                  <c:v>45218.499999999985</c:v>
                </c:pt>
                <c:pt idx="6">
                  <c:v>2596.17</c:v>
                </c:pt>
                <c:pt idx="7">
                  <c:v>7212.170000000001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C-4624-99D1-C846D50C5211}"/>
            </c:ext>
          </c:extLst>
        </c:ser>
        <c:ser>
          <c:idx val="1"/>
          <c:order val="1"/>
          <c:tx>
            <c:strRef>
              <c:f>Age!$C$3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Age!$A$4:$A$11</c:f>
              <c:strCache>
                <c:ptCount val="8"/>
                <c:pt idx="0">
                  <c:v>18-27</c:v>
                </c:pt>
                <c:pt idx="1">
                  <c:v>28-37</c:v>
                </c:pt>
                <c:pt idx="2">
                  <c:v>38-47</c:v>
                </c:pt>
                <c:pt idx="3">
                  <c:v>48-57</c:v>
                </c:pt>
                <c:pt idx="4">
                  <c:v>58-67</c:v>
                </c:pt>
                <c:pt idx="5">
                  <c:v>68-77</c:v>
                </c:pt>
                <c:pt idx="6">
                  <c:v>78-87</c:v>
                </c:pt>
                <c:pt idx="7">
                  <c:v>&gt;98</c:v>
                </c:pt>
              </c:strCache>
            </c:strRef>
          </c:cat>
          <c:val>
            <c:numRef>
              <c:f>Age!$C$4:$C$11</c:f>
              <c:numCache>
                <c:formatCode>General</c:formatCode>
                <c:ptCount val="8"/>
                <c:pt idx="0">
                  <c:v>184060.99999999997</c:v>
                </c:pt>
                <c:pt idx="1">
                  <c:v>425223.16999999981</c:v>
                </c:pt>
                <c:pt idx="2">
                  <c:v>546491.07999999996</c:v>
                </c:pt>
                <c:pt idx="3">
                  <c:v>445532.60000000027</c:v>
                </c:pt>
                <c:pt idx="4">
                  <c:v>306719.05999999959</c:v>
                </c:pt>
                <c:pt idx="5">
                  <c:v>53380.410000000018</c:v>
                </c:pt>
                <c:pt idx="6">
                  <c:v>4523.2300000000005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FC-4624-99D1-C846D50C5211}"/>
            </c:ext>
          </c:extLst>
        </c:ser>
        <c:ser>
          <c:idx val="2"/>
          <c:order val="2"/>
          <c:tx>
            <c:strRef>
              <c:f>Age!$D$3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Age!$A$4:$A$11</c:f>
              <c:strCache>
                <c:ptCount val="8"/>
                <c:pt idx="0">
                  <c:v>18-27</c:v>
                </c:pt>
                <c:pt idx="1">
                  <c:v>28-37</c:v>
                </c:pt>
                <c:pt idx="2">
                  <c:v>38-47</c:v>
                </c:pt>
                <c:pt idx="3">
                  <c:v>48-57</c:v>
                </c:pt>
                <c:pt idx="4">
                  <c:v>58-67</c:v>
                </c:pt>
                <c:pt idx="5">
                  <c:v>68-77</c:v>
                </c:pt>
                <c:pt idx="6">
                  <c:v>78-87</c:v>
                </c:pt>
                <c:pt idx="7">
                  <c:v>&gt;98</c:v>
                </c:pt>
              </c:strCache>
            </c:strRef>
          </c:cat>
          <c:val>
            <c:numRef>
              <c:f>Age!$D$4:$D$11</c:f>
              <c:numCache>
                <c:formatCode>General</c:formatCode>
                <c:ptCount val="8"/>
                <c:pt idx="0">
                  <c:v>422530.65999999963</c:v>
                </c:pt>
                <c:pt idx="1">
                  <c:v>673512.83000000042</c:v>
                </c:pt>
                <c:pt idx="2">
                  <c:v>1204191.0600000028</c:v>
                </c:pt>
                <c:pt idx="3">
                  <c:v>801960.11000000103</c:v>
                </c:pt>
                <c:pt idx="4">
                  <c:v>658247.30000000075</c:v>
                </c:pt>
                <c:pt idx="5">
                  <c:v>94631.130000000048</c:v>
                </c:pt>
                <c:pt idx="6">
                  <c:v>1245.27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FC-4624-99D1-C846D50C5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1940864"/>
        <c:axId val="381942784"/>
      </c:barChart>
      <c:catAx>
        <c:axId val="38194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942784"/>
        <c:crosses val="autoZero"/>
        <c:auto val="1"/>
        <c:lblAlgn val="ctr"/>
        <c:lblOffset val="100"/>
        <c:noMultiLvlLbl val="0"/>
      </c:catAx>
      <c:valAx>
        <c:axId val="38194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94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Numbers of Car In Each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 Own'!$A$4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 Own'!$B$3:$D$3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'Car Own'!$B$4:$D$4</c:f>
              <c:numCache>
                <c:formatCode>General</c:formatCode>
                <c:ptCount val="3"/>
                <c:pt idx="0">
                  <c:v>3647</c:v>
                </c:pt>
                <c:pt idx="1">
                  <c:v>1555</c:v>
                </c:pt>
                <c:pt idx="2">
                  <c:v>1741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2-4B88-9E38-67C0908004A2}"/>
            </c:ext>
          </c:extLst>
        </c:ser>
        <c:ser>
          <c:idx val="1"/>
          <c:order val="1"/>
          <c:tx>
            <c:strRef>
              <c:f>'Car Own'!$A$5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 Own'!$B$3:$D$3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'Car Own'!$B$5:$D$5</c:f>
              <c:numCache>
                <c:formatCode>General</c:formatCode>
                <c:ptCount val="3"/>
                <c:pt idx="0">
                  <c:v>3783</c:v>
                </c:pt>
                <c:pt idx="1">
                  <c:v>1555</c:v>
                </c:pt>
                <c:pt idx="2">
                  <c:v>1765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62-4B88-9E38-67C0908004A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9486560"/>
        <c:axId val="359489920"/>
      </c:barChart>
      <c:catAx>
        <c:axId val="35948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489920"/>
        <c:crosses val="autoZero"/>
        <c:auto val="1"/>
        <c:lblAlgn val="ctr"/>
        <c:lblOffset val="100"/>
        <c:noMultiLvlLbl val="0"/>
      </c:catAx>
      <c:valAx>
        <c:axId val="35948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48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Bike</a:t>
            </a:r>
            <a:r>
              <a:rPr lang="en-US" baseline="0" dirty="0"/>
              <a:t> R</a:t>
            </a:r>
            <a:r>
              <a:rPr lang="en-US" dirty="0"/>
              <a:t>elated</a:t>
            </a:r>
            <a:r>
              <a:rPr lang="en-US" baseline="0" dirty="0"/>
              <a:t> </a:t>
            </a:r>
            <a:r>
              <a:rPr lang="en-US" dirty="0"/>
              <a:t>Purchase</a:t>
            </a:r>
            <a:r>
              <a:rPr lang="en-US" baseline="0" dirty="0"/>
              <a:t> Based on Gender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Sheet9!$C$4</c:f>
              <c:strCache>
                <c:ptCount val="1"/>
                <c:pt idx="0">
                  <c:v>Count of past_3_years_bike_related_purchases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A82-42D3-B4C4-F755A45AF4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A82-42D3-B4C4-F755A45AF41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Sheet9!$B$5:$B$6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Sheet9!$C$5:$C$6</c:f>
              <c:numCache>
                <c:formatCode>General</c:formatCode>
                <c:ptCount val="2"/>
                <c:pt idx="0">
                  <c:v>7127</c:v>
                </c:pt>
                <c:pt idx="1">
                  <c:v>6919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82-42D3-B4C4-F755A45AF41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Sheet8!$A$4:$A$12</cx:f>
        <cx:lvl ptCount="9">
          <cx:pt idx="0">Argiculture</cx:pt>
          <cx:pt idx="1">Entertainment</cx:pt>
          <cx:pt idx="2">Financial Services</cx:pt>
          <cx:pt idx="3">Health</cx:pt>
          <cx:pt idx="4">IT</cx:pt>
          <cx:pt idx="5">Manufacturing</cx:pt>
          <cx:pt idx="6">Property</cx:pt>
          <cx:pt idx="7">Retail</cx:pt>
          <cx:pt idx="8">Telecommunications</cx:pt>
        </cx:lvl>
      </cx:strDim>
      <cx:numDim type="val">
        <cx:f>Sheet8!$B$4:$B$12</cx:f>
        <cx:lvl ptCount="9" formatCode="_(&quot;$&quot;* #,##0.00_);_(&quot;$&quot;* \(#,##0.00\);_(&quot;$&quot;* &quot;-&quot;??_);_(@_)">
          <cx:pt idx="0">256388.40999999974</cx:pt>
          <cx:pt idx="1">345258.68999999971</cx:pt>
          <cx:pt idx="2">1898995.8200000036</cx:pt>
          <cx:pt idx="3">1472547.5900000059</cx:pt>
          <cx:pt idx="4">318905.61999999976</cx:pt>
          <cx:pt idx="5">1868153.8900000034</cx:pt>
          <cx:pt idx="6">597922.80000000016</cx:pt>
          <cx:pt idx="7">818722.87000000058</cx:pt>
          <cx:pt idx="8">167483.04999999987</cx:pt>
        </cx:lvl>
      </cx:numDim>
    </cx:data>
  </cx:chartData>
  <cx:chart>
    <cx:title pos="t" align="ctr" overlay="0">
      <cx:tx>
        <cx:txData>
          <cx:v>Profit Based on Industry</cx:v>
        </cx:txData>
      </cx:tx>
      <cx:spPr>
        <a:solidFill>
          <a:sysClr val="window" lastClr="FFFFFF"/>
        </a:solidFill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Profit Based on Industry</a:t>
          </a:r>
        </a:p>
      </cx:txPr>
    </cx:title>
    <cx:plotArea>
      <cx:plotAreaRegion>
        <cx:series layoutId="clusteredColumn" uniqueId="{EDD4CE7F-077E-4BDE-9704-3C1820A8A6EE}">
          <cx:tx>
            <cx:txData>
              <cx:f>Sheet8!$B$3</cx:f>
              <cx:v>Sum of Profit</cx:v>
            </cx:txData>
          </cx:tx>
          <cx:spPr>
            <a:ln>
              <a:solidFill>
                <a:srgbClr val="FFFF00"/>
              </a:solidFill>
            </a:ln>
          </cx:spPr>
          <cx:dataId val="0"/>
          <cx:layoutPr>
            <cx:aggregation/>
          </cx:layoutPr>
          <cx:axisId val="1"/>
        </cx:series>
        <cx:series layoutId="paretoLine" ownerIdx="0" uniqueId="{AFDB74BD-0339-4DB6-8954-7239AF3EB179}">
          <cx:spPr>
            <a:solidFill>
              <a:schemeClr val="accent1">
                <a:lumMod val="20000"/>
                <a:lumOff val="80000"/>
              </a:schemeClr>
            </a:solidFill>
          </cx:spPr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7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300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064295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2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0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9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8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1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3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24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Dhwani Gupta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Classification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4" y="2164724"/>
            <a:ext cx="8507795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classification has been carried out on the bases of the observations.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Industry on which there should be more focus are Financial, Manufacturing and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target Market should be ranged between 38-47.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NWS is generating more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comparison of gender the females are contributing more then male.  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4" y="1168549"/>
            <a:ext cx="8418585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Top prospects from the new customer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Top 5 prospects for the new customer target</a:t>
            </a:r>
            <a:r>
              <a:rPr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customer are picked from new customer list on bases of there age, industry and wealth segment.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E3634E-E66D-AF7E-000C-41626C4A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10" y="2856241"/>
            <a:ext cx="8221980" cy="12039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Key Problems and the recommendation on the bases of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389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Key Problem </a:t>
            </a:r>
            <a:endParaRPr lang="en-US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/>
              <a:t>Increase in Sales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/>
              <a:t>Expend the Target Market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4"/>
            <a:r>
              <a:rPr lang="en-US" b="1" dirty="0"/>
              <a:t>Approach for DA</a:t>
            </a:r>
          </a:p>
          <a:p>
            <a:pPr lvl="4"/>
            <a:endParaRPr lang="en-US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/>
              <a:t>We have used RFM Approach because it uses ranking system to identify the better customer. And with there are some graphical representation for easy understanding. 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What is Recency, Frequency and Monetary Value (RFM) Analysis?">
            <a:extLst>
              <a:ext uri="{FF2B5EF4-FFF2-40B4-BE49-F238E27FC236}">
                <a16:creationId xmlns:a16="http://schemas.microsoft.com/office/drawing/2014/main" id="{563E2F95-ED51-3FA5-9D50-AABFBB94D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25" y="1862400"/>
            <a:ext cx="4206499" cy="258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As we have discussed under Task 1, These are some of the issues related with the dataset. 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16987-6A1C-5F9D-2D49-F480B1820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168" y="2106930"/>
            <a:ext cx="3619500" cy="92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Profile – RFM Value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49269" y="1712176"/>
            <a:ext cx="3571521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customer fall under “Platinum category” which is a good thing.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grouping for the RFM Value is done as following: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F64C365-74AE-12D7-F2AC-EE57CE0214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8611531"/>
              </p:ext>
            </p:extLst>
          </p:nvPr>
        </p:nvGraphicFramePr>
        <p:xfrm>
          <a:off x="3665034" y="1513685"/>
          <a:ext cx="5273941" cy="2805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61651AC-E92C-3E23-6C4A-8953D1E8F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45" y="3545851"/>
            <a:ext cx="242316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342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362356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based on the Industry Sector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3623560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graph, its very clear that the top 3 industry from witch the most of the revenue is generated are Financial, Manufacturing and Health. 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20336F3B-3DEB-F071-ED41-2534B05FD6C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01553817"/>
                  </p:ext>
                </p:extLst>
              </p:nvPr>
            </p:nvGraphicFramePr>
            <p:xfrm>
              <a:off x="3910360" y="1599626"/>
              <a:ext cx="5114507" cy="26716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20336F3B-3DEB-F071-ED41-2534B05FD6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0360" y="1599626"/>
                <a:ext cx="5114507" cy="267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27245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Age Clusters Profit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3474878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“MASS CUSTOMER” are bringing more profit in comparison with other two.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age group 38-47 have highest buying capacity.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buying capacity increase up to 47 and after that decaling is seen. 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1D543A-C168-3299-2434-1E687C1562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479676"/>
              </p:ext>
            </p:extLst>
          </p:nvPr>
        </p:nvGraphicFramePr>
        <p:xfrm>
          <a:off x="3679903" y="1341462"/>
          <a:ext cx="5311789" cy="3038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77598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State Wise Number of Cars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3363365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graph, it is very much clear that NSW is at 1</a:t>
            </a:r>
            <a:r>
              <a:rPr lang="en-US" baseline="30000" dirty="0"/>
              <a:t>st</a:t>
            </a:r>
            <a:r>
              <a:rPr lang="en-US" dirty="0"/>
              <a:t> position and then VIC in on 2</a:t>
            </a:r>
            <a:r>
              <a:rPr lang="en-US" baseline="30000" dirty="0"/>
              <a:t>nd</a:t>
            </a:r>
            <a:r>
              <a:rPr lang="en-US" dirty="0"/>
              <a:t> position and then QLD is at 3</a:t>
            </a:r>
            <a:r>
              <a:rPr lang="en-US" baseline="30000" dirty="0"/>
              <a:t>rd</a:t>
            </a:r>
            <a:r>
              <a:rPr lang="en-US" dirty="0"/>
              <a:t> i.e. last position in terms of buying car. 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81C488C-EE12-6770-FBD8-EE4C6F82E7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82219"/>
              </p:ext>
            </p:extLst>
          </p:nvPr>
        </p:nvGraphicFramePr>
        <p:xfrm>
          <a:off x="3702205" y="1599625"/>
          <a:ext cx="5092641" cy="3016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97653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3920926" cy="7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rtl="0">
              <a:defRPr sz="1800" b="1" i="0" u="none" strike="noStrike" kern="1200" baseline="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Bike</a:t>
            </a:r>
            <a:r>
              <a:rPr lang="en-US" baseline="0" dirty="0"/>
              <a:t> R</a:t>
            </a:r>
            <a:r>
              <a:rPr lang="en-US" dirty="0"/>
              <a:t>elated</a:t>
            </a:r>
            <a:r>
              <a:rPr lang="en-US" baseline="0" dirty="0"/>
              <a:t> </a:t>
            </a:r>
            <a:r>
              <a:rPr lang="en-US" dirty="0"/>
              <a:t>Purchase</a:t>
            </a:r>
            <a:r>
              <a:rPr lang="en-US" baseline="0" dirty="0"/>
              <a:t> Based on Gender</a:t>
            </a:r>
            <a:endParaRPr lang="en-US"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3779677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Shows, female has made more bike related purchases then male in last 3 years.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 female have 1% more bike purchase then male.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8F1A339-DB8B-5306-8E89-5FD56FFEAE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395699"/>
              </p:ext>
            </p:extLst>
          </p:nvPr>
        </p:nvGraphicFramePr>
        <p:xfrm>
          <a:off x="4198625" y="13414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454157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</TotalTime>
  <Words>760</Words>
  <Application>Microsoft Office PowerPoint</Application>
  <PresentationFormat>On-screen Show (16:9)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Open Sans</vt:lpstr>
      <vt:lpstr>Open Sans Extrabold</vt:lpstr>
      <vt:lpstr>Open Sans Light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Dhwani</dc:creator>
  <cp:lastModifiedBy>DHWANI GUPTA</cp:lastModifiedBy>
  <cp:revision>7</cp:revision>
  <dcterms:modified xsi:type="dcterms:W3CDTF">2023-06-25T00:03:34Z</dcterms:modified>
</cp:coreProperties>
</file>