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6858000" cx="9144000"/>
  <p:notesSz cx="6858000" cy="9144000"/>
  <p:embeddedFontLst>
    <p:embeddedFont>
      <p:font typeface="Roboto"/>
      <p:regular r:id="rId99"/>
      <p:bold r:id="rId100"/>
      <p:italic r:id="rId101"/>
      <p:boldItalic r:id="rId102"/>
    </p:embeddedFont>
    <p:embeddedFont>
      <p:font typeface="Quattrocento Sans"/>
      <p:regular r:id="rId103"/>
      <p:bold r:id="rId104"/>
      <p:italic r:id="rId105"/>
      <p:boldItalic r:id="rId106"/>
    </p:embeddedFont>
    <p:embeddedFont>
      <p:font typeface="Oswald"/>
      <p:regular r:id="rId107"/>
      <p:bold r:id="rId108"/>
    </p:embeddedFont>
    <p:embeddedFont>
      <p:font typeface="Open Sans"/>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BF5BD1-281A-4192-B7E5-C09B7760A9F5}">
  <a:tblStyle styleId="{14BF5BD1-281A-4192-B7E5-C09B7760A9F5}"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82C3EE-631F-4C91-BDE8-690D6388B89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587BB9C-474F-4571-9F03-5868952ACD71}" styleName="Table_2">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754154B-D4F5-4BB8-A162-BE3C7B635EDA}" styleName="Table_3">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Segoe UI"/>
          <a:ea typeface="Segoe UI"/>
          <a:cs typeface="Segoe UI"/>
        </a:font>
        <a:schemeClr val="lt1"/>
      </a:tcTxStyle>
      <a:tcStyle>
        <a:fill>
          <a:solidFill>
            <a:schemeClr val="accent2"/>
          </a:solidFill>
        </a:fill>
      </a:tcStyle>
    </a:lastCol>
    <a:firstCol>
      <a:tcTxStyle b="on" i="off">
        <a:font>
          <a:latin typeface="Segoe UI"/>
          <a:ea typeface="Segoe UI"/>
          <a:cs typeface="Segoe UI"/>
        </a:font>
        <a:schemeClr val="lt1"/>
      </a:tcTxStyle>
      <a:tcStyle>
        <a:fill>
          <a:solidFill>
            <a:schemeClr val="accent2"/>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D49D3AA3-95E5-45EF-B65A-9D2D6DBD9188}" styleName="Table_4">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Segoe UI"/>
          <a:ea typeface="Segoe UI"/>
          <a:cs typeface="Segoe UI"/>
        </a:font>
        <a:schemeClr val="lt1"/>
      </a:tcTxStyle>
      <a:tcStyle>
        <a:fill>
          <a:solidFill>
            <a:schemeClr val="dk1"/>
          </a:solidFill>
        </a:fill>
      </a:tcStyle>
    </a:lastCol>
    <a:firstCol>
      <a:tcTxStyle b="on" i="off">
        <a:font>
          <a:latin typeface="Segoe UI"/>
          <a:ea typeface="Segoe UI"/>
          <a:cs typeface="Segoe UI"/>
        </a:font>
        <a:schemeClr val="lt1"/>
      </a:tcTxStyle>
      <a:tcStyle>
        <a:fill>
          <a:solidFill>
            <a:schemeClr val="dk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Oswald-regular.fntdata"/><Relationship Id="rId106" Type="http://schemas.openxmlformats.org/officeDocument/2006/relationships/font" Target="fonts/QuattrocentoSans-boldItalic.fntdata"/><Relationship Id="rId105" Type="http://schemas.openxmlformats.org/officeDocument/2006/relationships/font" Target="fonts/QuattrocentoSans-italic.fntdata"/><Relationship Id="rId104" Type="http://schemas.openxmlformats.org/officeDocument/2006/relationships/font" Target="fonts/QuattrocentoSans-bold.fntdata"/><Relationship Id="rId109" Type="http://schemas.openxmlformats.org/officeDocument/2006/relationships/font" Target="fonts/OpenSans-regular.fntdata"/><Relationship Id="rId108" Type="http://schemas.openxmlformats.org/officeDocument/2006/relationships/font" Target="fonts/Oswald-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QuattrocentoSans-regular.fntdata"/><Relationship Id="rId102" Type="http://schemas.openxmlformats.org/officeDocument/2006/relationships/font" Target="fonts/Roboto-boldItalic.fntdata"/><Relationship Id="rId101" Type="http://schemas.openxmlformats.org/officeDocument/2006/relationships/font" Target="fonts/Roboto-italic.fntdata"/><Relationship Id="rId100"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OpenSans-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2" Type="http://schemas.openxmlformats.org/officeDocument/2006/relationships/font" Target="fonts/OpenSans-boldItalic.fntdata"/><Relationship Id="rId111" Type="http://schemas.openxmlformats.org/officeDocument/2006/relationships/font" Target="fonts/OpenSans-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1" y="0"/>
            <a:ext cx="9144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49" u="none" cap="none" strike="noStrike">
              <a:solidFill>
                <a:schemeClr val="lt1"/>
              </a:solidFill>
              <a:latin typeface="Quattrocento Sans"/>
              <a:ea typeface="Quattrocento Sans"/>
              <a:cs typeface="Quattrocento Sans"/>
              <a:sym typeface="Quattrocento Sans"/>
            </a:endParaRPr>
          </a:p>
        </p:txBody>
      </p:sp>
      <p:sp>
        <p:nvSpPr>
          <p:cNvPr id="17" name="Google Shape;17;p2"/>
          <p:cNvSpPr txBox="1"/>
          <p:nvPr>
            <p:ph type="ctrTitle"/>
          </p:nvPr>
        </p:nvSpPr>
        <p:spPr>
          <a:xfrm>
            <a:off x="628651" y="2061007"/>
            <a:ext cx="78867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51"/>
              <a:buFont typeface="Quattrocento Sans"/>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28655" y="5110612"/>
            <a:ext cx="5029199" cy="1137793"/>
          </a:xfrm>
          <a:prstGeom prst="rect">
            <a:avLst/>
          </a:prstGeom>
          <a:noFill/>
          <a:ln>
            <a:noFill/>
          </a:ln>
        </p:spPr>
        <p:txBody>
          <a:bodyPr anchorCtr="0" anchor="t" bIns="45700" lIns="91425" spcFirstLastPara="1" rIns="91425" wrap="square" tIns="45700">
            <a:normAutofit/>
          </a:bodyPr>
          <a:lstStyle>
            <a:lvl1pPr lvl="0" algn="l">
              <a:lnSpc>
                <a:spcPct val="150000"/>
              </a:lnSpc>
              <a:spcBef>
                <a:spcPts val="449"/>
              </a:spcBef>
              <a:spcAft>
                <a:spcPts val="0"/>
              </a:spcAft>
              <a:buClr>
                <a:srgbClr val="D24726"/>
              </a:buClr>
              <a:buSzPts val="2100"/>
              <a:buNone/>
              <a:defRPr sz="2100">
                <a:solidFill>
                  <a:srgbClr val="D24726"/>
                </a:solidFill>
                <a:latin typeface="Quattrocento Sans"/>
                <a:ea typeface="Quattrocento Sans"/>
                <a:cs typeface="Quattrocento Sans"/>
                <a:sym typeface="Quattrocento Sans"/>
              </a:defRPr>
            </a:lvl1pPr>
            <a:lvl2pPr lvl="1" algn="ctr">
              <a:lnSpc>
                <a:spcPct val="90000"/>
              </a:lnSpc>
              <a:spcBef>
                <a:spcPts val="450"/>
              </a:spcBef>
              <a:spcAft>
                <a:spcPts val="0"/>
              </a:spcAft>
              <a:buClr>
                <a:schemeClr val="dk1"/>
              </a:buClr>
              <a:buSzPts val="1500"/>
              <a:buNone/>
              <a:defRPr sz="1500"/>
            </a:lvl2pPr>
            <a:lvl3pPr lvl="2" algn="ctr">
              <a:lnSpc>
                <a:spcPct val="90000"/>
              </a:lnSpc>
              <a:spcBef>
                <a:spcPts val="405"/>
              </a:spcBef>
              <a:spcAft>
                <a:spcPts val="0"/>
              </a:spcAft>
              <a:buClr>
                <a:schemeClr val="dk1"/>
              </a:buClr>
              <a:buSzPts val="1349"/>
              <a:buNone/>
              <a:defRPr sz="1349"/>
            </a:lvl3pPr>
            <a:lvl4pPr lvl="3" algn="ctr">
              <a:lnSpc>
                <a:spcPct val="90000"/>
              </a:lnSpc>
              <a:spcBef>
                <a:spcPts val="360"/>
              </a:spcBef>
              <a:spcAft>
                <a:spcPts val="0"/>
              </a:spcAft>
              <a:buClr>
                <a:schemeClr val="dk1"/>
              </a:buClr>
              <a:buSzPts val="1200"/>
              <a:buNone/>
              <a:defRPr sz="1200"/>
            </a:lvl4pPr>
            <a:lvl5pPr lvl="4" algn="ctr">
              <a:lnSpc>
                <a:spcPct val="90000"/>
              </a:lnSpc>
              <a:spcBef>
                <a:spcPts val="360"/>
              </a:spcBef>
              <a:spcAft>
                <a:spcPts val="0"/>
              </a:spcAft>
              <a:buClr>
                <a:schemeClr val="dk1"/>
              </a:buClr>
              <a:buSzPts val="1200"/>
              <a:buNone/>
              <a:defRPr sz="1200"/>
            </a:lvl5pPr>
            <a:lvl6pPr lvl="5" algn="ctr">
              <a:lnSpc>
                <a:spcPct val="90000"/>
              </a:lnSpc>
              <a:spcBef>
                <a:spcPts val="360"/>
              </a:spcBef>
              <a:spcAft>
                <a:spcPts val="0"/>
              </a:spcAft>
              <a:buClr>
                <a:schemeClr val="dk1"/>
              </a:buClr>
              <a:buSzPts val="1200"/>
              <a:buNone/>
              <a:defRPr sz="1200"/>
            </a:lvl6pPr>
            <a:lvl7pPr lvl="6" algn="ctr">
              <a:lnSpc>
                <a:spcPct val="90000"/>
              </a:lnSpc>
              <a:spcBef>
                <a:spcPts val="360"/>
              </a:spcBef>
              <a:spcAft>
                <a:spcPts val="0"/>
              </a:spcAft>
              <a:buClr>
                <a:schemeClr val="dk1"/>
              </a:buClr>
              <a:buSzPts val="1200"/>
              <a:buNone/>
              <a:defRPr sz="1200"/>
            </a:lvl7pPr>
            <a:lvl8pPr lvl="7" algn="ctr">
              <a:lnSpc>
                <a:spcPct val="90000"/>
              </a:lnSpc>
              <a:spcBef>
                <a:spcPts val="360"/>
              </a:spcBef>
              <a:spcAft>
                <a:spcPts val="0"/>
              </a:spcAft>
              <a:buClr>
                <a:schemeClr val="dk1"/>
              </a:buClr>
              <a:buSzPts val="1200"/>
              <a:buNone/>
              <a:defRPr sz="1200"/>
            </a:lvl8pPr>
            <a:lvl9pPr lvl="8" algn="ctr">
              <a:lnSpc>
                <a:spcPct val="90000"/>
              </a:lnSpc>
              <a:spcBef>
                <a:spcPts val="360"/>
              </a:spcBef>
              <a:spcAft>
                <a:spcPts val="0"/>
              </a:spcAft>
              <a:buClr>
                <a:schemeClr val="dk1"/>
              </a:buClr>
              <a:buSzPts val="1200"/>
              <a:buNone/>
              <a:defRPr sz="1200"/>
            </a:lvl9pPr>
          </a:lstStyle>
          <a:p/>
        </p:txBody>
      </p:sp>
      <p:sp>
        <p:nvSpPr>
          <p:cNvPr id="19" name="Google Shape;19;p2"/>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p:nvPr/>
        </p:nvSpPr>
        <p:spPr>
          <a:xfrm>
            <a:off x="1" y="0"/>
            <a:ext cx="9144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49"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86" name="Google Shape;86;p11"/>
          <p:cNvSpPr txBox="1"/>
          <p:nvPr>
            <p:ph type="title"/>
          </p:nvPr>
        </p:nvSpPr>
        <p:spPr>
          <a:xfrm>
            <a:off x="457201" y="1"/>
            <a:ext cx="80581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396332"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8" name="Google Shape;88;p11"/>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1"/>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
          <p:cNvSpPr/>
          <p:nvPr/>
        </p:nvSpPr>
        <p:spPr>
          <a:xfrm>
            <a:off x="7571513" y="0"/>
            <a:ext cx="1572491"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94" name="Google Shape;94;p12"/>
          <p:cNvSpPr txBox="1"/>
          <p:nvPr>
            <p:ph type="title"/>
          </p:nvPr>
        </p:nvSpPr>
        <p:spPr>
          <a:xfrm rot="5400000">
            <a:off x="5437985" y="2588710"/>
            <a:ext cx="5811838" cy="13646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623098" y="370683"/>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6" name="Google Shape;96;p12"/>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2"/>
          <p:cNvSpPr/>
          <p:nvPr/>
        </p:nvSpPr>
        <p:spPr>
          <a:xfrm>
            <a:off x="7571513" y="0"/>
            <a:ext cx="1572491"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49" u="none" cap="none" strike="noStrike">
              <a:solidFill>
                <a:schemeClr val="lt1"/>
              </a:solidFill>
              <a:latin typeface="Quattrocento Sans"/>
              <a:ea typeface="Quattrocento Sans"/>
              <a:cs typeface="Quattrocento Sans"/>
              <a:sym typeface="Quattrocento Sans"/>
            </a:endParaRPr>
          </a:p>
        </p:txBody>
      </p:sp>
      <p:sp>
        <p:nvSpPr>
          <p:cNvPr id="25" name="Google Shape;25;p3"/>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628654" y="1825625"/>
            <a:ext cx="3125815"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360"/>
              </a:spcBef>
              <a:spcAft>
                <a:spcPts val="0"/>
              </a:spcAft>
              <a:buClr>
                <a:srgbClr val="7F7F7F"/>
              </a:buClr>
              <a:buSzPts val="1200"/>
              <a:buNone/>
              <a:defRPr sz="1200">
                <a:solidFill>
                  <a:srgbClr val="7F7F7F"/>
                </a:solidFill>
              </a:defRPr>
            </a:lvl1pPr>
            <a:lvl2pPr indent="-295211" lvl="1" marL="914400" algn="l">
              <a:lnSpc>
                <a:spcPct val="150000"/>
              </a:lnSpc>
              <a:spcBef>
                <a:spcPts val="900"/>
              </a:spcBef>
              <a:spcAft>
                <a:spcPts val="0"/>
              </a:spcAft>
              <a:buClr>
                <a:srgbClr val="7F7F7F"/>
              </a:buClr>
              <a:buSzPts val="1049"/>
              <a:buChar char="•"/>
              <a:defRPr sz="1049">
                <a:solidFill>
                  <a:srgbClr val="7F7F7F"/>
                </a:solidFill>
              </a:defRPr>
            </a:lvl2pPr>
            <a:lvl3pPr indent="-285750" lvl="2" marL="1371600" algn="l">
              <a:lnSpc>
                <a:spcPct val="150000"/>
              </a:lnSpc>
              <a:spcBef>
                <a:spcPts val="900"/>
              </a:spcBef>
              <a:spcAft>
                <a:spcPts val="0"/>
              </a:spcAft>
              <a:buClr>
                <a:srgbClr val="7F7F7F"/>
              </a:buClr>
              <a:buSzPts val="900"/>
              <a:buChar char="•"/>
              <a:defRPr sz="900">
                <a:solidFill>
                  <a:srgbClr val="7F7F7F"/>
                </a:solidFill>
              </a:defRPr>
            </a:lvl3pPr>
            <a:lvl4pPr indent="-280987" lvl="3" marL="1828800" algn="l">
              <a:lnSpc>
                <a:spcPct val="150000"/>
              </a:lnSpc>
              <a:spcBef>
                <a:spcPts val="900"/>
              </a:spcBef>
              <a:spcAft>
                <a:spcPts val="0"/>
              </a:spcAft>
              <a:buClr>
                <a:srgbClr val="7F7F7F"/>
              </a:buClr>
              <a:buSzPts val="825"/>
              <a:buChar char="•"/>
              <a:defRPr sz="825">
                <a:solidFill>
                  <a:srgbClr val="7F7F7F"/>
                </a:solidFill>
              </a:defRPr>
            </a:lvl4pPr>
            <a:lvl5pPr indent="-280987" lvl="4" marL="2286000" algn="l">
              <a:lnSpc>
                <a:spcPct val="150000"/>
              </a:lnSpc>
              <a:spcBef>
                <a:spcPts val="900"/>
              </a:spcBef>
              <a:spcAft>
                <a:spcPts val="0"/>
              </a:spcAft>
              <a:buClr>
                <a:srgbClr val="7F7F7F"/>
              </a:buClr>
              <a:buSzPts val="825"/>
              <a:buChar char="•"/>
              <a:defRPr sz="825">
                <a:solidFill>
                  <a:srgbClr val="7F7F7F"/>
                </a:solidFill>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7" name="Google Shape;27;p3"/>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49"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p:nvPr/>
        </p:nvSpPr>
        <p:spPr>
          <a:xfrm>
            <a:off x="4242665" y="1709738"/>
            <a:ext cx="490133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33" name="Google Shape;33;p4"/>
          <p:cNvSpPr txBox="1"/>
          <p:nvPr>
            <p:ph type="title"/>
          </p:nvPr>
        </p:nvSpPr>
        <p:spPr>
          <a:xfrm>
            <a:off x="628651" y="2402242"/>
            <a:ext cx="3381536"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D24726"/>
              </a:buClr>
              <a:buSzPts val="3600"/>
              <a:buFont typeface="Quattrocento Sans"/>
              <a:buNone/>
              <a:defRPr sz="3600">
                <a:solidFill>
                  <a:srgbClr val="D247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4742483" y="2402238"/>
            <a:ext cx="3952068"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63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indent="-228600" lvl="1" marL="914400" algn="l">
              <a:lnSpc>
                <a:spcPct val="90000"/>
              </a:lnSpc>
              <a:spcBef>
                <a:spcPts val="450"/>
              </a:spcBef>
              <a:spcAft>
                <a:spcPts val="0"/>
              </a:spcAft>
              <a:buClr>
                <a:schemeClr val="dk1"/>
              </a:buClr>
              <a:buSzPts val="1500"/>
              <a:buNone/>
              <a:defRPr sz="1500"/>
            </a:lvl2pPr>
            <a:lvl3pPr indent="-228600" lvl="2" marL="1371600" algn="l">
              <a:lnSpc>
                <a:spcPct val="90000"/>
              </a:lnSpc>
              <a:spcBef>
                <a:spcPts val="405"/>
              </a:spcBef>
              <a:spcAft>
                <a:spcPts val="0"/>
              </a:spcAft>
              <a:buClr>
                <a:schemeClr val="dk1"/>
              </a:buClr>
              <a:buSzPts val="1349"/>
              <a:buNone/>
              <a:defRPr sz="1349"/>
            </a:lvl3pPr>
            <a:lvl4pPr indent="-228600" lvl="3" marL="1828800" algn="l">
              <a:lnSpc>
                <a:spcPct val="90000"/>
              </a:lnSpc>
              <a:spcBef>
                <a:spcPts val="360"/>
              </a:spcBef>
              <a:spcAft>
                <a:spcPts val="0"/>
              </a:spcAft>
              <a:buClr>
                <a:schemeClr val="dk1"/>
              </a:buClr>
              <a:buSzPts val="1200"/>
              <a:buNone/>
              <a:defRPr sz="1200"/>
            </a:lvl4pPr>
            <a:lvl5pPr indent="-228600" lvl="4" marL="2286000" algn="l">
              <a:lnSpc>
                <a:spcPct val="90000"/>
              </a:lnSpc>
              <a:spcBef>
                <a:spcPts val="360"/>
              </a:spcBef>
              <a:spcAft>
                <a:spcPts val="0"/>
              </a:spcAft>
              <a:buClr>
                <a:schemeClr val="dk1"/>
              </a:buClr>
              <a:buSzPts val="1200"/>
              <a:buNone/>
              <a:defRPr sz="1200"/>
            </a:lvl5pPr>
            <a:lvl6pPr indent="-228600" lvl="5" marL="2743200" algn="l">
              <a:lnSpc>
                <a:spcPct val="90000"/>
              </a:lnSpc>
              <a:spcBef>
                <a:spcPts val="360"/>
              </a:spcBef>
              <a:spcAft>
                <a:spcPts val="0"/>
              </a:spcAft>
              <a:buClr>
                <a:schemeClr val="dk1"/>
              </a:buClr>
              <a:buSzPts val="1200"/>
              <a:buNone/>
              <a:defRPr sz="1200"/>
            </a:lvl6pPr>
            <a:lvl7pPr indent="-228600" lvl="6" marL="3200400" algn="l">
              <a:lnSpc>
                <a:spcPct val="90000"/>
              </a:lnSpc>
              <a:spcBef>
                <a:spcPts val="360"/>
              </a:spcBef>
              <a:spcAft>
                <a:spcPts val="0"/>
              </a:spcAft>
              <a:buClr>
                <a:schemeClr val="dk1"/>
              </a:buClr>
              <a:buSzPts val="1200"/>
              <a:buNone/>
              <a:defRPr sz="1200"/>
            </a:lvl7pPr>
            <a:lvl8pPr indent="-228600" lvl="7" marL="3657600" algn="l">
              <a:lnSpc>
                <a:spcPct val="90000"/>
              </a:lnSpc>
              <a:spcBef>
                <a:spcPts val="360"/>
              </a:spcBef>
              <a:spcAft>
                <a:spcPts val="0"/>
              </a:spcAft>
              <a:buClr>
                <a:schemeClr val="dk1"/>
              </a:buClr>
              <a:buSzPts val="1200"/>
              <a:buNone/>
              <a:defRPr sz="1200"/>
            </a:lvl8pPr>
            <a:lvl9pPr indent="-228600" lvl="8" marL="4114800" algn="l">
              <a:lnSpc>
                <a:spcPct val="90000"/>
              </a:lnSpc>
              <a:spcBef>
                <a:spcPts val="360"/>
              </a:spcBef>
              <a:spcAft>
                <a:spcPts val="0"/>
              </a:spcAft>
              <a:buClr>
                <a:schemeClr val="dk1"/>
              </a:buClr>
              <a:buSzPts val="1200"/>
              <a:buNone/>
              <a:defRPr sz="1200"/>
            </a:lvl9pPr>
          </a:lstStyle>
          <a:p/>
        </p:txBody>
      </p:sp>
      <p:sp>
        <p:nvSpPr>
          <p:cNvPr id="35" name="Google Shape;35;p4"/>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p:nvPr/>
        </p:nvSpPr>
        <p:spPr>
          <a:xfrm>
            <a:off x="4242665" y="1709738"/>
            <a:ext cx="490133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41" name="Google Shape;41;p5"/>
          <p:cNvSpPr txBox="1"/>
          <p:nvPr>
            <p:ph type="title"/>
          </p:nvPr>
        </p:nvSpPr>
        <p:spPr>
          <a:xfrm>
            <a:off x="457201" y="1"/>
            <a:ext cx="80581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28651" y="1825625"/>
            <a:ext cx="3886200" cy="435133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11" lvl="1" marL="914400" algn="l">
              <a:lnSpc>
                <a:spcPct val="90000"/>
              </a:lnSpc>
              <a:spcBef>
                <a:spcPts val="315"/>
              </a:spcBef>
              <a:spcAft>
                <a:spcPts val="0"/>
              </a:spcAft>
              <a:buClr>
                <a:srgbClr val="7F7F7F"/>
              </a:buClr>
              <a:buSzPts val="1049"/>
              <a:buChar char="•"/>
              <a:defRPr sz="1049">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5"/>
          <p:cNvSpPr txBox="1"/>
          <p:nvPr>
            <p:ph idx="2" type="body"/>
          </p:nvPr>
        </p:nvSpPr>
        <p:spPr>
          <a:xfrm>
            <a:off x="4629151" y="1825625"/>
            <a:ext cx="3886200" cy="435133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11" lvl="1" marL="914400" algn="l">
              <a:lnSpc>
                <a:spcPct val="90000"/>
              </a:lnSpc>
              <a:spcBef>
                <a:spcPts val="315"/>
              </a:spcBef>
              <a:spcAft>
                <a:spcPts val="0"/>
              </a:spcAft>
              <a:buClr>
                <a:srgbClr val="7F7F7F"/>
              </a:buClr>
              <a:buSzPts val="1049"/>
              <a:buChar char="•"/>
              <a:defRPr sz="1049">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5"/>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50" name="Google Shape;50;p6"/>
          <p:cNvSpPr txBox="1"/>
          <p:nvPr>
            <p:ph type="title"/>
          </p:nvPr>
        </p:nvSpPr>
        <p:spPr>
          <a:xfrm>
            <a:off x="457203" y="1"/>
            <a:ext cx="8053388"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623889" y="1489077"/>
            <a:ext cx="3867151"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540"/>
              </a:spcBef>
              <a:spcAft>
                <a:spcPts val="0"/>
              </a:spcAft>
              <a:buClr>
                <a:schemeClr val="dk1"/>
              </a:buClr>
              <a:buSzPts val="1800"/>
              <a:buNone/>
              <a:defRPr b="1" sz="1800"/>
            </a:lvl1pPr>
            <a:lvl2pPr indent="-228600" lvl="1" marL="914400" algn="l">
              <a:lnSpc>
                <a:spcPct val="90000"/>
              </a:lnSpc>
              <a:spcBef>
                <a:spcPts val="450"/>
              </a:spcBef>
              <a:spcAft>
                <a:spcPts val="0"/>
              </a:spcAft>
              <a:buClr>
                <a:schemeClr val="dk1"/>
              </a:buClr>
              <a:buSzPts val="1500"/>
              <a:buNone/>
              <a:defRPr b="1" sz="1500"/>
            </a:lvl2pPr>
            <a:lvl3pPr indent="-228600" lvl="2" marL="1371600" algn="l">
              <a:lnSpc>
                <a:spcPct val="90000"/>
              </a:lnSpc>
              <a:spcBef>
                <a:spcPts val="405"/>
              </a:spcBef>
              <a:spcAft>
                <a:spcPts val="0"/>
              </a:spcAft>
              <a:buClr>
                <a:schemeClr val="dk1"/>
              </a:buClr>
              <a:buSzPts val="1349"/>
              <a:buNone/>
              <a:defRPr b="1" sz="1349"/>
            </a:lvl3pPr>
            <a:lvl4pPr indent="-228600" lvl="3" marL="1828800" algn="l">
              <a:lnSpc>
                <a:spcPct val="90000"/>
              </a:lnSpc>
              <a:spcBef>
                <a:spcPts val="360"/>
              </a:spcBef>
              <a:spcAft>
                <a:spcPts val="0"/>
              </a:spcAft>
              <a:buClr>
                <a:schemeClr val="dk1"/>
              </a:buClr>
              <a:buSzPts val="1200"/>
              <a:buNone/>
              <a:defRPr b="1" sz="1200"/>
            </a:lvl4pPr>
            <a:lvl5pPr indent="-228600" lvl="4" marL="2286000" algn="l">
              <a:lnSpc>
                <a:spcPct val="90000"/>
              </a:lnSpc>
              <a:spcBef>
                <a:spcPts val="360"/>
              </a:spcBef>
              <a:spcAft>
                <a:spcPts val="0"/>
              </a:spcAft>
              <a:buClr>
                <a:schemeClr val="dk1"/>
              </a:buClr>
              <a:buSzPts val="1200"/>
              <a:buNone/>
              <a:defRPr b="1" sz="1200"/>
            </a:lvl5pPr>
            <a:lvl6pPr indent="-228600" lvl="5" marL="2743200" algn="l">
              <a:lnSpc>
                <a:spcPct val="90000"/>
              </a:lnSpc>
              <a:spcBef>
                <a:spcPts val="360"/>
              </a:spcBef>
              <a:spcAft>
                <a:spcPts val="0"/>
              </a:spcAft>
              <a:buClr>
                <a:schemeClr val="dk1"/>
              </a:buClr>
              <a:buSzPts val="1200"/>
              <a:buNone/>
              <a:defRPr b="1" sz="1200"/>
            </a:lvl6pPr>
            <a:lvl7pPr indent="-228600" lvl="6" marL="3200400" algn="l">
              <a:lnSpc>
                <a:spcPct val="90000"/>
              </a:lnSpc>
              <a:spcBef>
                <a:spcPts val="360"/>
              </a:spcBef>
              <a:spcAft>
                <a:spcPts val="0"/>
              </a:spcAft>
              <a:buClr>
                <a:schemeClr val="dk1"/>
              </a:buClr>
              <a:buSzPts val="1200"/>
              <a:buNone/>
              <a:defRPr b="1" sz="1200"/>
            </a:lvl7pPr>
            <a:lvl8pPr indent="-228600" lvl="7" marL="3657600" algn="l">
              <a:lnSpc>
                <a:spcPct val="90000"/>
              </a:lnSpc>
              <a:spcBef>
                <a:spcPts val="360"/>
              </a:spcBef>
              <a:spcAft>
                <a:spcPts val="0"/>
              </a:spcAft>
              <a:buClr>
                <a:schemeClr val="dk1"/>
              </a:buClr>
              <a:buSzPts val="1200"/>
              <a:buNone/>
              <a:defRPr b="1" sz="1200"/>
            </a:lvl8pPr>
            <a:lvl9pPr indent="-228600" lvl="8" marL="4114800" algn="l">
              <a:lnSpc>
                <a:spcPct val="90000"/>
              </a:lnSpc>
              <a:spcBef>
                <a:spcPts val="360"/>
              </a:spcBef>
              <a:spcAft>
                <a:spcPts val="0"/>
              </a:spcAft>
              <a:buClr>
                <a:schemeClr val="dk1"/>
              </a:buClr>
              <a:buSzPts val="1200"/>
              <a:buNone/>
              <a:defRPr b="1" sz="1200"/>
            </a:lvl9pPr>
          </a:lstStyle>
          <a:p/>
        </p:txBody>
      </p:sp>
      <p:sp>
        <p:nvSpPr>
          <p:cNvPr id="52" name="Google Shape;52;p6"/>
          <p:cNvSpPr txBox="1"/>
          <p:nvPr>
            <p:ph idx="2" type="body"/>
          </p:nvPr>
        </p:nvSpPr>
        <p:spPr>
          <a:xfrm>
            <a:off x="623889" y="2193931"/>
            <a:ext cx="3867151" cy="397827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11" lvl="1" marL="914400" algn="l">
              <a:lnSpc>
                <a:spcPct val="90000"/>
              </a:lnSpc>
              <a:spcBef>
                <a:spcPts val="315"/>
              </a:spcBef>
              <a:spcAft>
                <a:spcPts val="0"/>
              </a:spcAft>
              <a:buClr>
                <a:srgbClr val="7F7F7F"/>
              </a:buClr>
              <a:buSzPts val="1049"/>
              <a:buChar char="•"/>
              <a:defRPr sz="1049">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3" name="Google Shape;53;p6"/>
          <p:cNvSpPr txBox="1"/>
          <p:nvPr>
            <p:ph idx="3" type="body"/>
          </p:nvPr>
        </p:nvSpPr>
        <p:spPr>
          <a:xfrm>
            <a:off x="4642250" y="1489077"/>
            <a:ext cx="386834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540"/>
              </a:spcBef>
              <a:spcAft>
                <a:spcPts val="0"/>
              </a:spcAft>
              <a:buClr>
                <a:schemeClr val="dk1"/>
              </a:buClr>
              <a:buSzPts val="1800"/>
              <a:buNone/>
              <a:defRPr b="1" sz="1800"/>
            </a:lvl1pPr>
            <a:lvl2pPr indent="-228600" lvl="1" marL="914400" algn="l">
              <a:lnSpc>
                <a:spcPct val="90000"/>
              </a:lnSpc>
              <a:spcBef>
                <a:spcPts val="450"/>
              </a:spcBef>
              <a:spcAft>
                <a:spcPts val="0"/>
              </a:spcAft>
              <a:buClr>
                <a:schemeClr val="dk1"/>
              </a:buClr>
              <a:buSzPts val="1500"/>
              <a:buNone/>
              <a:defRPr b="1" sz="1500"/>
            </a:lvl2pPr>
            <a:lvl3pPr indent="-228600" lvl="2" marL="1371600" algn="l">
              <a:lnSpc>
                <a:spcPct val="90000"/>
              </a:lnSpc>
              <a:spcBef>
                <a:spcPts val="405"/>
              </a:spcBef>
              <a:spcAft>
                <a:spcPts val="0"/>
              </a:spcAft>
              <a:buClr>
                <a:schemeClr val="dk1"/>
              </a:buClr>
              <a:buSzPts val="1349"/>
              <a:buNone/>
              <a:defRPr b="1" sz="1349"/>
            </a:lvl3pPr>
            <a:lvl4pPr indent="-228600" lvl="3" marL="1828800" algn="l">
              <a:lnSpc>
                <a:spcPct val="90000"/>
              </a:lnSpc>
              <a:spcBef>
                <a:spcPts val="360"/>
              </a:spcBef>
              <a:spcAft>
                <a:spcPts val="0"/>
              </a:spcAft>
              <a:buClr>
                <a:schemeClr val="dk1"/>
              </a:buClr>
              <a:buSzPts val="1200"/>
              <a:buNone/>
              <a:defRPr b="1" sz="1200"/>
            </a:lvl4pPr>
            <a:lvl5pPr indent="-228600" lvl="4" marL="2286000" algn="l">
              <a:lnSpc>
                <a:spcPct val="90000"/>
              </a:lnSpc>
              <a:spcBef>
                <a:spcPts val="360"/>
              </a:spcBef>
              <a:spcAft>
                <a:spcPts val="0"/>
              </a:spcAft>
              <a:buClr>
                <a:schemeClr val="dk1"/>
              </a:buClr>
              <a:buSzPts val="1200"/>
              <a:buNone/>
              <a:defRPr b="1" sz="1200"/>
            </a:lvl5pPr>
            <a:lvl6pPr indent="-228600" lvl="5" marL="2743200" algn="l">
              <a:lnSpc>
                <a:spcPct val="90000"/>
              </a:lnSpc>
              <a:spcBef>
                <a:spcPts val="360"/>
              </a:spcBef>
              <a:spcAft>
                <a:spcPts val="0"/>
              </a:spcAft>
              <a:buClr>
                <a:schemeClr val="dk1"/>
              </a:buClr>
              <a:buSzPts val="1200"/>
              <a:buNone/>
              <a:defRPr b="1" sz="1200"/>
            </a:lvl6pPr>
            <a:lvl7pPr indent="-228600" lvl="6" marL="3200400" algn="l">
              <a:lnSpc>
                <a:spcPct val="90000"/>
              </a:lnSpc>
              <a:spcBef>
                <a:spcPts val="360"/>
              </a:spcBef>
              <a:spcAft>
                <a:spcPts val="0"/>
              </a:spcAft>
              <a:buClr>
                <a:schemeClr val="dk1"/>
              </a:buClr>
              <a:buSzPts val="1200"/>
              <a:buNone/>
              <a:defRPr b="1" sz="1200"/>
            </a:lvl7pPr>
            <a:lvl8pPr indent="-228600" lvl="7" marL="3657600" algn="l">
              <a:lnSpc>
                <a:spcPct val="90000"/>
              </a:lnSpc>
              <a:spcBef>
                <a:spcPts val="360"/>
              </a:spcBef>
              <a:spcAft>
                <a:spcPts val="0"/>
              </a:spcAft>
              <a:buClr>
                <a:schemeClr val="dk1"/>
              </a:buClr>
              <a:buSzPts val="1200"/>
              <a:buNone/>
              <a:defRPr b="1" sz="1200"/>
            </a:lvl8pPr>
            <a:lvl9pPr indent="-228600" lvl="8" marL="4114800" algn="l">
              <a:lnSpc>
                <a:spcPct val="90000"/>
              </a:lnSpc>
              <a:spcBef>
                <a:spcPts val="360"/>
              </a:spcBef>
              <a:spcAft>
                <a:spcPts val="0"/>
              </a:spcAft>
              <a:buClr>
                <a:schemeClr val="dk1"/>
              </a:buClr>
              <a:buSzPts val="1200"/>
              <a:buNone/>
              <a:defRPr b="1" sz="1200"/>
            </a:lvl9pPr>
          </a:lstStyle>
          <a:p/>
        </p:txBody>
      </p:sp>
      <p:sp>
        <p:nvSpPr>
          <p:cNvPr id="54" name="Google Shape;54;p6"/>
          <p:cNvSpPr txBox="1"/>
          <p:nvPr>
            <p:ph idx="4" type="body"/>
          </p:nvPr>
        </p:nvSpPr>
        <p:spPr>
          <a:xfrm>
            <a:off x="4642250" y="2193931"/>
            <a:ext cx="3868340" cy="397827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11" lvl="1" marL="914400" algn="l">
              <a:lnSpc>
                <a:spcPct val="90000"/>
              </a:lnSpc>
              <a:spcBef>
                <a:spcPts val="315"/>
              </a:spcBef>
              <a:spcAft>
                <a:spcPts val="0"/>
              </a:spcAft>
              <a:buClr>
                <a:srgbClr val="7F7F7F"/>
              </a:buClr>
              <a:buSzPts val="1049"/>
              <a:buChar char="•"/>
              <a:defRPr sz="1049">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5" name="Google Shape;55;p6"/>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6"/>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7"/>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
        <p:nvSpPr>
          <p:cNvPr id="61" name="Google Shape;61;p7"/>
          <p:cNvSpPr txBox="1"/>
          <p:nvPr>
            <p:ph type="title"/>
          </p:nvPr>
        </p:nvSpPr>
        <p:spPr>
          <a:xfrm>
            <a:off x="457201" y="1"/>
            <a:ext cx="80581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p:nvPr/>
        </p:nvSpPr>
        <p:spPr>
          <a:xfrm>
            <a:off x="1" y="1"/>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629841" y="457200"/>
            <a:ext cx="2949179"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3887393" y="987431"/>
            <a:ext cx="4629151" cy="487362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11" lvl="1" marL="914400" algn="l">
              <a:lnSpc>
                <a:spcPct val="90000"/>
              </a:lnSpc>
              <a:spcBef>
                <a:spcPts val="315"/>
              </a:spcBef>
              <a:spcAft>
                <a:spcPts val="0"/>
              </a:spcAft>
              <a:buClr>
                <a:srgbClr val="7F7F7F"/>
              </a:buClr>
              <a:buSzPts val="1049"/>
              <a:buChar char="•"/>
              <a:defRPr sz="1049">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3" name="Google Shape;73;p9"/>
          <p:cNvSpPr txBox="1"/>
          <p:nvPr>
            <p:ph idx="2" type="body"/>
          </p:nvPr>
        </p:nvSpPr>
        <p:spPr>
          <a:xfrm>
            <a:off x="629841" y="2101852"/>
            <a:ext cx="2949179"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
              </a:spcBef>
              <a:spcAft>
                <a:spcPts val="0"/>
              </a:spcAft>
              <a:buClr>
                <a:schemeClr val="dk1"/>
              </a:buClr>
              <a:buSzPts val="1200"/>
              <a:buNone/>
              <a:defRPr sz="1200"/>
            </a:lvl1pPr>
            <a:lvl2pPr indent="-228600" lvl="1" marL="914400" algn="l">
              <a:lnSpc>
                <a:spcPct val="90000"/>
              </a:lnSpc>
              <a:spcBef>
                <a:spcPts val="315"/>
              </a:spcBef>
              <a:spcAft>
                <a:spcPts val="0"/>
              </a:spcAft>
              <a:buClr>
                <a:schemeClr val="dk1"/>
              </a:buClr>
              <a:buSzPts val="1049"/>
              <a:buNone/>
              <a:defRPr sz="1049"/>
            </a:lvl2pPr>
            <a:lvl3pPr indent="-228600" lvl="2" marL="1371600" algn="l">
              <a:lnSpc>
                <a:spcPct val="90000"/>
              </a:lnSpc>
              <a:spcBef>
                <a:spcPts val="270"/>
              </a:spcBef>
              <a:spcAft>
                <a:spcPts val="0"/>
              </a:spcAft>
              <a:buClr>
                <a:schemeClr val="dk1"/>
              </a:buClr>
              <a:buSzPts val="900"/>
              <a:buNone/>
              <a:defRPr sz="900"/>
            </a:lvl3pPr>
            <a:lvl4pPr indent="-228600" lvl="3" marL="1828800" algn="l">
              <a:lnSpc>
                <a:spcPct val="90000"/>
              </a:lnSpc>
              <a:spcBef>
                <a:spcPts val="225"/>
              </a:spcBef>
              <a:spcAft>
                <a:spcPts val="0"/>
              </a:spcAft>
              <a:buClr>
                <a:schemeClr val="dk1"/>
              </a:buClr>
              <a:buSzPts val="749"/>
              <a:buNone/>
              <a:defRPr sz="749"/>
            </a:lvl4pPr>
            <a:lvl5pPr indent="-228600" lvl="4" marL="2286000" algn="l">
              <a:lnSpc>
                <a:spcPct val="90000"/>
              </a:lnSpc>
              <a:spcBef>
                <a:spcPts val="225"/>
              </a:spcBef>
              <a:spcAft>
                <a:spcPts val="0"/>
              </a:spcAft>
              <a:buClr>
                <a:schemeClr val="dk1"/>
              </a:buClr>
              <a:buSzPts val="749"/>
              <a:buNone/>
              <a:defRPr sz="749"/>
            </a:lvl5pPr>
            <a:lvl6pPr indent="-228600" lvl="5" marL="2743200" algn="l">
              <a:lnSpc>
                <a:spcPct val="90000"/>
              </a:lnSpc>
              <a:spcBef>
                <a:spcPts val="225"/>
              </a:spcBef>
              <a:spcAft>
                <a:spcPts val="0"/>
              </a:spcAft>
              <a:buClr>
                <a:schemeClr val="dk1"/>
              </a:buClr>
              <a:buSzPts val="749"/>
              <a:buNone/>
              <a:defRPr sz="749"/>
            </a:lvl6pPr>
            <a:lvl7pPr indent="-228600" lvl="6" marL="3200400" algn="l">
              <a:lnSpc>
                <a:spcPct val="90000"/>
              </a:lnSpc>
              <a:spcBef>
                <a:spcPts val="225"/>
              </a:spcBef>
              <a:spcAft>
                <a:spcPts val="0"/>
              </a:spcAft>
              <a:buClr>
                <a:schemeClr val="dk1"/>
              </a:buClr>
              <a:buSzPts val="749"/>
              <a:buNone/>
              <a:defRPr sz="749"/>
            </a:lvl7pPr>
            <a:lvl8pPr indent="-228600" lvl="7" marL="3657600" algn="l">
              <a:lnSpc>
                <a:spcPct val="90000"/>
              </a:lnSpc>
              <a:spcBef>
                <a:spcPts val="225"/>
              </a:spcBef>
              <a:spcAft>
                <a:spcPts val="0"/>
              </a:spcAft>
              <a:buClr>
                <a:schemeClr val="dk1"/>
              </a:buClr>
              <a:buSzPts val="749"/>
              <a:buNone/>
              <a:defRPr sz="749"/>
            </a:lvl8pPr>
            <a:lvl9pPr indent="-228600" lvl="8" marL="4114800" algn="l">
              <a:lnSpc>
                <a:spcPct val="90000"/>
              </a:lnSpc>
              <a:spcBef>
                <a:spcPts val="225"/>
              </a:spcBef>
              <a:spcAft>
                <a:spcPts val="0"/>
              </a:spcAft>
              <a:buClr>
                <a:schemeClr val="dk1"/>
              </a:buClr>
              <a:buSzPts val="749"/>
              <a:buNone/>
              <a:defRPr sz="749"/>
            </a:lvl9pPr>
          </a:lstStyle>
          <a:p/>
        </p:txBody>
      </p:sp>
      <p:sp>
        <p:nvSpPr>
          <p:cNvPr id="74" name="Google Shape;74;p9"/>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629841" y="457200"/>
            <a:ext cx="2949179"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3887393" y="987431"/>
            <a:ext cx="4629151" cy="4873625"/>
          </a:xfrm>
          <a:prstGeom prst="rect">
            <a:avLst/>
          </a:prstGeom>
          <a:noFill/>
          <a:ln>
            <a:noFill/>
          </a:ln>
        </p:spPr>
      </p:sp>
      <p:sp>
        <p:nvSpPr>
          <p:cNvPr id="80" name="Google Shape;80;p10"/>
          <p:cNvSpPr txBox="1"/>
          <p:nvPr>
            <p:ph idx="1" type="body"/>
          </p:nvPr>
        </p:nvSpPr>
        <p:spPr>
          <a:xfrm>
            <a:off x="629841" y="2101852"/>
            <a:ext cx="2949179"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
              </a:spcBef>
              <a:spcAft>
                <a:spcPts val="0"/>
              </a:spcAft>
              <a:buClr>
                <a:schemeClr val="dk1"/>
              </a:buClr>
              <a:buSzPts val="1200"/>
              <a:buNone/>
              <a:defRPr sz="1200"/>
            </a:lvl1pPr>
            <a:lvl2pPr indent="-228600" lvl="1" marL="914400" algn="l">
              <a:lnSpc>
                <a:spcPct val="90000"/>
              </a:lnSpc>
              <a:spcBef>
                <a:spcPts val="315"/>
              </a:spcBef>
              <a:spcAft>
                <a:spcPts val="0"/>
              </a:spcAft>
              <a:buClr>
                <a:schemeClr val="dk1"/>
              </a:buClr>
              <a:buSzPts val="1049"/>
              <a:buNone/>
              <a:defRPr sz="1049"/>
            </a:lvl2pPr>
            <a:lvl3pPr indent="-228600" lvl="2" marL="1371600" algn="l">
              <a:lnSpc>
                <a:spcPct val="90000"/>
              </a:lnSpc>
              <a:spcBef>
                <a:spcPts val="270"/>
              </a:spcBef>
              <a:spcAft>
                <a:spcPts val="0"/>
              </a:spcAft>
              <a:buClr>
                <a:schemeClr val="dk1"/>
              </a:buClr>
              <a:buSzPts val="900"/>
              <a:buNone/>
              <a:defRPr sz="900"/>
            </a:lvl3pPr>
            <a:lvl4pPr indent="-228600" lvl="3" marL="1828800" algn="l">
              <a:lnSpc>
                <a:spcPct val="90000"/>
              </a:lnSpc>
              <a:spcBef>
                <a:spcPts val="225"/>
              </a:spcBef>
              <a:spcAft>
                <a:spcPts val="0"/>
              </a:spcAft>
              <a:buClr>
                <a:schemeClr val="dk1"/>
              </a:buClr>
              <a:buSzPts val="749"/>
              <a:buNone/>
              <a:defRPr sz="749"/>
            </a:lvl4pPr>
            <a:lvl5pPr indent="-228600" lvl="4" marL="2286000" algn="l">
              <a:lnSpc>
                <a:spcPct val="90000"/>
              </a:lnSpc>
              <a:spcBef>
                <a:spcPts val="225"/>
              </a:spcBef>
              <a:spcAft>
                <a:spcPts val="0"/>
              </a:spcAft>
              <a:buClr>
                <a:schemeClr val="dk1"/>
              </a:buClr>
              <a:buSzPts val="749"/>
              <a:buNone/>
              <a:defRPr sz="749"/>
            </a:lvl5pPr>
            <a:lvl6pPr indent="-228600" lvl="5" marL="2743200" algn="l">
              <a:lnSpc>
                <a:spcPct val="90000"/>
              </a:lnSpc>
              <a:spcBef>
                <a:spcPts val="225"/>
              </a:spcBef>
              <a:spcAft>
                <a:spcPts val="0"/>
              </a:spcAft>
              <a:buClr>
                <a:schemeClr val="dk1"/>
              </a:buClr>
              <a:buSzPts val="749"/>
              <a:buNone/>
              <a:defRPr sz="749"/>
            </a:lvl6pPr>
            <a:lvl7pPr indent="-228600" lvl="6" marL="3200400" algn="l">
              <a:lnSpc>
                <a:spcPct val="90000"/>
              </a:lnSpc>
              <a:spcBef>
                <a:spcPts val="225"/>
              </a:spcBef>
              <a:spcAft>
                <a:spcPts val="0"/>
              </a:spcAft>
              <a:buClr>
                <a:schemeClr val="dk1"/>
              </a:buClr>
              <a:buSzPts val="749"/>
              <a:buNone/>
              <a:defRPr sz="749"/>
            </a:lvl7pPr>
            <a:lvl8pPr indent="-228600" lvl="7" marL="3657600" algn="l">
              <a:lnSpc>
                <a:spcPct val="90000"/>
              </a:lnSpc>
              <a:spcBef>
                <a:spcPts val="225"/>
              </a:spcBef>
              <a:spcAft>
                <a:spcPts val="0"/>
              </a:spcAft>
              <a:buClr>
                <a:schemeClr val="dk1"/>
              </a:buClr>
              <a:buSzPts val="749"/>
              <a:buNone/>
              <a:defRPr sz="749"/>
            </a:lvl8pPr>
            <a:lvl9pPr indent="-228600" lvl="8" marL="4114800" algn="l">
              <a:lnSpc>
                <a:spcPct val="90000"/>
              </a:lnSpc>
              <a:spcBef>
                <a:spcPts val="225"/>
              </a:spcBef>
              <a:spcAft>
                <a:spcPts val="0"/>
              </a:spcAft>
              <a:buClr>
                <a:schemeClr val="dk1"/>
              </a:buClr>
              <a:buSzPts val="749"/>
              <a:buNone/>
              <a:defRPr sz="749"/>
            </a:lvl9pPr>
          </a:lstStyle>
          <a:p/>
        </p:txBody>
      </p:sp>
      <p:sp>
        <p:nvSpPr>
          <p:cNvPr id="81" name="Google Shape;81;p10"/>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1" y="365130"/>
            <a:ext cx="78867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1"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63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5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4261" lvl="3" marL="18288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4pPr>
            <a:lvl5pPr indent="-314261" lvl="4" marL="22860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5pPr>
            <a:lvl6pPr indent="-314261" lvl="5" marL="27432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6pPr>
            <a:lvl7pPr indent="-314261" lvl="6" marL="32004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7pPr>
            <a:lvl8pPr indent="-314261" lvl="7" marL="36576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8pPr>
            <a:lvl9pPr indent="-314261" lvl="8" marL="4114800" marR="0" rtl="0" algn="l">
              <a:lnSpc>
                <a:spcPct val="90000"/>
              </a:lnSpc>
              <a:spcBef>
                <a:spcPts val="405"/>
              </a:spcBef>
              <a:spcAft>
                <a:spcPts val="0"/>
              </a:spcAft>
              <a:buClr>
                <a:schemeClr val="dk1"/>
              </a:buClr>
              <a:buSzPts val="1349"/>
              <a:buFont typeface="Arial"/>
              <a:buChar char="•"/>
              <a:defRPr b="0" i="0" sz="1349"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628651" y="6356356"/>
            <a:ext cx="245745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3486151" y="6356356"/>
            <a:ext cx="21717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6057900" y="6356356"/>
            <a:ext cx="245745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jpg"/><Relationship Id="rId5" Type="http://schemas.openxmlformats.org/officeDocument/2006/relationships/image" Target="../media/image12.jp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oracle.com/java/technologies/javase-jdk12-download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omcat.apache.org/download-90.cgi"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u.apache.org/dist/tomcat/tomcat-9/" TargetMode="Externa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liquidweb.com/kb/how-to-install-oracle-java-8-in-ubuntu-16-04/"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hyperlink" Target="https://www.liquidweb.com/kb/how-to-install-oracle-java-8-on-ubuntu-14-04-l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slide" Target="/ppt/slides/slide36.xml"/><Relationship Id="rId4" Type="http://schemas.openxmlformats.org/officeDocument/2006/relationships/slide" Target="/ppt/slides/slide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hyperlink" Target="https://www.javatpoint.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9.jpg"/><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www.studytonight.com/servlet/httpsession.php" TargetMode="External"/><Relationship Id="rId4" Type="http://schemas.openxmlformats.org/officeDocument/2006/relationships/hyperlink" Target="https://beginnersbook.com/2013/05/http-session/"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hyperlink" Target="https://www.eclipse.org/downloads/download.php?file=/oomph/epp/2020-06/R/eclipse-inst-win64.ex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628651" y="2061007"/>
            <a:ext cx="7886700" cy="2387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999"/>
              <a:buFont typeface="Quattrocento Sans"/>
              <a:buNone/>
            </a:pPr>
            <a:r>
              <a:rPr b="1" lang="en-US" sz="5999"/>
              <a:t>Java Servlet</a:t>
            </a:r>
            <a:endParaRPr/>
          </a:p>
        </p:txBody>
      </p:sp>
      <p:sp>
        <p:nvSpPr>
          <p:cNvPr id="106" name="Google Shape;106;p13"/>
          <p:cNvSpPr txBox="1"/>
          <p:nvPr>
            <p:ph idx="1" type="subTitle"/>
          </p:nvPr>
        </p:nvSpPr>
        <p:spPr>
          <a:xfrm>
            <a:off x="628655" y="5110612"/>
            <a:ext cx="5029199" cy="113779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None/>
            </a:pPr>
            <a:r>
              <a:rPr lang="en-US" sz="1600">
                <a:solidFill>
                  <a:schemeClr val="dk1"/>
                </a:solidFill>
              </a:rPr>
              <a:t>Dr. Rajeshree Khande,</a:t>
            </a:r>
            <a:endParaRPr/>
          </a:p>
          <a:p>
            <a:pPr indent="0" lvl="0" marL="0" rtl="0" algn="l">
              <a:lnSpc>
                <a:spcPct val="150000"/>
              </a:lnSpc>
              <a:spcBef>
                <a:spcPts val="449"/>
              </a:spcBef>
              <a:spcAft>
                <a:spcPts val="0"/>
              </a:spcAft>
              <a:buClr>
                <a:schemeClr val="dk1"/>
              </a:buClr>
              <a:buSzPts val="1600"/>
              <a:buNone/>
            </a:pPr>
            <a:r>
              <a:rPr lang="en-US" sz="1600">
                <a:solidFill>
                  <a:schemeClr val="dk1"/>
                </a:solidFill>
              </a:rPr>
              <a:t>Associate Head, School of Computer Science,</a:t>
            </a:r>
            <a:endParaRPr/>
          </a:p>
          <a:p>
            <a:pPr indent="0" lvl="0" marL="0" rtl="0" algn="l">
              <a:lnSpc>
                <a:spcPct val="150000"/>
              </a:lnSpc>
              <a:spcBef>
                <a:spcPts val="449"/>
              </a:spcBef>
              <a:spcAft>
                <a:spcPts val="0"/>
              </a:spcAft>
              <a:buClr>
                <a:schemeClr val="dk1"/>
              </a:buClr>
              <a:buSzPts val="1600"/>
              <a:buNone/>
            </a:pPr>
            <a:r>
              <a:rPr lang="en-US" sz="1600">
                <a:solidFill>
                  <a:schemeClr val="dk1"/>
                </a:solidFill>
              </a:rPr>
              <a:t>MIT-World Peace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Why Servlet?</a:t>
            </a:r>
            <a:endParaRPr b="1" sz="3200"/>
          </a:p>
        </p:txBody>
      </p:sp>
      <p:sp>
        <p:nvSpPr>
          <p:cNvPr id="200" name="Google Shape;200;p22"/>
          <p:cNvSpPr txBox="1"/>
          <p:nvPr>
            <p:ph idx="1" type="body"/>
          </p:nvPr>
        </p:nvSpPr>
        <p:spPr>
          <a:xfrm>
            <a:off x="249683" y="1374867"/>
            <a:ext cx="8265671" cy="5257755"/>
          </a:xfrm>
          <a:prstGeom prst="rect">
            <a:avLst/>
          </a:prstGeom>
          <a:noFill/>
          <a:ln>
            <a:noFill/>
          </a:ln>
        </p:spPr>
        <p:txBody>
          <a:bodyPr anchorCtr="0" anchor="t" bIns="45700" lIns="91425" spcFirstLastPara="1" rIns="91425" wrap="square" tIns="45700">
            <a:noAutofit/>
          </a:bodyPr>
          <a:lstStyle/>
          <a:p>
            <a:pPr indent="-285729" lvl="0" marL="285729" rtl="0" algn="just">
              <a:lnSpc>
                <a:spcPct val="150000"/>
              </a:lnSpc>
              <a:spcBef>
                <a:spcPts val="0"/>
              </a:spcBef>
              <a:spcAft>
                <a:spcPts val="0"/>
              </a:spcAft>
              <a:buClr>
                <a:schemeClr val="dk1"/>
              </a:buClr>
              <a:buSzPts val="1800"/>
              <a:buFont typeface="Arial"/>
              <a:buChar char="•"/>
            </a:pPr>
            <a:r>
              <a:rPr lang="en-US" sz="1800">
                <a:solidFill>
                  <a:schemeClr val="dk1"/>
                </a:solidFill>
              </a:rPr>
              <a:t>There are many advantages of Servlet over CGI.</a:t>
            </a:r>
            <a:endParaRPr/>
          </a:p>
          <a:p>
            <a:pPr indent="-285729" lvl="0" marL="285729" rtl="0" algn="just">
              <a:lnSpc>
                <a:spcPct val="150000"/>
              </a:lnSpc>
              <a:spcBef>
                <a:spcPts val="1440"/>
              </a:spcBef>
              <a:spcAft>
                <a:spcPts val="0"/>
              </a:spcAft>
              <a:buClr>
                <a:schemeClr val="dk1"/>
              </a:buClr>
              <a:buSzPts val="1800"/>
              <a:buFont typeface="Arial"/>
              <a:buChar char="•"/>
            </a:pPr>
            <a:r>
              <a:rPr lang="en-US" sz="1800">
                <a:solidFill>
                  <a:schemeClr val="dk1"/>
                </a:solidFill>
              </a:rPr>
              <a:t>The web container creates threads for handling the multiple requests to the Servlet. </a:t>
            </a:r>
            <a:endParaRPr/>
          </a:p>
          <a:p>
            <a:pPr indent="-285729" lvl="0" marL="285729" rtl="0" algn="just">
              <a:lnSpc>
                <a:spcPct val="150000"/>
              </a:lnSpc>
              <a:spcBef>
                <a:spcPts val="1440"/>
              </a:spcBef>
              <a:spcAft>
                <a:spcPts val="0"/>
              </a:spcAft>
              <a:buClr>
                <a:schemeClr val="dk1"/>
              </a:buClr>
              <a:buSzPts val="1800"/>
              <a:buFont typeface="Arial"/>
              <a:buChar char="•"/>
            </a:pPr>
            <a:r>
              <a:rPr lang="en-US" sz="1800">
                <a:solidFill>
                  <a:schemeClr val="dk1"/>
                </a:solidFill>
              </a:rPr>
              <a:t>Threads have many benefits over the Processes such as they </a:t>
            </a:r>
            <a:r>
              <a:rPr b="1" lang="en-US" sz="1800">
                <a:solidFill>
                  <a:schemeClr val="dk1"/>
                </a:solidFill>
              </a:rPr>
              <a:t>share a common memory area, lightweight, cost of communication between the threads are low</a:t>
            </a:r>
            <a:r>
              <a:rPr lang="en-US" sz="1800">
                <a:solidFill>
                  <a:schemeClr val="dk1"/>
                </a:solidFill>
              </a:rPr>
              <a:t>. </a:t>
            </a:r>
            <a:endParaRPr/>
          </a:p>
          <a:p>
            <a:pPr indent="-285729" lvl="0" marL="285729" rtl="0" algn="just">
              <a:lnSpc>
                <a:spcPct val="150000"/>
              </a:lnSpc>
              <a:spcBef>
                <a:spcPts val="1440"/>
              </a:spcBef>
              <a:spcAft>
                <a:spcPts val="0"/>
              </a:spcAft>
              <a:buClr>
                <a:schemeClr val="dk1"/>
              </a:buClr>
              <a:buSzPts val="1800"/>
              <a:buFont typeface="Arial"/>
              <a:buChar char="•"/>
            </a:pPr>
            <a:r>
              <a:rPr lang="en-US" sz="1800">
                <a:solidFill>
                  <a:schemeClr val="dk1"/>
                </a:solidFill>
              </a:rPr>
              <a:t>Servlets are executed within the Java Virtual Machine</a:t>
            </a:r>
            <a:endParaRPr/>
          </a:p>
          <a:p>
            <a:pPr indent="-285729" lvl="0" marL="285729" rtl="0" algn="just">
              <a:lnSpc>
                <a:spcPct val="150000"/>
              </a:lnSpc>
              <a:spcBef>
                <a:spcPts val="1440"/>
              </a:spcBef>
              <a:spcAft>
                <a:spcPts val="0"/>
              </a:spcAft>
              <a:buClr>
                <a:schemeClr val="dk1"/>
              </a:buClr>
              <a:buSzPts val="1800"/>
              <a:buFont typeface="Arial"/>
              <a:buChar char="•"/>
            </a:pPr>
            <a:r>
              <a:rPr lang="en-US" sz="1800">
                <a:solidFill>
                  <a:schemeClr val="dk1"/>
                </a:solidFill>
              </a:rPr>
              <a:t>Because the servlet is running on the server side, it does not depend on browser compatibility</a:t>
            </a:r>
            <a:endParaRPr sz="3600">
              <a:solidFill>
                <a:schemeClr val="dk1"/>
              </a:solidFill>
            </a:endParaRPr>
          </a:p>
          <a:p>
            <a:pPr indent="-114277" lvl="0" marL="342877" rtl="0" algn="just">
              <a:lnSpc>
                <a:spcPct val="150000"/>
              </a:lnSpc>
              <a:spcBef>
                <a:spcPts val="1980"/>
              </a:spcBef>
              <a:spcAft>
                <a:spcPts val="0"/>
              </a:spcAft>
              <a:buClr>
                <a:srgbClr val="7F7F7F"/>
              </a:buClr>
              <a:buSzPts val="3600"/>
              <a:buFont typeface="Arial"/>
              <a:buNone/>
            </a:pPr>
            <a:r>
              <a:t/>
            </a:r>
            <a:endParaRPr sz="3600">
              <a:solidFill>
                <a:schemeClr val="dk1"/>
              </a:solidFill>
            </a:endParaRPr>
          </a:p>
          <a:p>
            <a:pPr indent="-114277" lvl="0" marL="342877" rtl="0" algn="just">
              <a:lnSpc>
                <a:spcPct val="150000"/>
              </a:lnSpc>
              <a:spcBef>
                <a:spcPts val="1980"/>
              </a:spcBef>
              <a:spcAft>
                <a:spcPts val="0"/>
              </a:spcAft>
              <a:buClr>
                <a:srgbClr val="7F7F7F"/>
              </a:buClr>
              <a:buSzPts val="3600"/>
              <a:buFont typeface="Arial"/>
              <a:buNone/>
            </a:pPr>
            <a:r>
              <a:t/>
            </a:r>
            <a:endParaRPr sz="3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500"/>
                                        <p:tgtEl>
                                          <p:spTgt spid="2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 calcmode="lin" valueType="num">
                                      <p:cBhvr additive="base">
                                        <p:cTn dur="500"/>
                                        <p:tgtEl>
                                          <p:spTgt spid="20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 calcmode="lin" valueType="num">
                                      <p:cBhvr additive="base">
                                        <p:cTn dur="500"/>
                                        <p:tgtEl>
                                          <p:spTgt spid="20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 calcmode="lin" valueType="num">
                                      <p:cBhvr additive="base">
                                        <p:cTn dur="500"/>
                                        <p:tgtEl>
                                          <p:spTgt spid="20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 calcmode="lin" valueType="num">
                                      <p:cBhvr additive="base">
                                        <p:cTn dur="500"/>
                                        <p:tgtEl>
                                          <p:spTgt spid="20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 calcmode="lin" valueType="num">
                                      <p:cBhvr additive="base">
                                        <p:cTn dur="500"/>
                                        <p:tgtEl>
                                          <p:spTgt spid="20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Advantages of Servlets</a:t>
            </a:r>
            <a:endParaRPr b="1" sz="3200"/>
          </a:p>
        </p:txBody>
      </p:sp>
      <p:sp>
        <p:nvSpPr>
          <p:cNvPr id="206" name="Google Shape;206;p23"/>
          <p:cNvSpPr txBox="1"/>
          <p:nvPr>
            <p:ph idx="1" type="body"/>
          </p:nvPr>
        </p:nvSpPr>
        <p:spPr>
          <a:xfrm>
            <a:off x="249680" y="1374867"/>
            <a:ext cx="8417803" cy="525775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70C0"/>
              </a:buClr>
              <a:buSzPts val="2000"/>
              <a:buNone/>
            </a:pPr>
            <a:r>
              <a:rPr lang="en-US" sz="2000">
                <a:solidFill>
                  <a:srgbClr val="0070C0"/>
                </a:solidFill>
              </a:rPr>
              <a:t>Efficiency</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More efficient – uses lightweight java threads as opposed to individual processes</a:t>
            </a:r>
            <a:endParaRPr/>
          </a:p>
          <a:p>
            <a:pPr indent="0" lvl="0" marL="0" rtl="0" algn="ctr">
              <a:lnSpc>
                <a:spcPct val="100000"/>
              </a:lnSpc>
              <a:spcBef>
                <a:spcPts val="1500"/>
              </a:spcBef>
              <a:spcAft>
                <a:spcPts val="0"/>
              </a:spcAft>
              <a:buClr>
                <a:srgbClr val="0070C0"/>
              </a:buClr>
              <a:buSzPts val="2000"/>
              <a:buNone/>
            </a:pPr>
            <a:r>
              <a:rPr lang="en-US" sz="2000">
                <a:solidFill>
                  <a:srgbClr val="0070C0"/>
                </a:solidFill>
              </a:rPr>
              <a:t>Persistency</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Servlets remain in memory </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Servlets can maintain state between requests</a:t>
            </a:r>
            <a:endParaRPr/>
          </a:p>
          <a:p>
            <a:pPr indent="0" lvl="0" marL="0" rtl="0" algn="ctr">
              <a:lnSpc>
                <a:spcPct val="100000"/>
              </a:lnSpc>
              <a:spcBef>
                <a:spcPts val="1500"/>
              </a:spcBef>
              <a:spcAft>
                <a:spcPts val="0"/>
              </a:spcAft>
              <a:buClr>
                <a:srgbClr val="0070C0"/>
              </a:buClr>
              <a:buSzPts val="2000"/>
              <a:buNone/>
            </a:pPr>
            <a:r>
              <a:rPr lang="en-US" sz="2000">
                <a:solidFill>
                  <a:srgbClr val="0070C0"/>
                </a:solidFill>
              </a:rPr>
              <a:t>Portability</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Since servlets are written in Java, they are platform independent</a:t>
            </a:r>
            <a:endParaRPr/>
          </a:p>
          <a:p>
            <a:pPr indent="0" lvl="0" marL="0" rtl="0" algn="ctr">
              <a:lnSpc>
                <a:spcPct val="100000"/>
              </a:lnSpc>
              <a:spcBef>
                <a:spcPts val="1500"/>
              </a:spcBef>
              <a:spcAft>
                <a:spcPts val="0"/>
              </a:spcAft>
              <a:buClr>
                <a:srgbClr val="7F7F7F"/>
              </a:buClr>
              <a:buSzPts val="2000"/>
              <a:buNone/>
            </a:pPr>
            <a:r>
              <a:t/>
            </a:r>
            <a:endParaRPr sz="2000">
              <a:solidFill>
                <a:srgbClr val="0070C0"/>
              </a:solidFill>
            </a:endParaRPr>
          </a:p>
          <a:p>
            <a:pPr indent="0" lvl="0" marL="0" rtl="0" algn="ctr">
              <a:lnSpc>
                <a:spcPct val="100000"/>
              </a:lnSpc>
              <a:spcBef>
                <a:spcPts val="1500"/>
              </a:spcBef>
              <a:spcAft>
                <a:spcPts val="0"/>
              </a:spcAft>
              <a:buClr>
                <a:srgbClr val="0070C0"/>
              </a:buClr>
              <a:buSzPts val="2000"/>
              <a:buNone/>
            </a:pPr>
            <a:r>
              <a:rPr lang="en-US" sz="2000">
                <a:solidFill>
                  <a:srgbClr val="0070C0"/>
                </a:solidFill>
              </a:rPr>
              <a:t>Robustness</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Error handling, Garbage collector to prevent problems with memory leaks</a:t>
            </a:r>
            <a:endParaRPr/>
          </a:p>
          <a:p>
            <a:pPr indent="0" lvl="1" marL="342877" rtl="0" algn="ctr">
              <a:lnSpc>
                <a:spcPct val="100000"/>
              </a:lnSpc>
              <a:spcBef>
                <a:spcPts val="1380"/>
              </a:spcBef>
              <a:spcAft>
                <a:spcPts val="0"/>
              </a:spcAft>
              <a:buClr>
                <a:schemeClr val="dk1"/>
              </a:buClr>
              <a:buSzPts val="1600"/>
              <a:buNone/>
            </a:pPr>
            <a:r>
              <a:rPr lang="en-US" sz="1600">
                <a:solidFill>
                  <a:schemeClr val="dk1"/>
                </a:solidFill>
              </a:rPr>
              <a:t>Large class library – network, file, database, distributed object components, security, etc.</a:t>
            </a:r>
            <a:endParaRPr/>
          </a:p>
          <a:p>
            <a:pPr indent="-57136" lvl="1" marL="514314" rtl="0" algn="ctr">
              <a:lnSpc>
                <a:spcPct val="100000"/>
              </a:lnSpc>
              <a:spcBef>
                <a:spcPts val="1440"/>
              </a:spcBef>
              <a:spcAft>
                <a:spcPts val="0"/>
              </a:spcAft>
              <a:buClr>
                <a:srgbClr val="7F7F7F"/>
              </a:buClr>
              <a:buSzPts val="1800"/>
              <a:buNone/>
            </a:pPr>
            <a:r>
              <a:t/>
            </a:r>
            <a:endParaRPr sz="1800">
              <a:solidFill>
                <a:schemeClr val="dk1"/>
              </a:solidFill>
            </a:endParaRPr>
          </a:p>
          <a:p>
            <a:pPr indent="-215877" lvl="0" marL="342877" rtl="0" algn="ctr">
              <a:lnSpc>
                <a:spcPct val="100000"/>
              </a:lnSpc>
              <a:spcBef>
                <a:spcPts val="1500"/>
              </a:spcBef>
              <a:spcAft>
                <a:spcPts val="0"/>
              </a:spcAft>
              <a:buClr>
                <a:srgbClr val="7F7F7F"/>
              </a:buClr>
              <a:buSzPts val="2000"/>
              <a:buFont typeface="Arial"/>
              <a:buNone/>
            </a:pPr>
            <a:r>
              <a:t/>
            </a:r>
            <a:endParaRPr sz="2000">
              <a:solidFill>
                <a:schemeClr val="dk1"/>
              </a:solidFill>
            </a:endParaRPr>
          </a:p>
          <a:p>
            <a:pPr indent="-215877" lvl="0" marL="342877" rtl="0" algn="ctr">
              <a:lnSpc>
                <a:spcPct val="100000"/>
              </a:lnSpc>
              <a:spcBef>
                <a:spcPts val="1500"/>
              </a:spcBef>
              <a:spcAft>
                <a:spcPts val="0"/>
              </a:spcAft>
              <a:buClr>
                <a:srgbClr val="7F7F7F"/>
              </a:buClr>
              <a:buSzPts val="2000"/>
              <a:buFont typeface="Arial"/>
              <a:buNone/>
            </a:pPr>
            <a:r>
              <a:t/>
            </a:r>
            <a:endParaRPr sz="2000">
              <a:solidFill>
                <a:schemeClr val="dk1"/>
              </a:solidFill>
            </a:endParaRPr>
          </a:p>
          <a:p>
            <a:pPr indent="-215877" lvl="0" marL="342877" rtl="0" algn="ctr">
              <a:lnSpc>
                <a:spcPct val="100000"/>
              </a:lnSpc>
              <a:spcBef>
                <a:spcPts val="1500"/>
              </a:spcBef>
              <a:spcAft>
                <a:spcPts val="0"/>
              </a:spcAft>
              <a:buClr>
                <a:srgbClr val="7F7F7F"/>
              </a:buClr>
              <a:buSzPts val="2000"/>
              <a:buFont typeface="Arial"/>
              <a:buNone/>
            </a:pPr>
            <a:r>
              <a:t/>
            </a:r>
            <a:endParaRPr sz="2000">
              <a:solidFill>
                <a:schemeClr val="dk1"/>
              </a:solidFill>
            </a:endParaRPr>
          </a:p>
        </p:txBody>
      </p:sp>
      <p:cxnSp>
        <p:nvCxnSpPr>
          <p:cNvPr id="207" name="Google Shape;207;p23"/>
          <p:cNvCxnSpPr/>
          <p:nvPr/>
        </p:nvCxnSpPr>
        <p:spPr>
          <a:xfrm flipH="1" rot="10800000">
            <a:off x="208554" y="2349923"/>
            <a:ext cx="8270652" cy="25759"/>
          </a:xfrm>
          <a:prstGeom prst="straightConnector1">
            <a:avLst/>
          </a:prstGeom>
          <a:noFill/>
          <a:ln cap="flat" cmpd="sng" w="9525">
            <a:solidFill>
              <a:schemeClr val="accent2"/>
            </a:solidFill>
            <a:prstDash val="solid"/>
            <a:miter lim="800000"/>
            <a:headEnd len="sm" w="sm" type="none"/>
            <a:tailEnd len="sm" w="sm" type="none"/>
          </a:ln>
        </p:spPr>
      </p:cxnSp>
      <p:cxnSp>
        <p:nvCxnSpPr>
          <p:cNvPr id="208" name="Google Shape;208;p23"/>
          <p:cNvCxnSpPr/>
          <p:nvPr/>
        </p:nvCxnSpPr>
        <p:spPr>
          <a:xfrm flipH="1" rot="10800000">
            <a:off x="244701" y="3665158"/>
            <a:ext cx="8270652" cy="25759"/>
          </a:xfrm>
          <a:prstGeom prst="straightConnector1">
            <a:avLst/>
          </a:prstGeom>
          <a:noFill/>
          <a:ln cap="flat" cmpd="sng" w="9525">
            <a:solidFill>
              <a:schemeClr val="accent2"/>
            </a:solidFill>
            <a:prstDash val="solid"/>
            <a:miter lim="800000"/>
            <a:headEnd len="sm" w="sm" type="none"/>
            <a:tailEnd len="sm" w="sm" type="none"/>
          </a:ln>
        </p:spPr>
      </p:cxnSp>
      <p:cxnSp>
        <p:nvCxnSpPr>
          <p:cNvPr id="209" name="Google Shape;209;p23"/>
          <p:cNvCxnSpPr/>
          <p:nvPr/>
        </p:nvCxnSpPr>
        <p:spPr>
          <a:xfrm flipH="1" rot="10800000">
            <a:off x="244701" y="4912261"/>
            <a:ext cx="8270652" cy="25759"/>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 calcmode="lin" valueType="num">
                                      <p:cBhvr additive="base">
                                        <p:cTn dur="500"/>
                                        <p:tgtEl>
                                          <p:spTgt spid="2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 calcmode="lin" valueType="num">
                                      <p:cBhvr additive="base">
                                        <p:cTn dur="500"/>
                                        <p:tgtEl>
                                          <p:spTgt spid="2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 calcmode="lin" valueType="num">
                                      <p:cBhvr additive="base">
                                        <p:cTn dur="500"/>
                                        <p:tgtEl>
                                          <p:spTgt spid="20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 calcmode="lin" valueType="num">
                                      <p:cBhvr additive="base">
                                        <p:cTn dur="500"/>
                                        <p:tgtEl>
                                          <p:spTgt spid="20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 calcmode="lin" valueType="num">
                                      <p:cBhvr additive="base">
                                        <p:cTn dur="500"/>
                                        <p:tgtEl>
                                          <p:spTgt spid="20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 calcmode="lin" valueType="num">
                                      <p:cBhvr additive="base">
                                        <p:cTn dur="500"/>
                                        <p:tgtEl>
                                          <p:spTgt spid="20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 calcmode="lin" valueType="num">
                                      <p:cBhvr additive="base">
                                        <p:cTn dur="500"/>
                                        <p:tgtEl>
                                          <p:spTgt spid="20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 calcmode="lin" valueType="num">
                                      <p:cBhvr additive="base">
                                        <p:cTn dur="500"/>
                                        <p:tgtEl>
                                          <p:spTgt spid="206">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 calcmode="lin" valueType="num">
                                      <p:cBhvr additive="base">
                                        <p:cTn dur="500"/>
                                        <p:tgtEl>
                                          <p:spTgt spid="20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 calcmode="lin" valueType="num">
                                      <p:cBhvr additive="base">
                                        <p:cTn dur="500"/>
                                        <p:tgtEl>
                                          <p:spTgt spid="206">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 calcmode="lin" valueType="num">
                                      <p:cBhvr additive="base">
                                        <p:cTn dur="500"/>
                                        <p:tgtEl>
                                          <p:spTgt spid="206">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anim calcmode="lin" valueType="num">
                                      <p:cBhvr additive="base">
                                        <p:cTn dur="500"/>
                                        <p:tgtEl>
                                          <p:spTgt spid="206">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anim calcmode="lin" valueType="num">
                                      <p:cBhvr additive="base">
                                        <p:cTn dur="500"/>
                                        <p:tgtEl>
                                          <p:spTgt spid="206">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anim calcmode="lin" valueType="num">
                                      <p:cBhvr additive="base">
                                        <p:cTn dur="500"/>
                                        <p:tgtEl>
                                          <p:spTgt spid="206">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xEl>
                                              <p:pRg end="14" st="14"/>
                                            </p:txEl>
                                          </p:spTgt>
                                        </p:tgtEl>
                                        <p:attrNameLst>
                                          <p:attrName>style.visibility</p:attrName>
                                        </p:attrNameLst>
                                      </p:cBhvr>
                                      <p:to>
                                        <p:strVal val="visible"/>
                                      </p:to>
                                    </p:set>
                                    <p:anim calcmode="lin" valueType="num">
                                      <p:cBhvr additive="base">
                                        <p:cTn dur="500"/>
                                        <p:tgtEl>
                                          <p:spTgt spid="206">
                                            <p:txEl>
                                              <p:pRg end="14" st="1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t/>
            </a:r>
            <a:endParaRPr/>
          </a:p>
        </p:txBody>
      </p:sp>
      <p:pic>
        <p:nvPicPr>
          <p:cNvPr id="215" name="Google Shape;215;p24"/>
          <p:cNvPicPr preferRelativeResize="0"/>
          <p:nvPr/>
        </p:nvPicPr>
        <p:blipFill rotWithShape="1">
          <a:blip r:embed="rId3">
            <a:alphaModFix/>
          </a:blip>
          <a:srcRect b="0" l="0" r="0" t="0"/>
          <a:stretch/>
        </p:blipFill>
        <p:spPr>
          <a:xfrm>
            <a:off x="341817" y="0"/>
            <a:ext cx="7954691" cy="4168602"/>
          </a:xfrm>
          <a:prstGeom prst="rect">
            <a:avLst/>
          </a:prstGeom>
          <a:noFill/>
          <a:ln>
            <a:noFill/>
          </a:ln>
        </p:spPr>
      </p:pic>
      <p:sp>
        <p:nvSpPr>
          <p:cNvPr id="216" name="Google Shape;216;p24"/>
          <p:cNvSpPr txBox="1"/>
          <p:nvPr/>
        </p:nvSpPr>
        <p:spPr>
          <a:xfrm>
            <a:off x="602164" y="4367704"/>
            <a:ext cx="7954691" cy="1687065"/>
          </a:xfrm>
          <a:prstGeom prst="rect">
            <a:avLst/>
          </a:prstGeom>
          <a:solidFill>
            <a:srgbClr val="FFFF00"/>
          </a:solidFill>
          <a:ln>
            <a:noFill/>
          </a:ln>
        </p:spPr>
        <p:txBody>
          <a:bodyPr anchorCtr="0" anchor="t" bIns="45700" lIns="91425" spcFirstLastPara="1" rIns="91425" wrap="square" tIns="45700">
            <a:spAutoFit/>
          </a:bodyPr>
          <a:lstStyle/>
          <a:p>
            <a:pPr indent="-152400" lvl="0" marL="0" marR="0" rtl="0" algn="just">
              <a:lnSpc>
                <a:spcPct val="150000"/>
              </a:lnSpc>
              <a:spcBef>
                <a:spcPts val="0"/>
              </a:spcBef>
              <a:spcAft>
                <a:spcPts val="0"/>
              </a:spcAft>
              <a:buClr>
                <a:srgbClr val="444444"/>
              </a:buClr>
              <a:buSzPts val="2400"/>
              <a:buFont typeface="Arial"/>
              <a:buChar char="•"/>
            </a:pPr>
            <a:r>
              <a:rPr b="0" i="0" lang="en-US" sz="2400">
                <a:solidFill>
                  <a:srgbClr val="444444"/>
                </a:solidFill>
                <a:latin typeface="Georgia"/>
                <a:ea typeface="Georgia"/>
                <a:cs typeface="Georgia"/>
                <a:sym typeface="Georgia"/>
              </a:rPr>
              <a:t>Companies like Naukri, Jabong, Google, Myntra, Flipkart, Trivago, goibibo, TripAdvisor, Spotify, Uber, TCS, Infosys, HCL, Wipro, Pinterest, eBay, etc use Java.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 Example –Web Based Application</a:t>
            </a:r>
            <a:endParaRPr/>
          </a:p>
        </p:txBody>
      </p:sp>
      <p:sp>
        <p:nvSpPr>
          <p:cNvPr id="222" name="Google Shape;222;p25"/>
          <p:cNvSpPr txBox="1"/>
          <p:nvPr>
            <p:ph idx="1" type="body"/>
          </p:nvPr>
        </p:nvSpPr>
        <p:spPr>
          <a:xfrm>
            <a:off x="345689" y="1516566"/>
            <a:ext cx="8441472" cy="46603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444444"/>
              </a:buClr>
              <a:buSzPts val="2800"/>
              <a:buNone/>
            </a:pPr>
            <a:r>
              <a:rPr b="0" i="1" lang="en-US" sz="2800">
                <a:solidFill>
                  <a:srgbClr val="444444"/>
                </a:solidFill>
                <a:latin typeface="Georgia"/>
                <a:ea typeface="Georgia"/>
                <a:cs typeface="Georgia"/>
                <a:sym typeface="Georgia"/>
              </a:rPr>
              <a:t>web-based applications are HelpDesk ,</a:t>
            </a:r>
            <a:r>
              <a:rPr b="0" i="0" lang="en-US" sz="2800">
                <a:solidFill>
                  <a:srgbClr val="282829"/>
                </a:solidFill>
                <a:latin typeface="Arial"/>
                <a:ea typeface="Arial"/>
                <a:cs typeface="Arial"/>
                <a:sym typeface="Arial"/>
              </a:rPr>
              <a:t> </a:t>
            </a:r>
            <a:r>
              <a:rPr i="1" lang="en-US" sz="2800">
                <a:solidFill>
                  <a:srgbClr val="444444"/>
                </a:solidFill>
                <a:latin typeface="Georgia"/>
                <a:ea typeface="Georgia"/>
                <a:cs typeface="Georgia"/>
                <a:sym typeface="Georgia"/>
              </a:rPr>
              <a:t>Student info Management system, </a:t>
            </a:r>
            <a:r>
              <a:rPr b="0" i="1" lang="en-US" sz="2800">
                <a:solidFill>
                  <a:srgbClr val="444444"/>
                </a:solidFill>
                <a:latin typeface="Georgia"/>
                <a:ea typeface="Georgia"/>
                <a:cs typeface="Georgia"/>
                <a:sym typeface="Georgia"/>
              </a:rPr>
              <a:t>online forms, </a:t>
            </a:r>
            <a:r>
              <a:rPr i="1" lang="en-US" sz="2800">
                <a:solidFill>
                  <a:srgbClr val="444444"/>
                </a:solidFill>
                <a:latin typeface="Georgia"/>
                <a:ea typeface="Georgia"/>
                <a:cs typeface="Georgia"/>
                <a:sym typeface="Georgia"/>
              </a:rPr>
              <a:t>online slam book </a:t>
            </a:r>
            <a:r>
              <a:rPr b="0" i="0" lang="en-US" sz="2800">
                <a:solidFill>
                  <a:srgbClr val="282829"/>
                </a:solidFill>
                <a:latin typeface="Arial"/>
                <a:ea typeface="Arial"/>
                <a:cs typeface="Arial"/>
                <a:sym typeface="Arial"/>
              </a:rPr>
              <a:t>,</a:t>
            </a:r>
            <a:r>
              <a:rPr b="0" i="1" lang="en-US" sz="2800">
                <a:solidFill>
                  <a:srgbClr val="444444"/>
                </a:solidFill>
                <a:latin typeface="Georgia"/>
                <a:ea typeface="Georgia"/>
                <a:cs typeface="Georgia"/>
                <a:sym typeface="Georgia"/>
              </a:rPr>
              <a:t>shopping carts, </a:t>
            </a:r>
            <a:r>
              <a:rPr i="1" lang="en-US" sz="2800">
                <a:solidFill>
                  <a:srgbClr val="444444"/>
                </a:solidFill>
                <a:latin typeface="Georgia"/>
                <a:ea typeface="Georgia"/>
                <a:cs typeface="Georgia"/>
                <a:sym typeface="Georgia"/>
              </a:rPr>
              <a:t>online chocolate shop site, Gmail, Google Sheets, Google Slides, Online Library,  and many more</a:t>
            </a:r>
            <a:endParaRPr/>
          </a:p>
          <a:p>
            <a:pPr indent="0" lvl="0" marL="0" rtl="0" algn="ctr">
              <a:lnSpc>
                <a:spcPct val="150000"/>
              </a:lnSpc>
              <a:spcBef>
                <a:spcPts val="1860"/>
              </a:spcBef>
              <a:spcAft>
                <a:spcPts val="0"/>
              </a:spcAft>
              <a:buClr>
                <a:srgbClr val="FF0000"/>
              </a:buClr>
              <a:buSzPts val="3200"/>
              <a:buNone/>
            </a:pPr>
            <a:r>
              <a:rPr i="1" lang="en-US" sz="3200">
                <a:solidFill>
                  <a:srgbClr val="FF0000"/>
                </a:solidFill>
                <a:latin typeface="Georgia"/>
                <a:ea typeface="Georgia"/>
                <a:cs typeface="Georgia"/>
                <a:sym typeface="Georgia"/>
              </a:rPr>
              <a:t>Java servlets can be used to build anything</a:t>
            </a:r>
            <a:endParaRPr i="1" sz="3200">
              <a:solidFill>
                <a:srgbClr val="FF00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p:nvPr/>
        </p:nvSpPr>
        <p:spPr>
          <a:xfrm>
            <a:off x="6453353" y="1966334"/>
            <a:ext cx="1828800" cy="196230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8" name="Google Shape;228;p2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Quattrocento Sans"/>
              <a:buNone/>
            </a:pPr>
            <a:r>
              <a:rPr b="1" lang="en-US" sz="4000"/>
              <a:t>Servlet Architecture</a:t>
            </a:r>
            <a:endParaRPr b="1" sz="3600"/>
          </a:p>
        </p:txBody>
      </p:sp>
      <p:sp>
        <p:nvSpPr>
          <p:cNvPr id="229" name="Google Shape;229;p26"/>
          <p:cNvSpPr/>
          <p:nvPr/>
        </p:nvSpPr>
        <p:spPr>
          <a:xfrm>
            <a:off x="612511" y="2485516"/>
            <a:ext cx="1465627" cy="100455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520">
                <a:solidFill>
                  <a:srgbClr val="0070C0"/>
                </a:solidFill>
                <a:latin typeface="Quattrocento Sans"/>
                <a:ea typeface="Quattrocento Sans"/>
                <a:cs typeface="Quattrocento Sans"/>
                <a:sym typeface="Quattrocento Sans"/>
              </a:rPr>
              <a:t>Web Browser</a:t>
            </a:r>
            <a:endParaRPr/>
          </a:p>
        </p:txBody>
      </p:sp>
      <p:sp>
        <p:nvSpPr>
          <p:cNvPr id="230" name="Google Shape;230;p26"/>
          <p:cNvSpPr/>
          <p:nvPr/>
        </p:nvSpPr>
        <p:spPr>
          <a:xfrm>
            <a:off x="3707094" y="2485516"/>
            <a:ext cx="1532167" cy="100455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520">
                <a:solidFill>
                  <a:srgbClr val="C00000"/>
                </a:solidFill>
                <a:latin typeface="Quattrocento Sans"/>
                <a:ea typeface="Quattrocento Sans"/>
                <a:cs typeface="Quattrocento Sans"/>
                <a:sym typeface="Quattrocento Sans"/>
              </a:rPr>
              <a:t>Web Server</a:t>
            </a:r>
            <a:endParaRPr/>
          </a:p>
        </p:txBody>
      </p:sp>
      <p:sp>
        <p:nvSpPr>
          <p:cNvPr id="231" name="Google Shape;231;p26"/>
          <p:cNvSpPr/>
          <p:nvPr/>
        </p:nvSpPr>
        <p:spPr>
          <a:xfrm>
            <a:off x="6597761" y="2485516"/>
            <a:ext cx="1532167" cy="100455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520">
                <a:solidFill>
                  <a:srgbClr val="00B050"/>
                </a:solidFill>
                <a:latin typeface="Quattrocento Sans"/>
                <a:ea typeface="Quattrocento Sans"/>
                <a:cs typeface="Quattrocento Sans"/>
                <a:sym typeface="Quattrocento Sans"/>
              </a:rPr>
              <a:t>Servlet Program</a:t>
            </a:r>
            <a:endParaRPr/>
          </a:p>
        </p:txBody>
      </p:sp>
      <p:sp>
        <p:nvSpPr>
          <p:cNvPr id="232" name="Google Shape;232;p26"/>
          <p:cNvSpPr/>
          <p:nvPr/>
        </p:nvSpPr>
        <p:spPr>
          <a:xfrm>
            <a:off x="6867796" y="4546139"/>
            <a:ext cx="1262131" cy="1700011"/>
          </a:xfrm>
          <a:prstGeom prst="flowChartMagneticDisk">
            <a:avLst/>
          </a:prstGeom>
          <a:solidFill>
            <a:srgbClr val="0070C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520">
                <a:solidFill>
                  <a:schemeClr val="dk1"/>
                </a:solidFill>
                <a:latin typeface="Quattrocento Sans"/>
                <a:ea typeface="Quattrocento Sans"/>
                <a:cs typeface="Quattrocento Sans"/>
                <a:sym typeface="Quattrocento Sans"/>
              </a:rPr>
              <a:t>DB</a:t>
            </a:r>
            <a:endParaRPr/>
          </a:p>
        </p:txBody>
      </p:sp>
      <p:cxnSp>
        <p:nvCxnSpPr>
          <p:cNvPr id="233" name="Google Shape;233;p26"/>
          <p:cNvCxnSpPr/>
          <p:nvPr/>
        </p:nvCxnSpPr>
        <p:spPr>
          <a:xfrm>
            <a:off x="2078137" y="2794609"/>
            <a:ext cx="1628956" cy="0"/>
          </a:xfrm>
          <a:prstGeom prst="straightConnector1">
            <a:avLst/>
          </a:prstGeom>
          <a:noFill/>
          <a:ln cap="flat" cmpd="sng" w="9525">
            <a:solidFill>
              <a:schemeClr val="dk1"/>
            </a:solidFill>
            <a:prstDash val="solid"/>
            <a:miter lim="800000"/>
            <a:headEnd len="sm" w="sm" type="none"/>
            <a:tailEnd len="med" w="med" type="triangle"/>
          </a:ln>
        </p:spPr>
      </p:cxnSp>
      <p:cxnSp>
        <p:nvCxnSpPr>
          <p:cNvPr id="234" name="Google Shape;234;p26"/>
          <p:cNvCxnSpPr/>
          <p:nvPr/>
        </p:nvCxnSpPr>
        <p:spPr>
          <a:xfrm>
            <a:off x="5239261" y="2794609"/>
            <a:ext cx="13585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35" name="Google Shape;235;p26"/>
          <p:cNvCxnSpPr/>
          <p:nvPr/>
        </p:nvCxnSpPr>
        <p:spPr>
          <a:xfrm rot="10800000">
            <a:off x="2078137" y="3258251"/>
            <a:ext cx="162895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6" name="Google Shape;236;p26"/>
          <p:cNvCxnSpPr/>
          <p:nvPr/>
        </p:nvCxnSpPr>
        <p:spPr>
          <a:xfrm rot="10800000">
            <a:off x="5239261" y="3258251"/>
            <a:ext cx="130805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 name="Google Shape;237;p26"/>
          <p:cNvCxnSpPr/>
          <p:nvPr/>
        </p:nvCxnSpPr>
        <p:spPr>
          <a:xfrm>
            <a:off x="7601891" y="3490069"/>
            <a:ext cx="12880" cy="1056068"/>
          </a:xfrm>
          <a:prstGeom prst="straightConnector1">
            <a:avLst/>
          </a:prstGeom>
          <a:noFill/>
          <a:ln cap="flat" cmpd="sng" w="9525">
            <a:solidFill>
              <a:schemeClr val="dk1"/>
            </a:solidFill>
            <a:prstDash val="solid"/>
            <a:miter lim="800000"/>
            <a:headEnd len="sm" w="sm" type="none"/>
            <a:tailEnd len="med" w="med" type="triangle"/>
          </a:ln>
        </p:spPr>
      </p:cxnSp>
      <p:sp>
        <p:nvSpPr>
          <p:cNvPr id="238" name="Google Shape;238;p26"/>
          <p:cNvSpPr/>
          <p:nvPr/>
        </p:nvSpPr>
        <p:spPr>
          <a:xfrm>
            <a:off x="2306549" y="2111780"/>
            <a:ext cx="1331083" cy="6617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1. clients send the request to the web server. </a:t>
            </a:r>
            <a:endParaRPr/>
          </a:p>
          <a:p>
            <a:pPr indent="0" lvl="0" marL="0" marR="0" rtl="0" algn="ctr">
              <a:spcBef>
                <a:spcPts val="0"/>
              </a:spcBef>
              <a:spcAft>
                <a:spcPts val="0"/>
              </a:spcAft>
              <a:buNone/>
            </a:pPr>
            <a:r>
              <a:rPr b="1" lang="en-US" sz="1000">
                <a:solidFill>
                  <a:schemeClr val="dk1"/>
                </a:solidFill>
                <a:latin typeface="Roboto"/>
                <a:ea typeface="Roboto"/>
                <a:cs typeface="Roboto"/>
                <a:sym typeface="Roboto"/>
              </a:rPr>
              <a:t>HTTP Request</a:t>
            </a:r>
            <a:endParaRPr b="1" sz="1000">
              <a:solidFill>
                <a:schemeClr val="dk1"/>
              </a:solidFill>
              <a:latin typeface="Quattrocento Sans"/>
              <a:ea typeface="Quattrocento Sans"/>
              <a:cs typeface="Quattrocento Sans"/>
              <a:sym typeface="Quattrocento Sans"/>
            </a:endParaRPr>
          </a:p>
        </p:txBody>
      </p:sp>
      <p:sp>
        <p:nvSpPr>
          <p:cNvPr id="239" name="Google Shape;239;p26"/>
          <p:cNvSpPr/>
          <p:nvPr/>
        </p:nvSpPr>
        <p:spPr>
          <a:xfrm>
            <a:off x="4019889" y="1927115"/>
            <a:ext cx="970319"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2. web server receives the request.</a:t>
            </a:r>
            <a:endParaRPr sz="900">
              <a:solidFill>
                <a:schemeClr val="dk1"/>
              </a:solidFill>
              <a:latin typeface="Quattrocento Sans"/>
              <a:ea typeface="Quattrocento Sans"/>
              <a:cs typeface="Quattrocento Sans"/>
              <a:sym typeface="Quattrocento Sans"/>
            </a:endParaRPr>
          </a:p>
        </p:txBody>
      </p:sp>
      <p:sp>
        <p:nvSpPr>
          <p:cNvPr id="240" name="Google Shape;240;p26"/>
          <p:cNvSpPr/>
          <p:nvPr/>
        </p:nvSpPr>
        <p:spPr>
          <a:xfrm>
            <a:off x="5372465" y="2363649"/>
            <a:ext cx="1155833"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3 send request to the corresponding servlet.</a:t>
            </a:r>
            <a:endParaRPr sz="900">
              <a:solidFill>
                <a:schemeClr val="dk1"/>
              </a:solidFill>
              <a:latin typeface="Quattrocento Sans"/>
              <a:ea typeface="Quattrocento Sans"/>
              <a:cs typeface="Quattrocento Sans"/>
              <a:sym typeface="Quattrocento Sans"/>
            </a:endParaRPr>
          </a:p>
        </p:txBody>
      </p:sp>
      <p:sp>
        <p:nvSpPr>
          <p:cNvPr id="241" name="Google Shape;241;p26"/>
          <p:cNvSpPr/>
          <p:nvPr/>
        </p:nvSpPr>
        <p:spPr>
          <a:xfrm>
            <a:off x="8182690" y="2555072"/>
            <a:ext cx="1073567"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 4. processes the request and generates the response in the form of output</a:t>
            </a:r>
            <a:endParaRPr sz="900">
              <a:solidFill>
                <a:schemeClr val="dk1"/>
              </a:solidFill>
              <a:latin typeface="Quattrocento Sans"/>
              <a:ea typeface="Quattrocento Sans"/>
              <a:cs typeface="Quattrocento Sans"/>
              <a:sym typeface="Quattrocento Sans"/>
            </a:endParaRPr>
          </a:p>
        </p:txBody>
      </p:sp>
      <p:sp>
        <p:nvSpPr>
          <p:cNvPr id="242" name="Google Shape;242;p26"/>
          <p:cNvSpPr/>
          <p:nvPr/>
        </p:nvSpPr>
        <p:spPr>
          <a:xfrm>
            <a:off x="5399901" y="3339902"/>
            <a:ext cx="113752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5. servlet sends the response </a:t>
            </a:r>
            <a:endParaRPr sz="900">
              <a:solidFill>
                <a:schemeClr val="dk1"/>
              </a:solidFill>
              <a:latin typeface="Quattrocento Sans"/>
              <a:ea typeface="Quattrocento Sans"/>
              <a:cs typeface="Quattrocento Sans"/>
              <a:sym typeface="Quattrocento Sans"/>
            </a:endParaRPr>
          </a:p>
        </p:txBody>
      </p:sp>
      <p:sp>
        <p:nvSpPr>
          <p:cNvPr id="243" name="Google Shape;243;p26"/>
          <p:cNvSpPr/>
          <p:nvPr/>
        </p:nvSpPr>
        <p:spPr>
          <a:xfrm>
            <a:off x="2257729" y="3330163"/>
            <a:ext cx="1280219" cy="6617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a:ea typeface="Roboto"/>
                <a:cs typeface="Roboto"/>
                <a:sym typeface="Roboto"/>
              </a:rPr>
              <a:t>6. sends the response back to the client </a:t>
            </a:r>
            <a:endParaRPr/>
          </a:p>
          <a:p>
            <a:pPr indent="0" lvl="0" marL="0" marR="0" rtl="0" algn="ctr">
              <a:spcBef>
                <a:spcPts val="0"/>
              </a:spcBef>
              <a:spcAft>
                <a:spcPts val="0"/>
              </a:spcAft>
              <a:buNone/>
            </a:pPr>
            <a:r>
              <a:rPr b="1" lang="en-US" sz="1000">
                <a:solidFill>
                  <a:schemeClr val="dk1"/>
                </a:solidFill>
                <a:latin typeface="Roboto"/>
                <a:ea typeface="Roboto"/>
                <a:cs typeface="Roboto"/>
                <a:sym typeface="Roboto"/>
              </a:rPr>
              <a:t>HTTP Response</a:t>
            </a:r>
            <a:endParaRPr b="1" sz="1000">
              <a:solidFill>
                <a:schemeClr val="dk1"/>
              </a:solidFill>
              <a:latin typeface="Quattrocento Sans"/>
              <a:ea typeface="Quattrocento Sans"/>
              <a:cs typeface="Quattrocento Sans"/>
              <a:sym typeface="Quattrocento Sans"/>
            </a:endParaRPr>
          </a:p>
        </p:txBody>
      </p:sp>
      <p:sp>
        <p:nvSpPr>
          <p:cNvPr id="244" name="Google Shape;244;p26"/>
          <p:cNvSpPr/>
          <p:nvPr/>
        </p:nvSpPr>
        <p:spPr>
          <a:xfrm>
            <a:off x="384101" y="4534088"/>
            <a:ext cx="1922447"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Roboto"/>
                <a:ea typeface="Roboto"/>
                <a:cs typeface="Roboto"/>
                <a:sym typeface="Roboto"/>
              </a:rPr>
              <a:t>7. Browser displays   output on the screen</a:t>
            </a:r>
            <a:endParaRPr sz="1600">
              <a:solidFill>
                <a:schemeClr val="dk1"/>
              </a:solidFill>
              <a:latin typeface="Quattrocento Sans"/>
              <a:ea typeface="Quattrocento Sans"/>
              <a:cs typeface="Quattrocento Sans"/>
              <a:sym typeface="Quattrocento Sans"/>
            </a:endParaRPr>
          </a:p>
        </p:txBody>
      </p:sp>
      <p:cxnSp>
        <p:nvCxnSpPr>
          <p:cNvPr id="245" name="Google Shape;245;p26"/>
          <p:cNvCxnSpPr>
            <a:stCxn id="229" idx="2"/>
            <a:endCxn id="244" idx="0"/>
          </p:cNvCxnSpPr>
          <p:nvPr/>
        </p:nvCxnSpPr>
        <p:spPr>
          <a:xfrm>
            <a:off x="1345325" y="3490068"/>
            <a:ext cx="0" cy="1044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 name="Google Shape;246;p26"/>
          <p:cNvCxnSpPr/>
          <p:nvPr/>
        </p:nvCxnSpPr>
        <p:spPr>
          <a:xfrm rot="10800000">
            <a:off x="7216533" y="3490069"/>
            <a:ext cx="12275" cy="1056068"/>
          </a:xfrm>
          <a:prstGeom prst="straightConnector1">
            <a:avLst/>
          </a:prstGeom>
          <a:noFill/>
          <a:ln cap="flat" cmpd="sng" w="9525">
            <a:solidFill>
              <a:schemeClr val="dk1"/>
            </a:solidFill>
            <a:prstDash val="solid"/>
            <a:miter lim="800000"/>
            <a:headEnd len="sm" w="sm" type="none"/>
            <a:tailEnd len="med" w="med" type="triangle"/>
          </a:ln>
        </p:spPr>
      </p:cxnSp>
      <p:sp>
        <p:nvSpPr>
          <p:cNvPr id="247" name="Google Shape;247;p26"/>
          <p:cNvSpPr txBox="1"/>
          <p:nvPr/>
        </p:nvSpPr>
        <p:spPr>
          <a:xfrm>
            <a:off x="6771428" y="1980881"/>
            <a:ext cx="135849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Web Container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Architecture</a:t>
            </a:r>
            <a:endParaRPr/>
          </a:p>
        </p:txBody>
      </p:sp>
      <p:sp>
        <p:nvSpPr>
          <p:cNvPr id="253" name="Google Shape;253;p27"/>
          <p:cNvSpPr txBox="1"/>
          <p:nvPr>
            <p:ph idx="1" type="body"/>
          </p:nvPr>
        </p:nvSpPr>
        <p:spPr>
          <a:xfrm>
            <a:off x="231819" y="1696836"/>
            <a:ext cx="2692944" cy="4008505"/>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1600">
                <a:solidFill>
                  <a:schemeClr val="dk1"/>
                </a:solidFill>
              </a:rPr>
              <a:t>1. Client</a:t>
            </a:r>
            <a:endParaRPr/>
          </a:p>
          <a:p>
            <a:pPr indent="-285750" lvl="0" marL="285750" rtl="0" algn="l">
              <a:lnSpc>
                <a:spcPct val="150000"/>
              </a:lnSpc>
              <a:spcBef>
                <a:spcPts val="1308"/>
              </a:spcBef>
              <a:spcAft>
                <a:spcPts val="0"/>
              </a:spcAft>
              <a:buClr>
                <a:schemeClr val="dk1"/>
              </a:buClr>
              <a:buSzPct val="100000"/>
              <a:buFont typeface="Arial"/>
              <a:buChar char="•"/>
            </a:pPr>
            <a:r>
              <a:rPr lang="en-US" sz="1600">
                <a:solidFill>
                  <a:schemeClr val="dk1"/>
                </a:solidFill>
              </a:rPr>
              <a:t>Web browser acts as a Client.</a:t>
            </a:r>
            <a:endParaRPr/>
          </a:p>
          <a:p>
            <a:pPr indent="-285750" lvl="0" marL="285750" rtl="0" algn="l">
              <a:lnSpc>
                <a:spcPct val="150000"/>
              </a:lnSpc>
              <a:spcBef>
                <a:spcPts val="1308"/>
              </a:spcBef>
              <a:spcAft>
                <a:spcPts val="0"/>
              </a:spcAft>
              <a:buClr>
                <a:schemeClr val="dk1"/>
              </a:buClr>
              <a:buSzPct val="100000"/>
              <a:buFont typeface="Arial"/>
              <a:buChar char="•"/>
            </a:pPr>
            <a:r>
              <a:rPr lang="en-US" sz="1600">
                <a:solidFill>
                  <a:schemeClr val="dk1"/>
                </a:solidFill>
              </a:rPr>
              <a:t>Client or user connected with a web browser.</a:t>
            </a:r>
            <a:endParaRPr/>
          </a:p>
          <a:p>
            <a:pPr indent="-285750" lvl="0" marL="285750" rtl="0" algn="l">
              <a:lnSpc>
                <a:spcPct val="150000"/>
              </a:lnSpc>
              <a:spcBef>
                <a:spcPts val="1308"/>
              </a:spcBef>
              <a:spcAft>
                <a:spcPts val="0"/>
              </a:spcAft>
              <a:buClr>
                <a:schemeClr val="dk1"/>
              </a:buClr>
              <a:buSzPct val="100000"/>
              <a:buFont typeface="Arial"/>
              <a:buChar char="•"/>
            </a:pPr>
            <a:r>
              <a:rPr lang="en-US" sz="1600">
                <a:solidFill>
                  <a:schemeClr val="dk1"/>
                </a:solidFill>
              </a:rPr>
              <a:t>The client is responsible for sending requests or HttpRequest to web server and processing responses received by the Web server.</a:t>
            </a:r>
            <a:endParaRPr/>
          </a:p>
          <a:p>
            <a:pPr indent="0" lvl="0" marL="0" rtl="0" algn="l">
              <a:lnSpc>
                <a:spcPct val="150000"/>
              </a:lnSpc>
              <a:spcBef>
                <a:spcPts val="1308"/>
              </a:spcBef>
              <a:spcAft>
                <a:spcPts val="0"/>
              </a:spcAft>
              <a:buClr>
                <a:srgbClr val="7F7F7F"/>
              </a:buClr>
              <a:buSzPct val="100000"/>
              <a:buNone/>
            </a:pPr>
            <a:r>
              <a:t/>
            </a:r>
            <a:endParaRPr sz="1600">
              <a:solidFill>
                <a:schemeClr val="dk1"/>
              </a:solidFill>
            </a:endParaRPr>
          </a:p>
        </p:txBody>
      </p:sp>
      <p:sp>
        <p:nvSpPr>
          <p:cNvPr id="254" name="Google Shape;254;p27"/>
          <p:cNvSpPr txBox="1"/>
          <p:nvPr/>
        </p:nvSpPr>
        <p:spPr>
          <a:xfrm>
            <a:off x="3116687" y="1696836"/>
            <a:ext cx="2788906" cy="4691085"/>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1100">
                <a:solidFill>
                  <a:schemeClr val="dk1"/>
                </a:solidFill>
                <a:latin typeface="Quattrocento Sans"/>
                <a:ea typeface="Quattrocento Sans"/>
                <a:cs typeface="Quattrocento Sans"/>
                <a:sym typeface="Quattrocento Sans"/>
              </a:rPr>
              <a:t>2. Web Server</a:t>
            </a:r>
            <a:endParaRPr/>
          </a:p>
          <a:p>
            <a:pPr indent="-171450" lvl="0" marL="171450" marR="0" rtl="0" algn="l">
              <a:lnSpc>
                <a:spcPct val="150000"/>
              </a:lnSpc>
              <a:spcBef>
                <a:spcPts val="126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Web server </a:t>
            </a:r>
            <a:r>
              <a:rPr b="1" lang="en-US" sz="1200">
                <a:solidFill>
                  <a:schemeClr val="dk1"/>
                </a:solidFill>
                <a:latin typeface="Quattrocento Sans"/>
                <a:ea typeface="Quattrocento Sans"/>
                <a:cs typeface="Quattrocento Sans"/>
                <a:sym typeface="Quattrocento Sans"/>
              </a:rPr>
              <a:t>controls how web user access hosted files</a:t>
            </a:r>
            <a:r>
              <a:rPr lang="en-US" sz="1200">
                <a:solidFill>
                  <a:schemeClr val="dk1"/>
                </a:solidFill>
                <a:latin typeface="Quattrocento Sans"/>
                <a:ea typeface="Quattrocento Sans"/>
                <a:cs typeface="Quattrocento Sans"/>
                <a:sym typeface="Quattrocento Sans"/>
              </a:rPr>
              <a:t>.</a:t>
            </a:r>
            <a:endParaRPr/>
          </a:p>
          <a:p>
            <a:pPr indent="-171450" lvl="0" marL="171450" marR="0" rtl="0" algn="l">
              <a:lnSpc>
                <a:spcPct val="150000"/>
              </a:lnSpc>
              <a:spcBef>
                <a:spcPts val="126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Responsible </a:t>
            </a:r>
            <a:r>
              <a:rPr b="1" lang="en-US" sz="1200">
                <a:solidFill>
                  <a:srgbClr val="C00000"/>
                </a:solidFill>
                <a:latin typeface="Quattrocento Sans"/>
                <a:ea typeface="Quattrocento Sans"/>
                <a:cs typeface="Quattrocento Sans"/>
                <a:sym typeface="Quattrocento Sans"/>
              </a:rPr>
              <a:t>for processing user request and responses.</a:t>
            </a:r>
            <a:endParaRPr/>
          </a:p>
          <a:p>
            <a:pPr indent="-171450" lvl="0" marL="171450" marR="0" rtl="0" algn="l">
              <a:lnSpc>
                <a:spcPct val="150000"/>
              </a:lnSpc>
              <a:spcBef>
                <a:spcPts val="126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Server is a software it </a:t>
            </a:r>
            <a:r>
              <a:rPr b="1" lang="en-US" sz="1200">
                <a:solidFill>
                  <a:schemeClr val="dk1"/>
                </a:solidFill>
                <a:latin typeface="Quattrocento Sans"/>
                <a:ea typeface="Quattrocento Sans"/>
                <a:cs typeface="Quattrocento Sans"/>
                <a:sym typeface="Quattrocento Sans"/>
              </a:rPr>
              <a:t>understand URLs and HTTP protocol.</a:t>
            </a:r>
            <a:endParaRPr/>
          </a:p>
          <a:p>
            <a:pPr indent="-171450" lvl="0" marL="171450" marR="0" rtl="0" algn="l">
              <a:lnSpc>
                <a:spcPct val="150000"/>
              </a:lnSpc>
              <a:spcBef>
                <a:spcPts val="126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 Whenever browser need to host file on the webserver process </a:t>
            </a:r>
            <a:r>
              <a:rPr b="1" lang="en-US" sz="1200">
                <a:solidFill>
                  <a:srgbClr val="C00000"/>
                </a:solidFill>
                <a:latin typeface="Quattrocento Sans"/>
                <a:ea typeface="Quattrocento Sans"/>
                <a:cs typeface="Quattrocento Sans"/>
                <a:sym typeface="Quattrocento Sans"/>
              </a:rPr>
              <a:t>client request using HTTP request, if it finds requested file sends it back to browser through HTTP Response. </a:t>
            </a:r>
            <a:endParaRPr/>
          </a:p>
          <a:p>
            <a:pPr indent="0" lvl="0" marL="0" marR="0" rtl="0" algn="l">
              <a:lnSpc>
                <a:spcPct val="150000"/>
              </a:lnSpc>
              <a:spcBef>
                <a:spcPts val="123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123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a:t>
            </a:r>
            <a:endParaRPr/>
          </a:p>
          <a:p>
            <a:pPr indent="0" lvl="0" marL="0" marR="0" rtl="0" algn="l">
              <a:lnSpc>
                <a:spcPct val="150000"/>
              </a:lnSpc>
              <a:spcBef>
                <a:spcPts val="1230"/>
              </a:spcBef>
              <a:spcAft>
                <a:spcPts val="0"/>
              </a:spcAft>
              <a:buClr>
                <a:srgbClr val="7F7F7F"/>
              </a:buClr>
              <a:buSzPts val="1100"/>
              <a:buFont typeface="Arial"/>
              <a:buNone/>
            </a:pPr>
            <a:r>
              <a:t/>
            </a:r>
            <a:endParaRPr sz="1100">
              <a:solidFill>
                <a:schemeClr val="dk1"/>
              </a:solidFill>
              <a:latin typeface="Quattrocento Sans"/>
              <a:ea typeface="Quattrocento Sans"/>
              <a:cs typeface="Quattrocento Sans"/>
              <a:sym typeface="Quattrocento Sans"/>
            </a:endParaRPr>
          </a:p>
        </p:txBody>
      </p:sp>
      <p:sp>
        <p:nvSpPr>
          <p:cNvPr id="255" name="Google Shape;255;p27"/>
          <p:cNvSpPr txBox="1"/>
          <p:nvPr/>
        </p:nvSpPr>
        <p:spPr>
          <a:xfrm>
            <a:off x="6027313" y="1696836"/>
            <a:ext cx="2859111" cy="4691085"/>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0" lvl="0" marL="0" marR="0" rtl="0" algn="l">
              <a:lnSpc>
                <a:spcPct val="150000"/>
              </a:lnSpc>
              <a:spcBef>
                <a:spcPts val="0"/>
              </a:spcBef>
              <a:spcAft>
                <a:spcPts val="0"/>
              </a:spcAft>
              <a:buClr>
                <a:schemeClr val="dk1"/>
              </a:buClr>
              <a:buSzPct val="100000"/>
              <a:buFont typeface="Arial"/>
              <a:buNone/>
            </a:pPr>
            <a:r>
              <a:rPr b="1" lang="en-US" sz="1600">
                <a:solidFill>
                  <a:schemeClr val="dk1"/>
                </a:solidFill>
                <a:latin typeface="Quattrocento Sans"/>
                <a:ea typeface="Quattrocento Sans"/>
                <a:cs typeface="Quattrocento Sans"/>
                <a:sym typeface="Quattrocento Sans"/>
              </a:rPr>
              <a:t>3. Web Container</a:t>
            </a:r>
            <a:endParaRPr/>
          </a:p>
          <a:p>
            <a:pPr indent="-285750" lvl="0" marL="285750" marR="0" rtl="0" algn="l">
              <a:lnSpc>
                <a:spcPct val="150000"/>
              </a:lnSpc>
              <a:spcBef>
                <a:spcPts val="1236"/>
              </a:spcBef>
              <a:spcAft>
                <a:spcPts val="0"/>
              </a:spcAft>
              <a:buClr>
                <a:schemeClr val="dk1"/>
              </a:buClr>
              <a:buSzPct val="100000"/>
              <a:buFont typeface="Arial"/>
              <a:buChar char="•"/>
            </a:pPr>
            <a:r>
              <a:rPr b="1" lang="en-US" sz="1600">
                <a:solidFill>
                  <a:schemeClr val="dk1"/>
                </a:solidFill>
                <a:latin typeface="Quattrocento Sans"/>
                <a:ea typeface="Quattrocento Sans"/>
                <a:cs typeface="Quattrocento Sans"/>
                <a:sym typeface="Quattrocento Sans"/>
              </a:rPr>
              <a:t>Component in the webserver </a:t>
            </a:r>
            <a:r>
              <a:rPr lang="en-US" sz="1600">
                <a:solidFill>
                  <a:schemeClr val="dk1"/>
                </a:solidFill>
                <a:latin typeface="Quattrocento Sans"/>
                <a:ea typeface="Quattrocento Sans"/>
                <a:cs typeface="Quattrocento Sans"/>
                <a:sym typeface="Quattrocento Sans"/>
              </a:rPr>
              <a:t>which </a:t>
            </a:r>
            <a:r>
              <a:rPr b="1" lang="en-US" sz="1600">
                <a:solidFill>
                  <a:schemeClr val="dk1"/>
                </a:solidFill>
                <a:latin typeface="Quattrocento Sans"/>
                <a:ea typeface="Quattrocento Sans"/>
                <a:cs typeface="Quattrocento Sans"/>
                <a:sym typeface="Quattrocento Sans"/>
              </a:rPr>
              <a:t>interacts</a:t>
            </a:r>
            <a:r>
              <a:rPr lang="en-US" sz="1600">
                <a:solidFill>
                  <a:schemeClr val="dk1"/>
                </a:solidFill>
                <a:latin typeface="Quattrocento Sans"/>
                <a:ea typeface="Quattrocento Sans"/>
                <a:cs typeface="Quattrocento Sans"/>
                <a:sym typeface="Quattrocento Sans"/>
              </a:rPr>
              <a:t> with Java servlets.</a:t>
            </a:r>
            <a:endParaRPr/>
          </a:p>
          <a:p>
            <a:pPr indent="-285750" lvl="0" marL="285750" marR="0" rtl="0" algn="l">
              <a:lnSpc>
                <a:spcPct val="150000"/>
              </a:lnSpc>
              <a:spcBef>
                <a:spcPts val="1236"/>
              </a:spcBef>
              <a:spcAft>
                <a:spcPts val="0"/>
              </a:spcAft>
              <a:buClr>
                <a:schemeClr val="dk1"/>
              </a:buClr>
              <a:buSzPct val="100000"/>
              <a:buFont typeface="Arial"/>
              <a:buChar char="•"/>
            </a:pPr>
            <a:r>
              <a:rPr lang="en-US" sz="1600">
                <a:solidFill>
                  <a:schemeClr val="dk1"/>
                </a:solidFill>
                <a:latin typeface="Quattrocento Sans"/>
                <a:ea typeface="Quattrocento Sans"/>
                <a:cs typeface="Quattrocento Sans"/>
                <a:sym typeface="Quattrocento Sans"/>
              </a:rPr>
              <a:t>It </a:t>
            </a:r>
            <a:r>
              <a:rPr b="1" lang="en-US" sz="1600">
                <a:solidFill>
                  <a:srgbClr val="C00000"/>
                </a:solidFill>
                <a:latin typeface="Quattrocento Sans"/>
                <a:ea typeface="Quattrocento Sans"/>
                <a:cs typeface="Quattrocento Sans"/>
                <a:sym typeface="Quattrocento Sans"/>
              </a:rPr>
              <a:t>responsible for managing the lifecycle of servlets</a:t>
            </a:r>
            <a:r>
              <a:rPr lang="en-US" sz="1600">
                <a:solidFill>
                  <a:schemeClr val="dk1"/>
                </a:solidFill>
                <a:latin typeface="Quattrocento Sans"/>
                <a:ea typeface="Quattrocento Sans"/>
                <a:cs typeface="Quattrocento Sans"/>
                <a:sym typeface="Quattrocento Sans"/>
              </a:rPr>
              <a:t> and it also </a:t>
            </a:r>
            <a:r>
              <a:rPr b="1" lang="en-US" sz="1600">
                <a:solidFill>
                  <a:srgbClr val="C00000"/>
                </a:solidFill>
                <a:latin typeface="Quattrocento Sans"/>
                <a:ea typeface="Quattrocento Sans"/>
                <a:cs typeface="Quattrocento Sans"/>
                <a:sym typeface="Quattrocento Sans"/>
              </a:rPr>
              <a:t>performs the URL mapping </a:t>
            </a:r>
            <a:r>
              <a:rPr lang="en-US" sz="1600">
                <a:solidFill>
                  <a:schemeClr val="dk1"/>
                </a:solidFill>
                <a:latin typeface="Quattrocento Sans"/>
                <a:ea typeface="Quattrocento Sans"/>
                <a:cs typeface="Quattrocento Sans"/>
                <a:sym typeface="Quattrocento Sans"/>
              </a:rPr>
              <a:t>task. </a:t>
            </a:r>
            <a:endParaRPr/>
          </a:p>
          <a:p>
            <a:pPr indent="-285750" lvl="0" marL="285750" marR="0" rtl="0" algn="l">
              <a:lnSpc>
                <a:spcPct val="150000"/>
              </a:lnSpc>
              <a:spcBef>
                <a:spcPts val="1236"/>
              </a:spcBef>
              <a:spcAft>
                <a:spcPts val="0"/>
              </a:spcAft>
              <a:buClr>
                <a:schemeClr val="dk1"/>
              </a:buClr>
              <a:buSzPct val="100000"/>
              <a:buFont typeface="Arial"/>
              <a:buChar char="•"/>
            </a:pPr>
            <a:r>
              <a:rPr lang="en-US" sz="1600">
                <a:solidFill>
                  <a:schemeClr val="dk1"/>
                </a:solidFill>
                <a:latin typeface="Quattrocento Sans"/>
                <a:ea typeface="Quattrocento Sans"/>
                <a:cs typeface="Quattrocento Sans"/>
                <a:sym typeface="Quattrocento Sans"/>
              </a:rPr>
              <a:t>It </a:t>
            </a:r>
            <a:r>
              <a:rPr b="1" lang="en-US" sz="1600">
                <a:solidFill>
                  <a:schemeClr val="dk1"/>
                </a:solidFill>
                <a:latin typeface="Quattrocento Sans"/>
                <a:ea typeface="Quattrocento Sans"/>
                <a:cs typeface="Quattrocento Sans"/>
                <a:sym typeface="Quattrocento Sans"/>
              </a:rPr>
              <a:t>handles the requests of servlets</a:t>
            </a:r>
            <a:r>
              <a:rPr lang="en-US" sz="1600">
                <a:solidFill>
                  <a:schemeClr val="dk1"/>
                </a:solidFill>
                <a:latin typeface="Quattrocento Sans"/>
                <a:ea typeface="Quattrocento Sans"/>
                <a:cs typeface="Quattrocento Sans"/>
                <a:sym typeface="Quattrocento Sans"/>
              </a:rPr>
              <a:t>, JSP and other files at the server-side. </a:t>
            </a:r>
            <a:endParaRPr/>
          </a:p>
          <a:p>
            <a:pPr indent="-285750" lvl="0" marL="285750" marR="0" rtl="0" algn="l">
              <a:lnSpc>
                <a:spcPct val="150000"/>
              </a:lnSpc>
              <a:spcBef>
                <a:spcPts val="1236"/>
              </a:spcBef>
              <a:spcAft>
                <a:spcPts val="0"/>
              </a:spcAft>
              <a:buClr>
                <a:schemeClr val="dk1"/>
              </a:buClr>
              <a:buSzPct val="100000"/>
              <a:buFont typeface="Arial"/>
              <a:buChar char="•"/>
            </a:pPr>
            <a:r>
              <a:rPr lang="en-US" sz="1600">
                <a:solidFill>
                  <a:schemeClr val="dk1"/>
                </a:solidFill>
                <a:latin typeface="Quattrocento Sans"/>
                <a:ea typeface="Quattrocento Sans"/>
                <a:cs typeface="Quattrocento Sans"/>
                <a:sym typeface="Quattrocento Sans"/>
              </a:rPr>
              <a:t>The important tasks performed by servlets are </a:t>
            </a:r>
            <a:r>
              <a:rPr b="1" lang="en-US" sz="1600">
                <a:solidFill>
                  <a:srgbClr val="C00000"/>
                </a:solidFill>
                <a:latin typeface="Quattrocento Sans"/>
                <a:ea typeface="Quattrocento Sans"/>
                <a:cs typeface="Quattrocento Sans"/>
                <a:sym typeface="Quattrocento Sans"/>
              </a:rPr>
              <a:t>loading and unloading servlets, creating and managing requests and response objects</a:t>
            </a:r>
            <a:endParaRPr sz="1600">
              <a:solidFill>
                <a:schemeClr val="dk1"/>
              </a:solidFill>
              <a:latin typeface="Quattrocento Sans"/>
              <a:ea typeface="Quattrocento Sans"/>
              <a:cs typeface="Quattrocento Sans"/>
              <a:sym typeface="Quattrocento Sans"/>
            </a:endParaRPr>
          </a:p>
          <a:p>
            <a:pPr indent="-285750" lvl="0" marL="285750" marR="0" rtl="0" algn="l">
              <a:lnSpc>
                <a:spcPct val="150000"/>
              </a:lnSpc>
              <a:spcBef>
                <a:spcPts val="1236"/>
              </a:spcBef>
              <a:spcAft>
                <a:spcPts val="0"/>
              </a:spcAft>
              <a:buClr>
                <a:schemeClr val="dk1"/>
              </a:buClr>
              <a:buSzPct val="100000"/>
              <a:buFont typeface="Arial"/>
              <a:buChar char="•"/>
            </a:pPr>
            <a:r>
              <a:rPr lang="en-US" sz="1600">
                <a:solidFill>
                  <a:schemeClr val="dk1"/>
                </a:solidFill>
                <a:latin typeface="Quattrocento Sans"/>
                <a:ea typeface="Quattrocento Sans"/>
                <a:cs typeface="Quattrocento Sans"/>
                <a:sym typeface="Quattrocento Sans"/>
              </a:rPr>
              <a:t>the overall task of </a:t>
            </a:r>
            <a:r>
              <a:rPr b="1" lang="en-US" sz="1600">
                <a:solidFill>
                  <a:schemeClr val="dk1"/>
                </a:solidFill>
                <a:latin typeface="Quattrocento Sans"/>
                <a:ea typeface="Quattrocento Sans"/>
                <a:cs typeface="Quattrocento Sans"/>
                <a:sym typeface="Quattrocento Sans"/>
              </a:rPr>
              <a:t>web container is  servlet management.</a:t>
            </a:r>
            <a:endParaRPr/>
          </a:p>
          <a:p>
            <a:pPr indent="0" lvl="0" marL="0" marR="0" rtl="0" algn="l">
              <a:lnSpc>
                <a:spcPct val="150000"/>
              </a:lnSpc>
              <a:spcBef>
                <a:spcPts val="1236"/>
              </a:spcBef>
              <a:spcAft>
                <a:spcPts val="0"/>
              </a:spcAft>
              <a:buClr>
                <a:srgbClr val="7F7F7F"/>
              </a:buClr>
              <a:buSzPct val="100000"/>
              <a:buFont typeface="Arial"/>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Servlet Request Flow</a:t>
            </a:r>
            <a:endParaRPr/>
          </a:p>
        </p:txBody>
      </p:sp>
      <p:sp>
        <p:nvSpPr>
          <p:cNvPr id="261" name="Google Shape;261;p28"/>
          <p:cNvSpPr txBox="1"/>
          <p:nvPr>
            <p:ph idx="1" type="body"/>
          </p:nvPr>
        </p:nvSpPr>
        <p:spPr>
          <a:xfrm>
            <a:off x="207350" y="1439258"/>
            <a:ext cx="8553982" cy="5103209"/>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400"/>
              <a:buFont typeface="Quattrocento Sans"/>
              <a:buAutoNum type="arabicPeriod"/>
            </a:pPr>
            <a:r>
              <a:rPr lang="en-US" sz="1400">
                <a:solidFill>
                  <a:schemeClr val="dk1"/>
                </a:solidFill>
              </a:rPr>
              <a:t>The client </a:t>
            </a:r>
            <a:r>
              <a:rPr b="1" lang="en-US" sz="1400">
                <a:solidFill>
                  <a:schemeClr val="dk1"/>
                </a:solidFill>
              </a:rPr>
              <a:t>sends a request.</a:t>
            </a:r>
            <a:endParaRPr/>
          </a:p>
          <a:p>
            <a:pPr indent="-228600" lvl="0" marL="228600" rtl="0" algn="l">
              <a:lnSpc>
                <a:spcPct val="150000"/>
              </a:lnSpc>
              <a:spcBef>
                <a:spcPts val="1320"/>
              </a:spcBef>
              <a:spcAft>
                <a:spcPts val="0"/>
              </a:spcAft>
              <a:buClr>
                <a:srgbClr val="0070C0"/>
              </a:buClr>
              <a:buSzPts val="1400"/>
              <a:buFont typeface="Quattrocento Sans"/>
              <a:buAutoNum type="arabicPeriod"/>
            </a:pPr>
            <a:r>
              <a:rPr b="1" lang="en-US" sz="1400">
                <a:solidFill>
                  <a:srgbClr val="0070C0"/>
                </a:solidFill>
              </a:rPr>
              <a:t>Web Server accepts the request </a:t>
            </a:r>
            <a:r>
              <a:rPr lang="en-US" sz="1400">
                <a:solidFill>
                  <a:schemeClr val="dk1"/>
                </a:solidFill>
              </a:rPr>
              <a:t>and </a:t>
            </a:r>
            <a:r>
              <a:rPr b="1" lang="en-US" sz="1400">
                <a:solidFill>
                  <a:srgbClr val="C00000"/>
                </a:solidFill>
              </a:rPr>
              <a:t>forwards it to the web container.</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Web </a:t>
            </a:r>
            <a:r>
              <a:rPr b="1" lang="en-US" sz="1400">
                <a:solidFill>
                  <a:schemeClr val="dk1"/>
                </a:solidFill>
              </a:rPr>
              <a:t>container searches web.xml </a:t>
            </a:r>
            <a:r>
              <a:rPr lang="en-US" sz="1400">
                <a:solidFill>
                  <a:schemeClr val="dk1"/>
                </a:solidFill>
              </a:rPr>
              <a:t>file </a:t>
            </a:r>
            <a:r>
              <a:rPr b="1" lang="en-US" sz="1400">
                <a:solidFill>
                  <a:schemeClr val="dk1"/>
                </a:solidFill>
              </a:rPr>
              <a:t>for request URL pattern and gets the address of the servlet.</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If the </a:t>
            </a:r>
            <a:r>
              <a:rPr b="1" lang="en-US" sz="1400">
                <a:solidFill>
                  <a:srgbClr val="C00000"/>
                </a:solidFill>
              </a:rPr>
              <a:t>servlet is not yet instantiated it will be instantiated and initialized by calling the init() </a:t>
            </a:r>
            <a:r>
              <a:rPr lang="en-US" sz="1400">
                <a:solidFill>
                  <a:schemeClr val="dk1"/>
                </a:solidFill>
              </a:rPr>
              <a:t>method.</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The container calls public </a:t>
            </a:r>
            <a:r>
              <a:rPr b="1" lang="en-US" sz="1400">
                <a:solidFill>
                  <a:schemeClr val="dk1"/>
                </a:solidFill>
              </a:rPr>
              <a:t>service() by passing ServletRequest and ServletResponse objects</a:t>
            </a:r>
            <a:r>
              <a:rPr lang="en-US" sz="1400">
                <a:solidFill>
                  <a:schemeClr val="dk1"/>
                </a:solidFill>
              </a:rPr>
              <a:t>.</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Public </a:t>
            </a:r>
            <a:r>
              <a:rPr b="1" lang="en-US" sz="1400">
                <a:solidFill>
                  <a:srgbClr val="1F3864"/>
                </a:solidFill>
              </a:rPr>
              <a:t>service() method typecast ServletRequest and ServletResponse object to HttpServletRequest and HttpServletResponse </a:t>
            </a:r>
            <a:r>
              <a:rPr lang="en-US" sz="1400">
                <a:solidFill>
                  <a:schemeClr val="dk1"/>
                </a:solidFill>
              </a:rPr>
              <a:t>objects respectively.</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Public service() method calls protected service().</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Protected </a:t>
            </a:r>
            <a:r>
              <a:rPr b="1" lang="en-US" sz="1400">
                <a:solidFill>
                  <a:schemeClr val="dk1"/>
                </a:solidFill>
              </a:rPr>
              <a:t>service() method checks the client request &amp; corresponding do___() method is called</a:t>
            </a:r>
            <a:r>
              <a:rPr lang="en-US" sz="1400">
                <a:solidFill>
                  <a:schemeClr val="dk1"/>
                </a:solidFill>
              </a:rPr>
              <a:t>.</a:t>
            </a:r>
            <a:endParaRPr/>
          </a:p>
          <a:p>
            <a:pPr indent="-228600" lvl="0" marL="228600" rtl="0" algn="l">
              <a:lnSpc>
                <a:spcPct val="150000"/>
              </a:lnSpc>
              <a:spcBef>
                <a:spcPts val="1320"/>
              </a:spcBef>
              <a:spcAft>
                <a:spcPts val="0"/>
              </a:spcAft>
              <a:buClr>
                <a:schemeClr val="dk1"/>
              </a:buClr>
              <a:buSzPts val="1400"/>
              <a:buFont typeface="Quattrocento Sans"/>
              <a:buAutoNum type="arabicPeriod"/>
            </a:pPr>
            <a:r>
              <a:rPr lang="en-US" sz="1400">
                <a:solidFill>
                  <a:schemeClr val="dk1"/>
                </a:solidFill>
              </a:rPr>
              <a:t>Request is handled by sending the result generated by do___() to the client.</a:t>
            </a:r>
            <a:endParaRPr/>
          </a:p>
          <a:p>
            <a:pPr indent="-139700" lvl="0" marL="228600" rtl="0" algn="l">
              <a:lnSpc>
                <a:spcPct val="150000"/>
              </a:lnSpc>
              <a:spcBef>
                <a:spcPts val="1320"/>
              </a:spcBef>
              <a:spcAft>
                <a:spcPts val="0"/>
              </a:spcAft>
              <a:buClr>
                <a:srgbClr val="7F7F7F"/>
              </a:buClr>
              <a:buSzPts val="1400"/>
              <a:buFont typeface="Quattrocento Sans"/>
              <a:buNone/>
            </a:pPr>
            <a:r>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15913" y="1"/>
            <a:ext cx="8399441"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 Servlet 3-Tier Architecture</a:t>
            </a:r>
            <a:endParaRPr/>
          </a:p>
        </p:txBody>
      </p:sp>
      <p:pic>
        <p:nvPicPr>
          <p:cNvPr id="267" name="Google Shape;267;p29"/>
          <p:cNvPicPr preferRelativeResize="0"/>
          <p:nvPr/>
        </p:nvPicPr>
        <p:blipFill rotWithShape="1">
          <a:blip r:embed="rId3">
            <a:alphaModFix/>
          </a:blip>
          <a:srcRect b="0" l="0" r="0" t="0"/>
          <a:stretch/>
        </p:blipFill>
        <p:spPr>
          <a:xfrm>
            <a:off x="371344" y="3413936"/>
            <a:ext cx="1820333" cy="1192697"/>
          </a:xfrm>
          <a:prstGeom prst="rect">
            <a:avLst/>
          </a:prstGeom>
          <a:noFill/>
          <a:ln>
            <a:noFill/>
          </a:ln>
        </p:spPr>
      </p:pic>
      <p:grpSp>
        <p:nvGrpSpPr>
          <p:cNvPr id="268" name="Google Shape;268;p29"/>
          <p:cNvGrpSpPr/>
          <p:nvPr/>
        </p:nvGrpSpPr>
        <p:grpSpPr>
          <a:xfrm>
            <a:off x="3359102" y="2385366"/>
            <a:ext cx="2552700" cy="3016735"/>
            <a:chOff x="3140160" y="1572154"/>
            <a:chExt cx="2552700" cy="3016734"/>
          </a:xfrm>
        </p:grpSpPr>
        <p:pic>
          <p:nvPicPr>
            <p:cNvPr id="269" name="Google Shape;269;p29"/>
            <p:cNvPicPr preferRelativeResize="0"/>
            <p:nvPr/>
          </p:nvPicPr>
          <p:blipFill rotWithShape="1">
            <a:blip r:embed="rId4">
              <a:alphaModFix/>
            </a:blip>
            <a:srcRect b="0" l="0" r="0" t="0"/>
            <a:stretch/>
          </p:blipFill>
          <p:spPr>
            <a:xfrm>
              <a:off x="3140160" y="3360163"/>
              <a:ext cx="2552700" cy="1228725"/>
            </a:xfrm>
            <a:prstGeom prst="rect">
              <a:avLst/>
            </a:prstGeom>
            <a:noFill/>
            <a:ln>
              <a:noFill/>
            </a:ln>
          </p:spPr>
        </p:pic>
        <p:pic>
          <p:nvPicPr>
            <p:cNvPr id="270" name="Google Shape;270;p29"/>
            <p:cNvPicPr preferRelativeResize="0"/>
            <p:nvPr/>
          </p:nvPicPr>
          <p:blipFill rotWithShape="1">
            <a:blip r:embed="rId5">
              <a:alphaModFix/>
            </a:blip>
            <a:srcRect b="0" l="0" r="0" t="0"/>
            <a:stretch/>
          </p:blipFill>
          <p:spPr>
            <a:xfrm>
              <a:off x="3464010" y="1572154"/>
              <a:ext cx="1905000" cy="1905000"/>
            </a:xfrm>
            <a:prstGeom prst="rect">
              <a:avLst/>
            </a:prstGeom>
            <a:noFill/>
            <a:ln>
              <a:noFill/>
            </a:ln>
          </p:spPr>
        </p:pic>
      </p:grpSp>
      <p:pic>
        <p:nvPicPr>
          <p:cNvPr id="271" name="Google Shape;271;p29"/>
          <p:cNvPicPr preferRelativeResize="0"/>
          <p:nvPr/>
        </p:nvPicPr>
        <p:blipFill rotWithShape="1">
          <a:blip r:embed="rId6">
            <a:alphaModFix/>
          </a:blip>
          <a:srcRect b="0" l="0" r="0" t="0"/>
          <a:stretch/>
        </p:blipFill>
        <p:spPr>
          <a:xfrm>
            <a:off x="7083463" y="3030898"/>
            <a:ext cx="1593679" cy="1958775"/>
          </a:xfrm>
          <a:prstGeom prst="rect">
            <a:avLst/>
          </a:prstGeom>
          <a:noFill/>
          <a:ln>
            <a:noFill/>
          </a:ln>
        </p:spPr>
      </p:pic>
      <p:cxnSp>
        <p:nvCxnSpPr>
          <p:cNvPr id="272" name="Google Shape;272;p29"/>
          <p:cNvCxnSpPr>
            <a:stCxn id="267" idx="3"/>
          </p:cNvCxnSpPr>
          <p:nvPr/>
        </p:nvCxnSpPr>
        <p:spPr>
          <a:xfrm>
            <a:off x="2191677" y="4010285"/>
            <a:ext cx="1167300" cy="0"/>
          </a:xfrm>
          <a:prstGeom prst="straightConnector1">
            <a:avLst/>
          </a:prstGeom>
          <a:noFill/>
          <a:ln cap="flat" cmpd="sng" w="12700">
            <a:solidFill>
              <a:srgbClr val="990000"/>
            </a:solidFill>
            <a:prstDash val="solid"/>
            <a:miter lim="800000"/>
            <a:headEnd len="sm" w="sm" type="none"/>
            <a:tailEnd len="med" w="med" type="triangle"/>
          </a:ln>
        </p:spPr>
      </p:cxnSp>
      <p:cxnSp>
        <p:nvCxnSpPr>
          <p:cNvPr id="273" name="Google Shape;273;p29"/>
          <p:cNvCxnSpPr>
            <a:endCxn id="271" idx="1"/>
          </p:cNvCxnSpPr>
          <p:nvPr/>
        </p:nvCxnSpPr>
        <p:spPr>
          <a:xfrm>
            <a:off x="5911663" y="4010286"/>
            <a:ext cx="1171800" cy="0"/>
          </a:xfrm>
          <a:prstGeom prst="straightConnector1">
            <a:avLst/>
          </a:prstGeom>
          <a:noFill/>
          <a:ln cap="flat" cmpd="sng" w="12700">
            <a:solidFill>
              <a:srgbClr val="990000"/>
            </a:solidFill>
            <a:prstDash val="solid"/>
            <a:miter lim="800000"/>
            <a:headEnd len="sm" w="sm" type="none"/>
            <a:tailEnd len="med" w="med" type="triangle"/>
          </a:ln>
        </p:spPr>
      </p:cxnSp>
      <p:sp>
        <p:nvSpPr>
          <p:cNvPr id="274" name="Google Shape;274;p29"/>
          <p:cNvSpPr txBox="1"/>
          <p:nvPr/>
        </p:nvSpPr>
        <p:spPr>
          <a:xfrm>
            <a:off x="752342" y="1737285"/>
            <a:ext cx="1002197" cy="4801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20" u="sng">
                <a:solidFill>
                  <a:schemeClr val="dk1"/>
                </a:solidFill>
                <a:latin typeface="Quattrocento Sans"/>
                <a:ea typeface="Quattrocento Sans"/>
                <a:cs typeface="Quattrocento Sans"/>
                <a:sym typeface="Quattrocento Sans"/>
              </a:rPr>
              <a:t>Client</a:t>
            </a:r>
            <a:endParaRPr/>
          </a:p>
        </p:txBody>
      </p:sp>
      <p:cxnSp>
        <p:nvCxnSpPr>
          <p:cNvPr id="275" name="Google Shape;275;p29"/>
          <p:cNvCxnSpPr/>
          <p:nvPr/>
        </p:nvCxnSpPr>
        <p:spPr>
          <a:xfrm>
            <a:off x="2183208" y="1737285"/>
            <a:ext cx="0" cy="4250267"/>
          </a:xfrm>
          <a:prstGeom prst="straightConnector1">
            <a:avLst/>
          </a:prstGeom>
          <a:noFill/>
          <a:ln cap="flat" cmpd="sng" w="9525">
            <a:solidFill>
              <a:srgbClr val="990000"/>
            </a:solidFill>
            <a:prstDash val="solid"/>
            <a:miter lim="800000"/>
            <a:headEnd len="sm" w="sm" type="none"/>
            <a:tailEnd len="sm" w="sm" type="none"/>
          </a:ln>
        </p:spPr>
      </p:cxnSp>
      <p:sp>
        <p:nvSpPr>
          <p:cNvPr id="276" name="Google Shape;276;p29"/>
          <p:cNvSpPr txBox="1"/>
          <p:nvPr/>
        </p:nvSpPr>
        <p:spPr>
          <a:xfrm>
            <a:off x="5518972" y="1757402"/>
            <a:ext cx="1083758" cy="4801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20" u="sng">
                <a:solidFill>
                  <a:schemeClr val="dk1"/>
                </a:solidFill>
                <a:latin typeface="Quattrocento Sans"/>
                <a:ea typeface="Quattrocento Sans"/>
                <a:cs typeface="Quattrocento Sans"/>
                <a:sym typeface="Quattrocento Sans"/>
              </a:rPr>
              <a:t>Server</a:t>
            </a:r>
            <a:endParaRPr/>
          </a:p>
        </p:txBody>
      </p:sp>
      <p:sp>
        <p:nvSpPr>
          <p:cNvPr id="277" name="Google Shape;277;p29"/>
          <p:cNvSpPr txBox="1"/>
          <p:nvPr/>
        </p:nvSpPr>
        <p:spPr>
          <a:xfrm>
            <a:off x="7446849" y="2777502"/>
            <a:ext cx="9212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Servlets Packages?</a:t>
            </a:r>
            <a:endParaRPr/>
          </a:p>
        </p:txBody>
      </p:sp>
      <p:sp>
        <p:nvSpPr>
          <p:cNvPr id="283" name="Google Shape;283;p30"/>
          <p:cNvSpPr txBox="1"/>
          <p:nvPr>
            <p:ph idx="1" type="body"/>
          </p:nvPr>
        </p:nvSpPr>
        <p:spPr>
          <a:xfrm>
            <a:off x="476520" y="1621163"/>
            <a:ext cx="8038832" cy="4431909"/>
          </a:xfrm>
          <a:prstGeom prst="rect">
            <a:avLst/>
          </a:prstGeom>
          <a:noFill/>
          <a:ln>
            <a:noFill/>
          </a:ln>
        </p:spPr>
        <p:txBody>
          <a:bodyPr anchorCtr="0" anchor="t" bIns="45700" lIns="91425" spcFirstLastPara="1" rIns="91425" wrap="square" tIns="45700">
            <a:noAutofit/>
          </a:bodyPr>
          <a:lstStyle/>
          <a:p>
            <a:pPr indent="-285729" lvl="0" marL="285729" rtl="0" algn="l">
              <a:lnSpc>
                <a:spcPct val="150000"/>
              </a:lnSpc>
              <a:spcBef>
                <a:spcPts val="0"/>
              </a:spcBef>
              <a:spcAft>
                <a:spcPts val="0"/>
              </a:spcAft>
              <a:buClr>
                <a:schemeClr val="dk1"/>
              </a:buClr>
              <a:buSzPts val="1600"/>
              <a:buFont typeface="Arial"/>
              <a:buChar char="•"/>
            </a:pPr>
            <a:r>
              <a:rPr lang="en-US" sz="1600">
                <a:solidFill>
                  <a:schemeClr val="dk1"/>
                </a:solidFill>
              </a:rPr>
              <a:t>Java Servlets are Java classes run by a </a:t>
            </a:r>
            <a:r>
              <a:rPr b="1" lang="en-US" sz="1600">
                <a:solidFill>
                  <a:schemeClr val="dk1"/>
                </a:solidFill>
              </a:rPr>
              <a:t>web server that has an interpreter that supports the Java Servlet specification.</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Servlets can be created using the </a:t>
            </a:r>
            <a:r>
              <a:rPr b="1" lang="en-US" sz="1600">
                <a:solidFill>
                  <a:schemeClr val="dk1"/>
                </a:solidFill>
              </a:rPr>
              <a:t>javax.servlet</a:t>
            </a:r>
            <a:r>
              <a:rPr lang="en-US" sz="1600">
                <a:solidFill>
                  <a:schemeClr val="dk1"/>
                </a:solidFill>
              </a:rPr>
              <a:t> and </a:t>
            </a:r>
            <a:r>
              <a:rPr b="1" lang="en-US" sz="1600">
                <a:solidFill>
                  <a:schemeClr val="dk1"/>
                </a:solidFill>
              </a:rPr>
              <a:t>javax.servlet.http</a:t>
            </a:r>
            <a:r>
              <a:rPr lang="en-US" sz="1600">
                <a:solidFill>
                  <a:schemeClr val="dk1"/>
                </a:solidFill>
              </a:rPr>
              <a:t> packages, which are a standard part of the Java's enterprise edition, an expanded version of the Java class library that supports large-scale development projects.</a:t>
            </a:r>
            <a:endParaRPr/>
          </a:p>
          <a:p>
            <a:pPr indent="-285729" lvl="0" marL="285729" rtl="0" algn="l">
              <a:lnSpc>
                <a:spcPct val="150000"/>
              </a:lnSpc>
              <a:spcBef>
                <a:spcPts val="1380"/>
              </a:spcBef>
              <a:spcAft>
                <a:spcPts val="0"/>
              </a:spcAft>
              <a:buClr>
                <a:schemeClr val="dk1"/>
              </a:buClr>
              <a:buSzPts val="1600"/>
              <a:buFont typeface="Arial"/>
              <a:buChar char="•"/>
            </a:pPr>
            <a:r>
              <a:rPr b="1" lang="en-US" sz="1600">
                <a:solidFill>
                  <a:schemeClr val="dk1"/>
                </a:solidFill>
              </a:rPr>
              <a:t>These classes implement the Java Servlet and JSP specifications</a:t>
            </a:r>
            <a:r>
              <a:rPr lang="en-US" sz="1600">
                <a:solidFill>
                  <a:schemeClr val="dk1"/>
                </a:solidFill>
              </a:rPr>
              <a:t>. </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Java servlets have been created and compiled just like any other Java class. </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After you </a:t>
            </a:r>
            <a:r>
              <a:rPr b="1" lang="en-US" sz="1600">
                <a:solidFill>
                  <a:srgbClr val="0070C0"/>
                </a:solidFill>
              </a:rPr>
              <a:t>install the servlet packages and add them to your computer's Classpath, you can compile servlets with the JDK's Java compiler </a:t>
            </a:r>
            <a:r>
              <a:rPr lang="en-US" sz="1600">
                <a:solidFill>
                  <a:schemeClr val="dk1"/>
                </a:solidFill>
              </a:rPr>
              <a:t>or any other current compiler.</a:t>
            </a:r>
            <a:endParaRPr/>
          </a:p>
          <a:p>
            <a:pPr indent="-184129" lvl="0" marL="285729" rtl="0" algn="l">
              <a:lnSpc>
                <a:spcPct val="150000"/>
              </a:lnSpc>
              <a:spcBef>
                <a:spcPts val="1380"/>
              </a:spcBef>
              <a:spcAft>
                <a:spcPts val="0"/>
              </a:spcAft>
              <a:buClr>
                <a:srgbClr val="7F7F7F"/>
              </a:buClr>
              <a:buSzPts val="1600"/>
              <a:buFont typeface="Arial"/>
              <a:buNone/>
            </a:pPr>
            <a:r>
              <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Free Servlet and JSP Engines</a:t>
            </a:r>
            <a:endParaRPr/>
          </a:p>
        </p:txBody>
      </p:sp>
      <p:sp>
        <p:nvSpPr>
          <p:cNvPr id="289" name="Google Shape;289;p31"/>
          <p:cNvSpPr txBox="1"/>
          <p:nvPr>
            <p:ph idx="1" type="body"/>
          </p:nvPr>
        </p:nvSpPr>
        <p:spPr>
          <a:xfrm>
            <a:off x="476520" y="1582528"/>
            <a:ext cx="8038832" cy="47538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a:solidFill>
                  <a:schemeClr val="dk1"/>
                </a:solidFill>
              </a:rPr>
              <a:t>Apache Tomcat</a:t>
            </a:r>
            <a:endParaRPr/>
          </a:p>
          <a:p>
            <a:pPr indent="-171436" lvl="1" marL="514314" rtl="0" algn="l">
              <a:lnSpc>
                <a:spcPct val="90000"/>
              </a:lnSpc>
              <a:spcBef>
                <a:spcPts val="1380"/>
              </a:spcBef>
              <a:spcAft>
                <a:spcPts val="0"/>
              </a:spcAft>
              <a:buClr>
                <a:schemeClr val="dk1"/>
              </a:buClr>
              <a:buSzPts val="1600"/>
              <a:buChar char="•"/>
            </a:pPr>
            <a:r>
              <a:rPr lang="en-US" sz="1600">
                <a:solidFill>
                  <a:schemeClr val="dk1"/>
                </a:solidFill>
              </a:rPr>
              <a:t>http://jakarta.apache.org/tomcat/</a:t>
            </a:r>
            <a:endParaRPr/>
          </a:p>
          <a:p>
            <a:pPr indent="0" lvl="0" marL="0" rtl="0" algn="l">
              <a:lnSpc>
                <a:spcPct val="90000"/>
              </a:lnSpc>
              <a:spcBef>
                <a:spcPts val="1440"/>
              </a:spcBef>
              <a:spcAft>
                <a:spcPts val="0"/>
              </a:spcAft>
              <a:buClr>
                <a:srgbClr val="7F7F7F"/>
              </a:buClr>
              <a:buSzPts val="1800"/>
              <a:buNone/>
            </a:pPr>
            <a:r>
              <a:t/>
            </a:r>
            <a:endParaRPr b="1" sz="1800">
              <a:solidFill>
                <a:schemeClr val="dk1"/>
              </a:solidFill>
            </a:endParaRPr>
          </a:p>
          <a:p>
            <a:pPr indent="0" lvl="0" marL="0" rtl="0" algn="l">
              <a:lnSpc>
                <a:spcPct val="90000"/>
              </a:lnSpc>
              <a:spcBef>
                <a:spcPts val="1440"/>
              </a:spcBef>
              <a:spcAft>
                <a:spcPts val="0"/>
              </a:spcAft>
              <a:buClr>
                <a:schemeClr val="dk1"/>
              </a:buClr>
              <a:buSzPts val="1800"/>
              <a:buNone/>
            </a:pPr>
            <a:r>
              <a:rPr b="1" lang="en-US" sz="1800">
                <a:solidFill>
                  <a:schemeClr val="dk1"/>
                </a:solidFill>
              </a:rPr>
              <a:t>Allaire/Macromedia JRun</a:t>
            </a:r>
            <a:endParaRPr b="1" sz="1800">
              <a:solidFill>
                <a:schemeClr val="dk1"/>
              </a:solidFill>
            </a:endParaRPr>
          </a:p>
          <a:p>
            <a:pPr indent="-171436" lvl="1" marL="514314" rtl="0" algn="l">
              <a:lnSpc>
                <a:spcPct val="90000"/>
              </a:lnSpc>
              <a:spcBef>
                <a:spcPts val="1380"/>
              </a:spcBef>
              <a:spcAft>
                <a:spcPts val="0"/>
              </a:spcAft>
              <a:buClr>
                <a:schemeClr val="dk1"/>
              </a:buClr>
              <a:buSzPts val="1600"/>
              <a:buChar char="•"/>
            </a:pPr>
            <a:r>
              <a:rPr lang="en-US" sz="1600">
                <a:solidFill>
                  <a:schemeClr val="dk1"/>
                </a:solidFill>
              </a:rPr>
              <a:t>http://www.macromedia.com/software/jrun/</a:t>
            </a:r>
            <a:endParaRPr/>
          </a:p>
          <a:p>
            <a:pPr indent="0" lvl="0" marL="0" rtl="0" algn="l">
              <a:lnSpc>
                <a:spcPct val="90000"/>
              </a:lnSpc>
              <a:spcBef>
                <a:spcPts val="1440"/>
              </a:spcBef>
              <a:spcAft>
                <a:spcPts val="0"/>
              </a:spcAft>
              <a:buClr>
                <a:srgbClr val="7F7F7F"/>
              </a:buClr>
              <a:buSzPts val="1800"/>
              <a:buNone/>
            </a:pPr>
            <a:r>
              <a:t/>
            </a:r>
            <a:endParaRPr b="1" sz="1800">
              <a:solidFill>
                <a:schemeClr val="dk1"/>
              </a:solidFill>
            </a:endParaRPr>
          </a:p>
          <a:p>
            <a:pPr indent="0" lvl="0" marL="0" rtl="0" algn="l">
              <a:lnSpc>
                <a:spcPct val="90000"/>
              </a:lnSpc>
              <a:spcBef>
                <a:spcPts val="1440"/>
              </a:spcBef>
              <a:spcAft>
                <a:spcPts val="0"/>
              </a:spcAft>
              <a:buClr>
                <a:schemeClr val="dk1"/>
              </a:buClr>
              <a:buSzPts val="1800"/>
              <a:buNone/>
            </a:pPr>
            <a:r>
              <a:rPr b="1" lang="en-US" sz="1800">
                <a:solidFill>
                  <a:schemeClr val="dk1"/>
                </a:solidFill>
              </a:rPr>
              <a:t>New Atlanta ServletExec</a:t>
            </a:r>
            <a:endParaRPr b="1" sz="1800">
              <a:solidFill>
                <a:schemeClr val="dk1"/>
              </a:solidFill>
            </a:endParaRPr>
          </a:p>
          <a:p>
            <a:pPr indent="-171436" lvl="1" marL="514314" rtl="0" algn="l">
              <a:lnSpc>
                <a:spcPct val="90000"/>
              </a:lnSpc>
              <a:spcBef>
                <a:spcPts val="1380"/>
              </a:spcBef>
              <a:spcAft>
                <a:spcPts val="0"/>
              </a:spcAft>
              <a:buClr>
                <a:schemeClr val="dk1"/>
              </a:buClr>
              <a:buSzPts val="1600"/>
              <a:buChar char="•"/>
            </a:pPr>
            <a:r>
              <a:rPr lang="en-US" sz="1600">
                <a:solidFill>
                  <a:schemeClr val="dk1"/>
                </a:solidFill>
              </a:rPr>
              <a:t>http://www.servletexec.com/</a:t>
            </a:r>
            <a:endParaRPr/>
          </a:p>
          <a:p>
            <a:pPr indent="0" lvl="0" marL="0" rtl="0" algn="l">
              <a:lnSpc>
                <a:spcPct val="90000"/>
              </a:lnSpc>
              <a:spcBef>
                <a:spcPts val="1440"/>
              </a:spcBef>
              <a:spcAft>
                <a:spcPts val="0"/>
              </a:spcAft>
              <a:buClr>
                <a:srgbClr val="7F7F7F"/>
              </a:buClr>
              <a:buSzPts val="1800"/>
              <a:buNone/>
            </a:pPr>
            <a:r>
              <a:t/>
            </a:r>
            <a:endParaRPr b="1" sz="1800">
              <a:solidFill>
                <a:schemeClr val="dk1"/>
              </a:solidFill>
            </a:endParaRPr>
          </a:p>
          <a:p>
            <a:pPr indent="0" lvl="0" marL="0" rtl="0" algn="l">
              <a:lnSpc>
                <a:spcPct val="90000"/>
              </a:lnSpc>
              <a:spcBef>
                <a:spcPts val="1440"/>
              </a:spcBef>
              <a:spcAft>
                <a:spcPts val="0"/>
              </a:spcAft>
              <a:buClr>
                <a:schemeClr val="dk1"/>
              </a:buClr>
              <a:buSzPts val="1800"/>
              <a:buNone/>
            </a:pPr>
            <a:r>
              <a:rPr b="1" lang="en-US" sz="1800">
                <a:solidFill>
                  <a:schemeClr val="dk1"/>
                </a:solidFill>
              </a:rPr>
              <a:t>Gefion Software LiteWebServer</a:t>
            </a:r>
            <a:endParaRPr b="1" sz="1800">
              <a:solidFill>
                <a:schemeClr val="dk1"/>
              </a:solidFill>
            </a:endParaRPr>
          </a:p>
          <a:p>
            <a:pPr indent="-171436" lvl="1" marL="514314" rtl="0" algn="l">
              <a:lnSpc>
                <a:spcPct val="90000"/>
              </a:lnSpc>
              <a:spcBef>
                <a:spcPts val="1380"/>
              </a:spcBef>
              <a:spcAft>
                <a:spcPts val="0"/>
              </a:spcAft>
              <a:buClr>
                <a:schemeClr val="dk1"/>
              </a:buClr>
              <a:buSzPts val="1600"/>
              <a:buChar char="•"/>
            </a:pPr>
            <a:r>
              <a:rPr lang="en-US" sz="1600">
                <a:solidFill>
                  <a:schemeClr val="dk1"/>
                </a:solidFill>
              </a:rPr>
              <a:t>http://www.gefionsoftware.com/LiteWebServer/</a:t>
            </a:r>
            <a:endParaRPr/>
          </a:p>
          <a:p>
            <a:pPr indent="0" lvl="0" marL="0" rtl="0" algn="l">
              <a:lnSpc>
                <a:spcPct val="90000"/>
              </a:lnSpc>
              <a:spcBef>
                <a:spcPts val="1440"/>
              </a:spcBef>
              <a:spcAft>
                <a:spcPts val="0"/>
              </a:spcAft>
              <a:buClr>
                <a:schemeClr val="dk1"/>
              </a:buClr>
              <a:buSzPts val="1800"/>
              <a:buNone/>
            </a:pPr>
            <a:r>
              <a:rPr lang="en-US" sz="1800">
                <a:solidFill>
                  <a:schemeClr val="dk1"/>
                </a:solidFill>
              </a:rPr>
              <a:t> </a:t>
            </a:r>
            <a:endParaRPr sz="1600">
              <a:solidFill>
                <a:schemeClr val="dk1"/>
              </a:solidFill>
            </a:endParaRPr>
          </a:p>
          <a:p>
            <a:pPr indent="-209529" lvl="0" marL="285729" rtl="0" algn="l">
              <a:lnSpc>
                <a:spcPct val="150000"/>
              </a:lnSpc>
              <a:spcBef>
                <a:spcPts val="1260"/>
              </a:spcBef>
              <a:spcAft>
                <a:spcPts val="0"/>
              </a:spcAft>
              <a:buClr>
                <a:srgbClr val="7F7F7F"/>
              </a:buClr>
              <a:buSzPts val="1200"/>
              <a:buFont typeface="Arial"/>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Assessment </a:t>
            </a:r>
            <a:endParaRPr/>
          </a:p>
        </p:txBody>
      </p:sp>
      <p:graphicFrame>
        <p:nvGraphicFramePr>
          <p:cNvPr id="112" name="Google Shape;112;p14"/>
          <p:cNvGraphicFramePr/>
          <p:nvPr/>
        </p:nvGraphicFramePr>
        <p:xfrm>
          <a:off x="757817" y="1796663"/>
          <a:ext cx="3000000" cy="3000000"/>
        </p:xfrm>
        <a:graphic>
          <a:graphicData uri="http://schemas.openxmlformats.org/drawingml/2006/table">
            <a:tbl>
              <a:tblPr>
                <a:noFill/>
                <a:tableStyleId>{14BF5BD1-281A-4192-B7E5-C09B7760A9F5}</a:tableStyleId>
              </a:tblPr>
              <a:tblGrid>
                <a:gridCol w="1501000"/>
                <a:gridCol w="1567225"/>
                <a:gridCol w="1501000"/>
                <a:gridCol w="1523075"/>
                <a:gridCol w="1390625"/>
              </a:tblGrid>
              <a:tr h="519475">
                <a:tc gridSpan="5">
                  <a:txBody>
                    <a:bodyPr/>
                    <a:lstStyle/>
                    <a:p>
                      <a:pPr indent="0" lvl="0" marL="0" marR="0" rtl="0" algn="ctr">
                        <a:spcBef>
                          <a:spcPts val="0"/>
                        </a:spcBef>
                        <a:spcAft>
                          <a:spcPts val="0"/>
                        </a:spcAft>
                        <a:buNone/>
                      </a:pPr>
                      <a:r>
                        <a:rPr b="1" lang="en-US" sz="1800" u="none" cap="none" strike="noStrike"/>
                        <a:t>Adv. Java Theory - Class Continuous  Assessment </a:t>
                      </a:r>
                      <a:endParaRPr b="1" i="0" sz="1800" u="none" cap="none" strike="noStrike">
                        <a:solidFill>
                          <a:srgbClr val="000000"/>
                        </a:solidFill>
                        <a:latin typeface="Calibri"/>
                        <a:ea typeface="Calibri"/>
                        <a:cs typeface="Calibri"/>
                        <a:sym typeface="Calibri"/>
                      </a:endParaRPr>
                    </a:p>
                  </a:txBody>
                  <a:tcPr marT="6350" marB="0" marR="6350" marL="6350" anchor="ctr"/>
                </a:tc>
                <a:tc hMerge="1"/>
                <a:tc hMerge="1"/>
                <a:tc hMerge="1"/>
                <a:tc hMerge="1"/>
              </a:tr>
              <a:tr h="929450">
                <a:tc>
                  <a:txBody>
                    <a:bodyPr/>
                    <a:lstStyle/>
                    <a:p>
                      <a:pPr indent="0" lvl="0" marL="0" marR="0" rtl="0" algn="ctr">
                        <a:spcBef>
                          <a:spcPts val="0"/>
                        </a:spcBef>
                        <a:spcAft>
                          <a:spcPts val="0"/>
                        </a:spcAft>
                        <a:buNone/>
                      </a:pPr>
                      <a:r>
                        <a:rPr lang="en-US" sz="1800" u="none" cap="none" strike="noStrike"/>
                        <a:t>Mid Term</a:t>
                      </a:r>
                      <a:br>
                        <a:rPr lang="en-US" sz="1800" u="none" cap="none" strike="noStrike"/>
                      </a:br>
                      <a:r>
                        <a:rPr lang="en-US" sz="1800" u="none" cap="none" strike="noStrike"/>
                        <a:t>Examination</a:t>
                      </a:r>
                      <a:br>
                        <a:rPr lang="en-US" sz="1800" u="none" cap="none" strike="noStrike"/>
                      </a:br>
                      <a:r>
                        <a:rPr lang="en-US" sz="1800" u="none" cap="none" strike="noStrike"/>
                        <a:t>(Online)</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Class Test</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Class Participation</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Assignments</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Total</a:t>
                      </a:r>
                      <a:endParaRPr b="0" i="0" sz="1800" u="none" cap="none" strike="noStrike">
                        <a:solidFill>
                          <a:srgbClr val="000000"/>
                        </a:solidFill>
                        <a:latin typeface="Calibri"/>
                        <a:ea typeface="Calibri"/>
                        <a:cs typeface="Calibri"/>
                        <a:sym typeface="Calibri"/>
                      </a:endParaRPr>
                    </a:p>
                  </a:txBody>
                  <a:tcPr marT="6350" marB="0" marR="6350" marL="6350" anchor="ctr"/>
                </a:tc>
              </a:tr>
              <a:tr h="412000">
                <a:tc>
                  <a:txBody>
                    <a:bodyPr/>
                    <a:lstStyle/>
                    <a:p>
                      <a:pPr indent="0" lvl="0" marL="0" marR="0" rtl="0" algn="ctr">
                        <a:spcBef>
                          <a:spcPts val="0"/>
                        </a:spcBef>
                        <a:spcAft>
                          <a:spcPts val="0"/>
                        </a:spcAft>
                        <a:buNone/>
                      </a:pPr>
                      <a:r>
                        <a:rPr lang="en-US" sz="1800" u="none" cap="none" strike="noStrike"/>
                        <a:t>20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10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10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10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50</a:t>
                      </a:r>
                      <a:endParaRPr b="0" i="0" sz="1800" u="none" cap="none" strike="noStrike">
                        <a:solidFill>
                          <a:srgbClr val="000000"/>
                        </a:solidFill>
                        <a:latin typeface="Calibri"/>
                        <a:ea typeface="Calibri"/>
                        <a:cs typeface="Calibri"/>
                        <a:sym typeface="Calibri"/>
                      </a:endParaRPr>
                    </a:p>
                  </a:txBody>
                  <a:tcPr marT="6350" marB="0" marR="6350" marL="6350" anchor="ctr"/>
                </a:tc>
              </a:tr>
            </a:tbl>
          </a:graphicData>
        </a:graphic>
      </p:graphicFrame>
      <p:graphicFrame>
        <p:nvGraphicFramePr>
          <p:cNvPr id="113" name="Google Shape;113;p14"/>
          <p:cNvGraphicFramePr/>
          <p:nvPr/>
        </p:nvGraphicFramePr>
        <p:xfrm>
          <a:off x="757817" y="4402873"/>
          <a:ext cx="3000000" cy="3000000"/>
        </p:xfrm>
        <a:graphic>
          <a:graphicData uri="http://schemas.openxmlformats.org/drawingml/2006/table">
            <a:tbl>
              <a:tblPr>
                <a:noFill/>
                <a:tableStyleId>{14BF5BD1-281A-4192-B7E5-C09B7760A9F5}</a:tableStyleId>
              </a:tblPr>
              <a:tblGrid>
                <a:gridCol w="1843625"/>
                <a:gridCol w="1924950"/>
                <a:gridCol w="1843625"/>
                <a:gridCol w="1870725"/>
              </a:tblGrid>
              <a:tr h="557625">
                <a:tc gridSpan="4">
                  <a:txBody>
                    <a:bodyPr/>
                    <a:lstStyle/>
                    <a:p>
                      <a:pPr indent="0" lvl="0" marL="0" marR="0" rtl="0" algn="ctr">
                        <a:spcBef>
                          <a:spcPts val="0"/>
                        </a:spcBef>
                        <a:spcAft>
                          <a:spcPts val="0"/>
                        </a:spcAft>
                        <a:buNone/>
                      </a:pPr>
                      <a:r>
                        <a:rPr b="1" lang="en-US" sz="1800" u="none" cap="none" strike="noStrike"/>
                        <a:t>Lab on Adv. Java  - Lab Continuous  Assessment </a:t>
                      </a:r>
                      <a:endParaRPr b="1" i="0" sz="1800" u="none" cap="none" strike="noStrike">
                        <a:solidFill>
                          <a:srgbClr val="000000"/>
                        </a:solidFill>
                        <a:latin typeface="Calibri"/>
                        <a:ea typeface="Calibri"/>
                        <a:cs typeface="Calibri"/>
                        <a:sym typeface="Calibri"/>
                      </a:endParaRPr>
                    </a:p>
                  </a:txBody>
                  <a:tcPr marT="6350" marB="0" marR="6350" marL="6350" anchor="ctr"/>
                </a:tc>
                <a:tc hMerge="1"/>
                <a:tc hMerge="1"/>
                <a:tc hMerge="1"/>
              </a:tr>
              <a:tr h="820050">
                <a:tc>
                  <a:txBody>
                    <a:bodyPr/>
                    <a:lstStyle/>
                    <a:p>
                      <a:pPr indent="0" lvl="0" marL="0" marR="0" rtl="0" algn="ctr">
                        <a:spcBef>
                          <a:spcPts val="0"/>
                        </a:spcBef>
                        <a:spcAft>
                          <a:spcPts val="0"/>
                        </a:spcAft>
                        <a:buNone/>
                      </a:pPr>
                      <a:r>
                        <a:rPr lang="en-US" sz="1800" u="none" cap="none" strike="noStrike"/>
                        <a:t>lab Test </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Mini Project &amp; Research Paper </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Lab  </a:t>
                      </a:r>
                      <a:endParaRPr/>
                    </a:p>
                    <a:p>
                      <a:pPr indent="0" lvl="0" marL="0" marR="0" rtl="0" algn="ctr">
                        <a:spcBef>
                          <a:spcPts val="0"/>
                        </a:spcBef>
                        <a:spcAft>
                          <a:spcPts val="0"/>
                        </a:spcAft>
                        <a:buNone/>
                      </a:pPr>
                      <a:r>
                        <a:rPr lang="en-US" sz="1800" u="none" cap="none" strike="noStrike"/>
                        <a:t>Assignments </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Total</a:t>
                      </a:r>
                      <a:endParaRPr b="0" i="0" sz="1800" u="none" cap="none" strike="noStrike">
                        <a:solidFill>
                          <a:srgbClr val="000000"/>
                        </a:solidFill>
                        <a:latin typeface="Calibri"/>
                        <a:ea typeface="Calibri"/>
                        <a:cs typeface="Calibri"/>
                        <a:sym typeface="Calibri"/>
                      </a:endParaRPr>
                    </a:p>
                  </a:txBody>
                  <a:tcPr marT="6350" marB="0" marR="6350" marL="6350" anchor="ctr"/>
                </a:tc>
              </a:tr>
              <a:tr h="483275">
                <a:tc>
                  <a:txBody>
                    <a:bodyPr/>
                    <a:lstStyle/>
                    <a:p>
                      <a:pPr indent="0" lvl="0" marL="0" marR="0" rtl="0" algn="ctr">
                        <a:spcBef>
                          <a:spcPts val="0"/>
                        </a:spcBef>
                        <a:spcAft>
                          <a:spcPts val="0"/>
                        </a:spcAft>
                        <a:buNone/>
                      </a:pPr>
                      <a:r>
                        <a:rPr lang="en-US" sz="1800" u="none" cap="none" strike="noStrike"/>
                        <a:t>10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30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10</a:t>
                      </a:r>
                      <a:endParaRPr b="0" i="0" sz="1800" u="none" cap="none" strike="noStrike">
                        <a:solidFill>
                          <a:srgbClr val="000000"/>
                        </a:solidFill>
                        <a:latin typeface="Calibri"/>
                        <a:ea typeface="Calibri"/>
                        <a:cs typeface="Calibri"/>
                        <a:sym typeface="Calibri"/>
                      </a:endParaRPr>
                    </a:p>
                  </a:txBody>
                  <a:tcPr marT="6350" marB="0" marR="6350" marL="6350" anchor="ctr"/>
                </a:tc>
                <a:tc>
                  <a:txBody>
                    <a:bodyPr/>
                    <a:lstStyle/>
                    <a:p>
                      <a:pPr indent="0" lvl="0" marL="0" marR="0" rtl="0" algn="ctr">
                        <a:spcBef>
                          <a:spcPts val="0"/>
                        </a:spcBef>
                        <a:spcAft>
                          <a:spcPts val="0"/>
                        </a:spcAft>
                        <a:buNone/>
                      </a:pPr>
                      <a:r>
                        <a:rPr lang="en-US" sz="1800" u="none" cap="none" strike="noStrike"/>
                        <a:t>50</a:t>
                      </a:r>
                      <a:endParaRPr b="0" i="0" sz="1800" u="none" cap="none" strike="noStrike">
                        <a:solidFill>
                          <a:srgbClr val="000000"/>
                        </a:solidFill>
                        <a:latin typeface="Calibri"/>
                        <a:ea typeface="Calibri"/>
                        <a:cs typeface="Calibri"/>
                        <a:sym typeface="Calibri"/>
                      </a:endParaRPr>
                    </a:p>
                  </a:txBody>
                  <a:tcPr marT="6350" marB="0" marR="6350" marL="635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Setting up Java Development Kit : Windows NT/2000/XP</a:t>
            </a:r>
            <a:endParaRPr/>
          </a:p>
        </p:txBody>
      </p:sp>
      <p:sp>
        <p:nvSpPr>
          <p:cNvPr id="295" name="Google Shape;295;p32"/>
          <p:cNvSpPr txBox="1"/>
          <p:nvPr>
            <p:ph idx="1" type="body"/>
          </p:nvPr>
        </p:nvSpPr>
        <p:spPr>
          <a:xfrm>
            <a:off x="476520" y="1582528"/>
            <a:ext cx="8038832" cy="4753881"/>
          </a:xfrm>
          <a:prstGeom prst="rect">
            <a:avLst/>
          </a:prstGeom>
          <a:noFill/>
          <a:ln>
            <a:noFill/>
          </a:ln>
        </p:spPr>
        <p:txBody>
          <a:bodyPr anchorCtr="0" anchor="t" bIns="45700" lIns="91425" spcFirstLastPara="1" rIns="91425" wrap="square" tIns="45700">
            <a:noAutofit/>
          </a:bodyPr>
          <a:lstStyle/>
          <a:p>
            <a:pPr indent="-342877" lvl="0" marL="342877" rtl="0" algn="l">
              <a:lnSpc>
                <a:spcPct val="150000"/>
              </a:lnSpc>
              <a:spcBef>
                <a:spcPts val="0"/>
              </a:spcBef>
              <a:spcAft>
                <a:spcPts val="0"/>
              </a:spcAft>
              <a:buClr>
                <a:schemeClr val="dk1"/>
              </a:buClr>
              <a:buSzPts val="1800"/>
              <a:buFont typeface="Quattrocento Sans"/>
              <a:buAutoNum type="arabicPeriod"/>
            </a:pPr>
            <a:r>
              <a:rPr lang="en-US" sz="1800">
                <a:solidFill>
                  <a:schemeClr val="dk1"/>
                </a:solidFill>
              </a:rPr>
              <a:t>Download JDK from Oracle's Java site  </a:t>
            </a:r>
            <a:r>
              <a:rPr lang="en-US" sz="1800" u="sng">
                <a:solidFill>
                  <a:schemeClr val="hlink"/>
                </a:solidFill>
                <a:hlinkClick r:id="rId3"/>
              </a:rPr>
              <a:t>https://www.oracle.com/java/technologies/javase-jdk12-downloads.html</a:t>
            </a:r>
            <a:endParaRPr sz="1800">
              <a:solidFill>
                <a:schemeClr val="dk1"/>
              </a:solidFill>
            </a:endParaRPr>
          </a:p>
          <a:p>
            <a:pPr indent="-342877" lvl="0" marL="342877" rtl="0" algn="l">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For Windows and installed the SDK in C:\jdk12.0.2, you would put the following line in your C:\autoexec.bat file</a:t>
            </a:r>
            <a:endParaRPr/>
          </a:p>
          <a:p>
            <a:pPr indent="-241277" lvl="0" marL="342877" rtl="0" algn="l">
              <a:lnSpc>
                <a:spcPct val="150000"/>
              </a:lnSpc>
              <a:spcBef>
                <a:spcPts val="1380"/>
              </a:spcBef>
              <a:spcAft>
                <a:spcPts val="0"/>
              </a:spcAft>
              <a:buClr>
                <a:srgbClr val="7F7F7F"/>
              </a:buClr>
              <a:buSzPts val="1600"/>
              <a:buFont typeface="Quattrocento Sans"/>
              <a:buNone/>
            </a:pPr>
            <a:r>
              <a:t/>
            </a:r>
            <a:endParaRPr sz="1600">
              <a:solidFill>
                <a:schemeClr val="dk1"/>
              </a:solidFill>
            </a:endParaRPr>
          </a:p>
          <a:p>
            <a:pPr indent="-241277" lvl="0" marL="342877" rtl="0" algn="l">
              <a:lnSpc>
                <a:spcPct val="150000"/>
              </a:lnSpc>
              <a:spcBef>
                <a:spcPts val="1380"/>
              </a:spcBef>
              <a:spcAft>
                <a:spcPts val="0"/>
              </a:spcAft>
              <a:buClr>
                <a:srgbClr val="7F7F7F"/>
              </a:buClr>
              <a:buSzPts val="1600"/>
              <a:buFont typeface="Quattrocento Sans"/>
              <a:buNone/>
            </a:pPr>
            <a:r>
              <a:t/>
            </a:r>
            <a:endParaRPr sz="1600">
              <a:solidFill>
                <a:schemeClr val="dk1"/>
              </a:solidFill>
            </a:endParaRPr>
          </a:p>
          <a:p>
            <a:pPr indent="-241277" lvl="0" marL="342877" rtl="0" algn="l">
              <a:lnSpc>
                <a:spcPct val="150000"/>
              </a:lnSpc>
              <a:spcBef>
                <a:spcPts val="1380"/>
              </a:spcBef>
              <a:spcAft>
                <a:spcPts val="0"/>
              </a:spcAft>
              <a:buClr>
                <a:srgbClr val="7F7F7F"/>
              </a:buClr>
              <a:buSzPts val="1600"/>
              <a:buFont typeface="Quattrocento Sans"/>
              <a:buNone/>
            </a:pPr>
            <a:r>
              <a:t/>
            </a:r>
            <a:endParaRPr sz="1600">
              <a:solidFill>
                <a:schemeClr val="dk1"/>
              </a:solidFill>
            </a:endParaRPr>
          </a:p>
          <a:p>
            <a:pPr indent="-342877" lvl="0" marL="342877" rtl="0" algn="l">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Or </a:t>
            </a:r>
            <a:r>
              <a:rPr b="1" lang="en-US" sz="1600">
                <a:solidFill>
                  <a:srgbClr val="000000"/>
                </a:solidFill>
                <a:latin typeface="Arial"/>
                <a:ea typeface="Arial"/>
                <a:cs typeface="Arial"/>
                <a:sym typeface="Arial"/>
              </a:rPr>
              <a:t>right-click on My Computer, select Properties, then Advanced, then Environment Variables</a:t>
            </a:r>
            <a:r>
              <a:rPr lang="en-US" sz="1600">
                <a:solidFill>
                  <a:srgbClr val="000000"/>
                </a:solidFill>
                <a:latin typeface="Arial"/>
                <a:ea typeface="Arial"/>
                <a:cs typeface="Arial"/>
                <a:sym typeface="Arial"/>
              </a:rPr>
              <a:t>. Then, you would update the PATH value and press the OK button.</a:t>
            </a:r>
            <a:endParaRPr sz="1600"/>
          </a:p>
          <a:p>
            <a:pPr indent="-241277" lvl="0" marL="342877" rtl="0" algn="l">
              <a:lnSpc>
                <a:spcPct val="150000"/>
              </a:lnSpc>
              <a:spcBef>
                <a:spcPts val="1380"/>
              </a:spcBef>
              <a:spcAft>
                <a:spcPts val="0"/>
              </a:spcAft>
              <a:buClr>
                <a:srgbClr val="7F7F7F"/>
              </a:buClr>
              <a:buSzPts val="1600"/>
              <a:buFont typeface="Quattrocento Sans"/>
              <a:buNone/>
            </a:pPr>
            <a:r>
              <a:t/>
            </a:r>
            <a:endParaRPr sz="1600">
              <a:solidFill>
                <a:schemeClr val="dk1"/>
              </a:solidFill>
            </a:endParaRPr>
          </a:p>
          <a:p>
            <a:pPr indent="0" lvl="0" marL="0" rtl="0" algn="l">
              <a:lnSpc>
                <a:spcPct val="150000"/>
              </a:lnSpc>
              <a:spcBef>
                <a:spcPts val="1260"/>
              </a:spcBef>
              <a:spcAft>
                <a:spcPts val="0"/>
              </a:spcAft>
              <a:buClr>
                <a:srgbClr val="7F7F7F"/>
              </a:buClr>
              <a:buSzPts val="1200"/>
              <a:buNone/>
            </a:pPr>
            <a:r>
              <a:t/>
            </a:r>
            <a:endParaRPr>
              <a:solidFill>
                <a:schemeClr val="dk1"/>
              </a:solidFill>
            </a:endParaRPr>
          </a:p>
        </p:txBody>
      </p:sp>
      <p:sp>
        <p:nvSpPr>
          <p:cNvPr id="296" name="Google Shape;296;p32"/>
          <p:cNvSpPr/>
          <p:nvPr/>
        </p:nvSpPr>
        <p:spPr>
          <a:xfrm>
            <a:off x="879219" y="3573419"/>
            <a:ext cx="6402528" cy="1065488"/>
          </a:xfrm>
          <a:prstGeom prst="rect">
            <a:avLst/>
          </a:prstGeom>
          <a:solidFill>
            <a:srgbClr val="FEE59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20">
              <a:solidFill>
                <a:srgbClr val="C00000"/>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520">
                <a:solidFill>
                  <a:srgbClr val="C00000"/>
                </a:solidFill>
                <a:latin typeface="Quattrocento Sans"/>
                <a:ea typeface="Quattrocento Sans"/>
                <a:cs typeface="Quattrocento Sans"/>
                <a:sym typeface="Quattrocento Sans"/>
              </a:rPr>
              <a:t>set PATH = C:\jdk12.0.2\bin;%PATH% </a:t>
            </a:r>
            <a:endParaRPr/>
          </a:p>
          <a:p>
            <a:pPr indent="0" lvl="0" marL="0" marR="0" rtl="0" algn="l">
              <a:spcBef>
                <a:spcPts val="0"/>
              </a:spcBef>
              <a:spcAft>
                <a:spcPts val="0"/>
              </a:spcAft>
              <a:buNone/>
            </a:pPr>
            <a:r>
              <a:t/>
            </a:r>
            <a:endParaRPr sz="400">
              <a:solidFill>
                <a:srgbClr val="C00000"/>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520">
                <a:solidFill>
                  <a:srgbClr val="C00000"/>
                </a:solidFill>
                <a:latin typeface="Quattrocento Sans"/>
                <a:ea typeface="Quattrocento Sans"/>
                <a:cs typeface="Quattrocento Sans"/>
                <a:sym typeface="Quattrocento Sans"/>
              </a:rPr>
              <a:t>set JAVA_HOME = C:\jdk12.0.2 </a:t>
            </a:r>
            <a:endParaRPr/>
          </a:p>
          <a:p>
            <a:pPr indent="0" lvl="0" marL="0" marR="0" rtl="0" algn="ctr">
              <a:spcBef>
                <a:spcPts val="0"/>
              </a:spcBef>
              <a:spcAft>
                <a:spcPts val="0"/>
              </a:spcAft>
              <a:buNone/>
            </a:pPr>
            <a:r>
              <a:t/>
            </a:r>
            <a:endParaRPr sz="2520">
              <a:solidFill>
                <a:srgbClr val="C00000"/>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Setting up Java Development Kit : Windows NT/2000/XP</a:t>
            </a:r>
            <a:endParaRPr/>
          </a:p>
        </p:txBody>
      </p:sp>
      <p:pic>
        <p:nvPicPr>
          <p:cNvPr id="302" name="Google Shape;302;p33"/>
          <p:cNvPicPr preferRelativeResize="0"/>
          <p:nvPr/>
        </p:nvPicPr>
        <p:blipFill rotWithShape="1">
          <a:blip r:embed="rId3">
            <a:alphaModFix/>
          </a:blip>
          <a:srcRect b="0" l="0" r="0" t="0"/>
          <a:stretch/>
        </p:blipFill>
        <p:spPr>
          <a:xfrm>
            <a:off x="111615" y="1918953"/>
            <a:ext cx="4008264" cy="3905519"/>
          </a:xfrm>
          <a:prstGeom prst="rect">
            <a:avLst/>
          </a:prstGeom>
          <a:noFill/>
          <a:ln cap="flat" cmpd="sng" w="9525">
            <a:solidFill>
              <a:schemeClr val="dk1"/>
            </a:solidFill>
            <a:prstDash val="solid"/>
            <a:round/>
            <a:headEnd len="sm" w="sm" type="none"/>
            <a:tailEnd len="sm" w="sm" type="none"/>
          </a:ln>
        </p:spPr>
      </p:pic>
      <p:pic>
        <p:nvPicPr>
          <p:cNvPr id="303" name="Google Shape;303;p33"/>
          <p:cNvPicPr preferRelativeResize="0"/>
          <p:nvPr/>
        </p:nvPicPr>
        <p:blipFill rotWithShape="1">
          <a:blip r:embed="rId4">
            <a:alphaModFix/>
          </a:blip>
          <a:srcRect b="0" l="0" r="0" t="0"/>
          <a:stretch/>
        </p:blipFill>
        <p:spPr>
          <a:xfrm>
            <a:off x="4297255" y="1918956"/>
            <a:ext cx="4460383" cy="40085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Installing Tomcat 9 on Windows</a:t>
            </a:r>
            <a:endParaRPr/>
          </a:p>
        </p:txBody>
      </p:sp>
      <p:sp>
        <p:nvSpPr>
          <p:cNvPr id="309" name="Google Shape;309;p34"/>
          <p:cNvSpPr txBox="1"/>
          <p:nvPr>
            <p:ph idx="1" type="body"/>
          </p:nvPr>
        </p:nvSpPr>
        <p:spPr>
          <a:xfrm>
            <a:off x="141671" y="1582527"/>
            <a:ext cx="4108359" cy="5062975"/>
          </a:xfrm>
          <a:prstGeom prst="rect">
            <a:avLst/>
          </a:prstGeom>
          <a:noFill/>
          <a:ln>
            <a:noFill/>
          </a:ln>
        </p:spPr>
        <p:txBody>
          <a:bodyPr anchorCtr="0" anchor="t" bIns="45700" lIns="91425" spcFirstLastPara="1" rIns="91425" wrap="square" tIns="45700">
            <a:noAutofit/>
          </a:bodyPr>
          <a:lstStyle/>
          <a:p>
            <a:pPr indent="-285729" lvl="0" marL="285729" rtl="0" algn="l">
              <a:lnSpc>
                <a:spcPct val="150000"/>
              </a:lnSpc>
              <a:spcBef>
                <a:spcPts val="0"/>
              </a:spcBef>
              <a:spcAft>
                <a:spcPts val="0"/>
              </a:spcAft>
              <a:buClr>
                <a:schemeClr val="dk1"/>
              </a:buClr>
              <a:buSzPts val="1800"/>
              <a:buFont typeface="Arial"/>
              <a:buChar char="•"/>
            </a:pPr>
            <a:r>
              <a:rPr lang="en-US" sz="1800">
                <a:solidFill>
                  <a:schemeClr val="dk1"/>
                </a:solidFill>
              </a:rPr>
              <a:t>Prerequisites : JDK or JRE will need to be installed on the Windows Server before you can configure Tomcat 9</a:t>
            </a:r>
            <a:endParaRPr/>
          </a:p>
          <a:p>
            <a:pPr indent="-342877" lvl="0" marL="342877" rtl="0" algn="l">
              <a:lnSpc>
                <a:spcPct val="150000"/>
              </a:lnSpc>
              <a:spcBef>
                <a:spcPts val="1440"/>
              </a:spcBef>
              <a:spcAft>
                <a:spcPts val="0"/>
              </a:spcAft>
              <a:buClr>
                <a:schemeClr val="dk1"/>
              </a:buClr>
              <a:buSzPts val="1800"/>
              <a:buFont typeface="Quattrocento Sans"/>
              <a:buAutoNum type="arabicPeriod"/>
            </a:pPr>
            <a:r>
              <a:rPr b="1" lang="en-US" sz="1800">
                <a:solidFill>
                  <a:schemeClr val="dk1"/>
                </a:solidFill>
              </a:rPr>
              <a:t>Open your browser and head over to  </a:t>
            </a:r>
            <a:r>
              <a:rPr b="1" lang="en-US" sz="1800">
                <a:solidFill>
                  <a:srgbClr val="FF0000"/>
                </a:solidFill>
              </a:rPr>
              <a:t>https://tomcat.apache.org.</a:t>
            </a:r>
            <a:br>
              <a:rPr b="1" lang="en-US" sz="1800">
                <a:solidFill>
                  <a:srgbClr val="FF0000"/>
                </a:solidFill>
              </a:rPr>
            </a:br>
            <a:r>
              <a:rPr lang="en-US" sz="1800">
                <a:solidFill>
                  <a:schemeClr val="dk1"/>
                </a:solidFill>
              </a:rPr>
              <a:t>Scroll down a little to locate and click on the </a:t>
            </a:r>
            <a:r>
              <a:rPr lang="en-US" sz="1800" u="sng">
                <a:solidFill>
                  <a:schemeClr val="hlink"/>
                </a:solidFill>
                <a:hlinkClick r:id="rId3"/>
              </a:rPr>
              <a:t>Tomcat 10 link</a:t>
            </a:r>
            <a:r>
              <a:rPr lang="en-US" sz="1800">
                <a:solidFill>
                  <a:schemeClr val="dk1"/>
                </a:solidFill>
              </a:rPr>
              <a:t> located within the left menu bar.</a:t>
            </a:r>
            <a:endParaRPr/>
          </a:p>
          <a:p>
            <a:pPr indent="-342877" lvl="0" marL="342877" rtl="0" algn="l">
              <a:lnSpc>
                <a:spcPct val="150000"/>
              </a:lnSpc>
              <a:spcBef>
                <a:spcPts val="1440"/>
              </a:spcBef>
              <a:spcAft>
                <a:spcPts val="0"/>
              </a:spcAft>
              <a:buClr>
                <a:schemeClr val="dk1"/>
              </a:buClr>
              <a:buSzPts val="1800"/>
              <a:buFont typeface="Quattrocento Sans"/>
              <a:buAutoNum type="arabicPeriod"/>
            </a:pPr>
            <a:r>
              <a:rPr b="1" lang="en-US" sz="1800">
                <a:solidFill>
                  <a:schemeClr val="dk1"/>
                </a:solidFill>
              </a:rPr>
              <a:t>Click on Download</a:t>
            </a:r>
            <a:endParaRPr/>
          </a:p>
        </p:txBody>
      </p:sp>
      <p:pic>
        <p:nvPicPr>
          <p:cNvPr id="310" name="Google Shape;310;p34"/>
          <p:cNvPicPr preferRelativeResize="0"/>
          <p:nvPr/>
        </p:nvPicPr>
        <p:blipFill rotWithShape="1">
          <a:blip r:embed="rId4">
            <a:alphaModFix/>
          </a:blip>
          <a:srcRect b="0" l="0" r="0" t="0"/>
          <a:stretch/>
        </p:blipFill>
        <p:spPr>
          <a:xfrm>
            <a:off x="4159878" y="1816509"/>
            <a:ext cx="4525917" cy="428591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Installing Tomcat 9 on Windows</a:t>
            </a:r>
            <a:endParaRPr/>
          </a:p>
        </p:txBody>
      </p:sp>
      <p:sp>
        <p:nvSpPr>
          <p:cNvPr id="316" name="Google Shape;316;p35"/>
          <p:cNvSpPr txBox="1"/>
          <p:nvPr>
            <p:ph idx="1" type="body"/>
          </p:nvPr>
        </p:nvSpPr>
        <p:spPr>
          <a:xfrm>
            <a:off x="141670" y="1582527"/>
            <a:ext cx="8718997" cy="5062975"/>
          </a:xfrm>
          <a:prstGeom prst="rect">
            <a:avLst/>
          </a:prstGeom>
          <a:noFill/>
          <a:ln>
            <a:noFill/>
          </a:ln>
        </p:spPr>
        <p:txBody>
          <a:bodyPr anchorCtr="0" anchor="t" bIns="45700" lIns="91425" spcFirstLastPara="1" rIns="91425" wrap="square" tIns="45700">
            <a:noAutofit/>
          </a:bodyPr>
          <a:lstStyle/>
          <a:p>
            <a:pPr indent="-342877" lvl="0" marL="342877" rtl="0" algn="l">
              <a:lnSpc>
                <a:spcPct val="150000"/>
              </a:lnSpc>
              <a:spcBef>
                <a:spcPts val="0"/>
              </a:spcBef>
              <a:spcAft>
                <a:spcPts val="0"/>
              </a:spcAft>
              <a:buClr>
                <a:schemeClr val="dk1"/>
              </a:buClr>
              <a:buSzPts val="1800"/>
              <a:buFont typeface="Quattrocento Sans"/>
              <a:buAutoNum type="arabicPeriod" startAt="3"/>
            </a:pPr>
            <a:r>
              <a:rPr lang="en-US" sz="1800">
                <a:solidFill>
                  <a:schemeClr val="dk1"/>
                </a:solidFill>
              </a:rPr>
              <a:t>Next, locate the </a:t>
            </a:r>
            <a:r>
              <a:rPr lang="en-US" sz="1800" u="sng">
                <a:solidFill>
                  <a:schemeClr val="hlink"/>
                </a:solidFill>
                <a:hlinkClick r:id="rId3"/>
              </a:rPr>
              <a:t>32-bit/64-bit Windows Service Installer</a:t>
            </a:r>
            <a:r>
              <a:rPr lang="en-US" sz="1800">
                <a:solidFill>
                  <a:schemeClr val="dk1"/>
                </a:solidFill>
              </a:rPr>
              <a:t> link and click on it.</a:t>
            </a:r>
            <a:endParaRPr b="1" sz="1800">
              <a:solidFill>
                <a:schemeClr val="dk1"/>
              </a:solidFill>
            </a:endParaRPr>
          </a:p>
        </p:txBody>
      </p:sp>
      <p:pic>
        <p:nvPicPr>
          <p:cNvPr descr="tomcat.page1" id="317" name="Google Shape;317;p35"/>
          <p:cNvPicPr preferRelativeResize="0"/>
          <p:nvPr/>
        </p:nvPicPr>
        <p:blipFill rotWithShape="1">
          <a:blip r:embed="rId4">
            <a:alphaModFix/>
          </a:blip>
          <a:srcRect b="0" l="0" r="0" t="0"/>
          <a:stretch/>
        </p:blipFill>
        <p:spPr>
          <a:xfrm>
            <a:off x="856249" y="2441368"/>
            <a:ext cx="6823855" cy="334528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lang="en-US" sz="2800"/>
              <a:t>Installation</a:t>
            </a:r>
            <a:endParaRPr/>
          </a:p>
        </p:txBody>
      </p:sp>
      <p:sp>
        <p:nvSpPr>
          <p:cNvPr id="323" name="Google Shape;323;p36"/>
          <p:cNvSpPr txBox="1"/>
          <p:nvPr>
            <p:ph idx="1" type="body"/>
          </p:nvPr>
        </p:nvSpPr>
        <p:spPr>
          <a:xfrm>
            <a:off x="257581" y="1492377"/>
            <a:ext cx="8706119" cy="5062975"/>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None/>
            </a:pPr>
            <a:r>
              <a:rPr lang="en-US" sz="1800">
                <a:solidFill>
                  <a:schemeClr val="dk1"/>
                </a:solidFill>
              </a:rPr>
              <a:t>Step 1.  The first page of the install explains what the installer will do and what to expect. Go ahead and click Next on the first page.</a:t>
            </a:r>
            <a:endParaRPr/>
          </a:p>
          <a:p>
            <a:pPr indent="-228577" lvl="0" marL="342877" rtl="0" algn="l">
              <a:lnSpc>
                <a:spcPct val="150000"/>
              </a:lnSpc>
              <a:spcBef>
                <a:spcPts val="1440"/>
              </a:spcBef>
              <a:spcAft>
                <a:spcPts val="0"/>
              </a:spcAft>
              <a:buClr>
                <a:srgbClr val="7F7F7F"/>
              </a:buClr>
              <a:buSzPts val="1800"/>
              <a:buFont typeface="Quattrocento Sans"/>
              <a:buNone/>
            </a:pPr>
            <a:r>
              <a:t/>
            </a:r>
            <a:endParaRPr b="1" sz="1800">
              <a:solidFill>
                <a:schemeClr val="dk1"/>
              </a:solidFill>
            </a:endParaRPr>
          </a:p>
        </p:txBody>
      </p:sp>
      <p:pic>
        <p:nvPicPr>
          <p:cNvPr descr="tomcat.setup1" id="324" name="Google Shape;324;p36"/>
          <p:cNvPicPr preferRelativeResize="0"/>
          <p:nvPr/>
        </p:nvPicPr>
        <p:blipFill rotWithShape="1">
          <a:blip r:embed="rId3">
            <a:alphaModFix/>
          </a:blip>
          <a:srcRect b="0" l="0" r="0" t="0"/>
          <a:stretch/>
        </p:blipFill>
        <p:spPr>
          <a:xfrm>
            <a:off x="1662404" y="2641513"/>
            <a:ext cx="4876800" cy="37528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lang="en-US" sz="2800"/>
              <a:t>Installation</a:t>
            </a:r>
            <a:endParaRPr/>
          </a:p>
        </p:txBody>
      </p:sp>
      <p:sp>
        <p:nvSpPr>
          <p:cNvPr id="330" name="Google Shape;330;p37"/>
          <p:cNvSpPr txBox="1"/>
          <p:nvPr>
            <p:ph idx="1" type="body"/>
          </p:nvPr>
        </p:nvSpPr>
        <p:spPr>
          <a:xfrm>
            <a:off x="257581" y="1492377"/>
            <a:ext cx="8706119" cy="5062975"/>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7F7F7F"/>
              </a:buClr>
              <a:buSzPts val="1800"/>
              <a:buNone/>
            </a:pPr>
            <a:r>
              <a:rPr b="1" lang="en-US" sz="1800"/>
              <a:t>Step 2. Before you can start the install, you must agree to the Apache License Agreement for the </a:t>
            </a:r>
            <a:r>
              <a:rPr b="1" lang="en-US" sz="1800" u="sng">
                <a:solidFill>
                  <a:schemeClr val="hlink"/>
                </a:solidFill>
                <a:hlinkClick r:id="rId3"/>
              </a:rPr>
              <a:t>Tomcat</a:t>
            </a:r>
            <a:r>
              <a:rPr b="1" lang="en-US" sz="1800"/>
              <a:t> 10 service</a:t>
            </a:r>
            <a:endParaRPr/>
          </a:p>
          <a:p>
            <a:pPr indent="-228577" lvl="0" marL="342877" rtl="0" algn="l">
              <a:lnSpc>
                <a:spcPct val="150000"/>
              </a:lnSpc>
              <a:spcBef>
                <a:spcPts val="1440"/>
              </a:spcBef>
              <a:spcAft>
                <a:spcPts val="0"/>
              </a:spcAft>
              <a:buClr>
                <a:srgbClr val="7F7F7F"/>
              </a:buClr>
              <a:buSzPts val="1800"/>
              <a:buFont typeface="Quattrocento Sans"/>
              <a:buNone/>
            </a:pPr>
            <a:r>
              <a:t/>
            </a:r>
            <a:endParaRPr b="1" sz="1800">
              <a:solidFill>
                <a:schemeClr val="dk1"/>
              </a:solidFill>
            </a:endParaRPr>
          </a:p>
        </p:txBody>
      </p:sp>
      <p:pic>
        <p:nvPicPr>
          <p:cNvPr descr="tomcat.setup1" id="331" name="Google Shape;331;p37"/>
          <p:cNvPicPr preferRelativeResize="0"/>
          <p:nvPr/>
        </p:nvPicPr>
        <p:blipFill rotWithShape="1">
          <a:blip r:embed="rId4">
            <a:alphaModFix/>
          </a:blip>
          <a:srcRect b="0" l="0" r="0" t="0"/>
          <a:stretch/>
        </p:blipFill>
        <p:spPr>
          <a:xfrm>
            <a:off x="1662404" y="2641513"/>
            <a:ext cx="4876800" cy="37528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lang="en-US" sz="2800"/>
              <a:t>Installation</a:t>
            </a:r>
            <a:endParaRPr/>
          </a:p>
        </p:txBody>
      </p:sp>
      <p:pic>
        <p:nvPicPr>
          <p:cNvPr descr="tomcat setup3" id="337" name="Google Shape;337;p38"/>
          <p:cNvPicPr preferRelativeResize="0"/>
          <p:nvPr/>
        </p:nvPicPr>
        <p:blipFill rotWithShape="1">
          <a:blip r:embed="rId3">
            <a:alphaModFix/>
          </a:blip>
          <a:srcRect b="0" l="0" r="0" t="0"/>
          <a:stretch/>
        </p:blipFill>
        <p:spPr>
          <a:xfrm>
            <a:off x="1031340" y="2417739"/>
            <a:ext cx="4876800" cy="3771901"/>
          </a:xfrm>
          <a:prstGeom prst="rect">
            <a:avLst/>
          </a:prstGeom>
          <a:noFill/>
          <a:ln>
            <a:noFill/>
          </a:ln>
        </p:spPr>
      </p:pic>
      <p:sp>
        <p:nvSpPr>
          <p:cNvPr id="338" name="Google Shape;338;p38"/>
          <p:cNvSpPr/>
          <p:nvPr/>
        </p:nvSpPr>
        <p:spPr>
          <a:xfrm>
            <a:off x="167428" y="1490137"/>
            <a:ext cx="8096475" cy="8679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20">
                <a:solidFill>
                  <a:srgbClr val="444444"/>
                </a:solidFill>
                <a:latin typeface="Open Sans"/>
                <a:ea typeface="Open Sans"/>
                <a:cs typeface="Open Sans"/>
                <a:sym typeface="Open Sans"/>
              </a:rPr>
              <a:t>“Select the type of install” dropdown list and choose the “</a:t>
            </a:r>
            <a:r>
              <a:rPr lang="en-US" sz="2520" u="sng">
                <a:solidFill>
                  <a:schemeClr val="hlink"/>
                </a:solidFill>
                <a:latin typeface="Open Sans"/>
                <a:ea typeface="Open Sans"/>
                <a:cs typeface="Open Sans"/>
                <a:sym typeface="Open Sans"/>
                <a:hlinkClick r:id="rId4"/>
              </a:rPr>
              <a:t>Full</a:t>
            </a:r>
            <a:r>
              <a:rPr lang="en-US" sz="2520">
                <a:solidFill>
                  <a:srgbClr val="444444"/>
                </a:solidFill>
                <a:latin typeface="Open Sans"/>
                <a:ea typeface="Open Sans"/>
                <a:cs typeface="Open Sans"/>
                <a:sym typeface="Open Sans"/>
              </a:rPr>
              <a:t>” install option and then click Next.</a:t>
            </a:r>
            <a:endParaRPr sz="252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Tomcat's Sub-Directories</a:t>
            </a:r>
            <a:endParaRPr/>
          </a:p>
        </p:txBody>
      </p:sp>
      <p:sp>
        <p:nvSpPr>
          <p:cNvPr id="344" name="Google Shape;344;p39"/>
          <p:cNvSpPr/>
          <p:nvPr/>
        </p:nvSpPr>
        <p:spPr>
          <a:xfrm>
            <a:off x="118401" y="1526274"/>
            <a:ext cx="8731876" cy="4768741"/>
          </a:xfrm>
          <a:prstGeom prst="rect">
            <a:avLst/>
          </a:prstGeom>
          <a:noFill/>
          <a:ln>
            <a:noFill/>
          </a:ln>
        </p:spPr>
        <p:txBody>
          <a:bodyPr anchorCtr="0" anchor="t" bIns="45700" lIns="91425" spcFirstLastPara="1" rIns="91425" wrap="square" tIns="45700">
            <a:noAutofit/>
          </a:bodyPr>
          <a:lstStyle/>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bin</a:t>
            </a:r>
            <a:r>
              <a:rPr lang="en-US" sz="1600">
                <a:solidFill>
                  <a:srgbClr val="000000"/>
                </a:solidFill>
                <a:latin typeface="Quattrocento Sans"/>
                <a:ea typeface="Quattrocento Sans"/>
                <a:cs typeface="Quattrocento Sans"/>
                <a:sym typeface="Quattrocento Sans"/>
              </a:rPr>
              <a:t>: contains the </a:t>
            </a:r>
            <a:r>
              <a:rPr i="1" lang="en-US" sz="1600">
                <a:solidFill>
                  <a:srgbClr val="000000"/>
                </a:solidFill>
                <a:latin typeface="Quattrocento Sans"/>
                <a:ea typeface="Quattrocento Sans"/>
                <a:cs typeface="Quattrocento Sans"/>
                <a:sym typeface="Quattrocento Sans"/>
              </a:rPr>
              <a:t>binaries</a:t>
            </a:r>
            <a:r>
              <a:rPr lang="en-US" sz="1600">
                <a:solidFill>
                  <a:srgbClr val="000000"/>
                </a:solidFill>
                <a:latin typeface="Quattrocento Sans"/>
                <a:ea typeface="Quattrocento Sans"/>
                <a:cs typeface="Quattrocento Sans"/>
                <a:sym typeface="Quattrocento Sans"/>
              </a:rPr>
              <a:t> and </a:t>
            </a:r>
            <a:r>
              <a:rPr i="1" lang="en-US" sz="1600">
                <a:solidFill>
                  <a:srgbClr val="000000"/>
                </a:solidFill>
                <a:latin typeface="Quattrocento Sans"/>
                <a:ea typeface="Quattrocento Sans"/>
                <a:cs typeface="Quattrocento Sans"/>
                <a:sym typeface="Quattrocento Sans"/>
              </a:rPr>
              <a:t>scripts</a:t>
            </a:r>
            <a:r>
              <a:rPr lang="en-US" sz="1600">
                <a:solidFill>
                  <a:srgbClr val="000000"/>
                </a:solidFill>
                <a:latin typeface="Quattrocento Sans"/>
                <a:ea typeface="Quattrocento Sans"/>
                <a:cs typeface="Quattrocento Sans"/>
                <a:sym typeface="Quattrocento Sans"/>
              </a:rPr>
              <a:t> (e.g., </a:t>
            </a:r>
            <a:r>
              <a:rPr lang="en-US" sz="1400">
                <a:solidFill>
                  <a:srgbClr val="000000"/>
                </a:solidFill>
                <a:latin typeface="Consolas"/>
                <a:ea typeface="Consolas"/>
                <a:cs typeface="Consolas"/>
                <a:sym typeface="Consolas"/>
              </a:rPr>
              <a:t>startup.bat</a:t>
            </a:r>
            <a:r>
              <a:rPr lang="en-US" sz="1600">
                <a:solidFill>
                  <a:srgbClr val="000000"/>
                </a:solidFill>
                <a:latin typeface="Quattrocento Sans"/>
                <a:ea typeface="Quattrocento Sans"/>
                <a:cs typeface="Quattrocento Sans"/>
                <a:sym typeface="Quattrocento Sans"/>
              </a:rPr>
              <a:t> and </a:t>
            </a:r>
            <a:r>
              <a:rPr lang="en-US" sz="1400">
                <a:solidFill>
                  <a:srgbClr val="000000"/>
                </a:solidFill>
                <a:latin typeface="Consolas"/>
                <a:ea typeface="Consolas"/>
                <a:cs typeface="Consolas"/>
                <a:sym typeface="Consolas"/>
              </a:rPr>
              <a:t>shutdown.bat</a:t>
            </a:r>
            <a:r>
              <a:rPr lang="en-US" sz="1600">
                <a:solidFill>
                  <a:srgbClr val="000000"/>
                </a:solidFill>
                <a:latin typeface="Quattrocento Sans"/>
                <a:ea typeface="Quattrocento Sans"/>
                <a:cs typeface="Quattrocento Sans"/>
                <a:sym typeface="Quattrocento Sans"/>
              </a:rPr>
              <a:t> for Windows; </a:t>
            </a:r>
            <a:r>
              <a:rPr lang="en-US" sz="1400">
                <a:solidFill>
                  <a:srgbClr val="000000"/>
                </a:solidFill>
                <a:latin typeface="Consolas"/>
                <a:ea typeface="Consolas"/>
                <a:cs typeface="Consolas"/>
                <a:sym typeface="Consolas"/>
              </a:rPr>
              <a:t>startup.sh</a:t>
            </a:r>
            <a:r>
              <a:rPr lang="en-US" sz="1600">
                <a:solidFill>
                  <a:srgbClr val="000000"/>
                </a:solidFill>
                <a:latin typeface="Quattrocento Sans"/>
                <a:ea typeface="Quattrocento Sans"/>
                <a:cs typeface="Quattrocento Sans"/>
                <a:sym typeface="Quattrocento Sans"/>
              </a:rPr>
              <a:t> and </a:t>
            </a:r>
            <a:r>
              <a:rPr lang="en-US" sz="1400">
                <a:solidFill>
                  <a:srgbClr val="000000"/>
                </a:solidFill>
                <a:latin typeface="Consolas"/>
                <a:ea typeface="Consolas"/>
                <a:cs typeface="Consolas"/>
                <a:sym typeface="Consolas"/>
              </a:rPr>
              <a:t>shutdown.sh</a:t>
            </a:r>
            <a:r>
              <a:rPr lang="en-US" sz="1600">
                <a:solidFill>
                  <a:srgbClr val="000000"/>
                </a:solidFill>
                <a:latin typeface="Quattrocento Sans"/>
                <a:ea typeface="Quattrocento Sans"/>
                <a:cs typeface="Quattrocento Sans"/>
                <a:sym typeface="Quattrocento Sans"/>
              </a:rPr>
              <a:t> for Unixes and macOS).</a:t>
            </a:r>
            <a:endParaRPr sz="2520">
              <a:solidFill>
                <a:srgbClr val="000000"/>
              </a:solidFill>
              <a:latin typeface="Calibri"/>
              <a:ea typeface="Calibri"/>
              <a:cs typeface="Calibri"/>
              <a:sym typeface="Calibri"/>
            </a:endParaRPr>
          </a:p>
          <a:p>
            <a:pPr indent="-215877" lvl="0" marL="342877" marR="0" rtl="0" algn="just">
              <a:lnSpc>
                <a:spcPct val="107000"/>
              </a:lnSpc>
              <a:spcBef>
                <a:spcPts val="0"/>
              </a:spcBef>
              <a:spcAft>
                <a:spcPts val="0"/>
              </a:spcAft>
              <a:buClr>
                <a:schemeClr val="dk1"/>
              </a:buClr>
              <a:buSzPts val="2000"/>
              <a:buFont typeface="Quattrocento Sans"/>
              <a:buNone/>
            </a:pPr>
            <a:r>
              <a:t/>
            </a:r>
            <a:endParaRPr b="1" sz="2000">
              <a:solidFill>
                <a:srgbClr val="444444"/>
              </a:solidFill>
              <a:latin typeface="Consolas"/>
              <a:ea typeface="Consolas"/>
              <a:cs typeface="Consolas"/>
              <a:sym typeface="Consolas"/>
            </a:endParaRPr>
          </a:p>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webapps</a:t>
            </a:r>
            <a:r>
              <a:rPr lang="en-US" sz="1600">
                <a:solidFill>
                  <a:srgbClr val="000000"/>
                </a:solidFill>
                <a:latin typeface="Quattrocento Sans"/>
                <a:ea typeface="Quattrocento Sans"/>
                <a:cs typeface="Quattrocento Sans"/>
                <a:sym typeface="Quattrocento Sans"/>
              </a:rPr>
              <a:t>: contains the </a:t>
            </a:r>
            <a:r>
              <a:rPr i="1" lang="en-US" sz="1600">
                <a:solidFill>
                  <a:srgbClr val="000000"/>
                </a:solidFill>
                <a:latin typeface="Quattrocento Sans"/>
                <a:ea typeface="Quattrocento Sans"/>
                <a:cs typeface="Quattrocento Sans"/>
                <a:sym typeface="Quattrocento Sans"/>
              </a:rPr>
              <a:t>webapps</a:t>
            </a:r>
            <a:r>
              <a:rPr lang="en-US" sz="1600">
                <a:solidFill>
                  <a:srgbClr val="000000"/>
                </a:solidFill>
                <a:latin typeface="Quattrocento Sans"/>
                <a:ea typeface="Quattrocento Sans"/>
                <a:cs typeface="Quattrocento Sans"/>
                <a:sym typeface="Quattrocento Sans"/>
              </a:rPr>
              <a:t> to be deployed. You can also place the WAR (Webapp Archive) file for deployment here.</a:t>
            </a:r>
            <a:endParaRPr sz="2520">
              <a:solidFill>
                <a:srgbClr val="000000"/>
              </a:solidFill>
              <a:latin typeface="Calibri"/>
              <a:ea typeface="Calibri"/>
              <a:cs typeface="Calibri"/>
              <a:sym typeface="Calibri"/>
            </a:endParaRPr>
          </a:p>
          <a:p>
            <a:pPr indent="-215877" lvl="0" marL="342877" marR="0" rtl="0" algn="just">
              <a:lnSpc>
                <a:spcPct val="107000"/>
              </a:lnSpc>
              <a:spcBef>
                <a:spcPts val="0"/>
              </a:spcBef>
              <a:spcAft>
                <a:spcPts val="0"/>
              </a:spcAft>
              <a:buClr>
                <a:schemeClr val="dk1"/>
              </a:buClr>
              <a:buSzPts val="2000"/>
              <a:buFont typeface="Quattrocento Sans"/>
              <a:buNone/>
            </a:pPr>
            <a:r>
              <a:t/>
            </a:r>
            <a:endParaRPr b="1" sz="2000">
              <a:solidFill>
                <a:srgbClr val="444444"/>
              </a:solidFill>
              <a:latin typeface="Consolas"/>
              <a:ea typeface="Consolas"/>
              <a:cs typeface="Consolas"/>
              <a:sym typeface="Consolas"/>
            </a:endParaRPr>
          </a:p>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lib</a:t>
            </a:r>
            <a:r>
              <a:rPr lang="en-US" sz="1600">
                <a:solidFill>
                  <a:srgbClr val="000000"/>
                </a:solidFill>
                <a:latin typeface="Quattrocento Sans"/>
                <a:ea typeface="Quattrocento Sans"/>
                <a:cs typeface="Quattrocento Sans"/>
                <a:sym typeface="Quattrocento Sans"/>
              </a:rPr>
              <a:t>: contains the Tomcat's system-wide library JAR files, accessible by all webapps. You could also place external JAR file (such as MySQL JDBC Driver) here.</a:t>
            </a:r>
            <a:endParaRPr sz="2520">
              <a:solidFill>
                <a:srgbClr val="000000"/>
              </a:solidFill>
              <a:latin typeface="Calibri"/>
              <a:ea typeface="Calibri"/>
              <a:cs typeface="Calibri"/>
              <a:sym typeface="Calibri"/>
            </a:endParaRPr>
          </a:p>
          <a:p>
            <a:pPr indent="-215877" lvl="0" marL="342877" marR="0" rtl="0" algn="just">
              <a:lnSpc>
                <a:spcPct val="107000"/>
              </a:lnSpc>
              <a:spcBef>
                <a:spcPts val="0"/>
              </a:spcBef>
              <a:spcAft>
                <a:spcPts val="0"/>
              </a:spcAft>
              <a:buClr>
                <a:schemeClr val="dk1"/>
              </a:buClr>
              <a:buSzPts val="2000"/>
              <a:buFont typeface="Quattrocento Sans"/>
              <a:buNone/>
            </a:pPr>
            <a:r>
              <a:t/>
            </a:r>
            <a:endParaRPr b="1" sz="2000">
              <a:solidFill>
                <a:srgbClr val="444444"/>
              </a:solidFill>
              <a:latin typeface="Consolas"/>
              <a:ea typeface="Consolas"/>
              <a:cs typeface="Consolas"/>
              <a:sym typeface="Consolas"/>
            </a:endParaRPr>
          </a:p>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conf</a:t>
            </a:r>
            <a:r>
              <a:rPr lang="en-US" sz="1600">
                <a:solidFill>
                  <a:srgbClr val="000000"/>
                </a:solidFill>
                <a:latin typeface="Quattrocento Sans"/>
                <a:ea typeface="Quattrocento Sans"/>
                <a:cs typeface="Quattrocento Sans"/>
                <a:sym typeface="Quattrocento Sans"/>
              </a:rPr>
              <a:t>: contains the system-wide </a:t>
            </a:r>
            <a:r>
              <a:rPr i="1" lang="en-US" sz="1600">
                <a:solidFill>
                  <a:srgbClr val="000000"/>
                </a:solidFill>
                <a:latin typeface="Quattrocento Sans"/>
                <a:ea typeface="Quattrocento Sans"/>
                <a:cs typeface="Quattrocento Sans"/>
                <a:sym typeface="Quattrocento Sans"/>
              </a:rPr>
              <a:t>configuration</a:t>
            </a:r>
            <a:r>
              <a:rPr lang="en-US" sz="1600">
                <a:solidFill>
                  <a:srgbClr val="000000"/>
                </a:solidFill>
                <a:latin typeface="Quattrocento Sans"/>
                <a:ea typeface="Quattrocento Sans"/>
                <a:cs typeface="Quattrocento Sans"/>
                <a:sym typeface="Quattrocento Sans"/>
              </a:rPr>
              <a:t> files, such as </a:t>
            </a:r>
            <a:r>
              <a:rPr lang="en-US" sz="1400">
                <a:solidFill>
                  <a:srgbClr val="000000"/>
                </a:solidFill>
                <a:latin typeface="Consolas"/>
                <a:ea typeface="Consolas"/>
                <a:cs typeface="Consolas"/>
                <a:sym typeface="Consolas"/>
              </a:rPr>
              <a:t>server.xml</a:t>
            </a:r>
            <a:r>
              <a:rPr lang="en-US" sz="1600">
                <a:solidFill>
                  <a:srgbClr val="000000"/>
                </a:solidFill>
                <a:latin typeface="Quattrocento Sans"/>
                <a:ea typeface="Quattrocento Sans"/>
                <a:cs typeface="Quattrocento Sans"/>
                <a:sym typeface="Quattrocento Sans"/>
              </a:rPr>
              <a:t>, </a:t>
            </a:r>
            <a:r>
              <a:rPr lang="en-US" sz="1400">
                <a:solidFill>
                  <a:srgbClr val="000000"/>
                </a:solidFill>
                <a:latin typeface="Consolas"/>
                <a:ea typeface="Consolas"/>
                <a:cs typeface="Consolas"/>
                <a:sym typeface="Consolas"/>
              </a:rPr>
              <a:t>web.xml</a:t>
            </a:r>
            <a:r>
              <a:rPr lang="en-US" sz="1600">
                <a:solidFill>
                  <a:srgbClr val="000000"/>
                </a:solidFill>
                <a:latin typeface="Quattrocento Sans"/>
                <a:ea typeface="Quattrocento Sans"/>
                <a:cs typeface="Quattrocento Sans"/>
                <a:sym typeface="Quattrocento Sans"/>
              </a:rPr>
              <a:t>, and </a:t>
            </a:r>
            <a:r>
              <a:rPr lang="en-US" sz="1400">
                <a:solidFill>
                  <a:srgbClr val="000000"/>
                </a:solidFill>
                <a:latin typeface="Consolas"/>
                <a:ea typeface="Consolas"/>
                <a:cs typeface="Consolas"/>
                <a:sym typeface="Consolas"/>
              </a:rPr>
              <a:t>context.xml</a:t>
            </a:r>
            <a:r>
              <a:rPr lang="en-US" sz="1600">
                <a:solidFill>
                  <a:srgbClr val="000000"/>
                </a:solidFill>
                <a:latin typeface="Quattrocento Sans"/>
                <a:ea typeface="Quattrocento Sans"/>
                <a:cs typeface="Quattrocento Sans"/>
                <a:sym typeface="Quattrocento Sans"/>
              </a:rPr>
              <a:t>.</a:t>
            </a:r>
            <a:endParaRPr sz="2520">
              <a:solidFill>
                <a:srgbClr val="000000"/>
              </a:solidFill>
              <a:latin typeface="Calibri"/>
              <a:ea typeface="Calibri"/>
              <a:cs typeface="Calibri"/>
              <a:sym typeface="Calibri"/>
            </a:endParaRPr>
          </a:p>
          <a:p>
            <a:pPr indent="-215877" lvl="0" marL="342877" marR="0" rtl="0" algn="just">
              <a:lnSpc>
                <a:spcPct val="107000"/>
              </a:lnSpc>
              <a:spcBef>
                <a:spcPts val="0"/>
              </a:spcBef>
              <a:spcAft>
                <a:spcPts val="0"/>
              </a:spcAft>
              <a:buClr>
                <a:schemeClr val="dk1"/>
              </a:buClr>
              <a:buSzPts val="2000"/>
              <a:buFont typeface="Quattrocento Sans"/>
              <a:buNone/>
            </a:pPr>
            <a:r>
              <a:t/>
            </a:r>
            <a:endParaRPr b="1" sz="2000">
              <a:solidFill>
                <a:srgbClr val="444444"/>
              </a:solidFill>
              <a:latin typeface="Consolas"/>
              <a:ea typeface="Consolas"/>
              <a:cs typeface="Consolas"/>
              <a:sym typeface="Consolas"/>
            </a:endParaRPr>
          </a:p>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logs</a:t>
            </a:r>
            <a:r>
              <a:rPr lang="en-US" sz="1600">
                <a:solidFill>
                  <a:srgbClr val="000000"/>
                </a:solidFill>
                <a:latin typeface="Quattrocento Sans"/>
                <a:ea typeface="Quattrocento Sans"/>
                <a:cs typeface="Quattrocento Sans"/>
                <a:sym typeface="Quattrocento Sans"/>
              </a:rPr>
              <a:t>: contains Tomcat's log files. You may need to check for error messages here.</a:t>
            </a:r>
            <a:endParaRPr sz="2520">
              <a:solidFill>
                <a:srgbClr val="000000"/>
              </a:solidFill>
              <a:latin typeface="Calibri"/>
              <a:ea typeface="Calibri"/>
              <a:cs typeface="Calibri"/>
              <a:sym typeface="Calibri"/>
            </a:endParaRPr>
          </a:p>
          <a:p>
            <a:pPr indent="-215877" lvl="0" marL="342877" marR="0" rtl="0" algn="just">
              <a:lnSpc>
                <a:spcPct val="107000"/>
              </a:lnSpc>
              <a:spcBef>
                <a:spcPts val="0"/>
              </a:spcBef>
              <a:spcAft>
                <a:spcPts val="0"/>
              </a:spcAft>
              <a:buClr>
                <a:schemeClr val="dk1"/>
              </a:buClr>
              <a:buSzPts val="2000"/>
              <a:buFont typeface="Quattrocento Sans"/>
              <a:buNone/>
            </a:pPr>
            <a:r>
              <a:t/>
            </a:r>
            <a:endParaRPr b="1" sz="2000">
              <a:solidFill>
                <a:srgbClr val="444444"/>
              </a:solidFill>
              <a:latin typeface="Consolas"/>
              <a:ea typeface="Consolas"/>
              <a:cs typeface="Consolas"/>
              <a:sym typeface="Consolas"/>
            </a:endParaRPr>
          </a:p>
          <a:p>
            <a:pPr indent="-342877" lvl="0" marL="342877" marR="0" rtl="0" algn="just">
              <a:lnSpc>
                <a:spcPct val="107000"/>
              </a:lnSpc>
              <a:spcBef>
                <a:spcPts val="0"/>
              </a:spcBef>
              <a:spcAft>
                <a:spcPts val="0"/>
              </a:spcAft>
              <a:buClr>
                <a:srgbClr val="444444"/>
              </a:buClr>
              <a:buSzPts val="2000"/>
              <a:buFont typeface="Quattrocento Sans"/>
              <a:buAutoNum type="arabicPeriod"/>
            </a:pPr>
            <a:r>
              <a:rPr b="1" lang="en-US" sz="2000">
                <a:solidFill>
                  <a:srgbClr val="444444"/>
                </a:solidFill>
                <a:latin typeface="Consolas"/>
                <a:ea typeface="Consolas"/>
                <a:cs typeface="Consolas"/>
                <a:sym typeface="Consolas"/>
              </a:rPr>
              <a:t>work</a:t>
            </a:r>
            <a:r>
              <a:rPr lang="en-US" sz="1600">
                <a:solidFill>
                  <a:srgbClr val="000000"/>
                </a:solidFill>
                <a:latin typeface="Quattrocento Sans"/>
                <a:ea typeface="Quattrocento Sans"/>
                <a:cs typeface="Quattrocento Sans"/>
                <a:sym typeface="Quattrocento Sans"/>
              </a:rPr>
              <a:t>: Tomcat's working directory used by JSP, for JSP-to-Servlet conversion.</a:t>
            </a:r>
            <a:endParaRPr sz="252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Format of a web application</a:t>
            </a:r>
            <a:endParaRPr/>
          </a:p>
        </p:txBody>
      </p:sp>
      <p:sp>
        <p:nvSpPr>
          <p:cNvPr id="350" name="Google Shape;350;p40"/>
          <p:cNvSpPr txBox="1"/>
          <p:nvPr/>
        </p:nvSpPr>
        <p:spPr>
          <a:xfrm>
            <a:off x="281190" y="1429555"/>
            <a:ext cx="8386293" cy="5029200"/>
          </a:xfrm>
          <a:prstGeom prst="rect">
            <a:avLst/>
          </a:prstGeom>
          <a:noFill/>
          <a:ln>
            <a:noFill/>
          </a:ln>
        </p:spPr>
        <p:txBody>
          <a:bodyPr anchorCtr="0" anchor="t" bIns="45700" lIns="91425" spcFirstLastPara="1" rIns="91425" wrap="square" tIns="45700">
            <a:noAutofit/>
          </a:bodyPr>
          <a:lstStyle/>
          <a:p>
            <a:pPr indent="-342877" lvl="0" marL="342877" marR="0" rtl="0" algn="l">
              <a:lnSpc>
                <a:spcPct val="9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Web applications are stored in the </a:t>
            </a:r>
            <a:r>
              <a:rPr b="1" lang="en-US" sz="2000" u="sng">
                <a:solidFill>
                  <a:srgbClr val="0070C0"/>
                </a:solidFill>
                <a:latin typeface="Quattrocento Sans"/>
                <a:ea typeface="Quattrocento Sans"/>
                <a:cs typeface="Quattrocento Sans"/>
                <a:sym typeface="Quattrocento Sans"/>
              </a:rPr>
              <a:t>webapps</a:t>
            </a:r>
            <a:r>
              <a:rPr b="1" lang="en-US" sz="2000">
                <a:solidFill>
                  <a:srgbClr val="0070C0"/>
                </a:solidFill>
                <a:latin typeface="Quattrocento Sans"/>
                <a:ea typeface="Quattrocento Sans"/>
                <a:cs typeface="Quattrocento Sans"/>
                <a:sym typeface="Quattrocento Sans"/>
              </a:rPr>
              <a:t> folder</a:t>
            </a:r>
            <a:r>
              <a:rPr lang="en-US" sz="2000">
                <a:solidFill>
                  <a:schemeClr val="dk1"/>
                </a:solidFill>
                <a:latin typeface="Quattrocento Sans"/>
                <a:ea typeface="Quattrocento Sans"/>
                <a:cs typeface="Quattrocento Sans"/>
                <a:sym typeface="Quattrocento Sans"/>
              </a:rPr>
              <a:t>, either as a folder or as a </a:t>
            </a:r>
            <a:r>
              <a:rPr b="1" lang="en-US" sz="2000">
                <a:solidFill>
                  <a:schemeClr val="dk1"/>
                </a:solidFill>
                <a:latin typeface="Quattrocento Sans"/>
                <a:ea typeface="Quattrocento Sans"/>
                <a:cs typeface="Quattrocento Sans"/>
                <a:sym typeface="Quattrocento Sans"/>
              </a:rPr>
              <a:t>.war archive</a:t>
            </a:r>
            <a:endParaRPr/>
          </a:p>
          <a:p>
            <a:pPr indent="-342877" lvl="0" marL="342877" marR="0" rtl="0" algn="l">
              <a:lnSpc>
                <a:spcPct val="9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 </a:t>
            </a:r>
            <a:r>
              <a:rPr b="1" lang="en-US" sz="2000">
                <a:solidFill>
                  <a:srgbClr val="0070C0"/>
                </a:solidFill>
                <a:latin typeface="Quattrocento Sans"/>
                <a:ea typeface="Quattrocento Sans"/>
                <a:cs typeface="Quattrocento Sans"/>
                <a:sym typeface="Quattrocento Sans"/>
              </a:rPr>
              <a:t>web application </a:t>
            </a:r>
            <a:r>
              <a:rPr lang="en-US" sz="2000">
                <a:solidFill>
                  <a:schemeClr val="dk1"/>
                </a:solidFill>
                <a:latin typeface="Quattrocento Sans"/>
                <a:ea typeface="Quattrocento Sans"/>
                <a:cs typeface="Quattrocento Sans"/>
                <a:sym typeface="Quattrocento Sans"/>
              </a:rPr>
              <a:t>(either a folder or a .war archive) must contain the following files:</a:t>
            </a:r>
            <a:endParaRPr/>
          </a:p>
          <a:p>
            <a:pPr indent="-171450" lvl="1" marL="514350" marR="0" rtl="0" algn="l">
              <a:lnSpc>
                <a:spcPct val="90000"/>
              </a:lnSpc>
              <a:spcBef>
                <a:spcPts val="1440"/>
              </a:spcBef>
              <a:spcAft>
                <a:spcPts val="0"/>
              </a:spcAft>
              <a:buClr>
                <a:schemeClr val="dk1"/>
              </a:buClr>
              <a:buSzPts val="1800"/>
              <a:buFont typeface="Courier New"/>
              <a:buChar char="o"/>
            </a:pPr>
            <a:r>
              <a:rPr b="1" i="0" lang="en-US" sz="1800" u="none" cap="none" strike="noStrike">
                <a:solidFill>
                  <a:schemeClr val="dk1"/>
                </a:solidFill>
                <a:latin typeface="Quattrocento Sans"/>
                <a:ea typeface="Quattrocento Sans"/>
                <a:cs typeface="Quattrocento Sans"/>
                <a:sym typeface="Quattrocento Sans"/>
              </a:rPr>
              <a:t>WEB-INF folder</a:t>
            </a:r>
            <a:endParaRPr/>
          </a:p>
          <a:p>
            <a:pPr indent="-171450" lvl="1" marL="514350" marR="0" rtl="0" algn="l">
              <a:lnSpc>
                <a:spcPct val="90000"/>
              </a:lnSpc>
              <a:spcBef>
                <a:spcPts val="1440"/>
              </a:spcBef>
              <a:spcAft>
                <a:spcPts val="0"/>
              </a:spcAft>
              <a:buClr>
                <a:schemeClr val="dk1"/>
              </a:buClr>
              <a:buSzPts val="1800"/>
              <a:buFont typeface="Courier New"/>
              <a:buChar char="o"/>
            </a:pPr>
            <a:r>
              <a:rPr b="1" i="0" lang="en-US" sz="1800" u="none" cap="none" strike="noStrike">
                <a:solidFill>
                  <a:schemeClr val="dk1"/>
                </a:solidFill>
                <a:latin typeface="Quattrocento Sans"/>
                <a:ea typeface="Quattrocento Sans"/>
                <a:cs typeface="Quattrocento Sans"/>
                <a:sym typeface="Quattrocento Sans"/>
              </a:rPr>
              <a:t>WEB-INF\web.xml: a configuration file</a:t>
            </a:r>
            <a:endParaRPr/>
          </a:p>
          <a:p>
            <a:pPr indent="-342877" lvl="0" marL="342877" marR="0" rtl="0" algn="l">
              <a:lnSpc>
                <a:spcPct val="9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Optionally the </a:t>
            </a:r>
            <a:r>
              <a:rPr b="1" lang="en-US" sz="2000">
                <a:solidFill>
                  <a:srgbClr val="0070C0"/>
                </a:solidFill>
                <a:latin typeface="Quattrocento Sans"/>
                <a:ea typeface="Quattrocento Sans"/>
                <a:cs typeface="Quattrocento Sans"/>
                <a:sym typeface="Quattrocento Sans"/>
              </a:rPr>
              <a:t>WEB-INF folder can contain </a:t>
            </a:r>
            <a:r>
              <a:rPr lang="en-US" sz="2000">
                <a:solidFill>
                  <a:schemeClr val="dk1"/>
                </a:solidFill>
                <a:latin typeface="Quattrocento Sans"/>
                <a:ea typeface="Quattrocento Sans"/>
                <a:cs typeface="Quattrocento Sans"/>
                <a:sym typeface="Quattrocento Sans"/>
              </a:rPr>
              <a:t>the following subfolders:</a:t>
            </a:r>
            <a:endParaRPr/>
          </a:p>
          <a:p>
            <a:pPr indent="-171450" lvl="1" marL="514350" marR="0" rtl="0" algn="l">
              <a:lnSpc>
                <a:spcPct val="90000"/>
              </a:lnSpc>
              <a:spcBef>
                <a:spcPts val="1440"/>
              </a:spcBef>
              <a:spcAft>
                <a:spcPts val="0"/>
              </a:spcAft>
              <a:buClr>
                <a:schemeClr val="dk1"/>
              </a:buClr>
              <a:buSzPts val="1800"/>
              <a:buFont typeface="Arial"/>
              <a:buChar char="•"/>
            </a:pPr>
            <a:r>
              <a:rPr b="1" i="0" lang="en-US" sz="1800" u="none" cap="none" strike="noStrike">
                <a:solidFill>
                  <a:schemeClr val="dk1"/>
                </a:solidFill>
                <a:latin typeface="Quattrocento Sans"/>
                <a:ea typeface="Quattrocento Sans"/>
                <a:cs typeface="Quattrocento Sans"/>
                <a:sym typeface="Quattrocento Sans"/>
              </a:rPr>
              <a:t>classes: which contain servlets</a:t>
            </a:r>
            <a:endParaRPr/>
          </a:p>
          <a:p>
            <a:pPr indent="-171450" lvl="1" marL="514350" marR="0" rtl="0" algn="l">
              <a:lnSpc>
                <a:spcPct val="90000"/>
              </a:lnSpc>
              <a:spcBef>
                <a:spcPts val="1440"/>
              </a:spcBef>
              <a:spcAft>
                <a:spcPts val="0"/>
              </a:spcAft>
              <a:buClr>
                <a:schemeClr val="dk1"/>
              </a:buClr>
              <a:buSzPts val="1800"/>
              <a:buFont typeface="Arial"/>
              <a:buChar char="•"/>
            </a:pPr>
            <a:r>
              <a:rPr b="1" i="0" lang="en-US" sz="1800" u="none" cap="none" strike="noStrike">
                <a:solidFill>
                  <a:schemeClr val="dk1"/>
                </a:solidFill>
                <a:latin typeface="Quattrocento Sans"/>
                <a:ea typeface="Quattrocento Sans"/>
                <a:cs typeface="Quattrocento Sans"/>
                <a:sym typeface="Quattrocento Sans"/>
              </a:rPr>
              <a:t>lib: which contains jars used by the web application</a:t>
            </a:r>
            <a:endParaRPr/>
          </a:p>
          <a:p>
            <a:pPr indent="-342877" lvl="0" marL="342877" marR="0" rtl="0" algn="l">
              <a:lnSpc>
                <a:spcPct val="9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html, jsp and resource files can be placed anywhere in the web application home folder</a:t>
            </a:r>
            <a:endParaRPr/>
          </a:p>
          <a:p>
            <a:pPr indent="-342877" lvl="0" marL="342877" marR="0" rtl="0" algn="l">
              <a:lnSpc>
                <a:spcPct val="9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servlets must be placed in the folder or subfolders of WEB-INF\classes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Structure  of CATALINA_HOME directory</a:t>
            </a:r>
            <a:endParaRPr/>
          </a:p>
        </p:txBody>
      </p:sp>
      <p:pic>
        <p:nvPicPr>
          <p:cNvPr descr="Servlet_HelloServletDirectory.png" id="356" name="Google Shape;356;p41"/>
          <p:cNvPicPr preferRelativeResize="0"/>
          <p:nvPr/>
        </p:nvPicPr>
        <p:blipFill rotWithShape="1">
          <a:blip r:embed="rId3">
            <a:alphaModFix/>
          </a:blip>
          <a:srcRect b="0" l="0" r="0" t="0"/>
          <a:stretch/>
        </p:blipFill>
        <p:spPr>
          <a:xfrm>
            <a:off x="1512540" y="1510048"/>
            <a:ext cx="3420067" cy="4943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What we will learn?</a:t>
            </a:r>
            <a:endParaRPr/>
          </a:p>
        </p:txBody>
      </p:sp>
      <p:sp>
        <p:nvSpPr>
          <p:cNvPr id="119" name="Google Shape;119;p15"/>
          <p:cNvSpPr/>
          <p:nvPr/>
        </p:nvSpPr>
        <p:spPr>
          <a:xfrm>
            <a:off x="2012191" y="1480712"/>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Introduction to Servlet and Hierarchy of Servlet, </a:t>
            </a:r>
            <a:endParaRPr/>
          </a:p>
        </p:txBody>
      </p:sp>
      <p:sp>
        <p:nvSpPr>
          <p:cNvPr id="120" name="Google Shape;120;p15"/>
          <p:cNvSpPr/>
          <p:nvPr/>
        </p:nvSpPr>
        <p:spPr>
          <a:xfrm>
            <a:off x="2012191" y="2086974"/>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Life cycle of servlet, </a:t>
            </a:r>
            <a:endParaRPr/>
          </a:p>
        </p:txBody>
      </p:sp>
      <p:sp>
        <p:nvSpPr>
          <p:cNvPr id="121" name="Google Shape;121;p15"/>
          <p:cNvSpPr/>
          <p:nvPr/>
        </p:nvSpPr>
        <p:spPr>
          <a:xfrm>
            <a:off x="2012191" y="2693236"/>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Tomcat configuration (Note: Only for Lab Demonstration), </a:t>
            </a:r>
            <a:endParaRPr/>
          </a:p>
        </p:txBody>
      </p:sp>
      <p:sp>
        <p:nvSpPr>
          <p:cNvPr id="122" name="Google Shape;122;p15"/>
          <p:cNvSpPr/>
          <p:nvPr/>
        </p:nvSpPr>
        <p:spPr>
          <a:xfrm>
            <a:off x="2012191" y="3299498"/>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Handing get and post request (HTTP), </a:t>
            </a:r>
            <a:endParaRPr/>
          </a:p>
        </p:txBody>
      </p:sp>
      <p:sp>
        <p:nvSpPr>
          <p:cNvPr id="123" name="Google Shape;123;p15"/>
          <p:cNvSpPr/>
          <p:nvPr/>
        </p:nvSpPr>
        <p:spPr>
          <a:xfrm>
            <a:off x="2012191" y="3905760"/>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Handling a data from HTML to servlet,</a:t>
            </a:r>
            <a:endParaRPr/>
          </a:p>
        </p:txBody>
      </p:sp>
      <p:sp>
        <p:nvSpPr>
          <p:cNvPr id="124" name="Google Shape;124;p15"/>
          <p:cNvSpPr/>
          <p:nvPr/>
        </p:nvSpPr>
        <p:spPr>
          <a:xfrm>
            <a:off x="2012191" y="4512022"/>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Retriving a data from database to servlet, </a:t>
            </a:r>
            <a:endParaRPr/>
          </a:p>
        </p:txBody>
      </p:sp>
      <p:sp>
        <p:nvSpPr>
          <p:cNvPr id="125" name="Google Shape;125;p15"/>
          <p:cNvSpPr/>
          <p:nvPr/>
        </p:nvSpPr>
        <p:spPr>
          <a:xfrm>
            <a:off x="2012191" y="5118284"/>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Session tracking – User Authorization, </a:t>
            </a:r>
            <a:endParaRPr/>
          </a:p>
        </p:txBody>
      </p:sp>
      <p:sp>
        <p:nvSpPr>
          <p:cNvPr id="126" name="Google Shape;126;p15"/>
          <p:cNvSpPr/>
          <p:nvPr/>
        </p:nvSpPr>
        <p:spPr>
          <a:xfrm>
            <a:off x="2012191" y="5724546"/>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URL rewriting, Hidden form fields, </a:t>
            </a:r>
            <a:endParaRPr/>
          </a:p>
        </p:txBody>
      </p:sp>
      <p:sp>
        <p:nvSpPr>
          <p:cNvPr id="127" name="Google Shape;127;p15"/>
          <p:cNvSpPr/>
          <p:nvPr/>
        </p:nvSpPr>
        <p:spPr>
          <a:xfrm>
            <a:off x="2012191" y="6330808"/>
            <a:ext cx="3658136" cy="527185"/>
          </a:xfrm>
          <a:prstGeom prst="roundRect">
            <a:avLst>
              <a:gd fmla="val 16667" name="adj"/>
            </a:avLst>
          </a:prstGeom>
          <a:solidFill>
            <a:schemeClr val="lt1"/>
          </a:solidFill>
          <a:ln cap="flat" cmpd="sng" w="12700">
            <a:solidFill>
              <a:srgbClr val="D670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1600" u="none" cap="none" strike="noStrike">
                <a:solidFill>
                  <a:srgbClr val="002060"/>
                </a:solidFill>
                <a:latin typeface="Quattrocento Sans"/>
                <a:ea typeface="Quattrocento Sans"/>
                <a:cs typeface="Quattrocento Sans"/>
                <a:sym typeface="Quattrocento Sans"/>
              </a:rPr>
              <a:t>- Cookies and HttpSession</a:t>
            </a:r>
            <a:endParaRPr b="0" i="0" sz="1600" u="none" cap="none" strike="noStrike">
              <a:solidFill>
                <a:srgbClr val="002060"/>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Configuring servlets : web.xml</a:t>
            </a:r>
            <a:endParaRPr/>
          </a:p>
        </p:txBody>
      </p:sp>
      <p:sp>
        <p:nvSpPr>
          <p:cNvPr id="362" name="Google Shape;362;p42"/>
          <p:cNvSpPr txBox="1"/>
          <p:nvPr/>
        </p:nvSpPr>
        <p:spPr>
          <a:xfrm>
            <a:off x="3397880" y="1906077"/>
            <a:ext cx="5514305" cy="394093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400"/>
              <a:buFont typeface="Arial"/>
              <a:buNone/>
            </a:pPr>
            <a:r>
              <a:rPr b="1" lang="en-US" sz="1400">
                <a:solidFill>
                  <a:srgbClr val="0070C0"/>
                </a:solidFill>
                <a:latin typeface="Quattrocento Sans"/>
                <a:ea typeface="Quattrocento Sans"/>
                <a:cs typeface="Quattrocento Sans"/>
                <a:sym typeface="Quattrocento Sans"/>
              </a:rPr>
              <a:t>&lt;servlet&gt;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&lt;servlet-name&gt;</a:t>
            </a:r>
            <a:r>
              <a:rPr lang="en-US" sz="1400">
                <a:solidFill>
                  <a:srgbClr val="FF0000"/>
                </a:solidFill>
                <a:latin typeface="Quattrocento Sans"/>
                <a:ea typeface="Quattrocento Sans"/>
                <a:cs typeface="Quattrocento Sans"/>
                <a:sym typeface="Quattrocento Sans"/>
              </a:rPr>
              <a:t>ServletsName</a:t>
            </a:r>
            <a:r>
              <a:rPr lang="en-US" sz="1400">
                <a:solidFill>
                  <a:schemeClr val="dk1"/>
                </a:solidFill>
                <a:latin typeface="Quattrocento Sans"/>
                <a:ea typeface="Quattrocento Sans"/>
                <a:cs typeface="Quattrocento Sans"/>
                <a:sym typeface="Quattrocento Sans"/>
              </a:rPr>
              <a:t>&lt;/servlet-name&gt;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&lt;servlet-class&gt;T</a:t>
            </a:r>
            <a:r>
              <a:rPr lang="en-US" sz="1400">
                <a:solidFill>
                  <a:srgbClr val="FF0000"/>
                </a:solidFill>
                <a:latin typeface="Quattrocento Sans"/>
                <a:ea typeface="Quattrocento Sans"/>
                <a:cs typeface="Quattrocento Sans"/>
                <a:sym typeface="Quattrocento Sans"/>
              </a:rPr>
              <a:t>he_Class_Name_of_the_Servlet</a:t>
            </a:r>
            <a:r>
              <a:rPr lang="en-US" sz="1400">
                <a:solidFill>
                  <a:schemeClr val="dk1"/>
                </a:solidFill>
                <a:latin typeface="Quattrocento Sans"/>
                <a:ea typeface="Quattrocento Sans"/>
                <a:cs typeface="Quattrocento Sans"/>
                <a:sym typeface="Quattrocento Sans"/>
              </a:rPr>
              <a:t>&lt;/servlet-class&gt;</a:t>
            </a:r>
            <a:endParaRPr/>
          </a:p>
          <a:p>
            <a:pPr indent="0" lvl="0" marL="0" marR="0" rtl="0" algn="l">
              <a:lnSpc>
                <a:spcPct val="100000"/>
              </a:lnSpc>
              <a:spcBef>
                <a:spcPts val="1320"/>
              </a:spcBef>
              <a:spcAft>
                <a:spcPts val="0"/>
              </a:spcAft>
              <a:buClr>
                <a:srgbClr val="0070C0"/>
              </a:buClr>
              <a:buSzPts val="1400"/>
              <a:buFont typeface="Arial"/>
              <a:buNone/>
            </a:pPr>
            <a:r>
              <a:rPr b="1" lang="en-US" sz="1400">
                <a:solidFill>
                  <a:srgbClr val="0070C0"/>
                </a:solidFill>
                <a:latin typeface="Quattrocento Sans"/>
                <a:ea typeface="Quattrocento Sans"/>
                <a:cs typeface="Quattrocento Sans"/>
                <a:sym typeface="Quattrocento Sans"/>
              </a:rPr>
              <a:t>&lt;/servlet&gt;</a:t>
            </a:r>
            <a:endParaRPr/>
          </a:p>
          <a:p>
            <a:pPr indent="0" lvl="0" marL="0" marR="0" rtl="0" algn="l">
              <a:lnSpc>
                <a:spcPct val="100000"/>
              </a:lnSpc>
              <a:spcBef>
                <a:spcPts val="1320"/>
              </a:spcBef>
              <a:spcAft>
                <a:spcPts val="0"/>
              </a:spcAft>
              <a:buClr>
                <a:schemeClr val="dk1"/>
              </a:buClr>
              <a:buSzPts val="1400"/>
              <a:buFont typeface="Arial"/>
              <a:buNone/>
            </a:pPr>
            <a:r>
              <a:rPr b="1" lang="en-US" sz="1400">
                <a:solidFill>
                  <a:schemeClr val="dk1"/>
                </a:solidFill>
                <a:latin typeface="Quattrocento Sans"/>
                <a:ea typeface="Quattrocento Sans"/>
                <a:cs typeface="Quattrocento Sans"/>
                <a:sym typeface="Quattrocento Sans"/>
              </a:rPr>
              <a:t>&lt;servlet-mapping</a:t>
            </a:r>
            <a:r>
              <a:rPr lang="en-US" sz="1400">
                <a:solidFill>
                  <a:schemeClr val="dk1"/>
                </a:solidFill>
                <a:latin typeface="Quattrocento Sans"/>
                <a:ea typeface="Quattrocento Sans"/>
                <a:cs typeface="Quattrocento Sans"/>
                <a:sym typeface="Quattrocento Sans"/>
              </a:rPr>
              <a:t>&gt;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&lt;servlet-name&gt; </a:t>
            </a:r>
            <a:r>
              <a:rPr lang="en-US" sz="1400">
                <a:solidFill>
                  <a:srgbClr val="FF0000"/>
                </a:solidFill>
                <a:latin typeface="Quattrocento Sans"/>
                <a:ea typeface="Quattrocento Sans"/>
                <a:cs typeface="Quattrocento Sans"/>
                <a:sym typeface="Quattrocento Sans"/>
              </a:rPr>
              <a:t>ServletsName</a:t>
            </a:r>
            <a:r>
              <a:rPr lang="en-US" sz="1400">
                <a:solidFill>
                  <a:schemeClr val="dk1"/>
                </a:solidFill>
                <a:latin typeface="Quattrocento Sans"/>
                <a:ea typeface="Quattrocento Sans"/>
                <a:cs typeface="Quattrocento Sans"/>
                <a:sym typeface="Quattrocento Sans"/>
              </a:rPr>
              <a:t> &lt;/servlet-name&gt;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&lt;url-pattern&gt;</a:t>
            </a:r>
            <a:r>
              <a:rPr lang="en-US" sz="1400">
                <a:solidFill>
                  <a:srgbClr val="FF0000"/>
                </a:solidFill>
                <a:latin typeface="Quattrocento Sans"/>
                <a:ea typeface="Quattrocento Sans"/>
                <a:cs typeface="Quattrocento Sans"/>
                <a:sym typeface="Quattrocento Sans"/>
              </a:rPr>
              <a:t>/URL_of_the_servlet</a:t>
            </a:r>
            <a:r>
              <a:rPr lang="en-US" sz="1400">
                <a:solidFill>
                  <a:schemeClr val="dk1"/>
                </a:solidFill>
                <a:latin typeface="Quattrocento Sans"/>
                <a:ea typeface="Quattrocento Sans"/>
                <a:cs typeface="Quattrocento Sans"/>
                <a:sym typeface="Quattrocento Sans"/>
              </a:rPr>
              <a:t>&lt;/url-pattern&gt;</a:t>
            </a:r>
            <a:endParaRPr/>
          </a:p>
          <a:p>
            <a:pPr indent="0" lvl="0" marL="0" marR="0" rtl="0" algn="l">
              <a:lnSpc>
                <a:spcPct val="100000"/>
              </a:lnSpc>
              <a:spcBef>
                <a:spcPts val="1320"/>
              </a:spcBef>
              <a:spcAft>
                <a:spcPts val="0"/>
              </a:spcAft>
              <a:buClr>
                <a:schemeClr val="dk1"/>
              </a:buClr>
              <a:buSzPts val="1400"/>
              <a:buFont typeface="Arial"/>
              <a:buNone/>
            </a:pPr>
            <a:r>
              <a:rPr b="1" lang="en-US" sz="1400">
                <a:solidFill>
                  <a:schemeClr val="dk1"/>
                </a:solidFill>
                <a:latin typeface="Quattrocento Sans"/>
                <a:ea typeface="Quattrocento Sans"/>
                <a:cs typeface="Quattrocento Sans"/>
                <a:sym typeface="Quattrocento Sans"/>
              </a:rPr>
              <a:t>&lt;/servlet-mapping&gt;  </a:t>
            </a:r>
            <a:endParaRPr/>
          </a:p>
        </p:txBody>
      </p:sp>
      <p:sp>
        <p:nvSpPr>
          <p:cNvPr id="363" name="Google Shape;363;p42"/>
          <p:cNvSpPr/>
          <p:nvPr/>
        </p:nvSpPr>
        <p:spPr>
          <a:xfrm>
            <a:off x="567015" y="3045995"/>
            <a:ext cx="2148283" cy="24191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520">
                <a:solidFill>
                  <a:schemeClr val="dk1"/>
                </a:solidFill>
                <a:latin typeface="Quattrocento Sans"/>
                <a:ea typeface="Quattrocento Sans"/>
                <a:cs typeface="Quattrocento Sans"/>
                <a:sym typeface="Quattrocento Sans"/>
              </a:rPr>
              <a:t>For java servlets additional lines must be placed in the </a:t>
            </a:r>
            <a:r>
              <a:rPr b="1" lang="en-US" sz="2520">
                <a:solidFill>
                  <a:schemeClr val="dk1"/>
                </a:solidFill>
                <a:latin typeface="Quattrocento Sans"/>
                <a:ea typeface="Quattrocento Sans"/>
                <a:cs typeface="Quattrocento Sans"/>
                <a:sym typeface="Quattrocento Sans"/>
              </a:rPr>
              <a:t>web.xml</a:t>
            </a:r>
            <a:r>
              <a:rPr lang="en-US" sz="2520">
                <a:solidFill>
                  <a:schemeClr val="dk1"/>
                </a:solidFill>
                <a:latin typeface="Quattrocento Sans"/>
                <a:ea typeface="Quattrocento Sans"/>
                <a:cs typeface="Quattrocento Sans"/>
                <a:sym typeface="Quattrocento Sans"/>
              </a:rPr>
              <a:t> file:</a:t>
            </a:r>
            <a:endParaRPr/>
          </a:p>
        </p:txBody>
      </p:sp>
      <p:sp>
        <p:nvSpPr>
          <p:cNvPr id="364" name="Google Shape;364;p42"/>
          <p:cNvSpPr/>
          <p:nvPr/>
        </p:nvSpPr>
        <p:spPr>
          <a:xfrm>
            <a:off x="2226972" y="2416089"/>
            <a:ext cx="976648" cy="1230071"/>
          </a:xfrm>
          <a:custGeom>
            <a:rect b="b" l="l" r="r" t="t"/>
            <a:pathLst>
              <a:path extrusionOk="0" h="120000" w="120000">
                <a:moveTo>
                  <a:pt x="7559" y="57434"/>
                </a:moveTo>
                <a:cubicBezTo>
                  <a:pt x="8806" y="30430"/>
                  <a:pt x="29244" y="8529"/>
                  <a:pt x="55404" y="6162"/>
                </a:cubicBezTo>
                <a:cubicBezTo>
                  <a:pt x="81564" y="3796"/>
                  <a:pt x="105399" y="21691"/>
                  <a:pt x="111202" y="48057"/>
                </a:cubicBezTo>
                <a:lnTo>
                  <a:pt x="118590" y="48057"/>
                </a:lnTo>
                <a:lnTo>
                  <a:pt x="105000" y="60000"/>
                </a:lnTo>
                <a:lnTo>
                  <a:pt x="88590" y="48057"/>
                </a:lnTo>
                <a:lnTo>
                  <a:pt x="95962" y="48057"/>
                </a:lnTo>
                <a:lnTo>
                  <a:pt x="95962" y="48057"/>
                </a:lnTo>
                <a:cubicBezTo>
                  <a:pt x="90767" y="28309"/>
                  <a:pt x="73630" y="15673"/>
                  <a:pt x="55439" y="18177"/>
                </a:cubicBezTo>
                <a:cubicBezTo>
                  <a:pt x="37248" y="20682"/>
                  <a:pt x="23333" y="37594"/>
                  <a:pt x="22536" y="58167"/>
                </a:cubicBezTo>
                <a:close/>
              </a:path>
            </a:pathLst>
          </a:cu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20">
              <a:solidFill>
                <a:schemeClr val="dk1"/>
              </a:solidFill>
              <a:latin typeface="Quattrocento Sans"/>
              <a:ea typeface="Quattrocento Sans"/>
              <a:cs typeface="Quattrocento Sans"/>
              <a:sym typeface="Quattrocento Sans"/>
            </a:endParaRPr>
          </a:p>
        </p:txBody>
      </p:sp>
      <p:sp>
        <p:nvSpPr>
          <p:cNvPr id="365" name="Google Shape;365;p42"/>
          <p:cNvSpPr/>
          <p:nvPr/>
        </p:nvSpPr>
        <p:spPr>
          <a:xfrm>
            <a:off x="5617164" y="1382853"/>
            <a:ext cx="161441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Quattrocento Sans"/>
                <a:ea typeface="Quattrocento Sans"/>
                <a:cs typeface="Quattrocento Sans"/>
                <a:sym typeface="Quattrocento Sans"/>
              </a:rPr>
              <a:t>web.xml</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Servlets Packages?</a:t>
            </a:r>
            <a:endParaRPr/>
          </a:p>
        </p:txBody>
      </p:sp>
      <p:sp>
        <p:nvSpPr>
          <p:cNvPr id="371" name="Google Shape;371;p43"/>
          <p:cNvSpPr txBox="1"/>
          <p:nvPr>
            <p:ph idx="1" type="body"/>
          </p:nvPr>
        </p:nvSpPr>
        <p:spPr>
          <a:xfrm>
            <a:off x="476520" y="1621163"/>
            <a:ext cx="8038832" cy="4431909"/>
          </a:xfrm>
          <a:prstGeom prst="rect">
            <a:avLst/>
          </a:prstGeom>
          <a:noFill/>
          <a:ln>
            <a:noFill/>
          </a:ln>
        </p:spPr>
        <p:txBody>
          <a:bodyPr anchorCtr="0" anchor="t" bIns="45700" lIns="91425" spcFirstLastPara="1" rIns="91425" wrap="square" tIns="45700">
            <a:noAutofit/>
          </a:bodyPr>
          <a:lstStyle/>
          <a:p>
            <a:pPr indent="-285729" lvl="0" marL="285729" rtl="0" algn="l">
              <a:lnSpc>
                <a:spcPct val="150000"/>
              </a:lnSpc>
              <a:spcBef>
                <a:spcPts val="0"/>
              </a:spcBef>
              <a:spcAft>
                <a:spcPts val="0"/>
              </a:spcAft>
              <a:buClr>
                <a:schemeClr val="dk1"/>
              </a:buClr>
              <a:buSzPts val="1600"/>
              <a:buFont typeface="Arial"/>
              <a:buChar char="•"/>
            </a:pPr>
            <a:r>
              <a:rPr lang="en-US" sz="1600">
                <a:solidFill>
                  <a:schemeClr val="dk1"/>
                </a:solidFill>
              </a:rPr>
              <a:t>Java Servlets are Java classes run by a </a:t>
            </a:r>
            <a:r>
              <a:rPr b="1" lang="en-US" sz="1600">
                <a:solidFill>
                  <a:schemeClr val="dk1"/>
                </a:solidFill>
              </a:rPr>
              <a:t>web server that has an interpreter that supports the Java Servlet specification.</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Servlets can be created using the </a:t>
            </a:r>
            <a:r>
              <a:rPr b="1" lang="en-US" sz="1600">
                <a:solidFill>
                  <a:schemeClr val="dk1"/>
                </a:solidFill>
              </a:rPr>
              <a:t>javax.servlet</a:t>
            </a:r>
            <a:r>
              <a:rPr lang="en-US" sz="1600">
                <a:solidFill>
                  <a:schemeClr val="dk1"/>
                </a:solidFill>
              </a:rPr>
              <a:t> and </a:t>
            </a:r>
            <a:r>
              <a:rPr b="1" lang="en-US" sz="1600">
                <a:solidFill>
                  <a:schemeClr val="dk1"/>
                </a:solidFill>
              </a:rPr>
              <a:t>javax.servlet.http</a:t>
            </a:r>
            <a:r>
              <a:rPr lang="en-US" sz="1600">
                <a:solidFill>
                  <a:schemeClr val="dk1"/>
                </a:solidFill>
              </a:rPr>
              <a:t> packages, which are a standard part of the Java's enterprise edition, an expanded version of the Java class library that supports large-scale development projects.</a:t>
            </a:r>
            <a:endParaRPr/>
          </a:p>
          <a:p>
            <a:pPr indent="-285729" lvl="0" marL="285729" rtl="0" algn="l">
              <a:lnSpc>
                <a:spcPct val="150000"/>
              </a:lnSpc>
              <a:spcBef>
                <a:spcPts val="1380"/>
              </a:spcBef>
              <a:spcAft>
                <a:spcPts val="0"/>
              </a:spcAft>
              <a:buClr>
                <a:schemeClr val="dk1"/>
              </a:buClr>
              <a:buSzPts val="1600"/>
              <a:buFont typeface="Arial"/>
              <a:buChar char="•"/>
            </a:pPr>
            <a:r>
              <a:rPr b="1" lang="en-US" sz="1600">
                <a:solidFill>
                  <a:schemeClr val="dk1"/>
                </a:solidFill>
              </a:rPr>
              <a:t>These classes implement the Java Servlet and JSP specifications</a:t>
            </a:r>
            <a:r>
              <a:rPr lang="en-US" sz="1600">
                <a:solidFill>
                  <a:schemeClr val="dk1"/>
                </a:solidFill>
              </a:rPr>
              <a:t>. </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Java servlets have been created and compiled just like any other Java class. </a:t>
            </a:r>
            <a:endParaRPr/>
          </a:p>
          <a:p>
            <a:pPr indent="-285729" lvl="0" marL="285729" rtl="0" algn="l">
              <a:lnSpc>
                <a:spcPct val="150000"/>
              </a:lnSpc>
              <a:spcBef>
                <a:spcPts val="1380"/>
              </a:spcBef>
              <a:spcAft>
                <a:spcPts val="0"/>
              </a:spcAft>
              <a:buClr>
                <a:schemeClr val="dk1"/>
              </a:buClr>
              <a:buSzPts val="1600"/>
              <a:buFont typeface="Arial"/>
              <a:buChar char="•"/>
            </a:pPr>
            <a:r>
              <a:rPr lang="en-US" sz="1600">
                <a:solidFill>
                  <a:schemeClr val="dk1"/>
                </a:solidFill>
              </a:rPr>
              <a:t>After you </a:t>
            </a:r>
            <a:r>
              <a:rPr b="1" lang="en-US" sz="1600">
                <a:solidFill>
                  <a:srgbClr val="0070C0"/>
                </a:solidFill>
              </a:rPr>
              <a:t>install the servlet packages and add them to your computer's Classpath, you can compile servlets with the JDK's Java compiler </a:t>
            </a:r>
            <a:r>
              <a:rPr lang="en-US" sz="1600">
                <a:solidFill>
                  <a:schemeClr val="dk1"/>
                </a:solidFill>
              </a:rPr>
              <a:t>or any other current compiler.</a:t>
            </a:r>
            <a:endParaRPr/>
          </a:p>
          <a:p>
            <a:pPr indent="-184129" lvl="0" marL="285729" rtl="0" algn="l">
              <a:lnSpc>
                <a:spcPct val="150000"/>
              </a:lnSpc>
              <a:spcBef>
                <a:spcPts val="1380"/>
              </a:spcBef>
              <a:spcAft>
                <a:spcPts val="0"/>
              </a:spcAft>
              <a:buClr>
                <a:srgbClr val="7F7F7F"/>
              </a:buClr>
              <a:buSzPts val="1600"/>
              <a:buFont typeface="Arial"/>
              <a:buNone/>
            </a:pPr>
            <a:r>
              <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Configuring servlets : web.xml</a:t>
            </a:r>
            <a:endParaRPr/>
          </a:p>
        </p:txBody>
      </p:sp>
      <p:sp>
        <p:nvSpPr>
          <p:cNvPr id="377" name="Google Shape;377;p44"/>
          <p:cNvSpPr txBox="1"/>
          <p:nvPr/>
        </p:nvSpPr>
        <p:spPr>
          <a:xfrm>
            <a:off x="3397880" y="1906077"/>
            <a:ext cx="5514305" cy="394093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400"/>
              <a:buFont typeface="Arial"/>
              <a:buNone/>
            </a:pPr>
            <a:r>
              <a:rPr b="1" lang="en-US" sz="1400">
                <a:solidFill>
                  <a:srgbClr val="0070C0"/>
                </a:solidFill>
                <a:latin typeface="Quattrocento Sans"/>
                <a:ea typeface="Quattrocento Sans"/>
                <a:cs typeface="Quattrocento Sans"/>
                <a:sym typeface="Quattrocento Sans"/>
              </a:rPr>
              <a:t>&lt;servlet&gt;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&lt;servlet-name&gt;</a:t>
            </a:r>
            <a:r>
              <a:rPr lang="en-US" sz="1400">
                <a:solidFill>
                  <a:srgbClr val="FF0000"/>
                </a:solidFill>
                <a:latin typeface="Quattrocento Sans"/>
                <a:ea typeface="Quattrocento Sans"/>
                <a:cs typeface="Quattrocento Sans"/>
                <a:sym typeface="Quattrocento Sans"/>
              </a:rPr>
              <a:t>ServletsName</a:t>
            </a:r>
            <a:r>
              <a:rPr lang="en-US" sz="1400">
                <a:solidFill>
                  <a:schemeClr val="dk1"/>
                </a:solidFill>
                <a:latin typeface="Quattrocento Sans"/>
                <a:ea typeface="Quattrocento Sans"/>
                <a:cs typeface="Quattrocento Sans"/>
                <a:sym typeface="Quattrocento Sans"/>
              </a:rPr>
              <a:t>&lt;/servlet-name&gt;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&lt;servlet-class&gt;T</a:t>
            </a:r>
            <a:r>
              <a:rPr lang="en-US" sz="1400">
                <a:solidFill>
                  <a:srgbClr val="FF0000"/>
                </a:solidFill>
                <a:latin typeface="Quattrocento Sans"/>
                <a:ea typeface="Quattrocento Sans"/>
                <a:cs typeface="Quattrocento Sans"/>
                <a:sym typeface="Quattrocento Sans"/>
              </a:rPr>
              <a:t>he_Class_Name_of_the_Servlet</a:t>
            </a:r>
            <a:r>
              <a:rPr lang="en-US" sz="1400">
                <a:solidFill>
                  <a:schemeClr val="dk1"/>
                </a:solidFill>
                <a:latin typeface="Quattrocento Sans"/>
                <a:ea typeface="Quattrocento Sans"/>
                <a:cs typeface="Quattrocento Sans"/>
                <a:sym typeface="Quattrocento Sans"/>
              </a:rPr>
              <a:t>&lt;/servlet-class&gt;</a:t>
            </a:r>
            <a:endParaRPr/>
          </a:p>
          <a:p>
            <a:pPr indent="0" lvl="0" marL="0" marR="0" rtl="0" algn="l">
              <a:lnSpc>
                <a:spcPct val="100000"/>
              </a:lnSpc>
              <a:spcBef>
                <a:spcPts val="1320"/>
              </a:spcBef>
              <a:spcAft>
                <a:spcPts val="0"/>
              </a:spcAft>
              <a:buClr>
                <a:srgbClr val="0070C0"/>
              </a:buClr>
              <a:buSzPts val="1400"/>
              <a:buFont typeface="Arial"/>
              <a:buNone/>
            </a:pPr>
            <a:r>
              <a:rPr b="1" lang="en-US" sz="1400">
                <a:solidFill>
                  <a:srgbClr val="0070C0"/>
                </a:solidFill>
                <a:latin typeface="Quattrocento Sans"/>
                <a:ea typeface="Quattrocento Sans"/>
                <a:cs typeface="Quattrocento Sans"/>
                <a:sym typeface="Quattrocento Sans"/>
              </a:rPr>
              <a:t>&lt;/servlet&gt;</a:t>
            </a:r>
            <a:endParaRPr/>
          </a:p>
          <a:p>
            <a:pPr indent="0" lvl="0" marL="0" marR="0" rtl="0" algn="l">
              <a:lnSpc>
                <a:spcPct val="100000"/>
              </a:lnSpc>
              <a:spcBef>
                <a:spcPts val="1320"/>
              </a:spcBef>
              <a:spcAft>
                <a:spcPts val="0"/>
              </a:spcAft>
              <a:buClr>
                <a:schemeClr val="dk1"/>
              </a:buClr>
              <a:buSzPts val="1400"/>
              <a:buFont typeface="Arial"/>
              <a:buNone/>
            </a:pPr>
            <a:r>
              <a:rPr b="1" lang="en-US" sz="1400">
                <a:solidFill>
                  <a:schemeClr val="dk1"/>
                </a:solidFill>
                <a:latin typeface="Quattrocento Sans"/>
                <a:ea typeface="Quattrocento Sans"/>
                <a:cs typeface="Quattrocento Sans"/>
                <a:sym typeface="Quattrocento Sans"/>
              </a:rPr>
              <a:t>&lt;servlet-mapping</a:t>
            </a:r>
            <a:r>
              <a:rPr lang="en-US" sz="1400">
                <a:solidFill>
                  <a:schemeClr val="dk1"/>
                </a:solidFill>
                <a:latin typeface="Quattrocento Sans"/>
                <a:ea typeface="Quattrocento Sans"/>
                <a:cs typeface="Quattrocento Sans"/>
                <a:sym typeface="Quattrocento Sans"/>
              </a:rPr>
              <a:t>&gt;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&lt;servlet-name&gt; </a:t>
            </a:r>
            <a:r>
              <a:rPr lang="en-US" sz="1400">
                <a:solidFill>
                  <a:srgbClr val="FF0000"/>
                </a:solidFill>
                <a:latin typeface="Quattrocento Sans"/>
                <a:ea typeface="Quattrocento Sans"/>
                <a:cs typeface="Quattrocento Sans"/>
                <a:sym typeface="Quattrocento Sans"/>
              </a:rPr>
              <a:t>ServletsName</a:t>
            </a:r>
            <a:r>
              <a:rPr lang="en-US" sz="1400">
                <a:solidFill>
                  <a:schemeClr val="dk1"/>
                </a:solidFill>
                <a:latin typeface="Quattrocento Sans"/>
                <a:ea typeface="Quattrocento Sans"/>
                <a:cs typeface="Quattrocento Sans"/>
                <a:sym typeface="Quattrocento Sans"/>
              </a:rPr>
              <a:t> &lt;/servlet-name&gt;</a:t>
            </a:r>
            <a:endParaRPr/>
          </a:p>
          <a:p>
            <a:pPr indent="0" lvl="0" marL="0" marR="0" rtl="0" algn="l">
              <a:lnSpc>
                <a:spcPct val="10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&lt;url-pattern&gt;</a:t>
            </a:r>
            <a:r>
              <a:rPr lang="en-US" sz="1400">
                <a:solidFill>
                  <a:srgbClr val="FF0000"/>
                </a:solidFill>
                <a:latin typeface="Quattrocento Sans"/>
                <a:ea typeface="Quattrocento Sans"/>
                <a:cs typeface="Quattrocento Sans"/>
                <a:sym typeface="Quattrocento Sans"/>
              </a:rPr>
              <a:t>/URL_of_the_servlet</a:t>
            </a:r>
            <a:r>
              <a:rPr lang="en-US" sz="1400">
                <a:solidFill>
                  <a:schemeClr val="dk1"/>
                </a:solidFill>
                <a:latin typeface="Quattrocento Sans"/>
                <a:ea typeface="Quattrocento Sans"/>
                <a:cs typeface="Quattrocento Sans"/>
                <a:sym typeface="Quattrocento Sans"/>
              </a:rPr>
              <a:t>&lt;/url-pattern&gt;</a:t>
            </a:r>
            <a:endParaRPr/>
          </a:p>
          <a:p>
            <a:pPr indent="0" lvl="0" marL="0" marR="0" rtl="0" algn="l">
              <a:lnSpc>
                <a:spcPct val="100000"/>
              </a:lnSpc>
              <a:spcBef>
                <a:spcPts val="1320"/>
              </a:spcBef>
              <a:spcAft>
                <a:spcPts val="0"/>
              </a:spcAft>
              <a:buClr>
                <a:schemeClr val="dk1"/>
              </a:buClr>
              <a:buSzPts val="1400"/>
              <a:buFont typeface="Arial"/>
              <a:buNone/>
            </a:pPr>
            <a:r>
              <a:rPr b="1" lang="en-US" sz="1400">
                <a:solidFill>
                  <a:schemeClr val="dk1"/>
                </a:solidFill>
                <a:latin typeface="Quattrocento Sans"/>
                <a:ea typeface="Quattrocento Sans"/>
                <a:cs typeface="Quattrocento Sans"/>
                <a:sym typeface="Quattrocento Sans"/>
              </a:rPr>
              <a:t>&lt;/servlet-mapping&gt;  </a:t>
            </a:r>
            <a:endParaRPr/>
          </a:p>
        </p:txBody>
      </p:sp>
      <p:sp>
        <p:nvSpPr>
          <p:cNvPr id="378" name="Google Shape;378;p44"/>
          <p:cNvSpPr/>
          <p:nvPr/>
        </p:nvSpPr>
        <p:spPr>
          <a:xfrm>
            <a:off x="231815" y="2416089"/>
            <a:ext cx="2148283" cy="16312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chemeClr val="dk1"/>
                </a:solidFill>
                <a:latin typeface="Quattrocento Sans"/>
                <a:ea typeface="Quattrocento Sans"/>
                <a:cs typeface="Quattrocento Sans"/>
                <a:sym typeface="Quattrocento Sans"/>
              </a:rPr>
              <a:t>For java servlets additional lines must be placed in the </a:t>
            </a:r>
            <a:r>
              <a:rPr b="1" lang="en-US" sz="2000">
                <a:solidFill>
                  <a:schemeClr val="dk1"/>
                </a:solidFill>
                <a:latin typeface="Quattrocento Sans"/>
                <a:ea typeface="Quattrocento Sans"/>
                <a:cs typeface="Quattrocento Sans"/>
                <a:sym typeface="Quattrocento Sans"/>
              </a:rPr>
              <a:t>web.xml</a:t>
            </a:r>
            <a:r>
              <a:rPr lang="en-US" sz="2000">
                <a:solidFill>
                  <a:schemeClr val="dk1"/>
                </a:solidFill>
                <a:latin typeface="Quattrocento Sans"/>
                <a:ea typeface="Quattrocento Sans"/>
                <a:cs typeface="Quattrocento Sans"/>
                <a:sym typeface="Quattrocento Sans"/>
              </a:rPr>
              <a:t> file:</a:t>
            </a:r>
            <a:endParaRPr/>
          </a:p>
        </p:txBody>
      </p:sp>
      <p:sp>
        <p:nvSpPr>
          <p:cNvPr id="379" name="Google Shape;379;p44"/>
          <p:cNvSpPr/>
          <p:nvPr/>
        </p:nvSpPr>
        <p:spPr>
          <a:xfrm>
            <a:off x="2226972" y="2416089"/>
            <a:ext cx="976648" cy="1230071"/>
          </a:xfrm>
          <a:custGeom>
            <a:rect b="b" l="l" r="r" t="t"/>
            <a:pathLst>
              <a:path extrusionOk="0" h="120000" w="120000">
                <a:moveTo>
                  <a:pt x="7559" y="57434"/>
                </a:moveTo>
                <a:cubicBezTo>
                  <a:pt x="8806" y="30430"/>
                  <a:pt x="29244" y="8529"/>
                  <a:pt x="55404" y="6162"/>
                </a:cubicBezTo>
                <a:cubicBezTo>
                  <a:pt x="81564" y="3796"/>
                  <a:pt x="105399" y="21691"/>
                  <a:pt x="111202" y="48057"/>
                </a:cubicBezTo>
                <a:lnTo>
                  <a:pt x="118590" y="48057"/>
                </a:lnTo>
                <a:lnTo>
                  <a:pt x="105000" y="60000"/>
                </a:lnTo>
                <a:lnTo>
                  <a:pt x="88590" y="48057"/>
                </a:lnTo>
                <a:lnTo>
                  <a:pt x="95962" y="48057"/>
                </a:lnTo>
                <a:lnTo>
                  <a:pt x="95962" y="48057"/>
                </a:lnTo>
                <a:cubicBezTo>
                  <a:pt x="90767" y="28309"/>
                  <a:pt x="73630" y="15673"/>
                  <a:pt x="55439" y="18177"/>
                </a:cubicBezTo>
                <a:cubicBezTo>
                  <a:pt x="37248" y="20682"/>
                  <a:pt x="23333" y="37594"/>
                  <a:pt x="22536" y="58167"/>
                </a:cubicBezTo>
                <a:close/>
              </a:path>
            </a:pathLst>
          </a:cu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20">
              <a:solidFill>
                <a:schemeClr val="dk1"/>
              </a:solidFill>
              <a:latin typeface="Quattrocento Sans"/>
              <a:ea typeface="Quattrocento Sans"/>
              <a:cs typeface="Quattrocento Sans"/>
              <a:sym typeface="Quattrocento Sans"/>
            </a:endParaRPr>
          </a:p>
        </p:txBody>
      </p:sp>
      <p:sp>
        <p:nvSpPr>
          <p:cNvPr id="380" name="Google Shape;380;p44"/>
          <p:cNvSpPr/>
          <p:nvPr/>
        </p:nvSpPr>
        <p:spPr>
          <a:xfrm>
            <a:off x="5617164" y="1382853"/>
            <a:ext cx="161441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Quattrocento Sans"/>
                <a:ea typeface="Quattrocento Sans"/>
                <a:cs typeface="Quattrocento Sans"/>
                <a:sym typeface="Quattrocento Sans"/>
              </a:rPr>
              <a:t>web.xml</a:t>
            </a:r>
            <a:endParaRPr sz="2800">
              <a:solidFill>
                <a:schemeClr val="dk1"/>
              </a:solidFill>
              <a:latin typeface="Quattrocento Sans"/>
              <a:ea typeface="Quattrocento Sans"/>
              <a:cs typeface="Quattrocento Sans"/>
              <a:sym typeface="Quattrocento Sans"/>
            </a:endParaRPr>
          </a:p>
        </p:txBody>
      </p:sp>
      <p:sp>
        <p:nvSpPr>
          <p:cNvPr id="381" name="Google Shape;381;p44"/>
          <p:cNvSpPr txBox="1"/>
          <p:nvPr/>
        </p:nvSpPr>
        <p:spPr>
          <a:xfrm>
            <a:off x="309874" y="5897890"/>
            <a:ext cx="868037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a:solidFill>
                  <a:srgbClr val="202124"/>
                </a:solidFill>
                <a:latin typeface="arial"/>
                <a:ea typeface="arial"/>
                <a:cs typeface="arial"/>
                <a:sym typeface="arial"/>
              </a:rPr>
              <a:t>web. xml </a:t>
            </a:r>
            <a:r>
              <a:rPr b="1" i="0" lang="en-US" sz="1800">
                <a:solidFill>
                  <a:srgbClr val="202124"/>
                </a:solidFill>
                <a:latin typeface="arial"/>
                <a:ea typeface="arial"/>
                <a:cs typeface="arial"/>
                <a:sym typeface="arial"/>
              </a:rPr>
              <a:t>defines mappings between URL paths and the servlets that handle requests with those paths</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API and Tomcat Container</a:t>
            </a:r>
            <a:endParaRPr/>
          </a:p>
        </p:txBody>
      </p:sp>
      <p:sp>
        <p:nvSpPr>
          <p:cNvPr id="387" name="Google Shape;387;p45"/>
          <p:cNvSpPr txBox="1"/>
          <p:nvPr>
            <p:ph idx="1" type="body"/>
          </p:nvPr>
        </p:nvSpPr>
        <p:spPr>
          <a:xfrm>
            <a:off x="406970" y="1632444"/>
            <a:ext cx="8170360" cy="502593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800"/>
              <a:buFont typeface="Arial"/>
              <a:buChar char="•"/>
            </a:pPr>
            <a:r>
              <a:rPr lang="en-US" sz="1800">
                <a:solidFill>
                  <a:schemeClr val="dk1"/>
                </a:solidFill>
              </a:rPr>
              <a:t>The Servlet API provides interfaces and classes that are required to built servlets. </a:t>
            </a:r>
            <a:endParaRPr/>
          </a:p>
          <a:p>
            <a:pPr indent="-342900" lvl="0" marL="342900" rtl="0" algn="l">
              <a:lnSpc>
                <a:spcPct val="150000"/>
              </a:lnSpc>
              <a:spcBef>
                <a:spcPts val="1440"/>
              </a:spcBef>
              <a:spcAft>
                <a:spcPts val="0"/>
              </a:spcAft>
              <a:buClr>
                <a:schemeClr val="dk1"/>
              </a:buClr>
              <a:buSzPts val="1800"/>
              <a:buFont typeface="Arial"/>
              <a:buChar char="•"/>
            </a:pPr>
            <a:r>
              <a:rPr lang="en-US" sz="1800">
                <a:solidFill>
                  <a:schemeClr val="dk1"/>
                </a:solidFill>
              </a:rPr>
              <a:t>These interfaces and classes are group into the following two packages </a:t>
            </a:r>
            <a:endParaRPr/>
          </a:p>
          <a:p>
            <a:pPr indent="-457200" lvl="2" marL="1314389" rtl="0" algn="l">
              <a:lnSpc>
                <a:spcPct val="150000"/>
              </a:lnSpc>
              <a:spcBef>
                <a:spcPts val="1440"/>
              </a:spcBef>
              <a:spcAft>
                <a:spcPts val="0"/>
              </a:spcAft>
              <a:buClr>
                <a:schemeClr val="dk1"/>
              </a:buClr>
              <a:buSzPts val="1800"/>
              <a:buFont typeface="Quattrocento Sans"/>
              <a:buAutoNum type="arabicPeriod"/>
            </a:pPr>
            <a:r>
              <a:rPr lang="en-US" sz="1800">
                <a:solidFill>
                  <a:schemeClr val="dk1"/>
                </a:solidFill>
              </a:rPr>
              <a:t>javax.servlet</a:t>
            </a:r>
            <a:endParaRPr sz="1800">
              <a:solidFill>
                <a:schemeClr val="dk1"/>
              </a:solidFill>
            </a:endParaRPr>
          </a:p>
          <a:p>
            <a:pPr indent="-457200" lvl="2" marL="1314389" rtl="0" algn="l">
              <a:lnSpc>
                <a:spcPct val="150000"/>
              </a:lnSpc>
              <a:spcBef>
                <a:spcPts val="1440"/>
              </a:spcBef>
              <a:spcAft>
                <a:spcPts val="0"/>
              </a:spcAft>
              <a:buClr>
                <a:schemeClr val="dk1"/>
              </a:buClr>
              <a:buSzPts val="1800"/>
              <a:buFont typeface="Quattrocento Sans"/>
              <a:buAutoNum type="arabicPeriod"/>
            </a:pPr>
            <a:r>
              <a:rPr lang="en-US" sz="1800">
                <a:solidFill>
                  <a:schemeClr val="dk1"/>
                </a:solidFill>
              </a:rPr>
              <a:t>javax.servlet.http</a:t>
            </a:r>
            <a:endParaRPr sz="1800">
              <a:solidFill>
                <a:schemeClr val="dk1"/>
              </a:solidFill>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p:txBody>
      </p:sp>
      <p:sp>
        <p:nvSpPr>
          <p:cNvPr id="388" name="Google Shape;388;p45"/>
          <p:cNvSpPr/>
          <p:nvPr/>
        </p:nvSpPr>
        <p:spPr>
          <a:xfrm>
            <a:off x="5078138" y="3108971"/>
            <a:ext cx="2996913" cy="2240924"/>
          </a:xfrm>
          <a:prstGeom prst="cloudCallout">
            <a:avLst>
              <a:gd fmla="val -94526" name="adj1"/>
              <a:gd fmla="val -24595" name="adj2"/>
            </a:avLst>
          </a:prstGeom>
          <a:solidFill>
            <a:schemeClr val="lt1"/>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these packages are </a:t>
            </a:r>
            <a:r>
              <a:rPr b="1" lang="en-US" sz="1400">
                <a:solidFill>
                  <a:srgbClr val="C00000"/>
                </a:solidFill>
                <a:latin typeface="Quattrocento Sans"/>
                <a:ea typeface="Quattrocento Sans"/>
                <a:cs typeface="Quattrocento Sans"/>
                <a:sym typeface="Quattrocento Sans"/>
              </a:rPr>
              <a:t>not part of Java core packages,</a:t>
            </a:r>
            <a:r>
              <a:rPr lang="en-US" sz="1400">
                <a:solidFill>
                  <a:schemeClr val="dk1"/>
                </a:solidFill>
                <a:latin typeface="Quattrocento Sans"/>
                <a:ea typeface="Quattrocento Sans"/>
                <a:cs typeface="Quattrocento Sans"/>
                <a:sym typeface="Quattrocento Sans"/>
              </a:rPr>
              <a:t> </a:t>
            </a:r>
            <a:r>
              <a:rPr b="1" lang="en-US" sz="1400">
                <a:solidFill>
                  <a:srgbClr val="0070C0"/>
                </a:solidFill>
                <a:latin typeface="Quattrocento Sans"/>
                <a:ea typeface="Quattrocento Sans"/>
                <a:cs typeface="Quattrocento Sans"/>
                <a:sym typeface="Quattrocento Sans"/>
              </a:rPr>
              <a:t>they are standard extension provides by Tomcat</a:t>
            </a:r>
            <a:r>
              <a:rPr lang="en-US" sz="1400">
                <a:solidFill>
                  <a:schemeClr val="dk1"/>
                </a:solidFill>
                <a:latin typeface="Quattrocento Sans"/>
                <a:ea typeface="Quattrocento Sans"/>
                <a:cs typeface="Quattrocento Sans"/>
                <a:sym typeface="Quattrocento Sans"/>
              </a:rPr>
              <a:t>. Therefore, they are not included with Java SE 6</a:t>
            </a:r>
            <a:endParaRPr/>
          </a:p>
        </p:txBody>
      </p:sp>
      <p:sp>
        <p:nvSpPr>
          <p:cNvPr id="389" name="Google Shape;389;p45"/>
          <p:cNvSpPr/>
          <p:nvPr/>
        </p:nvSpPr>
        <p:spPr>
          <a:xfrm>
            <a:off x="453329" y="5349895"/>
            <a:ext cx="8252789" cy="1323439"/>
          </a:xfrm>
          <a:prstGeom prst="rect">
            <a:avLst/>
          </a:prstGeom>
          <a:solidFill>
            <a:srgbClr val="FEE599"/>
          </a:solidFill>
          <a:ln>
            <a:noFill/>
          </a:ln>
        </p:spPr>
        <p:txBody>
          <a:bodyPr anchorCtr="0" anchor="t" bIns="45700" lIns="91425" spcFirstLastPara="1" rIns="91425" wrap="square" tIns="45700">
            <a:noAutofit/>
          </a:bodyPr>
          <a:lstStyle/>
          <a:p>
            <a:pPr indent="-285729" lvl="0" marL="285729"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a:t>
            </a:r>
            <a:r>
              <a:rPr b="1" lang="en-US" sz="1600">
                <a:solidFill>
                  <a:schemeClr val="dk1"/>
                </a:solidFill>
                <a:latin typeface="Quattrocento Sans"/>
                <a:ea typeface="Quattrocento Sans"/>
                <a:cs typeface="Quattrocento Sans"/>
                <a:sym typeface="Quattrocento Sans"/>
              </a:rPr>
              <a:t>javax.servlet</a:t>
            </a:r>
            <a:r>
              <a:rPr lang="en-US" sz="1600">
                <a:solidFill>
                  <a:schemeClr val="dk1"/>
                </a:solidFill>
                <a:latin typeface="Quattrocento Sans"/>
                <a:ea typeface="Quattrocento Sans"/>
                <a:cs typeface="Quattrocento Sans"/>
                <a:sym typeface="Quattrocento Sans"/>
              </a:rPr>
              <a:t> package contains many interfaces and classes that are </a:t>
            </a:r>
            <a:r>
              <a:rPr lang="en-US" sz="1600">
                <a:solidFill>
                  <a:srgbClr val="FF0000"/>
                </a:solidFill>
                <a:latin typeface="Quattrocento Sans"/>
                <a:ea typeface="Quattrocento Sans"/>
                <a:cs typeface="Quattrocento Sans"/>
                <a:sym typeface="Quattrocento Sans"/>
              </a:rPr>
              <a:t>used by the servlet or web container</a:t>
            </a:r>
            <a:r>
              <a:rPr lang="en-US" sz="1600">
                <a:solidFill>
                  <a:schemeClr val="dk1"/>
                </a:solidFill>
                <a:latin typeface="Quattrocento Sans"/>
                <a:ea typeface="Quattrocento Sans"/>
                <a:cs typeface="Quattrocento Sans"/>
                <a:sym typeface="Quattrocento Sans"/>
              </a:rPr>
              <a:t>. These are not specific to any protocol.</a:t>
            </a:r>
            <a:endParaRPr/>
          </a:p>
          <a:p>
            <a:pPr indent="-184129" lvl="0" marL="285729"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29" lvl="0" marL="285729"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a:t>
            </a:r>
            <a:r>
              <a:rPr b="1" lang="en-US" sz="1600">
                <a:solidFill>
                  <a:schemeClr val="dk1"/>
                </a:solidFill>
                <a:latin typeface="Quattrocento Sans"/>
                <a:ea typeface="Quattrocento Sans"/>
                <a:cs typeface="Quattrocento Sans"/>
                <a:sym typeface="Quattrocento Sans"/>
              </a:rPr>
              <a:t>javax.servlet.http</a:t>
            </a:r>
            <a:r>
              <a:rPr lang="en-US" sz="1600">
                <a:solidFill>
                  <a:schemeClr val="dk1"/>
                </a:solidFill>
                <a:latin typeface="Quattrocento Sans"/>
                <a:ea typeface="Quattrocento Sans"/>
                <a:cs typeface="Quattrocento Sans"/>
                <a:sym typeface="Quattrocento Sans"/>
              </a:rPr>
              <a:t> package contains interfaces and classes that are </a:t>
            </a:r>
            <a:r>
              <a:rPr lang="en-US" sz="1600">
                <a:solidFill>
                  <a:srgbClr val="0070C0"/>
                </a:solidFill>
                <a:latin typeface="Quattrocento Sans"/>
                <a:ea typeface="Quattrocento Sans"/>
                <a:cs typeface="Quattrocento Sans"/>
                <a:sym typeface="Quattrocento Sans"/>
              </a:rPr>
              <a:t>responsible for http requests only.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javax.servlet PACKAGE</a:t>
            </a:r>
            <a:endParaRPr/>
          </a:p>
        </p:txBody>
      </p:sp>
      <p:sp>
        <p:nvSpPr>
          <p:cNvPr id="395" name="Google Shape;395;p46"/>
          <p:cNvSpPr txBox="1"/>
          <p:nvPr>
            <p:ph idx="1" type="body"/>
          </p:nvPr>
        </p:nvSpPr>
        <p:spPr>
          <a:xfrm>
            <a:off x="149391" y="1683960"/>
            <a:ext cx="3443813" cy="4351339"/>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800"/>
              <a:buFont typeface="Arial"/>
              <a:buChar char="•"/>
            </a:pPr>
            <a:r>
              <a:rPr lang="en-US" sz="1800">
                <a:solidFill>
                  <a:schemeClr val="dk1"/>
                </a:solidFill>
              </a:rPr>
              <a:t>contains a </a:t>
            </a:r>
            <a:r>
              <a:rPr b="1" lang="en-US" sz="1800">
                <a:solidFill>
                  <a:schemeClr val="dk1"/>
                </a:solidFill>
              </a:rPr>
              <a:t>number of interfaces and classes </a:t>
            </a:r>
            <a:r>
              <a:rPr lang="en-US" sz="1800">
                <a:solidFill>
                  <a:schemeClr val="dk1"/>
                </a:solidFill>
              </a:rPr>
              <a:t>that launch the framework in which servlets operate. </a:t>
            </a:r>
            <a:endParaRPr/>
          </a:p>
          <a:p>
            <a:pPr indent="-228600" lvl="0" marL="342900" rtl="0" algn="l">
              <a:lnSpc>
                <a:spcPct val="150000"/>
              </a:lnSpc>
              <a:spcBef>
                <a:spcPts val="1440"/>
              </a:spcBef>
              <a:spcAft>
                <a:spcPts val="0"/>
              </a:spcAft>
              <a:buClr>
                <a:srgbClr val="7F7F7F"/>
              </a:buClr>
              <a:buSzPts val="1800"/>
              <a:buFont typeface="Arial"/>
              <a:buNone/>
            </a:pPr>
            <a:r>
              <a:t/>
            </a:r>
            <a:endParaRPr sz="1800">
              <a:solidFill>
                <a:schemeClr val="dk1"/>
              </a:solidFill>
            </a:endParaRPr>
          </a:p>
          <a:p>
            <a:pPr indent="-342900" lvl="0" marL="342900" rtl="0" algn="l">
              <a:lnSpc>
                <a:spcPct val="150000"/>
              </a:lnSpc>
              <a:spcBef>
                <a:spcPts val="1440"/>
              </a:spcBef>
              <a:spcAft>
                <a:spcPts val="0"/>
              </a:spcAft>
              <a:buClr>
                <a:schemeClr val="dk1"/>
              </a:buClr>
              <a:buSzPts val="1800"/>
              <a:buFont typeface="Arial"/>
              <a:buChar char="•"/>
            </a:pPr>
            <a:r>
              <a:rPr lang="en-US" sz="1800">
                <a:solidFill>
                  <a:schemeClr val="dk1"/>
                </a:solidFill>
              </a:rPr>
              <a:t>The classes and interface in this package are</a:t>
            </a:r>
            <a:r>
              <a:rPr b="1" lang="en-US" sz="1800">
                <a:solidFill>
                  <a:srgbClr val="002060"/>
                </a:solidFill>
              </a:rPr>
              <a:t> protocol independent</a:t>
            </a:r>
            <a:r>
              <a:rPr lang="en-US" sz="1800">
                <a:solidFill>
                  <a:schemeClr val="dk1"/>
                </a:solidFill>
              </a:rPr>
              <a:t>. </a:t>
            </a:r>
            <a:endParaRPr/>
          </a:p>
          <a:p>
            <a:pPr indent="0" lvl="0" marL="0" rtl="0" algn="l">
              <a:lnSpc>
                <a:spcPct val="150000"/>
              </a:lnSpc>
              <a:spcBef>
                <a:spcPts val="1440"/>
              </a:spcBef>
              <a:spcAft>
                <a:spcPts val="0"/>
              </a:spcAft>
              <a:buClr>
                <a:srgbClr val="7F7F7F"/>
              </a:buClr>
              <a:buSzPts val="1800"/>
              <a:buNone/>
            </a:pPr>
            <a:r>
              <a:t/>
            </a:r>
            <a:endParaRPr sz="1800">
              <a:solidFill>
                <a:schemeClr val="dk1"/>
              </a:solidFill>
            </a:endParaRPr>
          </a:p>
        </p:txBody>
      </p:sp>
      <p:pic>
        <p:nvPicPr>
          <p:cNvPr descr="Classes and Interfaces of javax.servlet PACKAGE" id="396" name="Google Shape;396;p46"/>
          <p:cNvPicPr preferRelativeResize="0"/>
          <p:nvPr/>
        </p:nvPicPr>
        <p:blipFill rotWithShape="1">
          <a:blip r:embed="rId3">
            <a:alphaModFix/>
          </a:blip>
          <a:srcRect b="0" l="0" r="0" t="0"/>
          <a:stretch/>
        </p:blipFill>
        <p:spPr>
          <a:xfrm>
            <a:off x="3699176" y="1916581"/>
            <a:ext cx="4966651" cy="31190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javax.servlet Interfaces &amp; Interfaces  </a:t>
            </a:r>
            <a:endParaRPr/>
          </a:p>
        </p:txBody>
      </p:sp>
      <p:sp>
        <p:nvSpPr>
          <p:cNvPr id="402" name="Google Shape;402;p47"/>
          <p:cNvSpPr/>
          <p:nvPr/>
        </p:nvSpPr>
        <p:spPr>
          <a:xfrm>
            <a:off x="4858674" y="5199533"/>
            <a:ext cx="219215" cy="942628"/>
          </a:xfrm>
          <a:custGeom>
            <a:rect b="b" l="l" r="r" t="t"/>
            <a:pathLst>
              <a:path extrusionOk="0" h="120000" w="120000">
                <a:moveTo>
                  <a:pt x="0" y="0"/>
                </a:moveTo>
                <a:lnTo>
                  <a:pt x="60000" y="0"/>
                </a:lnTo>
                <a:lnTo>
                  <a:pt x="60000" y="120000"/>
                </a:lnTo>
                <a:lnTo>
                  <a:pt x="120000" y="120000"/>
                </a:lnTo>
              </a:path>
            </a:pathLst>
          </a:custGeom>
          <a:noFill/>
          <a:ln cap="flat" cmpd="sng" w="12700">
            <a:solidFill>
              <a:schemeClr val="accent6"/>
            </a:solidFill>
            <a:prstDash val="solid"/>
            <a:miter lim="800000"/>
            <a:headEnd len="sm" w="sm" type="none"/>
            <a:tailEnd len="sm" w="sm" type="none"/>
          </a:ln>
        </p:spPr>
      </p:sp>
      <p:sp>
        <p:nvSpPr>
          <p:cNvPr id="403" name="Google Shape;403;p47"/>
          <p:cNvSpPr/>
          <p:nvPr/>
        </p:nvSpPr>
        <p:spPr>
          <a:xfrm>
            <a:off x="4858674" y="5199533"/>
            <a:ext cx="219215" cy="471314"/>
          </a:xfrm>
          <a:custGeom>
            <a:rect b="b" l="l" r="r" t="t"/>
            <a:pathLst>
              <a:path extrusionOk="0" h="120000" w="120000">
                <a:moveTo>
                  <a:pt x="0" y="0"/>
                </a:moveTo>
                <a:lnTo>
                  <a:pt x="60000" y="0"/>
                </a:lnTo>
                <a:lnTo>
                  <a:pt x="60000" y="120000"/>
                </a:lnTo>
                <a:lnTo>
                  <a:pt x="120000" y="120000"/>
                </a:lnTo>
              </a:path>
            </a:pathLst>
          </a:custGeom>
          <a:noFill/>
          <a:ln cap="flat" cmpd="sng" w="12700">
            <a:solidFill>
              <a:schemeClr val="accent6"/>
            </a:solidFill>
            <a:prstDash val="solid"/>
            <a:miter lim="800000"/>
            <a:headEnd len="sm" w="sm" type="none"/>
            <a:tailEnd len="sm" w="sm" type="none"/>
          </a:ln>
        </p:spPr>
      </p:sp>
      <p:sp>
        <p:nvSpPr>
          <p:cNvPr id="404" name="Google Shape;404;p47"/>
          <p:cNvSpPr/>
          <p:nvPr/>
        </p:nvSpPr>
        <p:spPr>
          <a:xfrm>
            <a:off x="4858674" y="5153813"/>
            <a:ext cx="219215" cy="91440"/>
          </a:xfrm>
          <a:custGeom>
            <a:rect b="b" l="l" r="r" t="t"/>
            <a:pathLst>
              <a:path extrusionOk="0" h="120000" w="120000">
                <a:moveTo>
                  <a:pt x="0" y="60000"/>
                </a:moveTo>
                <a:lnTo>
                  <a:pt x="120000" y="60000"/>
                </a:lnTo>
              </a:path>
            </a:pathLst>
          </a:custGeom>
          <a:noFill/>
          <a:ln cap="flat" cmpd="sng" w="12700">
            <a:solidFill>
              <a:schemeClr val="accent6"/>
            </a:solidFill>
            <a:prstDash val="solid"/>
            <a:miter lim="800000"/>
            <a:headEnd len="sm" w="sm" type="none"/>
            <a:tailEnd len="sm" w="sm" type="none"/>
          </a:ln>
        </p:spPr>
      </p:sp>
      <p:sp>
        <p:nvSpPr>
          <p:cNvPr id="405" name="Google Shape;405;p47"/>
          <p:cNvSpPr/>
          <p:nvPr/>
        </p:nvSpPr>
        <p:spPr>
          <a:xfrm>
            <a:off x="4858674" y="4728219"/>
            <a:ext cx="219215" cy="471314"/>
          </a:xfrm>
          <a:custGeom>
            <a:rect b="b" l="l" r="r" t="t"/>
            <a:pathLst>
              <a:path extrusionOk="0" h="120000" w="120000">
                <a:moveTo>
                  <a:pt x="0" y="120000"/>
                </a:moveTo>
                <a:lnTo>
                  <a:pt x="60000" y="120000"/>
                </a:lnTo>
                <a:lnTo>
                  <a:pt x="60000" y="0"/>
                </a:lnTo>
                <a:lnTo>
                  <a:pt x="120000" y="0"/>
                </a:lnTo>
              </a:path>
            </a:pathLst>
          </a:custGeom>
          <a:noFill/>
          <a:ln cap="flat" cmpd="sng" w="12700">
            <a:solidFill>
              <a:schemeClr val="accent6"/>
            </a:solidFill>
            <a:prstDash val="solid"/>
            <a:miter lim="800000"/>
            <a:headEnd len="sm" w="sm" type="none"/>
            <a:tailEnd len="sm" w="sm" type="none"/>
          </a:ln>
        </p:spPr>
      </p:sp>
      <p:sp>
        <p:nvSpPr>
          <p:cNvPr id="406" name="Google Shape;406;p47"/>
          <p:cNvSpPr/>
          <p:nvPr/>
        </p:nvSpPr>
        <p:spPr>
          <a:xfrm>
            <a:off x="4858674" y="4256905"/>
            <a:ext cx="219215" cy="942628"/>
          </a:xfrm>
          <a:custGeom>
            <a:rect b="b" l="l" r="r" t="t"/>
            <a:pathLst>
              <a:path extrusionOk="0" h="120000" w="120000">
                <a:moveTo>
                  <a:pt x="0" y="120000"/>
                </a:moveTo>
                <a:lnTo>
                  <a:pt x="60000" y="120000"/>
                </a:lnTo>
                <a:lnTo>
                  <a:pt x="60000" y="0"/>
                </a:lnTo>
                <a:lnTo>
                  <a:pt x="120000" y="0"/>
                </a:lnTo>
              </a:path>
            </a:pathLst>
          </a:custGeom>
          <a:noFill/>
          <a:ln cap="flat" cmpd="sng" w="12700">
            <a:solidFill>
              <a:schemeClr val="accent6"/>
            </a:solidFill>
            <a:prstDash val="solid"/>
            <a:miter lim="800000"/>
            <a:headEnd len="sm" w="sm" type="none"/>
            <a:tailEnd len="sm" w="sm" type="none"/>
          </a:ln>
        </p:spPr>
      </p:sp>
      <p:sp>
        <p:nvSpPr>
          <p:cNvPr id="407" name="Google Shape;407;p47"/>
          <p:cNvSpPr/>
          <p:nvPr/>
        </p:nvSpPr>
        <p:spPr>
          <a:xfrm>
            <a:off x="2844694" y="4021248"/>
            <a:ext cx="219215" cy="1178285"/>
          </a:xfrm>
          <a:custGeom>
            <a:rect b="b" l="l" r="r" t="t"/>
            <a:pathLst>
              <a:path extrusionOk="0" h="120000" w="120000">
                <a:moveTo>
                  <a:pt x="0" y="0"/>
                </a:moveTo>
                <a:lnTo>
                  <a:pt x="60000" y="0"/>
                </a:lnTo>
                <a:lnTo>
                  <a:pt x="60000" y="120000"/>
                </a:lnTo>
                <a:lnTo>
                  <a:pt x="120000" y="120000"/>
                </a:lnTo>
              </a:path>
            </a:pathLst>
          </a:custGeom>
          <a:noFill/>
          <a:ln cap="flat" cmpd="sng" w="12700">
            <a:solidFill>
              <a:srgbClr val="4372C3"/>
            </a:solidFill>
            <a:prstDash val="solid"/>
            <a:miter lim="800000"/>
            <a:headEnd len="sm" w="sm" type="none"/>
            <a:tailEnd len="sm" w="sm" type="none"/>
          </a:ln>
        </p:spPr>
      </p:sp>
      <p:sp>
        <p:nvSpPr>
          <p:cNvPr id="408" name="Google Shape;408;p47"/>
          <p:cNvSpPr/>
          <p:nvPr/>
        </p:nvSpPr>
        <p:spPr>
          <a:xfrm>
            <a:off x="4858674" y="2842963"/>
            <a:ext cx="219215" cy="942628"/>
          </a:xfrm>
          <a:custGeom>
            <a:rect b="b" l="l" r="r" t="t"/>
            <a:pathLst>
              <a:path extrusionOk="0" h="120000" w="120000">
                <a:moveTo>
                  <a:pt x="0" y="0"/>
                </a:moveTo>
                <a:lnTo>
                  <a:pt x="60000" y="0"/>
                </a:lnTo>
                <a:lnTo>
                  <a:pt x="60000" y="120000"/>
                </a:lnTo>
                <a:lnTo>
                  <a:pt x="120000" y="120000"/>
                </a:lnTo>
              </a:path>
            </a:pathLst>
          </a:custGeom>
          <a:noFill/>
          <a:ln cap="flat" cmpd="sng" w="12700">
            <a:solidFill>
              <a:schemeClr val="accent6"/>
            </a:solidFill>
            <a:prstDash val="solid"/>
            <a:miter lim="800000"/>
            <a:headEnd len="sm" w="sm" type="none"/>
            <a:tailEnd len="sm" w="sm" type="none"/>
          </a:ln>
        </p:spPr>
      </p:sp>
      <p:sp>
        <p:nvSpPr>
          <p:cNvPr id="409" name="Google Shape;409;p47"/>
          <p:cNvSpPr/>
          <p:nvPr/>
        </p:nvSpPr>
        <p:spPr>
          <a:xfrm>
            <a:off x="4858674" y="2842963"/>
            <a:ext cx="219215" cy="471314"/>
          </a:xfrm>
          <a:custGeom>
            <a:rect b="b" l="l" r="r" t="t"/>
            <a:pathLst>
              <a:path extrusionOk="0" h="120000" w="120000">
                <a:moveTo>
                  <a:pt x="0" y="0"/>
                </a:moveTo>
                <a:lnTo>
                  <a:pt x="60000" y="0"/>
                </a:lnTo>
                <a:lnTo>
                  <a:pt x="60000" y="120000"/>
                </a:lnTo>
                <a:lnTo>
                  <a:pt x="120000" y="120000"/>
                </a:lnTo>
              </a:path>
            </a:pathLst>
          </a:custGeom>
          <a:noFill/>
          <a:ln cap="flat" cmpd="sng" w="12700">
            <a:solidFill>
              <a:schemeClr val="accent6"/>
            </a:solidFill>
            <a:prstDash val="solid"/>
            <a:miter lim="800000"/>
            <a:headEnd len="sm" w="sm" type="none"/>
            <a:tailEnd len="sm" w="sm" type="none"/>
          </a:ln>
        </p:spPr>
      </p:sp>
      <p:sp>
        <p:nvSpPr>
          <p:cNvPr id="410" name="Google Shape;410;p47"/>
          <p:cNvSpPr/>
          <p:nvPr/>
        </p:nvSpPr>
        <p:spPr>
          <a:xfrm>
            <a:off x="4858674" y="2797243"/>
            <a:ext cx="219215" cy="91440"/>
          </a:xfrm>
          <a:custGeom>
            <a:rect b="b" l="l" r="r" t="t"/>
            <a:pathLst>
              <a:path extrusionOk="0" h="120000" w="120000">
                <a:moveTo>
                  <a:pt x="0" y="60000"/>
                </a:moveTo>
                <a:lnTo>
                  <a:pt x="120000" y="60000"/>
                </a:lnTo>
              </a:path>
            </a:pathLst>
          </a:custGeom>
          <a:noFill/>
          <a:ln cap="flat" cmpd="sng" w="12700">
            <a:solidFill>
              <a:schemeClr val="accent6"/>
            </a:solidFill>
            <a:prstDash val="solid"/>
            <a:miter lim="800000"/>
            <a:headEnd len="sm" w="sm" type="none"/>
            <a:tailEnd len="sm" w="sm" type="none"/>
          </a:ln>
        </p:spPr>
      </p:sp>
      <p:sp>
        <p:nvSpPr>
          <p:cNvPr id="411" name="Google Shape;411;p47"/>
          <p:cNvSpPr/>
          <p:nvPr/>
        </p:nvSpPr>
        <p:spPr>
          <a:xfrm>
            <a:off x="4858674" y="2371649"/>
            <a:ext cx="219215" cy="471314"/>
          </a:xfrm>
          <a:custGeom>
            <a:rect b="b" l="l" r="r" t="t"/>
            <a:pathLst>
              <a:path extrusionOk="0" h="120000" w="120000">
                <a:moveTo>
                  <a:pt x="0" y="120000"/>
                </a:moveTo>
                <a:lnTo>
                  <a:pt x="60000" y="120000"/>
                </a:lnTo>
                <a:lnTo>
                  <a:pt x="60000" y="0"/>
                </a:lnTo>
                <a:lnTo>
                  <a:pt x="120000" y="0"/>
                </a:lnTo>
              </a:path>
            </a:pathLst>
          </a:custGeom>
          <a:noFill/>
          <a:ln cap="flat" cmpd="sng" w="12700">
            <a:solidFill>
              <a:schemeClr val="accent6"/>
            </a:solidFill>
            <a:prstDash val="solid"/>
            <a:miter lim="800000"/>
            <a:headEnd len="sm" w="sm" type="none"/>
            <a:tailEnd len="sm" w="sm" type="none"/>
          </a:ln>
        </p:spPr>
      </p:sp>
      <p:sp>
        <p:nvSpPr>
          <p:cNvPr id="412" name="Google Shape;412;p47"/>
          <p:cNvSpPr/>
          <p:nvPr/>
        </p:nvSpPr>
        <p:spPr>
          <a:xfrm>
            <a:off x="4858674" y="1900335"/>
            <a:ext cx="219215" cy="942628"/>
          </a:xfrm>
          <a:custGeom>
            <a:rect b="b" l="l" r="r" t="t"/>
            <a:pathLst>
              <a:path extrusionOk="0" h="120000" w="120000">
                <a:moveTo>
                  <a:pt x="0" y="120000"/>
                </a:moveTo>
                <a:lnTo>
                  <a:pt x="60000" y="120000"/>
                </a:lnTo>
                <a:lnTo>
                  <a:pt x="60000" y="0"/>
                </a:lnTo>
                <a:lnTo>
                  <a:pt x="120000" y="0"/>
                </a:lnTo>
              </a:path>
            </a:pathLst>
          </a:custGeom>
          <a:noFill/>
          <a:ln cap="flat" cmpd="sng" w="12700">
            <a:solidFill>
              <a:schemeClr val="accent6"/>
            </a:solidFill>
            <a:prstDash val="solid"/>
            <a:miter lim="800000"/>
            <a:headEnd len="sm" w="sm" type="none"/>
            <a:tailEnd len="sm" w="sm" type="none"/>
          </a:ln>
        </p:spPr>
      </p:sp>
      <p:sp>
        <p:nvSpPr>
          <p:cNvPr id="413" name="Google Shape;413;p47"/>
          <p:cNvSpPr/>
          <p:nvPr/>
        </p:nvSpPr>
        <p:spPr>
          <a:xfrm>
            <a:off x="2844694" y="2842963"/>
            <a:ext cx="219215" cy="1178285"/>
          </a:xfrm>
          <a:custGeom>
            <a:rect b="b" l="l" r="r" t="t"/>
            <a:pathLst>
              <a:path extrusionOk="0" h="120000" w="120000">
                <a:moveTo>
                  <a:pt x="0" y="120000"/>
                </a:moveTo>
                <a:lnTo>
                  <a:pt x="60000" y="120000"/>
                </a:lnTo>
                <a:lnTo>
                  <a:pt x="60000" y="0"/>
                </a:lnTo>
                <a:lnTo>
                  <a:pt x="120000" y="0"/>
                </a:lnTo>
              </a:path>
            </a:pathLst>
          </a:custGeom>
          <a:noFill/>
          <a:ln cap="flat" cmpd="sng" w="12700">
            <a:solidFill>
              <a:srgbClr val="4372C3"/>
            </a:solidFill>
            <a:prstDash val="solid"/>
            <a:miter lim="800000"/>
            <a:headEnd len="sm" w="sm" type="none"/>
            <a:tailEnd len="sm" w="sm" type="none"/>
          </a:ln>
        </p:spPr>
      </p:sp>
      <p:sp>
        <p:nvSpPr>
          <p:cNvPr id="414" name="Google Shape;414;p47"/>
          <p:cNvSpPr/>
          <p:nvPr/>
        </p:nvSpPr>
        <p:spPr>
          <a:xfrm>
            <a:off x="1300768" y="3599284"/>
            <a:ext cx="1543926" cy="843927"/>
          </a:xfrm>
          <a:custGeom>
            <a:rect b="b" l="l" r="r" t="t"/>
            <a:pathLst>
              <a:path extrusionOk="0" h="843927" w="1543926">
                <a:moveTo>
                  <a:pt x="0" y="0"/>
                </a:moveTo>
                <a:lnTo>
                  <a:pt x="1543926" y="0"/>
                </a:lnTo>
                <a:lnTo>
                  <a:pt x="1543926" y="843927"/>
                </a:lnTo>
                <a:lnTo>
                  <a:pt x="0" y="843927"/>
                </a:lnTo>
                <a:lnTo>
                  <a:pt x="0" y="0"/>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1" lang="en-US" sz="2400">
                <a:solidFill>
                  <a:schemeClr val="lt1"/>
                </a:solidFill>
                <a:latin typeface="Quattrocento Sans"/>
                <a:ea typeface="Quattrocento Sans"/>
                <a:cs typeface="Quattrocento Sans"/>
                <a:sym typeface="Quattrocento Sans"/>
              </a:rPr>
              <a:t>Servlet</a:t>
            </a:r>
            <a:endParaRPr/>
          </a:p>
        </p:txBody>
      </p:sp>
      <p:sp>
        <p:nvSpPr>
          <p:cNvPr id="415" name="Google Shape;415;p47"/>
          <p:cNvSpPr/>
          <p:nvPr/>
        </p:nvSpPr>
        <p:spPr>
          <a:xfrm>
            <a:off x="3063910" y="2440185"/>
            <a:ext cx="1794763" cy="805555"/>
          </a:xfrm>
          <a:custGeom>
            <a:rect b="b" l="l" r="r" t="t"/>
            <a:pathLst>
              <a:path extrusionOk="0" h="805555" w="1794763">
                <a:moveTo>
                  <a:pt x="0" y="0"/>
                </a:moveTo>
                <a:lnTo>
                  <a:pt x="1794763" y="0"/>
                </a:lnTo>
                <a:lnTo>
                  <a:pt x="1794763" y="805555"/>
                </a:lnTo>
                <a:lnTo>
                  <a:pt x="0" y="805555"/>
                </a:lnTo>
                <a:lnTo>
                  <a:pt x="0" y="0"/>
                </a:lnTo>
                <a:close/>
              </a:path>
            </a:pathLst>
          </a:custGeom>
          <a:solidFill>
            <a:srgbClr val="BBD6EE"/>
          </a:solidFill>
          <a:ln cap="flat" cmpd="sng" w="19050">
            <a:solidFill>
              <a:schemeClr val="lt1"/>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u="sng">
                <a:solidFill>
                  <a:schemeClr val="hlink"/>
                </a:solidFill>
                <a:latin typeface="Quattrocento Sans"/>
                <a:ea typeface="Quattrocento Sans"/>
                <a:cs typeface="Quattrocento Sans"/>
                <a:sym typeface="Quattrocento Sans"/>
                <a:hlinkClick action="ppaction://hlinksldjump" r:id="rId3"/>
              </a:rPr>
              <a:t>Interfaces</a:t>
            </a:r>
            <a:endParaRPr b="1" sz="2000">
              <a:solidFill>
                <a:schemeClr val="lt1"/>
              </a:solidFill>
              <a:latin typeface="Quattrocento Sans"/>
              <a:ea typeface="Quattrocento Sans"/>
              <a:cs typeface="Quattrocento Sans"/>
              <a:sym typeface="Quattrocento Sans"/>
            </a:endParaRPr>
          </a:p>
        </p:txBody>
      </p:sp>
      <p:sp>
        <p:nvSpPr>
          <p:cNvPr id="416" name="Google Shape;416;p47"/>
          <p:cNvSpPr/>
          <p:nvPr/>
        </p:nvSpPr>
        <p:spPr>
          <a:xfrm>
            <a:off x="5077890" y="1733183"/>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b="0" i="0" lang="en-US" sz="1600" u="none">
                <a:solidFill>
                  <a:schemeClr val="lt1"/>
                </a:solidFill>
                <a:latin typeface="Quattrocento Sans"/>
                <a:ea typeface="Quattrocento Sans"/>
                <a:cs typeface="Quattrocento Sans"/>
                <a:sym typeface="Quattrocento Sans"/>
              </a:rPr>
              <a:t>Servlet</a:t>
            </a:r>
            <a:endParaRPr sz="1600">
              <a:solidFill>
                <a:schemeClr val="lt1"/>
              </a:solidFill>
              <a:latin typeface="Quattrocento Sans"/>
              <a:ea typeface="Quattrocento Sans"/>
              <a:cs typeface="Quattrocento Sans"/>
              <a:sym typeface="Quattrocento Sans"/>
            </a:endParaRPr>
          </a:p>
        </p:txBody>
      </p:sp>
      <p:sp>
        <p:nvSpPr>
          <p:cNvPr id="417" name="Google Shape;417;p47"/>
          <p:cNvSpPr/>
          <p:nvPr/>
        </p:nvSpPr>
        <p:spPr>
          <a:xfrm>
            <a:off x="5077890" y="2204497"/>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ServletConfig</a:t>
            </a:r>
            <a:endParaRPr sz="1400">
              <a:solidFill>
                <a:schemeClr val="lt1"/>
              </a:solidFill>
              <a:latin typeface="Quattrocento Sans"/>
              <a:ea typeface="Quattrocento Sans"/>
              <a:cs typeface="Quattrocento Sans"/>
              <a:sym typeface="Quattrocento Sans"/>
            </a:endParaRPr>
          </a:p>
        </p:txBody>
      </p:sp>
      <p:sp>
        <p:nvSpPr>
          <p:cNvPr id="418" name="Google Shape;418;p47"/>
          <p:cNvSpPr/>
          <p:nvPr/>
        </p:nvSpPr>
        <p:spPr>
          <a:xfrm>
            <a:off x="5077890" y="2675811"/>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ServletContext</a:t>
            </a:r>
            <a:endParaRPr sz="1400">
              <a:solidFill>
                <a:schemeClr val="lt1"/>
              </a:solidFill>
              <a:latin typeface="Quattrocento Sans"/>
              <a:ea typeface="Quattrocento Sans"/>
              <a:cs typeface="Quattrocento Sans"/>
              <a:sym typeface="Quattrocento Sans"/>
            </a:endParaRPr>
          </a:p>
        </p:txBody>
      </p:sp>
      <p:sp>
        <p:nvSpPr>
          <p:cNvPr id="419" name="Google Shape;419;p47"/>
          <p:cNvSpPr/>
          <p:nvPr/>
        </p:nvSpPr>
        <p:spPr>
          <a:xfrm>
            <a:off x="5077890" y="3147125"/>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ServletRequest</a:t>
            </a:r>
            <a:endParaRPr sz="1400">
              <a:solidFill>
                <a:schemeClr val="lt1"/>
              </a:solidFill>
              <a:latin typeface="Quattrocento Sans"/>
              <a:ea typeface="Quattrocento Sans"/>
              <a:cs typeface="Quattrocento Sans"/>
              <a:sym typeface="Quattrocento Sans"/>
            </a:endParaRPr>
          </a:p>
        </p:txBody>
      </p:sp>
      <p:sp>
        <p:nvSpPr>
          <p:cNvPr id="420" name="Google Shape;420;p47"/>
          <p:cNvSpPr/>
          <p:nvPr/>
        </p:nvSpPr>
        <p:spPr>
          <a:xfrm>
            <a:off x="5077890" y="3618439"/>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ServletResponse</a:t>
            </a:r>
            <a:endParaRPr sz="1400">
              <a:solidFill>
                <a:schemeClr val="lt1"/>
              </a:solidFill>
              <a:latin typeface="Quattrocento Sans"/>
              <a:ea typeface="Quattrocento Sans"/>
              <a:cs typeface="Quattrocento Sans"/>
              <a:sym typeface="Quattrocento Sans"/>
            </a:endParaRPr>
          </a:p>
        </p:txBody>
      </p:sp>
      <p:sp>
        <p:nvSpPr>
          <p:cNvPr id="421" name="Google Shape;421;p47"/>
          <p:cNvSpPr/>
          <p:nvPr/>
        </p:nvSpPr>
        <p:spPr>
          <a:xfrm>
            <a:off x="3063910" y="4796755"/>
            <a:ext cx="1794763" cy="805555"/>
          </a:xfrm>
          <a:custGeom>
            <a:rect b="b" l="l" r="r" t="t"/>
            <a:pathLst>
              <a:path extrusionOk="0" h="805555" w="1794763">
                <a:moveTo>
                  <a:pt x="0" y="0"/>
                </a:moveTo>
                <a:lnTo>
                  <a:pt x="1794763" y="0"/>
                </a:lnTo>
                <a:lnTo>
                  <a:pt x="1794763" y="805555"/>
                </a:lnTo>
                <a:lnTo>
                  <a:pt x="0" y="805555"/>
                </a:lnTo>
                <a:lnTo>
                  <a:pt x="0" y="0"/>
                </a:lnTo>
                <a:close/>
              </a:path>
            </a:pathLst>
          </a:custGeom>
          <a:solidFill>
            <a:srgbClr val="BBD6EE"/>
          </a:solidFill>
          <a:ln cap="flat" cmpd="sng" w="19050">
            <a:solidFill>
              <a:schemeClr val="lt1"/>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u="sng">
                <a:solidFill>
                  <a:schemeClr val="hlink"/>
                </a:solidFill>
                <a:latin typeface="Quattrocento Sans"/>
                <a:ea typeface="Quattrocento Sans"/>
                <a:cs typeface="Quattrocento Sans"/>
                <a:sym typeface="Quattrocento Sans"/>
                <a:hlinkClick action="ppaction://hlinksldjump" r:id="rId4"/>
              </a:rPr>
              <a:t>Classes</a:t>
            </a:r>
            <a:endParaRPr b="1" sz="2000">
              <a:solidFill>
                <a:schemeClr val="lt1"/>
              </a:solidFill>
              <a:latin typeface="Quattrocento Sans"/>
              <a:ea typeface="Quattrocento Sans"/>
              <a:cs typeface="Quattrocento Sans"/>
              <a:sym typeface="Quattrocento Sans"/>
            </a:endParaRPr>
          </a:p>
        </p:txBody>
      </p:sp>
      <p:sp>
        <p:nvSpPr>
          <p:cNvPr id="422" name="Google Shape;422;p47"/>
          <p:cNvSpPr/>
          <p:nvPr/>
        </p:nvSpPr>
        <p:spPr>
          <a:xfrm>
            <a:off x="5077890" y="4089753"/>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rgbClr val="BF9000"/>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GenericServlet</a:t>
            </a:r>
            <a:endParaRPr sz="1400">
              <a:solidFill>
                <a:schemeClr val="lt1"/>
              </a:solidFill>
              <a:latin typeface="Quattrocento Sans"/>
              <a:ea typeface="Quattrocento Sans"/>
              <a:cs typeface="Quattrocento Sans"/>
              <a:sym typeface="Quattrocento Sans"/>
            </a:endParaRPr>
          </a:p>
        </p:txBody>
      </p:sp>
      <p:sp>
        <p:nvSpPr>
          <p:cNvPr id="423" name="Google Shape;423;p47"/>
          <p:cNvSpPr/>
          <p:nvPr/>
        </p:nvSpPr>
        <p:spPr>
          <a:xfrm>
            <a:off x="5077890" y="4561067"/>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rgbClr val="BF9000"/>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ServletlnputStream</a:t>
            </a:r>
            <a:endParaRPr sz="1400">
              <a:solidFill>
                <a:schemeClr val="lt1"/>
              </a:solidFill>
              <a:latin typeface="Quattrocento Sans"/>
              <a:ea typeface="Quattrocento Sans"/>
              <a:cs typeface="Quattrocento Sans"/>
              <a:sym typeface="Quattrocento Sans"/>
            </a:endParaRPr>
          </a:p>
        </p:txBody>
      </p:sp>
      <p:sp>
        <p:nvSpPr>
          <p:cNvPr id="424" name="Google Shape;424;p47"/>
          <p:cNvSpPr/>
          <p:nvPr/>
        </p:nvSpPr>
        <p:spPr>
          <a:xfrm>
            <a:off x="5077890" y="5032381"/>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rgbClr val="BF9000"/>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ServletOutputStream</a:t>
            </a:r>
            <a:endParaRPr sz="1400">
              <a:solidFill>
                <a:schemeClr val="lt1"/>
              </a:solidFill>
              <a:latin typeface="Quattrocento Sans"/>
              <a:ea typeface="Quattrocento Sans"/>
              <a:cs typeface="Quattrocento Sans"/>
              <a:sym typeface="Quattrocento Sans"/>
            </a:endParaRPr>
          </a:p>
        </p:txBody>
      </p:sp>
      <p:sp>
        <p:nvSpPr>
          <p:cNvPr id="425" name="Google Shape;425;p47"/>
          <p:cNvSpPr/>
          <p:nvPr/>
        </p:nvSpPr>
        <p:spPr>
          <a:xfrm>
            <a:off x="5077890" y="5503695"/>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rgbClr val="BF9000"/>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ServletException</a:t>
            </a:r>
            <a:endParaRPr sz="1400">
              <a:solidFill>
                <a:schemeClr val="lt1"/>
              </a:solidFill>
              <a:latin typeface="Quattrocento Sans"/>
              <a:ea typeface="Quattrocento Sans"/>
              <a:cs typeface="Quattrocento Sans"/>
              <a:sym typeface="Quattrocento Sans"/>
            </a:endParaRPr>
          </a:p>
        </p:txBody>
      </p:sp>
      <p:sp>
        <p:nvSpPr>
          <p:cNvPr id="426" name="Google Shape;426;p47"/>
          <p:cNvSpPr/>
          <p:nvPr/>
        </p:nvSpPr>
        <p:spPr>
          <a:xfrm>
            <a:off x="5077890" y="5975009"/>
            <a:ext cx="2280929" cy="334304"/>
          </a:xfrm>
          <a:custGeom>
            <a:rect b="b" l="l" r="r" t="t"/>
            <a:pathLst>
              <a:path extrusionOk="0" h="334304" w="2280929">
                <a:moveTo>
                  <a:pt x="0" y="0"/>
                </a:moveTo>
                <a:lnTo>
                  <a:pt x="2280929" y="0"/>
                </a:lnTo>
                <a:lnTo>
                  <a:pt x="2280929" y="334304"/>
                </a:lnTo>
                <a:lnTo>
                  <a:pt x="0" y="334304"/>
                </a:lnTo>
                <a:lnTo>
                  <a:pt x="0" y="0"/>
                </a:lnTo>
                <a:close/>
              </a:path>
            </a:pathLst>
          </a:custGeom>
          <a:solidFill>
            <a:srgbClr val="BF9000"/>
          </a:solidFill>
          <a:ln cap="flat" cmpd="sng" w="19050">
            <a:solidFill>
              <a:schemeClr val="lt1"/>
            </a:solidFill>
            <a:prstDash val="solid"/>
            <a:miter lim="800000"/>
            <a:headEnd len="sm" w="sm" type="none"/>
            <a:tailEnd len="sm" w="sm" type="none"/>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a:solidFill>
                  <a:schemeClr val="lt1"/>
                </a:solidFill>
                <a:latin typeface="Quattrocento Sans"/>
                <a:ea typeface="Quattrocento Sans"/>
                <a:cs typeface="Quattrocento Sans"/>
                <a:sym typeface="Quattrocento Sans"/>
              </a:rPr>
              <a:t>UnavailableException</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javax.servlet Interfaces  </a:t>
            </a:r>
            <a:endParaRPr/>
          </a:p>
        </p:txBody>
      </p:sp>
      <p:graphicFrame>
        <p:nvGraphicFramePr>
          <p:cNvPr id="432" name="Google Shape;432;p48"/>
          <p:cNvGraphicFramePr/>
          <p:nvPr/>
        </p:nvGraphicFramePr>
        <p:xfrm>
          <a:off x="672268" y="1720442"/>
          <a:ext cx="3000000" cy="3000000"/>
        </p:xfrm>
        <a:graphic>
          <a:graphicData uri="http://schemas.openxmlformats.org/drawingml/2006/table">
            <a:tbl>
              <a:tblPr>
                <a:noFill/>
                <a:tableStyleId>{6182C3EE-631F-4C91-BDE8-690D6388B896}</a:tableStyleId>
              </a:tblPr>
              <a:tblGrid>
                <a:gridCol w="1856250"/>
                <a:gridCol w="5391975"/>
              </a:tblGrid>
              <a:tr h="361100">
                <a:tc>
                  <a:txBody>
                    <a:bodyPr/>
                    <a:lstStyle/>
                    <a:p>
                      <a:pPr indent="0" lvl="0" marL="0" marR="0" rtl="0" algn="ctr">
                        <a:spcBef>
                          <a:spcPts val="0"/>
                        </a:spcBef>
                        <a:spcAft>
                          <a:spcPts val="0"/>
                        </a:spcAft>
                        <a:buNone/>
                      </a:pPr>
                      <a:r>
                        <a:rPr b="1" lang="en-US" sz="1400" u="none" cap="none" strike="noStrike">
                          <a:solidFill>
                            <a:srgbClr val="000000"/>
                          </a:solidFill>
                          <a:latin typeface="arial"/>
                          <a:ea typeface="arial"/>
                          <a:cs typeface="arial"/>
                          <a:sym typeface="arial"/>
                        </a:rPr>
                        <a:t>Interfaces</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722175">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Servlet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Declares life </a:t>
                      </a:r>
                      <a:r>
                        <a:rPr b="1" lang="en-US" sz="1400" u="none" cap="none" strike="noStrike">
                          <a:solidFill>
                            <a:srgbClr val="000000"/>
                          </a:solidFill>
                          <a:latin typeface="arial"/>
                          <a:ea typeface="arial"/>
                          <a:cs typeface="arial"/>
                          <a:sym typeface="arial"/>
                        </a:rPr>
                        <a:t>cycle methods that all servlets must implement</a:t>
                      </a:r>
                      <a:r>
                        <a:rPr lang="en-US" sz="1400" u="none" cap="none" strike="noStrike">
                          <a:solidFill>
                            <a:srgbClr val="000000"/>
                          </a:solidFill>
                          <a:latin typeface="arial"/>
                          <a:ea typeface="arial"/>
                          <a:cs typeface="arial"/>
                          <a:sym typeface="arial"/>
                        </a:rPr>
                        <a: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22175">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ServletConfig</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Allows servlets to get </a:t>
                      </a:r>
                      <a:r>
                        <a:rPr b="1" lang="en-US" sz="1400" u="none" cap="none" strike="noStrike">
                          <a:solidFill>
                            <a:srgbClr val="000000"/>
                          </a:solidFill>
                          <a:latin typeface="arial"/>
                          <a:ea typeface="arial"/>
                          <a:cs typeface="arial"/>
                          <a:sym typeface="arial"/>
                        </a:rPr>
                        <a:t>initialization parameters</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722175">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ServletContext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Allows servlets to </a:t>
                      </a:r>
                      <a:r>
                        <a:rPr b="1" lang="en-US" sz="1400" u="none" cap="none" strike="noStrike">
                          <a:solidFill>
                            <a:srgbClr val="0070C0"/>
                          </a:solidFill>
                          <a:latin typeface="arial"/>
                          <a:ea typeface="arial"/>
                          <a:cs typeface="arial"/>
                          <a:sym typeface="arial"/>
                        </a:rPr>
                        <a:t>communicate with its servlet container</a:t>
                      </a:r>
                      <a:r>
                        <a:rPr lang="en-US" sz="1400" u="none" cap="none" strike="noStrike">
                          <a:solidFill>
                            <a:srgbClr val="000000"/>
                          </a:solidFill>
                          <a:latin typeface="arial"/>
                          <a:ea typeface="arial"/>
                          <a:cs typeface="arial"/>
                          <a:sym typeface="arial"/>
                        </a:rPr>
                        <a: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22175">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ServletRequest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Provides </a:t>
                      </a:r>
                      <a:r>
                        <a:rPr b="1" lang="en-US" sz="1400" u="none" cap="none" strike="noStrike">
                          <a:solidFill>
                            <a:srgbClr val="C00000"/>
                          </a:solidFill>
                          <a:latin typeface="arial"/>
                          <a:ea typeface="arial"/>
                          <a:cs typeface="arial"/>
                          <a:sym typeface="arial"/>
                        </a:rPr>
                        <a:t>client request information to a servlet.</a:t>
                      </a:r>
                      <a:endParaRPr b="1" sz="1400" u="none" cap="none" strike="noStrike">
                        <a:solidFill>
                          <a:srgbClr val="C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722175">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ServletResponse</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1" lang="en-US" sz="1400" u="none" cap="none" strike="noStrike">
                          <a:solidFill>
                            <a:srgbClr val="000000"/>
                          </a:solidFill>
                          <a:latin typeface="arial"/>
                          <a:ea typeface="arial"/>
                          <a:cs typeface="arial"/>
                          <a:sym typeface="arial"/>
                        </a:rPr>
                        <a:t>Sending a response to the client</a:t>
                      </a:r>
                      <a:r>
                        <a:rPr lang="en-US" sz="1400" u="none" cap="none" strike="noStrike">
                          <a:solidFill>
                            <a:srgbClr val="000000"/>
                          </a:solidFill>
                          <a:latin typeface="arial"/>
                          <a:ea typeface="arial"/>
                          <a:cs typeface="arial"/>
                          <a:sym typeface="arial"/>
                        </a:rPr>
                        <a: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javax.servlet  Classes</a:t>
            </a:r>
            <a:endParaRPr/>
          </a:p>
        </p:txBody>
      </p:sp>
      <p:graphicFrame>
        <p:nvGraphicFramePr>
          <p:cNvPr id="438" name="Google Shape;438;p49"/>
          <p:cNvGraphicFramePr/>
          <p:nvPr/>
        </p:nvGraphicFramePr>
        <p:xfrm>
          <a:off x="901520" y="1859536"/>
          <a:ext cx="3000000" cy="3000000"/>
        </p:xfrm>
        <a:graphic>
          <a:graphicData uri="http://schemas.openxmlformats.org/drawingml/2006/table">
            <a:tbl>
              <a:tblPr>
                <a:noFill/>
                <a:tableStyleId>{6182C3EE-631F-4C91-BDE8-690D6388B896}</a:tableStyleId>
              </a:tblPr>
              <a:tblGrid>
                <a:gridCol w="2084400"/>
                <a:gridCol w="5529425"/>
              </a:tblGrid>
              <a:tr h="497300">
                <a:tc>
                  <a:txBody>
                    <a:bodyPr/>
                    <a:lstStyle/>
                    <a:p>
                      <a:pPr indent="0" lvl="0" marL="0" marR="0" rtl="0" algn="ctr">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1" lang="en-US" sz="1400" u="none" cap="none" strike="noStrike">
                          <a:solidFill>
                            <a:srgbClr val="000000"/>
                          </a:solidFill>
                          <a:latin typeface="arial"/>
                          <a:ea typeface="arial"/>
                          <a:cs typeface="arial"/>
                          <a:sym typeface="arial"/>
                        </a:rPr>
                        <a:t>Classes</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973675">
                <a:tc>
                  <a:txBody>
                    <a:bodyPr/>
                    <a:lstStyle/>
                    <a:p>
                      <a:pPr indent="0" lvl="0" marL="0" marR="0" rtl="0" algn="just">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GenericServlet</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Provides a basic implementation of the Servlet interface for </a:t>
                      </a:r>
                      <a:r>
                        <a:rPr b="1" lang="en-US" sz="1400" u="none" cap="none" strike="noStrike">
                          <a:solidFill>
                            <a:srgbClr val="C00000"/>
                          </a:solidFill>
                          <a:latin typeface="arial"/>
                          <a:ea typeface="arial"/>
                          <a:cs typeface="arial"/>
                          <a:sym typeface="arial"/>
                        </a:rPr>
                        <a:t>protocol independent servlets</a:t>
                      </a:r>
                      <a:endParaRPr b="1" sz="1400" u="none" cap="none" strike="noStrike">
                        <a:solidFill>
                          <a:srgbClr val="C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49125">
                <a:tc>
                  <a:txBody>
                    <a:bodyPr/>
                    <a:lstStyle/>
                    <a:p>
                      <a:pPr indent="0" lvl="0" marL="0" marR="0" rtl="0" algn="just">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ServletlnputStream</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Provides an input stream </a:t>
                      </a:r>
                      <a:r>
                        <a:rPr b="1" lang="en-US" sz="1400" u="none" cap="none" strike="noStrike">
                          <a:solidFill>
                            <a:srgbClr val="002060"/>
                          </a:solidFill>
                          <a:latin typeface="arial"/>
                          <a:ea typeface="arial"/>
                          <a:cs typeface="arial"/>
                          <a:sym typeface="arial"/>
                        </a:rPr>
                        <a:t>for reading binary data</a:t>
                      </a:r>
                      <a:r>
                        <a:rPr lang="en-US" sz="1400" u="none" cap="none" strike="noStrike">
                          <a:solidFill>
                            <a:srgbClr val="000000"/>
                          </a:solidFill>
                          <a:latin typeface="arial"/>
                          <a:ea typeface="arial"/>
                          <a:cs typeface="arial"/>
                          <a:sym typeface="arial"/>
                        </a:rPr>
                        <a:t> from a client request.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649125">
                <a:tc>
                  <a:txBody>
                    <a:bodyPr/>
                    <a:lstStyle/>
                    <a:p>
                      <a:pPr indent="0" lvl="0" marL="0" marR="0" rtl="0" algn="just">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ServletOutputStream</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Provides an output stream for </a:t>
                      </a:r>
                      <a:r>
                        <a:rPr b="1" lang="en-US" sz="1400" u="none" cap="none" strike="noStrike">
                          <a:solidFill>
                            <a:srgbClr val="0070C0"/>
                          </a:solidFill>
                          <a:latin typeface="arial"/>
                          <a:ea typeface="arial"/>
                          <a:cs typeface="arial"/>
                          <a:sym typeface="arial"/>
                        </a:rPr>
                        <a:t>sending binary data </a:t>
                      </a:r>
                      <a:r>
                        <a:rPr lang="en-US" sz="1400" u="none" cap="none" strike="noStrike">
                          <a:solidFill>
                            <a:srgbClr val="000000"/>
                          </a:solidFill>
                          <a:latin typeface="arial"/>
                          <a:ea typeface="arial"/>
                          <a:cs typeface="arial"/>
                          <a:sym typeface="arial"/>
                        </a:rPr>
                        <a:t>to the client.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973675">
                <a:tc>
                  <a:txBody>
                    <a:bodyPr/>
                    <a:lstStyle/>
                    <a:p>
                      <a:pPr indent="0" lvl="0" marL="0" marR="0" rtl="0" algn="just">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ServletException</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Defines a general exception, a servlet can throw when it encounters difficulty.</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649125">
                <a:tc>
                  <a:txBody>
                    <a:bodyPr/>
                    <a:lstStyle/>
                    <a:p>
                      <a:pPr indent="0" lvl="0" marL="0" marR="0" rtl="0" algn="just">
                        <a:spcBef>
                          <a:spcPts val="0"/>
                        </a:spcBef>
                        <a:spcAft>
                          <a:spcPts val="0"/>
                        </a:spcAft>
                        <a:buNone/>
                      </a:pPr>
                      <a:r>
                        <a:t/>
                      </a:r>
                      <a:endParaRPr b="1"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UnavailableException</a:t>
                      </a:r>
                      <a:endParaRPr b="1"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t/>
                      </a:r>
                      <a:endParaRPr sz="14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Indicates that a servlet is not available to service client request.</a:t>
                      </a:r>
                      <a:endParaRPr sz="1400" u="none" cap="none" strike="noStrike">
                        <a:solidFill>
                          <a:srgbClr val="000000"/>
                        </a:solidFi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Servlet Architecture</a:t>
            </a:r>
            <a:endParaRPr/>
          </a:p>
        </p:txBody>
      </p:sp>
      <p:sp>
        <p:nvSpPr>
          <p:cNvPr id="444" name="Google Shape;444;p50"/>
          <p:cNvSpPr txBox="1"/>
          <p:nvPr>
            <p:ph idx="1" type="body"/>
          </p:nvPr>
        </p:nvSpPr>
        <p:spPr>
          <a:xfrm>
            <a:off x="280925" y="1748352"/>
            <a:ext cx="3518343" cy="4351338"/>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000"/>
              <a:buNone/>
            </a:pPr>
            <a:r>
              <a:rPr lang="en-US" sz="2000">
                <a:solidFill>
                  <a:schemeClr val="dk1"/>
                </a:solidFill>
              </a:rPr>
              <a:t>There are two types of Servlets- </a:t>
            </a:r>
            <a:endParaRPr/>
          </a:p>
          <a:p>
            <a:pPr indent="0" lvl="0" marL="0" rtl="0" algn="l">
              <a:lnSpc>
                <a:spcPct val="150000"/>
              </a:lnSpc>
              <a:spcBef>
                <a:spcPts val="1500"/>
              </a:spcBef>
              <a:spcAft>
                <a:spcPts val="0"/>
              </a:spcAft>
              <a:buClr>
                <a:srgbClr val="0070C0"/>
              </a:buClr>
              <a:buSzPts val="2000"/>
              <a:buNone/>
            </a:pPr>
            <a:r>
              <a:rPr lang="en-US" sz="2000">
                <a:solidFill>
                  <a:srgbClr val="0070C0"/>
                </a:solidFill>
              </a:rPr>
              <a:t>1.Generic Servlets </a:t>
            </a:r>
            <a:endParaRPr/>
          </a:p>
          <a:p>
            <a:pPr indent="0" lvl="0" marL="0" rtl="0" algn="l">
              <a:lnSpc>
                <a:spcPct val="150000"/>
              </a:lnSpc>
              <a:spcBef>
                <a:spcPts val="1500"/>
              </a:spcBef>
              <a:spcAft>
                <a:spcPts val="0"/>
              </a:spcAft>
              <a:buClr>
                <a:srgbClr val="0070C0"/>
              </a:buClr>
              <a:buSzPts val="2000"/>
              <a:buNone/>
            </a:pPr>
            <a:r>
              <a:rPr lang="en-US" sz="2000">
                <a:solidFill>
                  <a:srgbClr val="0070C0"/>
                </a:solidFill>
              </a:rPr>
              <a:t>2.HTTPServlets</a:t>
            </a:r>
            <a:r>
              <a:rPr lang="en-US" sz="2000">
                <a:solidFill>
                  <a:schemeClr val="dk1"/>
                </a:solidFill>
              </a:rPr>
              <a:t>.</a:t>
            </a:r>
            <a:endParaRPr/>
          </a:p>
        </p:txBody>
      </p:sp>
      <p:sp>
        <p:nvSpPr>
          <p:cNvPr id="445" name="Google Shape;445;p50"/>
          <p:cNvSpPr txBox="1"/>
          <p:nvPr/>
        </p:nvSpPr>
        <p:spPr>
          <a:xfrm>
            <a:off x="4484341" y="1748352"/>
            <a:ext cx="4170262" cy="4351338"/>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Servlets can be created in three possible ways</a:t>
            </a:r>
            <a:endParaRPr/>
          </a:p>
          <a:p>
            <a:pPr indent="-457200" lvl="0" marL="457200" marR="0" rtl="0" algn="l">
              <a:lnSpc>
                <a:spcPct val="150000"/>
              </a:lnSpc>
              <a:spcBef>
                <a:spcPts val="1500"/>
              </a:spcBef>
              <a:spcAft>
                <a:spcPts val="0"/>
              </a:spcAft>
              <a:buClr>
                <a:srgbClr val="D24726"/>
              </a:buClr>
              <a:buSzPts val="2000"/>
              <a:buFont typeface="Quattrocento Sans"/>
              <a:buAutoNum type="arabicPeriod"/>
            </a:pPr>
            <a:r>
              <a:rPr lang="en-US" sz="2000">
                <a:solidFill>
                  <a:srgbClr val="D24726"/>
                </a:solidFill>
                <a:latin typeface="Quattrocento Sans"/>
                <a:ea typeface="Quattrocento Sans"/>
                <a:cs typeface="Quattrocento Sans"/>
                <a:sym typeface="Quattrocento Sans"/>
              </a:rPr>
              <a:t>Implementing Servlet Interface</a:t>
            </a:r>
            <a:endParaRPr/>
          </a:p>
          <a:p>
            <a:pPr indent="-457200" lvl="0" marL="457200" marR="0" rtl="0" algn="l">
              <a:lnSpc>
                <a:spcPct val="150000"/>
              </a:lnSpc>
              <a:spcBef>
                <a:spcPts val="1500"/>
              </a:spcBef>
              <a:spcAft>
                <a:spcPts val="0"/>
              </a:spcAft>
              <a:buClr>
                <a:srgbClr val="D24726"/>
              </a:buClr>
              <a:buSzPts val="2000"/>
              <a:buFont typeface="Quattrocento Sans"/>
              <a:buAutoNum type="arabicPeriod"/>
            </a:pPr>
            <a:r>
              <a:rPr lang="en-US" sz="2000">
                <a:solidFill>
                  <a:srgbClr val="D24726"/>
                </a:solidFill>
                <a:latin typeface="Quattrocento Sans"/>
                <a:ea typeface="Quattrocento Sans"/>
                <a:cs typeface="Quattrocento Sans"/>
                <a:sym typeface="Quattrocento Sans"/>
              </a:rPr>
              <a:t>Extending Generic Servlet.</a:t>
            </a:r>
            <a:endParaRPr/>
          </a:p>
          <a:p>
            <a:pPr indent="-457200" lvl="0" marL="457200" marR="0" rtl="0" algn="l">
              <a:lnSpc>
                <a:spcPct val="150000"/>
              </a:lnSpc>
              <a:spcBef>
                <a:spcPts val="1500"/>
              </a:spcBef>
              <a:spcAft>
                <a:spcPts val="0"/>
              </a:spcAft>
              <a:buClr>
                <a:srgbClr val="D24726"/>
              </a:buClr>
              <a:buSzPts val="2000"/>
              <a:buFont typeface="Quattrocento Sans"/>
              <a:buAutoNum type="arabicPeriod"/>
            </a:pPr>
            <a:r>
              <a:rPr lang="en-US" sz="2000">
                <a:solidFill>
                  <a:srgbClr val="D24726"/>
                </a:solidFill>
                <a:latin typeface="Quattrocento Sans"/>
                <a:ea typeface="Quattrocento Sans"/>
                <a:cs typeface="Quattrocento Sans"/>
                <a:sym typeface="Quattrocento Sans"/>
              </a:rPr>
              <a:t>Extending HTTPServlet.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API</a:t>
            </a:r>
            <a:endParaRPr/>
          </a:p>
        </p:txBody>
      </p:sp>
      <p:sp>
        <p:nvSpPr>
          <p:cNvPr id="451" name="Google Shape;451;p51"/>
          <p:cNvSpPr txBox="1"/>
          <p:nvPr>
            <p:ph idx="1" type="body"/>
          </p:nvPr>
        </p:nvSpPr>
        <p:spPr>
          <a:xfrm>
            <a:off x="628652" y="1825627"/>
            <a:ext cx="8154741" cy="4351339"/>
          </a:xfrm>
          <a:prstGeom prst="rect">
            <a:avLst/>
          </a:prstGeom>
          <a:noFill/>
          <a:ln>
            <a:noFill/>
          </a:ln>
        </p:spPr>
        <p:txBody>
          <a:bodyPr anchorCtr="0" anchor="t" bIns="45700" lIns="91425" spcFirstLastPara="1" rIns="91425" wrap="square" tIns="45700">
            <a:normAutofit/>
          </a:bodyPr>
          <a:lstStyle/>
          <a:p>
            <a:pPr indent="-285729" lvl="0" marL="285729" rtl="0" algn="l">
              <a:lnSpc>
                <a:spcPct val="150000"/>
              </a:lnSpc>
              <a:spcBef>
                <a:spcPts val="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a:t>
            </a:r>
            <a:r>
              <a:rPr lang="en-US" sz="1800">
                <a:solidFill>
                  <a:schemeClr val="dk1"/>
                </a:solidFill>
              </a:rPr>
              <a:t> and </a:t>
            </a:r>
            <a:r>
              <a:rPr b="1" lang="en-US" sz="1800">
                <a:solidFill>
                  <a:schemeClr val="dk1"/>
                </a:solidFill>
              </a:rPr>
              <a:t>javax.servlet.http</a:t>
            </a:r>
            <a:r>
              <a:rPr lang="en-US" sz="1800">
                <a:solidFill>
                  <a:schemeClr val="dk1"/>
                </a:solidFill>
              </a:rPr>
              <a:t> packages represent interfaces and classes for servlet api.</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a:t>
            </a:r>
            <a:r>
              <a:rPr lang="en-US" sz="1800">
                <a:solidFill>
                  <a:schemeClr val="dk1"/>
                </a:solidFill>
              </a:rPr>
              <a:t> package contains many interfaces and classes that are </a:t>
            </a:r>
            <a:r>
              <a:rPr lang="en-US" sz="1800">
                <a:solidFill>
                  <a:srgbClr val="FF0000"/>
                </a:solidFill>
              </a:rPr>
              <a:t>used by the servlet or web container</a:t>
            </a:r>
            <a:r>
              <a:rPr lang="en-US" sz="1800">
                <a:solidFill>
                  <a:schemeClr val="dk1"/>
                </a:solidFill>
              </a:rPr>
              <a:t>. These are not specific to any protocol.</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javax.servlet.http</a:t>
            </a:r>
            <a:r>
              <a:rPr lang="en-US" sz="1800">
                <a:solidFill>
                  <a:schemeClr val="dk1"/>
                </a:solidFill>
              </a:rPr>
              <a:t> package contains interfaces and classes that are </a:t>
            </a:r>
            <a:r>
              <a:rPr lang="en-US" sz="1800">
                <a:solidFill>
                  <a:srgbClr val="0070C0"/>
                </a:solidFill>
              </a:rPr>
              <a:t>responsible for http requests only.</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Dynamic Web Content</a:t>
            </a:r>
            <a:endParaRPr/>
          </a:p>
        </p:txBody>
      </p:sp>
      <p:sp>
        <p:nvSpPr>
          <p:cNvPr id="133" name="Google Shape;133;p16"/>
          <p:cNvSpPr txBox="1"/>
          <p:nvPr>
            <p:ph idx="1" type="body"/>
          </p:nvPr>
        </p:nvSpPr>
        <p:spPr>
          <a:xfrm>
            <a:off x="255163" y="1593808"/>
            <a:ext cx="8669896" cy="1497125"/>
          </a:xfrm>
          <a:prstGeom prst="rect">
            <a:avLst/>
          </a:prstGeom>
          <a:noFill/>
          <a:ln>
            <a:noFill/>
          </a:ln>
        </p:spPr>
        <p:txBody>
          <a:bodyPr anchorCtr="0" anchor="t" bIns="45700" lIns="91425" spcFirstLastPara="1" rIns="91425" wrap="square" tIns="45700">
            <a:normAutofit fontScale="92500" lnSpcReduction="10000"/>
          </a:bodyPr>
          <a:lstStyle/>
          <a:p>
            <a:pPr indent="-342877" lvl="0" marL="342877" rtl="0" algn="l">
              <a:lnSpc>
                <a:spcPct val="100000"/>
              </a:lnSpc>
              <a:spcBef>
                <a:spcPts val="0"/>
              </a:spcBef>
              <a:spcAft>
                <a:spcPts val="0"/>
              </a:spcAft>
              <a:buClr>
                <a:schemeClr val="dk1"/>
              </a:buClr>
              <a:buSzPct val="100000"/>
              <a:buFont typeface="Arial"/>
              <a:buChar char="•"/>
            </a:pPr>
            <a:r>
              <a:rPr lang="en-US" sz="2000">
                <a:solidFill>
                  <a:schemeClr val="dk1"/>
                </a:solidFill>
              </a:rPr>
              <a:t>Dynamic web content allows different data to be shown on the same web page</a:t>
            </a:r>
            <a:endParaRPr/>
          </a:p>
          <a:p>
            <a:pPr indent="-342877" lvl="0" marL="342877" rtl="0" algn="l">
              <a:lnSpc>
                <a:spcPct val="100000"/>
              </a:lnSpc>
              <a:spcBef>
                <a:spcPts val="1455"/>
              </a:spcBef>
              <a:spcAft>
                <a:spcPts val="0"/>
              </a:spcAft>
              <a:buClr>
                <a:schemeClr val="dk1"/>
              </a:buClr>
              <a:buSzPct val="100000"/>
              <a:buFont typeface="Arial"/>
              <a:buChar char="•"/>
            </a:pPr>
            <a:r>
              <a:rPr lang="en-US" sz="2000">
                <a:solidFill>
                  <a:schemeClr val="dk1"/>
                </a:solidFill>
              </a:rPr>
              <a:t>For example, the </a:t>
            </a:r>
            <a:r>
              <a:rPr lang="en-US" sz="2000">
                <a:solidFill>
                  <a:srgbClr val="0070C0"/>
                </a:solidFill>
              </a:rPr>
              <a:t>Google search result page is the same page that loads different data</a:t>
            </a:r>
            <a:r>
              <a:rPr lang="en-US" sz="2000">
                <a:solidFill>
                  <a:schemeClr val="dk1"/>
                </a:solidFill>
              </a:rPr>
              <a:t> based on the search terms</a:t>
            </a:r>
            <a:endParaRPr/>
          </a:p>
          <a:p>
            <a:pPr indent="-53962" lvl="0" marL="171437" rtl="0" algn="l">
              <a:lnSpc>
                <a:spcPct val="100000"/>
              </a:lnSpc>
              <a:spcBef>
                <a:spcPts val="1455"/>
              </a:spcBef>
              <a:spcAft>
                <a:spcPts val="0"/>
              </a:spcAft>
              <a:buClr>
                <a:srgbClr val="7F7F7F"/>
              </a:buClr>
              <a:buSzPct val="100000"/>
              <a:buFont typeface="Arial"/>
              <a:buNone/>
            </a:pPr>
            <a:r>
              <a:t/>
            </a:r>
            <a:endParaRPr sz="2000">
              <a:solidFill>
                <a:schemeClr val="dk1"/>
              </a:solidFill>
            </a:endParaRPr>
          </a:p>
        </p:txBody>
      </p:sp>
      <p:pic>
        <p:nvPicPr>
          <p:cNvPr id="134" name="Google Shape;134;p16"/>
          <p:cNvPicPr preferRelativeResize="0"/>
          <p:nvPr/>
        </p:nvPicPr>
        <p:blipFill rotWithShape="1">
          <a:blip r:embed="rId3">
            <a:alphaModFix/>
          </a:blip>
          <a:srcRect b="0" l="0" r="0" t="0"/>
          <a:stretch/>
        </p:blipFill>
        <p:spPr>
          <a:xfrm>
            <a:off x="4590111" y="3291774"/>
            <a:ext cx="4093552" cy="3038308"/>
          </a:xfrm>
          <a:prstGeom prst="rect">
            <a:avLst/>
          </a:prstGeom>
          <a:noFill/>
          <a:ln cap="flat" cmpd="sng" w="9525">
            <a:solidFill>
              <a:schemeClr val="accent1"/>
            </a:solidFill>
            <a:prstDash val="solid"/>
            <a:round/>
            <a:headEnd len="sm" w="sm" type="none"/>
            <a:tailEnd len="sm" w="sm" type="none"/>
          </a:ln>
        </p:spPr>
      </p:pic>
      <p:pic>
        <p:nvPicPr>
          <p:cNvPr id="135" name="Google Shape;135;p16"/>
          <p:cNvPicPr preferRelativeResize="0"/>
          <p:nvPr/>
        </p:nvPicPr>
        <p:blipFill rotWithShape="1">
          <a:blip r:embed="rId4">
            <a:alphaModFix/>
          </a:blip>
          <a:srcRect b="0" l="0" r="0" t="0"/>
          <a:stretch/>
        </p:blipFill>
        <p:spPr>
          <a:xfrm>
            <a:off x="521203" y="3291773"/>
            <a:ext cx="3827515" cy="3054763"/>
          </a:xfrm>
          <a:prstGeom prst="rect">
            <a:avLst/>
          </a:prstGeom>
          <a:noFill/>
          <a:ln cap="flat" cmpd="sng" w="9525">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500"/>
                                        <p:tgtEl>
                                          <p:spTgt spid="13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500"/>
                                        <p:tgtEl>
                                          <p:spTgt spid="13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 calcmode="lin" valueType="num">
                                      <p:cBhvr additive="base">
                                        <p:cTn dur="500"/>
                                        <p:tgtEl>
                                          <p:spTgt spid="13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API</a:t>
            </a:r>
            <a:endParaRPr/>
          </a:p>
        </p:txBody>
      </p:sp>
      <p:sp>
        <p:nvSpPr>
          <p:cNvPr id="457" name="Google Shape;457;p52"/>
          <p:cNvSpPr txBox="1"/>
          <p:nvPr>
            <p:ph idx="1" type="body"/>
          </p:nvPr>
        </p:nvSpPr>
        <p:spPr>
          <a:xfrm>
            <a:off x="628652" y="1825627"/>
            <a:ext cx="8154741" cy="4351339"/>
          </a:xfrm>
          <a:prstGeom prst="rect">
            <a:avLst/>
          </a:prstGeom>
          <a:noFill/>
          <a:ln>
            <a:noFill/>
          </a:ln>
        </p:spPr>
        <p:txBody>
          <a:bodyPr anchorCtr="0" anchor="t" bIns="45700" lIns="91425" spcFirstLastPara="1" rIns="91425" wrap="square" tIns="45700">
            <a:normAutofit/>
          </a:bodyPr>
          <a:lstStyle/>
          <a:p>
            <a:pPr indent="-285729" lvl="0" marL="285729" rtl="0" algn="l">
              <a:lnSpc>
                <a:spcPct val="150000"/>
              </a:lnSpc>
              <a:spcBef>
                <a:spcPts val="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a:t>
            </a:r>
            <a:r>
              <a:rPr lang="en-US" sz="1800">
                <a:solidFill>
                  <a:schemeClr val="dk1"/>
                </a:solidFill>
              </a:rPr>
              <a:t> and </a:t>
            </a:r>
            <a:r>
              <a:rPr b="1" lang="en-US" sz="1800">
                <a:solidFill>
                  <a:schemeClr val="dk1"/>
                </a:solidFill>
              </a:rPr>
              <a:t>javax.servlet.http</a:t>
            </a:r>
            <a:r>
              <a:rPr lang="en-US" sz="1800">
                <a:solidFill>
                  <a:schemeClr val="dk1"/>
                </a:solidFill>
              </a:rPr>
              <a:t> packages represent interfaces and classes for servlet api.</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a:t>
            </a:r>
            <a:r>
              <a:rPr lang="en-US" sz="1800">
                <a:solidFill>
                  <a:schemeClr val="dk1"/>
                </a:solidFill>
              </a:rPr>
              <a:t> package contains many interfaces and classes that are </a:t>
            </a:r>
            <a:r>
              <a:rPr lang="en-US" sz="1800">
                <a:solidFill>
                  <a:srgbClr val="FF0000"/>
                </a:solidFill>
              </a:rPr>
              <a:t>used by the servlet or web container</a:t>
            </a:r>
            <a:r>
              <a:rPr lang="en-US" sz="1800">
                <a:solidFill>
                  <a:schemeClr val="dk1"/>
                </a:solidFill>
              </a:rPr>
              <a:t>. These are not specific to any protocol.</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javax.servlet.http</a:t>
            </a:r>
            <a:r>
              <a:rPr lang="en-US" sz="1800">
                <a:solidFill>
                  <a:schemeClr val="dk1"/>
                </a:solidFill>
              </a:rPr>
              <a:t> package contains interfaces and classes that are </a:t>
            </a:r>
            <a:r>
              <a:rPr lang="en-US" sz="1800">
                <a:solidFill>
                  <a:srgbClr val="0070C0"/>
                </a:solidFill>
              </a:rPr>
              <a:t>responsible for http requests only.</a:t>
            </a:r>
            <a:endParaRPr/>
          </a:p>
          <a:p>
            <a:pPr indent="-171429" lvl="0" marL="285729" rtl="0" algn="l">
              <a:lnSpc>
                <a:spcPct val="150000"/>
              </a:lnSpc>
              <a:spcBef>
                <a:spcPts val="1440"/>
              </a:spcBef>
              <a:spcAft>
                <a:spcPts val="0"/>
              </a:spcAft>
              <a:buClr>
                <a:srgbClr val="7F7F7F"/>
              </a:buClr>
              <a:buSzPts val="1800"/>
              <a:buFont typeface="Arial"/>
              <a:buNone/>
            </a:pPr>
            <a:r>
              <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pic>
        <p:nvPicPr>
          <p:cNvPr id="462" name="Google Shape;462;p53"/>
          <p:cNvPicPr preferRelativeResize="0"/>
          <p:nvPr/>
        </p:nvPicPr>
        <p:blipFill rotWithShape="1">
          <a:blip r:embed="rId3">
            <a:alphaModFix/>
          </a:blip>
          <a:srcRect b="0" l="0" r="0" t="0"/>
          <a:stretch/>
        </p:blipFill>
        <p:spPr>
          <a:xfrm>
            <a:off x="2460274" y="238404"/>
            <a:ext cx="6129934" cy="6409942"/>
          </a:xfrm>
          <a:prstGeom prst="rect">
            <a:avLst/>
          </a:prstGeom>
          <a:noFill/>
          <a:ln>
            <a:noFill/>
          </a:ln>
        </p:spPr>
      </p:pic>
      <p:sp>
        <p:nvSpPr>
          <p:cNvPr id="463" name="Google Shape;463;p53"/>
          <p:cNvSpPr/>
          <p:nvPr/>
        </p:nvSpPr>
        <p:spPr>
          <a:xfrm>
            <a:off x="607441" y="3167060"/>
            <a:ext cx="211000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Quattrocento Sans"/>
                <a:ea typeface="Quattrocento Sans"/>
                <a:cs typeface="Quattrocento Sans"/>
                <a:sym typeface="Quattrocento Sans"/>
              </a:rPr>
              <a:t>Object model of Servlet Framework</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The Servlet Interface and Request and Response Objects</a:t>
            </a:r>
            <a:endParaRPr/>
          </a:p>
        </p:txBody>
      </p:sp>
      <p:sp>
        <p:nvSpPr>
          <p:cNvPr id="469" name="Google Shape;469;p54"/>
          <p:cNvSpPr/>
          <p:nvPr/>
        </p:nvSpPr>
        <p:spPr>
          <a:xfrm>
            <a:off x="184082" y="1294449"/>
            <a:ext cx="8239910" cy="5493812"/>
          </a:xfrm>
          <a:prstGeom prst="rect">
            <a:avLst/>
          </a:prstGeom>
          <a:solidFill>
            <a:srgbClr val="FFFFFF"/>
          </a:solid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 Java servlet, implements the</a:t>
            </a:r>
            <a:r>
              <a:rPr b="0" i="0" lang="en-US" sz="3200" u="none" cap="none" strike="noStrike">
                <a:solidFill>
                  <a:srgbClr val="000000"/>
                </a:solidFill>
                <a:latin typeface="Arial"/>
                <a:ea typeface="Arial"/>
                <a:cs typeface="Arial"/>
                <a:sym typeface="Arial"/>
              </a:rPr>
              <a:t> </a:t>
            </a:r>
            <a:r>
              <a:rPr b="0" i="0" lang="en-US" sz="1800" u="none" cap="none" strike="noStrike">
                <a:solidFill>
                  <a:srgbClr val="336699"/>
                </a:solidFill>
                <a:latin typeface="Courier New"/>
                <a:ea typeface="Courier New"/>
                <a:cs typeface="Courier New"/>
                <a:sym typeface="Courier New"/>
              </a:rPr>
              <a:t>javax.servlet.Servlet</a:t>
            </a:r>
            <a:r>
              <a:rPr b="0" i="0" lang="en-US" sz="105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interface. </a:t>
            </a:r>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This interface specifies methods to </a:t>
            </a:r>
            <a:r>
              <a:rPr b="1" i="0" lang="en-US" sz="1600" u="none" cap="none" strike="noStrike">
                <a:solidFill>
                  <a:srgbClr val="000000"/>
                </a:solidFill>
                <a:latin typeface="Arial"/>
                <a:ea typeface="Arial"/>
                <a:cs typeface="Arial"/>
                <a:sym typeface="Arial"/>
              </a:rPr>
              <a:t>initialize a servlet, process requests, get the configuration and other basic information of a servlet, and terminate a servlet instance</a:t>
            </a:r>
            <a:r>
              <a:rPr b="0" i="0" lang="en-US" sz="1600" u="none" cap="none" strike="noStrike">
                <a:solidFill>
                  <a:srgbClr val="000000"/>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For Web applications, you can implement the</a:t>
            </a:r>
            <a:r>
              <a:rPr b="0" i="0" lang="en-US" sz="1600" u="none" cap="none" strike="noStrike">
                <a:solidFill>
                  <a:srgbClr val="000000"/>
                </a:solidFill>
                <a:latin typeface="Arial"/>
                <a:ea typeface="Arial"/>
                <a:cs typeface="Arial"/>
                <a:sym typeface="Arial"/>
              </a:rPr>
              <a:t> </a:t>
            </a:r>
            <a:r>
              <a:rPr b="1" i="0" lang="en-US" sz="1800" u="none" cap="none" strike="noStrike">
                <a:solidFill>
                  <a:srgbClr val="336699"/>
                </a:solidFill>
                <a:latin typeface="Courier New"/>
                <a:ea typeface="Courier New"/>
                <a:cs typeface="Courier New"/>
                <a:sym typeface="Courier New"/>
              </a:rPr>
              <a:t>Servlet</a:t>
            </a:r>
            <a:r>
              <a:rPr b="0" i="0" lang="en-US" sz="105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interface by extending the </a:t>
            </a:r>
            <a:r>
              <a:rPr b="1" lang="en-US" sz="1800">
                <a:solidFill>
                  <a:srgbClr val="336699"/>
                </a:solidFill>
                <a:latin typeface="Courier New"/>
                <a:ea typeface="Courier New"/>
                <a:cs typeface="Courier New"/>
                <a:sym typeface="Courier New"/>
              </a:rPr>
              <a:t>javax.servlet.http.HttpServlet </a:t>
            </a:r>
            <a:r>
              <a:rPr b="0" i="0" lang="en-US" sz="1600" u="none" cap="none" strike="noStrike">
                <a:solidFill>
                  <a:srgbClr val="000000"/>
                </a:solidFill>
                <a:latin typeface="Arial"/>
                <a:ea typeface="Arial"/>
                <a:cs typeface="Arial"/>
                <a:sym typeface="Arial"/>
              </a:rPr>
              <a:t>abstract class. (Alternatively, for protocol-independent servlets, you can extend</a:t>
            </a:r>
            <a:r>
              <a:rPr b="0" i="0" lang="en-US" sz="1600" u="none" cap="none" strike="noStrike">
                <a:solidFill>
                  <a:srgbClr val="000000"/>
                </a:solidFill>
                <a:latin typeface="Arial"/>
                <a:ea typeface="Arial"/>
                <a:cs typeface="Arial"/>
                <a:sym typeface="Arial"/>
              </a:rPr>
              <a:t> t</a:t>
            </a:r>
            <a:r>
              <a:rPr b="0" i="0" lang="en-US" sz="1600" u="none" cap="none" strike="noStrike">
                <a:solidFill>
                  <a:srgbClr val="000000"/>
                </a:solidFill>
                <a:latin typeface="Arial"/>
                <a:ea typeface="Arial"/>
                <a:cs typeface="Arial"/>
                <a:sym typeface="Arial"/>
              </a:rPr>
              <a:t>he</a:t>
            </a:r>
            <a:r>
              <a:rPr lang="en-US" sz="1800">
                <a:solidFill>
                  <a:srgbClr val="336699"/>
                </a:solidFill>
                <a:latin typeface="Courier New"/>
                <a:ea typeface="Courier New"/>
                <a:cs typeface="Courier New"/>
                <a:sym typeface="Courier New"/>
              </a:rPr>
              <a:t> </a:t>
            </a:r>
            <a:r>
              <a:rPr b="1" lang="en-US" sz="1800">
                <a:solidFill>
                  <a:srgbClr val="336699"/>
                </a:solidFill>
                <a:latin typeface="Courier New"/>
                <a:ea typeface="Courier New"/>
                <a:cs typeface="Courier New"/>
                <a:sym typeface="Courier New"/>
              </a:rPr>
              <a:t>javax.servlet.GenericServlet </a:t>
            </a:r>
            <a:r>
              <a:rPr b="0" i="0" lang="en-US" sz="1600" u="none" cap="none" strike="noStrike">
                <a:solidFill>
                  <a:srgbClr val="000000"/>
                </a:solidFill>
                <a:latin typeface="Arial"/>
                <a:ea typeface="Arial"/>
                <a:cs typeface="Arial"/>
                <a:sym typeface="Arial"/>
              </a:rPr>
              <a:t>class.)</a:t>
            </a:r>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 The</a:t>
            </a:r>
            <a:r>
              <a:rPr lang="en-US" sz="1800">
                <a:solidFill>
                  <a:srgbClr val="336699"/>
                </a:solidFill>
                <a:latin typeface="Courier New"/>
                <a:ea typeface="Courier New"/>
                <a:cs typeface="Courier New"/>
                <a:sym typeface="Courier New"/>
              </a:rPr>
              <a:t> </a:t>
            </a:r>
            <a:r>
              <a:rPr b="1" lang="en-US" sz="1800">
                <a:solidFill>
                  <a:srgbClr val="336699"/>
                </a:solidFill>
                <a:latin typeface="Courier New"/>
                <a:ea typeface="Courier New"/>
                <a:cs typeface="Courier New"/>
                <a:sym typeface="Courier New"/>
              </a:rPr>
              <a:t>HttpServlet</a:t>
            </a:r>
            <a:r>
              <a:rPr b="0" i="0" lang="en-US" sz="105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class includes the following methods:</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The Servlet Interface and Request and Response Objects</a:t>
            </a:r>
            <a:endParaRPr/>
          </a:p>
        </p:txBody>
      </p:sp>
      <p:sp>
        <p:nvSpPr>
          <p:cNvPr id="475" name="Google Shape;475;p55"/>
          <p:cNvSpPr/>
          <p:nvPr/>
        </p:nvSpPr>
        <p:spPr>
          <a:xfrm>
            <a:off x="364386" y="1652596"/>
            <a:ext cx="8239910" cy="4339650"/>
          </a:xfrm>
          <a:prstGeom prst="rect">
            <a:avLst/>
          </a:prstGeom>
          <a:solidFill>
            <a:srgbClr val="FFFFFF"/>
          </a:solidFill>
          <a:ln>
            <a:noFill/>
          </a:ln>
        </p:spPr>
        <p:txBody>
          <a:bodyPr anchorCtr="0" anchor="ctr" bIns="45700" lIns="91425" spcFirstLastPara="1" rIns="91425" wrap="square" tIns="45700">
            <a:noAutofit/>
          </a:bodyPr>
          <a:lstStyle/>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init(...)</a:t>
            </a:r>
            <a:r>
              <a:rPr b="1" lang="en-US" sz="24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Initialize the servlet.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destroy(...): </a:t>
            </a:r>
            <a:r>
              <a:rPr lang="en-US" sz="2000">
                <a:solidFill>
                  <a:srgbClr val="000000"/>
                </a:solidFill>
                <a:latin typeface="Arial"/>
                <a:ea typeface="Arial"/>
                <a:cs typeface="Arial"/>
                <a:sym typeface="Arial"/>
              </a:rPr>
              <a:t>Terminate the servlet.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doGet(...): </a:t>
            </a:r>
            <a:r>
              <a:rPr lang="en-US" sz="2000">
                <a:solidFill>
                  <a:srgbClr val="000000"/>
                </a:solidFill>
                <a:latin typeface="Arial"/>
                <a:ea typeface="Arial"/>
                <a:cs typeface="Arial"/>
                <a:sym typeface="Arial"/>
              </a:rPr>
              <a:t>Execute an HTTP </a:t>
            </a:r>
            <a:r>
              <a:rPr lang="en-US" sz="1600">
                <a:solidFill>
                  <a:srgbClr val="336699"/>
                </a:solidFill>
                <a:latin typeface="Courier New"/>
                <a:ea typeface="Courier New"/>
                <a:cs typeface="Courier New"/>
                <a:sym typeface="Courier New"/>
              </a:rPr>
              <a:t>GET</a:t>
            </a:r>
            <a:r>
              <a:rPr lang="en-US" sz="2000">
                <a:solidFill>
                  <a:srgbClr val="000000"/>
                </a:solidFill>
                <a:latin typeface="Arial"/>
                <a:ea typeface="Arial"/>
                <a:cs typeface="Arial"/>
                <a:sym typeface="Arial"/>
              </a:rPr>
              <a:t> request.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doPost(...): </a:t>
            </a:r>
            <a:r>
              <a:rPr lang="en-US" sz="2000">
                <a:solidFill>
                  <a:srgbClr val="000000"/>
                </a:solidFill>
                <a:latin typeface="Arial"/>
                <a:ea typeface="Arial"/>
                <a:cs typeface="Arial"/>
                <a:sym typeface="Arial"/>
              </a:rPr>
              <a:t>Execute an HTTP </a:t>
            </a:r>
            <a:r>
              <a:rPr lang="en-US" sz="1600">
                <a:solidFill>
                  <a:srgbClr val="336699"/>
                </a:solidFill>
                <a:latin typeface="Courier New"/>
                <a:ea typeface="Courier New"/>
                <a:cs typeface="Courier New"/>
                <a:sym typeface="Courier New"/>
              </a:rPr>
              <a:t>POST</a:t>
            </a:r>
            <a:r>
              <a:rPr lang="en-US" sz="2000">
                <a:solidFill>
                  <a:srgbClr val="000000"/>
                </a:solidFill>
                <a:latin typeface="Arial"/>
                <a:ea typeface="Arial"/>
                <a:cs typeface="Arial"/>
                <a:sym typeface="Arial"/>
              </a:rPr>
              <a:t> request.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doPut(...): </a:t>
            </a:r>
            <a:r>
              <a:rPr lang="en-US" sz="2000">
                <a:solidFill>
                  <a:srgbClr val="000000"/>
                </a:solidFill>
                <a:latin typeface="Arial"/>
                <a:ea typeface="Arial"/>
                <a:cs typeface="Arial"/>
                <a:sym typeface="Arial"/>
              </a:rPr>
              <a:t>Execute an HTTP </a:t>
            </a:r>
            <a:r>
              <a:rPr lang="en-US" sz="1600">
                <a:solidFill>
                  <a:srgbClr val="336699"/>
                </a:solidFill>
                <a:latin typeface="Courier New"/>
                <a:ea typeface="Courier New"/>
                <a:cs typeface="Courier New"/>
                <a:sym typeface="Courier New"/>
              </a:rPr>
              <a:t>PUT</a:t>
            </a:r>
            <a:r>
              <a:rPr lang="en-US" sz="2000">
                <a:solidFill>
                  <a:srgbClr val="000000"/>
                </a:solidFill>
                <a:latin typeface="Arial"/>
                <a:ea typeface="Arial"/>
                <a:cs typeface="Arial"/>
                <a:sym typeface="Arial"/>
              </a:rPr>
              <a:t> request.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doDelete(...): </a:t>
            </a:r>
            <a:r>
              <a:rPr lang="en-US" sz="2000">
                <a:solidFill>
                  <a:srgbClr val="000000"/>
                </a:solidFill>
                <a:latin typeface="Arial"/>
                <a:ea typeface="Arial"/>
                <a:cs typeface="Arial"/>
                <a:sym typeface="Arial"/>
              </a:rPr>
              <a:t>Execute an HTTP </a:t>
            </a:r>
            <a:r>
              <a:rPr lang="en-US" sz="1600">
                <a:solidFill>
                  <a:srgbClr val="336699"/>
                </a:solidFill>
                <a:latin typeface="Courier New"/>
                <a:ea typeface="Courier New"/>
                <a:cs typeface="Courier New"/>
                <a:sym typeface="Courier New"/>
              </a:rPr>
              <a:t>DELETE</a:t>
            </a:r>
            <a:r>
              <a:rPr lang="en-US" sz="2000">
                <a:solidFill>
                  <a:srgbClr val="000000"/>
                </a:solidFill>
                <a:latin typeface="Arial"/>
                <a:ea typeface="Arial"/>
                <a:cs typeface="Arial"/>
                <a:sym typeface="Arial"/>
              </a:rPr>
              <a:t> request.</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service(...</a:t>
            </a:r>
            <a:r>
              <a:rPr lang="en-US" sz="1600">
                <a:solidFill>
                  <a:srgbClr val="336699"/>
                </a:solidFill>
                <a:latin typeface="Courier New"/>
                <a:ea typeface="Courier New"/>
                <a:cs typeface="Courier New"/>
                <a:sym typeface="Courier New"/>
              </a:rPr>
              <a:t>)</a:t>
            </a:r>
            <a:r>
              <a:rPr lang="en-US" sz="2000">
                <a:solidFill>
                  <a:srgbClr val="000000"/>
                </a:solidFill>
                <a:latin typeface="Arial"/>
                <a:ea typeface="Arial"/>
                <a:cs typeface="Arial"/>
                <a:sym typeface="Arial"/>
              </a:rPr>
              <a:t>: Receive HTTP requests and, by default, dispatch them to the appropriate </a:t>
            </a:r>
            <a:r>
              <a:rPr lang="en-US" sz="1600">
                <a:solidFill>
                  <a:srgbClr val="336699"/>
                </a:solidFill>
                <a:latin typeface="Courier New"/>
                <a:ea typeface="Courier New"/>
                <a:cs typeface="Courier New"/>
                <a:sym typeface="Courier New"/>
              </a:rPr>
              <a:t>do</a:t>
            </a:r>
            <a:r>
              <a:rPr i="1" lang="en-US" sz="1600">
                <a:solidFill>
                  <a:srgbClr val="336699"/>
                </a:solidFill>
                <a:latin typeface="Courier New"/>
                <a:ea typeface="Courier New"/>
                <a:cs typeface="Courier New"/>
                <a:sym typeface="Courier New"/>
              </a:rPr>
              <a:t>XXX</a:t>
            </a:r>
            <a:r>
              <a:rPr lang="en-US" sz="1600">
                <a:solidFill>
                  <a:srgbClr val="336699"/>
                </a:solidFill>
                <a:latin typeface="Courier New"/>
                <a:ea typeface="Courier New"/>
                <a:cs typeface="Courier New"/>
                <a:sym typeface="Courier New"/>
              </a:rPr>
              <a:t>()</a:t>
            </a:r>
            <a:r>
              <a:rPr lang="en-US" sz="2000">
                <a:solidFill>
                  <a:srgbClr val="000000"/>
                </a:solidFill>
                <a:latin typeface="Arial"/>
                <a:ea typeface="Arial"/>
                <a:cs typeface="Arial"/>
                <a:sym typeface="Arial"/>
              </a:rPr>
              <a:t> methods.</a:t>
            </a:r>
            <a:endParaRPr/>
          </a:p>
          <a:p>
            <a:pPr indent="-228600" lvl="0" marL="228600" marR="0" rtl="0" algn="l">
              <a:lnSpc>
                <a:spcPct val="150000"/>
              </a:lnSpc>
              <a:spcBef>
                <a:spcPts val="0"/>
              </a:spcBef>
              <a:spcAft>
                <a:spcPts val="0"/>
              </a:spcAft>
              <a:buClr>
                <a:srgbClr val="336699"/>
              </a:buClr>
              <a:buSzPts val="1800"/>
              <a:buFont typeface="Quattrocento Sans"/>
              <a:buAutoNum type="arabicPeriod"/>
            </a:pPr>
            <a:r>
              <a:rPr b="1" lang="en-US" sz="1800">
                <a:solidFill>
                  <a:srgbClr val="336699"/>
                </a:solidFill>
                <a:latin typeface="Courier New"/>
                <a:ea typeface="Courier New"/>
                <a:cs typeface="Courier New"/>
                <a:sym typeface="Courier New"/>
              </a:rPr>
              <a:t>getServletInfo(...): </a:t>
            </a:r>
            <a:r>
              <a:rPr lang="en-US" sz="2000">
                <a:solidFill>
                  <a:srgbClr val="000000"/>
                </a:solidFill>
                <a:latin typeface="Arial"/>
                <a:ea typeface="Arial"/>
                <a:cs typeface="Arial"/>
                <a:sym typeface="Arial"/>
              </a:rPr>
              <a:t>Retrieve information about the servlet.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GenericServlet &amp; HttpServlet</a:t>
            </a:r>
            <a:endParaRPr b="1" sz="2800"/>
          </a:p>
        </p:txBody>
      </p:sp>
      <p:sp>
        <p:nvSpPr>
          <p:cNvPr id="481" name="Google Shape;481;p56"/>
          <p:cNvSpPr/>
          <p:nvPr/>
        </p:nvSpPr>
        <p:spPr>
          <a:xfrm>
            <a:off x="299991" y="1482684"/>
            <a:ext cx="8368700" cy="42473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Quattrocento Sans"/>
                <a:ea typeface="Quattrocento Sans"/>
                <a:cs typeface="Quattrocento Sans"/>
                <a:sym typeface="Quattrocento Sans"/>
              </a:rPr>
              <a:t>HttpServlet</a:t>
            </a:r>
            <a:r>
              <a:rPr lang="en-US" sz="1800">
                <a:solidFill>
                  <a:schemeClr val="dk1"/>
                </a:solidFill>
                <a:latin typeface="Quattrocento Sans"/>
                <a:ea typeface="Quattrocento Sans"/>
                <a:cs typeface="Quattrocento Sans"/>
                <a:sym typeface="Quattrocento Sans"/>
              </a:rPr>
              <a:t> class is </a:t>
            </a:r>
            <a:r>
              <a:rPr b="1" lang="en-US" sz="1800">
                <a:solidFill>
                  <a:schemeClr val="dk1"/>
                </a:solidFill>
                <a:latin typeface="Quattrocento Sans"/>
                <a:ea typeface="Quattrocento Sans"/>
                <a:cs typeface="Quattrocento Sans"/>
                <a:sym typeface="Quattrocento Sans"/>
              </a:rPr>
              <a:t>extended</a:t>
            </a:r>
            <a:r>
              <a:rPr lang="en-US" sz="1800">
                <a:solidFill>
                  <a:schemeClr val="dk1"/>
                </a:solidFill>
                <a:latin typeface="Quattrocento Sans"/>
                <a:ea typeface="Quattrocento Sans"/>
                <a:cs typeface="Quattrocento Sans"/>
                <a:sym typeface="Quattrocento Sans"/>
              </a:rPr>
              <a:t> from </a:t>
            </a:r>
            <a:r>
              <a:rPr lang="en-US" sz="1800">
                <a:solidFill>
                  <a:srgbClr val="C00000"/>
                </a:solidFill>
                <a:latin typeface="Quattrocento Sans"/>
                <a:ea typeface="Quattrocento Sans"/>
                <a:cs typeface="Quattrocento Sans"/>
                <a:sym typeface="Quattrocento Sans"/>
              </a:rPr>
              <a:t>GenericServlet</a:t>
            </a:r>
            <a:r>
              <a:rPr lang="en-US" sz="1800">
                <a:solidFill>
                  <a:schemeClr val="dk1"/>
                </a:solidFill>
                <a:latin typeface="Quattrocento Sans"/>
                <a:ea typeface="Quattrocento Sans"/>
                <a:cs typeface="Quattrocento Sans"/>
                <a:sym typeface="Quattrocento Sans"/>
              </a:rPr>
              <a:t> class</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Quattrocento Sans"/>
                <a:ea typeface="Quattrocento Sans"/>
                <a:cs typeface="Quattrocento Sans"/>
                <a:sym typeface="Quattrocento Sans"/>
              </a:rPr>
              <a:t>GenericServlet.service() </a:t>
            </a:r>
            <a:r>
              <a:rPr lang="en-US" sz="1800">
                <a:solidFill>
                  <a:schemeClr val="dk1"/>
                </a:solidFill>
                <a:latin typeface="Quattrocento Sans"/>
                <a:ea typeface="Quattrocento Sans"/>
                <a:cs typeface="Quattrocento Sans"/>
                <a:sym typeface="Quattrocento Sans"/>
              </a:rPr>
              <a:t>method has been defined as an </a:t>
            </a:r>
            <a:r>
              <a:rPr lang="en-US" sz="1800">
                <a:solidFill>
                  <a:srgbClr val="C00000"/>
                </a:solidFill>
                <a:latin typeface="Quattrocento Sans"/>
                <a:ea typeface="Quattrocento Sans"/>
                <a:cs typeface="Quattrocento Sans"/>
                <a:sym typeface="Quattrocento Sans"/>
              </a:rPr>
              <a:t>abstract method</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The two objects that the </a:t>
            </a:r>
            <a:r>
              <a:rPr b="1" lang="en-US" sz="1800">
                <a:solidFill>
                  <a:schemeClr val="dk1"/>
                </a:solidFill>
                <a:latin typeface="Quattrocento Sans"/>
                <a:ea typeface="Quattrocento Sans"/>
                <a:cs typeface="Quattrocento Sans"/>
                <a:sym typeface="Quattrocento Sans"/>
              </a:rPr>
              <a:t>service() method receives </a:t>
            </a:r>
            <a:r>
              <a:rPr lang="en-US" sz="1800">
                <a:solidFill>
                  <a:schemeClr val="dk1"/>
                </a:solidFill>
                <a:latin typeface="Quattrocento Sans"/>
                <a:ea typeface="Quattrocento Sans"/>
                <a:cs typeface="Quattrocento Sans"/>
                <a:sym typeface="Quattrocento Sans"/>
              </a:rPr>
              <a:t>are </a:t>
            </a:r>
            <a:r>
              <a:rPr lang="en-US" sz="1800">
                <a:solidFill>
                  <a:srgbClr val="C00000"/>
                </a:solidFill>
                <a:latin typeface="Quattrocento Sans"/>
                <a:ea typeface="Quattrocento Sans"/>
                <a:cs typeface="Quattrocento Sans"/>
                <a:sym typeface="Quattrocento Sans"/>
              </a:rPr>
              <a:t>ServletRequest and ServletResponse </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Quattrocento Sans"/>
                <a:ea typeface="Quattrocento Sans"/>
                <a:cs typeface="Quattrocento Sans"/>
                <a:sym typeface="Quattrocento Sans"/>
              </a:rPr>
              <a:t>ServletRequest </a:t>
            </a:r>
            <a:r>
              <a:rPr lang="en-US" sz="1800">
                <a:solidFill>
                  <a:schemeClr val="dk1"/>
                </a:solidFill>
                <a:latin typeface="Quattrocento Sans"/>
                <a:ea typeface="Quattrocento Sans"/>
                <a:cs typeface="Quattrocento Sans"/>
                <a:sym typeface="Quattrocento Sans"/>
              </a:rPr>
              <a:t>Object Holds </a:t>
            </a:r>
            <a:r>
              <a:rPr lang="en-US" sz="1800">
                <a:solidFill>
                  <a:srgbClr val="C00000"/>
                </a:solidFill>
                <a:latin typeface="Quattrocento Sans"/>
                <a:ea typeface="Quattrocento Sans"/>
                <a:cs typeface="Quattrocento Sans"/>
                <a:sym typeface="Quattrocento Sans"/>
              </a:rPr>
              <a:t>information that is being sent to the servlet</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Quattrocento Sans"/>
                <a:ea typeface="Quattrocento Sans"/>
                <a:cs typeface="Quattrocento Sans"/>
                <a:sym typeface="Quattrocento Sans"/>
              </a:rPr>
              <a:t>ServletResponse</a:t>
            </a:r>
            <a:r>
              <a:rPr lang="en-US" sz="1800">
                <a:solidFill>
                  <a:schemeClr val="dk1"/>
                </a:solidFill>
                <a:latin typeface="Quattrocento Sans"/>
                <a:ea typeface="Quattrocento Sans"/>
                <a:cs typeface="Quattrocento Sans"/>
                <a:sym typeface="Quattrocento Sans"/>
              </a:rPr>
              <a:t> Object Holds data that is being </a:t>
            </a:r>
            <a:r>
              <a:rPr lang="en-US" sz="1800">
                <a:solidFill>
                  <a:srgbClr val="C00000"/>
                </a:solidFill>
                <a:latin typeface="Quattrocento Sans"/>
                <a:ea typeface="Quattrocento Sans"/>
                <a:cs typeface="Quattrocento Sans"/>
                <a:sym typeface="Quattrocento Sans"/>
              </a:rPr>
              <a:t>sent back to the client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GenericServlet &amp; HttpServlet</a:t>
            </a:r>
            <a:endParaRPr b="1" sz="2800"/>
          </a:p>
        </p:txBody>
      </p:sp>
      <p:sp>
        <p:nvSpPr>
          <p:cNvPr id="487" name="Google Shape;487;p57"/>
          <p:cNvSpPr/>
          <p:nvPr/>
        </p:nvSpPr>
        <p:spPr>
          <a:xfrm>
            <a:off x="299991" y="1482684"/>
            <a:ext cx="8368700" cy="383181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Unlike the GenericServlet, </a:t>
            </a:r>
            <a:r>
              <a:rPr lang="en-US" sz="1800">
                <a:solidFill>
                  <a:srgbClr val="C00000"/>
                </a:solidFill>
                <a:latin typeface="Quattrocento Sans"/>
                <a:ea typeface="Quattrocento Sans"/>
                <a:cs typeface="Quattrocento Sans"/>
                <a:sym typeface="Quattrocento Sans"/>
              </a:rPr>
              <a:t>when extending HttpServlet, don’t have to implement the service() method</a:t>
            </a:r>
            <a:r>
              <a:rPr lang="en-US" sz="1800">
                <a:solidFill>
                  <a:schemeClr val="dk1"/>
                </a:solidFill>
                <a:latin typeface="Quattrocento Sans"/>
                <a:ea typeface="Quattrocento Sans"/>
                <a:cs typeface="Quattrocento Sans"/>
                <a:sym typeface="Quattrocento Sans"/>
              </a:rPr>
              <a:t>. It is already implemented for you </a:t>
            </a:r>
            <a:endParaRPr/>
          </a:p>
          <a:p>
            <a:pPr indent="-171450" lvl="0" marL="285750" marR="0" rtl="0" algn="just">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When </a:t>
            </a:r>
            <a:r>
              <a:rPr b="1" lang="en-US" sz="1800">
                <a:solidFill>
                  <a:schemeClr val="dk1"/>
                </a:solidFill>
                <a:latin typeface="Quattrocento Sans"/>
                <a:ea typeface="Quattrocento Sans"/>
                <a:cs typeface="Quattrocento Sans"/>
                <a:sym typeface="Quattrocento Sans"/>
              </a:rPr>
              <a:t>HttpServlet.service( ) is invoked</a:t>
            </a:r>
            <a:r>
              <a:rPr lang="en-US" sz="1800">
                <a:solidFill>
                  <a:schemeClr val="dk1"/>
                </a:solidFill>
                <a:latin typeface="Quattrocento Sans"/>
                <a:ea typeface="Quattrocento Sans"/>
                <a:cs typeface="Quattrocento Sans"/>
                <a:sym typeface="Quattrocento Sans"/>
              </a:rPr>
              <a:t>, it calls </a:t>
            </a:r>
            <a:r>
              <a:rPr lang="en-US" sz="1800">
                <a:solidFill>
                  <a:srgbClr val="C00000"/>
                </a:solidFill>
                <a:latin typeface="Quattrocento Sans"/>
                <a:ea typeface="Quattrocento Sans"/>
                <a:cs typeface="Quattrocento Sans"/>
                <a:sym typeface="Quattrocento Sans"/>
              </a:rPr>
              <a:t>doGet( ) or doPost( </a:t>
            </a:r>
            <a:r>
              <a:rPr lang="en-US" sz="1800">
                <a:solidFill>
                  <a:schemeClr val="dk1"/>
                </a:solidFill>
                <a:latin typeface="Quattrocento Sans"/>
                <a:ea typeface="Quattrocento Sans"/>
                <a:cs typeface="Quattrocento Sans"/>
                <a:sym typeface="Quattrocento Sans"/>
              </a:rPr>
              <a:t>), depending upon how data is sent from the client</a:t>
            </a:r>
            <a:endParaRPr/>
          </a:p>
          <a:p>
            <a:pPr indent="-171450" lvl="0" marL="285750" marR="0" rtl="0" algn="just">
              <a:lnSpc>
                <a:spcPct val="150000"/>
              </a:lnSpc>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HttpServletRequest and HttpServletResponse classes are just extensions of ServletRequest and ServletResponse with HTTP-specific information stored in them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Sample Java Servlet Application</a:t>
            </a:r>
            <a:endParaRPr/>
          </a:p>
        </p:txBody>
      </p:sp>
      <p:pic>
        <p:nvPicPr>
          <p:cNvPr descr="https://lh4.googleusercontent.com/8wCiJygGwB2Cy1BQOjJiC_3BQgUIrvqm0jJHK0A2BioJVMXtSvOdRlOv-3iLnelmZqXRqBPjbqcqmGwzoWcnNelP3Yr8Lz_wiwAgyJkbNZpjHJEskuFNjY9j9_YzXBZx99-4NQ4" id="493" name="Google Shape;493;p58"/>
          <p:cNvPicPr preferRelativeResize="0"/>
          <p:nvPr/>
        </p:nvPicPr>
        <p:blipFill rotWithShape="1">
          <a:blip r:embed="rId3">
            <a:alphaModFix/>
          </a:blip>
          <a:srcRect b="0" l="0" r="0" t="0"/>
          <a:stretch/>
        </p:blipFill>
        <p:spPr>
          <a:xfrm>
            <a:off x="54994" y="1433015"/>
            <a:ext cx="8665925" cy="480401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59"/>
          <p:cNvPicPr preferRelativeResize="0"/>
          <p:nvPr/>
        </p:nvPicPr>
        <p:blipFill rotWithShape="1">
          <a:blip r:embed="rId3">
            <a:alphaModFix/>
          </a:blip>
          <a:srcRect b="0" l="0" r="0" t="0"/>
          <a:stretch/>
        </p:blipFill>
        <p:spPr>
          <a:xfrm>
            <a:off x="4584879" y="2743244"/>
            <a:ext cx="3686175" cy="1409700"/>
          </a:xfrm>
          <a:prstGeom prst="rect">
            <a:avLst/>
          </a:prstGeom>
          <a:noFill/>
          <a:ln>
            <a:noFill/>
          </a:ln>
        </p:spPr>
      </p:pic>
      <p:sp>
        <p:nvSpPr>
          <p:cNvPr id="499" name="Google Shape;499;p5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Life Cycle</a:t>
            </a:r>
            <a:endParaRPr/>
          </a:p>
        </p:txBody>
      </p:sp>
      <p:sp>
        <p:nvSpPr>
          <p:cNvPr id="500" name="Google Shape;500;p59"/>
          <p:cNvSpPr/>
          <p:nvPr/>
        </p:nvSpPr>
        <p:spPr>
          <a:xfrm>
            <a:off x="180054" y="1612140"/>
            <a:ext cx="3539122" cy="452431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200000"/>
              </a:lnSpc>
              <a:spcBef>
                <a:spcPts val="0"/>
              </a:spcBef>
              <a:spcAft>
                <a:spcPts val="0"/>
              </a:spcAft>
              <a:buNone/>
            </a:pPr>
            <a:r>
              <a:rPr lang="en-US" sz="1600">
                <a:solidFill>
                  <a:schemeClr val="dk1"/>
                </a:solidFill>
                <a:latin typeface="Quattrocento Sans"/>
                <a:ea typeface="Quattrocento Sans"/>
                <a:cs typeface="Quattrocento Sans"/>
                <a:sym typeface="Quattrocento Sans"/>
              </a:rPr>
              <a:t>The </a:t>
            </a:r>
            <a:r>
              <a:rPr b="1" lang="en-US" sz="1600">
                <a:solidFill>
                  <a:schemeClr val="dk1"/>
                </a:solidFill>
                <a:latin typeface="Quattrocento Sans"/>
                <a:ea typeface="Quattrocento Sans"/>
                <a:cs typeface="Quattrocento Sans"/>
                <a:sym typeface="Quattrocento Sans"/>
              </a:rPr>
              <a:t>web container</a:t>
            </a:r>
            <a:r>
              <a:rPr lang="en-US" sz="1600">
                <a:solidFill>
                  <a:schemeClr val="dk1"/>
                </a:solidFill>
                <a:latin typeface="Quattrocento Sans"/>
                <a:ea typeface="Quattrocento Sans"/>
                <a:cs typeface="Quattrocento Sans"/>
                <a:sym typeface="Quattrocento Sans"/>
              </a:rPr>
              <a:t> maintains the life cycle of a servlet instance</a:t>
            </a:r>
            <a:endParaRPr/>
          </a:p>
          <a:p>
            <a:pPr indent="-342900" lvl="0" marL="342900" marR="0" rtl="0" algn="l">
              <a:lnSpc>
                <a:spcPct val="200000"/>
              </a:lnSpc>
              <a:spcBef>
                <a:spcPts val="0"/>
              </a:spcBef>
              <a:spcAft>
                <a:spcPts val="0"/>
              </a:spcAft>
              <a:buClr>
                <a:schemeClr val="dk1"/>
              </a:buClr>
              <a:buSzPts val="1800"/>
              <a:buFont typeface="Quattrocento Sans"/>
              <a:buAutoNum type="arabicPeriod"/>
            </a:pPr>
            <a:r>
              <a:rPr b="1" lang="en-US" sz="1800">
                <a:solidFill>
                  <a:schemeClr val="dk1"/>
                </a:solidFill>
                <a:latin typeface="Quattrocento Sans"/>
                <a:ea typeface="Quattrocento Sans"/>
                <a:cs typeface="Quattrocento Sans"/>
                <a:sym typeface="Quattrocento Sans"/>
              </a:rPr>
              <a:t>Load</a:t>
            </a:r>
            <a:r>
              <a:rPr lang="en-US" sz="1800">
                <a:solidFill>
                  <a:schemeClr val="dk1"/>
                </a:solidFill>
                <a:latin typeface="Quattrocento Sans"/>
                <a:ea typeface="Quattrocento Sans"/>
                <a:cs typeface="Quattrocento Sans"/>
                <a:sym typeface="Quattrocento Sans"/>
              </a:rPr>
              <a:t> the servlet class</a:t>
            </a:r>
            <a:endParaRPr/>
          </a:p>
          <a:p>
            <a:pPr indent="-342900" lvl="0" marL="342900" marR="0" rtl="0" algn="l">
              <a:lnSpc>
                <a:spcPct val="200000"/>
              </a:lnSpc>
              <a:spcBef>
                <a:spcPts val="0"/>
              </a:spcBef>
              <a:spcAft>
                <a:spcPts val="0"/>
              </a:spcAft>
              <a:buClr>
                <a:schemeClr val="dk1"/>
              </a:buClr>
              <a:buSzPts val="1800"/>
              <a:buFont typeface="Quattrocento Sans"/>
              <a:buAutoNum type="arabicPeriod"/>
            </a:pPr>
            <a:r>
              <a:rPr b="1" lang="en-US" sz="1800">
                <a:solidFill>
                  <a:schemeClr val="dk1"/>
                </a:solidFill>
                <a:latin typeface="Quattrocento Sans"/>
                <a:ea typeface="Quattrocento Sans"/>
                <a:cs typeface="Quattrocento Sans"/>
                <a:sym typeface="Quattrocento Sans"/>
              </a:rPr>
              <a:t>Create</a:t>
            </a:r>
            <a:r>
              <a:rPr lang="en-US" sz="1800">
                <a:solidFill>
                  <a:schemeClr val="dk1"/>
                </a:solidFill>
                <a:latin typeface="Quattrocento Sans"/>
                <a:ea typeface="Quattrocento Sans"/>
                <a:cs typeface="Quattrocento Sans"/>
                <a:sym typeface="Quattrocento Sans"/>
              </a:rPr>
              <a:t> Servlet </a:t>
            </a:r>
            <a:r>
              <a:rPr b="1" lang="en-US" sz="1800">
                <a:solidFill>
                  <a:schemeClr val="dk1"/>
                </a:solidFill>
                <a:latin typeface="Quattrocento Sans"/>
                <a:ea typeface="Quattrocento Sans"/>
                <a:cs typeface="Quattrocento Sans"/>
                <a:sym typeface="Quattrocento Sans"/>
              </a:rPr>
              <a:t>Instance</a:t>
            </a:r>
            <a:endParaRPr/>
          </a:p>
          <a:p>
            <a:pPr indent="-342900" lvl="0" marL="342900" marR="0" rtl="0" algn="l">
              <a:lnSpc>
                <a:spcPct val="200000"/>
              </a:lnSpc>
              <a:spcBef>
                <a:spcPts val="0"/>
              </a:spcBef>
              <a:spcAft>
                <a:spcPts val="0"/>
              </a:spcAft>
              <a:buClr>
                <a:schemeClr val="dk1"/>
              </a:buClr>
              <a:buSzPts val="1800"/>
              <a:buFont typeface="Quattrocento Sans"/>
              <a:buAutoNum type="arabicPeriod"/>
            </a:pPr>
            <a:r>
              <a:rPr lang="en-US" sz="1800">
                <a:solidFill>
                  <a:schemeClr val="dk1"/>
                </a:solidFill>
                <a:latin typeface="Quattrocento Sans"/>
                <a:ea typeface="Quattrocento Sans"/>
                <a:cs typeface="Quattrocento Sans"/>
                <a:sym typeface="Quattrocento Sans"/>
              </a:rPr>
              <a:t>Call </a:t>
            </a:r>
            <a:r>
              <a:rPr b="1" lang="en-US" sz="1800">
                <a:solidFill>
                  <a:schemeClr val="dk1"/>
                </a:solidFill>
                <a:latin typeface="Quattrocento Sans"/>
                <a:ea typeface="Quattrocento Sans"/>
                <a:cs typeface="Quattrocento Sans"/>
                <a:sym typeface="Quattrocento Sans"/>
              </a:rPr>
              <a:t>init() </a:t>
            </a:r>
            <a:r>
              <a:rPr lang="en-US" sz="1800">
                <a:solidFill>
                  <a:schemeClr val="dk1"/>
                </a:solidFill>
                <a:latin typeface="Quattrocento Sans"/>
                <a:ea typeface="Quattrocento Sans"/>
                <a:cs typeface="Quattrocento Sans"/>
                <a:sym typeface="Quattrocento Sans"/>
              </a:rPr>
              <a:t>method</a:t>
            </a:r>
            <a:endParaRPr/>
          </a:p>
          <a:p>
            <a:pPr indent="-342900" lvl="0" marL="342900" marR="0" rtl="0" algn="l">
              <a:lnSpc>
                <a:spcPct val="200000"/>
              </a:lnSpc>
              <a:spcBef>
                <a:spcPts val="0"/>
              </a:spcBef>
              <a:spcAft>
                <a:spcPts val="0"/>
              </a:spcAft>
              <a:buClr>
                <a:schemeClr val="dk1"/>
              </a:buClr>
              <a:buSzPts val="1800"/>
              <a:buFont typeface="Quattrocento Sans"/>
              <a:buAutoNum type="arabicPeriod"/>
            </a:pPr>
            <a:r>
              <a:rPr b="1" lang="en-US" sz="1800">
                <a:solidFill>
                  <a:schemeClr val="dk1"/>
                </a:solidFill>
                <a:latin typeface="Quattrocento Sans"/>
                <a:ea typeface="Quattrocento Sans"/>
                <a:cs typeface="Quattrocento Sans"/>
                <a:sym typeface="Quattrocento Sans"/>
              </a:rPr>
              <a:t>Service</a:t>
            </a:r>
            <a:r>
              <a:rPr lang="en-US" sz="1800">
                <a:solidFill>
                  <a:schemeClr val="dk1"/>
                </a:solidFill>
                <a:latin typeface="Quattrocento Sans"/>
                <a:ea typeface="Quattrocento Sans"/>
                <a:cs typeface="Quattrocento Sans"/>
                <a:sym typeface="Quattrocento Sans"/>
              </a:rPr>
              <a:t>() method is invoked.</a:t>
            </a:r>
            <a:endParaRPr/>
          </a:p>
          <a:p>
            <a:pPr indent="-342900" lvl="0" marL="342900" marR="0" rtl="0" algn="l">
              <a:lnSpc>
                <a:spcPct val="200000"/>
              </a:lnSpc>
              <a:spcBef>
                <a:spcPts val="0"/>
              </a:spcBef>
              <a:spcAft>
                <a:spcPts val="0"/>
              </a:spcAft>
              <a:buClr>
                <a:schemeClr val="dk1"/>
              </a:buClr>
              <a:buSzPts val="1600"/>
              <a:buFont typeface="Quattrocento Sans"/>
              <a:buAutoNum type="arabicPeriod"/>
            </a:pPr>
            <a:r>
              <a:rPr lang="en-US" sz="1600">
                <a:solidFill>
                  <a:schemeClr val="dk1"/>
                </a:solidFill>
                <a:latin typeface="Quattrocento Sans"/>
                <a:ea typeface="Quattrocento Sans"/>
                <a:cs typeface="Quattrocento Sans"/>
                <a:sym typeface="Quattrocento Sans"/>
              </a:rPr>
              <a:t>Destroy()</a:t>
            </a:r>
            <a:r>
              <a:rPr lang="en-US" sz="1800">
                <a:solidFill>
                  <a:schemeClr val="dk1"/>
                </a:solidFill>
                <a:latin typeface="Quattrocento Sans"/>
                <a:ea typeface="Quattrocento Sans"/>
                <a:cs typeface="Quattrocento Sans"/>
                <a:sym typeface="Quattrocento Sans"/>
              </a:rPr>
              <a:t> method is invoked.</a:t>
            </a:r>
            <a:endParaRPr/>
          </a:p>
          <a:p>
            <a:pPr indent="-228600" lvl="0" marL="342900" marR="0" rtl="0" algn="just">
              <a:lnSpc>
                <a:spcPct val="200000"/>
              </a:lnSpc>
              <a:spcBef>
                <a:spcPts val="0"/>
              </a:spcBef>
              <a:spcAft>
                <a:spcPts val="0"/>
              </a:spcAft>
              <a:buClr>
                <a:schemeClr val="dk1"/>
              </a:buClr>
              <a:buSzPts val="1800"/>
              <a:buFont typeface="Quattrocento Sans"/>
              <a:buNone/>
            </a:pPr>
            <a:r>
              <a:t/>
            </a:r>
            <a:endParaRPr sz="1800">
              <a:solidFill>
                <a:schemeClr val="dk1"/>
              </a:solidFill>
              <a:latin typeface="Quattrocento Sans"/>
              <a:ea typeface="Quattrocento Sans"/>
              <a:cs typeface="Quattrocento Sans"/>
              <a:sym typeface="Quattrocento Sans"/>
            </a:endParaRPr>
          </a:p>
        </p:txBody>
      </p:sp>
      <p:pic>
        <p:nvPicPr>
          <p:cNvPr id="501" name="Google Shape;501;p59"/>
          <p:cNvPicPr preferRelativeResize="0"/>
          <p:nvPr/>
        </p:nvPicPr>
        <p:blipFill rotWithShape="1">
          <a:blip r:embed="rId4">
            <a:alphaModFix/>
          </a:blip>
          <a:srcRect b="0" l="0" r="0" t="0"/>
          <a:stretch/>
        </p:blipFill>
        <p:spPr>
          <a:xfrm>
            <a:off x="4584879" y="1658996"/>
            <a:ext cx="3714750" cy="1238250"/>
          </a:xfrm>
          <a:prstGeom prst="rect">
            <a:avLst/>
          </a:prstGeom>
          <a:noFill/>
          <a:ln>
            <a:noFill/>
          </a:ln>
        </p:spPr>
      </p:pic>
      <p:pic>
        <p:nvPicPr>
          <p:cNvPr id="502" name="Google Shape;502;p59"/>
          <p:cNvPicPr preferRelativeResize="0"/>
          <p:nvPr/>
        </p:nvPicPr>
        <p:blipFill rotWithShape="1">
          <a:blip r:embed="rId5">
            <a:alphaModFix/>
          </a:blip>
          <a:srcRect b="0" l="0" r="0" t="0"/>
          <a:stretch/>
        </p:blipFill>
        <p:spPr>
          <a:xfrm>
            <a:off x="4613453" y="4152944"/>
            <a:ext cx="3629025" cy="1171575"/>
          </a:xfrm>
          <a:prstGeom prst="rect">
            <a:avLst/>
          </a:prstGeom>
          <a:noFill/>
          <a:ln>
            <a:noFill/>
          </a:ln>
        </p:spPr>
      </p:pic>
      <p:sp>
        <p:nvSpPr>
          <p:cNvPr id="503" name="Google Shape;503;p59"/>
          <p:cNvSpPr txBox="1"/>
          <p:nvPr/>
        </p:nvSpPr>
        <p:spPr>
          <a:xfrm>
            <a:off x="4613453" y="5193198"/>
            <a:ext cx="1120462" cy="430887"/>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Quattrocento Sans"/>
                <a:ea typeface="Quattrocento Sans"/>
                <a:cs typeface="Quattrocento Sans"/>
                <a:sym typeface="Quattrocento Sans"/>
              </a:rPr>
              <a:t>Called only once</a:t>
            </a:r>
            <a:endParaRPr/>
          </a:p>
        </p:txBody>
      </p:sp>
      <p:sp>
        <p:nvSpPr>
          <p:cNvPr id="504" name="Google Shape;504;p59"/>
          <p:cNvSpPr txBox="1"/>
          <p:nvPr/>
        </p:nvSpPr>
        <p:spPr>
          <a:xfrm>
            <a:off x="4556303" y="2169185"/>
            <a:ext cx="1120462" cy="461665"/>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Called only once</a:t>
            </a:r>
            <a:endParaRPr/>
          </a:p>
        </p:txBody>
      </p:sp>
      <p:sp>
        <p:nvSpPr>
          <p:cNvPr id="505" name="Google Shape;505;p59"/>
          <p:cNvSpPr txBox="1"/>
          <p:nvPr/>
        </p:nvSpPr>
        <p:spPr>
          <a:xfrm>
            <a:off x="5440263" y="3776653"/>
            <a:ext cx="1120462" cy="461665"/>
          </a:xfrm>
          <a:prstGeom prst="rect">
            <a:avLst/>
          </a:prstGeom>
          <a:solidFill>
            <a:srgbClr val="00B05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Called 0 or more times</a:t>
            </a:r>
            <a:endParaRPr/>
          </a:p>
        </p:txBody>
      </p:sp>
      <p:sp>
        <p:nvSpPr>
          <p:cNvPr id="506" name="Google Shape;506;p59"/>
          <p:cNvSpPr txBox="1"/>
          <p:nvPr/>
        </p:nvSpPr>
        <p:spPr>
          <a:xfrm>
            <a:off x="8077473" y="3137281"/>
            <a:ext cx="109470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Handles multiple request and sends response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1078955" y="22009"/>
            <a:ext cx="8062025" cy="62375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600"/>
              <a:buFont typeface="Quattrocento Sans"/>
              <a:buNone/>
            </a:pPr>
            <a:r>
              <a:rPr b="1" lang="en-US" sz="3600" u="sng">
                <a:solidFill>
                  <a:schemeClr val="dk1"/>
                </a:solidFill>
              </a:rPr>
              <a:t>Servlet Life Cycle</a:t>
            </a:r>
            <a:endParaRPr sz="3600" u="sng">
              <a:solidFill>
                <a:schemeClr val="dk1"/>
              </a:solidFill>
            </a:endParaRPr>
          </a:p>
        </p:txBody>
      </p:sp>
      <p:grpSp>
        <p:nvGrpSpPr>
          <p:cNvPr id="512" name="Google Shape;512;p60"/>
          <p:cNvGrpSpPr/>
          <p:nvPr/>
        </p:nvGrpSpPr>
        <p:grpSpPr>
          <a:xfrm>
            <a:off x="299466" y="1355274"/>
            <a:ext cx="4797214" cy="3620552"/>
            <a:chOff x="3964711" y="1649035"/>
            <a:chExt cx="3652976" cy="4061070"/>
          </a:xfrm>
        </p:grpSpPr>
        <p:sp>
          <p:nvSpPr>
            <p:cNvPr id="513" name="Google Shape;513;p60"/>
            <p:cNvSpPr/>
            <p:nvPr/>
          </p:nvSpPr>
          <p:spPr>
            <a:xfrm>
              <a:off x="5283696" y="1649035"/>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chemeClr val="lt1"/>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Servlet</a:t>
              </a:r>
              <a:endParaRPr/>
            </a:p>
            <a:p>
              <a:pPr indent="0" lvl="0" marL="0" marR="0" rtl="0" algn="ctr">
                <a:lnSpc>
                  <a:spcPct val="90000"/>
                </a:lnSpc>
                <a:spcBef>
                  <a:spcPts val="420"/>
                </a:spcBef>
                <a:spcAft>
                  <a:spcPts val="0"/>
                </a:spcAft>
                <a:buNone/>
              </a:pPr>
              <a:r>
                <a:rPr b="1" lang="en-US" sz="1400">
                  <a:solidFill>
                    <a:schemeClr val="dk1"/>
                  </a:solidFill>
                  <a:latin typeface="Quattrocento Sans"/>
                  <a:ea typeface="Quattrocento Sans"/>
                  <a:cs typeface="Quattrocento Sans"/>
                  <a:sym typeface="Quattrocento Sans"/>
                </a:rPr>
                <a:t>.</a:t>
              </a:r>
              <a:r>
                <a:rPr b="1" lang="en-US" sz="1800">
                  <a:solidFill>
                    <a:schemeClr val="dk1"/>
                  </a:solidFill>
                  <a:latin typeface="Quattrocento Sans"/>
                  <a:ea typeface="Quattrocento Sans"/>
                  <a:cs typeface="Quattrocento Sans"/>
                  <a:sym typeface="Quattrocento Sans"/>
                </a:rPr>
                <a:t>class</a:t>
              </a:r>
              <a:endParaRPr/>
            </a:p>
          </p:txBody>
        </p:sp>
        <p:sp>
          <p:nvSpPr>
            <p:cNvPr id="514" name="Google Shape;514;p60"/>
            <p:cNvSpPr/>
            <p:nvPr/>
          </p:nvSpPr>
          <p:spPr>
            <a:xfrm rot="1800000">
              <a:off x="6309466" y="2362204"/>
              <a:ext cx="269252" cy="342565"/>
            </a:xfrm>
            <a:custGeom>
              <a:rect b="b" l="l" r="r" t="t"/>
              <a:pathLst>
                <a:path extrusionOk="0" h="342565" w="269252">
                  <a:moveTo>
                    <a:pt x="0" y="68513"/>
                  </a:moveTo>
                  <a:lnTo>
                    <a:pt x="134626" y="68513"/>
                  </a:lnTo>
                  <a:lnTo>
                    <a:pt x="134626" y="0"/>
                  </a:lnTo>
                  <a:lnTo>
                    <a:pt x="269252" y="171283"/>
                  </a:lnTo>
                  <a:lnTo>
                    <a:pt x="134626" y="342565"/>
                  </a:lnTo>
                  <a:lnTo>
                    <a:pt x="134626" y="274052"/>
                  </a:lnTo>
                  <a:lnTo>
                    <a:pt x="0" y="274052"/>
                  </a:lnTo>
                  <a:lnTo>
                    <a:pt x="0" y="68513"/>
                  </a:lnTo>
                  <a:close/>
                </a:path>
              </a:pathLst>
            </a:custGeom>
            <a:solidFill>
              <a:srgbClr val="1F3864"/>
            </a:solidFill>
            <a:ln>
              <a:noFill/>
            </a:ln>
          </p:spPr>
          <p:txBody>
            <a:bodyPr anchorCtr="0" anchor="ctr" bIns="68500" lIns="0" spcFirstLastPara="1" rIns="80775"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15" name="Google Shape;515;p60"/>
            <p:cNvSpPr/>
            <p:nvPr/>
          </p:nvSpPr>
          <p:spPr>
            <a:xfrm>
              <a:off x="6602680" y="2410551"/>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chemeClr val="lt1"/>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b="0" i="0" lang="en-US" sz="1200">
                  <a:solidFill>
                    <a:schemeClr val="dk1"/>
                  </a:solidFill>
                  <a:latin typeface="Quattrocento Sans"/>
                  <a:ea typeface="Quattrocento Sans"/>
                  <a:cs typeface="Quattrocento Sans"/>
                  <a:sym typeface="Quattrocento Sans"/>
                </a:rPr>
                <a:t>Instantiation</a:t>
              </a:r>
              <a:endParaRPr/>
            </a:p>
            <a:p>
              <a:pPr indent="0" lvl="0" marL="0" marR="0" rtl="0" algn="ctr">
                <a:lnSpc>
                  <a:spcPct val="90000"/>
                </a:lnSpc>
                <a:spcBef>
                  <a:spcPts val="420"/>
                </a:spcBef>
                <a:spcAft>
                  <a:spcPts val="0"/>
                </a:spcAft>
                <a:buNone/>
              </a:pPr>
              <a:r>
                <a:rPr b="0" i="0" lang="en-US" sz="1200">
                  <a:solidFill>
                    <a:schemeClr val="dk1"/>
                  </a:solidFill>
                  <a:latin typeface="Quattrocento Sans"/>
                  <a:ea typeface="Quattrocento Sans"/>
                  <a:cs typeface="Quattrocento Sans"/>
                  <a:sym typeface="Quattrocento Sans"/>
                </a:rPr>
                <a:t>new()</a:t>
              </a:r>
              <a:endParaRPr b="0" sz="1200">
                <a:solidFill>
                  <a:schemeClr val="dk1"/>
                </a:solidFill>
                <a:latin typeface="Quattrocento Sans"/>
                <a:ea typeface="Quattrocento Sans"/>
                <a:cs typeface="Quattrocento Sans"/>
                <a:sym typeface="Quattrocento Sans"/>
              </a:endParaRPr>
            </a:p>
          </p:txBody>
        </p:sp>
        <p:sp>
          <p:nvSpPr>
            <p:cNvPr id="516" name="Google Shape;516;p60"/>
            <p:cNvSpPr/>
            <p:nvPr/>
          </p:nvSpPr>
          <p:spPr>
            <a:xfrm rot="5400000">
              <a:off x="6975557" y="3500668"/>
              <a:ext cx="269252" cy="342565"/>
            </a:xfrm>
            <a:custGeom>
              <a:rect b="b" l="l" r="r" t="t"/>
              <a:pathLst>
                <a:path extrusionOk="0" h="342565" w="269252">
                  <a:moveTo>
                    <a:pt x="0" y="68513"/>
                  </a:moveTo>
                  <a:lnTo>
                    <a:pt x="134626" y="68513"/>
                  </a:lnTo>
                  <a:lnTo>
                    <a:pt x="134626" y="0"/>
                  </a:lnTo>
                  <a:lnTo>
                    <a:pt x="269252" y="171283"/>
                  </a:lnTo>
                  <a:lnTo>
                    <a:pt x="134626" y="342565"/>
                  </a:lnTo>
                  <a:lnTo>
                    <a:pt x="134626" y="274052"/>
                  </a:lnTo>
                  <a:lnTo>
                    <a:pt x="0" y="274052"/>
                  </a:lnTo>
                  <a:lnTo>
                    <a:pt x="0" y="68513"/>
                  </a:lnTo>
                  <a:close/>
                </a:path>
              </a:pathLst>
            </a:custGeom>
            <a:solidFill>
              <a:srgbClr val="1F3864"/>
            </a:solidFill>
            <a:ln>
              <a:noFill/>
            </a:ln>
          </p:spPr>
          <p:txBody>
            <a:bodyPr anchorCtr="0" anchor="ctr" bIns="68500" lIns="0" spcFirstLastPara="1" rIns="80775"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17" name="Google Shape;517;p60"/>
            <p:cNvSpPr/>
            <p:nvPr/>
          </p:nvSpPr>
          <p:spPr>
            <a:xfrm>
              <a:off x="6602680" y="3933583"/>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rgbClr val="FFC000"/>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Initialization</a:t>
              </a:r>
              <a:endParaRPr/>
            </a:p>
            <a:p>
              <a:pPr indent="0" lvl="0" marL="0" marR="0" rtl="0" algn="ctr">
                <a:lnSpc>
                  <a:spcPct val="90000"/>
                </a:lnSpc>
                <a:spcBef>
                  <a:spcPts val="420"/>
                </a:spcBef>
                <a:spcAft>
                  <a:spcPts val="0"/>
                </a:spcAft>
                <a:buNone/>
              </a:pPr>
              <a:r>
                <a:rPr b="1" lang="en-US" sz="1600">
                  <a:solidFill>
                    <a:schemeClr val="dk1"/>
                  </a:solidFill>
                  <a:latin typeface="Quattrocento Sans"/>
                  <a:ea typeface="Quattrocento Sans"/>
                  <a:cs typeface="Quattrocento Sans"/>
                  <a:sym typeface="Quattrocento Sans"/>
                </a:rPr>
                <a:t>init(….)</a:t>
              </a:r>
              <a:endParaRPr/>
            </a:p>
          </p:txBody>
        </p:sp>
        <p:sp>
          <p:nvSpPr>
            <p:cNvPr id="518" name="Google Shape;518;p60"/>
            <p:cNvSpPr/>
            <p:nvPr/>
          </p:nvSpPr>
          <p:spPr>
            <a:xfrm rot="-1800000">
              <a:off x="6322665" y="4646751"/>
              <a:ext cx="269253" cy="342566"/>
            </a:xfrm>
            <a:custGeom>
              <a:rect b="b" l="l" r="r" t="t"/>
              <a:pathLst>
                <a:path extrusionOk="0" h="342565" w="269252">
                  <a:moveTo>
                    <a:pt x="269252" y="274052"/>
                  </a:moveTo>
                  <a:lnTo>
                    <a:pt x="134626" y="274052"/>
                  </a:lnTo>
                  <a:lnTo>
                    <a:pt x="134626" y="342565"/>
                  </a:lnTo>
                  <a:lnTo>
                    <a:pt x="0" y="171282"/>
                  </a:lnTo>
                  <a:lnTo>
                    <a:pt x="134626" y="0"/>
                  </a:lnTo>
                  <a:lnTo>
                    <a:pt x="134626" y="68513"/>
                  </a:lnTo>
                  <a:lnTo>
                    <a:pt x="269252" y="68513"/>
                  </a:lnTo>
                  <a:lnTo>
                    <a:pt x="269252" y="274052"/>
                  </a:lnTo>
                  <a:close/>
                </a:path>
              </a:pathLst>
            </a:custGeom>
            <a:solidFill>
              <a:srgbClr val="1F3864"/>
            </a:solidFill>
            <a:ln>
              <a:noFill/>
            </a:ln>
          </p:spPr>
          <p:txBody>
            <a:bodyPr anchorCtr="0" anchor="ctr" bIns="68500" lIns="80775" spcFirstLastPara="1" rIns="0"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19" name="Google Shape;519;p60"/>
            <p:cNvSpPr/>
            <p:nvPr/>
          </p:nvSpPr>
          <p:spPr>
            <a:xfrm>
              <a:off x="5283696" y="4695098"/>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rgbClr val="FFC000"/>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Ready</a:t>
              </a:r>
              <a:endParaRPr/>
            </a:p>
            <a:p>
              <a:pPr indent="0" lvl="0" marL="0" marR="0" rtl="0" algn="ctr">
                <a:lnSpc>
                  <a:spcPct val="90000"/>
                </a:lnSpc>
                <a:spcBef>
                  <a:spcPts val="420"/>
                </a:spcBef>
                <a:spcAft>
                  <a:spcPts val="0"/>
                </a:spcAft>
                <a:buNone/>
              </a:pPr>
              <a:r>
                <a:rPr b="1" lang="en-US" sz="1600">
                  <a:solidFill>
                    <a:schemeClr val="dk1"/>
                  </a:solidFill>
                  <a:latin typeface="Quattrocento Sans"/>
                  <a:ea typeface="Quattrocento Sans"/>
                  <a:cs typeface="Quattrocento Sans"/>
                  <a:sym typeface="Quattrocento Sans"/>
                </a:rPr>
                <a:t>service()</a:t>
              </a:r>
              <a:endParaRPr/>
            </a:p>
          </p:txBody>
        </p:sp>
        <p:sp>
          <p:nvSpPr>
            <p:cNvPr id="520" name="Google Shape;520;p60"/>
            <p:cNvSpPr/>
            <p:nvPr/>
          </p:nvSpPr>
          <p:spPr>
            <a:xfrm rot="1800000">
              <a:off x="5003680" y="4654371"/>
              <a:ext cx="269253" cy="342566"/>
            </a:xfrm>
            <a:custGeom>
              <a:rect b="b" l="l" r="r" t="t"/>
              <a:pathLst>
                <a:path extrusionOk="0" h="342565" w="269252">
                  <a:moveTo>
                    <a:pt x="269252" y="274052"/>
                  </a:moveTo>
                  <a:lnTo>
                    <a:pt x="134626" y="274052"/>
                  </a:lnTo>
                  <a:lnTo>
                    <a:pt x="134626" y="342565"/>
                  </a:lnTo>
                  <a:lnTo>
                    <a:pt x="0" y="171282"/>
                  </a:lnTo>
                  <a:lnTo>
                    <a:pt x="134626" y="0"/>
                  </a:lnTo>
                  <a:lnTo>
                    <a:pt x="134626" y="68513"/>
                  </a:lnTo>
                  <a:lnTo>
                    <a:pt x="269252" y="68513"/>
                  </a:lnTo>
                  <a:lnTo>
                    <a:pt x="269252" y="274052"/>
                  </a:lnTo>
                  <a:close/>
                </a:path>
              </a:pathLst>
            </a:custGeom>
            <a:solidFill>
              <a:srgbClr val="1F3864"/>
            </a:solidFill>
            <a:ln>
              <a:noFill/>
            </a:ln>
          </p:spPr>
          <p:txBody>
            <a:bodyPr anchorCtr="0" anchor="ctr" bIns="68500" lIns="80775" spcFirstLastPara="1" rIns="0"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21" name="Google Shape;521;p60"/>
            <p:cNvSpPr/>
            <p:nvPr/>
          </p:nvSpPr>
          <p:spPr>
            <a:xfrm>
              <a:off x="3964711" y="3933583"/>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rgbClr val="FFC000"/>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i="0" lang="en-US" sz="1200">
                  <a:solidFill>
                    <a:schemeClr val="dk1"/>
                  </a:solidFill>
                  <a:latin typeface="Quattrocento Sans"/>
                  <a:ea typeface="Quattrocento Sans"/>
                  <a:cs typeface="Quattrocento Sans"/>
                  <a:sym typeface="Quattrocento Sans"/>
                </a:rPr>
                <a:t>Terminate</a:t>
              </a:r>
              <a:endParaRPr/>
            </a:p>
            <a:p>
              <a:pPr indent="0" lvl="0" marL="0" marR="0" rtl="0" algn="ctr">
                <a:lnSpc>
                  <a:spcPct val="90000"/>
                </a:lnSpc>
                <a:spcBef>
                  <a:spcPts val="420"/>
                </a:spcBef>
                <a:spcAft>
                  <a:spcPts val="0"/>
                </a:spcAft>
                <a:buNone/>
              </a:pPr>
              <a:r>
                <a:rPr b="1" lang="en-US" sz="1600">
                  <a:solidFill>
                    <a:schemeClr val="dk1"/>
                  </a:solidFill>
                  <a:latin typeface="Quattrocento Sans"/>
                  <a:ea typeface="Quattrocento Sans"/>
                  <a:cs typeface="Quattrocento Sans"/>
                  <a:sym typeface="Quattrocento Sans"/>
                </a:rPr>
                <a:t>destroy()</a:t>
              </a:r>
              <a:endParaRPr/>
            </a:p>
          </p:txBody>
        </p:sp>
        <p:sp>
          <p:nvSpPr>
            <p:cNvPr id="522" name="Google Shape;522;p60"/>
            <p:cNvSpPr/>
            <p:nvPr/>
          </p:nvSpPr>
          <p:spPr>
            <a:xfrm rot="-5400000">
              <a:off x="4337589" y="3515908"/>
              <a:ext cx="269252" cy="342565"/>
            </a:xfrm>
            <a:custGeom>
              <a:rect b="b" l="l" r="r" t="t"/>
              <a:pathLst>
                <a:path extrusionOk="0" h="342565" w="269252">
                  <a:moveTo>
                    <a:pt x="0" y="68513"/>
                  </a:moveTo>
                  <a:lnTo>
                    <a:pt x="134626" y="68513"/>
                  </a:lnTo>
                  <a:lnTo>
                    <a:pt x="134626" y="0"/>
                  </a:lnTo>
                  <a:lnTo>
                    <a:pt x="269252" y="171283"/>
                  </a:lnTo>
                  <a:lnTo>
                    <a:pt x="134626" y="342565"/>
                  </a:lnTo>
                  <a:lnTo>
                    <a:pt x="134626" y="274052"/>
                  </a:lnTo>
                  <a:lnTo>
                    <a:pt x="0" y="274052"/>
                  </a:lnTo>
                  <a:lnTo>
                    <a:pt x="0" y="68513"/>
                  </a:lnTo>
                  <a:close/>
                </a:path>
              </a:pathLst>
            </a:custGeom>
            <a:solidFill>
              <a:srgbClr val="1F3864"/>
            </a:solidFill>
            <a:ln>
              <a:noFill/>
            </a:ln>
          </p:spPr>
          <p:txBody>
            <a:bodyPr anchorCtr="0" anchor="ctr" bIns="68500" lIns="0" spcFirstLastPara="1" rIns="80775"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23" name="Google Shape;523;p60"/>
            <p:cNvSpPr/>
            <p:nvPr/>
          </p:nvSpPr>
          <p:spPr>
            <a:xfrm>
              <a:off x="3964711" y="2410551"/>
              <a:ext cx="1015007" cy="1015007"/>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chemeClr val="lt1"/>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Garbage Collection </a:t>
              </a:r>
              <a:r>
                <a:rPr b="1" lang="en-US" sz="1600">
                  <a:solidFill>
                    <a:schemeClr val="dk1"/>
                  </a:solidFill>
                  <a:latin typeface="Quattrocento Sans"/>
                  <a:ea typeface="Quattrocento Sans"/>
                  <a:cs typeface="Quattrocento Sans"/>
                  <a:sym typeface="Quattrocento Sans"/>
                </a:rPr>
                <a:t>finalize()</a:t>
              </a:r>
              <a:endParaRPr/>
            </a:p>
          </p:txBody>
        </p:sp>
      </p:grpSp>
      <p:sp>
        <p:nvSpPr>
          <p:cNvPr id="524" name="Google Shape;524;p60"/>
          <p:cNvSpPr/>
          <p:nvPr/>
        </p:nvSpPr>
        <p:spPr>
          <a:xfrm>
            <a:off x="3538803" y="4749832"/>
            <a:ext cx="1332942" cy="904906"/>
          </a:xfrm>
          <a:custGeom>
            <a:rect b="b" l="l" r="r" t="t"/>
            <a:pathLst>
              <a:path extrusionOk="0" h="1015007" w="1015007">
                <a:moveTo>
                  <a:pt x="0" y="507504"/>
                </a:moveTo>
                <a:cubicBezTo>
                  <a:pt x="0" y="227217"/>
                  <a:pt x="227217" y="0"/>
                  <a:pt x="507504" y="0"/>
                </a:cubicBezTo>
                <a:cubicBezTo>
                  <a:pt x="787791" y="0"/>
                  <a:pt x="1015008" y="227217"/>
                  <a:pt x="1015008" y="507504"/>
                </a:cubicBezTo>
                <a:cubicBezTo>
                  <a:pt x="1015008" y="787791"/>
                  <a:pt x="787791" y="1015008"/>
                  <a:pt x="507504" y="1015008"/>
                </a:cubicBezTo>
                <a:cubicBezTo>
                  <a:pt x="227217" y="1015008"/>
                  <a:pt x="0" y="787791"/>
                  <a:pt x="0" y="507504"/>
                </a:cubicBezTo>
                <a:close/>
              </a:path>
            </a:pathLst>
          </a:custGeom>
          <a:solidFill>
            <a:schemeClr val="lt1"/>
          </a:solidFill>
          <a:ln cap="flat" cmpd="sng" w="12700">
            <a:solidFill>
              <a:schemeClr val="dk1"/>
            </a:solidFill>
            <a:prstDash val="solid"/>
            <a:miter lim="800000"/>
            <a:headEnd len="sm" w="sm" type="none"/>
            <a:tailEnd len="sm" w="sm" type="none"/>
          </a:ln>
        </p:spPr>
        <p:txBody>
          <a:bodyPr anchorCtr="0" anchor="ctr" bIns="160050" lIns="160050" spcFirstLastPara="1" rIns="160050" wrap="square" tIns="16005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Form </a:t>
            </a:r>
            <a:endParaRPr/>
          </a:p>
          <a:p>
            <a:pPr indent="0" lvl="0" marL="0" marR="0" rtl="0" algn="ctr">
              <a:lnSpc>
                <a:spcPct val="90000"/>
              </a:lnSpc>
              <a:spcBef>
                <a:spcPts val="420"/>
              </a:spcBef>
              <a:spcAft>
                <a:spcPts val="0"/>
              </a:spcAft>
              <a:buNone/>
            </a:pPr>
            <a:r>
              <a:rPr lang="en-US" sz="1200">
                <a:solidFill>
                  <a:schemeClr val="dk1"/>
                </a:solidFill>
                <a:latin typeface="Quattrocento Sans"/>
                <a:ea typeface="Quattrocento Sans"/>
                <a:cs typeface="Quattrocento Sans"/>
                <a:sym typeface="Quattrocento Sans"/>
              </a:rPr>
              <a:t>doGet(..) doPost(..)</a:t>
            </a:r>
            <a:endParaRPr sz="1200">
              <a:solidFill>
                <a:schemeClr val="dk1"/>
              </a:solidFill>
              <a:latin typeface="Quattrocento Sans"/>
              <a:ea typeface="Quattrocento Sans"/>
              <a:cs typeface="Quattrocento Sans"/>
              <a:sym typeface="Quattrocento Sans"/>
            </a:endParaRPr>
          </a:p>
        </p:txBody>
      </p:sp>
      <p:sp>
        <p:nvSpPr>
          <p:cNvPr id="525" name="Google Shape;525;p60"/>
          <p:cNvSpPr/>
          <p:nvPr/>
        </p:nvSpPr>
        <p:spPr>
          <a:xfrm rot="2553620">
            <a:off x="3274787" y="4702110"/>
            <a:ext cx="353592" cy="305407"/>
          </a:xfrm>
          <a:custGeom>
            <a:rect b="b" l="l" r="r" t="t"/>
            <a:pathLst>
              <a:path extrusionOk="0" h="342565" w="269252">
                <a:moveTo>
                  <a:pt x="269252" y="274052"/>
                </a:moveTo>
                <a:lnTo>
                  <a:pt x="134626" y="274052"/>
                </a:lnTo>
                <a:lnTo>
                  <a:pt x="134626" y="342565"/>
                </a:lnTo>
                <a:lnTo>
                  <a:pt x="0" y="171282"/>
                </a:lnTo>
                <a:lnTo>
                  <a:pt x="134626" y="0"/>
                </a:lnTo>
                <a:lnTo>
                  <a:pt x="134626" y="68513"/>
                </a:lnTo>
                <a:lnTo>
                  <a:pt x="269252" y="68513"/>
                </a:lnTo>
                <a:lnTo>
                  <a:pt x="269252" y="274052"/>
                </a:lnTo>
                <a:close/>
              </a:path>
            </a:pathLst>
          </a:custGeom>
          <a:solidFill>
            <a:srgbClr val="A8A8A8"/>
          </a:solidFill>
          <a:ln>
            <a:noFill/>
          </a:ln>
        </p:spPr>
        <p:txBody>
          <a:bodyPr anchorCtr="0" anchor="ctr" bIns="68500" lIns="80775" spcFirstLastPara="1" rIns="0" wrap="square" tIns="68500">
            <a:noAutofit/>
          </a:bodyPr>
          <a:lstStyle/>
          <a:p>
            <a:pPr indent="0" lvl="0" marL="0" marR="0" rtl="0" algn="ctr">
              <a:lnSpc>
                <a:spcPct val="90000"/>
              </a:lnSpc>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26" name="Google Shape;526;p60"/>
          <p:cNvSpPr/>
          <p:nvPr/>
        </p:nvSpPr>
        <p:spPr>
          <a:xfrm flipH="1">
            <a:off x="2290083" y="3409165"/>
            <a:ext cx="746758" cy="1323510"/>
          </a:xfrm>
          <a:custGeom>
            <a:rect b="b" l="l" r="r" t="t"/>
            <a:pathLst>
              <a:path extrusionOk="0" h="120000" w="120000">
                <a:moveTo>
                  <a:pt x="7500" y="60000"/>
                </a:moveTo>
                <a:lnTo>
                  <a:pt x="7500" y="60000"/>
                </a:lnTo>
                <a:cubicBezTo>
                  <a:pt x="7500" y="30880"/>
                  <a:pt x="28591" y="6662"/>
                  <a:pt x="55922" y="4400"/>
                </a:cubicBezTo>
                <a:cubicBezTo>
                  <a:pt x="83252" y="2138"/>
                  <a:pt x="107621" y="22594"/>
                  <a:pt x="111866" y="51362"/>
                </a:cubicBezTo>
                <a:lnTo>
                  <a:pt x="119363" y="51362"/>
                </a:lnTo>
                <a:lnTo>
                  <a:pt x="105000" y="60000"/>
                </a:lnTo>
                <a:lnTo>
                  <a:pt x="89363" y="51362"/>
                </a:lnTo>
                <a:lnTo>
                  <a:pt x="96870" y="51362"/>
                </a:lnTo>
                <a:lnTo>
                  <a:pt x="96870" y="51362"/>
                </a:lnTo>
                <a:cubicBezTo>
                  <a:pt x="93331" y="27328"/>
                  <a:pt x="75859" y="10653"/>
                  <a:pt x="56562" y="12894"/>
                </a:cubicBezTo>
                <a:cubicBezTo>
                  <a:pt x="37265" y="15136"/>
                  <a:pt x="22500" y="35555"/>
                  <a:pt x="22500" y="60000"/>
                </a:cubicBezTo>
                <a:close/>
              </a:path>
            </a:pathLst>
          </a:custGeom>
          <a:solidFill>
            <a:schemeClr val="lt1"/>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7" name="Google Shape;527;p60"/>
          <p:cNvSpPr/>
          <p:nvPr/>
        </p:nvSpPr>
        <p:spPr>
          <a:xfrm>
            <a:off x="2032021" y="3126407"/>
            <a:ext cx="1429883" cy="2585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Client Request</a:t>
            </a:r>
            <a:endParaRPr/>
          </a:p>
        </p:txBody>
      </p:sp>
      <p:sp>
        <p:nvSpPr>
          <p:cNvPr id="528" name="Google Shape;528;p60"/>
          <p:cNvSpPr/>
          <p:nvPr/>
        </p:nvSpPr>
        <p:spPr>
          <a:xfrm>
            <a:off x="1892650" y="536636"/>
            <a:ext cx="1947204"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000000"/>
                </a:solidFill>
                <a:latin typeface="Calibri"/>
                <a:ea typeface="Calibri"/>
                <a:cs typeface="Calibri"/>
                <a:sym typeface="Calibri"/>
              </a:rPr>
              <a:t>The servlet class is loaded when the first request for the servlet is received by the web container.</a:t>
            </a:r>
            <a:endParaRPr sz="1100">
              <a:solidFill>
                <a:schemeClr val="dk1"/>
              </a:solidFill>
              <a:latin typeface="Calibri"/>
              <a:ea typeface="Calibri"/>
              <a:cs typeface="Calibri"/>
              <a:sym typeface="Calibri"/>
            </a:endParaRPr>
          </a:p>
        </p:txBody>
      </p:sp>
      <p:sp>
        <p:nvSpPr>
          <p:cNvPr id="529" name="Google Shape;529;p60"/>
          <p:cNvSpPr/>
          <p:nvPr/>
        </p:nvSpPr>
        <p:spPr>
          <a:xfrm>
            <a:off x="4764942" y="1328938"/>
            <a:ext cx="1967163" cy="9387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000000"/>
                </a:solidFill>
                <a:latin typeface="Calibri"/>
                <a:ea typeface="Calibri"/>
                <a:cs typeface="Calibri"/>
                <a:sym typeface="Calibri"/>
              </a:rPr>
              <a:t>The web container creates the instance of a servlet after loading the servlet class. The servlet instance is created only once in the servlet life cycle</a:t>
            </a:r>
            <a:endParaRPr/>
          </a:p>
        </p:txBody>
      </p:sp>
      <p:sp>
        <p:nvSpPr>
          <p:cNvPr id="530" name="Google Shape;530;p60"/>
          <p:cNvSpPr/>
          <p:nvPr/>
        </p:nvSpPr>
        <p:spPr>
          <a:xfrm>
            <a:off x="5933601" y="3392009"/>
            <a:ext cx="2895596" cy="3046988"/>
          </a:xfrm>
          <a:prstGeom prst="rect">
            <a:avLst/>
          </a:prstGeom>
          <a:noFill/>
          <a:ln cap="flat" cmpd="sng" w="9525">
            <a:solidFill>
              <a:srgbClr val="92D050"/>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There are three states of a servlet: </a:t>
            </a:r>
            <a:r>
              <a:rPr b="1" lang="en-US" sz="1200">
                <a:solidFill>
                  <a:schemeClr val="dk1"/>
                </a:solidFill>
                <a:latin typeface="Quattrocento Sans"/>
                <a:ea typeface="Quattrocento Sans"/>
                <a:cs typeface="Quattrocento Sans"/>
                <a:sym typeface="Quattrocento Sans"/>
              </a:rPr>
              <a:t>new, ready and end</a:t>
            </a:r>
            <a:r>
              <a:rPr lang="en-US" sz="1200">
                <a:solidFill>
                  <a:schemeClr val="dk1"/>
                </a:solidFill>
                <a:latin typeface="Quattrocento Sans"/>
                <a:ea typeface="Quattrocento Sans"/>
                <a:cs typeface="Quattrocento Sans"/>
                <a:sym typeface="Quattrocento Sans"/>
              </a:rPr>
              <a:t>. </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The servlet is in </a:t>
            </a:r>
            <a:r>
              <a:rPr b="1" lang="en-US" sz="1200">
                <a:solidFill>
                  <a:schemeClr val="dk1"/>
                </a:solidFill>
                <a:latin typeface="Quattrocento Sans"/>
                <a:ea typeface="Quattrocento Sans"/>
                <a:cs typeface="Quattrocento Sans"/>
                <a:sym typeface="Quattrocento Sans"/>
              </a:rPr>
              <a:t>new state </a:t>
            </a:r>
            <a:r>
              <a:rPr lang="en-US" sz="1200">
                <a:solidFill>
                  <a:schemeClr val="dk1"/>
                </a:solidFill>
                <a:latin typeface="Quattrocento Sans"/>
                <a:ea typeface="Quattrocento Sans"/>
                <a:cs typeface="Quattrocento Sans"/>
                <a:sym typeface="Quattrocento Sans"/>
              </a:rPr>
              <a:t>if </a:t>
            </a:r>
            <a:r>
              <a:rPr b="1" lang="en-US" sz="1200">
                <a:solidFill>
                  <a:schemeClr val="dk1"/>
                </a:solidFill>
                <a:latin typeface="Quattrocento Sans"/>
                <a:ea typeface="Quattrocento Sans"/>
                <a:cs typeface="Quattrocento Sans"/>
                <a:sym typeface="Quattrocento Sans"/>
              </a:rPr>
              <a:t>servlet instance </a:t>
            </a:r>
            <a:r>
              <a:rPr lang="en-US" sz="1200">
                <a:solidFill>
                  <a:schemeClr val="dk1"/>
                </a:solidFill>
                <a:latin typeface="Quattrocento Sans"/>
                <a:ea typeface="Quattrocento Sans"/>
                <a:cs typeface="Quattrocento Sans"/>
                <a:sym typeface="Quattrocento Sans"/>
              </a:rPr>
              <a:t>is created.</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After invoking the </a:t>
            </a:r>
            <a:r>
              <a:rPr b="1" lang="en-US" sz="1200">
                <a:solidFill>
                  <a:schemeClr val="dk1"/>
                </a:solidFill>
                <a:latin typeface="Quattrocento Sans"/>
                <a:ea typeface="Quattrocento Sans"/>
                <a:cs typeface="Quattrocento Sans"/>
                <a:sym typeface="Quattrocento Sans"/>
              </a:rPr>
              <a:t>init() </a:t>
            </a:r>
            <a:r>
              <a:rPr lang="en-US" sz="1200">
                <a:solidFill>
                  <a:schemeClr val="dk1"/>
                </a:solidFill>
                <a:latin typeface="Quattrocento Sans"/>
                <a:ea typeface="Quattrocento Sans"/>
                <a:cs typeface="Quattrocento Sans"/>
                <a:sym typeface="Quattrocento Sans"/>
              </a:rPr>
              <a:t>method, Servlet comes in the </a:t>
            </a:r>
            <a:r>
              <a:rPr b="1" lang="en-US" sz="1200">
                <a:solidFill>
                  <a:schemeClr val="dk1"/>
                </a:solidFill>
                <a:latin typeface="Quattrocento Sans"/>
                <a:ea typeface="Quattrocento Sans"/>
                <a:cs typeface="Quattrocento Sans"/>
                <a:sym typeface="Quattrocento Sans"/>
              </a:rPr>
              <a:t>ready state</a:t>
            </a:r>
            <a:r>
              <a:rPr lang="en-US" sz="1200">
                <a:solidFill>
                  <a:schemeClr val="dk1"/>
                </a:solidFill>
                <a:latin typeface="Quattrocento Sans"/>
                <a:ea typeface="Quattrocento Sans"/>
                <a:cs typeface="Quattrocento Sans"/>
                <a:sym typeface="Quattrocento Sans"/>
              </a:rPr>
              <a:t>. </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In the </a:t>
            </a:r>
            <a:r>
              <a:rPr b="1" lang="en-US" sz="1200">
                <a:solidFill>
                  <a:schemeClr val="dk1"/>
                </a:solidFill>
                <a:latin typeface="Quattrocento Sans"/>
                <a:ea typeface="Quattrocento Sans"/>
                <a:cs typeface="Quattrocento Sans"/>
                <a:sym typeface="Quattrocento Sans"/>
              </a:rPr>
              <a:t>ready state, servlet performs all the tasks</a:t>
            </a:r>
            <a:r>
              <a:rPr lang="en-US" sz="1200">
                <a:solidFill>
                  <a:schemeClr val="dk1"/>
                </a:solidFill>
                <a:latin typeface="Quattrocento Sans"/>
                <a:ea typeface="Quattrocento Sans"/>
                <a:cs typeface="Quattrocento Sans"/>
                <a:sym typeface="Quattrocento Sans"/>
              </a:rPr>
              <a:t>. </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When the web container invokes the destroy() method, it shifts to the end state.</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Servlet Life Cycle : 3 main methods</a:t>
            </a:r>
            <a:endParaRPr sz="2800"/>
          </a:p>
        </p:txBody>
      </p:sp>
      <p:grpSp>
        <p:nvGrpSpPr>
          <p:cNvPr id="536" name="Google Shape;536;p61"/>
          <p:cNvGrpSpPr/>
          <p:nvPr/>
        </p:nvGrpSpPr>
        <p:grpSpPr>
          <a:xfrm>
            <a:off x="1964077" y="1509520"/>
            <a:ext cx="4904809" cy="2596812"/>
            <a:chOff x="524319" y="2251641"/>
            <a:chExt cx="4904809" cy="2596812"/>
          </a:xfrm>
        </p:grpSpPr>
        <p:sp>
          <p:nvSpPr>
            <p:cNvPr id="537" name="Google Shape;537;p61"/>
            <p:cNvSpPr/>
            <p:nvPr/>
          </p:nvSpPr>
          <p:spPr>
            <a:xfrm>
              <a:off x="2828091" y="3292425"/>
              <a:ext cx="1589216" cy="565403"/>
            </a:xfrm>
            <a:custGeom>
              <a:rect b="b" l="l" r="r" t="t"/>
              <a:pathLst>
                <a:path extrusionOk="0" h="120000" w="120000">
                  <a:moveTo>
                    <a:pt x="0" y="0"/>
                  </a:moveTo>
                  <a:lnTo>
                    <a:pt x="0" y="56268"/>
                  </a:lnTo>
                  <a:lnTo>
                    <a:pt x="123452" y="56268"/>
                  </a:lnTo>
                  <a:lnTo>
                    <a:pt x="123452" y="82569"/>
                  </a:lnTo>
                </a:path>
              </a:pathLst>
            </a:custGeom>
            <a:noFill/>
            <a:ln cap="flat" cmpd="sng" w="12700">
              <a:solidFill>
                <a:schemeClr val="accent2"/>
              </a:solidFill>
              <a:prstDash val="solid"/>
              <a:miter lim="800000"/>
              <a:headEnd len="sm" w="sm" type="none"/>
              <a:tailEnd len="sm" w="sm" type="none"/>
            </a:ln>
          </p:spPr>
        </p:sp>
        <p:sp>
          <p:nvSpPr>
            <p:cNvPr id="538" name="Google Shape;538;p61"/>
            <p:cNvSpPr/>
            <p:nvPr/>
          </p:nvSpPr>
          <p:spPr>
            <a:xfrm>
              <a:off x="2782371" y="3468789"/>
              <a:ext cx="91440" cy="389041"/>
            </a:xfrm>
            <a:custGeom>
              <a:rect b="b" l="l" r="r" t="t"/>
              <a:pathLst>
                <a:path extrusionOk="0" h="120000" w="120000">
                  <a:moveTo>
                    <a:pt x="60000" y="0"/>
                  </a:moveTo>
                  <a:lnTo>
                    <a:pt x="60000" y="120000"/>
                  </a:lnTo>
                </a:path>
              </a:pathLst>
            </a:custGeom>
            <a:noFill/>
            <a:ln cap="flat" cmpd="sng" w="12700">
              <a:solidFill>
                <a:schemeClr val="accent2"/>
              </a:solidFill>
              <a:prstDash val="solid"/>
              <a:miter lim="800000"/>
              <a:headEnd len="sm" w="sm" type="none"/>
              <a:tailEnd len="sm" w="sm" type="none"/>
            </a:ln>
          </p:spPr>
        </p:sp>
        <p:sp>
          <p:nvSpPr>
            <p:cNvPr id="539" name="Google Shape;539;p61"/>
            <p:cNvSpPr/>
            <p:nvPr/>
          </p:nvSpPr>
          <p:spPr>
            <a:xfrm>
              <a:off x="1193153" y="3292425"/>
              <a:ext cx="1589216" cy="565403"/>
            </a:xfrm>
            <a:custGeom>
              <a:rect b="b" l="l" r="r" t="t"/>
              <a:pathLst>
                <a:path extrusionOk="0" h="120000" w="120000">
                  <a:moveTo>
                    <a:pt x="123452" y="0"/>
                  </a:moveTo>
                  <a:lnTo>
                    <a:pt x="123452" y="56268"/>
                  </a:lnTo>
                  <a:lnTo>
                    <a:pt x="0" y="56268"/>
                  </a:lnTo>
                  <a:lnTo>
                    <a:pt x="0" y="82569"/>
                  </a:lnTo>
                </a:path>
              </a:pathLst>
            </a:custGeom>
            <a:noFill/>
            <a:ln cap="flat" cmpd="sng" w="12700">
              <a:solidFill>
                <a:schemeClr val="accent2"/>
              </a:solidFill>
              <a:prstDash val="solid"/>
              <a:miter lim="800000"/>
              <a:headEnd len="sm" w="sm" type="none"/>
              <a:tailEnd len="sm" w="sm" type="none"/>
            </a:ln>
          </p:spPr>
        </p:sp>
        <p:sp>
          <p:nvSpPr>
            <p:cNvPr id="540" name="Google Shape;540;p61"/>
            <p:cNvSpPr/>
            <p:nvPr/>
          </p:nvSpPr>
          <p:spPr>
            <a:xfrm>
              <a:off x="2159256" y="2251641"/>
              <a:ext cx="1337675" cy="849423"/>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1"/>
            <p:cNvSpPr/>
            <p:nvPr/>
          </p:nvSpPr>
          <p:spPr>
            <a:xfrm>
              <a:off x="2307885" y="2392841"/>
              <a:ext cx="1337675" cy="849423"/>
            </a:xfrm>
            <a:custGeom>
              <a:rect b="b" l="l" r="r" t="t"/>
              <a:pathLst>
                <a:path extrusionOk="0" h="849423" w="1337675">
                  <a:moveTo>
                    <a:pt x="0" y="84942"/>
                  </a:moveTo>
                  <a:cubicBezTo>
                    <a:pt x="0" y="38030"/>
                    <a:pt x="38030" y="0"/>
                    <a:pt x="84942" y="0"/>
                  </a:cubicBezTo>
                  <a:lnTo>
                    <a:pt x="1252733" y="0"/>
                  </a:lnTo>
                  <a:cubicBezTo>
                    <a:pt x="1299645" y="0"/>
                    <a:pt x="1337675" y="38030"/>
                    <a:pt x="1337675" y="84942"/>
                  </a:cubicBezTo>
                  <a:lnTo>
                    <a:pt x="1337675" y="764481"/>
                  </a:lnTo>
                  <a:cubicBezTo>
                    <a:pt x="1337675" y="811393"/>
                    <a:pt x="1299645" y="849423"/>
                    <a:pt x="1252733" y="849423"/>
                  </a:cubicBezTo>
                  <a:lnTo>
                    <a:pt x="84942" y="849423"/>
                  </a:lnTo>
                  <a:cubicBezTo>
                    <a:pt x="38030" y="849423"/>
                    <a:pt x="0" y="811393"/>
                    <a:pt x="0" y="764481"/>
                  </a:cubicBezTo>
                  <a:lnTo>
                    <a:pt x="0" y="84942"/>
                  </a:lnTo>
                  <a:close/>
                </a:path>
              </a:pathLst>
            </a:cu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108675" lIns="108675" spcFirstLastPara="1" rIns="108675" wrap="square" tIns="108675">
              <a:noAutofit/>
            </a:bodyPr>
            <a:lstStyle/>
            <a:p>
              <a:pPr indent="0" lvl="0" marL="0" marR="0" rtl="0" algn="ctr">
                <a:lnSpc>
                  <a:spcPct val="90000"/>
                </a:lnSpc>
                <a:spcBef>
                  <a:spcPts val="0"/>
                </a:spcBef>
                <a:spcAft>
                  <a:spcPts val="0"/>
                </a:spcAft>
                <a:buNone/>
              </a:pPr>
              <a:r>
                <a:rPr lang="en-US" sz="2200">
                  <a:solidFill>
                    <a:schemeClr val="dk1"/>
                  </a:solidFill>
                  <a:latin typeface="Quattrocento Sans"/>
                  <a:ea typeface="Quattrocento Sans"/>
                  <a:cs typeface="Quattrocento Sans"/>
                  <a:sym typeface="Quattrocento Sans"/>
                </a:rPr>
                <a:t>Methods</a:t>
              </a:r>
              <a:endParaRPr/>
            </a:p>
          </p:txBody>
        </p:sp>
        <p:sp>
          <p:nvSpPr>
            <p:cNvPr id="542" name="Google Shape;542;p61"/>
            <p:cNvSpPr/>
            <p:nvPr/>
          </p:nvSpPr>
          <p:spPr>
            <a:xfrm>
              <a:off x="524319" y="3857830"/>
              <a:ext cx="1337675" cy="849423"/>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1"/>
            <p:cNvSpPr/>
            <p:nvPr/>
          </p:nvSpPr>
          <p:spPr>
            <a:xfrm>
              <a:off x="672949" y="3999030"/>
              <a:ext cx="1337675" cy="849423"/>
            </a:xfrm>
            <a:custGeom>
              <a:rect b="b" l="l" r="r" t="t"/>
              <a:pathLst>
                <a:path extrusionOk="0" h="849423" w="1337675">
                  <a:moveTo>
                    <a:pt x="0" y="84942"/>
                  </a:moveTo>
                  <a:cubicBezTo>
                    <a:pt x="0" y="38030"/>
                    <a:pt x="38030" y="0"/>
                    <a:pt x="84942" y="0"/>
                  </a:cubicBezTo>
                  <a:lnTo>
                    <a:pt x="1252733" y="0"/>
                  </a:lnTo>
                  <a:cubicBezTo>
                    <a:pt x="1299645" y="0"/>
                    <a:pt x="1337675" y="38030"/>
                    <a:pt x="1337675" y="84942"/>
                  </a:cubicBezTo>
                  <a:lnTo>
                    <a:pt x="1337675" y="764481"/>
                  </a:lnTo>
                  <a:cubicBezTo>
                    <a:pt x="1337675" y="811393"/>
                    <a:pt x="1299645" y="849423"/>
                    <a:pt x="1252733" y="849423"/>
                  </a:cubicBezTo>
                  <a:lnTo>
                    <a:pt x="84942" y="849423"/>
                  </a:lnTo>
                  <a:cubicBezTo>
                    <a:pt x="38030" y="849423"/>
                    <a:pt x="0" y="811393"/>
                    <a:pt x="0" y="764481"/>
                  </a:cubicBezTo>
                  <a:lnTo>
                    <a:pt x="0" y="84942"/>
                  </a:lnTo>
                  <a:close/>
                </a:path>
              </a:pathLst>
            </a:cu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108675" lIns="108675" spcFirstLastPara="1" rIns="108675" wrap="square" tIns="108675">
              <a:noAutofit/>
            </a:bodyPr>
            <a:lstStyle/>
            <a:p>
              <a:pPr indent="0" lvl="0" marL="0" marR="0" rtl="0" algn="ctr">
                <a:lnSpc>
                  <a:spcPct val="90000"/>
                </a:lnSpc>
                <a:spcBef>
                  <a:spcPts val="0"/>
                </a:spcBef>
                <a:spcAft>
                  <a:spcPts val="0"/>
                </a:spcAft>
                <a:buNone/>
              </a:pPr>
              <a:r>
                <a:rPr lang="en-US" sz="2200">
                  <a:solidFill>
                    <a:schemeClr val="dk1"/>
                  </a:solidFill>
                  <a:latin typeface="Quattrocento Sans"/>
                  <a:ea typeface="Quattrocento Sans"/>
                  <a:cs typeface="Quattrocento Sans"/>
                  <a:sym typeface="Quattrocento Sans"/>
                </a:rPr>
                <a:t>init()  </a:t>
              </a:r>
              <a:endParaRPr/>
            </a:p>
          </p:txBody>
        </p:sp>
        <p:sp>
          <p:nvSpPr>
            <p:cNvPr id="544" name="Google Shape;544;p61"/>
            <p:cNvSpPr/>
            <p:nvPr/>
          </p:nvSpPr>
          <p:spPr>
            <a:xfrm>
              <a:off x="2159256" y="3857830"/>
              <a:ext cx="1337675" cy="849423"/>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1"/>
            <p:cNvSpPr/>
            <p:nvPr/>
          </p:nvSpPr>
          <p:spPr>
            <a:xfrm>
              <a:off x="2307885" y="3999030"/>
              <a:ext cx="1337675" cy="849423"/>
            </a:xfrm>
            <a:custGeom>
              <a:rect b="b" l="l" r="r" t="t"/>
              <a:pathLst>
                <a:path extrusionOk="0" h="849423" w="1337675">
                  <a:moveTo>
                    <a:pt x="0" y="84942"/>
                  </a:moveTo>
                  <a:cubicBezTo>
                    <a:pt x="0" y="38030"/>
                    <a:pt x="38030" y="0"/>
                    <a:pt x="84942" y="0"/>
                  </a:cubicBezTo>
                  <a:lnTo>
                    <a:pt x="1252733" y="0"/>
                  </a:lnTo>
                  <a:cubicBezTo>
                    <a:pt x="1299645" y="0"/>
                    <a:pt x="1337675" y="38030"/>
                    <a:pt x="1337675" y="84942"/>
                  </a:cubicBezTo>
                  <a:lnTo>
                    <a:pt x="1337675" y="764481"/>
                  </a:lnTo>
                  <a:cubicBezTo>
                    <a:pt x="1337675" y="811393"/>
                    <a:pt x="1299645" y="849423"/>
                    <a:pt x="1252733" y="849423"/>
                  </a:cubicBezTo>
                  <a:lnTo>
                    <a:pt x="84942" y="849423"/>
                  </a:lnTo>
                  <a:cubicBezTo>
                    <a:pt x="38030" y="849423"/>
                    <a:pt x="0" y="811393"/>
                    <a:pt x="0" y="764481"/>
                  </a:cubicBezTo>
                  <a:lnTo>
                    <a:pt x="0" y="84942"/>
                  </a:lnTo>
                  <a:close/>
                </a:path>
              </a:pathLst>
            </a:cu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108675" lIns="108675" spcFirstLastPara="1" rIns="108675" wrap="square" tIns="108675">
              <a:noAutofit/>
            </a:bodyPr>
            <a:lstStyle/>
            <a:p>
              <a:pPr indent="0" lvl="0" marL="0" marR="0" rtl="0" algn="ctr">
                <a:lnSpc>
                  <a:spcPct val="90000"/>
                </a:lnSpc>
                <a:spcBef>
                  <a:spcPts val="0"/>
                </a:spcBef>
                <a:spcAft>
                  <a:spcPts val="0"/>
                </a:spcAft>
                <a:buNone/>
              </a:pPr>
              <a:r>
                <a:rPr lang="en-US" sz="2200">
                  <a:solidFill>
                    <a:schemeClr val="dk1"/>
                  </a:solidFill>
                  <a:latin typeface="Quattrocento Sans"/>
                  <a:ea typeface="Quattrocento Sans"/>
                  <a:cs typeface="Quattrocento Sans"/>
                  <a:sym typeface="Quattrocento Sans"/>
                </a:rPr>
                <a:t>Service()</a:t>
              </a:r>
              <a:endParaRPr/>
            </a:p>
          </p:txBody>
        </p:sp>
        <p:sp>
          <p:nvSpPr>
            <p:cNvPr id="546" name="Google Shape;546;p61"/>
            <p:cNvSpPr/>
            <p:nvPr/>
          </p:nvSpPr>
          <p:spPr>
            <a:xfrm>
              <a:off x="3794192" y="3857830"/>
              <a:ext cx="1337675" cy="849423"/>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1"/>
            <p:cNvSpPr/>
            <p:nvPr/>
          </p:nvSpPr>
          <p:spPr>
            <a:xfrm>
              <a:off x="3942821" y="3999030"/>
              <a:ext cx="1486307" cy="849423"/>
            </a:xfrm>
            <a:custGeom>
              <a:rect b="b" l="l" r="r" t="t"/>
              <a:pathLst>
                <a:path extrusionOk="0" h="849423" w="1337675">
                  <a:moveTo>
                    <a:pt x="0" y="84942"/>
                  </a:moveTo>
                  <a:cubicBezTo>
                    <a:pt x="0" y="38030"/>
                    <a:pt x="38030" y="0"/>
                    <a:pt x="84942" y="0"/>
                  </a:cubicBezTo>
                  <a:lnTo>
                    <a:pt x="1252733" y="0"/>
                  </a:lnTo>
                  <a:cubicBezTo>
                    <a:pt x="1299645" y="0"/>
                    <a:pt x="1337675" y="38030"/>
                    <a:pt x="1337675" y="84942"/>
                  </a:cubicBezTo>
                  <a:lnTo>
                    <a:pt x="1337675" y="764481"/>
                  </a:lnTo>
                  <a:cubicBezTo>
                    <a:pt x="1337675" y="811393"/>
                    <a:pt x="1299645" y="849423"/>
                    <a:pt x="1252733" y="849423"/>
                  </a:cubicBezTo>
                  <a:lnTo>
                    <a:pt x="84942" y="849423"/>
                  </a:lnTo>
                  <a:cubicBezTo>
                    <a:pt x="38030" y="849423"/>
                    <a:pt x="0" y="811393"/>
                    <a:pt x="0" y="764481"/>
                  </a:cubicBezTo>
                  <a:lnTo>
                    <a:pt x="0" y="84942"/>
                  </a:lnTo>
                  <a:close/>
                </a:path>
              </a:pathLst>
            </a:cu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108675" lIns="108675" spcFirstLastPara="1" rIns="108675" wrap="square" tIns="108675">
              <a:noAutofit/>
            </a:bodyPr>
            <a:lstStyle/>
            <a:p>
              <a:pPr indent="0" lvl="0" marL="0" marR="0" rtl="0" algn="ctr">
                <a:lnSpc>
                  <a:spcPct val="90000"/>
                </a:lnSpc>
                <a:spcBef>
                  <a:spcPts val="0"/>
                </a:spcBef>
                <a:spcAft>
                  <a:spcPts val="0"/>
                </a:spcAft>
                <a:buNone/>
              </a:pPr>
              <a:r>
                <a:rPr lang="en-US" sz="2200">
                  <a:solidFill>
                    <a:schemeClr val="dk1"/>
                  </a:solidFill>
                  <a:latin typeface="Quattrocento Sans"/>
                  <a:ea typeface="Quattrocento Sans"/>
                  <a:cs typeface="Quattrocento Sans"/>
                  <a:sym typeface="Quattrocento Sans"/>
                </a:rPr>
                <a:t>destroy()</a:t>
              </a:r>
              <a:endParaRPr/>
            </a:p>
          </p:txBody>
        </p:sp>
      </p:grpSp>
      <p:pic>
        <p:nvPicPr>
          <p:cNvPr id="548" name="Google Shape;548;p61"/>
          <p:cNvPicPr preferRelativeResize="0"/>
          <p:nvPr/>
        </p:nvPicPr>
        <p:blipFill rotWithShape="1">
          <a:blip r:embed="rId3">
            <a:alphaModFix/>
          </a:blip>
          <a:srcRect b="0" l="0" r="0" t="0"/>
          <a:stretch/>
        </p:blipFill>
        <p:spPr>
          <a:xfrm>
            <a:off x="1769716" y="4879487"/>
            <a:ext cx="5429249" cy="1504951"/>
          </a:xfrm>
          <a:prstGeom prst="rect">
            <a:avLst/>
          </a:prstGeom>
          <a:noFill/>
          <a:ln cap="flat" cmpd="sng" w="9525">
            <a:solidFill>
              <a:schemeClr val="accent1"/>
            </a:solidFill>
            <a:prstDash val="solid"/>
            <a:round/>
            <a:headEnd len="sm" w="sm" type="none"/>
            <a:tailEnd len="sm" w="sm" type="none"/>
          </a:ln>
        </p:spPr>
      </p:pic>
      <p:cxnSp>
        <p:nvCxnSpPr>
          <p:cNvPr id="549" name="Google Shape;549;p61"/>
          <p:cNvCxnSpPr/>
          <p:nvPr/>
        </p:nvCxnSpPr>
        <p:spPr>
          <a:xfrm>
            <a:off x="0" y="4354173"/>
            <a:ext cx="9144000" cy="0"/>
          </a:xfrm>
          <a:prstGeom prst="straightConnector1">
            <a:avLst/>
          </a:prstGeom>
          <a:noFill/>
          <a:ln cap="flat" cmpd="sng" w="28575">
            <a:solidFill>
              <a:schemeClr val="dk1"/>
            </a:solidFill>
            <a:prstDash val="dot"/>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Front-End vs Back-End</a:t>
            </a:r>
            <a:endParaRPr/>
          </a:p>
        </p:txBody>
      </p:sp>
      <p:pic>
        <p:nvPicPr>
          <p:cNvPr id="141" name="Google Shape;141;p17"/>
          <p:cNvPicPr preferRelativeResize="0"/>
          <p:nvPr/>
        </p:nvPicPr>
        <p:blipFill rotWithShape="1">
          <a:blip r:embed="rId3">
            <a:alphaModFix/>
          </a:blip>
          <a:srcRect b="0" l="0" r="0" t="0"/>
          <a:stretch/>
        </p:blipFill>
        <p:spPr>
          <a:xfrm>
            <a:off x="610056" y="4002758"/>
            <a:ext cx="1981411" cy="1560916"/>
          </a:xfrm>
          <a:prstGeom prst="rect">
            <a:avLst/>
          </a:prstGeom>
          <a:noFill/>
          <a:ln>
            <a:noFill/>
          </a:ln>
        </p:spPr>
      </p:pic>
      <p:pic>
        <p:nvPicPr>
          <p:cNvPr id="142" name="Google Shape;142;p17"/>
          <p:cNvPicPr preferRelativeResize="0"/>
          <p:nvPr/>
        </p:nvPicPr>
        <p:blipFill rotWithShape="1">
          <a:blip r:embed="rId4">
            <a:alphaModFix/>
          </a:blip>
          <a:srcRect b="0" l="0" r="0" t="0"/>
          <a:stretch/>
        </p:blipFill>
        <p:spPr>
          <a:xfrm>
            <a:off x="6650272" y="3884038"/>
            <a:ext cx="1500880" cy="1798359"/>
          </a:xfrm>
          <a:prstGeom prst="rect">
            <a:avLst/>
          </a:prstGeom>
          <a:noFill/>
          <a:ln>
            <a:noFill/>
          </a:ln>
        </p:spPr>
      </p:pic>
      <p:cxnSp>
        <p:nvCxnSpPr>
          <p:cNvPr id="143" name="Google Shape;143;p17"/>
          <p:cNvCxnSpPr/>
          <p:nvPr/>
        </p:nvCxnSpPr>
        <p:spPr>
          <a:xfrm flipH="1" rot="10800000">
            <a:off x="3032970" y="4422217"/>
            <a:ext cx="2858473" cy="21115"/>
          </a:xfrm>
          <a:prstGeom prst="straightConnector1">
            <a:avLst/>
          </a:prstGeom>
          <a:noFill/>
          <a:ln cap="flat" cmpd="sng" w="12700">
            <a:solidFill>
              <a:schemeClr val="accent1"/>
            </a:solidFill>
            <a:prstDash val="solid"/>
            <a:miter lim="800000"/>
            <a:headEnd len="sm" w="sm" type="none"/>
            <a:tailEnd len="med" w="med" type="triangle"/>
          </a:ln>
        </p:spPr>
      </p:cxnSp>
      <p:cxnSp>
        <p:nvCxnSpPr>
          <p:cNvPr id="144" name="Google Shape;144;p17"/>
          <p:cNvCxnSpPr/>
          <p:nvPr/>
        </p:nvCxnSpPr>
        <p:spPr>
          <a:xfrm rot="10800000">
            <a:off x="3032969" y="4992411"/>
            <a:ext cx="2902739" cy="0"/>
          </a:xfrm>
          <a:prstGeom prst="straightConnector1">
            <a:avLst/>
          </a:prstGeom>
          <a:noFill/>
          <a:ln cap="flat" cmpd="sng" w="12700">
            <a:solidFill>
              <a:schemeClr val="accent1"/>
            </a:solidFill>
            <a:prstDash val="solid"/>
            <a:miter lim="800000"/>
            <a:headEnd len="sm" w="sm" type="none"/>
            <a:tailEnd len="med" w="med" type="triangle"/>
          </a:ln>
        </p:spPr>
      </p:cxnSp>
      <p:sp>
        <p:nvSpPr>
          <p:cNvPr id="145" name="Google Shape;145;p17"/>
          <p:cNvSpPr txBox="1"/>
          <p:nvPr/>
        </p:nvSpPr>
        <p:spPr>
          <a:xfrm>
            <a:off x="3150573" y="4047150"/>
            <a:ext cx="2805192" cy="4801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520" u="none" cap="none" strike="noStrike">
                <a:solidFill>
                  <a:schemeClr val="dk1"/>
                </a:solidFill>
                <a:latin typeface="Quattrocento Sans"/>
                <a:ea typeface="Quattrocento Sans"/>
                <a:cs typeface="Quattrocento Sans"/>
                <a:sym typeface="Quattrocento Sans"/>
              </a:rPr>
              <a:t>Request web page</a:t>
            </a:r>
            <a:endParaRPr/>
          </a:p>
        </p:txBody>
      </p:sp>
      <p:sp>
        <p:nvSpPr>
          <p:cNvPr id="146" name="Google Shape;146;p17"/>
          <p:cNvSpPr txBox="1"/>
          <p:nvPr/>
        </p:nvSpPr>
        <p:spPr>
          <a:xfrm>
            <a:off x="3034059" y="5063650"/>
            <a:ext cx="4316759" cy="4801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20">
                <a:solidFill>
                  <a:schemeClr val="dk1"/>
                </a:solidFill>
                <a:latin typeface="Quattrocento Sans"/>
                <a:ea typeface="Quattrocento Sans"/>
                <a:cs typeface="Quattrocento Sans"/>
                <a:sym typeface="Quattrocento Sans"/>
              </a:rPr>
              <a:t>Return HTML, CSS, JavaScript</a:t>
            </a:r>
            <a:endParaRPr/>
          </a:p>
        </p:txBody>
      </p:sp>
      <p:sp>
        <p:nvSpPr>
          <p:cNvPr id="147" name="Google Shape;147;p17"/>
          <p:cNvSpPr txBox="1"/>
          <p:nvPr/>
        </p:nvSpPr>
        <p:spPr>
          <a:xfrm>
            <a:off x="705514" y="5860473"/>
            <a:ext cx="2200924" cy="48013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20">
                <a:solidFill>
                  <a:srgbClr val="C00000"/>
                </a:solidFill>
                <a:latin typeface="Quattrocento Sans"/>
                <a:ea typeface="Quattrocento Sans"/>
                <a:cs typeface="Quattrocento Sans"/>
                <a:sym typeface="Quattrocento Sans"/>
              </a:rPr>
              <a:t>Web Browser</a:t>
            </a:r>
            <a:endParaRPr/>
          </a:p>
        </p:txBody>
      </p:sp>
      <p:sp>
        <p:nvSpPr>
          <p:cNvPr id="148" name="Google Shape;148;p17"/>
          <p:cNvSpPr txBox="1"/>
          <p:nvPr/>
        </p:nvSpPr>
        <p:spPr>
          <a:xfrm>
            <a:off x="6524797" y="5877855"/>
            <a:ext cx="1577905" cy="86793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20">
                <a:solidFill>
                  <a:srgbClr val="C00000"/>
                </a:solidFill>
                <a:latin typeface="Quattrocento Sans"/>
                <a:ea typeface="Quattrocento Sans"/>
                <a:cs typeface="Quattrocento Sans"/>
                <a:sym typeface="Quattrocento Sans"/>
              </a:rPr>
              <a:t>Web Server</a:t>
            </a:r>
            <a:endParaRPr/>
          </a:p>
        </p:txBody>
      </p:sp>
      <p:pic>
        <p:nvPicPr>
          <p:cNvPr id="149" name="Google Shape;149;p17"/>
          <p:cNvPicPr preferRelativeResize="0"/>
          <p:nvPr/>
        </p:nvPicPr>
        <p:blipFill rotWithShape="1">
          <a:blip r:embed="rId5">
            <a:alphaModFix/>
          </a:blip>
          <a:srcRect b="0" l="0" r="0" t="0"/>
          <a:stretch/>
        </p:blipFill>
        <p:spPr>
          <a:xfrm>
            <a:off x="1019919" y="1555046"/>
            <a:ext cx="1349791" cy="1432855"/>
          </a:xfrm>
          <a:prstGeom prst="rect">
            <a:avLst/>
          </a:prstGeom>
          <a:noFill/>
          <a:ln>
            <a:noFill/>
          </a:ln>
        </p:spPr>
      </p:pic>
      <p:pic>
        <p:nvPicPr>
          <p:cNvPr id="150" name="Google Shape;150;p17"/>
          <p:cNvPicPr preferRelativeResize="0"/>
          <p:nvPr/>
        </p:nvPicPr>
        <p:blipFill rotWithShape="1">
          <a:blip r:embed="rId6">
            <a:alphaModFix/>
          </a:blip>
          <a:srcRect b="0" l="0" r="0" t="0"/>
          <a:stretch/>
        </p:blipFill>
        <p:spPr>
          <a:xfrm>
            <a:off x="6795142" y="1517804"/>
            <a:ext cx="1374967" cy="1423331"/>
          </a:xfrm>
          <a:prstGeom prst="rect">
            <a:avLst/>
          </a:prstGeom>
          <a:noFill/>
          <a:ln>
            <a:noFill/>
          </a:ln>
        </p:spPr>
      </p:pic>
      <p:sp>
        <p:nvSpPr>
          <p:cNvPr id="151" name="Google Shape;151;p17"/>
          <p:cNvSpPr txBox="1"/>
          <p:nvPr/>
        </p:nvSpPr>
        <p:spPr>
          <a:xfrm>
            <a:off x="5935710" y="2949841"/>
            <a:ext cx="2756079" cy="769441"/>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Quattrocento Sans"/>
                <a:ea typeface="Quattrocento Sans"/>
                <a:cs typeface="Quattrocento Sans"/>
                <a:sym typeface="Quattrocento Sans"/>
              </a:rPr>
              <a:t>Java – Servlets, JSPs, JavaBeans, Enterprise Java Beans (EJBs) ,.NET – C#,PHP, Ruby,Python,Server-side JavaScript – node.js,CGI – C, Perl</a:t>
            </a:r>
            <a:endParaRPr/>
          </a:p>
        </p:txBody>
      </p:sp>
      <p:sp>
        <p:nvSpPr>
          <p:cNvPr id="152" name="Google Shape;152;p17"/>
          <p:cNvSpPr txBox="1"/>
          <p:nvPr/>
        </p:nvSpPr>
        <p:spPr>
          <a:xfrm>
            <a:off x="705516" y="3118634"/>
            <a:ext cx="1978595" cy="430887"/>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1" marL="457145" marR="0" rtl="0" algn="l">
              <a:spcBef>
                <a:spcPts val="0"/>
              </a:spcBef>
              <a:spcAft>
                <a:spcPts val="0"/>
              </a:spcAft>
              <a:buNone/>
            </a:pPr>
            <a:r>
              <a:rPr b="0" i="0" lang="en-US" sz="1100" u="none" cap="none" strike="noStrike">
                <a:solidFill>
                  <a:schemeClr val="dk1"/>
                </a:solidFill>
                <a:latin typeface="Quattrocento Sans"/>
                <a:ea typeface="Quattrocento Sans"/>
                <a:cs typeface="Quattrocento Sans"/>
                <a:sym typeface="Quattrocento Sans"/>
              </a:rPr>
              <a:t>HTML ,CSS, JavaScript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init() method</a:t>
            </a:r>
            <a:endParaRPr/>
          </a:p>
        </p:txBody>
      </p:sp>
      <p:sp>
        <p:nvSpPr>
          <p:cNvPr id="555" name="Google Shape;555;p62"/>
          <p:cNvSpPr/>
          <p:nvPr/>
        </p:nvSpPr>
        <p:spPr>
          <a:xfrm>
            <a:off x="453329" y="1495563"/>
            <a:ext cx="8278547" cy="255454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The web container calls the init() method </a:t>
            </a:r>
            <a:r>
              <a:rPr b="1" lang="en-US" sz="2000">
                <a:solidFill>
                  <a:schemeClr val="dk1"/>
                </a:solidFill>
                <a:latin typeface="Quattrocento Sans"/>
                <a:ea typeface="Quattrocento Sans"/>
                <a:cs typeface="Quattrocento Sans"/>
                <a:sym typeface="Quattrocento Sans"/>
              </a:rPr>
              <a:t>only once after creating the servlet instance.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The init() method is used to </a:t>
            </a:r>
            <a:r>
              <a:rPr b="1" lang="en-US" sz="2000">
                <a:solidFill>
                  <a:schemeClr val="dk1"/>
                </a:solidFill>
                <a:latin typeface="Quattrocento Sans"/>
                <a:ea typeface="Quattrocento Sans"/>
                <a:cs typeface="Quattrocento Sans"/>
                <a:sym typeface="Quattrocento Sans"/>
              </a:rPr>
              <a:t>initialize the servlet.</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It is the life cycle method of the </a:t>
            </a:r>
            <a:r>
              <a:rPr b="1" lang="en-US" sz="2000">
                <a:solidFill>
                  <a:schemeClr val="dk1"/>
                </a:solidFill>
                <a:latin typeface="Quattrocento Sans"/>
                <a:ea typeface="Quattrocento Sans"/>
                <a:cs typeface="Quattrocento Sans"/>
                <a:sym typeface="Quattrocento Sans"/>
              </a:rPr>
              <a:t>javax.servlet.Servlet interface</a:t>
            </a:r>
            <a:r>
              <a:rPr lang="en-US" sz="2000">
                <a:solidFill>
                  <a:schemeClr val="dk1"/>
                </a:solidFill>
                <a:latin typeface="Quattrocento Sans"/>
                <a:ea typeface="Quattrocento Sans"/>
                <a:cs typeface="Quattrocento Sans"/>
                <a:sym typeface="Quattrocento Sans"/>
              </a:rPr>
              <a:t>.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Syntax of the init() method  </a:t>
            </a:r>
            <a:endParaRPr/>
          </a:p>
        </p:txBody>
      </p:sp>
      <p:sp>
        <p:nvSpPr>
          <p:cNvPr id="556" name="Google Shape;556;p62"/>
          <p:cNvSpPr/>
          <p:nvPr/>
        </p:nvSpPr>
        <p:spPr>
          <a:xfrm>
            <a:off x="734096" y="4713668"/>
            <a:ext cx="7263685" cy="785611"/>
          </a:xfrm>
          <a:prstGeom prst="rect">
            <a:avLst/>
          </a:prstGeom>
          <a:solidFill>
            <a:srgbClr val="548135"/>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Quattrocento Sans"/>
                <a:ea typeface="Quattrocento Sans"/>
                <a:cs typeface="Quattrocento Sans"/>
                <a:sym typeface="Quattrocento Sans"/>
              </a:rPr>
              <a:t>public void init(ServletConfig config) throws ServletException</a:t>
            </a:r>
            <a:endParaRPr sz="2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3"/>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service() method</a:t>
            </a:r>
            <a:endParaRPr/>
          </a:p>
        </p:txBody>
      </p:sp>
      <p:sp>
        <p:nvSpPr>
          <p:cNvPr id="562" name="Google Shape;562;p63"/>
          <p:cNvSpPr/>
          <p:nvPr/>
        </p:nvSpPr>
        <p:spPr>
          <a:xfrm>
            <a:off x="299991" y="1482684"/>
            <a:ext cx="8368700" cy="286232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web container calls the service method </a:t>
            </a:r>
            <a:r>
              <a:rPr b="1" lang="en-US" sz="1600">
                <a:solidFill>
                  <a:schemeClr val="dk1"/>
                </a:solidFill>
                <a:latin typeface="Quattrocento Sans"/>
                <a:ea typeface="Quattrocento Sans"/>
                <a:cs typeface="Quattrocento Sans"/>
                <a:sym typeface="Quattrocento Sans"/>
              </a:rPr>
              <a:t>each time when request for the servlet is received.</a:t>
            </a:r>
            <a:endParaRPr/>
          </a:p>
          <a:p>
            <a:pPr indent="-184150" lvl="0" marL="285750" marR="0" rtl="0" algn="l">
              <a:spcBef>
                <a:spcPts val="0"/>
              </a:spcBef>
              <a:spcAft>
                <a:spcPts val="0"/>
              </a:spcAft>
              <a:buClr>
                <a:schemeClr val="dk1"/>
              </a:buClr>
              <a:buSzPts val="1600"/>
              <a:buFont typeface="Arial"/>
              <a:buNone/>
            </a:pPr>
            <a:r>
              <a:t/>
            </a:r>
            <a:endParaRPr b="1"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If servlet is </a:t>
            </a:r>
            <a:r>
              <a:rPr b="1" lang="en-US" sz="1600">
                <a:solidFill>
                  <a:schemeClr val="dk1"/>
                </a:solidFill>
                <a:latin typeface="Quattrocento Sans"/>
                <a:ea typeface="Quattrocento Sans"/>
                <a:cs typeface="Quattrocento Sans"/>
                <a:sym typeface="Quattrocento Sans"/>
              </a:rPr>
              <a:t>not initialized</a:t>
            </a:r>
            <a:r>
              <a:rPr lang="en-US" sz="1600">
                <a:solidFill>
                  <a:schemeClr val="dk1"/>
                </a:solidFill>
                <a:latin typeface="Quattrocento Sans"/>
                <a:ea typeface="Quattrocento Sans"/>
                <a:cs typeface="Quattrocento Sans"/>
                <a:sym typeface="Quattrocento Sans"/>
              </a:rPr>
              <a:t>, it </a:t>
            </a:r>
            <a:r>
              <a:rPr b="1" lang="en-US" sz="1600">
                <a:solidFill>
                  <a:schemeClr val="dk1"/>
                </a:solidFill>
                <a:latin typeface="Quattrocento Sans"/>
                <a:ea typeface="Quattrocento Sans"/>
                <a:cs typeface="Quattrocento Sans"/>
                <a:sym typeface="Quattrocento Sans"/>
              </a:rPr>
              <a:t>follows the first three steps </a:t>
            </a:r>
            <a:r>
              <a:rPr lang="en-US" sz="1600">
                <a:solidFill>
                  <a:schemeClr val="dk1"/>
                </a:solidFill>
                <a:latin typeface="Quattrocento Sans"/>
                <a:ea typeface="Quattrocento Sans"/>
                <a:cs typeface="Quattrocento Sans"/>
                <a:sym typeface="Quattrocento Sans"/>
              </a:rPr>
              <a:t>then </a:t>
            </a:r>
            <a:r>
              <a:rPr b="1" lang="en-US" sz="1600">
                <a:solidFill>
                  <a:schemeClr val="dk1"/>
                </a:solidFill>
                <a:latin typeface="Quattrocento Sans"/>
                <a:ea typeface="Quattrocento Sans"/>
                <a:cs typeface="Quattrocento Sans"/>
                <a:sym typeface="Quattrocento Sans"/>
              </a:rPr>
              <a:t>calls the service</a:t>
            </a:r>
            <a:r>
              <a:rPr lang="en-US" sz="1600">
                <a:solidFill>
                  <a:schemeClr val="dk1"/>
                </a:solidFill>
                <a:latin typeface="Quattrocento Sans"/>
                <a:ea typeface="Quattrocento Sans"/>
                <a:cs typeface="Quattrocento Sans"/>
                <a:sym typeface="Quattrocento Sans"/>
              </a:rPr>
              <a:t> method.</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If servlet is </a:t>
            </a:r>
            <a:r>
              <a:rPr b="1" lang="en-US" sz="1600">
                <a:solidFill>
                  <a:schemeClr val="dk1"/>
                </a:solidFill>
                <a:latin typeface="Quattrocento Sans"/>
                <a:ea typeface="Quattrocento Sans"/>
                <a:cs typeface="Quattrocento Sans"/>
                <a:sym typeface="Quattrocento Sans"/>
              </a:rPr>
              <a:t>initialized, it calls the service method</a:t>
            </a:r>
            <a:r>
              <a:rPr lang="en-US" sz="1600">
                <a:solidFill>
                  <a:schemeClr val="dk1"/>
                </a:solidFill>
                <a:latin typeface="Quattrocento Sans"/>
                <a:ea typeface="Quattrocento Sans"/>
                <a:cs typeface="Quattrocento Sans"/>
                <a:sym typeface="Quattrocento Sans"/>
              </a:rPr>
              <a: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Servlet is initialized only once.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syntax of the service() :</a:t>
            </a:r>
            <a:endParaRPr/>
          </a:p>
        </p:txBody>
      </p:sp>
      <p:sp>
        <p:nvSpPr>
          <p:cNvPr id="563" name="Google Shape;563;p63"/>
          <p:cNvSpPr/>
          <p:nvPr/>
        </p:nvSpPr>
        <p:spPr>
          <a:xfrm>
            <a:off x="682580" y="4509455"/>
            <a:ext cx="8100811" cy="1207638"/>
          </a:xfrm>
          <a:prstGeom prst="rect">
            <a:avLst/>
          </a:prstGeom>
          <a:solidFill>
            <a:srgbClr val="548135"/>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lt1"/>
                </a:solidFill>
                <a:latin typeface="Quattrocento Sans"/>
                <a:ea typeface="Quattrocento Sans"/>
                <a:cs typeface="Quattrocento Sans"/>
                <a:sym typeface="Quattrocento Sans"/>
              </a:rPr>
              <a:t>public void </a:t>
            </a:r>
            <a:r>
              <a:rPr b="1" lang="en-US" sz="1800">
                <a:solidFill>
                  <a:schemeClr val="lt1"/>
                </a:solidFill>
                <a:latin typeface="Quattrocento Sans"/>
                <a:ea typeface="Quattrocento Sans"/>
                <a:cs typeface="Quattrocento Sans"/>
                <a:sym typeface="Quattrocento Sans"/>
              </a:rPr>
              <a:t>service</a:t>
            </a:r>
            <a:r>
              <a:rPr lang="en-US" sz="1800">
                <a:solidFill>
                  <a:schemeClr val="lt1"/>
                </a:solidFill>
                <a:latin typeface="Quattrocento Sans"/>
                <a:ea typeface="Quattrocento Sans"/>
                <a:cs typeface="Quattrocento Sans"/>
                <a:sym typeface="Quattrocento Sans"/>
              </a:rPr>
              <a:t>(Http</a:t>
            </a:r>
            <a:r>
              <a:rPr b="1" lang="en-US" sz="1800">
                <a:solidFill>
                  <a:schemeClr val="lt1"/>
                </a:solidFill>
                <a:latin typeface="Quattrocento Sans"/>
                <a:ea typeface="Quattrocento Sans"/>
                <a:cs typeface="Quattrocento Sans"/>
                <a:sym typeface="Quattrocento Sans"/>
              </a:rPr>
              <a:t>ServletRequest</a:t>
            </a:r>
            <a:r>
              <a:rPr lang="en-US" sz="1800">
                <a:solidFill>
                  <a:schemeClr val="lt1"/>
                </a:solidFill>
                <a:latin typeface="Quattrocento Sans"/>
                <a:ea typeface="Quattrocento Sans"/>
                <a:cs typeface="Quattrocento Sans"/>
                <a:sym typeface="Quattrocento Sans"/>
              </a:rPr>
              <a:t> request, Http</a:t>
            </a:r>
            <a:r>
              <a:rPr b="1" lang="en-US" sz="1800">
                <a:solidFill>
                  <a:schemeClr val="lt1"/>
                </a:solidFill>
                <a:latin typeface="Quattrocento Sans"/>
                <a:ea typeface="Quattrocento Sans"/>
                <a:cs typeface="Quattrocento Sans"/>
                <a:sym typeface="Quattrocento Sans"/>
              </a:rPr>
              <a:t>ServletResponse</a:t>
            </a:r>
            <a:r>
              <a:rPr lang="en-US" sz="1800">
                <a:solidFill>
                  <a:schemeClr val="lt1"/>
                </a:solidFill>
                <a:latin typeface="Quattrocento Sans"/>
                <a:ea typeface="Quattrocento Sans"/>
                <a:cs typeface="Quattrocento Sans"/>
                <a:sym typeface="Quattrocento Sans"/>
              </a:rPr>
              <a:t> response)         throws ServletException, IOException</a:t>
            </a:r>
            <a:endParaRPr sz="1800">
              <a:solidFill>
                <a:schemeClr val="lt1"/>
              </a:solidFill>
              <a:latin typeface="Quattrocento Sans"/>
              <a:ea typeface="Quattrocento Sans"/>
              <a:cs typeface="Quattrocento Sans"/>
              <a:sym typeface="Quattrocento Sans"/>
            </a:endParaRPr>
          </a:p>
        </p:txBody>
      </p:sp>
      <p:sp>
        <p:nvSpPr>
          <p:cNvPr id="564" name="Google Shape;564;p63"/>
          <p:cNvSpPr/>
          <p:nvPr/>
        </p:nvSpPr>
        <p:spPr>
          <a:xfrm>
            <a:off x="299991" y="5717093"/>
            <a:ext cx="8483400" cy="86177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service () method is called by the container and </a:t>
            </a:r>
            <a:r>
              <a:rPr b="1" lang="en-US" sz="1600">
                <a:solidFill>
                  <a:schemeClr val="dk1"/>
                </a:solidFill>
                <a:latin typeface="Quattrocento Sans"/>
                <a:ea typeface="Quattrocento Sans"/>
                <a:cs typeface="Quattrocento Sans"/>
                <a:sym typeface="Quattrocento Sans"/>
              </a:rPr>
              <a:t>service method invokes doGet, doPost, doPut, doDelete</a:t>
            </a:r>
            <a:r>
              <a:rPr lang="en-US" sz="1600">
                <a:solidFill>
                  <a:schemeClr val="dk1"/>
                </a:solidFill>
                <a:latin typeface="Quattrocento Sans"/>
                <a:ea typeface="Quattrocento Sans"/>
                <a:cs typeface="Quattrocento Sans"/>
                <a:sym typeface="Quattrocento Sans"/>
              </a:rPr>
              <a:t>, etc. methods as appropriate.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service() method</a:t>
            </a:r>
            <a:endParaRPr/>
          </a:p>
        </p:txBody>
      </p:sp>
      <p:sp>
        <p:nvSpPr>
          <p:cNvPr id="570" name="Google Shape;570;p64"/>
          <p:cNvSpPr/>
          <p:nvPr/>
        </p:nvSpPr>
        <p:spPr>
          <a:xfrm>
            <a:off x="299991" y="1482684"/>
            <a:ext cx="8368700" cy="156966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Override either </a:t>
            </a:r>
            <a:r>
              <a:rPr b="1" lang="en-US" sz="1600">
                <a:solidFill>
                  <a:schemeClr val="dk1"/>
                </a:solidFill>
                <a:latin typeface="Quattrocento Sans"/>
                <a:ea typeface="Quattrocento Sans"/>
                <a:cs typeface="Quattrocento Sans"/>
                <a:sym typeface="Quattrocento Sans"/>
              </a:rPr>
              <a:t>doGet() or doPost() </a:t>
            </a:r>
            <a:r>
              <a:rPr lang="en-US" sz="1600">
                <a:solidFill>
                  <a:schemeClr val="dk1"/>
                </a:solidFill>
                <a:latin typeface="Quattrocento Sans"/>
                <a:ea typeface="Quattrocento Sans"/>
                <a:cs typeface="Quattrocento Sans"/>
                <a:sym typeface="Quattrocento Sans"/>
              </a:rPr>
              <a:t>depending on what type of request you receive from the client.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a:t>
            </a:r>
            <a:r>
              <a:rPr b="1" lang="en-US" sz="1600">
                <a:solidFill>
                  <a:schemeClr val="dk1"/>
                </a:solidFill>
                <a:latin typeface="Quattrocento Sans"/>
                <a:ea typeface="Quattrocento Sans"/>
                <a:cs typeface="Quattrocento Sans"/>
                <a:sym typeface="Quattrocento Sans"/>
              </a:rPr>
              <a:t>doGet() and doPost() </a:t>
            </a:r>
            <a:r>
              <a:rPr lang="en-US" sz="1600">
                <a:solidFill>
                  <a:schemeClr val="dk1"/>
                </a:solidFill>
                <a:latin typeface="Quattrocento Sans"/>
                <a:ea typeface="Quattrocento Sans"/>
                <a:cs typeface="Quattrocento Sans"/>
                <a:sym typeface="Quattrocento Sans"/>
              </a:rPr>
              <a:t>are most frequently used methods with in each service request.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p:txBody>
      </p:sp>
      <p:graphicFrame>
        <p:nvGraphicFramePr>
          <p:cNvPr id="571" name="Google Shape;571;p64"/>
          <p:cNvGraphicFramePr/>
          <p:nvPr/>
        </p:nvGraphicFramePr>
        <p:xfrm>
          <a:off x="545206" y="2884868"/>
          <a:ext cx="3000000" cy="3000000"/>
        </p:xfrm>
        <a:graphic>
          <a:graphicData uri="http://schemas.openxmlformats.org/drawingml/2006/table">
            <a:tbl>
              <a:tblPr bandRow="1" firstRow="1">
                <a:noFill/>
                <a:tableStyleId>{5587BB9C-474F-4571-9F03-5868952ACD71}</a:tableStyleId>
              </a:tblPr>
              <a:tblGrid>
                <a:gridCol w="4177050"/>
                <a:gridCol w="4177050"/>
              </a:tblGrid>
              <a:tr h="475800">
                <a:tc>
                  <a:txBody>
                    <a:bodyPr/>
                    <a:lstStyle/>
                    <a:p>
                      <a:pPr indent="0" lvl="0" marL="0" marR="0" rtl="0" algn="ctr">
                        <a:lnSpc>
                          <a:spcPct val="100000"/>
                        </a:lnSpc>
                        <a:spcBef>
                          <a:spcPts val="0"/>
                        </a:spcBef>
                        <a:spcAft>
                          <a:spcPts val="0"/>
                        </a:spcAft>
                        <a:buClr>
                          <a:schemeClr val="lt1"/>
                        </a:buClr>
                        <a:buSzPts val="1349"/>
                        <a:buFont typeface="Quattrocento Sans"/>
                        <a:buNone/>
                      </a:pPr>
                      <a:r>
                        <a:rPr b="1" i="0" lang="en-US" sz="1349" u="none" cap="none" strike="noStrike">
                          <a:solidFill>
                            <a:schemeClr val="lt1"/>
                          </a:solidFill>
                          <a:latin typeface="Quattrocento Sans"/>
                          <a:ea typeface="Quattrocento Sans"/>
                          <a:cs typeface="Quattrocento Sans"/>
                          <a:sym typeface="Quattrocento Sans"/>
                        </a:rPr>
                        <a:t>doGet() Method</a:t>
                      </a:r>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1349"/>
                        <a:buFont typeface="Quattrocento Sans"/>
                        <a:buNone/>
                      </a:pPr>
                      <a:r>
                        <a:rPr b="1" i="0" lang="en-US" sz="1349" u="none" cap="none" strike="noStrike">
                          <a:solidFill>
                            <a:schemeClr val="lt1"/>
                          </a:solidFill>
                          <a:latin typeface="Quattrocento Sans"/>
                          <a:ea typeface="Quattrocento Sans"/>
                          <a:cs typeface="Quattrocento Sans"/>
                          <a:sym typeface="Quattrocento Sans"/>
                        </a:rPr>
                        <a:t>doPost() Method</a:t>
                      </a:r>
                      <a:endParaRPr b="0" i="0" sz="1349" u="none" cap="none" strike="noStrike">
                        <a:solidFill>
                          <a:schemeClr val="lt1"/>
                        </a:solidFill>
                        <a:latin typeface="Quattrocento Sans"/>
                        <a:ea typeface="Quattrocento Sans"/>
                        <a:cs typeface="Quattrocento Sans"/>
                        <a:sym typeface="Quattrocento Sans"/>
                      </a:endParaRPr>
                    </a:p>
                  </a:txBody>
                  <a:tcPr marT="45725" marB="45725" marR="91450" marL="91450"/>
                </a:tc>
              </a:tr>
              <a:tr h="2701200">
                <a:tc>
                  <a:txBody>
                    <a:bodyPr/>
                    <a:lstStyle/>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rPr b="0" i="0" lang="en-US" sz="1349" u="none" cap="none" strike="noStrike">
                          <a:solidFill>
                            <a:schemeClr val="dk1"/>
                          </a:solidFill>
                          <a:latin typeface="Quattrocento Sans"/>
                          <a:ea typeface="Quattrocento Sans"/>
                          <a:cs typeface="Quattrocento Sans"/>
                          <a:sym typeface="Quattrocento Sans"/>
                        </a:rPr>
                        <a:t>A GET request results from a URL or from an HTML form</a:t>
                      </a:r>
                      <a:endParaRPr/>
                    </a:p>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rPr b="0" i="0" lang="en-US" sz="1349" u="none" cap="none" strike="noStrike">
                          <a:solidFill>
                            <a:schemeClr val="dk1"/>
                          </a:solidFill>
                          <a:latin typeface="Quattrocento Sans"/>
                          <a:ea typeface="Quattrocento Sans"/>
                          <a:cs typeface="Quattrocento Sans"/>
                          <a:sym typeface="Quattrocento Sans"/>
                        </a:rPr>
                        <a:t>Syntax</a:t>
                      </a:r>
                      <a:endParaRPr/>
                    </a:p>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1" i="0" sz="1349" u="none" cap="none" strike="noStrike">
                        <a:solidFill>
                          <a:schemeClr val="lt1"/>
                        </a:solidFill>
                        <a:latin typeface="Quattrocento Sans"/>
                        <a:ea typeface="Quattrocento Sans"/>
                        <a:cs typeface="Quattrocento Sans"/>
                        <a:sym typeface="Quattrocento San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rPr b="0" i="0" lang="en-US" sz="1349" u="none" cap="none" strike="noStrike">
                          <a:solidFill>
                            <a:schemeClr val="dk1"/>
                          </a:solidFill>
                          <a:latin typeface="Quattrocento Sans"/>
                          <a:ea typeface="Quattrocento Sans"/>
                          <a:cs typeface="Quattrocento Sans"/>
                          <a:sym typeface="Quattrocento Sans"/>
                        </a:rPr>
                        <a:t>A POST request results from an HTML</a:t>
                      </a:r>
                      <a:endParaRPr/>
                    </a:p>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t/>
                      </a:r>
                      <a:endParaRPr b="0" i="0" sz="1349"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349"/>
                        <a:buFont typeface="Quattrocento Sans"/>
                        <a:buNone/>
                      </a:pPr>
                      <a:r>
                        <a:rPr b="0" i="0" lang="en-US" sz="1349" u="none" cap="none" strike="noStrike">
                          <a:solidFill>
                            <a:schemeClr val="dk1"/>
                          </a:solidFill>
                          <a:latin typeface="Quattrocento Sans"/>
                          <a:ea typeface="Quattrocento Sans"/>
                          <a:cs typeface="Quattrocento Sans"/>
                          <a:sym typeface="Quattrocento Sans"/>
                        </a:rPr>
                        <a:t>Syntax</a:t>
                      </a:r>
                      <a:endParaRPr/>
                    </a:p>
                  </a:txBody>
                  <a:tcPr marT="45725" marB="45725" marR="91450" marL="91450"/>
                </a:tc>
              </a:tr>
            </a:tbl>
          </a:graphicData>
        </a:graphic>
      </p:graphicFrame>
      <p:sp>
        <p:nvSpPr>
          <p:cNvPr id="572" name="Google Shape;572;p64"/>
          <p:cNvSpPr/>
          <p:nvPr/>
        </p:nvSpPr>
        <p:spPr>
          <a:xfrm>
            <a:off x="592428" y="4548092"/>
            <a:ext cx="4095482" cy="1067097"/>
          </a:xfrm>
          <a:prstGeom prst="rect">
            <a:avLst/>
          </a:prstGeom>
          <a:solidFill>
            <a:schemeClr val="lt1"/>
          </a:solidFill>
          <a:ln cap="flat" cmpd="sng" w="2857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1349">
                <a:solidFill>
                  <a:schemeClr val="dk1"/>
                </a:solidFill>
                <a:latin typeface="Quattrocento Sans"/>
                <a:ea typeface="Quattrocento Sans"/>
                <a:cs typeface="Quattrocento Sans"/>
                <a:sym typeface="Quattrocento Sans"/>
              </a:rPr>
              <a:t>public void </a:t>
            </a:r>
            <a:r>
              <a:rPr b="1" lang="en-US" sz="1349">
                <a:solidFill>
                  <a:schemeClr val="dk1"/>
                </a:solidFill>
                <a:latin typeface="Quattrocento Sans"/>
                <a:ea typeface="Quattrocento Sans"/>
                <a:cs typeface="Quattrocento Sans"/>
                <a:sym typeface="Quattrocento Sans"/>
              </a:rPr>
              <a:t>doGet(HttpServletRequest</a:t>
            </a:r>
            <a:r>
              <a:rPr lang="en-US" sz="1349">
                <a:solidFill>
                  <a:schemeClr val="dk1"/>
                </a:solidFill>
                <a:latin typeface="Quattrocento Sans"/>
                <a:ea typeface="Quattrocento Sans"/>
                <a:cs typeface="Quattrocento Sans"/>
                <a:sym typeface="Quattrocento Sans"/>
              </a:rPr>
              <a:t> request, </a:t>
            </a:r>
            <a:r>
              <a:rPr b="1" lang="en-US" sz="1349">
                <a:solidFill>
                  <a:schemeClr val="dk1"/>
                </a:solidFill>
                <a:latin typeface="Quattrocento Sans"/>
                <a:ea typeface="Quattrocento Sans"/>
                <a:cs typeface="Quattrocento Sans"/>
                <a:sym typeface="Quattrocento Sans"/>
              </a:rPr>
              <a:t>HttpServletResponse</a:t>
            </a:r>
            <a:r>
              <a:rPr lang="en-US" sz="1349">
                <a:solidFill>
                  <a:schemeClr val="dk1"/>
                </a:solidFill>
                <a:latin typeface="Quattrocento Sans"/>
                <a:ea typeface="Quattrocento Sans"/>
                <a:cs typeface="Quattrocento Sans"/>
                <a:sym typeface="Quattrocento Sans"/>
              </a:rPr>
              <a:t> response)   </a:t>
            </a:r>
            <a:endParaRPr/>
          </a:p>
          <a:p>
            <a:pPr indent="0" lvl="0" marL="0" marR="0" rtl="0" algn="l">
              <a:lnSpc>
                <a:spcPct val="150000"/>
              </a:lnSpc>
              <a:spcBef>
                <a:spcPts val="0"/>
              </a:spcBef>
              <a:spcAft>
                <a:spcPts val="0"/>
              </a:spcAft>
              <a:buNone/>
            </a:pPr>
            <a:r>
              <a:rPr lang="en-US" sz="1349">
                <a:solidFill>
                  <a:schemeClr val="dk1"/>
                </a:solidFill>
                <a:latin typeface="Quattrocento Sans"/>
                <a:ea typeface="Quattrocento Sans"/>
                <a:cs typeface="Quattrocento Sans"/>
                <a:sym typeface="Quattrocento Sans"/>
              </a:rPr>
              <a:t>             throws ServletException, IOException</a:t>
            </a:r>
            <a:endParaRPr sz="1349">
              <a:solidFill>
                <a:schemeClr val="dk1"/>
              </a:solidFill>
              <a:latin typeface="Quattrocento Sans"/>
              <a:ea typeface="Quattrocento Sans"/>
              <a:cs typeface="Quattrocento Sans"/>
              <a:sym typeface="Quattrocento Sans"/>
            </a:endParaRPr>
          </a:p>
        </p:txBody>
      </p:sp>
      <p:sp>
        <p:nvSpPr>
          <p:cNvPr id="573" name="Google Shape;573;p64"/>
          <p:cNvSpPr/>
          <p:nvPr/>
        </p:nvSpPr>
        <p:spPr>
          <a:xfrm>
            <a:off x="4788794" y="4548092"/>
            <a:ext cx="4095482" cy="1067097"/>
          </a:xfrm>
          <a:prstGeom prst="rect">
            <a:avLst/>
          </a:prstGeom>
          <a:solidFill>
            <a:schemeClr val="lt1"/>
          </a:solidFill>
          <a:ln cap="flat" cmpd="sng" w="2857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US" sz="1349">
                <a:solidFill>
                  <a:schemeClr val="dk1"/>
                </a:solidFill>
                <a:latin typeface="Quattrocento Sans"/>
                <a:ea typeface="Quattrocento Sans"/>
                <a:cs typeface="Quattrocento Sans"/>
                <a:sym typeface="Quattrocento Sans"/>
              </a:rPr>
              <a:t>public void </a:t>
            </a:r>
            <a:r>
              <a:rPr b="1" lang="en-US" sz="1349">
                <a:solidFill>
                  <a:schemeClr val="dk1"/>
                </a:solidFill>
                <a:latin typeface="Quattrocento Sans"/>
                <a:ea typeface="Quattrocento Sans"/>
                <a:cs typeface="Quattrocento Sans"/>
                <a:sym typeface="Quattrocento Sans"/>
              </a:rPr>
              <a:t>doPost(HttpServletRequest</a:t>
            </a:r>
            <a:r>
              <a:rPr lang="en-US" sz="1349">
                <a:solidFill>
                  <a:schemeClr val="dk1"/>
                </a:solidFill>
                <a:latin typeface="Quattrocento Sans"/>
                <a:ea typeface="Quattrocento Sans"/>
                <a:cs typeface="Quattrocento Sans"/>
                <a:sym typeface="Quattrocento Sans"/>
              </a:rPr>
              <a:t> request, </a:t>
            </a:r>
            <a:r>
              <a:rPr b="1" lang="en-US" sz="1349">
                <a:solidFill>
                  <a:schemeClr val="dk1"/>
                </a:solidFill>
                <a:latin typeface="Quattrocento Sans"/>
                <a:ea typeface="Quattrocento Sans"/>
                <a:cs typeface="Quattrocento Sans"/>
                <a:sym typeface="Quattrocento Sans"/>
              </a:rPr>
              <a:t>HttpServletResponse</a:t>
            </a:r>
            <a:r>
              <a:rPr lang="en-US" sz="1349">
                <a:solidFill>
                  <a:schemeClr val="dk1"/>
                </a:solidFill>
                <a:latin typeface="Quattrocento Sans"/>
                <a:ea typeface="Quattrocento Sans"/>
                <a:cs typeface="Quattrocento Sans"/>
                <a:sym typeface="Quattrocento Sans"/>
              </a:rPr>
              <a:t> response)   </a:t>
            </a:r>
            <a:endParaRPr/>
          </a:p>
          <a:p>
            <a:pPr indent="0" lvl="0" marL="0" marR="0" rtl="0" algn="l">
              <a:lnSpc>
                <a:spcPct val="150000"/>
              </a:lnSpc>
              <a:spcBef>
                <a:spcPts val="0"/>
              </a:spcBef>
              <a:spcAft>
                <a:spcPts val="0"/>
              </a:spcAft>
              <a:buNone/>
            </a:pPr>
            <a:r>
              <a:rPr lang="en-US" sz="1349">
                <a:solidFill>
                  <a:schemeClr val="dk1"/>
                </a:solidFill>
                <a:latin typeface="Quattrocento Sans"/>
                <a:ea typeface="Quattrocento Sans"/>
                <a:cs typeface="Quattrocento Sans"/>
                <a:sym typeface="Quattrocento Sans"/>
              </a:rPr>
              <a:t>             throws ServletException, IOException</a:t>
            </a:r>
            <a:endParaRPr sz="1349">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destroy() method</a:t>
            </a:r>
            <a:endParaRPr/>
          </a:p>
        </p:txBody>
      </p:sp>
      <p:sp>
        <p:nvSpPr>
          <p:cNvPr id="579" name="Google Shape;579;p65"/>
          <p:cNvSpPr/>
          <p:nvPr/>
        </p:nvSpPr>
        <p:spPr>
          <a:xfrm>
            <a:off x="299991" y="1482684"/>
            <a:ext cx="8368700" cy="181588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web container calls the destroy method before removing the servlet instance from the service.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Destroy() method  clean up any resource for example memory, thread etc.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The syntax of the destroy method  </a:t>
            </a:r>
            <a:endParaRPr/>
          </a:p>
        </p:txBody>
      </p:sp>
      <p:sp>
        <p:nvSpPr>
          <p:cNvPr id="580" name="Google Shape;580;p65"/>
          <p:cNvSpPr/>
          <p:nvPr/>
        </p:nvSpPr>
        <p:spPr>
          <a:xfrm>
            <a:off x="1339404" y="3826874"/>
            <a:ext cx="4726546" cy="785611"/>
          </a:xfrm>
          <a:prstGeom prst="rect">
            <a:avLst/>
          </a:prstGeom>
          <a:solidFill>
            <a:srgbClr val="548135"/>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lang="en-US" sz="2400">
                <a:solidFill>
                  <a:schemeClr val="lt1"/>
                </a:solidFill>
                <a:latin typeface="Quattrocento Sans"/>
                <a:ea typeface="Quattrocento Sans"/>
                <a:cs typeface="Quattrocento Sans"/>
                <a:sym typeface="Quattrocento Sans"/>
              </a:rPr>
              <a:t> public void destroy()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234387" y="373487"/>
            <a:ext cx="8062025" cy="83712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Quattrocento Sans"/>
              <a:buNone/>
            </a:pPr>
            <a:r>
              <a:rPr b="1" lang="en-US" sz="4000"/>
              <a:t>Servlet Architecture Diagram:</a:t>
            </a:r>
            <a:endParaRPr sz="4000"/>
          </a:p>
        </p:txBody>
      </p:sp>
      <p:sp>
        <p:nvSpPr>
          <p:cNvPr id="586" name="Google Shape;586;p66"/>
          <p:cNvSpPr/>
          <p:nvPr/>
        </p:nvSpPr>
        <p:spPr>
          <a:xfrm>
            <a:off x="7018986" y="1823232"/>
            <a:ext cx="1722351" cy="4339650"/>
          </a:xfrm>
          <a:prstGeom prst="rect">
            <a:avLst/>
          </a:prstGeom>
          <a:noFill/>
          <a:ln cap="flat" cmpd="sng" w="9525">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The HTTP requests coming to the server are delegated to the servlet container.</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The servlet container loads the servlet before invoking the service() method.</a:t>
            </a:r>
            <a:endParaRPr/>
          </a:p>
          <a:p>
            <a:pPr indent="-209550" lvl="0" marL="285750" marR="0" rtl="0" algn="l">
              <a:spcBef>
                <a:spcPts val="0"/>
              </a:spcBef>
              <a:spcAft>
                <a:spcPts val="0"/>
              </a:spcAft>
              <a:buClr>
                <a:schemeClr val="dk1"/>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Then the servlet container handles </a:t>
            </a:r>
            <a:r>
              <a:rPr b="1" lang="en-US" sz="1200">
                <a:solidFill>
                  <a:schemeClr val="dk1"/>
                </a:solidFill>
                <a:latin typeface="Quattrocento Sans"/>
                <a:ea typeface="Quattrocento Sans"/>
                <a:cs typeface="Quattrocento Sans"/>
                <a:sym typeface="Quattrocento Sans"/>
              </a:rPr>
              <a:t>multiple requests by spawning multiple threads, each thread executing the service() method of a single instance of the servlet.</a:t>
            </a:r>
            <a:endParaRPr/>
          </a:p>
        </p:txBody>
      </p:sp>
      <p:pic>
        <p:nvPicPr>
          <p:cNvPr id="587" name="Google Shape;587;p66"/>
          <p:cNvPicPr preferRelativeResize="0"/>
          <p:nvPr/>
        </p:nvPicPr>
        <p:blipFill rotWithShape="1">
          <a:blip r:embed="rId3">
            <a:alphaModFix/>
          </a:blip>
          <a:srcRect b="0" l="0" r="0" t="0"/>
          <a:stretch/>
        </p:blipFill>
        <p:spPr>
          <a:xfrm>
            <a:off x="144235" y="1372472"/>
            <a:ext cx="6539900" cy="557977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1" name="Shape 591"/>
        <p:cNvGrpSpPr/>
        <p:nvPr/>
      </p:nvGrpSpPr>
      <p:grpSpPr>
        <a:xfrm>
          <a:off x="0" y="0"/>
          <a:ext cx="0" cy="0"/>
          <a:chOff x="0" y="0"/>
          <a:chExt cx="0" cy="0"/>
        </a:xfrm>
      </p:grpSpPr>
      <p:sp>
        <p:nvSpPr>
          <p:cNvPr id="592" name="Google Shape;592;p67"/>
          <p:cNvSpPr txBox="1"/>
          <p:nvPr>
            <p:ph type="title"/>
          </p:nvPr>
        </p:nvSpPr>
        <p:spPr>
          <a:xfrm>
            <a:off x="453329" y="0"/>
            <a:ext cx="8062025" cy="79849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b="1" lang="en-US" u="sng">
                <a:solidFill>
                  <a:schemeClr val="dk1"/>
                </a:solidFill>
              </a:rPr>
              <a:t>Difference Between GenericServlet &amp; HttpServlet</a:t>
            </a:r>
            <a:endParaRPr b="1" u="sng">
              <a:solidFill>
                <a:schemeClr val="dk1"/>
              </a:solidFill>
            </a:endParaRPr>
          </a:p>
        </p:txBody>
      </p:sp>
      <p:graphicFrame>
        <p:nvGraphicFramePr>
          <p:cNvPr id="593" name="Google Shape;593;p67"/>
          <p:cNvGraphicFramePr/>
          <p:nvPr/>
        </p:nvGraphicFramePr>
        <p:xfrm>
          <a:off x="453329" y="933360"/>
          <a:ext cx="3000000" cy="3000000"/>
        </p:xfrm>
        <a:graphic>
          <a:graphicData uri="http://schemas.openxmlformats.org/drawingml/2006/table">
            <a:tbl>
              <a:tblPr bandRow="1" firstRow="1">
                <a:noFill/>
                <a:tableStyleId>{0754154B-D4F5-4BB8-A162-BE3C7B635EDA}</a:tableStyleId>
              </a:tblPr>
              <a:tblGrid>
                <a:gridCol w="4177900"/>
                <a:gridCol w="4177900"/>
              </a:tblGrid>
              <a:tr h="603300">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GenericServlet</a:t>
                      </a:r>
                      <a:endParaRPr sz="1800" u="none" cap="none" strike="noStrike">
                        <a:latin typeface="Calibri"/>
                        <a:ea typeface="Calibri"/>
                        <a:cs typeface="Calibri"/>
                        <a:sym typeface="Calibri"/>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HttpServlet</a:t>
                      </a:r>
                      <a:endParaRPr sz="1800" u="none" cap="none" strike="noStrike">
                        <a:latin typeface="Calibri"/>
                        <a:ea typeface="Calibri"/>
                        <a:cs typeface="Calibri"/>
                        <a:sym typeface="Calibri"/>
                      </a:endParaRPr>
                    </a:p>
                  </a:txBody>
                  <a:tcPr marT="45725" marB="45725" marR="91450" marL="91450">
                    <a:lnB cap="flat" cmpd="sng" w="12700">
                      <a:solidFill>
                        <a:schemeClr val="dk1"/>
                      </a:solidFill>
                      <a:prstDash val="solid"/>
                      <a:round/>
                      <a:headEnd len="sm" w="sm" type="none"/>
                      <a:tailEnd len="sm" w="sm" type="none"/>
                    </a:lnB>
                  </a:tcPr>
                </a:tc>
              </a:tr>
              <a:tr h="684625">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GenericServlet is </a:t>
                      </a:r>
                      <a:r>
                        <a:rPr b="1" lang="en-US" sz="1800" u="none" cap="none" strike="noStrike">
                          <a:latin typeface="Calibri"/>
                          <a:ea typeface="Calibri"/>
                          <a:cs typeface="Calibri"/>
                          <a:sym typeface="Calibri"/>
                        </a:rPr>
                        <a:t>protocol independent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HttpServlet is a </a:t>
                      </a:r>
                      <a:r>
                        <a:rPr b="1" lang="en-US" sz="1800" u="none" cap="none" strike="noStrike">
                          <a:latin typeface="Calibri"/>
                          <a:ea typeface="Calibri"/>
                          <a:cs typeface="Calibri"/>
                          <a:sym typeface="Calibri"/>
                        </a:rPr>
                        <a:t>protocol dependent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78250">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GenericServlet can handle </a:t>
                      </a:r>
                      <a:r>
                        <a:rPr b="1" lang="en-US" sz="1800" u="none" cap="none" strike="noStrike">
                          <a:latin typeface="Calibri"/>
                          <a:ea typeface="Calibri"/>
                          <a:cs typeface="Calibri"/>
                          <a:sym typeface="Calibri"/>
                        </a:rPr>
                        <a:t>all types of protocols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HttpServlet handle </a:t>
                      </a:r>
                      <a:r>
                        <a:rPr b="1" lang="en-US" sz="1800" u="none" cap="none" strike="noStrike">
                          <a:latin typeface="Calibri"/>
                          <a:ea typeface="Calibri"/>
                          <a:cs typeface="Calibri"/>
                          <a:sym typeface="Calibri"/>
                        </a:rPr>
                        <a:t>only HTTP specific protocols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04125">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GenericServlet belongs to </a:t>
                      </a:r>
                      <a:r>
                        <a:rPr lang="en-US" sz="1800" u="none" cap="none" strike="noStrike">
                          <a:solidFill>
                            <a:srgbClr val="FF0000"/>
                          </a:solidFill>
                          <a:latin typeface="Calibri"/>
                          <a:ea typeface="Calibri"/>
                          <a:cs typeface="Calibri"/>
                          <a:sym typeface="Calibri"/>
                        </a:rPr>
                        <a:t>javax.servlet package</a:t>
                      </a:r>
                      <a:endParaRPr sz="1800" u="none" cap="none" strike="noStrike">
                        <a:solidFill>
                          <a:srgbClr val="FF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HttpServlet belongs to </a:t>
                      </a:r>
                      <a:r>
                        <a:rPr lang="en-US" sz="1800" u="none" cap="none" strike="noStrike">
                          <a:solidFill>
                            <a:srgbClr val="FF0000"/>
                          </a:solidFill>
                          <a:latin typeface="Calibri"/>
                          <a:ea typeface="Calibri"/>
                          <a:cs typeface="Calibri"/>
                          <a:sym typeface="Calibri"/>
                        </a:rPr>
                        <a:t>javax.servlet.http </a:t>
                      </a:r>
                      <a:r>
                        <a:rPr lang="en-US" sz="1800" u="none" cap="none" strike="noStrike">
                          <a:latin typeface="Calibri"/>
                          <a:ea typeface="Calibri"/>
                          <a:cs typeface="Calibri"/>
                          <a:sym typeface="Calibri"/>
                        </a:rPr>
                        <a:t>package</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297075">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GenericServlet is an </a:t>
                      </a:r>
                      <a:r>
                        <a:rPr lang="en-US" sz="1800" u="none" cap="none" strike="noStrike">
                          <a:solidFill>
                            <a:srgbClr val="002060"/>
                          </a:solidFill>
                          <a:latin typeface="Calibri"/>
                          <a:ea typeface="Calibri"/>
                          <a:cs typeface="Calibri"/>
                          <a:sym typeface="Calibri"/>
                        </a:rPr>
                        <a:t>abstract class which extends Object and implements Servlet, ServletConfig and java.io.Serializable interfaces</a:t>
                      </a:r>
                      <a:endParaRPr sz="1800" u="none" cap="none" strike="noStrike">
                        <a:solidFill>
                          <a:srgbClr val="00206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HttpServlet is an abstract class which extends </a:t>
                      </a:r>
                      <a:r>
                        <a:rPr lang="en-US" sz="1800" u="none" cap="none" strike="noStrike">
                          <a:solidFill>
                            <a:srgbClr val="002060"/>
                          </a:solidFill>
                          <a:latin typeface="Calibri"/>
                          <a:ea typeface="Calibri"/>
                          <a:cs typeface="Calibri"/>
                          <a:sym typeface="Calibri"/>
                        </a:rPr>
                        <a:t>GenericServlet and implements java.io.Serializable interface</a:t>
                      </a: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297075">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GenericServlet </a:t>
                      </a:r>
                      <a:r>
                        <a:rPr b="1" lang="en-US" sz="1800" u="none" cap="none" strike="noStrike">
                          <a:latin typeface="Calibri"/>
                          <a:ea typeface="Calibri"/>
                          <a:cs typeface="Calibri"/>
                          <a:sym typeface="Calibri"/>
                        </a:rPr>
                        <a:t>supports only service() method </a:t>
                      </a:r>
                      <a:r>
                        <a:rPr lang="en-US" sz="1800" u="none" cap="none" strike="noStrike">
                          <a:latin typeface="Calibri"/>
                          <a:ea typeface="Calibri"/>
                          <a:cs typeface="Calibri"/>
                          <a:sym typeface="Calibri"/>
                        </a:rPr>
                        <a:t>does not contain doGet() and doPost() methods</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latin typeface="Calibri"/>
                          <a:ea typeface="Calibri"/>
                          <a:cs typeface="Calibri"/>
                          <a:sym typeface="Calibri"/>
                        </a:rPr>
                        <a:t>HttpServlet support also </a:t>
                      </a:r>
                      <a:r>
                        <a:rPr b="1" lang="en-US" sz="1800" u="none" cap="none" strike="noStrike">
                          <a:latin typeface="Calibri"/>
                          <a:ea typeface="Calibri"/>
                          <a:cs typeface="Calibri"/>
                          <a:sym typeface="Calibri"/>
                        </a:rPr>
                        <a:t>doGet(), doPost(), doHead() methods </a:t>
                      </a:r>
                      <a:r>
                        <a:rPr lang="en-US" sz="1800" u="none" cap="none" strike="noStrike">
                          <a:latin typeface="Calibri"/>
                          <a:ea typeface="Calibri"/>
                          <a:cs typeface="Calibri"/>
                          <a:sym typeface="Calibri"/>
                        </a:rPr>
                        <a:t>(HTTP 1.0) plus doPut(), doOptions(), doDelete(), doTrace() methods (HTTP 1.1).</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Retrieve Client Input Data in Servlet</a:t>
            </a:r>
            <a:endParaRPr/>
          </a:p>
        </p:txBody>
      </p:sp>
      <p:sp>
        <p:nvSpPr>
          <p:cNvPr id="599" name="Google Shape;599;p68"/>
          <p:cNvSpPr txBox="1"/>
          <p:nvPr>
            <p:ph idx="1" type="body"/>
          </p:nvPr>
        </p:nvSpPr>
        <p:spPr>
          <a:xfrm>
            <a:off x="221434" y="1426380"/>
            <a:ext cx="8603087" cy="3054038"/>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Clr>
                <a:schemeClr val="dk1"/>
              </a:buClr>
              <a:buSzPts val="1600"/>
              <a:buFont typeface="Arial"/>
              <a:buChar char="•"/>
            </a:pPr>
            <a:r>
              <a:rPr lang="en-US" sz="1600">
                <a:solidFill>
                  <a:schemeClr val="dk1"/>
                </a:solidFill>
              </a:rPr>
              <a:t>When client send some input data to the servlet, that data will be available in the form of </a:t>
            </a:r>
            <a:r>
              <a:rPr b="1" lang="en-US" sz="1600">
                <a:solidFill>
                  <a:schemeClr val="dk1"/>
                </a:solidFill>
              </a:rPr>
              <a:t>request object. </a:t>
            </a:r>
            <a:endParaRPr/>
          </a:p>
          <a:p>
            <a:pPr indent="-285750" lvl="0" marL="285750" rtl="0" algn="l">
              <a:lnSpc>
                <a:spcPct val="150000"/>
              </a:lnSpc>
              <a:spcBef>
                <a:spcPts val="1380"/>
              </a:spcBef>
              <a:spcAft>
                <a:spcPts val="0"/>
              </a:spcAft>
              <a:buClr>
                <a:schemeClr val="dk1"/>
              </a:buClr>
              <a:buSzPts val="1600"/>
              <a:buFont typeface="Arial"/>
              <a:buChar char="•"/>
            </a:pPr>
            <a:r>
              <a:rPr lang="en-US" sz="1600">
                <a:solidFill>
                  <a:schemeClr val="dk1"/>
                </a:solidFill>
              </a:rPr>
              <a:t>We can retrieve that input data through </a:t>
            </a:r>
            <a:r>
              <a:rPr b="1" lang="en-US" sz="1600">
                <a:solidFill>
                  <a:schemeClr val="dk1"/>
                </a:solidFill>
              </a:rPr>
              <a:t>HttpServletRequest or ServletRequest </a:t>
            </a:r>
            <a:r>
              <a:rPr lang="en-US" sz="1600">
                <a:solidFill>
                  <a:schemeClr val="dk1"/>
                </a:solidFill>
              </a:rPr>
              <a:t>interface. </a:t>
            </a:r>
            <a:r>
              <a:rPr b="1" lang="en-US" sz="1600">
                <a:solidFill>
                  <a:schemeClr val="dk1"/>
                </a:solidFill>
              </a:rPr>
              <a:t> </a:t>
            </a:r>
            <a:endParaRPr sz="1600">
              <a:solidFill>
                <a:schemeClr val="dk1"/>
              </a:solidFill>
            </a:endParaRPr>
          </a:p>
          <a:p>
            <a:pPr indent="-285750" lvl="0" marL="285750" rtl="0" algn="l">
              <a:lnSpc>
                <a:spcPct val="150000"/>
              </a:lnSpc>
              <a:spcBef>
                <a:spcPts val="1380"/>
              </a:spcBef>
              <a:spcAft>
                <a:spcPts val="0"/>
              </a:spcAft>
              <a:buClr>
                <a:schemeClr val="dk1"/>
              </a:buClr>
              <a:buSzPts val="1600"/>
              <a:buFont typeface="Arial"/>
              <a:buChar char="•"/>
            </a:pPr>
            <a:r>
              <a:rPr lang="en-US" sz="1600">
                <a:solidFill>
                  <a:schemeClr val="dk1"/>
                </a:solidFill>
              </a:rPr>
              <a:t> There are 4 methods to retrieve the client data which is present in request object.</a:t>
            </a:r>
            <a:endParaRPr/>
          </a:p>
          <a:p>
            <a:pPr indent="-285750" lvl="0" marL="285750" rtl="0" algn="l">
              <a:lnSpc>
                <a:spcPct val="150000"/>
              </a:lnSpc>
              <a:spcBef>
                <a:spcPts val="1380"/>
              </a:spcBef>
              <a:spcAft>
                <a:spcPts val="0"/>
              </a:spcAft>
              <a:buClr>
                <a:schemeClr val="dk1"/>
              </a:buClr>
              <a:buSzPts val="1600"/>
              <a:buFont typeface="Arial"/>
              <a:buChar char="•"/>
            </a:pPr>
            <a:r>
              <a:rPr lang="en-US" sz="1600">
                <a:solidFill>
                  <a:schemeClr val="dk1"/>
                </a:solidFill>
              </a:rPr>
              <a:t>All these methods are present </a:t>
            </a:r>
            <a:r>
              <a:rPr b="1" lang="en-US" sz="1600">
                <a:solidFill>
                  <a:schemeClr val="dk1"/>
                </a:solidFill>
              </a:rPr>
              <a:t>in javax.servlet.ServletRequest </a:t>
            </a:r>
            <a:r>
              <a:rPr lang="en-US" sz="1600">
                <a:solidFill>
                  <a:schemeClr val="dk1"/>
                </a:solidFill>
              </a:rPr>
              <a:t>interface, and HttpServletRequest is the sub interface of ServletRequest,</a:t>
            </a:r>
            <a:endParaRPr/>
          </a:p>
        </p:txBody>
      </p:sp>
      <p:sp>
        <p:nvSpPr>
          <p:cNvPr id="600" name="Google Shape;600;p68"/>
          <p:cNvSpPr/>
          <p:nvPr/>
        </p:nvSpPr>
        <p:spPr>
          <a:xfrm>
            <a:off x="337381" y="4480418"/>
            <a:ext cx="8371192"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313131"/>
              </a:buClr>
              <a:buSzPts val="1800"/>
              <a:buFont typeface="Quattrocento Sans"/>
              <a:buAutoNum type="arabicPeriod"/>
            </a:pPr>
            <a:r>
              <a:rPr lang="en-US" sz="1800">
                <a:solidFill>
                  <a:srgbClr val="313131"/>
                </a:solidFill>
                <a:latin typeface="verdana"/>
                <a:ea typeface="verdana"/>
                <a:cs typeface="verdana"/>
                <a:sym typeface="verdana"/>
              </a:rPr>
              <a:t>public String </a:t>
            </a:r>
            <a:r>
              <a:rPr lang="en-US" sz="1800">
                <a:solidFill>
                  <a:srgbClr val="99CC00"/>
                </a:solidFill>
                <a:latin typeface="verdana"/>
                <a:ea typeface="verdana"/>
                <a:cs typeface="verdana"/>
                <a:sym typeface="verdana"/>
              </a:rPr>
              <a:t>getParameter</a:t>
            </a:r>
            <a:r>
              <a:rPr lang="en-US" sz="1800">
                <a:solidFill>
                  <a:srgbClr val="313131"/>
                </a:solidFill>
                <a:latin typeface="verdana"/>
                <a:ea typeface="verdana"/>
                <a:cs typeface="verdana"/>
                <a:sym typeface="verdana"/>
              </a:rPr>
              <a:t>(“input variable”);</a:t>
            </a:r>
            <a:endParaRPr/>
          </a:p>
          <a:p>
            <a:pPr indent="-342900" lvl="0" marL="342900" marR="0" rtl="0" algn="l">
              <a:lnSpc>
                <a:spcPct val="200000"/>
              </a:lnSpc>
              <a:spcBef>
                <a:spcPts val="0"/>
              </a:spcBef>
              <a:spcAft>
                <a:spcPts val="0"/>
              </a:spcAft>
              <a:buClr>
                <a:srgbClr val="313131"/>
              </a:buClr>
              <a:buSzPts val="1800"/>
              <a:buFont typeface="Quattrocento Sans"/>
              <a:buAutoNum type="arabicPeriod"/>
            </a:pPr>
            <a:r>
              <a:rPr lang="en-US" sz="1800">
                <a:solidFill>
                  <a:srgbClr val="313131"/>
                </a:solidFill>
                <a:latin typeface="verdana"/>
                <a:ea typeface="verdana"/>
                <a:cs typeface="verdana"/>
                <a:sym typeface="verdana"/>
              </a:rPr>
              <a:t>public Enumeration</a:t>
            </a:r>
            <a:r>
              <a:rPr lang="en-US" sz="1800">
                <a:solidFill>
                  <a:srgbClr val="3366FF"/>
                </a:solidFill>
                <a:latin typeface="verdana"/>
                <a:ea typeface="verdana"/>
                <a:cs typeface="verdana"/>
                <a:sym typeface="verdana"/>
              </a:rPr>
              <a:t> getParameterNames</a:t>
            </a:r>
            <a:r>
              <a:rPr lang="en-US" sz="1800">
                <a:solidFill>
                  <a:srgbClr val="313131"/>
                </a:solidFill>
                <a:latin typeface="verdana"/>
                <a:ea typeface="verdana"/>
                <a:cs typeface="verdana"/>
                <a:sym typeface="verdana"/>
              </a:rPr>
              <a:t>();</a:t>
            </a:r>
            <a:endParaRPr/>
          </a:p>
          <a:p>
            <a:pPr indent="-342900" lvl="0" marL="342900" marR="0" rtl="0" algn="l">
              <a:lnSpc>
                <a:spcPct val="200000"/>
              </a:lnSpc>
              <a:spcBef>
                <a:spcPts val="0"/>
              </a:spcBef>
              <a:spcAft>
                <a:spcPts val="0"/>
              </a:spcAft>
              <a:buClr>
                <a:srgbClr val="313131"/>
              </a:buClr>
              <a:buSzPts val="1800"/>
              <a:buFont typeface="Quattrocento Sans"/>
              <a:buAutoNum type="arabicPeriod"/>
            </a:pPr>
            <a:r>
              <a:rPr lang="en-US" sz="1800">
                <a:solidFill>
                  <a:srgbClr val="313131"/>
                </a:solidFill>
                <a:latin typeface="verdana"/>
                <a:ea typeface="verdana"/>
                <a:cs typeface="verdana"/>
                <a:sym typeface="verdana"/>
              </a:rPr>
              <a:t>public Map </a:t>
            </a:r>
            <a:r>
              <a:rPr lang="en-US" sz="1800">
                <a:solidFill>
                  <a:srgbClr val="E717B5"/>
                </a:solidFill>
                <a:latin typeface="verdana"/>
                <a:ea typeface="verdana"/>
                <a:cs typeface="verdana"/>
                <a:sym typeface="verdana"/>
              </a:rPr>
              <a:t>getParameterMap</a:t>
            </a:r>
            <a:r>
              <a:rPr lang="en-US" sz="1800">
                <a:solidFill>
                  <a:srgbClr val="313131"/>
                </a:solidFill>
                <a:latin typeface="verdana"/>
                <a:ea typeface="verdana"/>
                <a:cs typeface="verdana"/>
                <a:sym typeface="verdana"/>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4" name="Shape 604"/>
        <p:cNvGrpSpPr/>
        <p:nvPr/>
      </p:nvGrpSpPr>
      <p:grpSpPr>
        <a:xfrm>
          <a:off x="0" y="0"/>
          <a:ext cx="0" cy="0"/>
          <a:chOff x="0" y="0"/>
          <a:chExt cx="0" cy="0"/>
        </a:xfrm>
      </p:grpSpPr>
      <p:sp>
        <p:nvSpPr>
          <p:cNvPr id="605" name="Google Shape;605;p69"/>
          <p:cNvSpPr txBox="1"/>
          <p:nvPr>
            <p:ph type="title"/>
          </p:nvPr>
        </p:nvSpPr>
        <p:spPr>
          <a:xfrm>
            <a:off x="453329" y="0"/>
            <a:ext cx="8062025" cy="6825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700"/>
              <a:buFont typeface="Quattrocento Sans"/>
              <a:buNone/>
            </a:pPr>
            <a:r>
              <a:rPr b="1" lang="en-US">
                <a:solidFill>
                  <a:schemeClr val="dk1"/>
                </a:solidFill>
              </a:rPr>
              <a:t>Example :</a:t>
            </a:r>
            <a:r>
              <a:rPr lang="en-US">
                <a:solidFill>
                  <a:srgbClr val="99CC00"/>
                </a:solidFill>
                <a:latin typeface="verdana"/>
                <a:ea typeface="verdana"/>
                <a:cs typeface="verdana"/>
                <a:sym typeface="verdana"/>
              </a:rPr>
              <a:t> getParameter()</a:t>
            </a:r>
            <a:endParaRPr b="1">
              <a:solidFill>
                <a:schemeClr val="dk1"/>
              </a:solidFill>
            </a:endParaRPr>
          </a:p>
        </p:txBody>
      </p:sp>
      <p:sp>
        <p:nvSpPr>
          <p:cNvPr id="606" name="Google Shape;606;p69"/>
          <p:cNvSpPr txBox="1"/>
          <p:nvPr>
            <p:ph idx="1" type="body"/>
          </p:nvPr>
        </p:nvSpPr>
        <p:spPr>
          <a:xfrm>
            <a:off x="260071" y="859708"/>
            <a:ext cx="8600594" cy="480699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1600"/>
              <a:buNone/>
            </a:pPr>
            <a:r>
              <a:rPr b="1" lang="en-US" sz="1600"/>
              <a:t>index.html</a:t>
            </a:r>
            <a:endParaRPr sz="1600">
              <a:solidFill>
                <a:schemeClr val="dk1"/>
              </a:solidFill>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&lt;HTML&gt;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&lt;HEAD&gt;&lt;TITLE&gt;Form Servlet&lt;/TITLE&gt;&lt;/HEAD&gt;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&lt;BODY&gt;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&lt;FORM </a:t>
            </a:r>
            <a:r>
              <a:rPr b="1" lang="en-US" sz="1600">
                <a:solidFill>
                  <a:schemeClr val="dk1"/>
                </a:solidFill>
              </a:rPr>
              <a:t>METHOD = GET </a:t>
            </a:r>
            <a:r>
              <a:rPr b="1" lang="en-US" sz="1600">
                <a:solidFill>
                  <a:srgbClr val="002060"/>
                </a:solidFill>
              </a:rPr>
              <a:t>ACTION= "http://localhost:8080/Project1/FormServlet"</a:t>
            </a:r>
            <a:r>
              <a:rPr lang="en-US" sz="1600">
                <a:solidFill>
                  <a:schemeClr val="dk1"/>
                </a:solidFill>
              </a:rPr>
              <a:t>&gt;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  Please Enter Your Name: </a:t>
            </a:r>
            <a:endParaRPr/>
          </a:p>
          <a:p>
            <a:pPr indent="0" lvl="0" marL="0" rtl="0" algn="l">
              <a:lnSpc>
                <a:spcPct val="100000"/>
              </a:lnSpc>
              <a:spcBef>
                <a:spcPts val="1380"/>
              </a:spcBef>
              <a:spcAft>
                <a:spcPts val="0"/>
              </a:spcAft>
              <a:buClr>
                <a:srgbClr val="C00000"/>
              </a:buClr>
              <a:buSzPts val="1600"/>
              <a:buNone/>
            </a:pPr>
            <a:r>
              <a:rPr b="1" lang="en-US" sz="1600">
                <a:solidFill>
                  <a:srgbClr val="C00000"/>
                </a:solidFill>
              </a:rPr>
              <a:t>  &lt;INPUT  TYPE = TEXT NAME = "name"&gt;&lt;p&gt; </a:t>
            </a:r>
            <a:endParaRPr/>
          </a:p>
          <a:p>
            <a:pPr indent="0" lvl="0" marL="0" rtl="0" algn="l">
              <a:lnSpc>
                <a:spcPct val="100000"/>
              </a:lnSpc>
              <a:spcBef>
                <a:spcPts val="1380"/>
              </a:spcBef>
              <a:spcAft>
                <a:spcPts val="0"/>
              </a:spcAft>
              <a:buClr>
                <a:srgbClr val="C00000"/>
              </a:buClr>
              <a:buSzPts val="1600"/>
              <a:buNone/>
            </a:pPr>
            <a:r>
              <a:rPr b="1" lang="en-US" sz="1600">
                <a:solidFill>
                  <a:srgbClr val="C00000"/>
                </a:solidFill>
              </a:rPr>
              <a:t>  &lt;INPUT TYPE = SUBMIT&gt;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  &lt;/FORM&gt; </a:t>
            </a:r>
            <a:endParaRPr/>
          </a:p>
          <a:p>
            <a:pPr indent="0" lvl="0" marL="0" rtl="0" algn="l">
              <a:lnSpc>
                <a:spcPct val="100000"/>
              </a:lnSpc>
              <a:spcBef>
                <a:spcPts val="1380"/>
              </a:spcBef>
              <a:spcAft>
                <a:spcPts val="0"/>
              </a:spcAft>
              <a:buClr>
                <a:schemeClr val="dk1"/>
              </a:buClr>
              <a:buSzPts val="1600"/>
              <a:buNone/>
            </a:pPr>
            <a:r>
              <a:rPr lang="en-US" sz="1600">
                <a:solidFill>
                  <a:schemeClr val="dk1"/>
                </a:solidFill>
              </a:rPr>
              <a:t>&lt;/BODY&gt;&lt;/HTML&gt;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0" name="Shape 610"/>
        <p:cNvGrpSpPr/>
        <p:nvPr/>
      </p:nvGrpSpPr>
      <p:grpSpPr>
        <a:xfrm>
          <a:off x="0" y="0"/>
          <a:ext cx="0" cy="0"/>
          <a:chOff x="0" y="0"/>
          <a:chExt cx="0" cy="0"/>
        </a:xfrm>
      </p:grpSpPr>
      <p:sp>
        <p:nvSpPr>
          <p:cNvPr id="611" name="Google Shape;611;p70"/>
          <p:cNvSpPr txBox="1"/>
          <p:nvPr>
            <p:ph type="title"/>
          </p:nvPr>
        </p:nvSpPr>
        <p:spPr>
          <a:xfrm>
            <a:off x="632386" y="283335"/>
            <a:ext cx="8062025" cy="79849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solidFill>
                  <a:schemeClr val="dk1"/>
                </a:solidFill>
                <a:latin typeface="Calibri"/>
                <a:ea typeface="Calibri"/>
                <a:cs typeface="Calibri"/>
                <a:sym typeface="Calibri"/>
              </a:rPr>
              <a:t>Example :</a:t>
            </a:r>
            <a:r>
              <a:rPr lang="en-US">
                <a:solidFill>
                  <a:schemeClr val="dk1"/>
                </a:solidFill>
                <a:latin typeface="Calibri"/>
                <a:ea typeface="Calibri"/>
                <a:cs typeface="Calibri"/>
                <a:sym typeface="Calibri"/>
              </a:rPr>
              <a:t> getParameter(): method returns the value of the given parameter.</a:t>
            </a:r>
            <a:endParaRPr b="1">
              <a:solidFill>
                <a:schemeClr val="dk1"/>
              </a:solidFill>
              <a:latin typeface="Calibri"/>
              <a:ea typeface="Calibri"/>
              <a:cs typeface="Calibri"/>
              <a:sym typeface="Calibri"/>
            </a:endParaRPr>
          </a:p>
        </p:txBody>
      </p:sp>
      <p:sp>
        <p:nvSpPr>
          <p:cNvPr id="612" name="Google Shape;612;p70"/>
          <p:cNvSpPr txBox="1"/>
          <p:nvPr>
            <p:ph idx="1" type="body"/>
          </p:nvPr>
        </p:nvSpPr>
        <p:spPr>
          <a:xfrm>
            <a:off x="363102" y="1284710"/>
            <a:ext cx="8600594" cy="536078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rgbClr val="7F7F7F"/>
              </a:buClr>
              <a:buSzPts val="1200"/>
              <a:buNone/>
            </a:pPr>
            <a:r>
              <a:rPr b="1" lang="en-US"/>
              <a:t>FormServlet.java</a:t>
            </a:r>
            <a:endParaRPr>
              <a:solidFill>
                <a:schemeClr val="dk1"/>
              </a:solidFill>
            </a:endParaRPr>
          </a:p>
          <a:p>
            <a:pPr indent="0" lvl="0" marL="0" rtl="0" algn="l">
              <a:lnSpc>
                <a:spcPct val="150000"/>
              </a:lnSpc>
              <a:spcBef>
                <a:spcPts val="0"/>
              </a:spcBef>
              <a:spcAft>
                <a:spcPts val="0"/>
              </a:spcAft>
              <a:buClr>
                <a:schemeClr val="dk1"/>
              </a:buClr>
              <a:buSzPts val="1200"/>
              <a:buNone/>
            </a:pPr>
            <a:r>
              <a:rPr lang="en-US">
                <a:solidFill>
                  <a:schemeClr val="dk1"/>
                </a:solidFill>
              </a:rPr>
              <a:t>import java.io.*;</a:t>
            </a:r>
            <a:endParaRPr/>
          </a:p>
          <a:p>
            <a:pPr indent="0" lvl="0" marL="0" rtl="0" algn="l">
              <a:lnSpc>
                <a:spcPct val="150000"/>
              </a:lnSpc>
              <a:spcBef>
                <a:spcPts val="0"/>
              </a:spcBef>
              <a:spcAft>
                <a:spcPts val="0"/>
              </a:spcAft>
              <a:buClr>
                <a:schemeClr val="dk1"/>
              </a:buClr>
              <a:buSzPts val="1200"/>
              <a:buNone/>
            </a:pPr>
            <a:r>
              <a:rPr lang="en-US">
                <a:solidFill>
                  <a:schemeClr val="dk1"/>
                </a:solidFill>
              </a:rPr>
              <a:t>import javax.servlet.*;</a:t>
            </a:r>
            <a:endParaRPr/>
          </a:p>
          <a:p>
            <a:pPr indent="0" lvl="0" marL="0" rtl="0" algn="l">
              <a:lnSpc>
                <a:spcPct val="150000"/>
              </a:lnSpc>
              <a:spcBef>
                <a:spcPts val="0"/>
              </a:spcBef>
              <a:spcAft>
                <a:spcPts val="0"/>
              </a:spcAft>
              <a:buClr>
                <a:schemeClr val="dk1"/>
              </a:buClr>
              <a:buSzPts val="1200"/>
              <a:buNone/>
            </a:pPr>
            <a:r>
              <a:rPr lang="en-US">
                <a:solidFill>
                  <a:schemeClr val="dk1"/>
                </a:solidFill>
              </a:rPr>
              <a:t>import javax.servlet.http.*; </a:t>
            </a:r>
            <a:endParaRPr/>
          </a:p>
          <a:p>
            <a:pPr indent="0" lvl="0" marL="0" rtl="0" algn="l">
              <a:lnSpc>
                <a:spcPct val="150000"/>
              </a:lnSpc>
              <a:spcBef>
                <a:spcPts val="0"/>
              </a:spcBef>
              <a:spcAft>
                <a:spcPts val="0"/>
              </a:spcAft>
              <a:buClr>
                <a:schemeClr val="dk1"/>
              </a:buClr>
              <a:buSzPts val="1200"/>
              <a:buNone/>
            </a:pPr>
            <a:r>
              <a:rPr lang="en-US">
                <a:solidFill>
                  <a:schemeClr val="dk1"/>
                </a:solidFill>
              </a:rPr>
              <a:t> </a:t>
            </a:r>
            <a:endParaRPr/>
          </a:p>
          <a:p>
            <a:pPr indent="0" lvl="0" marL="0" rtl="0" algn="l">
              <a:lnSpc>
                <a:spcPct val="150000"/>
              </a:lnSpc>
              <a:spcBef>
                <a:spcPts val="0"/>
              </a:spcBef>
              <a:spcAft>
                <a:spcPts val="0"/>
              </a:spcAft>
              <a:buClr>
                <a:schemeClr val="dk1"/>
              </a:buClr>
              <a:buSzPts val="1200"/>
              <a:buNone/>
            </a:pPr>
            <a:r>
              <a:rPr lang="en-US">
                <a:solidFill>
                  <a:schemeClr val="dk1"/>
                </a:solidFill>
              </a:rPr>
              <a:t>public class FormServlet extends HttpServlet  {   </a:t>
            </a:r>
            <a:endParaRPr/>
          </a:p>
          <a:p>
            <a:pPr indent="0" lvl="0" marL="0" rtl="0" algn="l">
              <a:lnSpc>
                <a:spcPct val="150000"/>
              </a:lnSpc>
              <a:spcBef>
                <a:spcPts val="0"/>
              </a:spcBef>
              <a:spcAft>
                <a:spcPts val="0"/>
              </a:spcAft>
              <a:buClr>
                <a:schemeClr val="dk1"/>
              </a:buClr>
              <a:buSzPts val="1200"/>
              <a:buNone/>
            </a:pPr>
            <a:r>
              <a:rPr lang="en-US">
                <a:solidFill>
                  <a:schemeClr val="dk1"/>
                </a:solidFill>
              </a:rPr>
              <a:t>public void doGet(HttpServletRequest request, HttpServletResponse response)  throws ServletException, IOException  </a:t>
            </a:r>
            <a:endParaRPr/>
          </a:p>
          <a:p>
            <a:pPr indent="0" lvl="0" marL="0" rtl="0" algn="l">
              <a:lnSpc>
                <a:spcPct val="150000"/>
              </a:lnSpc>
              <a:spcBef>
                <a:spcPts val="0"/>
              </a:spcBef>
              <a:spcAft>
                <a:spcPts val="0"/>
              </a:spcAft>
              <a:buClr>
                <a:schemeClr val="dk1"/>
              </a:buClr>
              <a:buSzPts val="1200"/>
              <a:buNone/>
            </a:pPr>
            <a:r>
              <a:rPr lang="en-US">
                <a:solidFill>
                  <a:schemeClr val="dk1"/>
                </a:solidFill>
              </a:rPr>
              <a:t> {     </a:t>
            </a:r>
            <a:endParaRPr/>
          </a:p>
          <a:p>
            <a:pPr indent="0" lvl="0" marL="0" rtl="0" algn="l">
              <a:lnSpc>
                <a:spcPct val="150000"/>
              </a:lnSpc>
              <a:spcBef>
                <a:spcPts val="0"/>
              </a:spcBef>
              <a:spcAft>
                <a:spcPts val="0"/>
              </a:spcAft>
              <a:buClr>
                <a:schemeClr val="dk1"/>
              </a:buClr>
              <a:buSzPts val="1200"/>
              <a:buNone/>
            </a:pPr>
            <a:r>
              <a:rPr lang="en-US">
                <a:solidFill>
                  <a:schemeClr val="dk1"/>
                </a:solidFill>
              </a:rPr>
              <a:t>	res.setContentType("text/html");  </a:t>
            </a:r>
            <a:endParaRPr/>
          </a:p>
          <a:p>
            <a:pPr indent="0" lvl="0" marL="0" rtl="0" algn="l">
              <a:lnSpc>
                <a:spcPct val="150000"/>
              </a:lnSpc>
              <a:spcBef>
                <a:spcPts val="0"/>
              </a:spcBef>
              <a:spcAft>
                <a:spcPts val="0"/>
              </a:spcAft>
              <a:buClr>
                <a:schemeClr val="dk1"/>
              </a:buClr>
              <a:buSzPts val="1200"/>
              <a:buNone/>
            </a:pPr>
            <a:r>
              <a:rPr lang="en-US">
                <a:solidFill>
                  <a:schemeClr val="dk1"/>
                </a:solidFill>
              </a:rPr>
              <a:t>   	PrintWriter out = response.getWriter(); </a:t>
            </a:r>
            <a:endParaRPr/>
          </a:p>
          <a:p>
            <a:pPr indent="0" lvl="0" marL="0" rtl="0" algn="l">
              <a:lnSpc>
                <a:spcPct val="150000"/>
              </a:lnSpc>
              <a:spcBef>
                <a:spcPts val="0"/>
              </a:spcBef>
              <a:spcAft>
                <a:spcPts val="0"/>
              </a:spcAft>
              <a:buClr>
                <a:schemeClr val="dk1"/>
              </a:buClr>
              <a:buSzPts val="1200"/>
              <a:buNone/>
            </a:pPr>
            <a:r>
              <a:rPr lang="en-US">
                <a:solidFill>
                  <a:schemeClr val="dk1"/>
                </a:solidFill>
              </a:rPr>
              <a:t>   	</a:t>
            </a:r>
            <a:r>
              <a:rPr lang="en-US" sz="1600">
                <a:solidFill>
                  <a:srgbClr val="0070C0"/>
                </a:solidFill>
              </a:rPr>
              <a:t>String Your_name = request.getParameter("name");   </a:t>
            </a:r>
            <a:r>
              <a:rPr lang="en-US">
                <a:solidFill>
                  <a:schemeClr val="dk1"/>
                </a:solidFill>
              </a:rPr>
              <a:t> </a:t>
            </a:r>
            <a:endParaRPr/>
          </a:p>
          <a:p>
            <a:pPr indent="0" lvl="0" marL="0" rtl="0" algn="l">
              <a:lnSpc>
                <a:spcPct val="150000"/>
              </a:lnSpc>
              <a:spcBef>
                <a:spcPts val="0"/>
              </a:spcBef>
              <a:spcAft>
                <a:spcPts val="0"/>
              </a:spcAft>
              <a:buClr>
                <a:schemeClr val="dk1"/>
              </a:buClr>
              <a:buSzPts val="1200"/>
              <a:buNone/>
            </a:pPr>
            <a:r>
              <a:rPr lang="en-US">
                <a:solidFill>
                  <a:schemeClr val="dk1"/>
                </a:solidFill>
              </a:rPr>
              <a:t>	out.println("&lt;HTML&gt;");    </a:t>
            </a:r>
            <a:endParaRPr/>
          </a:p>
          <a:p>
            <a:pPr indent="0" lvl="0" marL="0" rtl="0" algn="l">
              <a:lnSpc>
                <a:spcPct val="150000"/>
              </a:lnSpc>
              <a:spcBef>
                <a:spcPts val="0"/>
              </a:spcBef>
              <a:spcAft>
                <a:spcPts val="0"/>
              </a:spcAft>
              <a:buClr>
                <a:schemeClr val="dk1"/>
              </a:buClr>
              <a:buSzPts val="1200"/>
              <a:buNone/>
            </a:pPr>
            <a:r>
              <a:rPr lang="en-US">
                <a:solidFill>
                  <a:schemeClr val="dk1"/>
                </a:solidFill>
              </a:rPr>
              <a:t>	out.println("&lt;HEAD&gt;"+"&lt;TITLE&gt;"+"Hello" + Your_name + "&lt;/TITLE&gt;&lt;/HEAD&gt;");</a:t>
            </a:r>
            <a:endParaRPr/>
          </a:p>
          <a:p>
            <a:pPr indent="0" lvl="0" marL="0" rtl="0" algn="l">
              <a:lnSpc>
                <a:spcPct val="150000"/>
              </a:lnSpc>
              <a:spcBef>
                <a:spcPts val="0"/>
              </a:spcBef>
              <a:spcAft>
                <a:spcPts val="0"/>
              </a:spcAft>
              <a:buClr>
                <a:schemeClr val="dk1"/>
              </a:buClr>
              <a:buSzPts val="1200"/>
              <a:buNone/>
            </a:pPr>
            <a:r>
              <a:rPr lang="en-US">
                <a:solidFill>
                  <a:schemeClr val="dk1"/>
                </a:solidFill>
              </a:rPr>
              <a:t>   	 out.println("&lt;BODY&gt;");</a:t>
            </a:r>
            <a:endParaRPr/>
          </a:p>
          <a:p>
            <a:pPr indent="0" lvl="0" marL="0" rtl="0" algn="l">
              <a:lnSpc>
                <a:spcPct val="150000"/>
              </a:lnSpc>
              <a:spcBef>
                <a:spcPts val="0"/>
              </a:spcBef>
              <a:spcAft>
                <a:spcPts val="0"/>
              </a:spcAft>
              <a:buClr>
                <a:schemeClr val="dk1"/>
              </a:buClr>
              <a:buSzPts val="1200"/>
              <a:buNone/>
            </a:pPr>
            <a:r>
              <a:rPr lang="en-US">
                <a:solidFill>
                  <a:schemeClr val="dk1"/>
                </a:solidFill>
              </a:rPr>
              <a:t>    	out.println("Hello  " + Your_name);</a:t>
            </a:r>
            <a:endParaRPr/>
          </a:p>
          <a:p>
            <a:pPr indent="0" lvl="0" marL="0" rtl="0" algn="l">
              <a:lnSpc>
                <a:spcPct val="150000"/>
              </a:lnSpc>
              <a:spcBef>
                <a:spcPts val="0"/>
              </a:spcBef>
              <a:spcAft>
                <a:spcPts val="0"/>
              </a:spcAft>
              <a:buClr>
                <a:schemeClr val="dk1"/>
              </a:buClr>
              <a:buSzPts val="1200"/>
              <a:buNone/>
            </a:pPr>
            <a:r>
              <a:rPr lang="en-US">
                <a:solidFill>
                  <a:schemeClr val="dk1"/>
                </a:solidFill>
              </a:rPr>
              <a:t>   	out.println("&lt;/BODY&gt;" + "&lt;/HTML&gt;");</a:t>
            </a:r>
            <a:endParaRPr/>
          </a:p>
          <a:p>
            <a:pPr indent="0" lvl="0" marL="0" rtl="0" algn="l">
              <a:lnSpc>
                <a:spcPct val="150000"/>
              </a:lnSpc>
              <a:spcBef>
                <a:spcPts val="0"/>
              </a:spcBef>
              <a:spcAft>
                <a:spcPts val="0"/>
              </a:spcAft>
              <a:buClr>
                <a:schemeClr val="dk1"/>
              </a:buClr>
              <a:buSzPts val="1200"/>
              <a:buNone/>
            </a:pPr>
            <a:r>
              <a:rPr lang="en-US">
                <a:solidFill>
                  <a:schemeClr val="dk1"/>
                </a:solidFill>
              </a:rPr>
              <a:t>   }</a:t>
            </a:r>
            <a:endParaRPr/>
          </a:p>
          <a:p>
            <a:pPr indent="0" lvl="0" marL="0" rtl="0" algn="l">
              <a:lnSpc>
                <a:spcPct val="150000"/>
              </a:lnSpc>
              <a:spcBef>
                <a:spcPts val="0"/>
              </a:spcBef>
              <a:spcAft>
                <a:spcPts val="0"/>
              </a:spcAft>
              <a:buClr>
                <a:schemeClr val="dk1"/>
              </a:buClr>
              <a:buSzPts val="1200"/>
              <a:buNone/>
            </a:pPr>
            <a:r>
              <a:rPr lang="en-US">
                <a:solidFill>
                  <a:schemeClr val="dk1"/>
                </a:solidFill>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6" name="Shape 616"/>
        <p:cNvGrpSpPr/>
        <p:nvPr/>
      </p:nvGrpSpPr>
      <p:grpSpPr>
        <a:xfrm>
          <a:off x="0" y="0"/>
          <a:ext cx="0" cy="0"/>
          <a:chOff x="0" y="0"/>
          <a:chExt cx="0" cy="0"/>
        </a:xfrm>
      </p:grpSpPr>
      <p:sp>
        <p:nvSpPr>
          <p:cNvPr id="617" name="Google Shape;617;p71"/>
          <p:cNvSpPr txBox="1"/>
          <p:nvPr>
            <p:ph type="title"/>
          </p:nvPr>
        </p:nvSpPr>
        <p:spPr>
          <a:xfrm>
            <a:off x="516476" y="115910"/>
            <a:ext cx="8062025" cy="79849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Quattrocento Sans"/>
              <a:buNone/>
            </a:pPr>
            <a:r>
              <a:rPr lang="en-US" u="sng">
                <a:solidFill>
                  <a:srgbClr val="002060"/>
                </a:solidFill>
              </a:rPr>
              <a:t>Example 2: </a:t>
            </a:r>
            <a:r>
              <a:rPr lang="en-US" u="sng">
                <a:solidFill>
                  <a:srgbClr val="3366FF"/>
                </a:solidFill>
                <a:latin typeface="verdana"/>
                <a:ea typeface="verdana"/>
                <a:cs typeface="verdana"/>
                <a:sym typeface="verdana"/>
              </a:rPr>
              <a:t>getParameterNames</a:t>
            </a:r>
            <a:r>
              <a:rPr lang="en-US" u="sng">
                <a:solidFill>
                  <a:srgbClr val="313131"/>
                </a:solidFill>
                <a:latin typeface="verdana"/>
                <a:ea typeface="verdana"/>
                <a:cs typeface="verdana"/>
                <a:sym typeface="verdana"/>
              </a:rPr>
              <a:t>() - </a:t>
            </a:r>
            <a:r>
              <a:rPr lang="en-US" u="sng">
                <a:solidFill>
                  <a:srgbClr val="002060"/>
                </a:solidFill>
              </a:rPr>
              <a:t>Getting parameter names and values</a:t>
            </a:r>
            <a:endParaRPr/>
          </a:p>
        </p:txBody>
      </p:sp>
      <p:sp>
        <p:nvSpPr>
          <p:cNvPr id="618" name="Google Shape;618;p71"/>
          <p:cNvSpPr txBox="1"/>
          <p:nvPr>
            <p:ph idx="1" type="body"/>
          </p:nvPr>
        </p:nvSpPr>
        <p:spPr>
          <a:xfrm>
            <a:off x="247191" y="1117285"/>
            <a:ext cx="8600594" cy="536078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1800"/>
              <a:buFont typeface="Arial"/>
              <a:buChar char="•"/>
            </a:pPr>
            <a:r>
              <a:rPr b="1" lang="en-US" sz="1800">
                <a:solidFill>
                  <a:schemeClr val="dk1"/>
                </a:solidFill>
              </a:rPr>
              <a:t>getParameterNames(): </a:t>
            </a:r>
            <a:r>
              <a:rPr lang="en-US" sz="1800">
                <a:solidFill>
                  <a:schemeClr val="dk1"/>
                </a:solidFill>
              </a:rPr>
              <a:t>Returns an </a:t>
            </a:r>
            <a:r>
              <a:rPr b="1" lang="en-US" sz="1800">
                <a:solidFill>
                  <a:schemeClr val="dk1"/>
                </a:solidFill>
              </a:rPr>
              <a:t>Enumeration of String </a:t>
            </a:r>
            <a:r>
              <a:rPr lang="en-US" sz="1800">
                <a:solidFill>
                  <a:schemeClr val="dk1"/>
                </a:solidFill>
              </a:rPr>
              <a:t>objects containing the names of the parameters contained in this request</a:t>
            </a:r>
            <a:endParaRPr/>
          </a:p>
          <a:p>
            <a:pPr indent="-228600" lvl="0" marL="342900" rtl="0" algn="just">
              <a:lnSpc>
                <a:spcPct val="100000"/>
              </a:lnSpc>
              <a:spcBef>
                <a:spcPts val="0"/>
              </a:spcBef>
              <a:spcAft>
                <a:spcPts val="0"/>
              </a:spcAft>
              <a:buClr>
                <a:srgbClr val="7F7F7F"/>
              </a:buClr>
              <a:buSzPts val="1800"/>
              <a:buFont typeface="Arial"/>
              <a:buNone/>
            </a:pPr>
            <a:r>
              <a:t/>
            </a:r>
            <a:endParaRPr sz="1800">
              <a:solidFill>
                <a:schemeClr val="dk1"/>
              </a:solidFill>
            </a:endParaRPr>
          </a:p>
          <a:p>
            <a:pPr indent="-342900" lvl="0" marL="342900" rtl="0" algn="just">
              <a:lnSpc>
                <a:spcPct val="100000"/>
              </a:lnSpc>
              <a:spcBef>
                <a:spcPts val="0"/>
              </a:spcBef>
              <a:spcAft>
                <a:spcPts val="0"/>
              </a:spcAft>
              <a:buClr>
                <a:schemeClr val="dk1"/>
              </a:buClr>
              <a:buSzPts val="1800"/>
              <a:buFont typeface="Arial"/>
              <a:buChar char="•"/>
            </a:pPr>
            <a:r>
              <a:rPr lang="en-US" sz="1800">
                <a:solidFill>
                  <a:schemeClr val="dk1"/>
                </a:solidFill>
              </a:rPr>
              <a:t>Enumeration interface defines the methods by which we can obtain one element  at a time in a collection of objects.</a:t>
            </a:r>
            <a:endParaRPr/>
          </a:p>
          <a:p>
            <a:pPr indent="-228599" lvl="1" marL="857213" rtl="0" algn="just">
              <a:lnSpc>
                <a:spcPct val="100000"/>
              </a:lnSpc>
              <a:spcBef>
                <a:spcPts val="0"/>
              </a:spcBef>
              <a:spcAft>
                <a:spcPts val="0"/>
              </a:spcAft>
              <a:buClr>
                <a:srgbClr val="7F7F7F"/>
              </a:buClr>
              <a:buSzPts val="1800"/>
              <a:buNone/>
            </a:pPr>
            <a:r>
              <a:t/>
            </a:r>
            <a:endParaRPr b="1" sz="1800">
              <a:solidFill>
                <a:schemeClr val="dk1"/>
              </a:solidFill>
            </a:endParaRPr>
          </a:p>
          <a:p>
            <a:pPr indent="-342899" lvl="1" marL="857213" rtl="0" algn="just">
              <a:lnSpc>
                <a:spcPct val="100000"/>
              </a:lnSpc>
              <a:spcBef>
                <a:spcPts val="0"/>
              </a:spcBef>
              <a:spcAft>
                <a:spcPts val="0"/>
              </a:spcAft>
              <a:buClr>
                <a:schemeClr val="dk1"/>
              </a:buClr>
              <a:buSzPts val="1800"/>
              <a:buChar char="•"/>
            </a:pPr>
            <a:r>
              <a:rPr b="1" lang="en-US" sz="1800">
                <a:solidFill>
                  <a:schemeClr val="dk1"/>
                </a:solidFill>
              </a:rPr>
              <a:t>boolean hasMoreElements( )</a:t>
            </a:r>
            <a:endParaRPr sz="1800">
              <a:solidFill>
                <a:schemeClr val="dk1"/>
              </a:solidFill>
            </a:endParaRPr>
          </a:p>
          <a:p>
            <a:pPr indent="0" lvl="0" marL="0" rtl="0" algn="just">
              <a:lnSpc>
                <a:spcPct val="100000"/>
              </a:lnSpc>
              <a:spcBef>
                <a:spcPts val="540"/>
              </a:spcBef>
              <a:spcAft>
                <a:spcPts val="0"/>
              </a:spcAft>
              <a:buClr>
                <a:schemeClr val="dk1"/>
              </a:buClr>
              <a:buSzPts val="1800"/>
              <a:buNone/>
            </a:pPr>
            <a:r>
              <a:rPr lang="en-US" sz="1800">
                <a:solidFill>
                  <a:schemeClr val="dk1"/>
                </a:solidFill>
              </a:rPr>
              <a:t> 	</a:t>
            </a:r>
            <a:r>
              <a:rPr lang="en-US" sz="1600">
                <a:solidFill>
                  <a:schemeClr val="dk1"/>
                </a:solidFill>
              </a:rPr>
              <a:t>it must return true while there are still more elements to extract, and 	false when all the elements have been enumerated.</a:t>
            </a:r>
            <a:endParaRPr/>
          </a:p>
          <a:p>
            <a:pPr indent="0" lvl="0" marL="0" rtl="0" algn="just">
              <a:lnSpc>
                <a:spcPct val="100000"/>
              </a:lnSpc>
              <a:spcBef>
                <a:spcPts val="1380"/>
              </a:spcBef>
              <a:spcAft>
                <a:spcPts val="0"/>
              </a:spcAft>
              <a:buClr>
                <a:srgbClr val="7F7F7F"/>
              </a:buClr>
              <a:buSzPts val="1600"/>
              <a:buNone/>
            </a:pPr>
            <a:r>
              <a:t/>
            </a:r>
            <a:endParaRPr sz="1600">
              <a:solidFill>
                <a:schemeClr val="dk1"/>
              </a:solidFill>
            </a:endParaRPr>
          </a:p>
          <a:p>
            <a:pPr indent="-342899" lvl="1" marL="857213" rtl="0" algn="l">
              <a:lnSpc>
                <a:spcPct val="100000"/>
              </a:lnSpc>
              <a:spcBef>
                <a:spcPts val="1380"/>
              </a:spcBef>
              <a:spcAft>
                <a:spcPts val="0"/>
              </a:spcAft>
              <a:buClr>
                <a:schemeClr val="dk1"/>
              </a:buClr>
              <a:buSzPts val="1600"/>
              <a:buChar char="•"/>
            </a:pPr>
            <a:r>
              <a:rPr b="1" lang="en-US" sz="1600">
                <a:solidFill>
                  <a:schemeClr val="dk1"/>
                </a:solidFill>
              </a:rPr>
              <a:t>Object nextElement( )</a:t>
            </a:r>
            <a:endParaRPr/>
          </a:p>
          <a:p>
            <a:pPr indent="0" lvl="0" marL="0" rtl="0" algn="l">
              <a:lnSpc>
                <a:spcPct val="100000"/>
              </a:lnSpc>
              <a:spcBef>
                <a:spcPts val="1440"/>
              </a:spcBef>
              <a:spcAft>
                <a:spcPts val="0"/>
              </a:spcAft>
              <a:buClr>
                <a:schemeClr val="dk1"/>
              </a:buClr>
              <a:buSzPts val="1800"/>
              <a:buNone/>
            </a:pPr>
            <a:r>
              <a:rPr lang="en-US" sz="1800">
                <a:solidFill>
                  <a:schemeClr val="dk1"/>
                </a:solidFill>
              </a:rPr>
              <a:t>	This returns the next object in the enumeration as a generic Object 	reference.</a:t>
            </a:r>
            <a:endParaRPr/>
          </a:p>
          <a:p>
            <a:pPr indent="0" lvl="0" marL="0" rtl="0" algn="l">
              <a:lnSpc>
                <a:spcPct val="100000"/>
              </a:lnSpc>
              <a:spcBef>
                <a:spcPts val="1440"/>
              </a:spcBef>
              <a:spcAft>
                <a:spcPts val="0"/>
              </a:spcAft>
              <a:buClr>
                <a:srgbClr val="7F7F7F"/>
              </a:buClr>
              <a:buSzPts val="1800"/>
              <a:buNone/>
            </a:pPr>
            <a:r>
              <a:t/>
            </a:r>
            <a:endParaRPr sz="1800">
              <a:solidFill>
                <a:schemeClr val="dk1"/>
              </a:solidFill>
            </a:endParaRPr>
          </a:p>
          <a:p>
            <a:pPr indent="0" lvl="0" marL="0" rtl="0" algn="just">
              <a:lnSpc>
                <a:spcPct val="100000"/>
              </a:lnSpc>
              <a:spcBef>
                <a:spcPts val="900"/>
              </a:spcBef>
              <a:spcAft>
                <a:spcPts val="0"/>
              </a:spcAft>
              <a:buClr>
                <a:schemeClr val="dk1"/>
              </a:buClr>
              <a:buSzPts val="1800"/>
              <a:buNone/>
            </a:pPr>
            <a:r>
              <a:rPr lang="en-US" sz="1800">
                <a:solidFill>
                  <a:schemeClr val="dk1"/>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115913" y="1"/>
            <a:ext cx="8399441"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Most Population : Programming Language on GitHub </a:t>
            </a:r>
            <a:endParaRPr/>
          </a:p>
        </p:txBody>
      </p:sp>
      <p:pic>
        <p:nvPicPr>
          <p:cNvPr id="158" name="Google Shape;158;p18"/>
          <p:cNvPicPr preferRelativeResize="0"/>
          <p:nvPr/>
        </p:nvPicPr>
        <p:blipFill rotWithShape="1">
          <a:blip r:embed="rId3">
            <a:alphaModFix/>
          </a:blip>
          <a:srcRect b="0" l="0" r="0" t="0"/>
          <a:stretch/>
        </p:blipFill>
        <p:spPr>
          <a:xfrm>
            <a:off x="450095" y="1526620"/>
            <a:ext cx="4067837" cy="2605315"/>
          </a:xfrm>
          <a:prstGeom prst="rect">
            <a:avLst/>
          </a:prstGeom>
          <a:noFill/>
          <a:ln cap="flat" cmpd="sng" w="9525">
            <a:solidFill>
              <a:schemeClr val="dk1"/>
            </a:solidFill>
            <a:prstDash val="solid"/>
            <a:round/>
            <a:headEnd len="sm" w="sm" type="none"/>
            <a:tailEnd len="sm" w="sm" type="none"/>
          </a:ln>
        </p:spPr>
      </p:pic>
      <p:pic>
        <p:nvPicPr>
          <p:cNvPr id="159" name="Google Shape;159;p18"/>
          <p:cNvPicPr preferRelativeResize="0"/>
          <p:nvPr/>
        </p:nvPicPr>
        <p:blipFill rotWithShape="1">
          <a:blip r:embed="rId4">
            <a:alphaModFix/>
          </a:blip>
          <a:srcRect b="0" l="0" r="0" t="0"/>
          <a:stretch/>
        </p:blipFill>
        <p:spPr>
          <a:xfrm>
            <a:off x="4721438" y="2651332"/>
            <a:ext cx="4139231" cy="2949201"/>
          </a:xfrm>
          <a:prstGeom prst="rect">
            <a:avLst/>
          </a:prstGeom>
          <a:noFill/>
          <a:ln cap="flat" cmpd="sng" w="9525">
            <a:solidFill>
              <a:schemeClr val="dk1"/>
            </a:solidFill>
            <a:prstDash val="solid"/>
            <a:round/>
            <a:headEnd len="sm" w="sm" type="none"/>
            <a:tailEnd len="sm" w="sm" type="none"/>
          </a:ln>
        </p:spPr>
      </p:pic>
      <p:pic>
        <p:nvPicPr>
          <p:cNvPr id="160" name="Google Shape;160;p18"/>
          <p:cNvPicPr preferRelativeResize="0"/>
          <p:nvPr/>
        </p:nvPicPr>
        <p:blipFill rotWithShape="1">
          <a:blip r:embed="rId5">
            <a:alphaModFix/>
          </a:blip>
          <a:srcRect b="0" l="0" r="0" t="0"/>
          <a:stretch/>
        </p:blipFill>
        <p:spPr>
          <a:xfrm>
            <a:off x="450092" y="4229762"/>
            <a:ext cx="4067837" cy="259324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2" name="Shape 622"/>
        <p:cNvGrpSpPr/>
        <p:nvPr/>
      </p:nvGrpSpPr>
      <p:grpSpPr>
        <a:xfrm>
          <a:off x="0" y="0"/>
          <a:ext cx="0" cy="0"/>
          <a:chOff x="0" y="0"/>
          <a:chExt cx="0" cy="0"/>
        </a:xfrm>
      </p:grpSpPr>
      <p:sp>
        <p:nvSpPr>
          <p:cNvPr id="623" name="Google Shape;623;p72"/>
          <p:cNvSpPr txBox="1"/>
          <p:nvPr>
            <p:ph type="title"/>
          </p:nvPr>
        </p:nvSpPr>
        <p:spPr>
          <a:xfrm>
            <a:off x="516476" y="115910"/>
            <a:ext cx="8062025" cy="79849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002060"/>
              </a:buClr>
              <a:buSzPts val="2700"/>
              <a:buFont typeface="Quattrocento Sans"/>
              <a:buNone/>
            </a:pPr>
            <a:r>
              <a:rPr lang="en-US" u="sng">
                <a:solidFill>
                  <a:srgbClr val="002060"/>
                </a:solidFill>
              </a:rPr>
              <a:t>Index.html</a:t>
            </a:r>
            <a:endParaRPr/>
          </a:p>
        </p:txBody>
      </p:sp>
      <p:sp>
        <p:nvSpPr>
          <p:cNvPr id="624" name="Google Shape;624;p72"/>
          <p:cNvSpPr txBox="1"/>
          <p:nvPr>
            <p:ph idx="1" type="body"/>
          </p:nvPr>
        </p:nvSpPr>
        <p:spPr>
          <a:xfrm>
            <a:off x="247191" y="1117285"/>
            <a:ext cx="8600594" cy="536078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800"/>
              <a:buNone/>
            </a:pPr>
            <a:r>
              <a:rPr lang="en-US" sz="1800">
                <a:solidFill>
                  <a:schemeClr val="dk1"/>
                </a:solidFill>
              </a:rPr>
              <a:t>&lt;HTML&gt;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&lt;HEAD&gt;&lt;TITLE&gt;Form Servlet&lt;/TITLE&gt;&lt;/HEAD&gt;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&lt;BODY&gt;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&lt;FORM METHOD = GET ACTION= "http://localhost:8080/Project2/FormServlet2"&gt;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&lt;form action="details" method="get"&gt;</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Please Enter Your Name: &lt;input type="text" name="uname"&gt;&lt;br&gt;</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Enetr Age: &lt;input type="text" name="uage"&gt;&lt;br&gt;</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&lt;input type="submit" value="submit"&gt;</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&lt;/form&gt; </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&lt;/BODY&gt;&lt;/HTML&gt;</a:t>
            </a:r>
            <a:endParaRPr/>
          </a:p>
          <a:p>
            <a:pPr indent="0" lvl="0" marL="0" rtl="0" algn="just">
              <a:lnSpc>
                <a:spcPct val="150000"/>
              </a:lnSpc>
              <a:spcBef>
                <a:spcPts val="0"/>
              </a:spcBef>
              <a:spcAft>
                <a:spcPts val="0"/>
              </a:spcAft>
              <a:buClr>
                <a:schemeClr val="dk1"/>
              </a:buClr>
              <a:buSzPts val="1800"/>
              <a:buNone/>
            </a:pPr>
            <a:r>
              <a:rPr lang="en-US" sz="1800">
                <a:solidFill>
                  <a:schemeClr val="dk1"/>
                </a:solidFill>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73"/>
          <p:cNvSpPr txBox="1"/>
          <p:nvPr>
            <p:ph type="title"/>
          </p:nvPr>
        </p:nvSpPr>
        <p:spPr>
          <a:xfrm>
            <a:off x="516476" y="115910"/>
            <a:ext cx="8062025" cy="55379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Quattrocento Sans"/>
              <a:buNone/>
            </a:pPr>
            <a:r>
              <a:rPr b="1" lang="en-US" sz="2800" u="sng">
                <a:solidFill>
                  <a:schemeClr val="dk1"/>
                </a:solidFill>
              </a:rPr>
              <a:t>FormServlet2.java</a:t>
            </a:r>
            <a:endParaRPr b="1" u="sng">
              <a:solidFill>
                <a:srgbClr val="002060"/>
              </a:solidFill>
            </a:endParaRPr>
          </a:p>
        </p:txBody>
      </p:sp>
      <p:sp>
        <p:nvSpPr>
          <p:cNvPr id="630" name="Google Shape;630;p73"/>
          <p:cNvSpPr txBox="1"/>
          <p:nvPr>
            <p:ph idx="1" type="body"/>
          </p:nvPr>
        </p:nvSpPr>
        <p:spPr>
          <a:xfrm>
            <a:off x="247191" y="669700"/>
            <a:ext cx="8600594" cy="60788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800"/>
              <a:buNone/>
            </a:pPr>
            <a:r>
              <a:rPr lang="en-US" sz="1800">
                <a:solidFill>
                  <a:schemeClr val="dk1"/>
                </a:solidFill>
              </a:rPr>
              <a:t>import java.io.*;</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import javax.servlet.*;</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import javax.servlet.http.*;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import java.util.*;</a:t>
            </a:r>
            <a:endParaRPr/>
          </a:p>
          <a:p>
            <a:pPr indent="0" lvl="0" marL="0" rtl="0" algn="just">
              <a:lnSpc>
                <a:spcPct val="100000"/>
              </a:lnSpc>
              <a:spcBef>
                <a:spcPts val="0"/>
              </a:spcBef>
              <a:spcAft>
                <a:spcPts val="0"/>
              </a:spcAft>
              <a:buClr>
                <a:srgbClr val="7F7F7F"/>
              </a:buClr>
              <a:buSzPts val="1800"/>
              <a:buNone/>
            </a:pPr>
            <a:r>
              <a:t/>
            </a:r>
            <a:endParaRPr sz="1800">
              <a:solidFill>
                <a:schemeClr val="dk1"/>
              </a:solidFill>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public class FormServlet2 extends HttpServlet {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public void doGet(HttpServletRequest req,HttpServletResponse res)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throws ServletException,IOException     {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PrintWriter out=res.getWriter();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res.setContentType("text/html");</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Enumeration en=req.getParameterNames();</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while(en.hasMoreElements())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Object obj=en.nextElement();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String param=(String)obj;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String pvalue=req.getParameter(param);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out.println("Parameter Name: "+ param + " " +" Parameter Value: "+pvalue);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out.close();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a:t>
            </a:r>
            <a:endParaRPr/>
          </a:p>
          <a:p>
            <a:pPr indent="0" lvl="0" marL="0" rtl="0" algn="just">
              <a:lnSpc>
                <a:spcPct val="100000"/>
              </a:lnSpc>
              <a:spcBef>
                <a:spcPts val="0"/>
              </a:spcBef>
              <a:spcAft>
                <a:spcPts val="0"/>
              </a:spcAft>
              <a:buClr>
                <a:schemeClr val="dk1"/>
              </a:buClr>
              <a:buSzPts val="1800"/>
              <a:buNone/>
            </a:pPr>
            <a:r>
              <a:rPr lang="en-US" sz="1800">
                <a:solidFill>
                  <a:schemeClr val="dk1"/>
                </a:solidFill>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Map getParameterMap()</a:t>
            </a:r>
            <a:endParaRPr/>
          </a:p>
        </p:txBody>
      </p:sp>
      <p:sp>
        <p:nvSpPr>
          <p:cNvPr id="636" name="Google Shape;636;p74"/>
          <p:cNvSpPr txBox="1"/>
          <p:nvPr>
            <p:ph idx="1" type="body"/>
          </p:nvPr>
        </p:nvSpPr>
        <p:spPr>
          <a:xfrm>
            <a:off x="453329" y="1606684"/>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800"/>
              <a:buFont typeface="Arial"/>
              <a:buChar char="•"/>
            </a:pPr>
            <a:r>
              <a:rPr lang="en-US" sz="1800">
                <a:solidFill>
                  <a:schemeClr val="dk1"/>
                </a:solidFill>
              </a:rPr>
              <a:t>Returns an immutable java.util.Map containing parameter names as </a:t>
            </a:r>
            <a:r>
              <a:rPr b="1" lang="en-US" sz="1800">
                <a:solidFill>
                  <a:schemeClr val="dk1"/>
                </a:solidFill>
              </a:rPr>
              <a:t>keys and parameter values as map values</a:t>
            </a:r>
            <a:r>
              <a:rPr lang="en-US" sz="1800">
                <a:solidFill>
                  <a:schemeClr val="dk1"/>
                </a:solidFill>
              </a:rPr>
              <a:t>.</a:t>
            </a:r>
            <a:endParaRPr/>
          </a:p>
          <a:p>
            <a:pPr indent="-171450" lvl="0" marL="171450"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keys</a:t>
            </a:r>
            <a:r>
              <a:rPr lang="en-US" sz="1800">
                <a:solidFill>
                  <a:schemeClr val="dk1"/>
                </a:solidFill>
              </a:rPr>
              <a:t> in the parameter map are of </a:t>
            </a:r>
            <a:r>
              <a:rPr b="1" lang="en-US" sz="1800">
                <a:solidFill>
                  <a:schemeClr val="dk1"/>
                </a:solidFill>
              </a:rPr>
              <a:t>type String</a:t>
            </a:r>
            <a:r>
              <a:rPr lang="en-US" sz="1800">
                <a:solidFill>
                  <a:schemeClr val="dk1"/>
                </a:solidFill>
              </a:rPr>
              <a:t>. </a:t>
            </a:r>
            <a:endParaRPr/>
          </a:p>
          <a:p>
            <a:pPr indent="-171450" lvl="0" marL="171450" rtl="0" algn="l">
              <a:lnSpc>
                <a:spcPct val="150000"/>
              </a:lnSpc>
              <a:spcBef>
                <a:spcPts val="1440"/>
              </a:spcBef>
              <a:spcAft>
                <a:spcPts val="0"/>
              </a:spcAft>
              <a:buClr>
                <a:schemeClr val="dk1"/>
              </a:buClr>
              <a:buSzPts val="1800"/>
              <a:buFont typeface="Arial"/>
              <a:buChar char="•"/>
            </a:pPr>
            <a:r>
              <a:rPr lang="en-US" sz="1800">
                <a:solidFill>
                  <a:schemeClr val="dk1"/>
                </a:solidFill>
              </a:rPr>
              <a:t>The </a:t>
            </a:r>
            <a:r>
              <a:rPr b="1" lang="en-US" sz="1800">
                <a:solidFill>
                  <a:schemeClr val="dk1"/>
                </a:solidFill>
              </a:rPr>
              <a:t>values</a:t>
            </a:r>
            <a:r>
              <a:rPr lang="en-US" sz="1800">
                <a:solidFill>
                  <a:schemeClr val="dk1"/>
                </a:solidFill>
              </a:rPr>
              <a:t> in the parameter map are of </a:t>
            </a:r>
            <a:r>
              <a:rPr b="1" lang="en-US" sz="1800">
                <a:solidFill>
                  <a:schemeClr val="dk1"/>
                </a:solidFill>
              </a:rPr>
              <a:t>type String array.</a:t>
            </a:r>
            <a:endParaRPr/>
          </a:p>
          <a:p>
            <a:pPr indent="-171450" lvl="0" marL="171450" rtl="0" algn="l">
              <a:lnSpc>
                <a:spcPct val="150000"/>
              </a:lnSpc>
              <a:spcBef>
                <a:spcPts val="1440"/>
              </a:spcBef>
              <a:spcAft>
                <a:spcPts val="0"/>
              </a:spcAft>
              <a:buClr>
                <a:schemeClr val="dk1"/>
              </a:buClr>
              <a:buSzPts val="1800"/>
              <a:buFont typeface="Arial"/>
              <a:buChar char="•"/>
            </a:pPr>
            <a:r>
              <a:rPr lang="en-US" sz="1800">
                <a:solidFill>
                  <a:schemeClr val="dk1"/>
                </a:solidFill>
              </a:rPr>
              <a:t>For Servlets, parameters are contained in the query string (GET request) or request body (POST request).</a:t>
            </a:r>
            <a:endParaRPr/>
          </a:p>
          <a:p>
            <a:pPr indent="-171450" lvl="0" marL="171450" rtl="0" algn="l">
              <a:lnSpc>
                <a:spcPct val="150000"/>
              </a:lnSpc>
              <a:spcBef>
                <a:spcPts val="1440"/>
              </a:spcBef>
              <a:spcAft>
                <a:spcPts val="0"/>
              </a:spcAft>
              <a:buClr>
                <a:schemeClr val="dk1"/>
              </a:buClr>
              <a:buSzPts val="1800"/>
              <a:buFont typeface="Arial"/>
              <a:buChar char="•"/>
            </a:pPr>
            <a:r>
              <a:rPr lang="en-US" sz="1800">
                <a:solidFill>
                  <a:schemeClr val="dk1"/>
                </a:solidFill>
              </a:rPr>
              <a:t>If the request has no parameters, the method returns an empty Map.</a:t>
            </a:r>
            <a:endParaRPr/>
          </a:p>
          <a:p>
            <a:pPr indent="-57150" lvl="0" marL="171450" rtl="0" algn="l">
              <a:lnSpc>
                <a:spcPct val="150000"/>
              </a:lnSpc>
              <a:spcBef>
                <a:spcPts val="1440"/>
              </a:spcBef>
              <a:spcAft>
                <a:spcPts val="0"/>
              </a:spcAft>
              <a:buClr>
                <a:srgbClr val="7F7F7F"/>
              </a:buClr>
              <a:buSzPts val="1800"/>
              <a:buFont typeface="Arial"/>
              <a:buNone/>
            </a:pPr>
            <a:r>
              <a:t/>
            </a:r>
            <a:endParaRPr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5508611" y="167424"/>
            <a:ext cx="3149963" cy="437883"/>
          </a:xfrm>
          <a:prstGeom prst="rect">
            <a:avLst/>
          </a:prstGeom>
          <a:solidFill>
            <a:srgbClr val="FFFF00"/>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Quattrocento Sans"/>
              <a:buNone/>
            </a:pPr>
            <a:r>
              <a:rPr b="1" lang="en-US" sz="2400" u="sng">
                <a:solidFill>
                  <a:schemeClr val="dk1"/>
                </a:solidFill>
              </a:rPr>
              <a:t>Index.html</a:t>
            </a:r>
            <a:endParaRPr b="1" sz="2400" u="sng">
              <a:solidFill>
                <a:srgbClr val="002060"/>
              </a:solidFill>
            </a:endParaRPr>
          </a:p>
        </p:txBody>
      </p:sp>
      <p:sp>
        <p:nvSpPr>
          <p:cNvPr id="642" name="Google Shape;642;p75"/>
          <p:cNvSpPr txBox="1"/>
          <p:nvPr>
            <p:ph idx="1" type="body"/>
          </p:nvPr>
        </p:nvSpPr>
        <p:spPr>
          <a:xfrm>
            <a:off x="152103" y="64393"/>
            <a:ext cx="8506471" cy="669057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None/>
            </a:pPr>
            <a:r>
              <a:rPr lang="en-US" sz="1600">
                <a:solidFill>
                  <a:schemeClr val="dk1"/>
                </a:solidFill>
              </a:rPr>
              <a:t> </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&lt;HTML&gt; </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&lt;HEAD&gt;&lt;TITLE&gt;Form Servlet&lt;/TITLE&gt;&lt;/HEAD&gt; </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&lt;BODY&gt; </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&lt;FORM METHOD = post ACTION</a:t>
            </a:r>
            <a:r>
              <a:rPr b="1" lang="en-US" sz="1600">
                <a:solidFill>
                  <a:schemeClr val="dk1"/>
                </a:solidFill>
              </a:rPr>
              <a:t>=  "http://localhost:8080/Project3/FormServlet3"&gt; </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Name:&lt;input type="text" name="name"&gt;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Country:&lt;input type="text" name="country"&gt;&lt;br&gt;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Hobbies: &lt;br&gt;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&lt;input type="checkbox" name="Hobbies" value="Reading"&gt;Reading&lt;br&gt;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&lt;input type="checkbox" name="Hobbies" value="Movies"&gt;Movies&lt;br&gt;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&lt;input type="checkbox" name="Hobbies" value="Writing"&gt;Writing&lt;br&gt;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&lt;input type="submit" value="Submit"&gt;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    &lt;/form&gt;</a:t>
            </a:r>
            <a:endParaRPr/>
          </a:p>
          <a:p>
            <a:pPr indent="0" lvl="0" marL="0" rtl="0" algn="l">
              <a:lnSpc>
                <a:spcPct val="150000"/>
              </a:lnSpc>
              <a:spcBef>
                <a:spcPts val="0"/>
              </a:spcBef>
              <a:spcAft>
                <a:spcPts val="0"/>
              </a:spcAft>
              <a:buClr>
                <a:schemeClr val="dk1"/>
              </a:buClr>
              <a:buSzPts val="1600"/>
              <a:buNone/>
            </a:pPr>
            <a:r>
              <a:rPr lang="en-US" sz="1600">
                <a:solidFill>
                  <a:schemeClr val="dk1"/>
                </a:solidFill>
              </a:rPr>
              <a:t>&lt;/BODY&gt;&lt;/HTML&gt;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6" name="Shape 646"/>
        <p:cNvGrpSpPr/>
        <p:nvPr/>
      </p:nvGrpSpPr>
      <p:grpSpPr>
        <a:xfrm>
          <a:off x="0" y="0"/>
          <a:ext cx="0" cy="0"/>
          <a:chOff x="0" y="0"/>
          <a:chExt cx="0" cy="0"/>
        </a:xfrm>
      </p:grpSpPr>
      <p:sp>
        <p:nvSpPr>
          <p:cNvPr id="647" name="Google Shape;647;p76"/>
          <p:cNvSpPr txBox="1"/>
          <p:nvPr>
            <p:ph type="title"/>
          </p:nvPr>
        </p:nvSpPr>
        <p:spPr>
          <a:xfrm>
            <a:off x="5508611" y="167424"/>
            <a:ext cx="3149963" cy="437883"/>
          </a:xfrm>
          <a:prstGeom prst="rect">
            <a:avLst/>
          </a:prstGeom>
          <a:solidFill>
            <a:srgbClr val="FFFF00"/>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Quattrocento Sans"/>
              <a:buNone/>
            </a:pPr>
            <a:r>
              <a:rPr b="1" lang="en-US" sz="2400" u="sng">
                <a:solidFill>
                  <a:schemeClr val="dk1"/>
                </a:solidFill>
              </a:rPr>
              <a:t>FormServlet3.java</a:t>
            </a:r>
            <a:endParaRPr b="1" sz="2400" u="sng">
              <a:solidFill>
                <a:srgbClr val="002060"/>
              </a:solidFill>
            </a:endParaRPr>
          </a:p>
        </p:txBody>
      </p:sp>
      <p:sp>
        <p:nvSpPr>
          <p:cNvPr id="648" name="Google Shape;648;p76"/>
          <p:cNvSpPr txBox="1"/>
          <p:nvPr>
            <p:ph idx="1" type="body"/>
          </p:nvPr>
        </p:nvSpPr>
        <p:spPr>
          <a:xfrm>
            <a:off x="157039" y="167424"/>
            <a:ext cx="8600594" cy="669057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lang="en-US">
                <a:solidFill>
                  <a:schemeClr val="dk1"/>
                </a:solidFill>
              </a:rPr>
              <a:t>public class FormServlet3 extends HttpServlet</a:t>
            </a:r>
            <a:endParaRPr>
              <a:solidFill>
                <a:schemeClr val="dk1"/>
              </a:solidFill>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public void doPost(HttpServletRequest request,HttpServletResponse response)throws ServletException,IOException</a:t>
            </a:r>
            <a:endParaRPr>
              <a:solidFill>
                <a:schemeClr val="dk1"/>
              </a:solidFill>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PrintWriter out = response.getWriter();</a:t>
            </a:r>
            <a:endParaRPr/>
          </a:p>
          <a:p>
            <a:pPr indent="0" lvl="0" marL="0" rtl="0" algn="l">
              <a:lnSpc>
                <a:spcPct val="100000"/>
              </a:lnSpc>
              <a:spcBef>
                <a:spcPts val="0"/>
              </a:spcBef>
              <a:spcAft>
                <a:spcPts val="0"/>
              </a:spcAft>
              <a:buClr>
                <a:schemeClr val="dk1"/>
              </a:buClr>
              <a:buSzPts val="1200"/>
              <a:buNone/>
            </a:pPr>
            <a:r>
              <a:rPr lang="en-US">
                <a:solidFill>
                  <a:schemeClr val="dk1"/>
                </a:solidFill>
              </a:rPr>
              <a:t>        try</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Map&lt;String,String[]&gt; inputParams = null;</a:t>
            </a:r>
            <a:endParaRPr/>
          </a:p>
          <a:p>
            <a:pPr indent="0" lvl="0" marL="0" rtl="0" algn="l">
              <a:lnSpc>
                <a:spcPct val="100000"/>
              </a:lnSpc>
              <a:spcBef>
                <a:spcPts val="0"/>
              </a:spcBef>
              <a:spcAft>
                <a:spcPts val="0"/>
              </a:spcAft>
              <a:buClr>
                <a:schemeClr val="dk1"/>
              </a:buClr>
              <a:buSzPts val="1200"/>
              <a:buNone/>
            </a:pPr>
            <a:r>
              <a:rPr lang="en-US">
                <a:solidFill>
                  <a:schemeClr val="dk1"/>
                </a:solidFill>
              </a:rPr>
              <a:t>            inputParams = request.getParameterMap(); </a:t>
            </a:r>
            <a:endParaRPr/>
          </a:p>
          <a:p>
            <a:pPr indent="0" lvl="0" marL="0" rtl="0" algn="l">
              <a:lnSpc>
                <a:spcPct val="100000"/>
              </a:lnSpc>
              <a:spcBef>
                <a:spcPts val="0"/>
              </a:spcBef>
              <a:spcAft>
                <a:spcPts val="0"/>
              </a:spcAft>
              <a:buClr>
                <a:schemeClr val="dk1"/>
              </a:buClr>
              <a:buSzPts val="1200"/>
              <a:buNone/>
            </a:pPr>
            <a:r>
              <a:rPr lang="en-US">
                <a:solidFill>
                  <a:schemeClr val="dk1"/>
                </a:solidFill>
              </a:rPr>
              <a:t>             if (inputParams != null)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out.println("Total number of parameters: " + inputParams.size());</a:t>
            </a:r>
            <a:endParaRPr/>
          </a:p>
          <a:p>
            <a:pPr indent="0" lvl="0" marL="0" rtl="0" algn="l">
              <a:lnSpc>
                <a:spcPct val="100000"/>
              </a:lnSpc>
              <a:spcBef>
                <a:spcPts val="0"/>
              </a:spcBef>
              <a:spcAft>
                <a:spcPts val="0"/>
              </a:spcAft>
              <a:buClr>
                <a:schemeClr val="dk1"/>
              </a:buClr>
              <a:buSzPts val="1200"/>
              <a:buNone/>
            </a:pPr>
            <a:r>
              <a:rPr lang="en-US">
                <a:solidFill>
                  <a:schemeClr val="dk1"/>
                </a:solidFill>
              </a:rPr>
              <a:t>                 Iterator&lt;String&gt; iter = inputParams.keySet().iterator();</a:t>
            </a:r>
            <a:endParaRPr/>
          </a:p>
          <a:p>
            <a:pPr indent="0" lvl="0" marL="0" rtl="0" algn="l">
              <a:lnSpc>
                <a:spcPct val="100000"/>
              </a:lnSpc>
              <a:spcBef>
                <a:spcPts val="0"/>
              </a:spcBef>
              <a:spcAft>
                <a:spcPts val="0"/>
              </a:spcAft>
              <a:buClr>
                <a:schemeClr val="dk1"/>
              </a:buClr>
              <a:buSzPts val="1200"/>
              <a:buNone/>
            </a:pPr>
            <a:r>
              <a:rPr lang="en-US">
                <a:solidFill>
                  <a:schemeClr val="dk1"/>
                </a:solidFill>
              </a:rPr>
              <a:t>                while (iter.hasNext())</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String key = (String) iter.next();  // gets the parameter  name</a:t>
            </a:r>
            <a:endParaRPr/>
          </a:p>
          <a:p>
            <a:pPr indent="0" lvl="0" marL="0" rtl="0" algn="l">
              <a:lnSpc>
                <a:spcPct val="100000"/>
              </a:lnSpc>
              <a:spcBef>
                <a:spcPts val="0"/>
              </a:spcBef>
              <a:spcAft>
                <a:spcPts val="0"/>
              </a:spcAft>
              <a:buClr>
                <a:schemeClr val="dk1"/>
              </a:buClr>
              <a:buSzPts val="1200"/>
              <a:buNone/>
            </a:pPr>
            <a:r>
              <a:rPr lang="en-US">
                <a:solidFill>
                  <a:schemeClr val="dk1"/>
                </a:solidFill>
              </a:rPr>
              <a:t>             	  String[] values = (String[]) inputParams.get(key);   // returns the value of a parameter name</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for (int i = 0; i &lt; values.length; i++)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out.println("Parameter Name="+ key + ", Value=" + values[i]+"&lt;/br&gt;");</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 catch (Exception e) {</a:t>
            </a:r>
            <a:endParaRPr/>
          </a:p>
          <a:p>
            <a:pPr indent="0" lvl="0" marL="0" rtl="0" algn="l">
              <a:lnSpc>
                <a:spcPct val="100000"/>
              </a:lnSpc>
              <a:spcBef>
                <a:spcPts val="0"/>
              </a:spcBef>
              <a:spcAft>
                <a:spcPts val="0"/>
              </a:spcAft>
              <a:buClr>
                <a:schemeClr val="dk1"/>
              </a:buClr>
              <a:buSzPts val="1200"/>
              <a:buNone/>
            </a:pPr>
            <a:r>
              <a:rPr lang="en-US">
                <a:solidFill>
                  <a:schemeClr val="dk1"/>
                </a:solidFill>
              </a:rPr>
              <a:t>            // TODO Auto-generated catch block</a:t>
            </a:r>
            <a:endParaRPr/>
          </a:p>
          <a:p>
            <a:pPr indent="0" lvl="0" marL="0" rtl="0" algn="l">
              <a:lnSpc>
                <a:spcPct val="100000"/>
              </a:lnSpc>
              <a:spcBef>
                <a:spcPts val="0"/>
              </a:spcBef>
              <a:spcAft>
                <a:spcPts val="0"/>
              </a:spcAft>
              <a:buClr>
                <a:schemeClr val="dk1"/>
              </a:buClr>
              <a:buSzPts val="1200"/>
              <a:buNone/>
            </a:pPr>
            <a:r>
              <a:rPr lang="en-US">
                <a:solidFill>
                  <a:schemeClr val="dk1"/>
                </a:solidFill>
              </a:rPr>
              <a:t>            e.printStackTrace();</a:t>
            </a:r>
            <a:endParaRPr/>
          </a:p>
          <a:p>
            <a:pPr indent="0" lvl="0" marL="0" rtl="0" algn="l">
              <a:lnSpc>
                <a:spcPct val="100000"/>
              </a:lnSpc>
              <a:spcBef>
                <a:spcPts val="0"/>
              </a:spcBef>
              <a:spcAft>
                <a:spcPts val="0"/>
              </a:spcAft>
              <a:buClr>
                <a:schemeClr val="dk1"/>
              </a:buClr>
              <a:buSzPts val="1200"/>
              <a:buNone/>
            </a:pPr>
            <a:r>
              <a:rPr lang="en-US">
                <a:solidFill>
                  <a:schemeClr val="dk1"/>
                </a:solidFill>
              </a:rPr>
              <a:t>        } finally {</a:t>
            </a:r>
            <a:endParaRPr/>
          </a:p>
          <a:p>
            <a:pPr indent="0" lvl="0" marL="0" rtl="0" algn="l">
              <a:lnSpc>
                <a:spcPct val="100000"/>
              </a:lnSpc>
              <a:spcBef>
                <a:spcPts val="0"/>
              </a:spcBef>
              <a:spcAft>
                <a:spcPts val="0"/>
              </a:spcAft>
              <a:buClr>
                <a:schemeClr val="dk1"/>
              </a:buClr>
              <a:buSzPts val="1200"/>
              <a:buNone/>
            </a:pPr>
            <a:r>
              <a:rPr lang="en-US">
                <a:solidFill>
                  <a:schemeClr val="dk1"/>
                </a:solidFill>
              </a:rPr>
              <a:t>            out.close();</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a:p>
            <a:pPr indent="0" lvl="0" marL="0" rtl="0" algn="l">
              <a:lnSpc>
                <a:spcPct val="100000"/>
              </a:lnSpc>
              <a:spcBef>
                <a:spcPts val="0"/>
              </a:spcBef>
              <a:spcAft>
                <a:spcPts val="0"/>
              </a:spcAft>
              <a:buClr>
                <a:schemeClr val="dk1"/>
              </a:buClr>
              <a:buSzPts val="1200"/>
              <a:buNone/>
            </a:pPr>
            <a:r>
              <a:rPr lang="en-US">
                <a:solidFill>
                  <a:schemeClr val="dk1"/>
                </a:solidFill>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7"/>
          <p:cNvSpPr txBox="1"/>
          <p:nvPr>
            <p:ph type="title"/>
          </p:nvPr>
        </p:nvSpPr>
        <p:spPr>
          <a:xfrm>
            <a:off x="180379" y="25758"/>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Request Header:</a:t>
            </a:r>
            <a:r>
              <a:rPr i="1" lang="en-US" sz="2800"/>
              <a:t> </a:t>
            </a:r>
            <a:r>
              <a:rPr b="1" i="1" lang="en-US" sz="2800"/>
              <a:t>javax.servlet.http.HttpServletRequest </a:t>
            </a:r>
            <a:endParaRPr b="1" sz="2800"/>
          </a:p>
        </p:txBody>
      </p:sp>
      <p:sp>
        <p:nvSpPr>
          <p:cNvPr id="654" name="Google Shape;654;p77"/>
          <p:cNvSpPr txBox="1"/>
          <p:nvPr>
            <p:ph idx="1" type="body"/>
          </p:nvPr>
        </p:nvSpPr>
        <p:spPr>
          <a:xfrm>
            <a:off x="231898" y="1568047"/>
            <a:ext cx="3979494" cy="4935783"/>
          </a:xfrm>
          <a:prstGeom prst="rect">
            <a:avLst/>
          </a:prstGeom>
          <a:noFill/>
          <a:ln>
            <a:noFill/>
          </a:ln>
        </p:spPr>
        <p:txBody>
          <a:bodyPr anchorCtr="0" anchor="t" bIns="45700" lIns="91425" spcFirstLastPara="1" rIns="91425" wrap="square" tIns="45700">
            <a:normAutofit fontScale="77500" lnSpcReduction="20000"/>
          </a:bodyPr>
          <a:lstStyle/>
          <a:p>
            <a:pPr indent="-285750" lvl="0" marL="285750" rtl="0" algn="l">
              <a:lnSpc>
                <a:spcPct val="150000"/>
              </a:lnSpc>
              <a:spcBef>
                <a:spcPts val="0"/>
              </a:spcBef>
              <a:spcAft>
                <a:spcPts val="0"/>
              </a:spcAft>
              <a:buClr>
                <a:schemeClr val="dk1"/>
              </a:buClr>
              <a:buSzPct val="100000"/>
              <a:buFont typeface="Arial"/>
              <a:buChar char="•"/>
            </a:pPr>
            <a:r>
              <a:rPr lang="en-US" sz="1800">
                <a:solidFill>
                  <a:schemeClr val="dk1"/>
                </a:solidFill>
              </a:rPr>
              <a:t>Used to </a:t>
            </a:r>
            <a:r>
              <a:rPr b="1" lang="en-US" sz="1800">
                <a:solidFill>
                  <a:schemeClr val="dk1"/>
                </a:solidFill>
              </a:rPr>
              <a:t>pass additional information </a:t>
            </a:r>
            <a:r>
              <a:rPr lang="en-US" sz="1800">
                <a:solidFill>
                  <a:schemeClr val="dk1"/>
                </a:solidFill>
              </a:rPr>
              <a:t>about the request or itself to the server.</a:t>
            </a:r>
            <a:endParaRPr/>
          </a:p>
          <a:p>
            <a:pPr indent="-285750" lvl="0" marL="285750" rtl="0" algn="l">
              <a:lnSpc>
                <a:spcPct val="150000"/>
              </a:lnSpc>
              <a:spcBef>
                <a:spcPts val="1319"/>
              </a:spcBef>
              <a:spcAft>
                <a:spcPts val="0"/>
              </a:spcAft>
              <a:buClr>
                <a:schemeClr val="dk1"/>
              </a:buClr>
              <a:buSzPct val="100000"/>
              <a:buFont typeface="Arial"/>
              <a:buChar char="•"/>
            </a:pPr>
            <a:r>
              <a:rPr lang="en-US" sz="1800">
                <a:solidFill>
                  <a:schemeClr val="dk1"/>
                </a:solidFill>
              </a:rPr>
              <a:t>Request header can be </a:t>
            </a:r>
            <a:r>
              <a:rPr b="1" lang="en-US" sz="1800">
                <a:solidFill>
                  <a:schemeClr val="dk1"/>
                </a:solidFill>
              </a:rPr>
              <a:t>used by client to pass useful information.</a:t>
            </a:r>
            <a:endParaRPr/>
          </a:p>
          <a:p>
            <a:pPr indent="-285750" lvl="0" marL="285750" rtl="0" algn="l">
              <a:lnSpc>
                <a:spcPct val="150000"/>
              </a:lnSpc>
              <a:spcBef>
                <a:spcPts val="1319"/>
              </a:spcBef>
              <a:spcAft>
                <a:spcPts val="0"/>
              </a:spcAft>
              <a:buClr>
                <a:schemeClr val="dk1"/>
              </a:buClr>
              <a:buSzPct val="100000"/>
              <a:buFont typeface="Arial"/>
              <a:buChar char="•"/>
            </a:pPr>
            <a:r>
              <a:rPr lang="en-US" sz="1800">
                <a:solidFill>
                  <a:schemeClr val="dk1"/>
                </a:solidFill>
              </a:rPr>
              <a:t>Following methods of </a:t>
            </a:r>
            <a:r>
              <a:rPr b="1" i="1" lang="en-US" sz="1800">
                <a:solidFill>
                  <a:srgbClr val="C00000"/>
                </a:solidFill>
              </a:rPr>
              <a:t>javax.servlet.http.HttpServletRequest</a:t>
            </a:r>
            <a:r>
              <a:rPr i="1" lang="en-US" sz="1800">
                <a:solidFill>
                  <a:schemeClr val="dk1"/>
                </a:solidFill>
              </a:rPr>
              <a:t> of interface </a:t>
            </a:r>
            <a:r>
              <a:rPr lang="en-US" sz="1800">
                <a:solidFill>
                  <a:srgbClr val="0070C0"/>
                </a:solidFill>
              </a:rPr>
              <a:t> are used </a:t>
            </a:r>
            <a:r>
              <a:rPr lang="en-US" sz="1649">
                <a:solidFill>
                  <a:schemeClr val="dk1"/>
                </a:solidFill>
              </a:rPr>
              <a:t>  to get the header information. </a:t>
            </a:r>
            <a:endParaRPr/>
          </a:p>
          <a:p>
            <a:pPr indent="-285781" lvl="1" marL="800064" rtl="0" algn="l">
              <a:lnSpc>
                <a:spcPct val="150000"/>
              </a:lnSpc>
              <a:spcBef>
                <a:spcPts val="1388"/>
              </a:spcBef>
              <a:spcAft>
                <a:spcPts val="0"/>
              </a:spcAft>
              <a:buClr>
                <a:schemeClr val="dk1"/>
              </a:buClr>
              <a:buSzPct val="100000"/>
              <a:buChar char="•"/>
            </a:pPr>
            <a:r>
              <a:rPr b="1" lang="en-US" sz="2100">
                <a:solidFill>
                  <a:schemeClr val="dk1"/>
                </a:solidFill>
              </a:rPr>
              <a:t>getHeaderNames() </a:t>
            </a:r>
            <a:endParaRPr/>
          </a:p>
          <a:p>
            <a:pPr indent="-285781" lvl="1" marL="800064" rtl="0" algn="l">
              <a:lnSpc>
                <a:spcPct val="150000"/>
              </a:lnSpc>
              <a:spcBef>
                <a:spcPts val="1435"/>
              </a:spcBef>
              <a:spcAft>
                <a:spcPts val="0"/>
              </a:spcAft>
              <a:buClr>
                <a:schemeClr val="dk1"/>
              </a:buClr>
              <a:buSzPct val="100000"/>
              <a:buChar char="•"/>
            </a:pPr>
            <a:r>
              <a:rPr b="1" lang="en-US" sz="2300">
                <a:solidFill>
                  <a:schemeClr val="dk1"/>
                </a:solidFill>
              </a:rPr>
              <a:t>getHeader()</a:t>
            </a:r>
            <a:endParaRPr/>
          </a:p>
          <a:p>
            <a:pPr indent="-342901" lvl="0" marL="342900" rtl="0" algn="l">
              <a:lnSpc>
                <a:spcPct val="150000"/>
              </a:lnSpc>
              <a:spcBef>
                <a:spcPts val="1354"/>
              </a:spcBef>
              <a:spcAft>
                <a:spcPts val="0"/>
              </a:spcAft>
              <a:buClr>
                <a:schemeClr val="dk1"/>
              </a:buClr>
              <a:buSzPct val="100000"/>
              <a:buFont typeface="Arial"/>
              <a:buChar char="•"/>
            </a:pPr>
            <a:r>
              <a:rPr lang="en-US" sz="1951">
                <a:solidFill>
                  <a:schemeClr val="dk1"/>
                </a:solidFill>
              </a:rPr>
              <a:t>Few important request header information which comes from browser side</a:t>
            </a:r>
            <a:endParaRPr/>
          </a:p>
        </p:txBody>
      </p:sp>
      <p:sp>
        <p:nvSpPr>
          <p:cNvPr id="655" name="Google Shape;655;p77"/>
          <p:cNvSpPr/>
          <p:nvPr/>
        </p:nvSpPr>
        <p:spPr>
          <a:xfrm>
            <a:off x="5338293" y="1473698"/>
            <a:ext cx="3045854" cy="5124480"/>
          </a:xfrm>
          <a:prstGeom prst="rect">
            <a:avLst/>
          </a:prstGeom>
          <a:solidFill>
            <a:srgbClr val="EFD5A2"/>
          </a:solid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Accept-Charset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Accept-Encoding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Accept-Language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Authorization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From</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Host</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If-Modified-Since.</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Range: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Referer:  </a:t>
            </a:r>
            <a:endParaRPr/>
          </a:p>
          <a:p>
            <a:pPr indent="-285750" lvl="0" marL="28575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User-Agent</a:t>
            </a:r>
            <a:endParaRPr/>
          </a:p>
        </p:txBody>
      </p:sp>
      <p:sp>
        <p:nvSpPr>
          <p:cNvPr id="656" name="Google Shape;656;p77"/>
          <p:cNvSpPr/>
          <p:nvPr/>
        </p:nvSpPr>
        <p:spPr>
          <a:xfrm>
            <a:off x="3979572" y="4906852"/>
            <a:ext cx="1268569" cy="914400"/>
          </a:xfrm>
          <a:prstGeom prst="rightArrow">
            <a:avLst>
              <a:gd fmla="val 50000" name="adj1"/>
              <a:gd fmla="val 50000" name="adj2"/>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anim calcmode="lin" valueType="num">
                                      <p:cBhvr additive="base">
                                        <p:cTn dur="500"/>
                                        <p:tgtEl>
                                          <p:spTgt spid="6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anim calcmode="lin" valueType="num">
                                      <p:cBhvr additive="base">
                                        <p:cTn dur="500"/>
                                        <p:tgtEl>
                                          <p:spTgt spid="65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anim calcmode="lin" valueType="num">
                                      <p:cBhvr additive="base">
                                        <p:cTn dur="500"/>
                                        <p:tgtEl>
                                          <p:spTgt spid="65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anim calcmode="lin" valueType="num">
                                      <p:cBhvr additive="base">
                                        <p:cTn dur="500"/>
                                        <p:tgtEl>
                                          <p:spTgt spid="65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anim calcmode="lin" valueType="num">
                                      <p:cBhvr additive="base">
                                        <p:cTn dur="500"/>
                                        <p:tgtEl>
                                          <p:spTgt spid="65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4">
                                            <p:txEl>
                                              <p:pRg end="5" st="5"/>
                                            </p:txEl>
                                          </p:spTgt>
                                        </p:tgtEl>
                                        <p:attrNameLst>
                                          <p:attrName>style.visibility</p:attrName>
                                        </p:attrNameLst>
                                      </p:cBhvr>
                                      <p:to>
                                        <p:strVal val="visible"/>
                                      </p:to>
                                    </p:set>
                                    <p:anim calcmode="lin" valueType="num">
                                      <p:cBhvr additive="base">
                                        <p:cTn dur="500"/>
                                        <p:tgtEl>
                                          <p:spTgt spid="65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500"/>
                                        <p:tgtEl>
                                          <p:spTgt spid="6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8"/>
          <p:cNvSpPr txBox="1"/>
          <p:nvPr>
            <p:ph type="title"/>
          </p:nvPr>
        </p:nvSpPr>
        <p:spPr>
          <a:xfrm>
            <a:off x="180379" y="25758"/>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Quattrocento Sans"/>
              <a:buNone/>
            </a:pPr>
            <a:r>
              <a:rPr b="1" lang="en-US" sz="2800"/>
              <a:t>Request Header:</a:t>
            </a:r>
            <a:r>
              <a:rPr i="1" lang="en-US" sz="2800"/>
              <a:t> </a:t>
            </a:r>
            <a:r>
              <a:rPr b="1" i="1" lang="en-US" sz="2800"/>
              <a:t>javax.servlet.http.HttpServletRequest </a:t>
            </a:r>
            <a:endParaRPr b="1" sz="2800"/>
          </a:p>
        </p:txBody>
      </p:sp>
      <p:sp>
        <p:nvSpPr>
          <p:cNvPr id="662" name="Google Shape;662;p78"/>
          <p:cNvSpPr txBox="1"/>
          <p:nvPr>
            <p:ph idx="1" type="body"/>
          </p:nvPr>
        </p:nvSpPr>
        <p:spPr>
          <a:xfrm>
            <a:off x="334928" y="1426379"/>
            <a:ext cx="8667403" cy="527063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rgbClr val="0070C0"/>
              </a:buClr>
              <a:buSzPts val="1200"/>
              <a:buFont typeface="Quattrocento Sans"/>
              <a:buAutoNum type="arabicPeriod"/>
            </a:pPr>
            <a:r>
              <a:rPr b="1" lang="en-US">
                <a:solidFill>
                  <a:srgbClr val="0070C0"/>
                </a:solidFill>
              </a:rPr>
              <a:t>Accept</a:t>
            </a:r>
            <a:r>
              <a:rPr b="1" lang="en-US">
                <a:solidFill>
                  <a:schemeClr val="dk1"/>
                </a:solidFill>
              </a:rPr>
              <a:t>:</a:t>
            </a:r>
            <a:r>
              <a:rPr lang="en-US">
                <a:solidFill>
                  <a:schemeClr val="dk1"/>
                </a:solidFill>
              </a:rPr>
              <a:t> Specifies the </a:t>
            </a:r>
            <a:r>
              <a:rPr b="1" lang="en-US">
                <a:solidFill>
                  <a:schemeClr val="dk1"/>
                </a:solidFill>
              </a:rPr>
              <a:t>certain media types that are acceptable </a:t>
            </a:r>
            <a:r>
              <a:rPr lang="en-US">
                <a:solidFill>
                  <a:schemeClr val="dk1"/>
                </a:solidFill>
              </a:rPr>
              <a:t>in the response.</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Accept-Charset</a:t>
            </a:r>
            <a:r>
              <a:rPr lang="en-US">
                <a:solidFill>
                  <a:srgbClr val="0070C0"/>
                </a:solidFill>
              </a:rPr>
              <a:t>: </a:t>
            </a:r>
            <a:r>
              <a:rPr lang="en-US">
                <a:solidFill>
                  <a:schemeClr val="dk1"/>
                </a:solidFill>
              </a:rPr>
              <a:t>Indicates the character sets that are acceptable in the response.</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Accept-Encoding</a:t>
            </a:r>
            <a:r>
              <a:rPr lang="en-US">
                <a:solidFill>
                  <a:schemeClr val="dk1"/>
                </a:solidFill>
              </a:rPr>
              <a:t>: Restricts the content-coding values that are acceptable in the response</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Accept-Language</a:t>
            </a:r>
            <a:r>
              <a:rPr lang="en-US">
                <a:solidFill>
                  <a:schemeClr val="dk1"/>
                </a:solidFill>
              </a:rPr>
              <a:t>: Restricts the set of language that are preferred in the response.</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Authorization</a:t>
            </a:r>
            <a:r>
              <a:rPr b="1" lang="en-US">
                <a:solidFill>
                  <a:schemeClr val="dk1"/>
                </a:solidFill>
              </a:rPr>
              <a:t> </a:t>
            </a:r>
            <a:r>
              <a:rPr lang="en-US">
                <a:solidFill>
                  <a:schemeClr val="dk1"/>
                </a:solidFill>
              </a:rPr>
              <a:t>: Indicates that user agent is attempting to authenticate itself with a server.</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From</a:t>
            </a:r>
            <a:r>
              <a:rPr lang="en-US">
                <a:solidFill>
                  <a:srgbClr val="0070C0"/>
                </a:solidFill>
              </a:rPr>
              <a:t>:  </a:t>
            </a:r>
            <a:r>
              <a:rPr lang="en-US">
                <a:solidFill>
                  <a:schemeClr val="dk1"/>
                </a:solidFill>
              </a:rPr>
              <a:t>Contains internet email address for the user who controls the requesting user agent.</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Host</a:t>
            </a:r>
            <a:r>
              <a:rPr lang="en-US">
                <a:solidFill>
                  <a:srgbClr val="0070C0"/>
                </a:solidFill>
              </a:rPr>
              <a:t>: I</a:t>
            </a:r>
            <a:r>
              <a:rPr lang="en-US">
                <a:solidFill>
                  <a:schemeClr val="dk1"/>
                </a:solidFill>
              </a:rPr>
              <a:t>nternet host and port number of the resource being requested.</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If-Modified-Since</a:t>
            </a:r>
            <a:r>
              <a:rPr lang="en-US">
                <a:solidFill>
                  <a:schemeClr val="dk1"/>
                </a:solidFill>
              </a:rPr>
              <a:t>: Makes GET method condition. Do not return the requested information if it is not modified since the specified date.</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Range</a:t>
            </a:r>
            <a:r>
              <a:rPr lang="en-US">
                <a:solidFill>
                  <a:srgbClr val="0070C0"/>
                </a:solidFill>
              </a:rPr>
              <a:t>: R</a:t>
            </a:r>
            <a:r>
              <a:rPr lang="en-US">
                <a:solidFill>
                  <a:schemeClr val="dk1"/>
                </a:solidFill>
              </a:rPr>
              <a:t>equest one or more sub-range of the entity, instead of the entire entity.</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Referer</a:t>
            </a:r>
            <a:r>
              <a:rPr lang="en-US">
                <a:solidFill>
                  <a:schemeClr val="dk1"/>
                </a:solidFill>
              </a:rPr>
              <a:t>: enables client to specify, for the servers benefit, the address(URL) of the resources from which the Request-URL was obtained.</a:t>
            </a:r>
            <a:endParaRPr/>
          </a:p>
          <a:p>
            <a:pPr indent="-228600" lvl="0" marL="228600" rtl="0" algn="l">
              <a:lnSpc>
                <a:spcPct val="150000"/>
              </a:lnSpc>
              <a:spcBef>
                <a:spcPts val="1260"/>
              </a:spcBef>
              <a:spcAft>
                <a:spcPts val="0"/>
              </a:spcAft>
              <a:buClr>
                <a:srgbClr val="0070C0"/>
              </a:buClr>
              <a:buSzPts val="1200"/>
              <a:buFont typeface="Quattrocento Sans"/>
              <a:buAutoNum type="arabicPeriod"/>
            </a:pPr>
            <a:r>
              <a:rPr b="1" lang="en-US">
                <a:solidFill>
                  <a:srgbClr val="0070C0"/>
                </a:solidFill>
              </a:rPr>
              <a:t>User-Agent</a:t>
            </a:r>
            <a:r>
              <a:rPr lang="en-US">
                <a:solidFill>
                  <a:schemeClr val="dk1"/>
                </a:solidFill>
              </a:rPr>
              <a:t>: contains information about the </a:t>
            </a:r>
            <a:r>
              <a:rPr b="1" lang="en-US">
                <a:solidFill>
                  <a:schemeClr val="dk1"/>
                </a:solidFill>
              </a:rPr>
              <a:t>user agent originating the request</a:t>
            </a:r>
            <a:r>
              <a:rPr lang="en-US">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 calcmode="lin" valueType="num">
                                      <p:cBhvr additive="base">
                                        <p:cTn dur="500"/>
                                        <p:tgtEl>
                                          <p:spTgt spid="66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 calcmode="lin" valueType="num">
                                      <p:cBhvr additive="base">
                                        <p:cTn dur="500"/>
                                        <p:tgtEl>
                                          <p:spTgt spid="66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 calcmode="lin" valueType="num">
                                      <p:cBhvr additive="base">
                                        <p:cTn dur="500"/>
                                        <p:tgtEl>
                                          <p:spTgt spid="66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 calcmode="lin" valueType="num">
                                      <p:cBhvr additive="base">
                                        <p:cTn dur="500"/>
                                        <p:tgtEl>
                                          <p:spTgt spid="66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 calcmode="lin" valueType="num">
                                      <p:cBhvr additive="base">
                                        <p:cTn dur="500"/>
                                        <p:tgtEl>
                                          <p:spTgt spid="66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anim calcmode="lin" valueType="num">
                                      <p:cBhvr additive="base">
                                        <p:cTn dur="500"/>
                                        <p:tgtEl>
                                          <p:spTgt spid="66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anim calcmode="lin" valueType="num">
                                      <p:cBhvr additive="base">
                                        <p:cTn dur="500"/>
                                        <p:tgtEl>
                                          <p:spTgt spid="66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7" st="7"/>
                                            </p:txEl>
                                          </p:spTgt>
                                        </p:tgtEl>
                                        <p:attrNameLst>
                                          <p:attrName>style.visibility</p:attrName>
                                        </p:attrNameLst>
                                      </p:cBhvr>
                                      <p:to>
                                        <p:strVal val="visible"/>
                                      </p:to>
                                    </p:set>
                                    <p:anim calcmode="lin" valueType="num">
                                      <p:cBhvr additive="base">
                                        <p:cTn dur="500"/>
                                        <p:tgtEl>
                                          <p:spTgt spid="66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8" st="8"/>
                                            </p:txEl>
                                          </p:spTgt>
                                        </p:tgtEl>
                                        <p:attrNameLst>
                                          <p:attrName>style.visibility</p:attrName>
                                        </p:attrNameLst>
                                      </p:cBhvr>
                                      <p:to>
                                        <p:strVal val="visible"/>
                                      </p:to>
                                    </p:set>
                                    <p:anim calcmode="lin" valueType="num">
                                      <p:cBhvr additive="base">
                                        <p:cTn dur="500"/>
                                        <p:tgtEl>
                                          <p:spTgt spid="662">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9" st="9"/>
                                            </p:txEl>
                                          </p:spTgt>
                                        </p:tgtEl>
                                        <p:attrNameLst>
                                          <p:attrName>style.visibility</p:attrName>
                                        </p:attrNameLst>
                                      </p:cBhvr>
                                      <p:to>
                                        <p:strVal val="visible"/>
                                      </p:to>
                                    </p:set>
                                    <p:anim calcmode="lin" valueType="num">
                                      <p:cBhvr additive="base">
                                        <p:cTn dur="500"/>
                                        <p:tgtEl>
                                          <p:spTgt spid="662">
                                            <p:txEl>
                                              <p:pRg end="9" st="9"/>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9" st="9"/>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2">
                                            <p:txEl>
                                              <p:pRg end="10" st="10"/>
                                            </p:txEl>
                                          </p:spTgt>
                                        </p:tgtEl>
                                        <p:attrNameLst>
                                          <p:attrName>style.visibility</p:attrName>
                                        </p:attrNameLst>
                                      </p:cBhvr>
                                      <p:to>
                                        <p:strVal val="visible"/>
                                      </p:to>
                                    </p:set>
                                    <p:anim calcmode="lin" valueType="num">
                                      <p:cBhvr additive="base">
                                        <p:cTn dur="500"/>
                                        <p:tgtEl>
                                          <p:spTgt spid="662">
                                            <p:txEl>
                                              <p:pRg end="10" st="10"/>
                                            </p:txEl>
                                          </p:spTgt>
                                        </p:tgtEl>
                                        <p:attrNameLst>
                                          <p:attrName>ppt_w</p:attrName>
                                        </p:attrNameLst>
                                      </p:cBhvr>
                                      <p:tavLst>
                                        <p:tav fmla="" tm="0">
                                          <p:val>
                                            <p:strVal val="0"/>
                                          </p:val>
                                        </p:tav>
                                        <p:tav fmla="" tm="100000">
                                          <p:val>
                                            <p:strVal val="#ppt_w"/>
                                          </p:val>
                                        </p:tav>
                                      </p:tavLst>
                                    </p:anim>
                                    <p:anim calcmode="lin" valueType="num">
                                      <p:cBhvr additive="base">
                                        <p:cTn dur="500"/>
                                        <p:tgtEl>
                                          <p:spTgt spid="662">
                                            <p:txEl>
                                              <p:pRg end="10" st="1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6" name="Shape 666"/>
        <p:cNvGrpSpPr/>
        <p:nvPr/>
      </p:nvGrpSpPr>
      <p:grpSpPr>
        <a:xfrm>
          <a:off x="0" y="0"/>
          <a:ext cx="0" cy="0"/>
          <a:chOff x="0" y="0"/>
          <a:chExt cx="0" cy="0"/>
        </a:xfrm>
      </p:grpSpPr>
      <p:sp>
        <p:nvSpPr>
          <p:cNvPr id="667" name="Google Shape;667;p79"/>
          <p:cNvSpPr txBox="1"/>
          <p:nvPr>
            <p:ph type="title"/>
          </p:nvPr>
        </p:nvSpPr>
        <p:spPr>
          <a:xfrm>
            <a:off x="180379" y="25758"/>
            <a:ext cx="8062025" cy="57954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Quattrocento Sans"/>
              <a:buNone/>
            </a:pPr>
            <a:r>
              <a:rPr b="1" lang="en-US" sz="2800" u="sng">
                <a:solidFill>
                  <a:schemeClr val="dk1"/>
                </a:solidFill>
              </a:rPr>
              <a:t>Methods of ServletRequest interface</a:t>
            </a:r>
            <a:endParaRPr/>
          </a:p>
        </p:txBody>
      </p:sp>
      <p:sp>
        <p:nvSpPr>
          <p:cNvPr id="668" name="Google Shape;668;p79"/>
          <p:cNvSpPr/>
          <p:nvPr/>
        </p:nvSpPr>
        <p:spPr>
          <a:xfrm>
            <a:off x="180379" y="757462"/>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String getParameter(String name)</a:t>
            </a:r>
            <a:endParaRPr sz="1200">
              <a:solidFill>
                <a:schemeClr val="lt1"/>
              </a:solidFill>
              <a:latin typeface="Quattrocento Sans"/>
              <a:ea typeface="Quattrocento Sans"/>
              <a:cs typeface="Quattrocento Sans"/>
              <a:sym typeface="Quattrocento Sans"/>
            </a:endParaRPr>
          </a:p>
        </p:txBody>
      </p:sp>
      <p:sp>
        <p:nvSpPr>
          <p:cNvPr id="669" name="Google Shape;669;p79"/>
          <p:cNvSpPr/>
          <p:nvPr/>
        </p:nvSpPr>
        <p:spPr>
          <a:xfrm rot="5400000">
            <a:off x="1329424" y="568572"/>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9"/>
          <p:cNvSpPr txBox="1"/>
          <p:nvPr/>
        </p:nvSpPr>
        <p:spPr>
          <a:xfrm>
            <a:off x="1140510" y="785869"/>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Rreturns the value of the given parameter as String or null if the given parameter does not exist</a:t>
            </a:r>
            <a:endParaRPr b="0" i="0" sz="1400" u="none" cap="none" strike="noStrike">
              <a:solidFill>
                <a:schemeClr val="dk1"/>
              </a:solidFill>
              <a:latin typeface="Quattrocento Sans"/>
              <a:ea typeface="Quattrocento Sans"/>
              <a:cs typeface="Quattrocento Sans"/>
              <a:sym typeface="Quattrocento Sans"/>
            </a:endParaRPr>
          </a:p>
        </p:txBody>
      </p:sp>
      <p:sp>
        <p:nvSpPr>
          <p:cNvPr id="671" name="Google Shape;671;p79"/>
          <p:cNvSpPr/>
          <p:nvPr/>
        </p:nvSpPr>
        <p:spPr>
          <a:xfrm>
            <a:off x="180379" y="1427193"/>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Enumeration getParameterNames()</a:t>
            </a:r>
            <a:endParaRPr sz="1200">
              <a:solidFill>
                <a:schemeClr val="lt1"/>
              </a:solidFill>
              <a:latin typeface="Quattrocento Sans"/>
              <a:ea typeface="Quattrocento Sans"/>
              <a:cs typeface="Quattrocento Sans"/>
              <a:sym typeface="Quattrocento Sans"/>
            </a:endParaRPr>
          </a:p>
        </p:txBody>
      </p:sp>
      <p:sp>
        <p:nvSpPr>
          <p:cNvPr id="672" name="Google Shape;672;p79"/>
          <p:cNvSpPr/>
          <p:nvPr/>
        </p:nvSpPr>
        <p:spPr>
          <a:xfrm rot="5400000">
            <a:off x="1329424" y="1238303"/>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9"/>
          <p:cNvSpPr txBox="1"/>
          <p:nvPr/>
        </p:nvSpPr>
        <p:spPr>
          <a:xfrm>
            <a:off x="1140510" y="1455619"/>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an Enumeration of Strings objects containing the names of parameters in the request.</a:t>
            </a:r>
            <a:endParaRPr b="0" i="0" sz="1400" u="none" cap="none" strike="noStrike">
              <a:solidFill>
                <a:schemeClr val="dk1"/>
              </a:solidFill>
              <a:latin typeface="Quattrocento Sans"/>
              <a:ea typeface="Quattrocento Sans"/>
              <a:cs typeface="Quattrocento Sans"/>
              <a:sym typeface="Quattrocento Sans"/>
            </a:endParaRPr>
          </a:p>
        </p:txBody>
      </p:sp>
      <p:sp>
        <p:nvSpPr>
          <p:cNvPr id="674" name="Google Shape;674;p79"/>
          <p:cNvSpPr/>
          <p:nvPr/>
        </p:nvSpPr>
        <p:spPr>
          <a:xfrm>
            <a:off x="180379" y="2096924"/>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String[] getParameterValues(String name)</a:t>
            </a:r>
            <a:endParaRPr sz="1200">
              <a:solidFill>
                <a:schemeClr val="lt1"/>
              </a:solidFill>
              <a:latin typeface="Quattrocento Sans"/>
              <a:ea typeface="Quattrocento Sans"/>
              <a:cs typeface="Quattrocento Sans"/>
              <a:sym typeface="Quattrocento Sans"/>
            </a:endParaRPr>
          </a:p>
        </p:txBody>
      </p:sp>
      <p:sp>
        <p:nvSpPr>
          <p:cNvPr id="675" name="Google Shape;675;p79"/>
          <p:cNvSpPr/>
          <p:nvPr/>
        </p:nvSpPr>
        <p:spPr>
          <a:xfrm rot="5400000">
            <a:off x="1329424" y="1908034"/>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9"/>
          <p:cNvSpPr txBox="1"/>
          <p:nvPr/>
        </p:nvSpPr>
        <p:spPr>
          <a:xfrm>
            <a:off x="1140510" y="2125344"/>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an array of Strings containing the all the values, the parameters has, returns null if parameter doesn’t have any value.</a:t>
            </a:r>
            <a:endParaRPr b="0" i="0" sz="1400" u="none" cap="none" strike="noStrike">
              <a:solidFill>
                <a:schemeClr val="dk1"/>
              </a:solidFill>
              <a:latin typeface="Quattrocento Sans"/>
              <a:ea typeface="Quattrocento Sans"/>
              <a:cs typeface="Quattrocento Sans"/>
              <a:sym typeface="Quattrocento Sans"/>
            </a:endParaRPr>
          </a:p>
        </p:txBody>
      </p:sp>
      <p:sp>
        <p:nvSpPr>
          <p:cNvPr id="677" name="Google Shape;677;p79"/>
          <p:cNvSpPr/>
          <p:nvPr/>
        </p:nvSpPr>
        <p:spPr>
          <a:xfrm>
            <a:off x="180379" y="2766655"/>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String getHeader(String name)</a:t>
            </a:r>
            <a:endParaRPr sz="1200">
              <a:solidFill>
                <a:schemeClr val="lt1"/>
              </a:solidFill>
              <a:latin typeface="Quattrocento Sans"/>
              <a:ea typeface="Quattrocento Sans"/>
              <a:cs typeface="Quattrocento Sans"/>
              <a:sym typeface="Quattrocento Sans"/>
            </a:endParaRPr>
          </a:p>
        </p:txBody>
      </p:sp>
      <p:sp>
        <p:nvSpPr>
          <p:cNvPr id="678" name="Google Shape;678;p79"/>
          <p:cNvSpPr/>
          <p:nvPr/>
        </p:nvSpPr>
        <p:spPr>
          <a:xfrm rot="5400000">
            <a:off x="1329424" y="2577765"/>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9"/>
          <p:cNvSpPr txBox="1"/>
          <p:nvPr/>
        </p:nvSpPr>
        <p:spPr>
          <a:xfrm>
            <a:off x="1140510" y="2795069"/>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the value of the specified request header as a String</a:t>
            </a:r>
            <a:endParaRPr b="0" i="0" sz="1400" u="none" cap="none" strike="noStrike">
              <a:solidFill>
                <a:schemeClr val="dk1"/>
              </a:solidFill>
              <a:latin typeface="Quattrocento Sans"/>
              <a:ea typeface="Quattrocento Sans"/>
              <a:cs typeface="Quattrocento Sans"/>
              <a:sym typeface="Quattrocento Sans"/>
            </a:endParaRPr>
          </a:p>
        </p:txBody>
      </p:sp>
      <p:sp>
        <p:nvSpPr>
          <p:cNvPr id="680" name="Google Shape;680;p79"/>
          <p:cNvSpPr/>
          <p:nvPr/>
        </p:nvSpPr>
        <p:spPr>
          <a:xfrm>
            <a:off x="180379" y="3436386"/>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int getContentLength()</a:t>
            </a:r>
            <a:endParaRPr sz="1200">
              <a:solidFill>
                <a:schemeClr val="lt1"/>
              </a:solidFill>
              <a:latin typeface="Quattrocento Sans"/>
              <a:ea typeface="Quattrocento Sans"/>
              <a:cs typeface="Quattrocento Sans"/>
              <a:sym typeface="Quattrocento Sans"/>
            </a:endParaRPr>
          </a:p>
        </p:txBody>
      </p:sp>
      <p:sp>
        <p:nvSpPr>
          <p:cNvPr id="681" name="Google Shape;681;p79"/>
          <p:cNvSpPr/>
          <p:nvPr/>
        </p:nvSpPr>
        <p:spPr>
          <a:xfrm rot="5400000">
            <a:off x="1329424" y="3247496"/>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9"/>
          <p:cNvSpPr txBox="1"/>
          <p:nvPr/>
        </p:nvSpPr>
        <p:spPr>
          <a:xfrm>
            <a:off x="1140510" y="3464794"/>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the length of the request content in bytes</a:t>
            </a:r>
            <a:endParaRPr b="0" i="0" sz="1400" u="none" cap="none" strike="noStrike">
              <a:solidFill>
                <a:schemeClr val="dk1"/>
              </a:solidFill>
              <a:latin typeface="Quattrocento Sans"/>
              <a:ea typeface="Quattrocento Sans"/>
              <a:cs typeface="Quattrocento Sans"/>
              <a:sym typeface="Quattrocento Sans"/>
            </a:endParaRPr>
          </a:p>
        </p:txBody>
      </p:sp>
      <p:sp>
        <p:nvSpPr>
          <p:cNvPr id="683" name="Google Shape;683;p79"/>
          <p:cNvSpPr/>
          <p:nvPr/>
        </p:nvSpPr>
        <p:spPr>
          <a:xfrm>
            <a:off x="180379" y="4106117"/>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String getProtocol()</a:t>
            </a:r>
            <a:endParaRPr sz="1200">
              <a:solidFill>
                <a:schemeClr val="lt1"/>
              </a:solidFill>
              <a:latin typeface="Quattrocento Sans"/>
              <a:ea typeface="Quattrocento Sans"/>
              <a:cs typeface="Quattrocento Sans"/>
              <a:sym typeface="Quattrocento Sans"/>
            </a:endParaRPr>
          </a:p>
        </p:txBody>
      </p:sp>
      <p:sp>
        <p:nvSpPr>
          <p:cNvPr id="684" name="Google Shape;684;p79"/>
          <p:cNvSpPr/>
          <p:nvPr/>
        </p:nvSpPr>
        <p:spPr>
          <a:xfrm rot="5400000">
            <a:off x="1329424" y="3917227"/>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9"/>
          <p:cNvSpPr txBox="1"/>
          <p:nvPr/>
        </p:nvSpPr>
        <p:spPr>
          <a:xfrm>
            <a:off x="1140510" y="4134544"/>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the name and version of the protocol the request.</a:t>
            </a:r>
            <a:endParaRPr b="0" i="0" sz="1400" u="none" cap="none" strike="noStrike">
              <a:solidFill>
                <a:schemeClr val="dk1"/>
              </a:solidFill>
              <a:latin typeface="Quattrocento Sans"/>
              <a:ea typeface="Quattrocento Sans"/>
              <a:cs typeface="Quattrocento Sans"/>
              <a:sym typeface="Quattrocento Sans"/>
            </a:endParaRPr>
          </a:p>
        </p:txBody>
      </p:sp>
      <p:sp>
        <p:nvSpPr>
          <p:cNvPr id="686" name="Google Shape;686;p79"/>
          <p:cNvSpPr/>
          <p:nvPr/>
        </p:nvSpPr>
        <p:spPr>
          <a:xfrm>
            <a:off x="180379" y="4775848"/>
            <a:ext cx="960155" cy="582375"/>
          </a:xfrm>
          <a:prstGeom prst="roundRect">
            <a:avLst>
              <a:gd fmla="val 16667" name="adj"/>
            </a:avLst>
          </a:prstGeom>
          <a:solidFill>
            <a:srgbClr val="1E4E7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200">
                <a:solidFill>
                  <a:schemeClr val="lt1"/>
                </a:solidFill>
                <a:latin typeface="Quattrocento Sans"/>
                <a:ea typeface="Quattrocento Sans"/>
                <a:cs typeface="Quattrocento Sans"/>
                <a:sym typeface="Quattrocento Sans"/>
              </a:rPr>
              <a:t>String getQueryString()</a:t>
            </a:r>
            <a:endParaRPr sz="1200">
              <a:solidFill>
                <a:schemeClr val="lt1"/>
              </a:solidFill>
              <a:latin typeface="Quattrocento Sans"/>
              <a:ea typeface="Quattrocento Sans"/>
              <a:cs typeface="Quattrocento Sans"/>
              <a:sym typeface="Quattrocento Sans"/>
            </a:endParaRPr>
          </a:p>
        </p:txBody>
      </p:sp>
      <p:sp>
        <p:nvSpPr>
          <p:cNvPr id="687" name="Google Shape;687;p79"/>
          <p:cNvSpPr/>
          <p:nvPr/>
        </p:nvSpPr>
        <p:spPr>
          <a:xfrm rot="5400000">
            <a:off x="1329424" y="4586958"/>
            <a:ext cx="582375" cy="960155"/>
          </a:xfrm>
          <a:prstGeom prst="round2SameRect">
            <a:avLst>
              <a:gd fmla="val 16667" name="adj1"/>
              <a:gd fmla="val 0" name="adj2"/>
            </a:avLst>
          </a:prstGeom>
          <a:solidFill>
            <a:srgbClr val="1E4E79"/>
          </a:solidFill>
          <a:ln cap="flat" cmpd="sng" w="12700">
            <a:solidFill>
              <a:srgbClr val="BB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9"/>
          <p:cNvSpPr txBox="1"/>
          <p:nvPr/>
        </p:nvSpPr>
        <p:spPr>
          <a:xfrm>
            <a:off x="1140510" y="4804269"/>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the query string that is contained in the request URL after the path</a:t>
            </a:r>
            <a:endParaRPr b="0" i="0" sz="1400" u="none" cap="none" strike="noStrike">
              <a:solidFill>
                <a:schemeClr val="dk1"/>
              </a:solidFill>
              <a:latin typeface="Quattrocento Sans"/>
              <a:ea typeface="Quattrocento Sans"/>
              <a:cs typeface="Quattrocento Sans"/>
              <a:sym typeface="Quattrocento Sans"/>
            </a:endParaRPr>
          </a:p>
        </p:txBody>
      </p:sp>
      <p:sp>
        <p:nvSpPr>
          <p:cNvPr id="689" name="Google Shape;689;p79"/>
          <p:cNvSpPr/>
          <p:nvPr/>
        </p:nvSpPr>
        <p:spPr>
          <a:xfrm>
            <a:off x="180379" y="5445579"/>
            <a:ext cx="960155" cy="582375"/>
          </a:xfrm>
          <a:prstGeom prst="roundRect">
            <a:avLst>
              <a:gd fmla="val 16667" name="adj"/>
            </a:avLst>
          </a:prstGeom>
          <a:solidFill>
            <a:srgbClr val="1E4E79">
              <a:alpha val="89803"/>
            </a:srgbClr>
          </a:solidFill>
          <a:ln cap="flat" cmpd="sng" w="12700">
            <a:solidFill>
              <a:srgbClr val="BFBFBF">
                <a:alpha val="8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i="0" lang="en-US" sz="1400">
                <a:solidFill>
                  <a:schemeClr val="lt1"/>
                </a:solidFill>
                <a:latin typeface="Quattrocento Sans"/>
                <a:ea typeface="Quattrocento Sans"/>
                <a:cs typeface="Quattrocento Sans"/>
                <a:sym typeface="Quattrocento Sans"/>
              </a:rPr>
              <a:t>int getIntHeader(String name)</a:t>
            </a:r>
            <a:endParaRPr sz="1400">
              <a:solidFill>
                <a:schemeClr val="lt1"/>
              </a:solidFill>
              <a:latin typeface="Quattrocento Sans"/>
              <a:ea typeface="Quattrocento Sans"/>
              <a:cs typeface="Quattrocento Sans"/>
              <a:sym typeface="Quattrocento Sans"/>
            </a:endParaRPr>
          </a:p>
        </p:txBody>
      </p:sp>
      <p:sp>
        <p:nvSpPr>
          <p:cNvPr id="690" name="Google Shape;690;p79"/>
          <p:cNvSpPr/>
          <p:nvPr/>
        </p:nvSpPr>
        <p:spPr>
          <a:xfrm rot="5400000">
            <a:off x="1329424" y="5256689"/>
            <a:ext cx="582375" cy="960155"/>
          </a:xfrm>
          <a:prstGeom prst="round2SameRect">
            <a:avLst>
              <a:gd fmla="val 16667" name="adj1"/>
              <a:gd fmla="val 0" name="adj2"/>
            </a:avLst>
          </a:prstGeom>
          <a:solidFill>
            <a:srgbClr val="1E4E79">
              <a:alpha val="89803"/>
            </a:srgbClr>
          </a:solidFill>
          <a:ln cap="flat" cmpd="sng" w="12700">
            <a:solidFill>
              <a:srgbClr val="BFBFB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9"/>
          <p:cNvSpPr txBox="1"/>
          <p:nvPr/>
        </p:nvSpPr>
        <p:spPr>
          <a:xfrm>
            <a:off x="1140510" y="5473994"/>
            <a:ext cx="931726" cy="525517"/>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400"/>
              <a:buFont typeface="Quattrocento Sans"/>
              <a:buChar char="•"/>
            </a:pPr>
            <a:r>
              <a:rPr b="0" i="0" lang="en-US" sz="1400" u="none" cap="none" strike="noStrike">
                <a:solidFill>
                  <a:schemeClr val="dk1"/>
                </a:solidFill>
                <a:latin typeface="Quattrocento Sans"/>
                <a:ea typeface="Quattrocento Sans"/>
                <a:cs typeface="Quattrocento Sans"/>
                <a:sym typeface="Quattrocento Sans"/>
              </a:rPr>
              <a:t>Returns the value of the specified request header as an int.</a:t>
            </a:r>
            <a:endParaRPr b="0" i="0"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sp>
        <p:nvSpPr>
          <p:cNvPr id="696" name="Google Shape;696;p80"/>
          <p:cNvSpPr txBox="1"/>
          <p:nvPr>
            <p:ph idx="1" type="body"/>
          </p:nvPr>
        </p:nvSpPr>
        <p:spPr>
          <a:xfrm>
            <a:off x="113626" y="138491"/>
            <a:ext cx="8667403" cy="639109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lang="en-US" sz="1400">
                <a:solidFill>
                  <a:schemeClr val="dk1"/>
                </a:solidFill>
              </a:rPr>
              <a:t>import java.io.*;</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import java.util.*;</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import javax.servlet.*;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import javax.servlet.http.*;</a:t>
            </a:r>
            <a:endParaRPr/>
          </a:p>
          <a:p>
            <a:pPr indent="0" lvl="0" marL="0" rtl="0" algn="l">
              <a:lnSpc>
                <a:spcPct val="100000"/>
              </a:lnSpc>
              <a:spcBef>
                <a:spcPts val="0"/>
              </a:spcBef>
              <a:spcAft>
                <a:spcPts val="0"/>
              </a:spcAft>
              <a:buClr>
                <a:srgbClr val="7F7F7F"/>
              </a:buClr>
              <a:buSzPts val="1400"/>
              <a:buNone/>
            </a:pPr>
            <a:r>
              <a:t/>
            </a:r>
            <a:endParaRPr sz="1400">
              <a:solidFill>
                <a:schemeClr val="dk1"/>
              </a:solidFill>
            </a:endParaRPr>
          </a:p>
          <a:p>
            <a:pPr indent="0" lvl="0" marL="0" rtl="0" algn="l">
              <a:lnSpc>
                <a:spcPct val="100000"/>
              </a:lnSpc>
              <a:spcBef>
                <a:spcPts val="0"/>
              </a:spcBef>
              <a:spcAft>
                <a:spcPts val="0"/>
              </a:spcAft>
              <a:buClr>
                <a:srgbClr val="0070C0"/>
              </a:buClr>
              <a:buSzPts val="1600"/>
              <a:buNone/>
            </a:pPr>
            <a:r>
              <a:rPr lang="en-US" sz="1600">
                <a:solidFill>
                  <a:srgbClr val="0070C0"/>
                </a:solidFill>
              </a:rPr>
              <a:t>public class reqHeader1 extends HttpServlet</a:t>
            </a: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r>
              <a:rPr b="1" lang="en-US">
                <a:solidFill>
                  <a:srgbClr val="0070C0"/>
                </a:solidFill>
              </a:rPr>
              <a:t>public void doGet(HttpServletRequest request, HttpServletResponse response) throws ServletException,IOException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response.setContentType("text/html");</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PrintWriter out = response.getWriter();</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out.println("&lt;b&gt;" + "HTTP header Information:&lt;br&gt;" + "&lt;/b&gt;");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out.println("&lt;h3&gt;" + "Host Name:" + </a:t>
            </a:r>
            <a:r>
              <a:rPr b="1" lang="en-US" sz="1400">
                <a:solidFill>
                  <a:schemeClr val="dk1"/>
                </a:solidFill>
              </a:rPr>
              <a:t>request.getHeader("Host") </a:t>
            </a:r>
            <a:r>
              <a:rPr lang="en-US" sz="1400">
                <a:solidFill>
                  <a:schemeClr val="dk1"/>
                </a:solidFill>
              </a:rPr>
              <a:t>+ "&lt;/h3&gt;");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out.println("&lt;hr&gt;" + "&lt;/hr&gt;");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out.println("&lt;h3&gt;" + "Accept:" + </a:t>
            </a:r>
            <a:r>
              <a:rPr b="1" lang="en-US" sz="1400">
                <a:solidFill>
                  <a:schemeClr val="dk1"/>
                </a:solidFill>
              </a:rPr>
              <a:t>request.getHeader("Accept") </a:t>
            </a:r>
            <a:r>
              <a:rPr lang="en-US" sz="1400">
                <a:solidFill>
                  <a:schemeClr val="dk1"/>
                </a:solidFill>
              </a:rPr>
              <a:t>+ "&lt;/h3&gt;");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out.println("&lt;hr&gt;" + "&lt;/hr&gt;");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out.println("&lt;h3&gt;" + "Accept Language:" + </a:t>
            </a:r>
            <a:r>
              <a:rPr b="1" lang="en-US" sz="1400">
                <a:solidFill>
                  <a:schemeClr val="dk1"/>
                </a:solidFill>
              </a:rPr>
              <a:t>request.getHeader("Accept-Language") </a:t>
            </a:r>
            <a:r>
              <a:rPr lang="en-US" sz="1400">
                <a:solidFill>
                  <a:schemeClr val="dk1"/>
                </a:solidFill>
              </a:rPr>
              <a:t>+ "&lt;/h3&gt;");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out.println("&lt;hr&gt;" + "&lt;/hr&gt;");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out.println("&lt;h3&gt;" + "Accept Character Set:" + </a:t>
            </a:r>
            <a:r>
              <a:rPr b="1" lang="en-US" sz="1400">
                <a:solidFill>
                  <a:schemeClr val="dk1"/>
                </a:solidFill>
              </a:rPr>
              <a:t>request.getHeader("Accept-Charset") </a:t>
            </a:r>
            <a:r>
              <a:rPr lang="en-US" sz="1400">
                <a:solidFill>
                  <a:schemeClr val="dk1"/>
                </a:solidFill>
              </a:rPr>
              <a:t>+ "&lt;/h3&gt;");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out.println("&lt;hr&gt;" + "&lt;/hr&gt;");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out.println("&lt;h3&gt;" + "Accept Encoding:" + </a:t>
            </a:r>
            <a:r>
              <a:rPr b="1" lang="en-US" sz="1400">
                <a:solidFill>
                  <a:schemeClr val="dk1"/>
                </a:solidFill>
              </a:rPr>
              <a:t>request.getHeader("Accept-Encoding") </a:t>
            </a:r>
            <a:r>
              <a:rPr lang="en-US" sz="1400">
                <a:solidFill>
                  <a:schemeClr val="dk1"/>
                </a:solidFill>
              </a:rPr>
              <a:t>+ "&lt;/h3&gt;");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out.println("&lt;hr&gt;" + "&lt;/hr&gt;");</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0"/>
              </a:spcBef>
              <a:spcAft>
                <a:spcPts val="0"/>
              </a:spcAft>
              <a:buClr>
                <a:schemeClr val="dk1"/>
              </a:buClr>
              <a:buSzPts val="1400"/>
              <a:buNone/>
            </a:pPr>
            <a:r>
              <a:rPr lang="en-US" sz="1400">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5" st="2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6" st="2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7" st="2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8" st="2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xEl>
                                              <p:pRg end="29" st="2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HttpResponse</a:t>
            </a:r>
            <a:endParaRPr b="1" sz="3600"/>
          </a:p>
        </p:txBody>
      </p:sp>
      <p:sp>
        <p:nvSpPr>
          <p:cNvPr id="702" name="Google Shape;702;p81"/>
          <p:cNvSpPr txBox="1"/>
          <p:nvPr>
            <p:ph idx="1" type="body"/>
          </p:nvPr>
        </p:nvSpPr>
        <p:spPr>
          <a:xfrm>
            <a:off x="303203" y="1607261"/>
            <a:ext cx="3125815" cy="2787318"/>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100"/>
              <a:buFont typeface="Arial"/>
              <a:buChar char="•"/>
            </a:pPr>
            <a:r>
              <a:rPr lang="en-US" sz="1100">
                <a:solidFill>
                  <a:schemeClr val="dk1"/>
                </a:solidFill>
              </a:rPr>
              <a:t>The purpose of the HttpResponse object is to represent the </a:t>
            </a:r>
            <a:r>
              <a:rPr b="1" lang="en-US" sz="1100">
                <a:solidFill>
                  <a:srgbClr val="0070C0"/>
                </a:solidFill>
              </a:rPr>
              <a:t>HTTP response  web application sends back to the browser</a:t>
            </a:r>
            <a:r>
              <a:rPr lang="en-US" sz="1100">
                <a:solidFill>
                  <a:schemeClr val="dk1"/>
                </a:solidFill>
              </a:rPr>
              <a:t>, in response to the HTTP request  </a:t>
            </a:r>
            <a:endParaRPr/>
          </a:p>
          <a:p>
            <a:pPr indent="-171450" lvl="0" marL="171450" rtl="0" algn="just">
              <a:lnSpc>
                <a:spcPct val="150000"/>
              </a:lnSpc>
              <a:spcBef>
                <a:spcPts val="1230"/>
              </a:spcBef>
              <a:spcAft>
                <a:spcPts val="0"/>
              </a:spcAft>
              <a:buClr>
                <a:schemeClr val="dk1"/>
              </a:buClr>
              <a:buSzPts val="1100"/>
              <a:buFont typeface="Arial"/>
              <a:buChar char="•"/>
            </a:pPr>
            <a:r>
              <a:rPr lang="en-US" sz="1100">
                <a:solidFill>
                  <a:schemeClr val="dk1"/>
                </a:solidFill>
              </a:rPr>
              <a:t>The </a:t>
            </a:r>
            <a:r>
              <a:rPr b="1" lang="en-US" sz="1100">
                <a:solidFill>
                  <a:schemeClr val="dk1"/>
                </a:solidFill>
              </a:rPr>
              <a:t>HttpResponse object has a lot of methods</a:t>
            </a:r>
            <a:r>
              <a:rPr lang="en-US" sz="1100">
                <a:solidFill>
                  <a:schemeClr val="dk1"/>
                </a:solidFill>
              </a:rPr>
              <a:t>, so we will discuss the most commonly used  </a:t>
            </a:r>
            <a:endParaRPr/>
          </a:p>
          <a:p>
            <a:pPr indent="-171450" lvl="0" marL="171450" rtl="0" algn="just">
              <a:lnSpc>
                <a:spcPct val="150000"/>
              </a:lnSpc>
              <a:spcBef>
                <a:spcPts val="1230"/>
              </a:spcBef>
              <a:spcAft>
                <a:spcPts val="0"/>
              </a:spcAft>
              <a:buClr>
                <a:schemeClr val="dk1"/>
              </a:buClr>
              <a:buSzPts val="1100"/>
              <a:buFont typeface="Arial"/>
              <a:buChar char="•"/>
            </a:pPr>
            <a:r>
              <a:rPr lang="en-US" sz="1100">
                <a:solidFill>
                  <a:schemeClr val="dk1"/>
                </a:solidFill>
              </a:rPr>
              <a:t>The rest you can read from JavaDoc, if you are interested.</a:t>
            </a:r>
            <a:endParaRPr/>
          </a:p>
        </p:txBody>
      </p:sp>
      <p:sp>
        <p:nvSpPr>
          <p:cNvPr id="703" name="Google Shape;703;p81"/>
          <p:cNvSpPr txBox="1"/>
          <p:nvPr/>
        </p:nvSpPr>
        <p:spPr>
          <a:xfrm>
            <a:off x="4093698" y="1436671"/>
            <a:ext cx="2943284" cy="3411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1" lang="en-US" sz="1200">
                <a:solidFill>
                  <a:srgbClr val="000000"/>
                </a:solidFill>
                <a:latin typeface="arial"/>
                <a:ea typeface="arial"/>
                <a:cs typeface="arial"/>
                <a:sym typeface="arial"/>
              </a:rPr>
              <a:t>1. Writing HTML</a:t>
            </a:r>
            <a:endParaRPr/>
          </a:p>
        </p:txBody>
      </p:sp>
      <p:sp>
        <p:nvSpPr>
          <p:cNvPr id="704" name="Google Shape;704;p81"/>
          <p:cNvSpPr/>
          <p:nvPr/>
        </p:nvSpPr>
        <p:spPr>
          <a:xfrm>
            <a:off x="4210334" y="1800591"/>
            <a:ext cx="4305020" cy="1061829"/>
          </a:xfrm>
          <a:prstGeom prst="rect">
            <a:avLst/>
          </a:prstGeom>
          <a:solidFill>
            <a:srgbClr val="ACB8CA"/>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response.setContentType("text/html");</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out.println("&lt;html&gt;&lt;</a:t>
            </a:r>
            <a:r>
              <a:rPr lang="en-US" sz="1200">
                <a:solidFill>
                  <a:schemeClr val="dk1"/>
                </a:solidFill>
                <a:latin typeface="Quattrocento Sans"/>
                <a:ea typeface="Quattrocento Sans"/>
                <a:cs typeface="Quattrocento Sans"/>
                <a:sym typeface="Quattrocento Sans"/>
              </a:rPr>
              <a:t>body&gt; Hello </a:t>
            </a:r>
            <a:r>
              <a:rPr lang="en-US" sz="1400">
                <a:solidFill>
                  <a:schemeClr val="dk1"/>
                </a:solidFill>
                <a:latin typeface="Quattrocento Sans"/>
                <a:ea typeface="Quattrocento Sans"/>
                <a:cs typeface="Quattrocento Sans"/>
                <a:sym typeface="Quattrocento Sans"/>
              </a:rPr>
              <a:t>&lt;/body&gt;&lt;/html&gt;");</a:t>
            </a:r>
            <a:endParaRPr/>
          </a:p>
        </p:txBody>
      </p:sp>
      <p:sp>
        <p:nvSpPr>
          <p:cNvPr id="705" name="Google Shape;705;p81"/>
          <p:cNvSpPr txBox="1"/>
          <p:nvPr/>
        </p:nvSpPr>
        <p:spPr>
          <a:xfrm>
            <a:off x="4093697" y="2986227"/>
            <a:ext cx="3125815" cy="3411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1" lang="en-US" sz="1200">
                <a:solidFill>
                  <a:srgbClr val="000000"/>
                </a:solidFill>
                <a:latin typeface="arial"/>
                <a:ea typeface="arial"/>
                <a:cs typeface="arial"/>
                <a:sym typeface="arial"/>
              </a:rPr>
              <a:t>2. Content Type</a:t>
            </a:r>
            <a:endParaRPr/>
          </a:p>
        </p:txBody>
      </p:sp>
      <p:sp>
        <p:nvSpPr>
          <p:cNvPr id="706" name="Google Shape;706;p81"/>
          <p:cNvSpPr/>
          <p:nvPr/>
        </p:nvSpPr>
        <p:spPr>
          <a:xfrm>
            <a:off x="4210334" y="3350147"/>
            <a:ext cx="4305020" cy="738664"/>
          </a:xfrm>
          <a:prstGeom prst="rect">
            <a:avLst/>
          </a:prstGeom>
          <a:solidFill>
            <a:srgbClr val="ACB8CA"/>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response.setContentType("text/html");</a:t>
            </a:r>
            <a:endParaRPr/>
          </a:p>
        </p:txBody>
      </p:sp>
      <p:sp>
        <p:nvSpPr>
          <p:cNvPr id="707" name="Google Shape;707;p81"/>
          <p:cNvSpPr txBox="1"/>
          <p:nvPr/>
        </p:nvSpPr>
        <p:spPr>
          <a:xfrm>
            <a:off x="4093697" y="4365193"/>
            <a:ext cx="3125815" cy="3411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1" lang="en-US" sz="1200">
                <a:solidFill>
                  <a:srgbClr val="000000"/>
                </a:solidFill>
                <a:latin typeface="arial"/>
                <a:ea typeface="arial"/>
                <a:cs typeface="arial"/>
                <a:sym typeface="arial"/>
              </a:rPr>
              <a:t>2. Redirecting URL</a:t>
            </a:r>
            <a:endParaRPr/>
          </a:p>
        </p:txBody>
      </p:sp>
      <p:sp>
        <p:nvSpPr>
          <p:cNvPr id="708" name="Google Shape;708;p81"/>
          <p:cNvSpPr/>
          <p:nvPr/>
        </p:nvSpPr>
        <p:spPr>
          <a:xfrm>
            <a:off x="4210334" y="4729113"/>
            <a:ext cx="4305020" cy="1061829"/>
          </a:xfrm>
          <a:prstGeom prst="rect">
            <a:avLst/>
          </a:prstGeom>
          <a:solidFill>
            <a:srgbClr val="ACB8CA"/>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response.setContentType("text/html");</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response.sendRedirect(“www.google.com");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xEl>
                                              <p:pRg end="0" st="0"/>
                                            </p:txEl>
                                          </p:spTgt>
                                        </p:tgtEl>
                                        <p:attrNameLst>
                                          <p:attrName>style.visibility</p:attrName>
                                        </p:attrNameLst>
                                      </p:cBhvr>
                                      <p:to>
                                        <p:strVal val="visible"/>
                                      </p:to>
                                    </p:set>
                                    <p:animEffect filter="fade" transition="in">
                                      <p:cBhvr>
                                        <p:cTn dur="1000"/>
                                        <p:tgtEl>
                                          <p:spTgt spid="7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xEl>
                                              <p:pRg end="1" st="1"/>
                                            </p:txEl>
                                          </p:spTgt>
                                        </p:tgtEl>
                                        <p:attrNameLst>
                                          <p:attrName>style.visibility</p:attrName>
                                        </p:attrNameLst>
                                      </p:cBhvr>
                                      <p:to>
                                        <p:strVal val="visible"/>
                                      </p:to>
                                    </p:set>
                                    <p:animEffect filter="fade" transition="in">
                                      <p:cBhvr>
                                        <p:cTn dur="1000"/>
                                        <p:tgtEl>
                                          <p:spTgt spid="7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xEl>
                                              <p:pRg end="2" st="2"/>
                                            </p:txEl>
                                          </p:spTgt>
                                        </p:tgtEl>
                                        <p:attrNameLst>
                                          <p:attrName>style.visibility</p:attrName>
                                        </p:attrNameLst>
                                      </p:cBhvr>
                                      <p:to>
                                        <p:strVal val="visible"/>
                                      </p:to>
                                    </p:set>
                                    <p:animEffect filter="fade" transition="in">
                                      <p:cBhvr>
                                        <p:cTn dur="1000"/>
                                        <p:tgtEl>
                                          <p:spTgt spid="7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What is Java Servlet?</a:t>
            </a:r>
            <a:endParaRPr b="1" sz="3200"/>
          </a:p>
        </p:txBody>
      </p:sp>
      <p:sp>
        <p:nvSpPr>
          <p:cNvPr id="166" name="Google Shape;166;p19"/>
          <p:cNvSpPr txBox="1"/>
          <p:nvPr>
            <p:ph idx="1" type="body"/>
          </p:nvPr>
        </p:nvSpPr>
        <p:spPr>
          <a:xfrm>
            <a:off x="453329" y="1452137"/>
            <a:ext cx="8013073" cy="4351339"/>
          </a:xfrm>
          <a:prstGeom prst="rect">
            <a:avLst/>
          </a:prstGeom>
          <a:noFill/>
          <a:ln>
            <a:noFill/>
          </a:ln>
        </p:spPr>
        <p:txBody>
          <a:bodyPr anchorCtr="0" anchor="t" bIns="45700" lIns="91425" spcFirstLastPara="1" rIns="91425" wrap="square" tIns="45700">
            <a:normAutofit/>
          </a:bodyPr>
          <a:lstStyle/>
          <a:p>
            <a:pPr indent="-342877" lvl="0" marL="342877" rtl="0" algn="l">
              <a:lnSpc>
                <a:spcPct val="150000"/>
              </a:lnSpc>
              <a:spcBef>
                <a:spcPts val="0"/>
              </a:spcBef>
              <a:spcAft>
                <a:spcPts val="0"/>
              </a:spcAft>
              <a:buClr>
                <a:schemeClr val="dk1"/>
              </a:buClr>
              <a:buSzPts val="2000"/>
              <a:buFont typeface="Arial"/>
              <a:buChar char="•"/>
            </a:pPr>
            <a:r>
              <a:rPr lang="en-US" sz="2000">
                <a:solidFill>
                  <a:schemeClr val="dk1"/>
                </a:solidFill>
              </a:rPr>
              <a:t>A </a:t>
            </a:r>
            <a:r>
              <a:rPr lang="en-US" sz="2000" u="sng">
                <a:solidFill>
                  <a:schemeClr val="dk1"/>
                </a:solidFill>
              </a:rPr>
              <a:t>servlet</a:t>
            </a:r>
            <a:r>
              <a:rPr lang="en-US" sz="2000">
                <a:solidFill>
                  <a:schemeClr val="dk1"/>
                </a:solidFill>
              </a:rPr>
              <a:t> is a Java program which outputs an html page; it is a server-side technology</a:t>
            </a:r>
            <a:endParaRPr/>
          </a:p>
          <a:p>
            <a:pPr indent="-215877" lvl="0" marL="342877" rtl="0" algn="l">
              <a:lnSpc>
                <a:spcPct val="150000"/>
              </a:lnSpc>
              <a:spcBef>
                <a:spcPts val="1500"/>
              </a:spcBef>
              <a:spcAft>
                <a:spcPts val="0"/>
              </a:spcAft>
              <a:buClr>
                <a:srgbClr val="7F7F7F"/>
              </a:buClr>
              <a:buSzPts val="2000"/>
              <a:buFont typeface="Arial"/>
              <a:buNone/>
            </a:pPr>
            <a:r>
              <a:t/>
            </a:r>
            <a:endParaRPr sz="2000">
              <a:solidFill>
                <a:schemeClr val="dk1"/>
              </a:solidFill>
            </a:endParaRPr>
          </a:p>
        </p:txBody>
      </p:sp>
      <p:pic>
        <p:nvPicPr>
          <p:cNvPr id="167" name="Google Shape;167;p19"/>
          <p:cNvPicPr preferRelativeResize="0"/>
          <p:nvPr/>
        </p:nvPicPr>
        <p:blipFill rotWithShape="1">
          <a:blip r:embed="rId3">
            <a:alphaModFix/>
          </a:blip>
          <a:srcRect b="0" l="0" r="0" t="0"/>
          <a:stretch/>
        </p:blipFill>
        <p:spPr>
          <a:xfrm>
            <a:off x="304801" y="3121498"/>
            <a:ext cx="1676401" cy="1460879"/>
          </a:xfrm>
          <a:prstGeom prst="rect">
            <a:avLst/>
          </a:prstGeom>
          <a:noFill/>
          <a:ln>
            <a:noFill/>
          </a:ln>
        </p:spPr>
      </p:pic>
      <p:sp>
        <p:nvSpPr>
          <p:cNvPr id="168" name="Google Shape;168;p19"/>
          <p:cNvSpPr txBox="1"/>
          <p:nvPr/>
        </p:nvSpPr>
        <p:spPr>
          <a:xfrm>
            <a:off x="577092" y="4776077"/>
            <a:ext cx="1320170" cy="4801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20">
                <a:solidFill>
                  <a:schemeClr val="dk1"/>
                </a:solidFill>
                <a:latin typeface="Quattrocento Sans"/>
                <a:ea typeface="Quattrocento Sans"/>
                <a:cs typeface="Quattrocento Sans"/>
                <a:sym typeface="Quattrocento Sans"/>
              </a:rPr>
              <a:t>Browser</a:t>
            </a:r>
            <a:endParaRPr/>
          </a:p>
        </p:txBody>
      </p:sp>
      <p:pic>
        <p:nvPicPr>
          <p:cNvPr id="169" name="Google Shape;169;p19"/>
          <p:cNvPicPr preferRelativeResize="0"/>
          <p:nvPr/>
        </p:nvPicPr>
        <p:blipFill rotWithShape="1">
          <a:blip r:embed="rId4">
            <a:alphaModFix/>
          </a:blip>
          <a:srcRect b="0" l="0" r="0" t="0"/>
          <a:stretch/>
        </p:blipFill>
        <p:spPr>
          <a:xfrm>
            <a:off x="4038602" y="3048000"/>
            <a:ext cx="1298575" cy="1600200"/>
          </a:xfrm>
          <a:prstGeom prst="rect">
            <a:avLst/>
          </a:prstGeom>
          <a:noFill/>
          <a:ln>
            <a:noFill/>
          </a:ln>
        </p:spPr>
      </p:pic>
      <p:cxnSp>
        <p:nvCxnSpPr>
          <p:cNvPr id="170" name="Google Shape;170;p19"/>
          <p:cNvCxnSpPr/>
          <p:nvPr/>
        </p:nvCxnSpPr>
        <p:spPr>
          <a:xfrm>
            <a:off x="1981201" y="3505200"/>
            <a:ext cx="2286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71" name="Google Shape;171;p19"/>
          <p:cNvCxnSpPr/>
          <p:nvPr/>
        </p:nvCxnSpPr>
        <p:spPr>
          <a:xfrm rot="10800000">
            <a:off x="1981204" y="4038600"/>
            <a:ext cx="2209801" cy="0"/>
          </a:xfrm>
          <a:prstGeom prst="straightConnector1">
            <a:avLst/>
          </a:prstGeom>
          <a:noFill/>
          <a:ln cap="flat" cmpd="sng" w="9525">
            <a:solidFill>
              <a:schemeClr val="dk1"/>
            </a:solidFill>
            <a:prstDash val="solid"/>
            <a:miter lim="800000"/>
            <a:headEnd len="med" w="med" type="none"/>
            <a:tailEnd len="med" w="med" type="triangle"/>
          </a:ln>
        </p:spPr>
      </p:cxnSp>
      <p:sp>
        <p:nvSpPr>
          <p:cNvPr id="172" name="Google Shape;172;p19"/>
          <p:cNvSpPr txBox="1"/>
          <p:nvPr/>
        </p:nvSpPr>
        <p:spPr>
          <a:xfrm>
            <a:off x="2514600" y="3200402"/>
            <a:ext cx="14444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HTTP Request</a:t>
            </a:r>
            <a:endParaRPr/>
          </a:p>
        </p:txBody>
      </p:sp>
      <p:sp>
        <p:nvSpPr>
          <p:cNvPr id="173" name="Google Shape;173;p19"/>
          <p:cNvSpPr txBox="1"/>
          <p:nvPr/>
        </p:nvSpPr>
        <p:spPr>
          <a:xfrm>
            <a:off x="2514603" y="3733802"/>
            <a:ext cx="158229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HTTP Response</a:t>
            </a:r>
            <a:endParaRPr/>
          </a:p>
        </p:txBody>
      </p:sp>
      <p:sp>
        <p:nvSpPr>
          <p:cNvPr id="174" name="Google Shape;174;p19"/>
          <p:cNvSpPr txBox="1"/>
          <p:nvPr/>
        </p:nvSpPr>
        <p:spPr>
          <a:xfrm>
            <a:off x="5334002" y="3200402"/>
            <a:ext cx="198291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Server-side Request</a:t>
            </a:r>
            <a:endParaRPr/>
          </a:p>
        </p:txBody>
      </p:sp>
      <p:sp>
        <p:nvSpPr>
          <p:cNvPr id="175" name="Google Shape;175;p19"/>
          <p:cNvSpPr txBox="1"/>
          <p:nvPr/>
        </p:nvSpPr>
        <p:spPr>
          <a:xfrm>
            <a:off x="5257357" y="3733802"/>
            <a:ext cx="195668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Response Header +</a:t>
            </a:r>
            <a:endParaRPr/>
          </a:p>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Html file</a:t>
            </a:r>
            <a:endParaRPr/>
          </a:p>
        </p:txBody>
      </p:sp>
      <p:cxnSp>
        <p:nvCxnSpPr>
          <p:cNvPr id="176" name="Google Shape;176;p19"/>
          <p:cNvCxnSpPr/>
          <p:nvPr/>
        </p:nvCxnSpPr>
        <p:spPr>
          <a:xfrm rot="10800000">
            <a:off x="5334001" y="4038600"/>
            <a:ext cx="1828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77" name="Google Shape;177;p19"/>
          <p:cNvCxnSpPr/>
          <p:nvPr/>
        </p:nvCxnSpPr>
        <p:spPr>
          <a:xfrm>
            <a:off x="5334001" y="3505200"/>
            <a:ext cx="1828800" cy="0"/>
          </a:xfrm>
          <a:prstGeom prst="straightConnector1">
            <a:avLst/>
          </a:prstGeom>
          <a:noFill/>
          <a:ln cap="flat" cmpd="sng" w="9525">
            <a:solidFill>
              <a:schemeClr val="dk1"/>
            </a:solidFill>
            <a:prstDash val="solid"/>
            <a:miter lim="800000"/>
            <a:headEnd len="med" w="med" type="none"/>
            <a:tailEnd len="med" w="med" type="triangle"/>
          </a:ln>
        </p:spPr>
      </p:cxnSp>
      <p:sp>
        <p:nvSpPr>
          <p:cNvPr id="178" name="Google Shape;178;p19"/>
          <p:cNvSpPr/>
          <p:nvPr/>
        </p:nvSpPr>
        <p:spPr>
          <a:xfrm>
            <a:off x="7239002" y="3134578"/>
            <a:ext cx="1676401" cy="1447799"/>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20">
              <a:solidFill>
                <a:schemeClr val="dk1"/>
              </a:solidFill>
              <a:latin typeface="Quattrocento Sans"/>
              <a:ea typeface="Quattrocento Sans"/>
              <a:cs typeface="Quattrocento Sans"/>
              <a:sym typeface="Quattrocento Sans"/>
            </a:endParaRPr>
          </a:p>
        </p:txBody>
      </p:sp>
      <p:sp>
        <p:nvSpPr>
          <p:cNvPr id="179" name="Google Shape;179;p19"/>
          <p:cNvSpPr txBox="1"/>
          <p:nvPr/>
        </p:nvSpPr>
        <p:spPr>
          <a:xfrm>
            <a:off x="7391403" y="3515575"/>
            <a:ext cx="1447799" cy="553998"/>
          </a:xfrm>
          <a:prstGeom prst="rect">
            <a:avLst/>
          </a:prstGeom>
          <a:solidFill>
            <a:srgbClr val="99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Java Servlet</a:t>
            </a:r>
            <a:endParaRPr/>
          </a:p>
          <a:p>
            <a:pPr indent="0" lvl="0" marL="0" marR="0" rtl="0" algn="l">
              <a:spcBef>
                <a:spcPts val="600"/>
              </a:spcBef>
              <a:spcAft>
                <a:spcPts val="0"/>
              </a:spcAft>
              <a:buNone/>
            </a:pPr>
            <a:r>
              <a:rPr lang="en-US" sz="1200">
                <a:solidFill>
                  <a:schemeClr val="dk1"/>
                </a:solidFill>
                <a:latin typeface="Quattrocento Sans"/>
                <a:ea typeface="Quattrocento Sans"/>
                <a:cs typeface="Quattrocento Sans"/>
                <a:sym typeface="Quattrocento Sans"/>
              </a:rPr>
              <a:t>Java Server Page</a:t>
            </a:r>
            <a:endParaRPr/>
          </a:p>
        </p:txBody>
      </p:sp>
      <p:sp>
        <p:nvSpPr>
          <p:cNvPr id="180" name="Google Shape;180;p19"/>
          <p:cNvSpPr txBox="1"/>
          <p:nvPr/>
        </p:nvSpPr>
        <p:spPr>
          <a:xfrm>
            <a:off x="7200900" y="4705104"/>
            <a:ext cx="18288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servlet container (engine) - Tomcat</a:t>
            </a:r>
            <a:endParaRPr/>
          </a:p>
        </p:txBody>
      </p:sp>
      <p:sp>
        <p:nvSpPr>
          <p:cNvPr id="181" name="Google Shape;181;p19"/>
          <p:cNvSpPr txBox="1"/>
          <p:nvPr/>
        </p:nvSpPr>
        <p:spPr>
          <a:xfrm>
            <a:off x="4120644" y="4776077"/>
            <a:ext cx="1497171" cy="8679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20">
                <a:solidFill>
                  <a:schemeClr val="dk1"/>
                </a:solidFill>
                <a:latin typeface="Quattrocento Sans"/>
                <a:ea typeface="Quattrocento Sans"/>
                <a:cs typeface="Quattrocento Sans"/>
                <a:sym typeface="Quattrocento Sans"/>
              </a:rPr>
              <a:t>Web 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2"/>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redirectServlet.java</a:t>
            </a:r>
            <a:endParaRPr/>
          </a:p>
        </p:txBody>
      </p:sp>
      <p:sp>
        <p:nvSpPr>
          <p:cNvPr id="714" name="Google Shape;714;p82"/>
          <p:cNvSpPr txBox="1"/>
          <p:nvPr>
            <p:ph idx="1" type="body"/>
          </p:nvPr>
        </p:nvSpPr>
        <p:spPr>
          <a:xfrm>
            <a:off x="123687" y="1587442"/>
            <a:ext cx="3479322"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900"/>
              <a:buNone/>
            </a:pPr>
            <a:r>
              <a:rPr lang="en-US" sz="900">
                <a:solidFill>
                  <a:schemeClr val="dk1"/>
                </a:solidFill>
              </a:rPr>
              <a:t>import java.io.*;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import javax.servlet.*;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import javax.servlet.http.*;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public class redirectServlet extends HttpServlet</a:t>
            </a:r>
            <a:endParaRPr sz="900">
              <a:solidFill>
                <a:schemeClr val="dk1"/>
              </a:solidFill>
            </a:endParaRPr>
          </a:p>
          <a:p>
            <a:pPr indent="0" lvl="0" marL="0" rtl="0" algn="l">
              <a:lnSpc>
                <a:spcPct val="100000"/>
              </a:lnSpc>
              <a:spcBef>
                <a:spcPts val="600"/>
              </a:spcBef>
              <a:spcAft>
                <a:spcPts val="0"/>
              </a:spcAft>
              <a:buClr>
                <a:schemeClr val="dk1"/>
              </a:buClr>
              <a:buSzPts val="900"/>
              <a:buNone/>
            </a:pPr>
            <a:r>
              <a:rPr lang="en-US" sz="900">
                <a:solidFill>
                  <a:schemeClr val="dk1"/>
                </a:solidFill>
              </a:rPr>
              <a:t>{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public void doGet(HttpServletRequest request,HttpServletResponse response)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throws ServletException,IOException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response.setContentType("text/html");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PrintWriter out=response.getWriter();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response.sendRedirect("http://www.google.com");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out.close();  </a:t>
            </a:r>
            <a:endParaRPr/>
          </a:p>
          <a:p>
            <a:pPr indent="0" lvl="0" marL="0" rtl="0" algn="l">
              <a:lnSpc>
                <a:spcPct val="100000"/>
              </a:lnSpc>
              <a:spcBef>
                <a:spcPts val="600"/>
              </a:spcBef>
              <a:spcAft>
                <a:spcPts val="0"/>
              </a:spcAft>
              <a:buClr>
                <a:schemeClr val="dk1"/>
              </a:buClr>
              <a:buSzPts val="900"/>
              <a:buNone/>
            </a:pPr>
            <a:r>
              <a:rPr lang="en-US" sz="900">
                <a:solidFill>
                  <a:schemeClr val="dk1"/>
                </a:solidFill>
              </a:rPr>
              <a:t>} } </a:t>
            </a:r>
            <a:endParaRPr/>
          </a:p>
        </p:txBody>
      </p:sp>
      <p:pic>
        <p:nvPicPr>
          <p:cNvPr id="715" name="Google Shape;715;p82"/>
          <p:cNvPicPr preferRelativeResize="0"/>
          <p:nvPr/>
        </p:nvPicPr>
        <p:blipFill rotWithShape="1">
          <a:blip r:embed="rId3">
            <a:alphaModFix/>
          </a:blip>
          <a:srcRect b="0" l="0" r="0" t="0"/>
          <a:stretch/>
        </p:blipFill>
        <p:spPr>
          <a:xfrm>
            <a:off x="4484341" y="2715905"/>
            <a:ext cx="4197926" cy="1951630"/>
          </a:xfrm>
          <a:prstGeom prst="rect">
            <a:avLst/>
          </a:prstGeom>
          <a:noFill/>
          <a:ln cap="flat" cmpd="sng" w="9525">
            <a:solidFill>
              <a:schemeClr val="dk1"/>
            </a:solidFill>
            <a:prstDash val="solid"/>
            <a:round/>
            <a:headEnd len="sm" w="sm" type="none"/>
            <a:tailEnd len="sm" w="sm" type="none"/>
          </a:ln>
        </p:spPr>
      </p:pic>
      <p:sp>
        <p:nvSpPr>
          <p:cNvPr id="716" name="Google Shape;716;p82"/>
          <p:cNvSpPr/>
          <p:nvPr/>
        </p:nvSpPr>
        <p:spPr>
          <a:xfrm>
            <a:off x="3231634" y="2018565"/>
            <a:ext cx="1719618" cy="914400"/>
          </a:xfrm>
          <a:prstGeom prst="curvedDownArrow">
            <a:avLst>
              <a:gd fmla="val 25000" name="adj1"/>
              <a:gd fmla="val 50000" name="adj2"/>
              <a:gd fmla="val 25000" name="adj3"/>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7" name="Google Shape;717;p82"/>
          <p:cNvSpPr txBox="1"/>
          <p:nvPr/>
        </p:nvSpPr>
        <p:spPr>
          <a:xfrm>
            <a:off x="620242" y="5938780"/>
            <a:ext cx="8062025" cy="682388"/>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0"/>
              </a:spcAft>
              <a:buClr>
                <a:schemeClr val="dk1"/>
              </a:buClr>
              <a:buSzPts val="2700"/>
              <a:buFont typeface="Quattrocento Sans"/>
              <a:buNone/>
            </a:pPr>
            <a:r>
              <a:rPr b="1" lang="en-US" sz="2700">
                <a:solidFill>
                  <a:schemeClr val="dk1"/>
                </a:solidFill>
                <a:latin typeface="Quattrocento Sans"/>
                <a:ea typeface="Quattrocento Sans"/>
                <a:cs typeface="Quattrocento Sans"/>
                <a:sym typeface="Quattrocento Sans"/>
              </a:rPr>
              <a:t>Servlet program to redirect Request to other URL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1" name="Shape 721"/>
        <p:cNvGrpSpPr/>
        <p:nvPr/>
      </p:nvGrpSpPr>
      <p:grpSpPr>
        <a:xfrm>
          <a:off x="0" y="0"/>
          <a:ext cx="0" cy="0"/>
          <a:chOff x="0" y="0"/>
          <a:chExt cx="0" cy="0"/>
        </a:xfrm>
      </p:grpSpPr>
      <p:sp>
        <p:nvSpPr>
          <p:cNvPr id="722" name="Google Shape;722;p83"/>
          <p:cNvSpPr txBox="1"/>
          <p:nvPr>
            <p:ph type="title"/>
          </p:nvPr>
        </p:nvSpPr>
        <p:spPr>
          <a:xfrm>
            <a:off x="453329" y="0"/>
            <a:ext cx="8062025" cy="68238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lang="en-US" u="sng">
                <a:solidFill>
                  <a:schemeClr val="dk1"/>
                </a:solidFill>
              </a:rPr>
              <a:t>Servlet program for Custom Search</a:t>
            </a:r>
            <a:endParaRPr/>
          </a:p>
        </p:txBody>
      </p:sp>
      <p:pic>
        <p:nvPicPr>
          <p:cNvPr id="723" name="Google Shape;723;p83"/>
          <p:cNvPicPr preferRelativeResize="0"/>
          <p:nvPr>
            <p:ph idx="1" type="body"/>
          </p:nvPr>
        </p:nvPicPr>
        <p:blipFill rotWithShape="1">
          <a:blip r:embed="rId3">
            <a:alphaModFix/>
          </a:blip>
          <a:srcRect b="0" l="0" r="0" t="0"/>
          <a:stretch/>
        </p:blipFill>
        <p:spPr>
          <a:xfrm>
            <a:off x="2696430" y="827484"/>
            <a:ext cx="4014957" cy="919430"/>
          </a:xfrm>
          <a:prstGeom prst="rect">
            <a:avLst/>
          </a:prstGeom>
          <a:noFill/>
          <a:ln cap="flat" cmpd="sng" w="9525">
            <a:solidFill>
              <a:schemeClr val="dk1"/>
            </a:solidFill>
            <a:prstDash val="solid"/>
            <a:round/>
            <a:headEnd len="sm" w="sm" type="none"/>
            <a:tailEnd len="sm" w="sm" type="none"/>
          </a:ln>
        </p:spPr>
      </p:pic>
      <p:sp>
        <p:nvSpPr>
          <p:cNvPr id="724" name="Google Shape;724;p83"/>
          <p:cNvSpPr txBox="1"/>
          <p:nvPr/>
        </p:nvSpPr>
        <p:spPr>
          <a:xfrm>
            <a:off x="260166" y="1992572"/>
            <a:ext cx="3479322" cy="473577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&lt;html&gt;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&lt;head&gt;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&lt;title&gt;sendRedirect example&lt;/title&gt;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&lt;style&gt;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.button1{</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background-color:blue;</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color: white;</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text-align: center;</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font-size: 16px;</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margin: 4px 2px;</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Height:50px;</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&lt;/style&gt;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&lt;/head&gt;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&lt;body&gt;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&lt;form action="Search"&gt;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&lt;br&gt;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&lt;center&gt;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&lt;h1&gt; Custom Serach Application &lt;/h1&gt;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&lt;hr&gt;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&lt;br&gt;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&lt;input type="text" name="name" size=50 style="Height: 40px;"/&gt;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&lt;input class="button1" type="submit" value="Google Search"  &gt;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&lt;br&gt;&lt;br&gt;</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&lt;hr&gt;&lt;/center&gt;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&lt;/form&gt;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&lt;/body&gt;  </a:t>
            </a:r>
            <a:endParaRPr/>
          </a:p>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&lt;/html&gt; </a:t>
            </a:r>
            <a:endParaRPr/>
          </a:p>
        </p:txBody>
      </p:sp>
      <p:sp>
        <p:nvSpPr>
          <p:cNvPr id="725" name="Google Shape;725;p83"/>
          <p:cNvSpPr txBox="1"/>
          <p:nvPr/>
        </p:nvSpPr>
        <p:spPr>
          <a:xfrm>
            <a:off x="4061260" y="2784142"/>
            <a:ext cx="4878024" cy="270225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&lt;import java.io.*;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import javax.servlet.*;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import javax.servlet.http.*; </a:t>
            </a:r>
            <a:endParaRPr/>
          </a:p>
          <a:p>
            <a:pPr indent="0" lvl="0" marL="0" marR="0" rtl="0" algn="l">
              <a:lnSpc>
                <a:spcPct val="100000"/>
              </a:lnSpc>
              <a:spcBef>
                <a:spcPts val="0"/>
              </a:spcBef>
              <a:spcAft>
                <a:spcPts val="0"/>
              </a:spcAft>
              <a:buClr>
                <a:srgbClr val="7F7F7F"/>
              </a:buClr>
              <a:buSzPts val="1050"/>
              <a:buFont typeface="Arial"/>
              <a:buNone/>
            </a:pPr>
            <a:r>
              <a:t/>
            </a:r>
            <a:endParaRPr sz="105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public class Search extends HttpServlet</a:t>
            </a:r>
            <a:endParaRPr sz="105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protected void doGet(HttpServletRequest request, HttpServletResponse response)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throws ServletException, IOException {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String name=request.getParameter("name");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response.sendRedirect("https://www.google.co.in/#q="+name);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  </a:t>
            </a:r>
            <a:endParaRPr/>
          </a:p>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9" name="Shape 729"/>
        <p:cNvGrpSpPr/>
        <p:nvPr/>
      </p:nvGrpSpPr>
      <p:grpSpPr>
        <a:xfrm>
          <a:off x="0" y="0"/>
          <a:ext cx="0" cy="0"/>
          <a:chOff x="0" y="0"/>
          <a:chExt cx="0" cy="0"/>
        </a:xfrm>
      </p:grpSpPr>
      <p:sp>
        <p:nvSpPr>
          <p:cNvPr id="730" name="Google Shape;730;p84"/>
          <p:cNvSpPr txBox="1"/>
          <p:nvPr>
            <p:ph idx="1" type="body"/>
          </p:nvPr>
        </p:nvSpPr>
        <p:spPr>
          <a:xfrm>
            <a:off x="737836" y="1678077"/>
            <a:ext cx="8064970" cy="4351338"/>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Clr>
                <a:schemeClr val="dk1"/>
              </a:buClr>
              <a:buSzPts val="1800"/>
              <a:buFont typeface="Arial"/>
              <a:buChar char="•"/>
            </a:pPr>
            <a:r>
              <a:rPr lang="en-US" sz="1800">
                <a:solidFill>
                  <a:schemeClr val="dk1"/>
                </a:solidFill>
              </a:rPr>
              <a:t>In the sendRedirect method </a:t>
            </a:r>
            <a:r>
              <a:rPr b="1" lang="en-US" sz="1800">
                <a:solidFill>
                  <a:schemeClr val="dk1"/>
                </a:solidFill>
              </a:rPr>
              <a:t>existing request and response objects are lost</a:t>
            </a:r>
            <a:r>
              <a:rPr lang="en-US" sz="1800">
                <a:solidFill>
                  <a:schemeClr val="dk1"/>
                </a:solidFill>
              </a:rPr>
              <a:t>.</a:t>
            </a:r>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It </a:t>
            </a:r>
            <a:r>
              <a:rPr b="1" lang="en-US" sz="1800">
                <a:solidFill>
                  <a:schemeClr val="dk1"/>
                </a:solidFill>
              </a:rPr>
              <a:t>happens on the client side.</a:t>
            </a:r>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 </a:t>
            </a:r>
            <a:r>
              <a:rPr b="1" lang="en-US" sz="1800">
                <a:solidFill>
                  <a:schemeClr val="dk1"/>
                </a:solidFill>
              </a:rPr>
              <a:t>request gets transferred to resource outside the application</a:t>
            </a:r>
            <a:r>
              <a:rPr lang="en-US" sz="1800">
                <a:solidFill>
                  <a:schemeClr val="dk1"/>
                </a:solidFill>
              </a:rPr>
              <a:t>.</a:t>
            </a:r>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works on </a:t>
            </a:r>
            <a:r>
              <a:rPr b="1" lang="en-US" sz="1800">
                <a:solidFill>
                  <a:schemeClr val="dk1"/>
                </a:solidFill>
              </a:rPr>
              <a:t>response object</a:t>
            </a:r>
            <a:r>
              <a:rPr lang="en-US" sz="1800">
                <a:solidFill>
                  <a:schemeClr val="dk1"/>
                </a:solidFill>
              </a:rPr>
              <a:t>.</a:t>
            </a:r>
            <a:endParaRPr/>
          </a:p>
          <a:p>
            <a:pPr indent="-285750" lvl="0" marL="285750" rtl="0" algn="l">
              <a:lnSpc>
                <a:spcPct val="150000"/>
              </a:lnSpc>
              <a:spcBef>
                <a:spcPts val="1440"/>
              </a:spcBef>
              <a:spcAft>
                <a:spcPts val="0"/>
              </a:spcAft>
              <a:buClr>
                <a:schemeClr val="dk1"/>
              </a:buClr>
              <a:buSzPts val="1800"/>
              <a:buFont typeface="Arial"/>
              <a:buChar char="•"/>
            </a:pPr>
            <a:r>
              <a:rPr b="1" lang="en-US" sz="1800">
                <a:solidFill>
                  <a:schemeClr val="dk1"/>
                </a:solidFill>
              </a:rPr>
              <a:t>transfer to another resource to different domain.</a:t>
            </a:r>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sendRedirect method is slower because extra round trip is required because completely new request is created and old object request is lost.</a:t>
            </a:r>
            <a:endParaRPr/>
          </a:p>
          <a:p>
            <a:pPr indent="-171450" lvl="0" marL="285750" rtl="0" algn="l">
              <a:lnSpc>
                <a:spcPct val="150000"/>
              </a:lnSpc>
              <a:spcBef>
                <a:spcPts val="1440"/>
              </a:spcBef>
              <a:spcAft>
                <a:spcPts val="0"/>
              </a:spcAft>
              <a:buClr>
                <a:srgbClr val="7F7F7F"/>
              </a:buClr>
              <a:buSzPts val="1800"/>
              <a:buFont typeface="Arial"/>
              <a:buNone/>
            </a:pPr>
            <a:r>
              <a:t/>
            </a:r>
            <a:endParaRPr sz="1800">
              <a:solidFill>
                <a:schemeClr val="dk1"/>
              </a:solidFill>
            </a:endParaRPr>
          </a:p>
        </p:txBody>
      </p:sp>
      <p:pic>
        <p:nvPicPr>
          <p:cNvPr id="731" name="Google Shape;731;p84"/>
          <p:cNvPicPr preferRelativeResize="0"/>
          <p:nvPr/>
        </p:nvPicPr>
        <p:blipFill rotWithShape="1">
          <a:blip r:embed="rId3">
            <a:alphaModFix/>
          </a:blip>
          <a:srcRect b="0" l="0" r="0" t="0"/>
          <a:stretch/>
        </p:blipFill>
        <p:spPr>
          <a:xfrm>
            <a:off x="415148" y="124748"/>
            <a:ext cx="4443455" cy="1608221"/>
          </a:xfrm>
          <a:prstGeom prst="rect">
            <a:avLst/>
          </a:prstGeom>
          <a:noFill/>
          <a:ln>
            <a:noFill/>
          </a:ln>
        </p:spPr>
      </p:pic>
      <p:sp>
        <p:nvSpPr>
          <p:cNvPr id="732" name="Google Shape;732;p84"/>
          <p:cNvSpPr/>
          <p:nvPr/>
        </p:nvSpPr>
        <p:spPr>
          <a:xfrm>
            <a:off x="4858603" y="578247"/>
            <a:ext cx="3317255" cy="6463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Quattrocento Sans"/>
                <a:ea typeface="Quattrocento Sans"/>
                <a:cs typeface="Quattrocento Sans"/>
                <a:sym typeface="Quattrocento Sans"/>
              </a:rPr>
              <a:t>: sendRedirect()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5"/>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RequestDispatcher in Servlet</a:t>
            </a:r>
            <a:endParaRPr/>
          </a:p>
        </p:txBody>
      </p:sp>
      <p:sp>
        <p:nvSpPr>
          <p:cNvPr id="738" name="Google Shape;738;p85"/>
          <p:cNvSpPr txBox="1"/>
          <p:nvPr>
            <p:ph idx="1" type="body"/>
          </p:nvPr>
        </p:nvSpPr>
        <p:spPr>
          <a:xfrm>
            <a:off x="327546" y="1493521"/>
            <a:ext cx="8618333" cy="1795590"/>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50000"/>
              </a:lnSpc>
              <a:spcBef>
                <a:spcPts val="0"/>
              </a:spcBef>
              <a:spcAft>
                <a:spcPts val="0"/>
              </a:spcAft>
              <a:buClr>
                <a:schemeClr val="dk1"/>
              </a:buClr>
              <a:buSzPts val="1600"/>
              <a:buFont typeface="Arial"/>
              <a:buChar char="•"/>
            </a:pPr>
            <a:r>
              <a:rPr lang="en-US" sz="1600">
                <a:solidFill>
                  <a:schemeClr val="dk1"/>
                </a:solidFill>
              </a:rPr>
              <a:t>The </a:t>
            </a:r>
            <a:r>
              <a:rPr b="1" lang="en-US" sz="1600">
                <a:solidFill>
                  <a:schemeClr val="dk1"/>
                </a:solidFill>
              </a:rPr>
              <a:t>RequestDispatcher</a:t>
            </a:r>
            <a:r>
              <a:rPr lang="en-US" sz="1600">
                <a:solidFill>
                  <a:schemeClr val="dk1"/>
                </a:solidFill>
              </a:rPr>
              <a:t> interface defines an object </a:t>
            </a:r>
            <a:r>
              <a:rPr lang="en-US" sz="1600">
                <a:solidFill>
                  <a:srgbClr val="C00000"/>
                </a:solidFill>
              </a:rPr>
              <a:t>that receives the request from client and dispatches it to the resource(such </a:t>
            </a:r>
            <a:r>
              <a:rPr lang="en-US" sz="1600">
                <a:solidFill>
                  <a:schemeClr val="dk1"/>
                </a:solidFill>
              </a:rPr>
              <a:t>as servlet, JSP, HTML file). This interface has following two methods:</a:t>
            </a:r>
            <a:endParaRPr/>
          </a:p>
          <a:p>
            <a:pPr indent="-285750" lvl="0" marL="285750" rtl="0" algn="l">
              <a:lnSpc>
                <a:spcPct val="150000"/>
              </a:lnSpc>
              <a:spcBef>
                <a:spcPts val="1380"/>
              </a:spcBef>
              <a:spcAft>
                <a:spcPts val="0"/>
              </a:spcAft>
              <a:buClr>
                <a:schemeClr val="dk1"/>
              </a:buClr>
              <a:buSzPts val="1600"/>
              <a:buFont typeface="Arial"/>
              <a:buChar char="•"/>
            </a:pPr>
            <a:r>
              <a:rPr b="1" lang="en-US" sz="1600">
                <a:solidFill>
                  <a:schemeClr val="dk1"/>
                </a:solidFill>
              </a:rPr>
              <a:t>RequestDispatcher </a:t>
            </a:r>
            <a:r>
              <a:rPr lang="en-US" sz="1600">
                <a:solidFill>
                  <a:schemeClr val="dk1"/>
                </a:solidFill>
              </a:rPr>
              <a:t>has two methods:</a:t>
            </a:r>
            <a:endParaRPr/>
          </a:p>
          <a:p>
            <a:pPr indent="-184150" lvl="0" marL="285750" rtl="0" algn="l">
              <a:lnSpc>
                <a:spcPct val="150000"/>
              </a:lnSpc>
              <a:spcBef>
                <a:spcPts val="1380"/>
              </a:spcBef>
              <a:spcAft>
                <a:spcPts val="0"/>
              </a:spcAft>
              <a:buClr>
                <a:srgbClr val="7F7F7F"/>
              </a:buClr>
              <a:buSzPts val="1600"/>
              <a:buFont typeface="Arial"/>
              <a:buNone/>
            </a:pPr>
            <a:r>
              <a:t/>
            </a:r>
            <a:endParaRPr sz="1600">
              <a:solidFill>
                <a:schemeClr val="dk1"/>
              </a:solidFill>
            </a:endParaRPr>
          </a:p>
        </p:txBody>
      </p:sp>
      <p:grpSp>
        <p:nvGrpSpPr>
          <p:cNvPr id="739" name="Google Shape;739;p85"/>
          <p:cNvGrpSpPr/>
          <p:nvPr/>
        </p:nvGrpSpPr>
        <p:grpSpPr>
          <a:xfrm>
            <a:off x="720283" y="3289111"/>
            <a:ext cx="7261306" cy="1834604"/>
            <a:chOff x="706635" y="3705358"/>
            <a:chExt cx="7261306" cy="1834604"/>
          </a:xfrm>
        </p:grpSpPr>
        <p:sp>
          <p:nvSpPr>
            <p:cNvPr id="740" name="Google Shape;740;p85"/>
            <p:cNvSpPr/>
            <p:nvPr/>
          </p:nvSpPr>
          <p:spPr>
            <a:xfrm>
              <a:off x="706635" y="4375134"/>
              <a:ext cx="1533962" cy="1164828"/>
            </a:xfrm>
            <a:custGeom>
              <a:rect b="b" l="l" r="r" t="t"/>
              <a:pathLst>
                <a:path extrusionOk="0" h="1164828" w="1533962">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46175" lIns="46175" spcFirstLastPara="1" rIns="46175" wrap="square" tIns="46175">
              <a:noAutofit/>
            </a:bodyPr>
            <a:lstStyle/>
            <a:p>
              <a:pPr indent="0" lvl="0" marL="0" marR="0" rtl="0" algn="ctr">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Method</a:t>
              </a:r>
              <a:endParaRPr/>
            </a:p>
          </p:txBody>
        </p:sp>
        <p:sp>
          <p:nvSpPr>
            <p:cNvPr id="741" name="Google Shape;741;p85"/>
            <p:cNvSpPr/>
            <p:nvPr/>
          </p:nvSpPr>
          <p:spPr>
            <a:xfrm rot="-2142401">
              <a:off x="2132733" y="4596865"/>
              <a:ext cx="1147592" cy="51591"/>
            </a:xfrm>
            <a:custGeom>
              <a:rect b="b" l="l" r="r" t="t"/>
              <a:pathLst>
                <a:path extrusionOk="0" h="51591" w="1147592">
                  <a:moveTo>
                    <a:pt x="0" y="25795"/>
                  </a:moveTo>
                  <a:lnTo>
                    <a:pt x="1147592" y="25795"/>
                  </a:lnTo>
                </a:path>
              </a:pathLst>
            </a:custGeom>
            <a:noFill/>
            <a:ln cap="flat" cmpd="sng" w="12700">
              <a:solidFill>
                <a:schemeClr val="accent2"/>
              </a:solidFill>
              <a:prstDash val="solid"/>
              <a:miter lim="800000"/>
              <a:headEnd len="sm" w="sm" type="none"/>
              <a:tailEnd len="sm" w="sm" type="none"/>
            </a:ln>
          </p:spPr>
          <p:txBody>
            <a:bodyPr anchorCtr="0" anchor="ctr" bIns="0" lIns="557800" spcFirstLastPara="1" rIns="5578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sp>
          <p:nvSpPr>
            <p:cNvPr id="742" name="Google Shape;742;p85"/>
            <p:cNvSpPr/>
            <p:nvPr/>
          </p:nvSpPr>
          <p:spPr>
            <a:xfrm>
              <a:off x="3172460" y="3705358"/>
              <a:ext cx="1533962" cy="1164828"/>
            </a:xfrm>
            <a:custGeom>
              <a:rect b="b" l="l" r="r" t="t"/>
              <a:pathLst>
                <a:path extrusionOk="0" h="1164828" w="1533962">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46175" lIns="46175" spcFirstLastPara="1" rIns="46175" wrap="square" tIns="46175">
              <a:noAutofit/>
            </a:bodyPr>
            <a:lstStyle/>
            <a:p>
              <a:pPr indent="0" lvl="0" marL="0" marR="0" rtl="0" algn="ctr">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Forward()</a:t>
              </a:r>
              <a:endParaRPr/>
            </a:p>
          </p:txBody>
        </p:sp>
        <p:sp>
          <p:nvSpPr>
            <p:cNvPr id="743" name="Google Shape;743;p85"/>
            <p:cNvSpPr/>
            <p:nvPr/>
          </p:nvSpPr>
          <p:spPr>
            <a:xfrm>
              <a:off x="4706422" y="4261976"/>
              <a:ext cx="931862" cy="51591"/>
            </a:xfrm>
            <a:custGeom>
              <a:rect b="b" l="l" r="r" t="t"/>
              <a:pathLst>
                <a:path extrusionOk="0" h="51591" w="931862">
                  <a:moveTo>
                    <a:pt x="0" y="25795"/>
                  </a:moveTo>
                  <a:lnTo>
                    <a:pt x="931862" y="25795"/>
                  </a:lnTo>
                </a:path>
              </a:pathLst>
            </a:custGeom>
            <a:noFill/>
            <a:ln cap="flat" cmpd="sng" w="12700">
              <a:solidFill>
                <a:schemeClr val="accent3"/>
              </a:solidFill>
              <a:prstDash val="solid"/>
              <a:miter lim="800000"/>
              <a:headEnd len="sm" w="sm" type="none"/>
              <a:tailEnd len="sm" w="sm" type="none"/>
            </a:ln>
          </p:spPr>
          <p:txBody>
            <a:bodyPr anchorCtr="0" anchor="ctr" bIns="2475" lIns="455325" spcFirstLastPara="1" rIns="455325" wrap="square" tIns="250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sp>
          <p:nvSpPr>
            <p:cNvPr id="744" name="Google Shape;744;p85"/>
            <p:cNvSpPr/>
            <p:nvPr/>
          </p:nvSpPr>
          <p:spPr>
            <a:xfrm>
              <a:off x="5638285" y="3705358"/>
              <a:ext cx="2329656" cy="1164828"/>
            </a:xfrm>
            <a:custGeom>
              <a:rect b="b" l="l" r="r" t="t"/>
              <a:pathLst>
                <a:path extrusionOk="0" h="1164828" w="2329656">
                  <a:moveTo>
                    <a:pt x="0" y="116483"/>
                  </a:moveTo>
                  <a:cubicBezTo>
                    <a:pt x="0" y="52151"/>
                    <a:pt x="52151" y="0"/>
                    <a:pt x="116483" y="0"/>
                  </a:cubicBezTo>
                  <a:lnTo>
                    <a:pt x="2213173" y="0"/>
                  </a:lnTo>
                  <a:cubicBezTo>
                    <a:pt x="2277505" y="0"/>
                    <a:pt x="2329656" y="52151"/>
                    <a:pt x="2329656" y="116483"/>
                  </a:cubicBezTo>
                  <a:lnTo>
                    <a:pt x="2329656" y="1048345"/>
                  </a:lnTo>
                  <a:cubicBezTo>
                    <a:pt x="2329656" y="1112677"/>
                    <a:pt x="2277505" y="1164828"/>
                    <a:pt x="2213173" y="1164828"/>
                  </a:cubicBezTo>
                  <a:lnTo>
                    <a:pt x="116483" y="1164828"/>
                  </a:lnTo>
                  <a:cubicBezTo>
                    <a:pt x="52151" y="1164828"/>
                    <a:pt x="0" y="1112677"/>
                    <a:pt x="0" y="1048345"/>
                  </a:cubicBezTo>
                  <a:lnTo>
                    <a:pt x="0" y="116483"/>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46175" lIns="46175" spcFirstLastPara="1" rIns="46175" wrap="square" tIns="46175">
              <a:noAutofit/>
            </a:bodyPr>
            <a:lstStyle/>
            <a:p>
              <a:pPr indent="0" lvl="0" marL="0" marR="0" rtl="0" algn="ctr">
                <a:lnSpc>
                  <a:spcPct val="90000"/>
                </a:lnSpc>
                <a:spcBef>
                  <a:spcPts val="0"/>
                </a:spcBef>
                <a:spcAft>
                  <a:spcPts val="0"/>
                </a:spcAft>
                <a:buNone/>
              </a:pPr>
              <a:r>
                <a:rPr b="0" i="0" lang="en-US" sz="1900">
                  <a:solidFill>
                    <a:schemeClr val="lt1"/>
                  </a:solidFill>
                  <a:latin typeface="Quattrocento Sans"/>
                  <a:ea typeface="Quattrocento Sans"/>
                  <a:cs typeface="Quattrocento Sans"/>
                  <a:sym typeface="Quattrocento Sans"/>
                </a:rPr>
                <a:t>forwards a request from a servlet to another resource</a:t>
              </a:r>
              <a:endParaRPr sz="1900">
                <a:solidFill>
                  <a:schemeClr val="lt1"/>
                </a:solidFill>
                <a:latin typeface="Quattrocento Sans"/>
                <a:ea typeface="Quattrocento Sans"/>
                <a:cs typeface="Quattrocento Sans"/>
                <a:sym typeface="Quattrocento Sans"/>
              </a:endParaRPr>
            </a:p>
          </p:txBody>
        </p:sp>
      </p:grpSp>
      <p:grpSp>
        <p:nvGrpSpPr>
          <p:cNvPr id="745" name="Google Shape;745;p85"/>
          <p:cNvGrpSpPr/>
          <p:nvPr/>
        </p:nvGrpSpPr>
        <p:grpSpPr>
          <a:xfrm>
            <a:off x="2239191" y="4520355"/>
            <a:ext cx="5742398" cy="1273137"/>
            <a:chOff x="2225543" y="4936602"/>
            <a:chExt cx="5742398" cy="1273137"/>
          </a:xfrm>
        </p:grpSpPr>
        <p:sp>
          <p:nvSpPr>
            <p:cNvPr id="746" name="Google Shape;746;p85"/>
            <p:cNvSpPr/>
            <p:nvPr/>
          </p:nvSpPr>
          <p:spPr>
            <a:xfrm rot="2142401">
              <a:off x="2132733" y="5266641"/>
              <a:ext cx="1147592" cy="51591"/>
            </a:xfrm>
            <a:custGeom>
              <a:rect b="b" l="l" r="r" t="t"/>
              <a:pathLst>
                <a:path extrusionOk="0" h="51591" w="1147592">
                  <a:moveTo>
                    <a:pt x="0" y="25795"/>
                  </a:moveTo>
                  <a:lnTo>
                    <a:pt x="1147592" y="25795"/>
                  </a:lnTo>
                </a:path>
              </a:pathLst>
            </a:custGeom>
            <a:noFill/>
            <a:ln cap="flat" cmpd="sng" w="12700">
              <a:solidFill>
                <a:schemeClr val="accent2"/>
              </a:solidFill>
              <a:prstDash val="solid"/>
              <a:miter lim="800000"/>
              <a:headEnd len="sm" w="sm" type="none"/>
              <a:tailEnd len="sm" w="sm" type="none"/>
            </a:ln>
          </p:spPr>
          <p:txBody>
            <a:bodyPr anchorCtr="0" anchor="ctr" bIns="0" lIns="557800" spcFirstLastPara="1" rIns="5578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sp>
          <p:nvSpPr>
            <p:cNvPr id="747" name="Google Shape;747;p85"/>
            <p:cNvSpPr/>
            <p:nvPr/>
          </p:nvSpPr>
          <p:spPr>
            <a:xfrm>
              <a:off x="3172460" y="5044911"/>
              <a:ext cx="1533962" cy="1164828"/>
            </a:xfrm>
            <a:custGeom>
              <a:rect b="b" l="l" r="r" t="t"/>
              <a:pathLst>
                <a:path extrusionOk="0" h="1164828" w="1533962">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46175" lIns="46175" spcFirstLastPara="1" rIns="46175" wrap="square" tIns="46175">
              <a:noAutofit/>
            </a:bodyPr>
            <a:lstStyle/>
            <a:p>
              <a:pPr indent="0" lvl="0" marL="0" marR="0" rtl="0" algn="ctr">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Include()</a:t>
              </a:r>
              <a:endParaRPr/>
            </a:p>
          </p:txBody>
        </p:sp>
        <p:sp>
          <p:nvSpPr>
            <p:cNvPr id="748" name="Google Shape;748;p85"/>
            <p:cNvSpPr/>
            <p:nvPr/>
          </p:nvSpPr>
          <p:spPr>
            <a:xfrm>
              <a:off x="4706422" y="5601529"/>
              <a:ext cx="931862" cy="51591"/>
            </a:xfrm>
            <a:custGeom>
              <a:rect b="b" l="l" r="r" t="t"/>
              <a:pathLst>
                <a:path extrusionOk="0" h="51591" w="931862">
                  <a:moveTo>
                    <a:pt x="0" y="25795"/>
                  </a:moveTo>
                  <a:lnTo>
                    <a:pt x="931862" y="25795"/>
                  </a:lnTo>
                </a:path>
              </a:pathLst>
            </a:custGeom>
            <a:noFill/>
            <a:ln cap="flat" cmpd="sng" w="12700">
              <a:solidFill>
                <a:schemeClr val="accent3"/>
              </a:solidFill>
              <a:prstDash val="solid"/>
              <a:miter lim="800000"/>
              <a:headEnd len="sm" w="sm" type="none"/>
              <a:tailEnd len="sm" w="sm" type="none"/>
            </a:ln>
          </p:spPr>
          <p:txBody>
            <a:bodyPr anchorCtr="0" anchor="ctr" bIns="2475" lIns="455325" spcFirstLastPara="1" rIns="455325" wrap="square" tIns="2475">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sp>
          <p:nvSpPr>
            <p:cNvPr id="749" name="Google Shape;749;p85"/>
            <p:cNvSpPr/>
            <p:nvPr/>
          </p:nvSpPr>
          <p:spPr>
            <a:xfrm>
              <a:off x="5638285" y="5044911"/>
              <a:ext cx="2329656" cy="1164828"/>
            </a:xfrm>
            <a:custGeom>
              <a:rect b="b" l="l" r="r" t="t"/>
              <a:pathLst>
                <a:path extrusionOk="0" h="1164828" w="2329656">
                  <a:moveTo>
                    <a:pt x="0" y="116483"/>
                  </a:moveTo>
                  <a:cubicBezTo>
                    <a:pt x="0" y="52151"/>
                    <a:pt x="52151" y="0"/>
                    <a:pt x="116483" y="0"/>
                  </a:cubicBezTo>
                  <a:lnTo>
                    <a:pt x="2213173" y="0"/>
                  </a:lnTo>
                  <a:cubicBezTo>
                    <a:pt x="2277505" y="0"/>
                    <a:pt x="2329656" y="52151"/>
                    <a:pt x="2329656" y="116483"/>
                  </a:cubicBezTo>
                  <a:lnTo>
                    <a:pt x="2329656" y="1048345"/>
                  </a:lnTo>
                  <a:cubicBezTo>
                    <a:pt x="2329656" y="1112677"/>
                    <a:pt x="2277505" y="1164828"/>
                    <a:pt x="2213173" y="1164828"/>
                  </a:cubicBezTo>
                  <a:lnTo>
                    <a:pt x="116483" y="1164828"/>
                  </a:lnTo>
                  <a:cubicBezTo>
                    <a:pt x="52151" y="1164828"/>
                    <a:pt x="0" y="1112677"/>
                    <a:pt x="0" y="1048345"/>
                  </a:cubicBezTo>
                  <a:lnTo>
                    <a:pt x="0" y="116483"/>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46175" lIns="46175" spcFirstLastPara="1" rIns="46175" wrap="square" tIns="46175">
              <a:noAutofit/>
            </a:bodyPr>
            <a:lstStyle/>
            <a:p>
              <a:pPr indent="0" lvl="0" marL="0" marR="0" rtl="0" algn="ctr">
                <a:lnSpc>
                  <a:spcPct val="90000"/>
                </a:lnSpc>
                <a:spcBef>
                  <a:spcPts val="0"/>
                </a:spcBef>
                <a:spcAft>
                  <a:spcPts val="0"/>
                </a:spcAft>
                <a:buNone/>
              </a:pPr>
              <a:r>
                <a:rPr b="0" i="0" lang="en-US" sz="1900">
                  <a:solidFill>
                    <a:schemeClr val="lt1"/>
                  </a:solidFill>
                  <a:latin typeface="Quattrocento Sans"/>
                  <a:ea typeface="Quattrocento Sans"/>
                  <a:cs typeface="Quattrocento Sans"/>
                  <a:sym typeface="Quattrocento Sans"/>
                </a:rPr>
                <a:t>includes the </a:t>
              </a:r>
              <a:r>
                <a:rPr b="1" i="0" lang="en-US" sz="1900">
                  <a:solidFill>
                    <a:schemeClr val="lt1"/>
                  </a:solidFill>
                  <a:latin typeface="Quattrocento Sans"/>
                  <a:ea typeface="Quattrocento Sans"/>
                  <a:cs typeface="Quattrocento Sans"/>
                  <a:sym typeface="Quattrocento Sans"/>
                </a:rPr>
                <a:t>content</a:t>
              </a:r>
              <a:r>
                <a:rPr b="0" i="0" lang="en-US" sz="1900">
                  <a:solidFill>
                    <a:schemeClr val="lt1"/>
                  </a:solidFill>
                  <a:latin typeface="Quattrocento Sans"/>
                  <a:ea typeface="Quattrocento Sans"/>
                  <a:cs typeface="Quattrocento Sans"/>
                  <a:sym typeface="Quattrocento Sans"/>
                </a:rPr>
                <a:t> of a resource in the response</a:t>
              </a:r>
              <a:endParaRPr sz="19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6"/>
          <p:cNvSpPr/>
          <p:nvPr/>
        </p:nvSpPr>
        <p:spPr>
          <a:xfrm>
            <a:off x="453329" y="4544704"/>
            <a:ext cx="7516964" cy="668741"/>
          </a:xfrm>
          <a:prstGeom prst="rect">
            <a:avLst/>
          </a:prstGeom>
          <a:solidFill>
            <a:srgbClr val="38562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55" name="Google Shape;755;p86"/>
          <p:cNvSpPr/>
          <p:nvPr/>
        </p:nvSpPr>
        <p:spPr>
          <a:xfrm>
            <a:off x="453329" y="2688609"/>
            <a:ext cx="7516964" cy="627797"/>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56" name="Google Shape;756;p8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RequestDispatcher in Servlet</a:t>
            </a:r>
            <a:endParaRPr/>
          </a:p>
        </p:txBody>
      </p:sp>
      <p:sp>
        <p:nvSpPr>
          <p:cNvPr id="757" name="Google Shape;757;p86"/>
          <p:cNvSpPr txBox="1"/>
          <p:nvPr>
            <p:ph idx="1" type="body"/>
          </p:nvPr>
        </p:nvSpPr>
        <p:spPr>
          <a:xfrm>
            <a:off x="453328" y="1493520"/>
            <a:ext cx="8492551" cy="454696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600"/>
              <a:buNone/>
            </a:pPr>
            <a:r>
              <a:rPr lang="en-US" sz="1600">
                <a:solidFill>
                  <a:schemeClr val="dk1"/>
                </a:solidFill>
              </a:rPr>
              <a:t>The </a:t>
            </a:r>
            <a:r>
              <a:rPr b="1" lang="en-US" sz="1600">
                <a:solidFill>
                  <a:schemeClr val="dk1"/>
                </a:solidFill>
              </a:rPr>
              <a:t>RequestDispatcher</a:t>
            </a:r>
            <a:r>
              <a:rPr lang="en-US" sz="1600">
                <a:solidFill>
                  <a:schemeClr val="dk1"/>
                </a:solidFill>
              </a:rPr>
              <a:t> interface defines an object </a:t>
            </a:r>
            <a:r>
              <a:rPr lang="en-US" sz="1600">
                <a:solidFill>
                  <a:srgbClr val="C00000"/>
                </a:solidFill>
              </a:rPr>
              <a:t>that receives the request from client and dispatches it to the resource(such </a:t>
            </a:r>
            <a:r>
              <a:rPr lang="en-US" sz="1600">
                <a:solidFill>
                  <a:schemeClr val="dk1"/>
                </a:solidFill>
              </a:rPr>
              <a:t>as servlet, JSP, HTML file). This interface has following two methods:</a:t>
            </a:r>
            <a:endParaRPr/>
          </a:p>
          <a:p>
            <a:pPr indent="-342900" lvl="0" marL="342900" rtl="0" algn="l">
              <a:lnSpc>
                <a:spcPct val="150000"/>
              </a:lnSpc>
              <a:spcBef>
                <a:spcPts val="1380"/>
              </a:spcBef>
              <a:spcAft>
                <a:spcPts val="0"/>
              </a:spcAft>
              <a:buClr>
                <a:schemeClr val="lt1"/>
              </a:buClr>
              <a:buSzPts val="1600"/>
              <a:buFont typeface="Quattrocento Sans"/>
              <a:buAutoNum type="arabicPeriod"/>
            </a:pPr>
            <a:r>
              <a:rPr b="1" lang="en-US" sz="1600">
                <a:solidFill>
                  <a:schemeClr val="lt1"/>
                </a:solidFill>
              </a:rPr>
              <a:t>public void forward(ServletRequest request, ServletResponse response)</a:t>
            </a:r>
            <a:r>
              <a:rPr lang="en-US" sz="1600">
                <a:solidFill>
                  <a:schemeClr val="lt1"/>
                </a:solidFill>
              </a:rPr>
              <a:t>:</a:t>
            </a:r>
            <a:endParaRPr/>
          </a:p>
          <a:p>
            <a:pPr indent="0" lvl="0" marL="0" rtl="0" algn="l">
              <a:lnSpc>
                <a:spcPct val="150000"/>
              </a:lnSpc>
              <a:spcBef>
                <a:spcPts val="1380"/>
              </a:spcBef>
              <a:spcAft>
                <a:spcPts val="0"/>
              </a:spcAft>
              <a:buClr>
                <a:schemeClr val="dk1"/>
              </a:buClr>
              <a:buSzPts val="1600"/>
              <a:buNone/>
            </a:pPr>
            <a:r>
              <a:rPr lang="en-US" sz="1600">
                <a:solidFill>
                  <a:schemeClr val="dk1"/>
                </a:solidFill>
              </a:rPr>
              <a:t>	It </a:t>
            </a:r>
            <a:r>
              <a:rPr lang="en-US" sz="1600">
                <a:solidFill>
                  <a:srgbClr val="0070C0"/>
                </a:solidFill>
              </a:rPr>
              <a:t>forwards the request from one servlet to another resource </a:t>
            </a:r>
            <a:r>
              <a:rPr lang="en-US" sz="1600">
                <a:solidFill>
                  <a:schemeClr val="dk1"/>
                </a:solidFill>
              </a:rPr>
              <a:t>(such as servlet, JSP, 	HTML file).</a:t>
            </a:r>
            <a:endParaRPr/>
          </a:p>
          <a:p>
            <a:pPr indent="-241300" lvl="0" marL="342900" rtl="0" algn="l">
              <a:lnSpc>
                <a:spcPct val="150000"/>
              </a:lnSpc>
              <a:spcBef>
                <a:spcPts val="1380"/>
              </a:spcBef>
              <a:spcAft>
                <a:spcPts val="0"/>
              </a:spcAft>
              <a:buClr>
                <a:srgbClr val="7F7F7F"/>
              </a:buClr>
              <a:buSzPts val="1600"/>
              <a:buFont typeface="Quattrocento Sans"/>
              <a:buNone/>
            </a:pPr>
            <a:r>
              <a:t/>
            </a:r>
            <a:endParaRPr b="1" sz="1600">
              <a:solidFill>
                <a:schemeClr val="dk1"/>
              </a:solidFill>
            </a:endParaRPr>
          </a:p>
          <a:p>
            <a:pPr indent="-342900" lvl="0" marL="342900" rtl="0" algn="l">
              <a:lnSpc>
                <a:spcPct val="150000"/>
              </a:lnSpc>
              <a:spcBef>
                <a:spcPts val="1380"/>
              </a:spcBef>
              <a:spcAft>
                <a:spcPts val="0"/>
              </a:spcAft>
              <a:buClr>
                <a:schemeClr val="lt1"/>
              </a:buClr>
              <a:buSzPts val="1600"/>
              <a:buFont typeface="Quattrocento Sans"/>
              <a:buAutoNum type="arabicPeriod" startAt="2"/>
            </a:pPr>
            <a:r>
              <a:rPr b="1" lang="en-US" sz="1600">
                <a:solidFill>
                  <a:schemeClr val="lt1"/>
                </a:solidFill>
              </a:rPr>
              <a:t>public void include(ServletRequest request, ServletResponse response)</a:t>
            </a:r>
            <a:r>
              <a:rPr lang="en-US" sz="1600">
                <a:solidFill>
                  <a:schemeClr val="lt1"/>
                </a:solidFill>
              </a:rPr>
              <a:t>:</a:t>
            </a:r>
            <a:endParaRPr/>
          </a:p>
          <a:p>
            <a:pPr indent="0" lvl="0" marL="0" rtl="0" algn="l">
              <a:lnSpc>
                <a:spcPct val="150000"/>
              </a:lnSpc>
              <a:spcBef>
                <a:spcPts val="1380"/>
              </a:spcBef>
              <a:spcAft>
                <a:spcPts val="0"/>
              </a:spcAft>
              <a:buClr>
                <a:schemeClr val="dk1"/>
              </a:buClr>
              <a:buSzPts val="1600"/>
              <a:buNone/>
            </a:pPr>
            <a:r>
              <a:rPr lang="en-US" sz="1600">
                <a:solidFill>
                  <a:schemeClr val="dk1"/>
                </a:solidFill>
              </a:rPr>
              <a:t>	It </a:t>
            </a:r>
            <a:r>
              <a:rPr lang="en-US" sz="1600">
                <a:solidFill>
                  <a:srgbClr val="0070C0"/>
                </a:solidFill>
              </a:rPr>
              <a:t>includes the content of the resource</a:t>
            </a:r>
            <a:r>
              <a:rPr lang="en-US" sz="1600">
                <a:solidFill>
                  <a:schemeClr val="dk1"/>
                </a:solidFill>
              </a:rPr>
              <a:t>(such as servlet, JSP, HTML file) in the response.</a:t>
            </a:r>
            <a:endParaRPr/>
          </a:p>
          <a:p>
            <a:pPr indent="0" lvl="0" marL="0" rtl="0" algn="l">
              <a:lnSpc>
                <a:spcPct val="150000"/>
              </a:lnSpc>
              <a:spcBef>
                <a:spcPts val="1380"/>
              </a:spcBef>
              <a:spcAft>
                <a:spcPts val="0"/>
              </a:spcAft>
              <a:buClr>
                <a:srgbClr val="7F7F7F"/>
              </a:buClr>
              <a:buSzPts val="1600"/>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1" name="Shape 761"/>
        <p:cNvGrpSpPr/>
        <p:nvPr/>
      </p:nvGrpSpPr>
      <p:grpSpPr>
        <a:xfrm>
          <a:off x="0" y="0"/>
          <a:ext cx="0" cy="0"/>
          <a:chOff x="0" y="0"/>
          <a:chExt cx="0" cy="0"/>
        </a:xfrm>
      </p:grpSpPr>
      <p:sp>
        <p:nvSpPr>
          <p:cNvPr id="762" name="Google Shape;762;p87"/>
          <p:cNvSpPr txBox="1"/>
          <p:nvPr>
            <p:ph type="title"/>
          </p:nvPr>
        </p:nvSpPr>
        <p:spPr>
          <a:xfrm>
            <a:off x="453329" y="0"/>
            <a:ext cx="8062025" cy="68238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b="1" lang="en-US" u="sng">
                <a:solidFill>
                  <a:schemeClr val="dk1"/>
                </a:solidFill>
              </a:rPr>
              <a:t>Difference between Forward() &amp; include()</a:t>
            </a:r>
            <a:endParaRPr/>
          </a:p>
        </p:txBody>
      </p:sp>
      <p:pic>
        <p:nvPicPr>
          <p:cNvPr id="763" name="Google Shape;763;p87"/>
          <p:cNvPicPr preferRelativeResize="0"/>
          <p:nvPr/>
        </p:nvPicPr>
        <p:blipFill rotWithShape="1">
          <a:blip r:embed="rId3">
            <a:alphaModFix/>
          </a:blip>
          <a:srcRect b="0" l="0" r="0" t="0"/>
          <a:stretch/>
        </p:blipFill>
        <p:spPr>
          <a:xfrm>
            <a:off x="562512" y="865190"/>
            <a:ext cx="4691877" cy="2471477"/>
          </a:xfrm>
          <a:prstGeom prst="rect">
            <a:avLst/>
          </a:prstGeom>
          <a:noFill/>
          <a:ln cap="flat" cmpd="sng" w="9525">
            <a:solidFill>
              <a:srgbClr val="BFBFBF"/>
            </a:solidFill>
            <a:prstDash val="solid"/>
            <a:round/>
            <a:headEnd len="sm" w="sm" type="none"/>
            <a:tailEnd len="sm" w="sm" type="none"/>
          </a:ln>
        </p:spPr>
      </p:pic>
      <p:pic>
        <p:nvPicPr>
          <p:cNvPr id="764" name="Google Shape;764;p87"/>
          <p:cNvPicPr preferRelativeResize="0"/>
          <p:nvPr/>
        </p:nvPicPr>
        <p:blipFill rotWithShape="1">
          <a:blip r:embed="rId4">
            <a:alphaModFix/>
          </a:blip>
          <a:srcRect b="0" l="0" r="0" t="0"/>
          <a:stretch/>
        </p:blipFill>
        <p:spPr>
          <a:xfrm>
            <a:off x="3823477" y="3894552"/>
            <a:ext cx="4691877" cy="2459298"/>
          </a:xfrm>
          <a:prstGeom prst="rect">
            <a:avLst/>
          </a:prstGeom>
          <a:noFill/>
          <a:ln cap="flat" cmpd="sng" w="9525">
            <a:solidFill>
              <a:srgbClr val="BFBFBF"/>
            </a:solidFill>
            <a:prstDash val="solid"/>
            <a:round/>
            <a:headEnd len="sm" w="sm" type="none"/>
            <a:tailEnd len="sm" w="sm" type="none"/>
          </a:ln>
        </p:spPr>
      </p:pic>
      <p:cxnSp>
        <p:nvCxnSpPr>
          <p:cNvPr id="765" name="Google Shape;765;p87"/>
          <p:cNvCxnSpPr/>
          <p:nvPr/>
        </p:nvCxnSpPr>
        <p:spPr>
          <a:xfrm>
            <a:off x="0" y="3519469"/>
            <a:ext cx="9144000" cy="0"/>
          </a:xfrm>
          <a:prstGeom prst="straightConnector1">
            <a:avLst/>
          </a:prstGeom>
          <a:noFill/>
          <a:ln cap="flat" cmpd="sng" w="28575">
            <a:solidFill>
              <a:schemeClr val="accent1"/>
            </a:solidFill>
            <a:prstDash val="solid"/>
            <a:miter lim="800000"/>
            <a:headEnd len="sm" w="sm" type="none"/>
            <a:tailEnd len="sm" w="sm" type="none"/>
          </a:ln>
        </p:spPr>
      </p:cxnSp>
      <p:sp>
        <p:nvSpPr>
          <p:cNvPr id="766" name="Google Shape;766;p87"/>
          <p:cNvSpPr/>
          <p:nvPr/>
        </p:nvSpPr>
        <p:spPr>
          <a:xfrm>
            <a:off x="5732058" y="754354"/>
            <a:ext cx="2169995" cy="1782476"/>
          </a:xfrm>
          <a:prstGeom prst="cloudCallout">
            <a:avLst>
              <a:gd fmla="val -63933" name="adj1"/>
              <a:gd fmla="val 63266" name="adj2"/>
            </a:avLst>
          </a:prstGeom>
          <a:solidFill>
            <a:schemeClr val="lt1"/>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000000"/>
              </a:solidFill>
              <a:latin typeface="verdana"/>
              <a:ea typeface="verdana"/>
              <a:cs typeface="verdana"/>
              <a:sym typeface="verdana"/>
            </a:endParaRPr>
          </a:p>
          <a:p>
            <a:pPr indent="0" lvl="0" marL="0" marR="0" rtl="0" algn="ctr">
              <a:spcBef>
                <a:spcPts val="0"/>
              </a:spcBef>
              <a:spcAft>
                <a:spcPts val="0"/>
              </a:spcAft>
              <a:buNone/>
            </a:pPr>
            <a:r>
              <a:rPr lang="en-US" sz="1050">
                <a:solidFill>
                  <a:srgbClr val="C00000"/>
                </a:solidFill>
                <a:latin typeface="verdana"/>
                <a:ea typeface="verdana"/>
                <a:cs typeface="verdana"/>
                <a:sym typeface="verdana"/>
              </a:rPr>
              <a:t>Response of second servlet is sent to the client. Response of the first servlet is not displayed to the user.</a:t>
            </a:r>
            <a:endParaRPr sz="1050">
              <a:solidFill>
                <a:srgbClr val="C00000"/>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050">
              <a:solidFill>
                <a:schemeClr val="lt1"/>
              </a:solidFill>
              <a:latin typeface="Quattrocento Sans"/>
              <a:ea typeface="Quattrocento Sans"/>
              <a:cs typeface="Quattrocento Sans"/>
              <a:sym typeface="Quattrocento Sans"/>
            </a:endParaRPr>
          </a:p>
        </p:txBody>
      </p:sp>
      <p:sp>
        <p:nvSpPr>
          <p:cNvPr id="767" name="Google Shape;767;p87"/>
          <p:cNvSpPr/>
          <p:nvPr/>
        </p:nvSpPr>
        <p:spPr>
          <a:xfrm>
            <a:off x="931001" y="3894552"/>
            <a:ext cx="2169995" cy="1782476"/>
          </a:xfrm>
          <a:prstGeom prst="cloudCallout">
            <a:avLst>
              <a:gd fmla="val 66256" name="adj1"/>
              <a:gd fmla="val 51781" name="adj2"/>
            </a:avLst>
          </a:prstGeom>
          <a:solidFill>
            <a:schemeClr val="lt1"/>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verdana"/>
              <a:ea typeface="verdana"/>
              <a:cs typeface="verdana"/>
              <a:sym typeface="verdana"/>
            </a:endParaRPr>
          </a:p>
          <a:p>
            <a:pPr indent="0" lvl="0" marL="0" marR="0" rtl="0" algn="ctr">
              <a:spcBef>
                <a:spcPts val="0"/>
              </a:spcBef>
              <a:spcAft>
                <a:spcPts val="0"/>
              </a:spcAft>
              <a:buNone/>
            </a:pPr>
            <a:r>
              <a:rPr lang="en-US" sz="1200">
                <a:solidFill>
                  <a:srgbClr val="C00000"/>
                </a:solidFill>
                <a:latin typeface="Quattrocento Sans"/>
                <a:ea typeface="Quattrocento Sans"/>
                <a:cs typeface="Quattrocento Sans"/>
                <a:sym typeface="Quattrocento Sans"/>
              </a:rPr>
              <a:t>Response of second servlet is included in the response of the first servlet that is being sent to the client.</a:t>
            </a:r>
            <a:endParaRPr/>
          </a:p>
        </p:txBody>
      </p:sp>
      <p:sp>
        <p:nvSpPr>
          <p:cNvPr id="768" name="Google Shape;768;p87"/>
          <p:cNvSpPr/>
          <p:nvPr/>
        </p:nvSpPr>
        <p:spPr>
          <a:xfrm>
            <a:off x="2776397" y="6596390"/>
            <a:ext cx="249459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u="sng">
                <a:solidFill>
                  <a:schemeClr val="hlink"/>
                </a:solidFill>
                <a:latin typeface="Quattrocento Sans"/>
                <a:ea typeface="Quattrocento Sans"/>
                <a:cs typeface="Quattrocento Sans"/>
                <a:sym typeface="Quattrocento Sans"/>
                <a:hlinkClick r:id="rId5"/>
              </a:rPr>
              <a:t>Source : https://www.javatpoint.com/</a:t>
            </a:r>
            <a:endParaRPr sz="11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6"/>
                                        </p:tgtEl>
                                        <p:attrNameLst>
                                          <p:attrName>style.visibility</p:attrName>
                                        </p:attrNameLst>
                                      </p:cBhvr>
                                      <p:to>
                                        <p:strVal val="visible"/>
                                      </p:to>
                                    </p:set>
                                    <p:anim calcmode="lin" valueType="num">
                                      <p:cBhvr additive="base">
                                        <p:cTn dur="500"/>
                                        <p:tgtEl>
                                          <p:spTgt spid="7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500"/>
                                        <p:tgtEl>
                                          <p:spTgt spid="7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8"/>
          <p:cNvSpPr/>
          <p:nvPr/>
        </p:nvSpPr>
        <p:spPr>
          <a:xfrm>
            <a:off x="1255594" y="4612943"/>
            <a:ext cx="6318913" cy="1514902"/>
          </a:xfrm>
          <a:prstGeom prst="snip2DiagRect">
            <a:avLst>
              <a:gd fmla="val 0" name="adj1"/>
              <a:gd fmla="val 16667"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4" name="Google Shape;774;p88"/>
          <p:cNvSpPr/>
          <p:nvPr/>
        </p:nvSpPr>
        <p:spPr>
          <a:xfrm>
            <a:off x="1255594" y="3057098"/>
            <a:ext cx="6318913" cy="709683"/>
          </a:xfrm>
          <a:prstGeom prst="snip2DiagRect">
            <a:avLst>
              <a:gd fmla="val 0" name="adj1"/>
              <a:gd fmla="val 16667"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5" name="Google Shape;775;p8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How to get the object of RequestDispatcher</a:t>
            </a:r>
            <a:endParaRPr b="1"/>
          </a:p>
        </p:txBody>
      </p:sp>
      <p:sp>
        <p:nvSpPr>
          <p:cNvPr id="776" name="Google Shape;776;p88"/>
          <p:cNvSpPr txBox="1"/>
          <p:nvPr>
            <p:ph idx="1" type="body"/>
          </p:nvPr>
        </p:nvSpPr>
        <p:spPr>
          <a:xfrm>
            <a:off x="750635" y="1825625"/>
            <a:ext cx="7764719"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rgbClr val="C00000"/>
              </a:buClr>
              <a:buSzPts val="1400"/>
              <a:buFont typeface="Arial"/>
              <a:buChar char="•"/>
            </a:pPr>
            <a:r>
              <a:rPr lang="en-US" sz="1400">
                <a:solidFill>
                  <a:srgbClr val="C00000"/>
                </a:solidFill>
              </a:rPr>
              <a:t>getRequestDispatcher() </a:t>
            </a:r>
            <a:r>
              <a:rPr lang="en-US" sz="1400">
                <a:solidFill>
                  <a:schemeClr val="dk1"/>
                </a:solidFill>
              </a:rPr>
              <a:t>method of ServletRequest interface returns the object of RequestDispatcher.</a:t>
            </a:r>
            <a:endParaRPr/>
          </a:p>
          <a:p>
            <a:pPr indent="-171450" lvl="0" marL="171450" rtl="0" algn="l">
              <a:lnSpc>
                <a:spcPct val="150000"/>
              </a:lnSpc>
              <a:spcBef>
                <a:spcPts val="1320"/>
              </a:spcBef>
              <a:spcAft>
                <a:spcPts val="0"/>
              </a:spcAft>
              <a:buClr>
                <a:schemeClr val="dk1"/>
              </a:buClr>
              <a:buSzPts val="1400"/>
              <a:buFont typeface="Arial"/>
              <a:buChar char="•"/>
            </a:pPr>
            <a:r>
              <a:rPr b="1" lang="en-US" sz="1400">
                <a:solidFill>
                  <a:schemeClr val="dk1"/>
                </a:solidFill>
              </a:rPr>
              <a:t>Syntax:</a:t>
            </a:r>
            <a:endParaRPr/>
          </a:p>
          <a:p>
            <a:pPr indent="0" lvl="0" marL="0" rtl="0" algn="l">
              <a:lnSpc>
                <a:spcPct val="150000"/>
              </a:lnSpc>
              <a:spcBef>
                <a:spcPts val="1320"/>
              </a:spcBef>
              <a:spcAft>
                <a:spcPts val="0"/>
              </a:spcAft>
              <a:buClr>
                <a:schemeClr val="dk1"/>
              </a:buClr>
              <a:buSzPts val="1400"/>
              <a:buNone/>
            </a:pPr>
            <a:r>
              <a:rPr b="1" lang="en-US" sz="1400">
                <a:solidFill>
                  <a:schemeClr val="dk1"/>
                </a:solidFill>
              </a:rPr>
              <a:t>	public</a:t>
            </a:r>
            <a:r>
              <a:rPr lang="en-US" sz="1400">
                <a:solidFill>
                  <a:schemeClr val="dk1"/>
                </a:solidFill>
              </a:rPr>
              <a:t> </a:t>
            </a:r>
            <a:r>
              <a:rPr lang="en-US" sz="1400">
                <a:solidFill>
                  <a:srgbClr val="0070C0"/>
                </a:solidFill>
              </a:rPr>
              <a:t>RequestDispatcher</a:t>
            </a:r>
            <a:r>
              <a:rPr lang="en-US" sz="1400">
                <a:solidFill>
                  <a:schemeClr val="dk1"/>
                </a:solidFill>
              </a:rPr>
              <a:t> </a:t>
            </a:r>
            <a:r>
              <a:rPr lang="en-US" sz="1400">
                <a:solidFill>
                  <a:srgbClr val="C00000"/>
                </a:solidFill>
              </a:rPr>
              <a:t>getRequestDispatcher</a:t>
            </a:r>
            <a:r>
              <a:rPr lang="en-US" sz="1400">
                <a:solidFill>
                  <a:schemeClr val="dk1"/>
                </a:solidFill>
              </a:rPr>
              <a:t>(</a:t>
            </a:r>
            <a:r>
              <a:rPr lang="en-US" sz="1400">
                <a:solidFill>
                  <a:srgbClr val="00B050"/>
                </a:solidFill>
              </a:rPr>
              <a:t>String resource</a:t>
            </a:r>
            <a:r>
              <a:rPr lang="en-US" sz="1400">
                <a:solidFill>
                  <a:schemeClr val="dk1"/>
                </a:solidFill>
              </a:rPr>
              <a:t>);  </a:t>
            </a:r>
            <a:endParaRPr/>
          </a:p>
          <a:p>
            <a:pPr indent="-82550" lvl="0" marL="171450" rtl="0" algn="l">
              <a:lnSpc>
                <a:spcPct val="150000"/>
              </a:lnSpc>
              <a:spcBef>
                <a:spcPts val="1320"/>
              </a:spcBef>
              <a:spcAft>
                <a:spcPts val="0"/>
              </a:spcAft>
              <a:buClr>
                <a:srgbClr val="7F7F7F"/>
              </a:buClr>
              <a:buSzPts val="1400"/>
              <a:buFont typeface="Arial"/>
              <a:buNone/>
            </a:pPr>
            <a:r>
              <a:t/>
            </a:r>
            <a:endParaRPr sz="1400">
              <a:solidFill>
                <a:schemeClr val="dk1"/>
              </a:solidFill>
            </a:endParaRPr>
          </a:p>
          <a:p>
            <a:pPr indent="-171450" lvl="0" marL="171450" rtl="0" algn="l">
              <a:lnSpc>
                <a:spcPct val="150000"/>
              </a:lnSpc>
              <a:spcBef>
                <a:spcPts val="1320"/>
              </a:spcBef>
              <a:spcAft>
                <a:spcPts val="0"/>
              </a:spcAft>
              <a:buClr>
                <a:schemeClr val="dk1"/>
              </a:buClr>
              <a:buSzPts val="1400"/>
              <a:buFont typeface="Arial"/>
              <a:buChar char="•"/>
            </a:pPr>
            <a:r>
              <a:rPr b="1" lang="en-US" sz="1400">
                <a:solidFill>
                  <a:schemeClr val="dk1"/>
                </a:solidFill>
              </a:rPr>
              <a:t>Example:</a:t>
            </a:r>
            <a:endParaRPr/>
          </a:p>
          <a:p>
            <a:pPr indent="0" lvl="0" marL="0" rtl="0" algn="l">
              <a:lnSpc>
                <a:spcPct val="100000"/>
              </a:lnSpc>
              <a:spcBef>
                <a:spcPts val="1320"/>
              </a:spcBef>
              <a:spcAft>
                <a:spcPts val="0"/>
              </a:spcAft>
              <a:buClr>
                <a:schemeClr val="dk1"/>
              </a:buClr>
              <a:buSzPts val="1400"/>
              <a:buNone/>
            </a:pPr>
            <a:r>
              <a:rPr lang="en-US" sz="1400">
                <a:solidFill>
                  <a:schemeClr val="dk1"/>
                </a:solidFill>
              </a:rPr>
              <a:t>	RequestDispatcher rd=request.getRequestDispatcher("servlet2");  </a:t>
            </a:r>
            <a:endParaRPr/>
          </a:p>
          <a:p>
            <a:pPr indent="0" lvl="0" marL="0" rtl="0" algn="l">
              <a:lnSpc>
                <a:spcPct val="100000"/>
              </a:lnSpc>
              <a:spcBef>
                <a:spcPts val="1320"/>
              </a:spcBef>
              <a:spcAft>
                <a:spcPts val="0"/>
              </a:spcAft>
              <a:buClr>
                <a:schemeClr val="dk1"/>
              </a:buClr>
              <a:buSzPts val="1400"/>
              <a:buNone/>
            </a:pPr>
            <a:r>
              <a:rPr lang="en-US" sz="1400">
                <a:solidFill>
                  <a:schemeClr val="dk1"/>
                </a:solidFill>
              </a:rPr>
              <a:t>			</a:t>
            </a:r>
            <a:r>
              <a:rPr lang="en-US" sz="1100">
                <a:solidFill>
                  <a:schemeClr val="accent2"/>
                </a:solidFill>
              </a:rPr>
              <a:t>//servlet2 is the url-pattern of the second servlet  </a:t>
            </a:r>
            <a:endParaRPr/>
          </a:p>
          <a:p>
            <a:pPr indent="0" lvl="0" marL="0" rtl="0" algn="l">
              <a:lnSpc>
                <a:spcPct val="100000"/>
              </a:lnSpc>
              <a:spcBef>
                <a:spcPts val="1320"/>
              </a:spcBef>
              <a:spcAft>
                <a:spcPts val="0"/>
              </a:spcAft>
              <a:buClr>
                <a:schemeClr val="dk1"/>
              </a:buClr>
              <a:buSzPts val="1400"/>
              <a:buNone/>
            </a:pPr>
            <a:r>
              <a:rPr lang="en-US" sz="1400">
                <a:solidFill>
                  <a:schemeClr val="dk1"/>
                </a:solidFill>
              </a:rPr>
              <a:t>	rd.forward(request, response); </a:t>
            </a:r>
            <a:r>
              <a:rPr lang="en-US" sz="1100">
                <a:solidFill>
                  <a:schemeClr val="accent2"/>
                </a:solidFill>
              </a:rPr>
              <a:t>//method may be include or forward </a:t>
            </a:r>
            <a:r>
              <a:rPr lang="en-US" sz="1400">
                <a:solidFill>
                  <a:schemeClr val="dk1"/>
                </a:solidFill>
              </a:rPr>
              <a:t> </a:t>
            </a:r>
            <a:endParaRPr/>
          </a:p>
          <a:p>
            <a:pPr indent="-82550" lvl="0" marL="171450" rtl="0" algn="l">
              <a:lnSpc>
                <a:spcPct val="150000"/>
              </a:lnSpc>
              <a:spcBef>
                <a:spcPts val="1320"/>
              </a:spcBef>
              <a:spcAft>
                <a:spcPts val="0"/>
              </a:spcAft>
              <a:buClr>
                <a:srgbClr val="7F7F7F"/>
              </a:buClr>
              <a:buSzPts val="1400"/>
              <a:buFont typeface="Arial"/>
              <a:buNone/>
            </a:pPr>
            <a:r>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How to get the object of RequestDispatcher :example</a:t>
            </a:r>
            <a:endParaRPr/>
          </a:p>
        </p:txBody>
      </p:sp>
      <p:pic>
        <p:nvPicPr>
          <p:cNvPr descr="RequestDispatcher detail and instantiation using forward" id="782" name="Google Shape;782;p89"/>
          <p:cNvPicPr preferRelativeResize="0"/>
          <p:nvPr/>
        </p:nvPicPr>
        <p:blipFill rotWithShape="1">
          <a:blip r:embed="rId3">
            <a:alphaModFix/>
          </a:blip>
          <a:srcRect b="0" l="0" r="0" t="0"/>
          <a:stretch/>
        </p:blipFill>
        <p:spPr>
          <a:xfrm>
            <a:off x="565243" y="1818801"/>
            <a:ext cx="4511724" cy="1518116"/>
          </a:xfrm>
          <a:prstGeom prst="rect">
            <a:avLst/>
          </a:prstGeom>
          <a:noFill/>
          <a:ln cap="flat" cmpd="sng" w="12700">
            <a:solidFill>
              <a:srgbClr val="FF0000"/>
            </a:solidFill>
            <a:prstDash val="dash"/>
            <a:round/>
            <a:headEnd len="sm" w="sm" type="none"/>
            <a:tailEnd len="sm" w="sm" type="none"/>
          </a:ln>
          <a:effectLst>
            <a:outerShdw blurRad="63500" sx="102000" rotWithShape="0" algn="ctr" sy="102000">
              <a:srgbClr val="000000">
                <a:alpha val="40000"/>
              </a:srgbClr>
            </a:outerShdw>
          </a:effectLst>
        </p:spPr>
      </p:pic>
      <p:pic>
        <p:nvPicPr>
          <p:cNvPr id="783" name="Google Shape;783;p89"/>
          <p:cNvPicPr preferRelativeResize="0"/>
          <p:nvPr/>
        </p:nvPicPr>
        <p:blipFill rotWithShape="1">
          <a:blip r:embed="rId4">
            <a:alphaModFix/>
          </a:blip>
          <a:srcRect b="0" l="0" r="0" t="0"/>
          <a:stretch/>
        </p:blipFill>
        <p:spPr>
          <a:xfrm>
            <a:off x="4032112" y="4770800"/>
            <a:ext cx="4483242" cy="1594286"/>
          </a:xfrm>
          <a:prstGeom prst="rect">
            <a:avLst/>
          </a:prstGeom>
          <a:noFill/>
          <a:ln cap="flat" cmpd="sng" w="19050">
            <a:solidFill>
              <a:schemeClr val="dk1"/>
            </a:solidFill>
            <a:prstDash val="dash"/>
            <a:round/>
            <a:headEnd len="sm" w="sm" type="none"/>
            <a:tailEnd len="sm" w="sm" type="none"/>
          </a:ln>
          <a:effectLst>
            <a:outerShdw blurRad="63500" sx="102000" rotWithShape="0" algn="ctr" sy="102000">
              <a:srgbClr val="000000">
                <a:alpha val="40000"/>
              </a:srgbClr>
            </a:outerShdw>
          </a:effectLst>
        </p:spPr>
      </p:pic>
      <p:sp>
        <p:nvSpPr>
          <p:cNvPr id="784" name="Google Shape;784;p89"/>
          <p:cNvSpPr/>
          <p:nvPr/>
        </p:nvSpPr>
        <p:spPr>
          <a:xfrm>
            <a:off x="5251234" y="1925202"/>
            <a:ext cx="1740514" cy="1091820"/>
          </a:xfrm>
          <a:prstGeom prst="leftArrow">
            <a:avLst>
              <a:gd fmla="val 50000" name="adj1"/>
              <a:gd fmla="val 50000" name="adj2"/>
            </a:avLst>
          </a:prstGeom>
          <a:gradFill>
            <a:gsLst>
              <a:gs pos="0">
                <a:srgbClr val="FFDC9B"/>
              </a:gs>
              <a:gs pos="50000">
                <a:srgbClr val="FFD68D"/>
              </a:gs>
              <a:gs pos="100000">
                <a:srgbClr val="FFD478"/>
              </a:gs>
            </a:gsLst>
            <a:lin ang="54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Quattrocento Sans"/>
                <a:ea typeface="Quattrocento Sans"/>
                <a:cs typeface="Quattrocento Sans"/>
                <a:sym typeface="Quattrocento Sans"/>
              </a:rPr>
              <a:t>Forward()</a:t>
            </a:r>
            <a:endParaRPr/>
          </a:p>
        </p:txBody>
      </p:sp>
      <p:sp>
        <p:nvSpPr>
          <p:cNvPr id="785" name="Google Shape;785;p89"/>
          <p:cNvSpPr/>
          <p:nvPr/>
        </p:nvSpPr>
        <p:spPr>
          <a:xfrm>
            <a:off x="2048756" y="5030964"/>
            <a:ext cx="1801505" cy="1073957"/>
          </a:xfrm>
          <a:prstGeom prst="rightArrow">
            <a:avLst>
              <a:gd fmla="val 50000" name="adj1"/>
              <a:gd fmla="val 50000" name="adj2"/>
            </a:avLst>
          </a:prstGeom>
          <a:gradFill>
            <a:gsLst>
              <a:gs pos="0">
                <a:srgbClr val="FFDC9B"/>
              </a:gs>
              <a:gs pos="50000">
                <a:srgbClr val="FFD68D"/>
              </a:gs>
              <a:gs pos="100000">
                <a:srgbClr val="FFD478"/>
              </a:gs>
            </a:gsLst>
            <a:lin ang="54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Quattrocento Sans"/>
                <a:ea typeface="Quattrocento Sans"/>
                <a:cs typeface="Quattrocento Sans"/>
                <a:sym typeface="Quattrocento Sans"/>
              </a:rPr>
              <a:t>Include()</a:t>
            </a:r>
            <a:endParaRPr/>
          </a:p>
        </p:txBody>
      </p:sp>
      <p:cxnSp>
        <p:nvCxnSpPr>
          <p:cNvPr id="786" name="Google Shape;786;p89"/>
          <p:cNvCxnSpPr/>
          <p:nvPr/>
        </p:nvCxnSpPr>
        <p:spPr>
          <a:xfrm flipH="1" rot="10800000">
            <a:off x="0" y="3889612"/>
            <a:ext cx="9144000" cy="40943"/>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500"/>
                                        <p:tgtEl>
                                          <p:spTgt spid="7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5"/>
                                        </p:tgtEl>
                                        <p:attrNameLst>
                                          <p:attrName>style.visibility</p:attrName>
                                        </p:attrNameLst>
                                      </p:cBhvr>
                                      <p:to>
                                        <p:strVal val="visible"/>
                                      </p:to>
                                    </p:set>
                                    <p:anim calcmode="lin" valueType="num">
                                      <p:cBhvr additive="base">
                                        <p:cTn dur="500"/>
                                        <p:tgtEl>
                                          <p:spTgt spid="7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Implementation of login page</a:t>
            </a:r>
            <a:endParaRPr/>
          </a:p>
        </p:txBody>
      </p:sp>
      <p:sp>
        <p:nvSpPr>
          <p:cNvPr id="792" name="Google Shape;792;p90"/>
          <p:cNvSpPr txBox="1"/>
          <p:nvPr>
            <p:ph idx="1" type="body"/>
          </p:nvPr>
        </p:nvSpPr>
        <p:spPr>
          <a:xfrm>
            <a:off x="191926" y="2794616"/>
            <a:ext cx="3125815" cy="3264991"/>
          </a:xfrm>
          <a:prstGeom prst="rect">
            <a:avLst/>
          </a:prstGeom>
          <a:noFill/>
          <a:ln cap="flat" cmpd="sng" w="9525">
            <a:solidFill>
              <a:srgbClr val="D8D8D8"/>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050"/>
              <a:buFont typeface="Arial"/>
              <a:buChar char="•"/>
            </a:pPr>
            <a:r>
              <a:rPr lang="en-US" sz="1050">
                <a:solidFill>
                  <a:schemeClr val="dk1"/>
                </a:solidFill>
              </a:rPr>
              <a:t>We will creat following files</a:t>
            </a:r>
            <a:endParaRPr/>
          </a:p>
          <a:p>
            <a:pPr indent="-228600" lvl="0" marL="228600" rtl="0" algn="just">
              <a:lnSpc>
                <a:spcPct val="150000"/>
              </a:lnSpc>
              <a:spcBef>
                <a:spcPts val="1215"/>
              </a:spcBef>
              <a:spcAft>
                <a:spcPts val="0"/>
              </a:spcAft>
              <a:buClr>
                <a:schemeClr val="dk1"/>
              </a:buClr>
              <a:buSzPts val="1050"/>
              <a:buFont typeface="Quattrocento Sans"/>
              <a:buAutoNum type="arabicPeriod"/>
            </a:pPr>
            <a:r>
              <a:rPr b="1" lang="en-US" sz="1050">
                <a:solidFill>
                  <a:schemeClr val="dk1"/>
                </a:solidFill>
              </a:rPr>
              <a:t>index.html</a:t>
            </a:r>
            <a:endParaRPr sz="1050">
              <a:solidFill>
                <a:schemeClr val="dk1"/>
              </a:solidFill>
            </a:endParaRPr>
          </a:p>
          <a:p>
            <a:pPr indent="-228600" lvl="0" marL="228600" rtl="0" algn="just">
              <a:lnSpc>
                <a:spcPct val="150000"/>
              </a:lnSpc>
              <a:spcBef>
                <a:spcPts val="1215"/>
              </a:spcBef>
              <a:spcAft>
                <a:spcPts val="0"/>
              </a:spcAft>
              <a:buClr>
                <a:schemeClr val="dk1"/>
              </a:buClr>
              <a:buSzPts val="1050"/>
              <a:buFont typeface="Quattrocento Sans"/>
              <a:buAutoNum type="arabicPeriod"/>
            </a:pPr>
            <a:r>
              <a:rPr b="1" lang="en-US" sz="1050">
                <a:solidFill>
                  <a:schemeClr val="dk1"/>
                </a:solidFill>
              </a:rPr>
              <a:t>Validate.java:</a:t>
            </a:r>
            <a:r>
              <a:rPr lang="en-US" sz="1050">
                <a:solidFill>
                  <a:schemeClr val="dk1"/>
                </a:solidFill>
              </a:rPr>
              <a:t> a servlet class for processing the response. If password is valid, it will forward the request to the welcome servlet.</a:t>
            </a:r>
            <a:endParaRPr/>
          </a:p>
          <a:p>
            <a:pPr indent="-228600" lvl="0" marL="228600" rtl="0" algn="just">
              <a:lnSpc>
                <a:spcPct val="150000"/>
              </a:lnSpc>
              <a:spcBef>
                <a:spcPts val="1215"/>
              </a:spcBef>
              <a:spcAft>
                <a:spcPts val="0"/>
              </a:spcAft>
              <a:buClr>
                <a:schemeClr val="dk1"/>
              </a:buClr>
              <a:buSzPts val="1050"/>
              <a:buFont typeface="Quattrocento Sans"/>
              <a:buAutoNum type="arabicPeriod"/>
            </a:pPr>
            <a:r>
              <a:rPr b="1" lang="en-US" sz="1050">
                <a:solidFill>
                  <a:schemeClr val="dk1"/>
                </a:solidFill>
              </a:rPr>
              <a:t>Welcome.java:</a:t>
            </a:r>
            <a:r>
              <a:rPr lang="en-US" sz="1050">
                <a:solidFill>
                  <a:schemeClr val="dk1"/>
                </a:solidFill>
              </a:rPr>
              <a:t> a servlet class for displaying the welcome message.</a:t>
            </a:r>
            <a:endParaRPr/>
          </a:p>
          <a:p>
            <a:pPr indent="-228600" lvl="0" marL="228600" rtl="0" algn="just">
              <a:lnSpc>
                <a:spcPct val="150000"/>
              </a:lnSpc>
              <a:spcBef>
                <a:spcPts val="1215"/>
              </a:spcBef>
              <a:spcAft>
                <a:spcPts val="0"/>
              </a:spcAft>
              <a:buClr>
                <a:schemeClr val="dk1"/>
              </a:buClr>
              <a:buSzPts val="1050"/>
              <a:buFont typeface="Quattrocento Sans"/>
              <a:buAutoNum type="arabicPeriod"/>
            </a:pPr>
            <a:r>
              <a:rPr b="1" lang="en-US" sz="1050">
                <a:solidFill>
                  <a:schemeClr val="dk1"/>
                </a:solidFill>
              </a:rPr>
              <a:t>web.xml file:</a:t>
            </a:r>
            <a:r>
              <a:rPr lang="en-US" sz="1050">
                <a:solidFill>
                  <a:schemeClr val="dk1"/>
                </a:solidFill>
              </a:rPr>
              <a:t> a deployment descriptor file that contains the information about the servlet.</a:t>
            </a:r>
            <a:endParaRPr/>
          </a:p>
          <a:p>
            <a:pPr indent="-104775" lvl="0" marL="171450" rtl="0" algn="just">
              <a:lnSpc>
                <a:spcPct val="150000"/>
              </a:lnSpc>
              <a:spcBef>
                <a:spcPts val="1215"/>
              </a:spcBef>
              <a:spcAft>
                <a:spcPts val="0"/>
              </a:spcAft>
              <a:buClr>
                <a:srgbClr val="7F7F7F"/>
              </a:buClr>
              <a:buSzPts val="1050"/>
              <a:buFont typeface="Arial"/>
              <a:buNone/>
            </a:pPr>
            <a:r>
              <a:t/>
            </a:r>
            <a:endParaRPr sz="1050">
              <a:solidFill>
                <a:schemeClr val="dk1"/>
              </a:solidFill>
            </a:endParaRPr>
          </a:p>
        </p:txBody>
      </p:sp>
      <p:pic>
        <p:nvPicPr>
          <p:cNvPr id="793" name="Google Shape;793;p90"/>
          <p:cNvPicPr preferRelativeResize="0"/>
          <p:nvPr/>
        </p:nvPicPr>
        <p:blipFill rotWithShape="1">
          <a:blip r:embed="rId3">
            <a:alphaModFix/>
          </a:blip>
          <a:srcRect b="0" l="0" r="0" t="0"/>
          <a:stretch/>
        </p:blipFill>
        <p:spPr>
          <a:xfrm>
            <a:off x="3578235" y="2814245"/>
            <a:ext cx="5392825" cy="2934113"/>
          </a:xfrm>
          <a:prstGeom prst="rect">
            <a:avLst/>
          </a:prstGeom>
          <a:noFill/>
          <a:ln>
            <a:noFill/>
          </a:ln>
          <a:effectLst>
            <a:outerShdw blurRad="63500" sx="102000" rotWithShape="0" algn="ctr" sy="102000">
              <a:srgbClr val="000000">
                <a:alpha val="40000"/>
              </a:srgbClr>
            </a:outerShdw>
          </a:effectLst>
        </p:spPr>
      </p:pic>
      <p:sp>
        <p:nvSpPr>
          <p:cNvPr id="794" name="Google Shape;794;p90"/>
          <p:cNvSpPr/>
          <p:nvPr/>
        </p:nvSpPr>
        <p:spPr>
          <a:xfrm>
            <a:off x="191926" y="1456703"/>
            <a:ext cx="8624527" cy="106182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Design login  page . Validating the password entered by the user. If password is valid , it will forward the request to the </a:t>
            </a:r>
            <a:r>
              <a:rPr b="1" lang="en-US" sz="1400">
                <a:solidFill>
                  <a:schemeClr val="dk1"/>
                </a:solidFill>
                <a:latin typeface="Quattrocento Sans"/>
                <a:ea typeface="Quattrocento Sans"/>
                <a:cs typeface="Quattrocento Sans"/>
                <a:sym typeface="Quattrocento Sans"/>
              </a:rPr>
              <a:t>Welcome.java, </a:t>
            </a:r>
            <a:r>
              <a:rPr lang="en-US" sz="1400">
                <a:solidFill>
                  <a:schemeClr val="dk1"/>
                </a:solidFill>
                <a:latin typeface="Quattrocento Sans"/>
                <a:ea typeface="Quattrocento Sans"/>
                <a:cs typeface="Quattrocento Sans"/>
                <a:sym typeface="Quattrocento Sans"/>
              </a:rPr>
              <a:t>otherwise will show an error message: sorry username or password incorrect…. Please try again!.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9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Implementation of login page</a:t>
            </a:r>
            <a:endParaRPr/>
          </a:p>
        </p:txBody>
      </p:sp>
      <p:sp>
        <p:nvSpPr>
          <p:cNvPr id="800" name="Google Shape;800;p91"/>
          <p:cNvSpPr txBox="1"/>
          <p:nvPr/>
        </p:nvSpPr>
        <p:spPr>
          <a:xfrm>
            <a:off x="655093" y="2552131"/>
            <a:ext cx="1978925"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Index.html</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name="uname“</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name="pwd"</a:t>
            </a:r>
            <a:endParaRPr/>
          </a:p>
        </p:txBody>
      </p:sp>
      <p:sp>
        <p:nvSpPr>
          <p:cNvPr id="801" name="Google Shape;801;p91"/>
          <p:cNvSpPr/>
          <p:nvPr/>
        </p:nvSpPr>
        <p:spPr>
          <a:xfrm>
            <a:off x="2101755" y="1583140"/>
            <a:ext cx="1514901" cy="764275"/>
          </a:xfrm>
          <a:prstGeom prst="curvedDown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2" name="Google Shape;802;p91"/>
          <p:cNvSpPr/>
          <p:nvPr/>
        </p:nvSpPr>
        <p:spPr>
          <a:xfrm>
            <a:off x="3930556" y="1583140"/>
            <a:ext cx="5172501" cy="2866030"/>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Quattrocento Sans"/>
                <a:ea typeface="Quattrocento Sans"/>
                <a:cs typeface="Quattrocento Sans"/>
                <a:sym typeface="Quattrocento Sans"/>
              </a:rPr>
              <a:t>Validate.java</a:t>
            </a:r>
            <a:endParaRPr/>
          </a:p>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username=resquest.getParameter(“uname”)</a:t>
            </a:r>
            <a:endParaRPr/>
          </a:p>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Password = request.getParameter(pwd)</a:t>
            </a:r>
            <a:endParaRPr/>
          </a:p>
        </p:txBody>
      </p:sp>
      <p:sp>
        <p:nvSpPr>
          <p:cNvPr id="803" name="Google Shape;803;p91"/>
          <p:cNvSpPr/>
          <p:nvPr/>
        </p:nvSpPr>
        <p:spPr>
          <a:xfrm>
            <a:off x="8256896" y="4144042"/>
            <a:ext cx="668739" cy="1569298"/>
          </a:xfrm>
          <a:prstGeom prst="curvedLeft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4" name="Google Shape;804;p91"/>
          <p:cNvSpPr txBox="1"/>
          <p:nvPr/>
        </p:nvSpPr>
        <p:spPr>
          <a:xfrm>
            <a:off x="3855493" y="5217036"/>
            <a:ext cx="4476466" cy="9233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Welcome.java</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Out.println( “welcome” + username)</a:t>
            </a:r>
            <a:endParaRPr/>
          </a:p>
        </p:txBody>
      </p:sp>
      <p:sp>
        <p:nvSpPr>
          <p:cNvPr id="805" name="Google Shape;805;p91"/>
          <p:cNvSpPr txBox="1"/>
          <p:nvPr/>
        </p:nvSpPr>
        <p:spPr>
          <a:xfrm>
            <a:off x="7567684" y="4504657"/>
            <a:ext cx="13784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Validation true</a:t>
            </a:r>
            <a:endParaRPr/>
          </a:p>
        </p:txBody>
      </p:sp>
      <p:cxnSp>
        <p:nvCxnSpPr>
          <p:cNvPr id="806" name="Google Shape;806;p91"/>
          <p:cNvCxnSpPr/>
          <p:nvPr/>
        </p:nvCxnSpPr>
        <p:spPr>
          <a:xfrm rot="10800000">
            <a:off x="2634018" y="4060124"/>
            <a:ext cx="1528549" cy="0"/>
          </a:xfrm>
          <a:prstGeom prst="straightConnector1">
            <a:avLst/>
          </a:prstGeom>
          <a:noFill/>
          <a:ln cap="flat" cmpd="sng" w="57150">
            <a:solidFill>
              <a:schemeClr val="dk1"/>
            </a:solidFill>
            <a:prstDash val="solid"/>
            <a:miter lim="800000"/>
            <a:headEnd len="sm" w="sm" type="none"/>
            <a:tailEnd len="med" w="med" type="triangle"/>
          </a:ln>
        </p:spPr>
      </p:cxnSp>
      <p:sp>
        <p:nvSpPr>
          <p:cNvPr id="807" name="Google Shape;807;p91"/>
          <p:cNvSpPr txBox="1"/>
          <p:nvPr/>
        </p:nvSpPr>
        <p:spPr>
          <a:xfrm>
            <a:off x="2859205" y="4108171"/>
            <a:ext cx="8598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Invalid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What is Java Servlet?</a:t>
            </a:r>
            <a:endParaRPr b="1" sz="3200"/>
          </a:p>
        </p:txBody>
      </p:sp>
      <p:sp>
        <p:nvSpPr>
          <p:cNvPr id="187" name="Google Shape;187;p20"/>
          <p:cNvSpPr txBox="1"/>
          <p:nvPr>
            <p:ph idx="1" type="body"/>
          </p:nvPr>
        </p:nvSpPr>
        <p:spPr>
          <a:xfrm>
            <a:off x="453330" y="1452142"/>
            <a:ext cx="8265671" cy="4910025"/>
          </a:xfrm>
          <a:prstGeom prst="rect">
            <a:avLst/>
          </a:prstGeom>
          <a:noFill/>
          <a:ln>
            <a:noFill/>
          </a:ln>
        </p:spPr>
        <p:txBody>
          <a:bodyPr anchorCtr="0" anchor="t" bIns="45700" lIns="91425" spcFirstLastPara="1" rIns="91425" wrap="square" tIns="45700">
            <a:normAutofit fontScale="70000" lnSpcReduction="20000"/>
          </a:bodyPr>
          <a:lstStyle/>
          <a:p>
            <a:pPr indent="-342877" lvl="0" marL="342877" rtl="0" algn="l">
              <a:lnSpc>
                <a:spcPct val="150000"/>
              </a:lnSpc>
              <a:spcBef>
                <a:spcPts val="0"/>
              </a:spcBef>
              <a:spcAft>
                <a:spcPts val="0"/>
              </a:spcAft>
              <a:buClr>
                <a:schemeClr val="dk1"/>
              </a:buClr>
              <a:buSzPct val="100000"/>
              <a:buFont typeface="Arial"/>
              <a:buChar char="•"/>
            </a:pPr>
            <a:r>
              <a:rPr lang="en-US" sz="2000">
                <a:solidFill>
                  <a:schemeClr val="dk1"/>
                </a:solidFill>
              </a:rPr>
              <a:t>A </a:t>
            </a:r>
            <a:r>
              <a:rPr lang="en-US" sz="2000" u="sng">
                <a:solidFill>
                  <a:schemeClr val="dk1"/>
                </a:solidFill>
              </a:rPr>
              <a:t>servlet</a:t>
            </a:r>
            <a:r>
              <a:rPr lang="en-US" sz="2000">
                <a:solidFill>
                  <a:schemeClr val="dk1"/>
                </a:solidFill>
              </a:rPr>
              <a:t> is a Java program which outputs an html page; it is a server-side technology</a:t>
            </a:r>
            <a:endParaRPr/>
          </a:p>
          <a:p>
            <a:pPr indent="-342877" lvl="0" marL="342877" rtl="0" algn="l">
              <a:lnSpc>
                <a:spcPct val="150000"/>
              </a:lnSpc>
              <a:spcBef>
                <a:spcPts val="1320"/>
              </a:spcBef>
              <a:spcAft>
                <a:spcPts val="0"/>
              </a:spcAft>
              <a:buClr>
                <a:schemeClr val="dk1"/>
              </a:buClr>
              <a:buSzPct val="100000"/>
              <a:buFont typeface="Arial"/>
              <a:buChar char="•"/>
            </a:pPr>
            <a:r>
              <a:rPr b="1" lang="en-US" sz="2000">
                <a:solidFill>
                  <a:schemeClr val="dk1"/>
                </a:solidFill>
              </a:rPr>
              <a:t>Servlet</a:t>
            </a:r>
            <a:r>
              <a:rPr lang="en-US" sz="2000">
                <a:solidFill>
                  <a:schemeClr val="dk1"/>
                </a:solidFill>
              </a:rPr>
              <a:t> technology is used to create a web application (resides at server side and generates a dynamic web page).</a:t>
            </a:r>
            <a:endParaRPr/>
          </a:p>
          <a:p>
            <a:pPr indent="-342877" lvl="0" marL="342877" rtl="0" algn="l">
              <a:lnSpc>
                <a:spcPct val="150000"/>
              </a:lnSpc>
              <a:spcBef>
                <a:spcPts val="1320"/>
              </a:spcBef>
              <a:spcAft>
                <a:spcPts val="0"/>
              </a:spcAft>
              <a:buClr>
                <a:schemeClr val="dk1"/>
              </a:buClr>
              <a:buSzPct val="100000"/>
              <a:buFont typeface="Arial"/>
              <a:buChar char="•"/>
            </a:pPr>
            <a:r>
              <a:rPr b="1" lang="en-US" sz="2000">
                <a:solidFill>
                  <a:schemeClr val="dk1"/>
                </a:solidFill>
              </a:rPr>
              <a:t>Servlet</a:t>
            </a:r>
            <a:r>
              <a:rPr lang="en-US" sz="2000">
                <a:solidFill>
                  <a:schemeClr val="dk1"/>
                </a:solidFill>
              </a:rPr>
              <a:t> technology is </a:t>
            </a:r>
            <a:r>
              <a:rPr b="1" lang="en-US" sz="2000">
                <a:solidFill>
                  <a:schemeClr val="dk1"/>
                </a:solidFill>
              </a:rPr>
              <a:t>robust and scalable because of java language</a:t>
            </a:r>
            <a:r>
              <a:rPr lang="en-US" sz="2000">
                <a:solidFill>
                  <a:schemeClr val="dk1"/>
                </a:solidFill>
              </a:rPr>
              <a:t>. </a:t>
            </a:r>
            <a:endParaRPr/>
          </a:p>
          <a:p>
            <a:pPr indent="-342877" lvl="0" marL="342877" rtl="0" algn="l">
              <a:lnSpc>
                <a:spcPct val="150000"/>
              </a:lnSpc>
              <a:spcBef>
                <a:spcPts val="1320"/>
              </a:spcBef>
              <a:spcAft>
                <a:spcPts val="0"/>
              </a:spcAft>
              <a:buClr>
                <a:schemeClr val="dk1"/>
              </a:buClr>
              <a:buSzPct val="100000"/>
              <a:buFont typeface="Arial"/>
              <a:buChar char="•"/>
            </a:pPr>
            <a:r>
              <a:rPr lang="en-US" sz="2000">
                <a:solidFill>
                  <a:schemeClr val="dk1"/>
                </a:solidFill>
              </a:rPr>
              <a:t>Before Servlet, CGI (Common Gateway Interface) scripting language was common as a server-side programming language.</a:t>
            </a:r>
            <a:endParaRPr/>
          </a:p>
          <a:p>
            <a:pPr indent="-342877" lvl="0" marL="342877" rtl="0" algn="l">
              <a:lnSpc>
                <a:spcPct val="150000"/>
              </a:lnSpc>
              <a:spcBef>
                <a:spcPts val="1320"/>
              </a:spcBef>
              <a:spcAft>
                <a:spcPts val="0"/>
              </a:spcAft>
              <a:buClr>
                <a:schemeClr val="dk1"/>
              </a:buClr>
              <a:buSzPct val="100000"/>
              <a:buFont typeface="Arial"/>
              <a:buChar char="•"/>
            </a:pPr>
            <a:r>
              <a:rPr lang="en-US" sz="2000">
                <a:solidFill>
                  <a:schemeClr val="dk1"/>
                </a:solidFill>
              </a:rPr>
              <a:t>Servlet is an API that provides many interfaces and classes including documentation.</a:t>
            </a:r>
            <a:endParaRPr/>
          </a:p>
          <a:p>
            <a:pPr indent="-342877" lvl="0" marL="342877" rtl="0" algn="l">
              <a:lnSpc>
                <a:spcPct val="150000"/>
              </a:lnSpc>
              <a:spcBef>
                <a:spcPts val="1320"/>
              </a:spcBef>
              <a:spcAft>
                <a:spcPts val="0"/>
              </a:spcAft>
              <a:buClr>
                <a:schemeClr val="dk1"/>
              </a:buClr>
              <a:buSzPct val="100000"/>
              <a:buFont typeface="Arial"/>
              <a:buChar char="•"/>
            </a:pPr>
            <a:r>
              <a:rPr lang="en-US" sz="2000">
                <a:solidFill>
                  <a:schemeClr val="dk1"/>
                </a:solidFill>
              </a:rPr>
              <a:t>Servlet is an interface that must be implemented for creating any Servlet.</a:t>
            </a:r>
            <a:endParaRPr/>
          </a:p>
          <a:p>
            <a:pPr indent="-342877" lvl="0" marL="342877" rtl="0" algn="l">
              <a:lnSpc>
                <a:spcPct val="150000"/>
              </a:lnSpc>
              <a:spcBef>
                <a:spcPts val="1320"/>
              </a:spcBef>
              <a:spcAft>
                <a:spcPts val="0"/>
              </a:spcAft>
              <a:buClr>
                <a:schemeClr val="dk1"/>
              </a:buClr>
              <a:buSzPct val="100000"/>
              <a:buFont typeface="Arial"/>
              <a:buChar char="•"/>
            </a:pPr>
            <a:r>
              <a:rPr lang="en-US" sz="2000">
                <a:solidFill>
                  <a:schemeClr val="dk1"/>
                </a:solidFill>
              </a:rPr>
              <a:t>Servlet is a class that extends the capabilities of the servers and responds to the incoming requests. It can respond to any requests.</a:t>
            </a:r>
            <a:endParaRPr/>
          </a:p>
          <a:p>
            <a:pPr indent="-342877" lvl="0" marL="342877" rtl="0" algn="l">
              <a:lnSpc>
                <a:spcPct val="150000"/>
              </a:lnSpc>
              <a:spcBef>
                <a:spcPts val="1320"/>
              </a:spcBef>
              <a:spcAft>
                <a:spcPts val="0"/>
              </a:spcAft>
              <a:buClr>
                <a:schemeClr val="dk1"/>
              </a:buClr>
              <a:buSzPct val="100000"/>
              <a:buFont typeface="Arial"/>
              <a:buChar char="•"/>
            </a:pPr>
            <a:r>
              <a:rPr lang="en-US" sz="2000">
                <a:solidFill>
                  <a:schemeClr val="dk1"/>
                </a:solidFill>
              </a:rPr>
              <a:t>Servlet is a web component that is deployed on the server to create a dynamic web page.</a:t>
            </a:r>
            <a:endParaRPr/>
          </a:p>
          <a:p>
            <a:pPr indent="-253977" lvl="0" marL="342877" rtl="0" algn="l">
              <a:lnSpc>
                <a:spcPct val="150000"/>
              </a:lnSpc>
              <a:spcBef>
                <a:spcPts val="1320"/>
              </a:spcBef>
              <a:spcAft>
                <a:spcPts val="0"/>
              </a:spcAft>
              <a:buClr>
                <a:srgbClr val="7F7F7F"/>
              </a:buClr>
              <a:buSzPct val="100000"/>
              <a:buFont typeface="Arial"/>
              <a:buNone/>
            </a:pPr>
            <a:r>
              <a:t/>
            </a:r>
            <a:endParaRPr sz="2000">
              <a:solidFill>
                <a:schemeClr val="dk1"/>
              </a:solidFill>
            </a:endParaRPr>
          </a:p>
          <a:p>
            <a:pPr indent="-253977" lvl="0" marL="342877" rtl="0" algn="l">
              <a:lnSpc>
                <a:spcPct val="150000"/>
              </a:lnSpc>
              <a:spcBef>
                <a:spcPts val="1320"/>
              </a:spcBef>
              <a:spcAft>
                <a:spcPts val="0"/>
              </a:spcAft>
              <a:buClr>
                <a:srgbClr val="7F7F7F"/>
              </a:buClr>
              <a:buSzPct val="100000"/>
              <a:buFont typeface="Arial"/>
              <a:buNone/>
            </a:pPr>
            <a:r>
              <a:t/>
            </a:r>
            <a:endParaRPr sz="2000">
              <a:solidFill>
                <a:schemeClr val="dk1"/>
              </a:solidFill>
            </a:endParaRPr>
          </a:p>
          <a:p>
            <a:pPr indent="-253977" lvl="0" marL="342877" rtl="0" algn="l">
              <a:lnSpc>
                <a:spcPct val="150000"/>
              </a:lnSpc>
              <a:spcBef>
                <a:spcPts val="1320"/>
              </a:spcBef>
              <a:spcAft>
                <a:spcPts val="0"/>
              </a:spcAft>
              <a:buClr>
                <a:srgbClr val="7F7F7F"/>
              </a:buClr>
              <a:buSzPct val="100000"/>
              <a:buFont typeface="Arial"/>
              <a:buNone/>
            </a:pPr>
            <a:r>
              <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 calcmode="lin" valueType="num">
                                      <p:cBhvr additive="base">
                                        <p:cTn dur="500"/>
                                        <p:tgtEl>
                                          <p:spTgt spid="1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 calcmode="lin" valueType="num">
                                      <p:cBhvr additive="base">
                                        <p:cTn dur="500"/>
                                        <p:tgtEl>
                                          <p:spTgt spid="1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 calcmode="lin" valueType="num">
                                      <p:cBhvr additive="base">
                                        <p:cTn dur="500"/>
                                        <p:tgtEl>
                                          <p:spTgt spid="1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 calcmode="lin" valueType="num">
                                      <p:cBhvr additive="base">
                                        <p:cTn dur="500"/>
                                        <p:tgtEl>
                                          <p:spTgt spid="18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 calcmode="lin" valueType="num">
                                      <p:cBhvr additive="base">
                                        <p:cTn dur="500"/>
                                        <p:tgtEl>
                                          <p:spTgt spid="18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 calcmode="lin" valueType="num">
                                      <p:cBhvr additive="base">
                                        <p:cTn dur="500"/>
                                        <p:tgtEl>
                                          <p:spTgt spid="18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 calcmode="lin" valueType="num">
                                      <p:cBhvr additive="base">
                                        <p:cTn dur="500"/>
                                        <p:tgtEl>
                                          <p:spTgt spid="18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 calcmode="lin" valueType="num">
                                      <p:cBhvr additive="base">
                                        <p:cTn dur="500"/>
                                        <p:tgtEl>
                                          <p:spTgt spid="18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 calcmode="lin" valueType="num">
                                      <p:cBhvr additive="base">
                                        <p:cTn dur="500"/>
                                        <p:tgtEl>
                                          <p:spTgt spid="18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anim calcmode="lin" valueType="num">
                                      <p:cBhvr additive="base">
                                        <p:cTn dur="500"/>
                                        <p:tgtEl>
                                          <p:spTgt spid="187">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7">
                                            <p:txEl>
                                              <p:pRg end="10" st="10"/>
                                            </p:txEl>
                                          </p:spTgt>
                                        </p:tgtEl>
                                        <p:attrNameLst>
                                          <p:attrName>style.visibility</p:attrName>
                                        </p:attrNameLst>
                                      </p:cBhvr>
                                      <p:to>
                                        <p:strVal val="visible"/>
                                      </p:to>
                                    </p:set>
                                    <p:anim calcmode="lin" valueType="num">
                                      <p:cBhvr additive="base">
                                        <p:cTn dur="500"/>
                                        <p:tgtEl>
                                          <p:spTgt spid="187">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1" name="Shape 811"/>
        <p:cNvGrpSpPr/>
        <p:nvPr/>
      </p:nvGrpSpPr>
      <p:grpSpPr>
        <a:xfrm>
          <a:off x="0" y="0"/>
          <a:ext cx="0" cy="0"/>
          <a:chOff x="0" y="0"/>
          <a:chExt cx="0" cy="0"/>
        </a:xfrm>
      </p:grpSpPr>
      <p:sp>
        <p:nvSpPr>
          <p:cNvPr id="812" name="Google Shape;812;p92"/>
          <p:cNvSpPr txBox="1"/>
          <p:nvPr>
            <p:ph type="title"/>
          </p:nvPr>
        </p:nvSpPr>
        <p:spPr>
          <a:xfrm>
            <a:off x="4735773" y="0"/>
            <a:ext cx="3779581" cy="66874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b="1" lang="en-US" u="sng">
                <a:solidFill>
                  <a:schemeClr val="dk1"/>
                </a:solidFill>
              </a:rPr>
              <a:t>login.html</a:t>
            </a:r>
            <a:endParaRPr/>
          </a:p>
        </p:txBody>
      </p:sp>
      <p:pic>
        <p:nvPicPr>
          <p:cNvPr id="813" name="Google Shape;813;p92"/>
          <p:cNvPicPr preferRelativeResize="0"/>
          <p:nvPr/>
        </p:nvPicPr>
        <p:blipFill rotWithShape="1">
          <a:blip r:embed="rId3">
            <a:alphaModFix/>
          </a:blip>
          <a:srcRect b="0" l="0" r="0" t="0"/>
          <a:stretch/>
        </p:blipFill>
        <p:spPr>
          <a:xfrm>
            <a:off x="291508" y="2156349"/>
            <a:ext cx="4444265" cy="2470244"/>
          </a:xfrm>
          <a:prstGeom prst="rect">
            <a:avLst/>
          </a:prstGeom>
          <a:noFill/>
          <a:ln cap="flat" cmpd="sng" w="9525">
            <a:solidFill>
              <a:srgbClr val="A5A5A5"/>
            </a:solidFill>
            <a:prstDash val="solid"/>
            <a:round/>
            <a:headEnd len="sm" w="sm" type="none"/>
            <a:tailEnd len="sm" w="sm" type="none"/>
          </a:ln>
          <a:effectLst>
            <a:outerShdw blurRad="63500" sx="102000" rotWithShape="0" algn="ctr" sy="102000">
              <a:srgbClr val="000000">
                <a:alpha val="40000"/>
              </a:srgbClr>
            </a:outerShdw>
          </a:effectLst>
        </p:spPr>
      </p:pic>
      <p:sp>
        <p:nvSpPr>
          <p:cNvPr id="814" name="Google Shape;814;p92"/>
          <p:cNvSpPr txBox="1"/>
          <p:nvPr>
            <p:ph idx="1" type="body"/>
          </p:nvPr>
        </p:nvSpPr>
        <p:spPr>
          <a:xfrm>
            <a:off x="4832165" y="1084205"/>
            <a:ext cx="4161709" cy="5501635"/>
          </a:xfrm>
          <a:prstGeom prst="rect">
            <a:avLst/>
          </a:prstGeom>
          <a:noFill/>
          <a:ln cap="flat" cmpd="sng" w="9525">
            <a:solidFill>
              <a:srgbClr val="385623"/>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700"/>
              <a:buNone/>
            </a:pPr>
            <a:r>
              <a:rPr lang="en-US" sz="700">
                <a:solidFill>
                  <a:schemeClr val="dk1"/>
                </a:solidFill>
              </a:rPr>
              <a:t>&lt;html&gt;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&lt;body&gt;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&lt;body&gt;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&lt;form action="servlet1" method="post"&gt; </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&lt;center&gt;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&lt;hr&gt;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&lt;h1&gt; Welcome to School of Computer Science! &lt;/h1&gt;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&lt;hr&gt;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&lt;h3&gt; Please Login&lt;/h3&gt;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&lt;table width="445" height="150" border="1" bgcolor="gray"&gt;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&lt;th height="40"&gt;Enter your username&lt;/th&gt;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&lt;td&gt;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&lt;input type="text" /&gt;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&lt;/td&gt;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&lt;th height="40"&gt;Enter your passowrd&lt;/th&gt;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&lt;td&gt;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&lt;input type="password"/&gt;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&lt;/td&gt;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&lt;th height="40" colspan="2"&gt;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&lt;input type="submit" value="Login"/&gt;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&lt;/th&gt;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	&lt;/tr&gt;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&lt;/table&gt;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&lt;/center&gt;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&lt;/form&gt;</a:t>
            </a:r>
            <a:endParaRPr/>
          </a:p>
          <a:p>
            <a:pPr indent="0" lvl="0" marL="0" rtl="0" algn="just">
              <a:lnSpc>
                <a:spcPct val="150000"/>
              </a:lnSpc>
              <a:spcBef>
                <a:spcPts val="0"/>
              </a:spcBef>
              <a:spcAft>
                <a:spcPts val="0"/>
              </a:spcAft>
              <a:buClr>
                <a:schemeClr val="dk1"/>
              </a:buClr>
              <a:buSzPts val="700"/>
              <a:buNone/>
            </a:pPr>
            <a:r>
              <a:rPr lang="en-US" sz="700">
                <a:solidFill>
                  <a:schemeClr val="dk1"/>
                </a:solidFill>
              </a:rPr>
              <a:t>&lt;/body&gt;  &lt;/html&gt;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8" name="Shape 818"/>
        <p:cNvGrpSpPr/>
        <p:nvPr/>
      </p:nvGrpSpPr>
      <p:grpSpPr>
        <a:xfrm>
          <a:off x="0" y="0"/>
          <a:ext cx="0" cy="0"/>
          <a:chOff x="0" y="0"/>
          <a:chExt cx="0" cy="0"/>
        </a:xfrm>
      </p:grpSpPr>
      <p:sp>
        <p:nvSpPr>
          <p:cNvPr id="819" name="Google Shape;819;p93"/>
          <p:cNvSpPr txBox="1"/>
          <p:nvPr>
            <p:ph type="title"/>
          </p:nvPr>
        </p:nvSpPr>
        <p:spPr>
          <a:xfrm>
            <a:off x="6974006" y="0"/>
            <a:ext cx="2169994" cy="66874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b="1" lang="en-US" u="sng">
                <a:solidFill>
                  <a:schemeClr val="dk1"/>
                </a:solidFill>
              </a:rPr>
              <a:t>Validate.java</a:t>
            </a:r>
            <a:endParaRPr/>
          </a:p>
        </p:txBody>
      </p:sp>
      <p:sp>
        <p:nvSpPr>
          <p:cNvPr id="820" name="Google Shape;820;p93"/>
          <p:cNvSpPr txBox="1"/>
          <p:nvPr>
            <p:ph idx="1" type="body"/>
          </p:nvPr>
        </p:nvSpPr>
        <p:spPr>
          <a:xfrm>
            <a:off x="122830" y="116006"/>
            <a:ext cx="8651823" cy="6401592"/>
          </a:xfrm>
          <a:prstGeom prst="rect">
            <a:avLst/>
          </a:prstGeom>
          <a:noFill/>
          <a:ln cap="flat" cmpd="sng" w="9525">
            <a:solidFill>
              <a:srgbClr val="385623"/>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200"/>
              <a:buNone/>
            </a:pPr>
            <a:r>
              <a:rPr lang="en-US">
                <a:solidFill>
                  <a:schemeClr val="dk1"/>
                </a:solidFill>
              </a:rPr>
              <a:t>import java.io.*;  </a:t>
            </a:r>
            <a:endParaRPr/>
          </a:p>
          <a:p>
            <a:pPr indent="0" lvl="0" marL="0" rtl="0" algn="just">
              <a:lnSpc>
                <a:spcPct val="100000"/>
              </a:lnSpc>
              <a:spcBef>
                <a:spcPts val="0"/>
              </a:spcBef>
              <a:spcAft>
                <a:spcPts val="0"/>
              </a:spcAft>
              <a:buClr>
                <a:schemeClr val="dk1"/>
              </a:buClr>
              <a:buSzPts val="1200"/>
              <a:buNone/>
            </a:pPr>
            <a:r>
              <a:rPr lang="en-US">
                <a:solidFill>
                  <a:schemeClr val="dk1"/>
                </a:solidFill>
              </a:rPr>
              <a:t>import javax.servlet.*;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import javax.servlet.http.*;  </a:t>
            </a:r>
            <a:endParaRPr/>
          </a:p>
          <a:p>
            <a:pPr indent="0" lvl="0" marL="0" rtl="0" algn="just">
              <a:lnSpc>
                <a:spcPct val="100000"/>
              </a:lnSpc>
              <a:spcBef>
                <a:spcPts val="0"/>
              </a:spcBef>
              <a:spcAft>
                <a:spcPts val="0"/>
              </a:spcAft>
              <a:buClr>
                <a:schemeClr val="dk1"/>
              </a:buClr>
              <a:buSzPts val="1200"/>
              <a:buNone/>
            </a:pPr>
            <a:r>
              <a:rPr lang="en-US">
                <a:solidFill>
                  <a:schemeClr val="dk1"/>
                </a:solidFill>
              </a:rPr>
              <a:t>import javax.servlet.annotation.WebServlet;</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rgbClr val="2E75B5"/>
              </a:buClr>
              <a:buSzPts val="1200"/>
              <a:buNone/>
            </a:pPr>
            <a:r>
              <a:rPr b="1" lang="en-US">
                <a:solidFill>
                  <a:srgbClr val="2E75B5"/>
                </a:solidFill>
              </a:rPr>
              <a:t>@WebServlet(name = "welcome", urlPatterns = {"/Welcome"})  </a:t>
            </a:r>
            <a:endParaRPr/>
          </a:p>
          <a:p>
            <a:pPr indent="0" lvl="0" marL="0" rtl="0" algn="just">
              <a:lnSpc>
                <a:spcPct val="100000"/>
              </a:lnSpc>
              <a:spcBef>
                <a:spcPts val="0"/>
              </a:spcBef>
              <a:spcAft>
                <a:spcPts val="0"/>
              </a:spcAft>
              <a:buClr>
                <a:srgbClr val="7F7F7F"/>
              </a:buClr>
              <a:buSzPts val="1200"/>
              <a:buNone/>
            </a:pPr>
            <a:r>
              <a:t/>
            </a:r>
            <a:endParaRPr>
              <a:solidFill>
                <a:schemeClr val="dk1"/>
              </a:solidFill>
            </a:endParaRPr>
          </a:p>
          <a:p>
            <a:pPr indent="0" lvl="0" marL="0" rtl="0" algn="just">
              <a:lnSpc>
                <a:spcPct val="100000"/>
              </a:lnSpc>
              <a:spcBef>
                <a:spcPts val="0"/>
              </a:spcBef>
              <a:spcAft>
                <a:spcPts val="0"/>
              </a:spcAft>
              <a:buClr>
                <a:schemeClr val="dk1"/>
              </a:buClr>
              <a:buSzPts val="1200"/>
              <a:buNone/>
            </a:pPr>
            <a:r>
              <a:rPr lang="en-US">
                <a:solidFill>
                  <a:schemeClr val="dk1"/>
                </a:solidFill>
              </a:rPr>
              <a:t>public class Validate extends HttpServlet {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public void doPost(HttpServletRequest request, HttpServletResponse response)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throws ServletException, IOException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response.setContentType("text/html");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PrintWriter out = response.getWriter();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String username=request.getParameter("uname");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String password=request.getParameter("pwd");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if(username.equals("admin") &amp;&amp; password.equals("123"))</a:t>
            </a:r>
            <a:endParaRPr/>
          </a:p>
          <a:p>
            <a:pPr indent="0" lvl="0" marL="0" rtl="0" algn="just">
              <a:lnSpc>
                <a:spcPct val="100000"/>
              </a:lnSpc>
              <a:spcBef>
                <a:spcPts val="0"/>
              </a:spcBef>
              <a:spcAft>
                <a:spcPts val="0"/>
              </a:spcAft>
              <a:buClr>
                <a:schemeClr val="dk1"/>
              </a:buClr>
              <a:buSzPts val="1200"/>
              <a:buNone/>
            </a:pPr>
            <a:r>
              <a:rPr lang="en-US">
                <a:solidFill>
                  <a:schemeClr val="dk1"/>
                </a:solidFill>
              </a:rPr>
              <a:t>	{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RequestDispatcher rd=request.getRequestDispatcher("Welcome");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rd.forward(request, response);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else{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out.print("Sorry UserName or Password Incorrect... Please try again..!");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RequestDispatcher rd=request.getRequestDispatcher("/index.html");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rd.include(request, response);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  </a:t>
            </a:r>
            <a:endParaRPr/>
          </a:p>
          <a:p>
            <a:pPr indent="0" lvl="0" marL="0" rtl="0" algn="just">
              <a:lnSpc>
                <a:spcPct val="100000"/>
              </a:lnSpc>
              <a:spcBef>
                <a:spcPts val="0"/>
              </a:spcBef>
              <a:spcAft>
                <a:spcPts val="0"/>
              </a:spcAft>
              <a:buClr>
                <a:schemeClr val="dk1"/>
              </a:buClr>
              <a:buSzPts val="1200"/>
              <a:buNone/>
            </a:pPr>
            <a:r>
              <a:rPr lang="en-US">
                <a:solidFill>
                  <a:schemeClr val="dk1"/>
                </a:solidFill>
              </a:rPr>
              <a:t>  }</a:t>
            </a:r>
            <a:endParaRPr/>
          </a:p>
        </p:txBody>
      </p:sp>
      <p:sp>
        <p:nvSpPr>
          <p:cNvPr id="821" name="Google Shape;821;p93"/>
          <p:cNvSpPr/>
          <p:nvPr/>
        </p:nvSpPr>
        <p:spPr>
          <a:xfrm>
            <a:off x="6223380" y="840095"/>
            <a:ext cx="2249990" cy="830997"/>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222222"/>
                </a:solidFill>
                <a:latin typeface="arial"/>
                <a:ea typeface="arial"/>
                <a:cs typeface="arial"/>
                <a:sym typeface="arial"/>
              </a:rPr>
              <a:t>Use the @WebServlet </a:t>
            </a:r>
            <a:r>
              <a:rPr b="1" lang="en-US" sz="1200">
                <a:solidFill>
                  <a:srgbClr val="222222"/>
                </a:solidFill>
                <a:latin typeface="arial"/>
                <a:ea typeface="arial"/>
                <a:cs typeface="arial"/>
                <a:sym typeface="arial"/>
              </a:rPr>
              <a:t>annotation</a:t>
            </a:r>
            <a:r>
              <a:rPr lang="en-US" sz="1200">
                <a:solidFill>
                  <a:srgbClr val="222222"/>
                </a:solidFill>
                <a:latin typeface="arial"/>
                <a:ea typeface="arial"/>
                <a:cs typeface="arial"/>
                <a:sym typeface="arial"/>
              </a:rPr>
              <a:t> to define a </a:t>
            </a:r>
            <a:r>
              <a:rPr b="1" lang="en-US" sz="1200">
                <a:solidFill>
                  <a:srgbClr val="222222"/>
                </a:solidFill>
                <a:latin typeface="arial"/>
                <a:ea typeface="arial"/>
                <a:cs typeface="arial"/>
                <a:sym typeface="arial"/>
              </a:rPr>
              <a:t>servlet</a:t>
            </a:r>
            <a:r>
              <a:rPr lang="en-US" sz="1200">
                <a:solidFill>
                  <a:srgbClr val="222222"/>
                </a:solidFill>
                <a:latin typeface="arial"/>
                <a:ea typeface="arial"/>
                <a:cs typeface="arial"/>
                <a:sym typeface="arial"/>
              </a:rPr>
              <a:t> component in a web application.</a:t>
            </a:r>
            <a:endParaRPr sz="1200">
              <a:solidFill>
                <a:schemeClr val="dk1"/>
              </a:solidFill>
              <a:latin typeface="Quattrocento Sans"/>
              <a:ea typeface="Quattrocento Sans"/>
              <a:cs typeface="Quattrocento Sans"/>
              <a:sym typeface="Quattrocento Sans"/>
            </a:endParaRPr>
          </a:p>
        </p:txBody>
      </p:sp>
      <p:cxnSp>
        <p:nvCxnSpPr>
          <p:cNvPr id="822" name="Google Shape;822;p93"/>
          <p:cNvCxnSpPr/>
          <p:nvPr/>
        </p:nvCxnSpPr>
        <p:spPr>
          <a:xfrm flipH="1" rot="10800000">
            <a:off x="4872251" y="1078173"/>
            <a:ext cx="1351129" cy="13648"/>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6" name="Shape 826"/>
        <p:cNvGrpSpPr/>
        <p:nvPr/>
      </p:nvGrpSpPr>
      <p:grpSpPr>
        <a:xfrm>
          <a:off x="0" y="0"/>
          <a:ext cx="0" cy="0"/>
          <a:chOff x="0" y="0"/>
          <a:chExt cx="0" cy="0"/>
        </a:xfrm>
      </p:grpSpPr>
      <p:sp>
        <p:nvSpPr>
          <p:cNvPr id="827" name="Google Shape;827;p94"/>
          <p:cNvSpPr txBox="1"/>
          <p:nvPr>
            <p:ph type="title"/>
          </p:nvPr>
        </p:nvSpPr>
        <p:spPr>
          <a:xfrm>
            <a:off x="6974006" y="0"/>
            <a:ext cx="2169994" cy="66874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Quattrocento Sans"/>
              <a:buNone/>
            </a:pPr>
            <a:r>
              <a:rPr b="1" lang="en-US" u="sng">
                <a:solidFill>
                  <a:schemeClr val="dk1"/>
                </a:solidFill>
              </a:rPr>
              <a:t>Welcome1.java</a:t>
            </a:r>
            <a:endParaRPr/>
          </a:p>
        </p:txBody>
      </p:sp>
      <p:sp>
        <p:nvSpPr>
          <p:cNvPr id="828" name="Google Shape;828;p94"/>
          <p:cNvSpPr txBox="1"/>
          <p:nvPr>
            <p:ph idx="1" type="body"/>
          </p:nvPr>
        </p:nvSpPr>
        <p:spPr>
          <a:xfrm>
            <a:off x="122830" y="116006"/>
            <a:ext cx="8651823" cy="6401592"/>
          </a:xfrm>
          <a:prstGeom prst="rect">
            <a:avLst/>
          </a:prstGeom>
          <a:noFill/>
          <a:ln cap="flat" cmpd="sng" w="9525">
            <a:solidFill>
              <a:srgbClr val="385623"/>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None/>
            </a:pPr>
            <a:r>
              <a:rPr lang="en-US" sz="1400">
                <a:solidFill>
                  <a:schemeClr val="dk1"/>
                </a:solidFill>
              </a:rPr>
              <a:t>import java.io.*;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import javax.servlet.*;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import javax.servlet.http.*;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public class Welcome1 extends HttpServlet</a:t>
            </a:r>
            <a:endParaRPr sz="1400">
              <a:solidFill>
                <a:schemeClr val="dk1"/>
              </a:solidFill>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public void doPost(HttpServletRequest request, HttpServletResponse response)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throws ServletException, IOException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response.setContentType("text/html");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PrintWriter out = response.getWriter();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String username=request.getParameter("uname");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out.print("Welcome "+" " + username);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50000"/>
              </a:lnSpc>
              <a:spcBef>
                <a:spcPts val="0"/>
              </a:spcBef>
              <a:spcAft>
                <a:spcPts val="0"/>
              </a:spcAft>
              <a:buClr>
                <a:schemeClr val="dk1"/>
              </a:buClr>
              <a:buSzPts val="1400"/>
              <a:buNone/>
            </a:pPr>
            <a:r>
              <a:rPr lang="en-US" sz="1400">
                <a:solidFill>
                  <a:schemeClr val="dk1"/>
                </a:solidFil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2" name="Shape 832"/>
        <p:cNvGrpSpPr/>
        <p:nvPr/>
      </p:nvGrpSpPr>
      <p:grpSpPr>
        <a:xfrm>
          <a:off x="0" y="0"/>
          <a:ext cx="0" cy="0"/>
          <a:chOff x="0" y="0"/>
          <a:chExt cx="0" cy="0"/>
        </a:xfrm>
      </p:grpSpPr>
      <p:sp>
        <p:nvSpPr>
          <p:cNvPr id="833" name="Google Shape;833;p95"/>
          <p:cNvSpPr txBox="1"/>
          <p:nvPr>
            <p:ph type="title"/>
          </p:nvPr>
        </p:nvSpPr>
        <p:spPr>
          <a:xfrm>
            <a:off x="6974006" y="0"/>
            <a:ext cx="2169994" cy="66874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700"/>
              <a:buFont typeface="Quattrocento Sans"/>
              <a:buNone/>
            </a:pPr>
            <a:r>
              <a:rPr b="1" lang="en-US" u="sng">
                <a:solidFill>
                  <a:schemeClr val="dk1"/>
                </a:solidFill>
              </a:rPr>
              <a:t>Web.xml</a:t>
            </a:r>
            <a:endParaRPr/>
          </a:p>
        </p:txBody>
      </p:sp>
      <p:sp>
        <p:nvSpPr>
          <p:cNvPr id="834" name="Google Shape;834;p95"/>
          <p:cNvSpPr txBox="1"/>
          <p:nvPr>
            <p:ph idx="1" type="body"/>
          </p:nvPr>
        </p:nvSpPr>
        <p:spPr>
          <a:xfrm>
            <a:off x="122830" y="116006"/>
            <a:ext cx="8651823" cy="6401592"/>
          </a:xfrm>
          <a:prstGeom prst="rect">
            <a:avLst/>
          </a:prstGeom>
          <a:noFill/>
          <a:ln cap="flat" cmpd="sng" w="9525">
            <a:solidFill>
              <a:srgbClr val="385623"/>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400"/>
              <a:buNone/>
            </a:pPr>
            <a:r>
              <a:rPr lang="en-US" sz="1400">
                <a:solidFill>
                  <a:schemeClr val="dk1"/>
                </a:solidFill>
              </a:rPr>
              <a:t>&lt;web-app&gt;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&lt;servlet-name&gt;loginpage &lt;/servlet-name&gt;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&lt;servlet-class&gt; Validate &lt;/servlet-class&gt;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&lt;servlet-mapping&gt;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&lt;servlet-name&gt;loginpage &lt;/servlet-name&gt;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&lt;url-pattern&gt; /Validate &lt;/url-pattern&gt;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&lt;/servlet-mapping&gt;</a:t>
            </a:r>
            <a:endParaRPr/>
          </a:p>
          <a:p>
            <a:pPr indent="0" lvl="0" marL="0" rtl="0" algn="just">
              <a:lnSpc>
                <a:spcPct val="100000"/>
              </a:lnSpc>
              <a:spcBef>
                <a:spcPts val="0"/>
              </a:spcBef>
              <a:spcAft>
                <a:spcPts val="0"/>
              </a:spcAft>
              <a:buClr>
                <a:srgbClr val="7F7F7F"/>
              </a:buClr>
              <a:buSzPts val="1400"/>
              <a:buNone/>
            </a:pPr>
            <a:r>
              <a:t/>
            </a:r>
            <a:endParaRPr sz="1400">
              <a:solidFill>
                <a:schemeClr val="dk1"/>
              </a:solidFill>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&lt;servlet-name&gt;welcomepage &lt;/servlet-name&gt;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&lt;servlet-class&gt; Welcome1 &lt;/servlet-class&gt;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&lt;servlet-mapping&gt;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&lt;servlet-name&gt;welcomepage &lt;/servlet-name&gt;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&lt;url-pattern&gt; /Welcome1 &lt;/url-pattern&gt;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&lt;/servlet-mapping&gt;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&lt;welcome-file-list&gt;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&lt;welcome-file&gt;index.html&lt;/welcome-file&gt;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   	 &lt;/welcome-file-list&gt;</a:t>
            </a:r>
            <a:endParaRPr/>
          </a:p>
          <a:p>
            <a:pPr indent="0" lvl="0" marL="0" rtl="0" algn="just">
              <a:lnSpc>
                <a:spcPct val="100000"/>
              </a:lnSpc>
              <a:spcBef>
                <a:spcPts val="0"/>
              </a:spcBef>
              <a:spcAft>
                <a:spcPts val="0"/>
              </a:spcAft>
              <a:buClr>
                <a:schemeClr val="dk1"/>
              </a:buClr>
              <a:buSzPts val="1400"/>
              <a:buNone/>
            </a:pPr>
            <a:r>
              <a:rPr lang="en-US" sz="1400">
                <a:solidFill>
                  <a:schemeClr val="dk1"/>
                </a:solidFill>
              </a:rPr>
              <a:t>&lt;/web-app&gt;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6"/>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Web Annotation in Servlet</a:t>
            </a:r>
            <a:endParaRPr/>
          </a:p>
        </p:txBody>
      </p:sp>
      <p:sp>
        <p:nvSpPr>
          <p:cNvPr id="840" name="Google Shape;840;p96"/>
          <p:cNvSpPr txBox="1"/>
          <p:nvPr>
            <p:ph idx="1" type="body"/>
          </p:nvPr>
        </p:nvSpPr>
        <p:spPr>
          <a:xfrm>
            <a:off x="273813" y="1549492"/>
            <a:ext cx="3165423" cy="4728478"/>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900"/>
              <a:buFont typeface="Arial"/>
              <a:buChar char="•"/>
            </a:pPr>
            <a:r>
              <a:rPr lang="en-US" sz="900">
                <a:solidFill>
                  <a:schemeClr val="dk1"/>
                </a:solidFill>
              </a:rPr>
              <a:t>We  have learnt how Servlet uses the deployment descriptor (web.xml file) for deploying your application into a web server. </a:t>
            </a:r>
            <a:endParaRPr/>
          </a:p>
          <a:p>
            <a:pPr indent="-171450" lvl="0" marL="171450" rtl="0" algn="l">
              <a:lnSpc>
                <a:spcPct val="150000"/>
              </a:lnSpc>
              <a:spcBef>
                <a:spcPts val="1230"/>
              </a:spcBef>
              <a:spcAft>
                <a:spcPts val="0"/>
              </a:spcAft>
              <a:buClr>
                <a:schemeClr val="dk1"/>
              </a:buClr>
              <a:buSzPts val="900"/>
              <a:buFont typeface="Arial"/>
              <a:buChar char="•"/>
            </a:pPr>
            <a:r>
              <a:rPr lang="en-US" sz="900">
                <a:solidFill>
                  <a:schemeClr val="dk1"/>
                </a:solidFill>
              </a:rPr>
              <a:t>Servlet API 3.0 has introduced a new package called </a:t>
            </a:r>
            <a:r>
              <a:rPr b="1" lang="en-US" sz="1100">
                <a:solidFill>
                  <a:srgbClr val="0070C0"/>
                </a:solidFill>
              </a:rPr>
              <a:t>javax.servlet.annotation.*</a:t>
            </a:r>
            <a:endParaRPr/>
          </a:p>
          <a:p>
            <a:pPr indent="-171450" lvl="0" marL="171450" rtl="0" algn="l">
              <a:lnSpc>
                <a:spcPct val="150000"/>
              </a:lnSpc>
              <a:spcBef>
                <a:spcPts val="1170"/>
              </a:spcBef>
              <a:spcAft>
                <a:spcPts val="0"/>
              </a:spcAft>
              <a:buClr>
                <a:schemeClr val="dk1"/>
              </a:buClr>
              <a:buSzPts val="900"/>
              <a:buFont typeface="Arial"/>
              <a:buChar char="•"/>
            </a:pPr>
            <a:r>
              <a:rPr lang="en-US" sz="900">
                <a:solidFill>
                  <a:schemeClr val="dk1"/>
                </a:solidFill>
              </a:rPr>
              <a:t>It provides annotation types which can be used for annotating a servlet class.</a:t>
            </a:r>
            <a:endParaRPr/>
          </a:p>
          <a:p>
            <a:pPr indent="-171450" lvl="0" marL="171450" rtl="0" algn="l">
              <a:lnSpc>
                <a:spcPct val="150000"/>
              </a:lnSpc>
              <a:spcBef>
                <a:spcPts val="1170"/>
              </a:spcBef>
              <a:spcAft>
                <a:spcPts val="0"/>
              </a:spcAft>
              <a:buClr>
                <a:schemeClr val="dk1"/>
              </a:buClr>
              <a:buSzPts val="900"/>
              <a:buFont typeface="Arial"/>
              <a:buChar char="•"/>
            </a:pPr>
            <a:r>
              <a:rPr lang="en-US" sz="900">
                <a:solidFill>
                  <a:schemeClr val="dk1"/>
                </a:solidFill>
              </a:rPr>
              <a:t> If you use annotation, then the deployment descriptor (web.xml) is not required. But you should use tomcat7 or any later version of tomcat.</a:t>
            </a:r>
            <a:endParaRPr/>
          </a:p>
          <a:p>
            <a:pPr indent="-171450" lvl="0" marL="171450" rtl="0" algn="l">
              <a:lnSpc>
                <a:spcPct val="150000"/>
              </a:lnSpc>
              <a:spcBef>
                <a:spcPts val="1170"/>
              </a:spcBef>
              <a:spcAft>
                <a:spcPts val="0"/>
              </a:spcAft>
              <a:buClr>
                <a:schemeClr val="dk1"/>
              </a:buClr>
              <a:buSzPts val="900"/>
              <a:buFont typeface="Arial"/>
              <a:buChar char="•"/>
            </a:pPr>
            <a:r>
              <a:rPr b="1" lang="en-US" sz="900">
                <a:solidFill>
                  <a:schemeClr val="dk1"/>
                </a:solidFill>
              </a:rPr>
              <a:t>Annotations can replace equivalent XML configuration in the web deployment descriptor file (web.xml) such as servlet declaration and servlet mapping. Servlet containers will process the annotated classes at deployment time.</a:t>
            </a:r>
            <a:endParaRPr/>
          </a:p>
          <a:p>
            <a:pPr indent="-171450" lvl="0" marL="171450" rtl="0" algn="l">
              <a:lnSpc>
                <a:spcPct val="150000"/>
              </a:lnSpc>
              <a:spcBef>
                <a:spcPts val="1170"/>
              </a:spcBef>
              <a:spcAft>
                <a:spcPts val="0"/>
              </a:spcAft>
              <a:buClr>
                <a:schemeClr val="dk1"/>
              </a:buClr>
              <a:buSzPts val="900"/>
              <a:buFont typeface="Arial"/>
              <a:buChar char="•"/>
            </a:pPr>
            <a:r>
              <a:rPr lang="en-US" sz="900">
                <a:solidFill>
                  <a:schemeClr val="dk1"/>
                </a:solidFill>
              </a:rPr>
              <a:t>The annotation types introduced in Servlet 3.0 </a:t>
            </a:r>
            <a:endParaRPr/>
          </a:p>
          <a:p>
            <a:pPr indent="-171450" lvl="0" marL="171450" rtl="0" algn="l">
              <a:lnSpc>
                <a:spcPct val="150000"/>
              </a:lnSpc>
              <a:spcBef>
                <a:spcPts val="1170"/>
              </a:spcBef>
              <a:spcAft>
                <a:spcPts val="0"/>
              </a:spcAft>
              <a:buClr>
                <a:schemeClr val="dk1"/>
              </a:buClr>
              <a:buSzPts val="900"/>
              <a:buFont typeface="Arial"/>
              <a:buChar char="•"/>
            </a:pPr>
            <a:r>
              <a:rPr lang="en-US" sz="900">
                <a:solidFill>
                  <a:schemeClr val="dk1"/>
                </a:solidFill>
              </a:rPr>
              <a:t>To declare a servlet. Following web annotation is used </a:t>
            </a:r>
            <a:endParaRPr/>
          </a:p>
          <a:p>
            <a:pPr indent="0" lvl="0" marL="0" rtl="0" algn="l">
              <a:lnSpc>
                <a:spcPct val="150000"/>
              </a:lnSpc>
              <a:spcBef>
                <a:spcPts val="1170"/>
              </a:spcBef>
              <a:spcAft>
                <a:spcPts val="0"/>
              </a:spcAft>
              <a:buClr>
                <a:schemeClr val="dk1"/>
              </a:buClr>
              <a:buSzPts val="900"/>
              <a:buNone/>
            </a:pPr>
            <a:r>
              <a:rPr lang="en-US" sz="900">
                <a:solidFill>
                  <a:schemeClr val="dk1"/>
                </a:solidFill>
              </a:rPr>
              <a:t> </a:t>
            </a:r>
            <a:endParaRPr sz="900">
              <a:solidFill>
                <a:srgbClr val="0070C0"/>
              </a:solidFill>
            </a:endParaRPr>
          </a:p>
          <a:p>
            <a:pPr indent="-114300" lvl="0" marL="171450" rtl="0" algn="l">
              <a:lnSpc>
                <a:spcPct val="150000"/>
              </a:lnSpc>
              <a:spcBef>
                <a:spcPts val="1170"/>
              </a:spcBef>
              <a:spcAft>
                <a:spcPts val="0"/>
              </a:spcAft>
              <a:buClr>
                <a:srgbClr val="7F7F7F"/>
              </a:buClr>
              <a:buSzPts val="900"/>
              <a:buFont typeface="Arial"/>
              <a:buNone/>
            </a:pPr>
            <a:r>
              <a:t/>
            </a:r>
            <a:endParaRPr sz="900">
              <a:solidFill>
                <a:schemeClr val="dk1"/>
              </a:solidFill>
            </a:endParaRPr>
          </a:p>
          <a:p>
            <a:pPr indent="-114300" lvl="0" marL="171450" rtl="0" algn="l">
              <a:lnSpc>
                <a:spcPct val="150000"/>
              </a:lnSpc>
              <a:spcBef>
                <a:spcPts val="1170"/>
              </a:spcBef>
              <a:spcAft>
                <a:spcPts val="0"/>
              </a:spcAft>
              <a:buClr>
                <a:srgbClr val="7F7F7F"/>
              </a:buClr>
              <a:buSzPts val="900"/>
              <a:buFont typeface="Arial"/>
              <a:buNone/>
            </a:pPr>
            <a:r>
              <a:t/>
            </a:r>
            <a:endParaRPr sz="900">
              <a:solidFill>
                <a:schemeClr val="dk1"/>
              </a:solidFill>
            </a:endParaRPr>
          </a:p>
        </p:txBody>
      </p:sp>
      <p:sp>
        <p:nvSpPr>
          <p:cNvPr id="841" name="Google Shape;841;p96"/>
          <p:cNvSpPr/>
          <p:nvPr/>
        </p:nvSpPr>
        <p:spPr>
          <a:xfrm>
            <a:off x="4292221" y="1525373"/>
            <a:ext cx="4572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70C0"/>
                </a:solidFill>
                <a:latin typeface="Arial"/>
                <a:ea typeface="Arial"/>
                <a:cs typeface="Arial"/>
                <a:sym typeface="Arial"/>
              </a:rPr>
              <a:t>@WebServlet </a:t>
            </a:r>
            <a:r>
              <a:rPr lang="en-US" sz="1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The @WebServlet is used to declare the configuration of a Servlet with a container.</a:t>
            </a:r>
            <a:endParaRPr/>
          </a:p>
          <a:p>
            <a:pPr indent="-196850" lvl="0" marL="285750" marR="0" rtl="0" algn="just">
              <a:spcBef>
                <a:spcPts val="0"/>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285750" lvl="0" marL="285750" marR="0" rtl="0" algn="just">
              <a:spcBef>
                <a:spcPts val="0"/>
              </a:spcBef>
              <a:spcAft>
                <a:spcPts val="0"/>
              </a:spcAft>
              <a:buClr>
                <a:schemeClr val="dk1"/>
              </a:buClr>
              <a:buSzPts val="1400"/>
              <a:buFont typeface="Arial"/>
              <a:buChar char="•"/>
            </a:pPr>
            <a:r>
              <a:rPr lang="en-US" sz="1400">
                <a:solidFill>
                  <a:schemeClr val="dk1"/>
                </a:solidFill>
                <a:latin typeface="Quattrocento Sans"/>
                <a:ea typeface="Quattrocento Sans"/>
                <a:cs typeface="Quattrocento Sans"/>
                <a:sym typeface="Quattrocento Sans"/>
              </a:rPr>
              <a:t>list of attributes used for WebServlet are</a:t>
            </a:r>
            <a:endParaRPr b="0" i="0" sz="1400">
              <a:solidFill>
                <a:srgbClr val="000000"/>
              </a:solidFill>
              <a:latin typeface="Arial"/>
              <a:ea typeface="Arial"/>
              <a:cs typeface="Arial"/>
              <a:sym typeface="Arial"/>
            </a:endParaRPr>
          </a:p>
        </p:txBody>
      </p:sp>
      <p:graphicFrame>
        <p:nvGraphicFramePr>
          <p:cNvPr id="842" name="Google Shape;842;p96"/>
          <p:cNvGraphicFramePr/>
          <p:nvPr/>
        </p:nvGraphicFramePr>
        <p:xfrm>
          <a:off x="4408653" y="3075358"/>
          <a:ext cx="3000000" cy="3000000"/>
        </p:xfrm>
        <a:graphic>
          <a:graphicData uri="http://schemas.openxmlformats.org/drawingml/2006/table">
            <a:tbl>
              <a:tblPr>
                <a:noFill/>
                <a:tableStyleId>{6182C3EE-631F-4C91-BDE8-690D6388B896}</a:tableStyleId>
              </a:tblPr>
              <a:tblGrid>
                <a:gridCol w="641450"/>
                <a:gridCol w="3697700"/>
              </a:tblGrid>
              <a:tr h="492800">
                <a:tc>
                  <a:txBody>
                    <a:bodyPr/>
                    <a:lstStyle/>
                    <a:p>
                      <a:pPr indent="0" lvl="0" marL="0" marR="0" rtl="0" algn="ctr">
                        <a:spcBef>
                          <a:spcPts val="0"/>
                        </a:spcBef>
                        <a:spcAft>
                          <a:spcPts val="0"/>
                        </a:spcAft>
                        <a:buNone/>
                      </a:pPr>
                      <a:r>
                        <a:rPr lang="en-US" sz="1200" u="none" cap="none" strike="noStrike"/>
                        <a:t>1</a:t>
                      </a:r>
                      <a:endParaRPr/>
                    </a:p>
                  </a:txBody>
                  <a:tcPr marT="66625" marB="66625" marR="66625" marL="666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200" u="none" cap="none" strike="noStrike">
                          <a:solidFill>
                            <a:srgbClr val="000000"/>
                          </a:solidFill>
                        </a:rPr>
                        <a:t>String name</a:t>
                      </a:r>
                      <a:endParaRPr sz="1200" u="none" cap="none" strike="noStrike">
                        <a:solidFill>
                          <a:srgbClr val="000000"/>
                        </a:solidFill>
                      </a:endParaRPr>
                    </a:p>
                    <a:p>
                      <a:pPr indent="0" lvl="0" marL="0" marR="0" rtl="0" algn="just">
                        <a:spcBef>
                          <a:spcPts val="0"/>
                        </a:spcBef>
                        <a:spcAft>
                          <a:spcPts val="0"/>
                        </a:spcAft>
                        <a:buNone/>
                      </a:pPr>
                      <a:r>
                        <a:rPr lang="en-US" sz="1200" u="none" cap="none" strike="noStrike">
                          <a:solidFill>
                            <a:srgbClr val="000000"/>
                          </a:solidFill>
                        </a:rPr>
                        <a:t>Name of the Servlet</a:t>
                      </a:r>
                      <a:endParaRPr/>
                    </a:p>
                  </a:txBody>
                  <a:tcPr marT="66625" marB="66625" marR="66625" marL="66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2800">
                <a:tc>
                  <a:txBody>
                    <a:bodyPr/>
                    <a:lstStyle/>
                    <a:p>
                      <a:pPr indent="0" lvl="0" marL="0" marR="0" rtl="0" algn="ctr">
                        <a:spcBef>
                          <a:spcPts val="0"/>
                        </a:spcBef>
                        <a:spcAft>
                          <a:spcPts val="0"/>
                        </a:spcAft>
                        <a:buNone/>
                      </a:pPr>
                      <a:r>
                        <a:rPr lang="en-US" sz="1200" u="none" cap="none" strike="noStrike"/>
                        <a:t>2</a:t>
                      </a:r>
                      <a:endParaRPr/>
                    </a:p>
                  </a:txBody>
                  <a:tcPr marT="66625" marB="66625" marR="66625" marL="666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200" u="none" cap="none" strike="noStrike">
                          <a:solidFill>
                            <a:srgbClr val="000000"/>
                          </a:solidFill>
                        </a:rPr>
                        <a:t>String[] value</a:t>
                      </a:r>
                      <a:endParaRPr sz="1200" u="none" cap="none" strike="noStrike">
                        <a:solidFill>
                          <a:srgbClr val="000000"/>
                        </a:solidFill>
                      </a:endParaRPr>
                    </a:p>
                    <a:p>
                      <a:pPr indent="0" lvl="0" marL="0" marR="0" rtl="0" algn="just">
                        <a:spcBef>
                          <a:spcPts val="0"/>
                        </a:spcBef>
                        <a:spcAft>
                          <a:spcPts val="0"/>
                        </a:spcAft>
                        <a:buNone/>
                      </a:pPr>
                      <a:r>
                        <a:rPr lang="en-US" sz="1200" u="none" cap="none" strike="noStrike">
                          <a:solidFill>
                            <a:srgbClr val="000000"/>
                          </a:solidFill>
                        </a:rPr>
                        <a:t>Array of URL patterns</a:t>
                      </a:r>
                      <a:endParaRPr/>
                    </a:p>
                  </a:txBody>
                  <a:tcPr marT="66625" marB="66625" marR="66625" marL="66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2800">
                <a:tc>
                  <a:txBody>
                    <a:bodyPr/>
                    <a:lstStyle/>
                    <a:p>
                      <a:pPr indent="0" lvl="0" marL="0" marR="0" rtl="0" algn="ctr">
                        <a:spcBef>
                          <a:spcPts val="0"/>
                        </a:spcBef>
                        <a:spcAft>
                          <a:spcPts val="0"/>
                        </a:spcAft>
                        <a:buNone/>
                      </a:pPr>
                      <a:r>
                        <a:rPr lang="en-US" sz="1200" u="none" cap="none" strike="noStrike"/>
                        <a:t>3</a:t>
                      </a:r>
                      <a:endParaRPr/>
                    </a:p>
                  </a:txBody>
                  <a:tcPr marT="66625" marB="66625" marR="66625" marL="6662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200" u="none" cap="none" strike="noStrike">
                          <a:solidFill>
                            <a:srgbClr val="000000"/>
                          </a:solidFill>
                        </a:rPr>
                        <a:t>String[] urlPatterns</a:t>
                      </a:r>
                      <a:endParaRPr sz="1200" u="none" cap="none" strike="noStrike">
                        <a:solidFill>
                          <a:srgbClr val="000000"/>
                        </a:solidFill>
                      </a:endParaRPr>
                    </a:p>
                    <a:p>
                      <a:pPr indent="0" lvl="0" marL="0" marR="0" rtl="0" algn="just">
                        <a:spcBef>
                          <a:spcPts val="0"/>
                        </a:spcBef>
                        <a:spcAft>
                          <a:spcPts val="0"/>
                        </a:spcAft>
                        <a:buNone/>
                      </a:pPr>
                      <a:r>
                        <a:rPr lang="en-US" sz="1200" u="none" cap="none" strike="noStrike">
                          <a:solidFill>
                            <a:srgbClr val="000000"/>
                          </a:solidFill>
                        </a:rPr>
                        <a:t>Array of URL patterns to which this Filter applies</a:t>
                      </a:r>
                      <a:endParaRPr/>
                    </a:p>
                  </a:txBody>
                  <a:tcPr marT="66625" marB="66625" marR="66625" marL="66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843" name="Google Shape;843;p96"/>
          <p:cNvSpPr/>
          <p:nvPr/>
        </p:nvSpPr>
        <p:spPr>
          <a:xfrm>
            <a:off x="4292221" y="4807762"/>
            <a:ext cx="4572000" cy="52322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At least one URL pattern MUST be declared in either the </a:t>
            </a:r>
            <a:r>
              <a:rPr b="1" lang="en-US" sz="1400">
                <a:solidFill>
                  <a:srgbClr val="000000"/>
                </a:solidFill>
                <a:latin typeface="Arial"/>
                <a:ea typeface="Arial"/>
                <a:cs typeface="Arial"/>
                <a:sym typeface="Arial"/>
              </a:rPr>
              <a:t>value</a:t>
            </a:r>
            <a:r>
              <a:rPr lang="en-US" sz="1400">
                <a:solidFill>
                  <a:srgbClr val="000000"/>
                </a:solidFill>
                <a:latin typeface="Arial"/>
                <a:ea typeface="Arial"/>
                <a:cs typeface="Arial"/>
                <a:sym typeface="Arial"/>
              </a:rPr>
              <a:t> or </a:t>
            </a:r>
            <a:r>
              <a:rPr b="1" lang="en-US" sz="1400">
                <a:solidFill>
                  <a:srgbClr val="000000"/>
                </a:solidFill>
                <a:latin typeface="Arial"/>
                <a:ea typeface="Arial"/>
                <a:cs typeface="Arial"/>
                <a:sym typeface="Arial"/>
              </a:rPr>
              <a:t>urlPattern</a:t>
            </a:r>
            <a:r>
              <a:rPr lang="en-US" sz="1400">
                <a:solidFill>
                  <a:srgbClr val="000000"/>
                </a:solidFill>
                <a:latin typeface="Arial"/>
                <a:ea typeface="Arial"/>
                <a:cs typeface="Arial"/>
                <a:sym typeface="Arial"/>
              </a:rPr>
              <a:t> attribute of the annotation</a:t>
            </a:r>
            <a:endParaRPr sz="1400">
              <a:solidFill>
                <a:schemeClr val="dk1"/>
              </a:solidFill>
              <a:latin typeface="Quattrocento Sans"/>
              <a:ea typeface="Quattrocento Sans"/>
              <a:cs typeface="Quattrocento Sans"/>
              <a:sym typeface="Quattrocento Sans"/>
            </a:endParaRPr>
          </a:p>
        </p:txBody>
      </p:sp>
      <p:sp>
        <p:nvSpPr>
          <p:cNvPr id="844" name="Google Shape;844;p96"/>
          <p:cNvSpPr/>
          <p:nvPr/>
        </p:nvSpPr>
        <p:spPr>
          <a:xfrm>
            <a:off x="3835020" y="5746333"/>
            <a:ext cx="5172501" cy="307777"/>
          </a:xfrm>
          <a:prstGeom prst="rect">
            <a:avLst/>
          </a:prstGeom>
          <a:solidFill>
            <a:srgbClr val="00B0F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@WebServlet(name = "welcome", urlPatterns = {"/Welcome"})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7"/>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Session Management</a:t>
            </a:r>
            <a:endParaRPr/>
          </a:p>
        </p:txBody>
      </p:sp>
      <p:sp>
        <p:nvSpPr>
          <p:cNvPr id="850" name="Google Shape;850;p97"/>
          <p:cNvSpPr txBox="1"/>
          <p:nvPr>
            <p:ph idx="1" type="body"/>
          </p:nvPr>
        </p:nvSpPr>
        <p:spPr>
          <a:xfrm>
            <a:off x="328405" y="1334305"/>
            <a:ext cx="3738628" cy="5230268"/>
          </a:xfrm>
          <a:prstGeom prst="rect">
            <a:avLst/>
          </a:prstGeom>
          <a:noFill/>
          <a:ln>
            <a:noFill/>
          </a:ln>
        </p:spPr>
        <p:txBody>
          <a:bodyPr anchorCtr="0" anchor="t" bIns="45700" lIns="91425" spcFirstLastPara="1" rIns="91425" wrap="square" tIns="45700">
            <a:noAutofit/>
          </a:bodyPr>
          <a:lstStyle/>
          <a:p>
            <a:pPr indent="-171450" lvl="0" marL="171450" rtl="0" algn="just">
              <a:lnSpc>
                <a:spcPct val="150000"/>
              </a:lnSpc>
              <a:spcBef>
                <a:spcPts val="0"/>
              </a:spcBef>
              <a:spcAft>
                <a:spcPts val="0"/>
              </a:spcAft>
              <a:buClr>
                <a:schemeClr val="dk1"/>
              </a:buClr>
              <a:buSzPts val="1200"/>
              <a:buFont typeface="Arial"/>
              <a:buChar char="•"/>
            </a:pPr>
            <a:r>
              <a:rPr b="1" lang="en-US">
                <a:solidFill>
                  <a:schemeClr val="dk1"/>
                </a:solidFill>
              </a:rPr>
              <a:t>HTTP</a:t>
            </a:r>
            <a:r>
              <a:rPr lang="en-US">
                <a:solidFill>
                  <a:schemeClr val="dk1"/>
                </a:solidFill>
              </a:rPr>
              <a:t> is a </a:t>
            </a:r>
            <a:r>
              <a:rPr b="1" lang="en-US">
                <a:solidFill>
                  <a:schemeClr val="dk1"/>
                </a:solidFill>
              </a:rPr>
              <a:t>stateless protocol.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All requests and responses are independent.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Sometimes we need to </a:t>
            </a:r>
            <a:r>
              <a:rPr b="1" lang="en-US">
                <a:solidFill>
                  <a:schemeClr val="dk1"/>
                </a:solidFill>
              </a:rPr>
              <a:t>keep track of client's activity </a:t>
            </a:r>
            <a:r>
              <a:rPr lang="en-US">
                <a:solidFill>
                  <a:schemeClr val="dk1"/>
                </a:solidFill>
              </a:rPr>
              <a:t>across multiple requests.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For eg. When a User logs into your website, not matter on which web page he visits after logging in, his credentials will be with the server, until he logs out. So this is managed by creating a session.</a:t>
            </a:r>
            <a:endParaRPr/>
          </a:p>
          <a:p>
            <a:pPr indent="-171450" lvl="0" marL="171450" rtl="0" algn="just">
              <a:lnSpc>
                <a:spcPct val="150000"/>
              </a:lnSpc>
              <a:spcBef>
                <a:spcPts val="1260"/>
              </a:spcBef>
              <a:spcAft>
                <a:spcPts val="0"/>
              </a:spcAft>
              <a:buClr>
                <a:schemeClr val="dk1"/>
              </a:buClr>
              <a:buSzPts val="1200"/>
              <a:buFont typeface="Arial"/>
              <a:buChar char="•"/>
            </a:pPr>
            <a:r>
              <a:rPr b="1" lang="en-US">
                <a:solidFill>
                  <a:schemeClr val="dk1"/>
                </a:solidFill>
              </a:rPr>
              <a:t>Session Management</a:t>
            </a:r>
            <a:r>
              <a:rPr lang="en-US">
                <a:solidFill>
                  <a:schemeClr val="dk1"/>
                </a:solidFill>
              </a:rPr>
              <a:t> is a mechanism used by the </a:t>
            </a:r>
            <a:r>
              <a:rPr b="1" lang="en-US">
                <a:solidFill>
                  <a:schemeClr val="dk1"/>
                </a:solidFill>
              </a:rPr>
              <a:t>Web container</a:t>
            </a:r>
            <a:r>
              <a:rPr lang="en-US">
                <a:solidFill>
                  <a:schemeClr val="dk1"/>
                </a:solidFill>
              </a:rPr>
              <a:t> to store session information for a particular user.</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When user starts using our application, we can save a unique identification information about him, in an object which is available throughout the application, until its destroyed. </a:t>
            </a:r>
            <a:endParaRPr/>
          </a:p>
        </p:txBody>
      </p:sp>
      <p:sp>
        <p:nvSpPr>
          <p:cNvPr id="851" name="Google Shape;851;p97"/>
          <p:cNvSpPr/>
          <p:nvPr/>
        </p:nvSpPr>
        <p:spPr>
          <a:xfrm>
            <a:off x="4270474" y="1715512"/>
            <a:ext cx="457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Four different techniques used by Servlet application for session management. </a:t>
            </a:r>
            <a:endParaRPr/>
          </a:p>
        </p:txBody>
      </p:sp>
      <p:pic>
        <p:nvPicPr>
          <p:cNvPr id="852" name="Google Shape;852;p97"/>
          <p:cNvPicPr preferRelativeResize="0"/>
          <p:nvPr/>
        </p:nvPicPr>
        <p:blipFill rotWithShape="1">
          <a:blip r:embed="rId3">
            <a:alphaModFix/>
          </a:blip>
          <a:srcRect b="0" l="0" r="0" t="0"/>
          <a:stretch/>
        </p:blipFill>
        <p:spPr>
          <a:xfrm>
            <a:off x="4169233" y="2674961"/>
            <a:ext cx="4673241" cy="242930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98"/>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Session Management</a:t>
            </a:r>
            <a:endParaRPr/>
          </a:p>
        </p:txBody>
      </p:sp>
      <p:sp>
        <p:nvSpPr>
          <p:cNvPr id="858" name="Google Shape;858;p98"/>
          <p:cNvSpPr/>
          <p:nvPr/>
        </p:nvSpPr>
        <p:spPr>
          <a:xfrm>
            <a:off x="4039737" y="2101755"/>
            <a:ext cx="4722126" cy="3862317"/>
          </a:xfrm>
          <a:prstGeom prst="rect">
            <a:avLst/>
          </a:prstGeom>
          <a:solidFill>
            <a:schemeClr val="lt1"/>
          </a:solidFill>
          <a:ln cap="flat" cmpd="sng" w="12700">
            <a:solidFill>
              <a:srgbClr val="A5A5A5"/>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    </a:t>
            </a:r>
            <a:r>
              <a:rPr b="1" lang="en-US" sz="1800">
                <a:solidFill>
                  <a:schemeClr val="dk1"/>
                </a:solidFill>
                <a:latin typeface="Quattrocento Sans"/>
                <a:ea typeface="Quattrocento Sans"/>
                <a:cs typeface="Quattrocento Sans"/>
                <a:sym typeface="Quattrocento Sans"/>
              </a:rPr>
              <a:t>Server</a:t>
            </a:r>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9" name="Google Shape;859;p98"/>
          <p:cNvSpPr/>
          <p:nvPr/>
        </p:nvSpPr>
        <p:spPr>
          <a:xfrm>
            <a:off x="4367284" y="2593075"/>
            <a:ext cx="4026089" cy="2975212"/>
          </a:xfrm>
          <a:prstGeom prst="rect">
            <a:avLst/>
          </a:prstGeom>
          <a:solidFill>
            <a:schemeClr val="lt1"/>
          </a:solidFill>
          <a:ln cap="flat" cmpd="sng" w="127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                                 Web Container</a:t>
            </a:r>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0" name="Google Shape;860;p98"/>
          <p:cNvSpPr/>
          <p:nvPr/>
        </p:nvSpPr>
        <p:spPr>
          <a:xfrm>
            <a:off x="4640239" y="3630304"/>
            <a:ext cx="1433015" cy="696036"/>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servlet</a:t>
            </a:r>
            <a:endParaRPr/>
          </a:p>
        </p:txBody>
      </p:sp>
      <p:graphicFrame>
        <p:nvGraphicFramePr>
          <p:cNvPr id="861" name="Google Shape;861;p98"/>
          <p:cNvGraphicFramePr/>
          <p:nvPr/>
        </p:nvGraphicFramePr>
        <p:xfrm>
          <a:off x="6628263" y="3075675"/>
          <a:ext cx="3000000" cy="3000000"/>
        </p:xfrm>
        <a:graphic>
          <a:graphicData uri="http://schemas.openxmlformats.org/drawingml/2006/table">
            <a:tbl>
              <a:tblPr bandRow="1" firstRow="1">
                <a:noFill/>
                <a:tableStyleId>{D49D3AA3-95E5-45EF-B65A-9D2D6DBD9188}</a:tableStyleId>
              </a:tblPr>
              <a:tblGrid>
                <a:gridCol w="1408000"/>
              </a:tblGrid>
              <a:tr h="370850">
                <a:tc>
                  <a:txBody>
                    <a:bodyPr/>
                    <a:lstStyle/>
                    <a:p>
                      <a:pPr indent="0" lvl="0" marL="0" marR="0" rtl="0" algn="ctr">
                        <a:spcBef>
                          <a:spcPts val="0"/>
                        </a:spcBef>
                        <a:spcAft>
                          <a:spcPts val="0"/>
                        </a:spcAft>
                        <a:buNone/>
                      </a:pPr>
                      <a:r>
                        <a:rPr lang="en-US" sz="1349" u="none" cap="none" strike="noStrike"/>
                        <a:t>session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349" u="none" cap="none" strike="noStrike"/>
                        <a:t>Id=123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62" name="Google Shape;862;p98"/>
          <p:cNvGraphicFramePr/>
          <p:nvPr/>
        </p:nvGraphicFramePr>
        <p:xfrm>
          <a:off x="6671481" y="4326340"/>
          <a:ext cx="3000000" cy="3000000"/>
        </p:xfrm>
        <a:graphic>
          <a:graphicData uri="http://schemas.openxmlformats.org/drawingml/2006/table">
            <a:tbl>
              <a:tblPr bandRow="1" firstRow="1">
                <a:noFill/>
                <a:tableStyleId>{D49D3AA3-95E5-45EF-B65A-9D2D6DBD9188}</a:tableStyleId>
              </a:tblPr>
              <a:tblGrid>
                <a:gridCol w="1408000"/>
              </a:tblGrid>
              <a:tr h="370850">
                <a:tc>
                  <a:txBody>
                    <a:bodyPr/>
                    <a:lstStyle/>
                    <a:p>
                      <a:pPr indent="0" lvl="0" marL="0" marR="0" rtl="0" algn="ctr">
                        <a:spcBef>
                          <a:spcPts val="0"/>
                        </a:spcBef>
                        <a:spcAft>
                          <a:spcPts val="0"/>
                        </a:spcAft>
                        <a:buNone/>
                      </a:pPr>
                      <a:r>
                        <a:rPr lang="en-US" sz="1349" u="none" cap="none" strike="noStrike"/>
                        <a:t>session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349" u="none" cap="none" strike="noStrike"/>
                        <a:t>Id=231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863" name="Google Shape;863;p98"/>
          <p:cNvPicPr preferRelativeResize="0"/>
          <p:nvPr/>
        </p:nvPicPr>
        <p:blipFill rotWithShape="1">
          <a:blip r:embed="rId3">
            <a:alphaModFix/>
          </a:blip>
          <a:srcRect b="0" l="0" r="0" t="0"/>
          <a:stretch/>
        </p:blipFill>
        <p:spPr>
          <a:xfrm>
            <a:off x="453328" y="2470245"/>
            <a:ext cx="1201869" cy="1037229"/>
          </a:xfrm>
          <a:prstGeom prst="rect">
            <a:avLst/>
          </a:prstGeom>
          <a:noFill/>
          <a:ln>
            <a:noFill/>
          </a:ln>
        </p:spPr>
      </p:pic>
      <p:pic>
        <p:nvPicPr>
          <p:cNvPr id="864" name="Google Shape;864;p98"/>
          <p:cNvPicPr preferRelativeResize="0"/>
          <p:nvPr/>
        </p:nvPicPr>
        <p:blipFill rotWithShape="1">
          <a:blip r:embed="rId3">
            <a:alphaModFix/>
          </a:blip>
          <a:srcRect b="0" l="0" r="0" t="0"/>
          <a:stretch/>
        </p:blipFill>
        <p:spPr>
          <a:xfrm>
            <a:off x="453329" y="4326340"/>
            <a:ext cx="1201869" cy="1037229"/>
          </a:xfrm>
          <a:prstGeom prst="rect">
            <a:avLst/>
          </a:prstGeom>
          <a:noFill/>
          <a:ln>
            <a:noFill/>
          </a:ln>
        </p:spPr>
      </p:pic>
      <p:sp>
        <p:nvSpPr>
          <p:cNvPr id="865" name="Google Shape;865;p98"/>
          <p:cNvSpPr txBox="1"/>
          <p:nvPr/>
        </p:nvSpPr>
        <p:spPr>
          <a:xfrm>
            <a:off x="517749" y="3534489"/>
            <a:ext cx="120186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client1</a:t>
            </a:r>
            <a:endParaRPr/>
          </a:p>
        </p:txBody>
      </p:sp>
      <p:sp>
        <p:nvSpPr>
          <p:cNvPr id="866" name="Google Shape;866;p98"/>
          <p:cNvSpPr txBox="1"/>
          <p:nvPr/>
        </p:nvSpPr>
        <p:spPr>
          <a:xfrm>
            <a:off x="517749" y="5453655"/>
            <a:ext cx="120186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client2</a:t>
            </a:r>
            <a:endParaRPr/>
          </a:p>
        </p:txBody>
      </p:sp>
      <p:cxnSp>
        <p:nvCxnSpPr>
          <p:cNvPr id="867" name="Google Shape;867;p98"/>
          <p:cNvCxnSpPr/>
          <p:nvPr/>
        </p:nvCxnSpPr>
        <p:spPr>
          <a:xfrm>
            <a:off x="1655196" y="3166281"/>
            <a:ext cx="2985000" cy="648600"/>
          </a:xfrm>
          <a:prstGeom prst="curvedConnector3">
            <a:avLst>
              <a:gd fmla="val 62346" name="adj1"/>
            </a:avLst>
          </a:prstGeom>
          <a:noFill/>
          <a:ln cap="flat" cmpd="sng" w="9525">
            <a:solidFill>
              <a:schemeClr val="dk1"/>
            </a:solidFill>
            <a:prstDash val="solid"/>
            <a:miter lim="800000"/>
            <a:headEnd len="sm" w="sm" type="none"/>
            <a:tailEnd len="med" w="med" type="triangle"/>
          </a:ln>
        </p:spPr>
      </p:cxnSp>
      <p:cxnSp>
        <p:nvCxnSpPr>
          <p:cNvPr id="868" name="Google Shape;868;p98"/>
          <p:cNvCxnSpPr/>
          <p:nvPr/>
        </p:nvCxnSpPr>
        <p:spPr>
          <a:xfrm flipH="1" rot="10800000">
            <a:off x="1682492" y="4251670"/>
            <a:ext cx="2957700" cy="871800"/>
          </a:xfrm>
          <a:prstGeom prst="curvedConnector3">
            <a:avLst>
              <a:gd fmla="val 60152" name="adj1"/>
            </a:avLst>
          </a:prstGeom>
          <a:noFill/>
          <a:ln cap="flat" cmpd="sng" w="9525">
            <a:solidFill>
              <a:schemeClr val="dk1"/>
            </a:solidFill>
            <a:prstDash val="solid"/>
            <a:miter lim="800000"/>
            <a:headEnd len="sm" w="sm" type="none"/>
            <a:tailEnd len="med" w="med" type="triangle"/>
          </a:ln>
        </p:spPr>
      </p:cxnSp>
      <p:sp>
        <p:nvSpPr>
          <p:cNvPr id="869" name="Google Shape;869;p98"/>
          <p:cNvSpPr txBox="1"/>
          <p:nvPr/>
        </p:nvSpPr>
        <p:spPr>
          <a:xfrm>
            <a:off x="2112396" y="2720005"/>
            <a:ext cx="91740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Id=123</a:t>
            </a:r>
            <a:endParaRPr/>
          </a:p>
        </p:txBody>
      </p:sp>
      <p:sp>
        <p:nvSpPr>
          <p:cNvPr id="870" name="Google Shape;870;p98"/>
          <p:cNvSpPr txBox="1"/>
          <p:nvPr/>
        </p:nvSpPr>
        <p:spPr>
          <a:xfrm>
            <a:off x="2114711" y="4492752"/>
            <a:ext cx="91740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Id=321</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99"/>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Quattrocento Sans"/>
              <a:buNone/>
            </a:pPr>
            <a:r>
              <a:rPr b="1" lang="en-US" sz="4000"/>
              <a:t>HttpSession</a:t>
            </a:r>
            <a:endParaRPr b="1" sz="4000"/>
          </a:p>
        </p:txBody>
      </p:sp>
      <p:sp>
        <p:nvSpPr>
          <p:cNvPr id="876" name="Google Shape;876;p99"/>
          <p:cNvSpPr txBox="1"/>
          <p:nvPr>
            <p:ph idx="1" type="body"/>
          </p:nvPr>
        </p:nvSpPr>
        <p:spPr>
          <a:xfrm>
            <a:off x="328405" y="1334305"/>
            <a:ext cx="3738628" cy="5230268"/>
          </a:xfrm>
          <a:prstGeom prst="rect">
            <a:avLst/>
          </a:prstGeom>
          <a:noFill/>
          <a:ln>
            <a:noFill/>
          </a:ln>
        </p:spPr>
        <p:txBody>
          <a:bodyPr anchorCtr="0" anchor="t" bIns="45700" lIns="91425" spcFirstLastPara="1" rIns="91425" wrap="square" tIns="45700">
            <a:noAutofit/>
          </a:bodyPr>
          <a:lstStyle/>
          <a:p>
            <a:pPr indent="-171450" lvl="0" marL="171450" rtl="0" algn="just">
              <a:lnSpc>
                <a:spcPct val="150000"/>
              </a:lnSpc>
              <a:spcBef>
                <a:spcPts val="0"/>
              </a:spcBef>
              <a:spcAft>
                <a:spcPts val="0"/>
              </a:spcAft>
              <a:buClr>
                <a:schemeClr val="dk1"/>
              </a:buClr>
              <a:buSzPts val="1200"/>
              <a:buFont typeface="Arial"/>
              <a:buChar char="•"/>
            </a:pPr>
            <a:r>
              <a:rPr b="1" lang="en-US">
                <a:solidFill>
                  <a:schemeClr val="dk1"/>
                </a:solidFill>
              </a:rPr>
              <a:t>HTTP</a:t>
            </a:r>
            <a:r>
              <a:rPr lang="en-US">
                <a:solidFill>
                  <a:schemeClr val="dk1"/>
                </a:solidFill>
              </a:rPr>
              <a:t> is a </a:t>
            </a:r>
            <a:r>
              <a:rPr b="1" lang="en-US">
                <a:solidFill>
                  <a:schemeClr val="dk1"/>
                </a:solidFill>
              </a:rPr>
              <a:t>stateless protocol.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All requests and responses are independent.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Sometimes we need to </a:t>
            </a:r>
            <a:r>
              <a:rPr b="1" lang="en-US">
                <a:solidFill>
                  <a:schemeClr val="dk1"/>
                </a:solidFill>
              </a:rPr>
              <a:t>keep track of client's activity </a:t>
            </a:r>
            <a:r>
              <a:rPr lang="en-US">
                <a:solidFill>
                  <a:schemeClr val="dk1"/>
                </a:solidFill>
              </a:rPr>
              <a:t>across multiple requests. </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For eg. When a User logs into your website, not matter on which web page he visits after logging in, his credentials will be with the server, until he logs out. So this is managed by creating a session.</a:t>
            </a:r>
            <a:endParaRPr/>
          </a:p>
          <a:p>
            <a:pPr indent="-171450" lvl="0" marL="171450" rtl="0" algn="just">
              <a:lnSpc>
                <a:spcPct val="150000"/>
              </a:lnSpc>
              <a:spcBef>
                <a:spcPts val="1260"/>
              </a:spcBef>
              <a:spcAft>
                <a:spcPts val="0"/>
              </a:spcAft>
              <a:buClr>
                <a:schemeClr val="dk1"/>
              </a:buClr>
              <a:buSzPts val="1200"/>
              <a:buFont typeface="Arial"/>
              <a:buChar char="•"/>
            </a:pPr>
            <a:r>
              <a:rPr b="1" lang="en-US">
                <a:solidFill>
                  <a:schemeClr val="dk1"/>
                </a:solidFill>
              </a:rPr>
              <a:t>Session Management</a:t>
            </a:r>
            <a:r>
              <a:rPr lang="en-US">
                <a:solidFill>
                  <a:schemeClr val="dk1"/>
                </a:solidFill>
              </a:rPr>
              <a:t> is a mechanism used by the </a:t>
            </a:r>
            <a:r>
              <a:rPr b="1" lang="en-US">
                <a:solidFill>
                  <a:schemeClr val="dk1"/>
                </a:solidFill>
              </a:rPr>
              <a:t>Web container</a:t>
            </a:r>
            <a:r>
              <a:rPr lang="en-US">
                <a:solidFill>
                  <a:schemeClr val="dk1"/>
                </a:solidFill>
              </a:rPr>
              <a:t> to store session information for a particular user.</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When user starts using our application, we can save a unique identification information about him, in an object which is available throughout the application, until its destroyed. </a:t>
            </a:r>
            <a:endParaRPr/>
          </a:p>
        </p:txBody>
      </p:sp>
      <p:sp>
        <p:nvSpPr>
          <p:cNvPr id="877" name="Google Shape;877;p99"/>
          <p:cNvSpPr/>
          <p:nvPr/>
        </p:nvSpPr>
        <p:spPr>
          <a:xfrm>
            <a:off x="4270474" y="1715512"/>
            <a:ext cx="457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Four different techniques used by Servlet application for session management. </a:t>
            </a:r>
            <a:endParaRPr/>
          </a:p>
        </p:txBody>
      </p:sp>
      <p:pic>
        <p:nvPicPr>
          <p:cNvPr id="878" name="Google Shape;878;p99"/>
          <p:cNvPicPr preferRelativeResize="0"/>
          <p:nvPr/>
        </p:nvPicPr>
        <p:blipFill rotWithShape="1">
          <a:blip r:embed="rId3">
            <a:alphaModFix/>
          </a:blip>
          <a:srcRect b="0" l="0" r="0" t="0"/>
          <a:stretch/>
        </p:blipFill>
        <p:spPr>
          <a:xfrm>
            <a:off x="4169233" y="2674961"/>
            <a:ext cx="4673241" cy="2429303"/>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0"/>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Difference Between GenericServlet  </a:t>
            </a:r>
            <a:endParaRPr/>
          </a:p>
        </p:txBody>
      </p:sp>
      <p:sp>
        <p:nvSpPr>
          <p:cNvPr id="884" name="Google Shape;884;p100"/>
          <p:cNvSpPr/>
          <p:nvPr/>
        </p:nvSpPr>
        <p:spPr>
          <a:xfrm>
            <a:off x="2650901" y="2768958"/>
            <a:ext cx="1030310" cy="1867436"/>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5" name="Google Shape;885;p100"/>
          <p:cNvSpPr/>
          <p:nvPr/>
        </p:nvSpPr>
        <p:spPr>
          <a:xfrm>
            <a:off x="4564209" y="2137891"/>
            <a:ext cx="1905727" cy="3090929"/>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6" name="Google Shape;886;p100"/>
          <p:cNvSpPr/>
          <p:nvPr/>
        </p:nvSpPr>
        <p:spPr>
          <a:xfrm>
            <a:off x="737593" y="2749638"/>
            <a:ext cx="1030310" cy="1867436"/>
          </a:xfrm>
          <a:prstGeom prst="rect">
            <a:avLst/>
          </a:prstGeom>
          <a:solidFill>
            <a:schemeClr val="lt1"/>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7" name="Google Shape;887;p100"/>
          <p:cNvSpPr txBox="1"/>
          <p:nvPr/>
        </p:nvSpPr>
        <p:spPr>
          <a:xfrm>
            <a:off x="5254579" y="3333344"/>
            <a:ext cx="1094705" cy="369332"/>
          </a:xfrm>
          <a:prstGeom prst="rect">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Service()</a:t>
            </a:r>
            <a:endParaRPr/>
          </a:p>
        </p:txBody>
      </p:sp>
      <p:cxnSp>
        <p:nvCxnSpPr>
          <p:cNvPr id="888" name="Google Shape;888;p100"/>
          <p:cNvCxnSpPr/>
          <p:nvPr/>
        </p:nvCxnSpPr>
        <p:spPr>
          <a:xfrm>
            <a:off x="1767903" y="3193961"/>
            <a:ext cx="882998" cy="0"/>
          </a:xfrm>
          <a:prstGeom prst="straightConnector1">
            <a:avLst/>
          </a:prstGeom>
          <a:noFill/>
          <a:ln cap="flat" cmpd="sng" w="22225">
            <a:solidFill>
              <a:schemeClr val="dk1"/>
            </a:solidFill>
            <a:prstDash val="solid"/>
            <a:miter lim="800000"/>
            <a:headEnd len="sm" w="sm" type="none"/>
            <a:tailEnd len="med" w="med" type="triangle"/>
          </a:ln>
        </p:spPr>
      </p:cxnSp>
      <p:cxnSp>
        <p:nvCxnSpPr>
          <p:cNvPr id="889" name="Google Shape;889;p100"/>
          <p:cNvCxnSpPr/>
          <p:nvPr/>
        </p:nvCxnSpPr>
        <p:spPr>
          <a:xfrm>
            <a:off x="3681211" y="3166057"/>
            <a:ext cx="882998" cy="0"/>
          </a:xfrm>
          <a:prstGeom prst="straightConnector1">
            <a:avLst/>
          </a:prstGeom>
          <a:noFill/>
          <a:ln cap="flat" cmpd="sng" w="22225">
            <a:solidFill>
              <a:schemeClr val="dk1"/>
            </a:solidFill>
            <a:prstDash val="solid"/>
            <a:miter lim="800000"/>
            <a:headEnd len="sm" w="sm" type="none"/>
            <a:tailEnd len="med" w="med" type="triangle"/>
          </a:ln>
        </p:spPr>
      </p:cxnSp>
      <p:cxnSp>
        <p:nvCxnSpPr>
          <p:cNvPr id="890" name="Google Shape;890;p100"/>
          <p:cNvCxnSpPr/>
          <p:nvPr/>
        </p:nvCxnSpPr>
        <p:spPr>
          <a:xfrm>
            <a:off x="4564209" y="3193961"/>
            <a:ext cx="690370" cy="257577"/>
          </a:xfrm>
          <a:prstGeom prst="straightConnector1">
            <a:avLst/>
          </a:prstGeom>
          <a:noFill/>
          <a:ln cap="flat" cmpd="sng" w="22225">
            <a:solidFill>
              <a:schemeClr val="dk1"/>
            </a:solidFill>
            <a:prstDash val="dash"/>
            <a:miter lim="800000"/>
            <a:headEnd len="sm" w="sm" type="none"/>
            <a:tailEnd len="med" w="med" type="triangle"/>
          </a:ln>
        </p:spPr>
      </p:cxnSp>
      <p:cxnSp>
        <p:nvCxnSpPr>
          <p:cNvPr id="891" name="Google Shape;891;p100"/>
          <p:cNvCxnSpPr>
            <a:stCxn id="887" idx="1"/>
          </p:cNvCxnSpPr>
          <p:nvPr/>
        </p:nvCxnSpPr>
        <p:spPr>
          <a:xfrm flipH="1">
            <a:off x="4564279" y="3518010"/>
            <a:ext cx="690300" cy="294000"/>
          </a:xfrm>
          <a:prstGeom prst="straightConnector1">
            <a:avLst/>
          </a:prstGeom>
          <a:noFill/>
          <a:ln cap="flat" cmpd="sng" w="22225">
            <a:solidFill>
              <a:schemeClr val="dk1"/>
            </a:solidFill>
            <a:prstDash val="dash"/>
            <a:miter lim="800000"/>
            <a:headEnd len="sm" w="sm" type="none"/>
            <a:tailEnd len="med" w="med" type="triangle"/>
          </a:ln>
        </p:spPr>
      </p:cxnSp>
      <p:cxnSp>
        <p:nvCxnSpPr>
          <p:cNvPr id="892" name="Google Shape;892;p100"/>
          <p:cNvCxnSpPr/>
          <p:nvPr/>
        </p:nvCxnSpPr>
        <p:spPr>
          <a:xfrm flipH="1">
            <a:off x="3681211" y="3812146"/>
            <a:ext cx="882998" cy="25758"/>
          </a:xfrm>
          <a:prstGeom prst="straightConnector1">
            <a:avLst/>
          </a:prstGeom>
          <a:noFill/>
          <a:ln cap="flat" cmpd="sng" w="22225">
            <a:solidFill>
              <a:srgbClr val="0070C0"/>
            </a:solidFill>
            <a:prstDash val="solid"/>
            <a:miter lim="800000"/>
            <a:headEnd len="sm" w="sm" type="none"/>
            <a:tailEnd len="med" w="med" type="triangle"/>
          </a:ln>
        </p:spPr>
      </p:cxnSp>
      <p:cxnSp>
        <p:nvCxnSpPr>
          <p:cNvPr id="893" name="Google Shape;893;p100"/>
          <p:cNvCxnSpPr/>
          <p:nvPr/>
        </p:nvCxnSpPr>
        <p:spPr>
          <a:xfrm rot="10800000">
            <a:off x="1767903" y="3837904"/>
            <a:ext cx="882998" cy="0"/>
          </a:xfrm>
          <a:prstGeom prst="straightConnector1">
            <a:avLst/>
          </a:prstGeom>
          <a:noFill/>
          <a:ln cap="flat" cmpd="sng" w="22225">
            <a:solidFill>
              <a:schemeClr val="accent1"/>
            </a:solidFill>
            <a:prstDash val="solid"/>
            <a:miter lim="800000"/>
            <a:headEnd len="sm" w="sm" type="none"/>
            <a:tailEnd len="med" w="med" type="triangle"/>
          </a:ln>
        </p:spPr>
      </p:cxnSp>
      <p:sp>
        <p:nvSpPr>
          <p:cNvPr id="894" name="Google Shape;894;p100"/>
          <p:cNvSpPr txBox="1"/>
          <p:nvPr/>
        </p:nvSpPr>
        <p:spPr>
          <a:xfrm>
            <a:off x="830116" y="3429935"/>
            <a:ext cx="10303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client</a:t>
            </a:r>
            <a:endParaRPr/>
          </a:p>
        </p:txBody>
      </p:sp>
      <p:sp>
        <p:nvSpPr>
          <p:cNvPr id="895" name="Google Shape;895;p100"/>
          <p:cNvSpPr txBox="1"/>
          <p:nvPr/>
        </p:nvSpPr>
        <p:spPr>
          <a:xfrm>
            <a:off x="2743424" y="3380637"/>
            <a:ext cx="10303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server</a:t>
            </a:r>
            <a:endParaRPr/>
          </a:p>
        </p:txBody>
      </p:sp>
      <p:sp>
        <p:nvSpPr>
          <p:cNvPr id="896" name="Google Shape;896;p100"/>
          <p:cNvSpPr txBox="1"/>
          <p:nvPr/>
        </p:nvSpPr>
        <p:spPr>
          <a:xfrm>
            <a:off x="1767903" y="2890132"/>
            <a:ext cx="1030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request</a:t>
            </a:r>
            <a:endParaRPr/>
          </a:p>
        </p:txBody>
      </p:sp>
      <p:sp>
        <p:nvSpPr>
          <p:cNvPr id="897" name="Google Shape;897;p100"/>
          <p:cNvSpPr txBox="1"/>
          <p:nvPr/>
        </p:nvSpPr>
        <p:spPr>
          <a:xfrm>
            <a:off x="1764466" y="3838838"/>
            <a:ext cx="1030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response</a:t>
            </a:r>
            <a:endParaRPr/>
          </a:p>
        </p:txBody>
      </p:sp>
      <p:sp>
        <p:nvSpPr>
          <p:cNvPr id="898" name="Google Shape;898;p100"/>
          <p:cNvSpPr txBox="1"/>
          <p:nvPr/>
        </p:nvSpPr>
        <p:spPr>
          <a:xfrm>
            <a:off x="4598395" y="1702087"/>
            <a:ext cx="19057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Generic Servlet</a:t>
            </a:r>
            <a:endParaRPr/>
          </a:p>
        </p:txBody>
      </p:sp>
      <p:sp>
        <p:nvSpPr>
          <p:cNvPr id="899" name="Google Shape;899;p100"/>
          <p:cNvSpPr txBox="1"/>
          <p:nvPr/>
        </p:nvSpPr>
        <p:spPr>
          <a:xfrm>
            <a:off x="4596406" y="2886184"/>
            <a:ext cx="1030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thread</a:t>
            </a:r>
            <a:endParaRPr/>
          </a:p>
        </p:txBody>
      </p:sp>
      <p:sp>
        <p:nvSpPr>
          <p:cNvPr id="900" name="Google Shape;900;p100"/>
          <p:cNvSpPr/>
          <p:nvPr/>
        </p:nvSpPr>
        <p:spPr>
          <a:xfrm>
            <a:off x="737593" y="4989366"/>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3"/>
              </a:rPr>
              <a:t>https://www.studytonight.com/servlet/httpsession.php</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4"/>
              </a:rPr>
              <a:t>https://beginnersbook.com/2013/05/http-session/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Auto Refresh Page : Using setIntHeader()</a:t>
            </a:r>
            <a:endParaRPr/>
          </a:p>
        </p:txBody>
      </p:sp>
      <p:sp>
        <p:nvSpPr>
          <p:cNvPr id="906" name="Google Shape;906;p101"/>
          <p:cNvSpPr txBox="1"/>
          <p:nvPr>
            <p:ph idx="1" type="body"/>
          </p:nvPr>
        </p:nvSpPr>
        <p:spPr>
          <a:xfrm>
            <a:off x="182872" y="1452137"/>
            <a:ext cx="3125815" cy="5090329"/>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1400"/>
              <a:buFont typeface="Arial"/>
              <a:buChar char="•"/>
            </a:pPr>
            <a:r>
              <a:rPr lang="en-US" sz="1400">
                <a:solidFill>
                  <a:schemeClr val="dk1"/>
                </a:solidFill>
              </a:rPr>
              <a:t>We can refresh the server in two ways</a:t>
            </a:r>
            <a:endParaRPr/>
          </a:p>
          <a:p>
            <a:pPr indent="-342900" lvl="0" marL="342900" rtl="0" algn="just">
              <a:lnSpc>
                <a:spcPct val="100000"/>
              </a:lnSpc>
              <a:spcBef>
                <a:spcPts val="1320"/>
              </a:spcBef>
              <a:spcAft>
                <a:spcPts val="0"/>
              </a:spcAft>
              <a:buClr>
                <a:schemeClr val="dk1"/>
              </a:buClr>
              <a:buSzPts val="1400"/>
              <a:buFont typeface="Quattrocento Sans"/>
              <a:buAutoNum type="arabicPeriod"/>
            </a:pPr>
            <a:r>
              <a:rPr b="1" lang="en-US" sz="1400">
                <a:solidFill>
                  <a:schemeClr val="dk1"/>
                </a:solidFill>
              </a:rPr>
              <a:t>Through client side</a:t>
            </a:r>
            <a:endParaRPr/>
          </a:p>
          <a:p>
            <a:pPr indent="-342900" lvl="0" marL="342900" rtl="0" algn="just">
              <a:lnSpc>
                <a:spcPct val="100000"/>
              </a:lnSpc>
              <a:spcBef>
                <a:spcPts val="1320"/>
              </a:spcBef>
              <a:spcAft>
                <a:spcPts val="0"/>
              </a:spcAft>
              <a:buClr>
                <a:schemeClr val="dk1"/>
              </a:buClr>
              <a:buSzPts val="1400"/>
              <a:buFont typeface="Quattrocento Sans"/>
              <a:buAutoNum type="arabicPeriod"/>
            </a:pPr>
            <a:r>
              <a:rPr b="1" lang="en-US" sz="1400">
                <a:solidFill>
                  <a:schemeClr val="dk1"/>
                </a:solidFill>
              </a:rPr>
              <a:t>and another through server side.</a:t>
            </a:r>
            <a:endParaRPr/>
          </a:p>
          <a:p>
            <a:pPr indent="-285750" lvl="0" marL="285750" rtl="0" algn="just">
              <a:lnSpc>
                <a:spcPct val="100000"/>
              </a:lnSpc>
              <a:spcBef>
                <a:spcPts val="1320"/>
              </a:spcBef>
              <a:spcAft>
                <a:spcPts val="0"/>
              </a:spcAft>
              <a:buClr>
                <a:schemeClr val="dk1"/>
              </a:buClr>
              <a:buSzPts val="1400"/>
              <a:buFont typeface="Arial"/>
              <a:buChar char="•"/>
            </a:pPr>
            <a:r>
              <a:rPr lang="en-US" sz="1400">
                <a:solidFill>
                  <a:schemeClr val="dk1"/>
                </a:solidFill>
              </a:rPr>
              <a:t>Consider situation  where  the </a:t>
            </a:r>
            <a:r>
              <a:rPr b="1" lang="en-US" sz="1400">
                <a:solidFill>
                  <a:schemeClr val="dk1"/>
                </a:solidFill>
              </a:rPr>
              <a:t>webpage containing the live score </a:t>
            </a:r>
            <a:r>
              <a:rPr lang="en-US" sz="1400">
                <a:solidFill>
                  <a:schemeClr val="dk1"/>
                </a:solidFill>
              </a:rPr>
              <a:t>of the match or </a:t>
            </a:r>
            <a:r>
              <a:rPr b="1" lang="en-US" sz="1400">
                <a:solidFill>
                  <a:schemeClr val="dk1"/>
                </a:solidFill>
              </a:rPr>
              <a:t>any live activities </a:t>
            </a:r>
            <a:r>
              <a:rPr lang="en-US" sz="1400">
                <a:solidFill>
                  <a:schemeClr val="dk1"/>
                </a:solidFill>
              </a:rPr>
              <a:t>we want to see in web page.</a:t>
            </a:r>
            <a:endParaRPr/>
          </a:p>
          <a:p>
            <a:pPr indent="-285750" lvl="0" marL="285750" rtl="0" algn="just">
              <a:lnSpc>
                <a:spcPct val="100000"/>
              </a:lnSpc>
              <a:spcBef>
                <a:spcPts val="1320"/>
              </a:spcBef>
              <a:spcAft>
                <a:spcPts val="0"/>
              </a:spcAft>
              <a:buClr>
                <a:schemeClr val="dk1"/>
              </a:buClr>
              <a:buSzPts val="1400"/>
              <a:buFont typeface="Arial"/>
              <a:buChar char="•"/>
            </a:pPr>
            <a:r>
              <a:rPr lang="en-US" sz="1400">
                <a:solidFill>
                  <a:schemeClr val="dk1"/>
                </a:solidFill>
              </a:rPr>
              <a:t>In such web page either refresh the web page or browse to know the current status. </a:t>
            </a:r>
            <a:endParaRPr/>
          </a:p>
          <a:p>
            <a:pPr indent="-285750" lvl="0" marL="285750" rtl="0" algn="just">
              <a:lnSpc>
                <a:spcPct val="100000"/>
              </a:lnSpc>
              <a:spcBef>
                <a:spcPts val="1320"/>
              </a:spcBef>
              <a:spcAft>
                <a:spcPts val="0"/>
              </a:spcAft>
              <a:buClr>
                <a:schemeClr val="dk1"/>
              </a:buClr>
              <a:buSzPts val="1400"/>
              <a:buFont typeface="Arial"/>
              <a:buChar char="•"/>
            </a:pPr>
            <a:r>
              <a:rPr lang="en-US" sz="1400">
                <a:solidFill>
                  <a:schemeClr val="dk1"/>
                </a:solidFill>
              </a:rPr>
              <a:t>Servlet can help to get the solution for this problem.</a:t>
            </a:r>
            <a:endParaRPr/>
          </a:p>
          <a:p>
            <a:pPr indent="-196850" lvl="0" marL="285750" rtl="0" algn="just">
              <a:lnSpc>
                <a:spcPct val="100000"/>
              </a:lnSpc>
              <a:spcBef>
                <a:spcPts val="1320"/>
              </a:spcBef>
              <a:spcAft>
                <a:spcPts val="0"/>
              </a:spcAft>
              <a:buClr>
                <a:srgbClr val="7F7F7F"/>
              </a:buClr>
              <a:buSzPts val="1400"/>
              <a:buFont typeface="Arial"/>
              <a:buNone/>
            </a:pPr>
            <a:r>
              <a:t/>
            </a:r>
            <a:endParaRPr sz="1400">
              <a:solidFill>
                <a:schemeClr val="dk1"/>
              </a:solidFill>
            </a:endParaRPr>
          </a:p>
        </p:txBody>
      </p:sp>
      <p:sp>
        <p:nvSpPr>
          <p:cNvPr id="907" name="Google Shape;907;p101"/>
          <p:cNvSpPr/>
          <p:nvPr/>
        </p:nvSpPr>
        <p:spPr>
          <a:xfrm>
            <a:off x="4348844" y="1452137"/>
            <a:ext cx="390651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Oswald"/>
                <a:ea typeface="Oswald"/>
                <a:cs typeface="Oswald"/>
                <a:sym typeface="Oswald"/>
              </a:rPr>
              <a:t>Refreshing A Servlet</a:t>
            </a:r>
            <a:endParaRPr b="1" i="0" sz="2400">
              <a:solidFill>
                <a:srgbClr val="000000"/>
              </a:solidFill>
              <a:latin typeface="Oswald"/>
              <a:ea typeface="Oswald"/>
              <a:cs typeface="Oswald"/>
              <a:sym typeface="Oswald"/>
            </a:endParaRPr>
          </a:p>
        </p:txBody>
      </p:sp>
      <p:sp>
        <p:nvSpPr>
          <p:cNvPr id="908" name="Google Shape;908;p101"/>
          <p:cNvSpPr txBox="1"/>
          <p:nvPr/>
        </p:nvSpPr>
        <p:spPr>
          <a:xfrm>
            <a:off x="4402853" y="2157071"/>
            <a:ext cx="4505113" cy="197221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400"/>
              <a:buFont typeface="Arial"/>
              <a:buChar char="•"/>
            </a:pPr>
            <a:r>
              <a:rPr lang="en-US" sz="1400">
                <a:solidFill>
                  <a:schemeClr val="dk1"/>
                </a:solidFill>
                <a:latin typeface="Quattrocento Sans"/>
                <a:ea typeface="Quattrocento Sans"/>
                <a:cs typeface="Quattrocento Sans"/>
                <a:sym typeface="Quattrocento Sans"/>
              </a:rPr>
              <a:t>We can refresh the web page by using </a:t>
            </a:r>
            <a:r>
              <a:rPr b="1" lang="en-US" sz="1400">
                <a:solidFill>
                  <a:schemeClr val="dk1"/>
                </a:solidFill>
                <a:latin typeface="Quattrocento Sans"/>
                <a:ea typeface="Quattrocento Sans"/>
                <a:cs typeface="Quattrocento Sans"/>
                <a:sym typeface="Quattrocento Sans"/>
              </a:rPr>
              <a:t>setIntHeader()</a:t>
            </a:r>
            <a:r>
              <a:rPr lang="en-US" sz="1400">
                <a:solidFill>
                  <a:schemeClr val="dk1"/>
                </a:solidFill>
                <a:latin typeface="Quattrocento Sans"/>
                <a:ea typeface="Quattrocento Sans"/>
                <a:cs typeface="Quattrocento Sans"/>
                <a:sym typeface="Quattrocento Sans"/>
              </a:rPr>
              <a:t> of response object</a:t>
            </a:r>
            <a:endParaRPr/>
          </a:p>
        </p:txBody>
      </p:sp>
      <p:sp>
        <p:nvSpPr>
          <p:cNvPr id="909" name="Google Shape;909;p101"/>
          <p:cNvSpPr/>
          <p:nvPr/>
        </p:nvSpPr>
        <p:spPr>
          <a:xfrm>
            <a:off x="3799267" y="2862005"/>
            <a:ext cx="5237487" cy="52803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1400">
                <a:solidFill>
                  <a:schemeClr val="lt1"/>
                </a:solidFill>
                <a:latin typeface="Quattrocento Sans"/>
                <a:ea typeface="Quattrocento Sans"/>
                <a:cs typeface="Quattrocento Sans"/>
                <a:sym typeface="Quattrocento Sans"/>
              </a:rPr>
              <a:t> public void setIntHeader(String header, int headerValue)</a:t>
            </a:r>
            <a:endParaRPr sz="14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10" name="Google Shape;910;p101"/>
          <p:cNvSpPr/>
          <p:nvPr/>
        </p:nvSpPr>
        <p:spPr>
          <a:xfrm>
            <a:off x="6065325" y="3543173"/>
            <a:ext cx="473550" cy="847110"/>
          </a:xfrm>
          <a:prstGeom prst="downArrow">
            <a:avLst>
              <a:gd fmla="val 50000" name="adj1"/>
              <a:gd fmla="val 50000" name="adj2"/>
            </a:avLst>
          </a:prstGeom>
          <a:solidFill>
            <a:srgbClr val="833C0B"/>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911" name="Google Shape;911;p101"/>
          <p:cNvSpPr/>
          <p:nvPr/>
        </p:nvSpPr>
        <p:spPr>
          <a:xfrm>
            <a:off x="4016100" y="4543417"/>
            <a:ext cx="4572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Sends back header </a:t>
            </a:r>
            <a:r>
              <a:rPr b="1" lang="en-US" sz="1800">
                <a:solidFill>
                  <a:srgbClr val="000000"/>
                </a:solidFill>
                <a:latin typeface="Arial"/>
                <a:ea typeface="Arial"/>
                <a:cs typeface="Arial"/>
                <a:sym typeface="Arial"/>
              </a:rPr>
              <a:t>"Refresh" </a:t>
            </a:r>
            <a:r>
              <a:rPr lang="en-US" sz="1800">
                <a:solidFill>
                  <a:srgbClr val="000000"/>
                </a:solidFill>
                <a:latin typeface="Arial"/>
                <a:ea typeface="Arial"/>
                <a:cs typeface="Arial"/>
                <a:sym typeface="Arial"/>
              </a:rPr>
              <a:t>to the browser along with an integer value which indicates </a:t>
            </a:r>
            <a:r>
              <a:rPr b="1" lang="en-US" sz="1800">
                <a:solidFill>
                  <a:srgbClr val="000000"/>
                </a:solidFill>
                <a:latin typeface="Arial"/>
                <a:ea typeface="Arial"/>
                <a:cs typeface="Arial"/>
                <a:sym typeface="Arial"/>
              </a:rPr>
              <a:t>time interval in seconds</a:t>
            </a:r>
            <a:r>
              <a:rPr lang="en-US" sz="1800">
                <a:solidFill>
                  <a:srgbClr val="000000"/>
                </a:solidFill>
                <a:latin typeface="Arial"/>
                <a:ea typeface="Arial"/>
                <a:cs typeface="Arial"/>
                <a:sym typeface="Arial"/>
              </a:rPr>
              <a: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sz="3600"/>
              <a:t>Why Servlet?</a:t>
            </a:r>
            <a:endParaRPr b="1" sz="3200"/>
          </a:p>
        </p:txBody>
      </p:sp>
      <p:sp>
        <p:nvSpPr>
          <p:cNvPr id="193" name="Google Shape;193;p21"/>
          <p:cNvSpPr txBox="1"/>
          <p:nvPr>
            <p:ph idx="1" type="body"/>
          </p:nvPr>
        </p:nvSpPr>
        <p:spPr>
          <a:xfrm>
            <a:off x="453330" y="1452139"/>
            <a:ext cx="8265671" cy="3300167"/>
          </a:xfrm>
          <a:prstGeom prst="rect">
            <a:avLst/>
          </a:prstGeom>
          <a:noFill/>
          <a:ln>
            <a:noFill/>
          </a:ln>
        </p:spPr>
        <p:txBody>
          <a:bodyPr anchorCtr="0" anchor="t" bIns="45700" lIns="91425" spcFirstLastPara="1" rIns="91425" wrap="square" tIns="45700">
            <a:normAutofit/>
          </a:bodyPr>
          <a:lstStyle/>
          <a:p>
            <a:pPr indent="-285729" lvl="0" marL="285729" rtl="0" algn="l">
              <a:lnSpc>
                <a:spcPct val="150000"/>
              </a:lnSpc>
              <a:spcBef>
                <a:spcPts val="0"/>
              </a:spcBef>
              <a:spcAft>
                <a:spcPts val="0"/>
              </a:spcAft>
              <a:buClr>
                <a:schemeClr val="dk1"/>
              </a:buClr>
              <a:buSzPts val="1800"/>
              <a:buFont typeface="Arial"/>
              <a:buChar char="•"/>
            </a:pPr>
            <a:r>
              <a:rPr lang="en-US" sz="1800">
                <a:solidFill>
                  <a:schemeClr val="dk1"/>
                </a:solidFill>
              </a:rPr>
              <a:t>Big applets require long download time</a:t>
            </a:r>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Applets do not have access to all the system resources</a:t>
            </a:r>
            <a:endParaRPr/>
          </a:p>
          <a:p>
            <a:pPr indent="-285729" lvl="0" marL="285729" rtl="0" algn="l">
              <a:lnSpc>
                <a:spcPct val="150000"/>
              </a:lnSpc>
              <a:spcBef>
                <a:spcPts val="1440"/>
              </a:spcBef>
              <a:spcAft>
                <a:spcPts val="0"/>
              </a:spcAft>
              <a:buClr>
                <a:schemeClr val="dk1"/>
              </a:buClr>
              <a:buSzPts val="1800"/>
              <a:buFont typeface="Arial"/>
              <a:buChar char="•"/>
            </a:pPr>
            <a:r>
              <a:rPr lang="en-US" sz="1800">
                <a:solidFill>
                  <a:schemeClr val="dk1"/>
                </a:solidFill>
              </a:rPr>
              <a:t>Server-side Java solves problems that applets face</a:t>
            </a:r>
            <a:endParaRPr/>
          </a:p>
          <a:p>
            <a:pPr indent="-171436" lvl="1" marL="514314" rtl="0" algn="l">
              <a:lnSpc>
                <a:spcPct val="150000"/>
              </a:lnSpc>
              <a:spcBef>
                <a:spcPts val="1380"/>
              </a:spcBef>
              <a:spcAft>
                <a:spcPts val="0"/>
              </a:spcAft>
              <a:buClr>
                <a:schemeClr val="dk1"/>
              </a:buClr>
              <a:buSzPts val="1600"/>
              <a:buChar char="•"/>
            </a:pPr>
            <a:r>
              <a:rPr lang="en-US" sz="1600">
                <a:solidFill>
                  <a:schemeClr val="dk1"/>
                </a:solidFill>
              </a:rPr>
              <a:t>Code executed on the server side and only the results sent to client</a:t>
            </a:r>
            <a:endParaRPr/>
          </a:p>
          <a:p>
            <a:pPr indent="-171436" lvl="1" marL="514314" rtl="0" algn="l">
              <a:lnSpc>
                <a:spcPct val="150000"/>
              </a:lnSpc>
              <a:spcBef>
                <a:spcPts val="1380"/>
              </a:spcBef>
              <a:spcAft>
                <a:spcPts val="0"/>
              </a:spcAft>
              <a:buClr>
                <a:schemeClr val="dk1"/>
              </a:buClr>
              <a:buSzPts val="1600"/>
              <a:buChar char="•"/>
            </a:pPr>
            <a:r>
              <a:rPr lang="en-US" sz="1600">
                <a:solidFill>
                  <a:schemeClr val="dk1"/>
                </a:solidFill>
              </a:rPr>
              <a:t>Servlets can access legacy applications and data sources</a:t>
            </a:r>
            <a:endParaRPr/>
          </a:p>
          <a:p>
            <a:pPr indent="-63477" lvl="0" marL="342877" rtl="0" algn="just">
              <a:lnSpc>
                <a:spcPct val="150000"/>
              </a:lnSpc>
              <a:spcBef>
                <a:spcPts val="2220"/>
              </a:spcBef>
              <a:spcAft>
                <a:spcPts val="0"/>
              </a:spcAft>
              <a:buClr>
                <a:srgbClr val="7F7F7F"/>
              </a:buClr>
              <a:buSzPts val="4400"/>
              <a:buFont typeface="Arial"/>
              <a:buNone/>
            </a:pPr>
            <a:r>
              <a:t/>
            </a:r>
            <a:endParaRPr sz="4400">
              <a:solidFill>
                <a:schemeClr val="dk1"/>
              </a:solidFill>
            </a:endParaRPr>
          </a:p>
          <a:p>
            <a:pPr indent="-63477" lvl="0" marL="342877" rtl="0" algn="just">
              <a:lnSpc>
                <a:spcPct val="150000"/>
              </a:lnSpc>
              <a:spcBef>
                <a:spcPts val="2220"/>
              </a:spcBef>
              <a:spcAft>
                <a:spcPts val="0"/>
              </a:spcAft>
              <a:buClr>
                <a:srgbClr val="7F7F7F"/>
              </a:buClr>
              <a:buSzPts val="4400"/>
              <a:buFont typeface="Arial"/>
              <a:buNone/>
            </a:pPr>
            <a:r>
              <a:t/>
            </a:r>
            <a:endParaRPr sz="4400">
              <a:solidFill>
                <a:schemeClr val="dk1"/>
              </a:solidFill>
            </a:endParaRPr>
          </a:p>
          <a:p>
            <a:pPr indent="-63477" lvl="0" marL="342877" rtl="0" algn="just">
              <a:lnSpc>
                <a:spcPct val="150000"/>
              </a:lnSpc>
              <a:spcBef>
                <a:spcPts val="2220"/>
              </a:spcBef>
              <a:spcAft>
                <a:spcPts val="0"/>
              </a:spcAft>
              <a:buClr>
                <a:srgbClr val="7F7F7F"/>
              </a:buClr>
              <a:buSzPts val="4400"/>
              <a:buFont typeface="Arial"/>
              <a:buNone/>
            </a:pPr>
            <a:r>
              <a:t/>
            </a:r>
            <a:endParaRPr sz="4400">
              <a:solidFill>
                <a:schemeClr val="dk1"/>
              </a:solidFill>
            </a:endParaRPr>
          </a:p>
        </p:txBody>
      </p:sp>
      <p:pic>
        <p:nvPicPr>
          <p:cNvPr descr="C:\Documents and Settings\Marty Hall\My Documents\CSAJSP\Course-Viewgraphs\JavaUniversity\Comdex-Fall-2001\Servlet-Pic.tif" id="194" name="Google Shape;194;p21"/>
          <p:cNvPicPr preferRelativeResize="0"/>
          <p:nvPr/>
        </p:nvPicPr>
        <p:blipFill rotWithShape="1">
          <a:blip r:embed="rId3">
            <a:alphaModFix/>
          </a:blip>
          <a:srcRect b="0" l="0" r="0" t="0"/>
          <a:stretch/>
        </p:blipFill>
        <p:spPr>
          <a:xfrm>
            <a:off x="788641" y="4597936"/>
            <a:ext cx="5766708" cy="1555624"/>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 calcmode="lin" valueType="num">
                                      <p:cBhvr additive="base">
                                        <p:cTn dur="500"/>
                                        <p:tgtEl>
                                          <p:spTgt spid="1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 calcmode="lin" valueType="num">
                                      <p:cBhvr additive="base">
                                        <p:cTn dur="500"/>
                                        <p:tgtEl>
                                          <p:spTgt spid="1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 calcmode="lin" valueType="num">
                                      <p:cBhvr additive="base">
                                        <p:cTn dur="500"/>
                                        <p:tgtEl>
                                          <p:spTgt spid="1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 calcmode="lin" valueType="num">
                                      <p:cBhvr additive="base">
                                        <p:cTn dur="500"/>
                                        <p:tgtEl>
                                          <p:spTgt spid="1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 calcmode="lin" valueType="num">
                                      <p:cBhvr additive="base">
                                        <p:cTn dur="500"/>
                                        <p:tgtEl>
                                          <p:spTgt spid="1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 calcmode="lin" valueType="num">
                                      <p:cBhvr additive="base">
                                        <p:cTn dur="500"/>
                                        <p:tgtEl>
                                          <p:spTgt spid="1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 calcmode="lin" valueType="num">
                                      <p:cBhvr additive="base">
                                        <p:cTn dur="500"/>
                                        <p:tgtEl>
                                          <p:spTgt spid="1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 calcmode="lin" valueType="num">
                                      <p:cBhvr additive="base">
                                        <p:cTn dur="500"/>
                                        <p:tgtEl>
                                          <p:spTgt spid="19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5" name="Shape 915"/>
        <p:cNvGrpSpPr/>
        <p:nvPr/>
      </p:nvGrpSpPr>
      <p:grpSpPr>
        <a:xfrm>
          <a:off x="0" y="0"/>
          <a:ext cx="0" cy="0"/>
          <a:chOff x="0" y="0"/>
          <a:chExt cx="0" cy="0"/>
        </a:xfrm>
      </p:grpSpPr>
      <p:sp>
        <p:nvSpPr>
          <p:cNvPr id="916" name="Google Shape;916;p102"/>
          <p:cNvSpPr txBox="1"/>
          <p:nvPr>
            <p:ph type="title"/>
          </p:nvPr>
        </p:nvSpPr>
        <p:spPr>
          <a:xfrm>
            <a:off x="234387" y="373487"/>
            <a:ext cx="8062025" cy="83712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Quattrocento Sans"/>
              <a:buNone/>
            </a:pPr>
            <a:r>
              <a:rPr b="1" lang="en-US" sz="4000"/>
              <a:t>Architecture Diagram:</a:t>
            </a:r>
            <a:endParaRPr sz="4000"/>
          </a:p>
        </p:txBody>
      </p:sp>
      <p:grpSp>
        <p:nvGrpSpPr>
          <p:cNvPr id="917" name="Google Shape;917;p102"/>
          <p:cNvGrpSpPr/>
          <p:nvPr/>
        </p:nvGrpSpPr>
        <p:grpSpPr>
          <a:xfrm>
            <a:off x="631065" y="137005"/>
            <a:ext cx="7935362" cy="6186522"/>
            <a:chOff x="631065" y="137005"/>
            <a:chExt cx="7935362" cy="6186522"/>
          </a:xfrm>
        </p:grpSpPr>
        <p:cxnSp>
          <p:nvCxnSpPr>
            <p:cNvPr id="918" name="Google Shape;918;p102"/>
            <p:cNvCxnSpPr/>
            <p:nvPr/>
          </p:nvCxnSpPr>
          <p:spPr>
            <a:xfrm flipH="1">
              <a:off x="3601742" y="742312"/>
              <a:ext cx="10050" cy="5344735"/>
            </a:xfrm>
            <a:prstGeom prst="straightConnector1">
              <a:avLst/>
            </a:prstGeom>
            <a:noFill/>
            <a:ln cap="flat" cmpd="sng" w="9525">
              <a:solidFill>
                <a:schemeClr val="dk1"/>
              </a:solidFill>
              <a:prstDash val="solid"/>
              <a:miter lim="800000"/>
              <a:headEnd len="sm" w="sm" type="none"/>
              <a:tailEnd len="sm" w="sm" type="none"/>
            </a:ln>
          </p:spPr>
        </p:cxnSp>
        <p:cxnSp>
          <p:nvCxnSpPr>
            <p:cNvPr id="919" name="Google Shape;919;p102"/>
            <p:cNvCxnSpPr>
              <a:stCxn id="920" idx="2"/>
            </p:cNvCxnSpPr>
            <p:nvPr/>
          </p:nvCxnSpPr>
          <p:spPr>
            <a:xfrm>
              <a:off x="5887793" y="742312"/>
              <a:ext cx="2100" cy="5140200"/>
            </a:xfrm>
            <a:prstGeom prst="straightConnector1">
              <a:avLst/>
            </a:prstGeom>
            <a:noFill/>
            <a:ln cap="flat" cmpd="sng" w="9525">
              <a:solidFill>
                <a:schemeClr val="dk1"/>
              </a:solidFill>
              <a:prstDash val="solid"/>
              <a:miter lim="800000"/>
              <a:headEnd len="sm" w="sm" type="none"/>
              <a:tailEnd len="sm" w="sm" type="none"/>
            </a:ln>
          </p:spPr>
        </p:cxnSp>
        <p:sp>
          <p:nvSpPr>
            <p:cNvPr id="921" name="Google Shape;921;p102"/>
            <p:cNvSpPr txBox="1"/>
            <p:nvPr/>
          </p:nvSpPr>
          <p:spPr>
            <a:xfrm>
              <a:off x="1647339" y="1327290"/>
              <a:ext cx="121477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Load class</a:t>
              </a:r>
              <a:endParaRPr/>
            </a:p>
          </p:txBody>
        </p:sp>
        <p:sp>
          <p:nvSpPr>
            <p:cNvPr id="922" name="Google Shape;922;p102"/>
            <p:cNvSpPr/>
            <p:nvPr/>
          </p:nvSpPr>
          <p:spPr>
            <a:xfrm>
              <a:off x="631065" y="137007"/>
              <a:ext cx="1429555" cy="605307"/>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Web Container</a:t>
              </a:r>
              <a:endParaRPr/>
            </a:p>
          </p:txBody>
        </p:sp>
        <p:sp>
          <p:nvSpPr>
            <p:cNvPr id="923" name="Google Shape;923;p102"/>
            <p:cNvSpPr/>
            <p:nvPr/>
          </p:nvSpPr>
          <p:spPr>
            <a:xfrm>
              <a:off x="2844085" y="137006"/>
              <a:ext cx="1429555" cy="60530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Servlet Class</a:t>
              </a:r>
              <a:endParaRPr/>
            </a:p>
          </p:txBody>
        </p:sp>
        <p:sp>
          <p:nvSpPr>
            <p:cNvPr id="920" name="Google Shape;920;p102"/>
            <p:cNvSpPr/>
            <p:nvPr/>
          </p:nvSpPr>
          <p:spPr>
            <a:xfrm>
              <a:off x="5173015" y="137005"/>
              <a:ext cx="1429555" cy="60530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Servlet Object</a:t>
              </a:r>
              <a:endParaRPr/>
            </a:p>
          </p:txBody>
        </p:sp>
        <p:cxnSp>
          <p:nvCxnSpPr>
            <p:cNvPr id="924" name="Google Shape;924;p102"/>
            <p:cNvCxnSpPr/>
            <p:nvPr/>
          </p:nvCxnSpPr>
          <p:spPr>
            <a:xfrm>
              <a:off x="1345842" y="742313"/>
              <a:ext cx="0" cy="5208277"/>
            </a:xfrm>
            <a:prstGeom prst="straightConnector1">
              <a:avLst/>
            </a:prstGeom>
            <a:noFill/>
            <a:ln cap="flat" cmpd="sng" w="9525">
              <a:solidFill>
                <a:schemeClr val="dk1"/>
              </a:solidFill>
              <a:prstDash val="solid"/>
              <a:miter lim="800000"/>
              <a:headEnd len="sm" w="sm" type="none"/>
              <a:tailEnd len="sm" w="sm" type="none"/>
            </a:ln>
          </p:spPr>
        </p:cxnSp>
        <p:sp>
          <p:nvSpPr>
            <p:cNvPr id="925" name="Google Shape;925;p102"/>
            <p:cNvSpPr/>
            <p:nvPr/>
          </p:nvSpPr>
          <p:spPr>
            <a:xfrm>
              <a:off x="2953285" y="1308985"/>
              <a:ext cx="1257838" cy="643943"/>
            </a:xfrm>
            <a:prstGeom prst="flowChartDocument">
              <a:avLst/>
            </a:prstGeom>
            <a:solidFill>
              <a:srgbClr val="FEE599"/>
            </a:solidFill>
            <a:ln cap="flat" cmpd="sng" w="127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Servlet. class</a:t>
              </a:r>
              <a:endParaRPr/>
            </a:p>
          </p:txBody>
        </p:sp>
        <p:sp>
          <p:nvSpPr>
            <p:cNvPr id="926" name="Google Shape;926;p102"/>
            <p:cNvSpPr/>
            <p:nvPr/>
          </p:nvSpPr>
          <p:spPr>
            <a:xfrm>
              <a:off x="5435420" y="2047226"/>
              <a:ext cx="904741" cy="737469"/>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7" name="Google Shape;927;p102"/>
            <p:cNvSpPr/>
            <p:nvPr/>
          </p:nvSpPr>
          <p:spPr>
            <a:xfrm>
              <a:off x="5255246" y="5577654"/>
              <a:ext cx="1360329" cy="745873"/>
            </a:xfrm>
            <a:prstGeom prst="flowChartDecision">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8" name="Google Shape;928;p102"/>
            <p:cNvSpPr/>
            <p:nvPr/>
          </p:nvSpPr>
          <p:spPr>
            <a:xfrm>
              <a:off x="5207627" y="3112868"/>
              <a:ext cx="1360329" cy="745873"/>
            </a:xfrm>
            <a:prstGeom prst="flowChartDecision">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9" name="Google Shape;929;p102"/>
            <p:cNvSpPr/>
            <p:nvPr/>
          </p:nvSpPr>
          <p:spPr>
            <a:xfrm>
              <a:off x="5207625" y="4334645"/>
              <a:ext cx="1360329" cy="745873"/>
            </a:xfrm>
            <a:prstGeom prst="flowChartDecision">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cxnSp>
          <p:nvCxnSpPr>
            <p:cNvPr id="930" name="Google Shape;930;p102"/>
            <p:cNvCxnSpPr/>
            <p:nvPr/>
          </p:nvCxnSpPr>
          <p:spPr>
            <a:xfrm flipH="1" rot="10800000">
              <a:off x="1345842" y="1630957"/>
              <a:ext cx="1607443" cy="12878"/>
            </a:xfrm>
            <a:prstGeom prst="straightConnector1">
              <a:avLst/>
            </a:prstGeom>
            <a:noFill/>
            <a:ln cap="flat" cmpd="sng" w="19050">
              <a:solidFill>
                <a:srgbClr val="0070C0"/>
              </a:solidFill>
              <a:prstDash val="solid"/>
              <a:miter lim="800000"/>
              <a:headEnd len="sm" w="sm" type="none"/>
              <a:tailEnd len="med" w="med" type="triangle"/>
            </a:ln>
          </p:spPr>
        </p:cxnSp>
        <p:cxnSp>
          <p:nvCxnSpPr>
            <p:cNvPr id="931" name="Google Shape;931;p102"/>
            <p:cNvCxnSpPr/>
            <p:nvPr/>
          </p:nvCxnSpPr>
          <p:spPr>
            <a:xfrm flipH="1" rot="10800000">
              <a:off x="1327703" y="5950591"/>
              <a:ext cx="3977719" cy="11750"/>
            </a:xfrm>
            <a:prstGeom prst="straightConnector1">
              <a:avLst/>
            </a:prstGeom>
            <a:noFill/>
            <a:ln cap="flat" cmpd="sng" w="19050">
              <a:solidFill>
                <a:srgbClr val="0070C0"/>
              </a:solidFill>
              <a:prstDash val="solid"/>
              <a:miter lim="800000"/>
              <a:headEnd len="sm" w="sm" type="none"/>
              <a:tailEnd len="med" w="med" type="triangle"/>
            </a:ln>
          </p:spPr>
        </p:cxnSp>
        <p:cxnSp>
          <p:nvCxnSpPr>
            <p:cNvPr id="932" name="Google Shape;932;p102"/>
            <p:cNvCxnSpPr>
              <a:endCxn id="928" idx="1"/>
            </p:cNvCxnSpPr>
            <p:nvPr/>
          </p:nvCxnSpPr>
          <p:spPr>
            <a:xfrm>
              <a:off x="1358927" y="3475605"/>
              <a:ext cx="3848700" cy="10200"/>
            </a:xfrm>
            <a:prstGeom prst="straightConnector1">
              <a:avLst/>
            </a:prstGeom>
            <a:noFill/>
            <a:ln cap="flat" cmpd="sng" w="19050">
              <a:solidFill>
                <a:srgbClr val="0070C0"/>
              </a:solidFill>
              <a:prstDash val="solid"/>
              <a:miter lim="800000"/>
              <a:headEnd len="sm" w="sm" type="none"/>
              <a:tailEnd len="med" w="med" type="triangle"/>
            </a:ln>
          </p:spPr>
        </p:cxnSp>
        <p:cxnSp>
          <p:nvCxnSpPr>
            <p:cNvPr id="933" name="Google Shape;933;p102"/>
            <p:cNvCxnSpPr/>
            <p:nvPr/>
          </p:nvCxnSpPr>
          <p:spPr>
            <a:xfrm>
              <a:off x="1358988" y="4691065"/>
              <a:ext cx="3896399" cy="1"/>
            </a:xfrm>
            <a:prstGeom prst="straightConnector1">
              <a:avLst/>
            </a:prstGeom>
            <a:noFill/>
            <a:ln cap="flat" cmpd="sng" w="19050">
              <a:solidFill>
                <a:srgbClr val="0070C0"/>
              </a:solidFill>
              <a:prstDash val="solid"/>
              <a:miter lim="800000"/>
              <a:headEnd len="sm" w="sm" type="none"/>
              <a:tailEnd len="med" w="med" type="triangle"/>
            </a:ln>
          </p:spPr>
        </p:cxnSp>
        <p:sp>
          <p:nvSpPr>
            <p:cNvPr id="934" name="Google Shape;934;p102"/>
            <p:cNvSpPr/>
            <p:nvPr/>
          </p:nvSpPr>
          <p:spPr>
            <a:xfrm>
              <a:off x="1475904" y="2138796"/>
              <a:ext cx="1960985" cy="3139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Instantiation servlet</a:t>
              </a:r>
              <a:endParaRPr/>
            </a:p>
          </p:txBody>
        </p:sp>
        <p:sp>
          <p:nvSpPr>
            <p:cNvPr id="935" name="Google Shape;935;p102"/>
            <p:cNvSpPr/>
            <p:nvPr/>
          </p:nvSpPr>
          <p:spPr>
            <a:xfrm>
              <a:off x="1034890" y="3079396"/>
              <a:ext cx="2843014" cy="3139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Initialization init(….)</a:t>
              </a:r>
              <a:endParaRPr/>
            </a:p>
          </p:txBody>
        </p:sp>
        <p:cxnSp>
          <p:nvCxnSpPr>
            <p:cNvPr id="936" name="Google Shape;936;p102"/>
            <p:cNvCxnSpPr/>
            <p:nvPr/>
          </p:nvCxnSpPr>
          <p:spPr>
            <a:xfrm>
              <a:off x="1358988" y="2459627"/>
              <a:ext cx="4044231" cy="0"/>
            </a:xfrm>
            <a:prstGeom prst="straightConnector1">
              <a:avLst/>
            </a:prstGeom>
            <a:noFill/>
            <a:ln cap="flat" cmpd="sng" w="19050">
              <a:solidFill>
                <a:srgbClr val="0070C0"/>
              </a:solidFill>
              <a:prstDash val="solid"/>
              <a:miter lim="800000"/>
              <a:headEnd len="sm" w="sm" type="none"/>
              <a:tailEnd len="med" w="med" type="triangle"/>
            </a:ln>
          </p:spPr>
        </p:cxnSp>
        <p:sp>
          <p:nvSpPr>
            <p:cNvPr id="937" name="Google Shape;937;p102"/>
            <p:cNvSpPr/>
            <p:nvPr/>
          </p:nvSpPr>
          <p:spPr>
            <a:xfrm>
              <a:off x="1179684" y="4288157"/>
              <a:ext cx="2354648" cy="3139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service()</a:t>
              </a:r>
              <a:endParaRPr/>
            </a:p>
          </p:txBody>
        </p:sp>
        <p:sp>
          <p:nvSpPr>
            <p:cNvPr id="938" name="Google Shape;938;p102"/>
            <p:cNvSpPr/>
            <p:nvPr/>
          </p:nvSpPr>
          <p:spPr>
            <a:xfrm>
              <a:off x="1041329" y="5572889"/>
              <a:ext cx="2843014" cy="3139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destroy( )</a:t>
              </a:r>
              <a:endParaRPr/>
            </a:p>
          </p:txBody>
        </p:sp>
        <p:sp>
          <p:nvSpPr>
            <p:cNvPr id="939" name="Google Shape;939;p102"/>
            <p:cNvSpPr txBox="1"/>
            <p:nvPr/>
          </p:nvSpPr>
          <p:spPr>
            <a:xfrm>
              <a:off x="6520370" y="2202688"/>
              <a:ext cx="20460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Servlet object</a:t>
              </a:r>
              <a:endParaRPr/>
            </a:p>
          </p:txBody>
        </p:sp>
        <p:sp>
          <p:nvSpPr>
            <p:cNvPr id="940" name="Google Shape;940;p102"/>
            <p:cNvSpPr txBox="1"/>
            <p:nvPr/>
          </p:nvSpPr>
          <p:spPr>
            <a:xfrm>
              <a:off x="6471660" y="3072761"/>
              <a:ext cx="2057644"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Called only once &amp; </a:t>
              </a:r>
              <a:r>
                <a:rPr b="1" lang="en-US" sz="1400">
                  <a:solidFill>
                    <a:schemeClr val="dk1"/>
                  </a:solidFill>
                  <a:latin typeface="Quattrocento Sans"/>
                  <a:ea typeface="Quattrocento Sans"/>
                  <a:cs typeface="Quattrocento Sans"/>
                  <a:sym typeface="Quattrocento Sans"/>
                </a:rPr>
                <a:t>ServletConfig </a:t>
              </a:r>
              <a:r>
                <a:rPr lang="en-US" sz="1400">
                  <a:solidFill>
                    <a:schemeClr val="dk1"/>
                  </a:solidFill>
                  <a:latin typeface="Quattrocento Sans"/>
                  <a:ea typeface="Quattrocento Sans"/>
                  <a:cs typeface="Quattrocento Sans"/>
                  <a:sym typeface="Quattrocento Sans"/>
                </a:rPr>
                <a:t>object is assigned servlet</a:t>
              </a:r>
              <a:endParaRPr/>
            </a:p>
          </p:txBody>
        </p:sp>
        <p:sp>
          <p:nvSpPr>
            <p:cNvPr id="941" name="Google Shape;941;p102"/>
            <p:cNvSpPr txBox="1"/>
            <p:nvPr/>
          </p:nvSpPr>
          <p:spPr>
            <a:xfrm>
              <a:off x="6292405" y="4274644"/>
              <a:ext cx="2057644"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doGet() doPost()</a:t>
              </a:r>
              <a:endParaRPr/>
            </a:p>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Each request is separate thread</a:t>
              </a:r>
              <a:endParaRPr/>
            </a:p>
          </p:txBody>
        </p:sp>
        <p:sp>
          <p:nvSpPr>
            <p:cNvPr id="942" name="Google Shape;942;p102"/>
            <p:cNvSpPr txBox="1"/>
            <p:nvPr/>
          </p:nvSpPr>
          <p:spPr>
            <a:xfrm>
              <a:off x="6314045" y="5429211"/>
              <a:ext cx="2122246"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Called before destroying an object , Clean up code written here</a:t>
              </a:r>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6" name="Shape 946"/>
        <p:cNvGrpSpPr/>
        <p:nvPr/>
      </p:nvGrpSpPr>
      <p:grpSpPr>
        <a:xfrm>
          <a:off x="0" y="0"/>
          <a:ext cx="0" cy="0"/>
          <a:chOff x="0" y="0"/>
          <a:chExt cx="0" cy="0"/>
        </a:xfrm>
      </p:grpSpPr>
      <p:sp>
        <p:nvSpPr>
          <p:cNvPr id="947" name="Google Shape;947;p103"/>
          <p:cNvSpPr/>
          <p:nvPr/>
        </p:nvSpPr>
        <p:spPr>
          <a:xfrm>
            <a:off x="3041058" y="905085"/>
            <a:ext cx="2155605" cy="296811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+init(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+getServletConfig(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+service(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+getServletInfo(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+destroy(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+getInitParameter(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+getServletName(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+log( )</a:t>
            </a:r>
            <a:endParaRPr/>
          </a:p>
        </p:txBody>
      </p:sp>
      <p:grpSp>
        <p:nvGrpSpPr>
          <p:cNvPr id="948" name="Google Shape;948;p103"/>
          <p:cNvGrpSpPr/>
          <p:nvPr/>
        </p:nvGrpSpPr>
        <p:grpSpPr>
          <a:xfrm>
            <a:off x="5829836" y="218435"/>
            <a:ext cx="2155607" cy="2670416"/>
            <a:chOff x="5804075" y="64394"/>
            <a:chExt cx="2155607" cy="2670416"/>
          </a:xfrm>
        </p:grpSpPr>
        <p:sp>
          <p:nvSpPr>
            <p:cNvPr id="949" name="Google Shape;949;p103"/>
            <p:cNvSpPr/>
            <p:nvPr/>
          </p:nvSpPr>
          <p:spPr>
            <a:xfrm>
              <a:off x="5804077" y="64394"/>
              <a:ext cx="2155605" cy="26704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b="1" lang="en-US" sz="1200">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getInitParameter(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+getServletName</a:t>
              </a:r>
              <a:r>
                <a:rPr b="1" lang="en-US" sz="1200">
                  <a:solidFill>
                    <a:schemeClr val="dk1"/>
                  </a:solidFill>
                  <a:latin typeface="Times New Roman"/>
                  <a:ea typeface="Times New Roman"/>
                  <a:cs typeface="Times New Roman"/>
                  <a:sym typeface="Times New Roman"/>
                </a:rPr>
                <a:t>( </a:t>
              </a:r>
              <a:r>
                <a:rPr b="1" lang="en-US" sz="1400">
                  <a:solidFill>
                    <a:schemeClr val="dk1"/>
                  </a:solidFill>
                  <a:latin typeface="Times New Roman"/>
                  <a:ea typeface="Times New Roman"/>
                  <a:cs typeface="Times New Roman"/>
                  <a:sym typeface="Times New Roman"/>
                </a:rPr>
                <a:t>)</a:t>
              </a:r>
              <a:endParaRPr/>
            </a:p>
          </p:txBody>
        </p:sp>
        <p:sp>
          <p:nvSpPr>
            <p:cNvPr id="950" name="Google Shape;950;p103"/>
            <p:cNvSpPr txBox="1"/>
            <p:nvPr/>
          </p:nvSpPr>
          <p:spPr>
            <a:xfrm>
              <a:off x="5804075" y="81461"/>
              <a:ext cx="2155607"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None/>
              </a:pPr>
              <a:r>
                <a:rPr b="1" lang="en-US" sz="1600">
                  <a:solidFill>
                    <a:srgbClr val="C00000"/>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None/>
              </a:pPr>
              <a:r>
                <a:rPr b="1" lang="en-US" sz="1200">
                  <a:solidFill>
                    <a:srgbClr val="C00000"/>
                  </a:solidFill>
                  <a:latin typeface="Times New Roman"/>
                  <a:ea typeface="Times New Roman"/>
                  <a:cs typeface="Times New Roman"/>
                  <a:sym typeface="Times New Roman"/>
                </a:rPr>
                <a:t>javax.servlet.ServletConfig</a:t>
              </a:r>
              <a:endParaRPr b="1" sz="1000">
                <a:solidFill>
                  <a:srgbClr val="C00000"/>
                </a:solidFill>
                <a:latin typeface="Times New Roman"/>
                <a:ea typeface="Times New Roman"/>
                <a:cs typeface="Times New Roman"/>
                <a:sym typeface="Times New Roman"/>
              </a:endParaRPr>
            </a:p>
          </p:txBody>
        </p:sp>
      </p:grpSp>
      <p:grpSp>
        <p:nvGrpSpPr>
          <p:cNvPr id="951" name="Google Shape;951;p103"/>
          <p:cNvGrpSpPr/>
          <p:nvPr/>
        </p:nvGrpSpPr>
        <p:grpSpPr>
          <a:xfrm>
            <a:off x="3041055" y="-168173"/>
            <a:ext cx="2155607" cy="734647"/>
            <a:chOff x="265088" y="268309"/>
            <a:chExt cx="2155606" cy="2704565"/>
          </a:xfrm>
        </p:grpSpPr>
        <p:sp>
          <p:nvSpPr>
            <p:cNvPr id="952" name="Google Shape;952;p103"/>
            <p:cNvSpPr/>
            <p:nvPr/>
          </p:nvSpPr>
          <p:spPr>
            <a:xfrm>
              <a:off x="265089" y="268309"/>
              <a:ext cx="2155605" cy="270456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953" name="Google Shape;953;p103"/>
            <p:cNvSpPr txBox="1"/>
            <p:nvPr/>
          </p:nvSpPr>
          <p:spPr>
            <a:xfrm>
              <a:off x="265088" y="306948"/>
              <a:ext cx="2155598" cy="183694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200">
                  <a:solidFill>
                    <a:srgbClr val="C00000"/>
                  </a:solidFill>
                  <a:latin typeface="Times New Roman"/>
                  <a:ea typeface="Times New Roman"/>
                  <a:cs typeface="Times New Roman"/>
                  <a:sym typeface="Times New Roman"/>
                </a:rPr>
                <a:t>&lt;&lt;Interface&gt;&gt;</a:t>
              </a:r>
              <a:endParaRPr/>
            </a:p>
            <a:p>
              <a:pPr indent="0" lvl="0" marL="0" marR="0" rtl="0" algn="ctr">
                <a:lnSpc>
                  <a:spcPct val="109090"/>
                </a:lnSpc>
                <a:spcBef>
                  <a:spcPts val="0"/>
                </a:spcBef>
                <a:spcAft>
                  <a:spcPts val="0"/>
                </a:spcAft>
                <a:buClr>
                  <a:srgbClr val="C00000"/>
                </a:buClr>
                <a:buSzPts val="1100"/>
                <a:buFont typeface="Times New Roman"/>
                <a:buNone/>
              </a:pPr>
              <a:r>
                <a:rPr b="1" lang="en-US" sz="1100">
                  <a:solidFill>
                    <a:srgbClr val="C00000"/>
                  </a:solidFill>
                  <a:latin typeface="Times New Roman"/>
                  <a:ea typeface="Times New Roman"/>
                  <a:cs typeface="Times New Roman"/>
                  <a:sym typeface="Times New Roman"/>
                </a:rPr>
                <a:t>javax.io.Serializable</a:t>
              </a:r>
              <a:endParaRPr b="1" sz="11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200"/>
                <a:buFont typeface="Quattrocento Sans"/>
                <a:buNone/>
              </a:pPr>
              <a:r>
                <a:t/>
              </a:r>
              <a:endParaRPr b="1" sz="1200">
                <a:solidFill>
                  <a:schemeClr val="dk1"/>
                </a:solidFill>
                <a:latin typeface="Times New Roman"/>
                <a:ea typeface="Times New Roman"/>
                <a:cs typeface="Times New Roman"/>
                <a:sym typeface="Times New Roman"/>
              </a:endParaRPr>
            </a:p>
          </p:txBody>
        </p:sp>
      </p:grpSp>
      <p:sp>
        <p:nvSpPr>
          <p:cNvPr id="954" name="Google Shape;954;p103"/>
          <p:cNvSpPr txBox="1"/>
          <p:nvPr/>
        </p:nvSpPr>
        <p:spPr>
          <a:xfrm>
            <a:off x="3054350" y="916732"/>
            <a:ext cx="2155606" cy="437364"/>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47619"/>
              </a:lnSpc>
              <a:spcBef>
                <a:spcPts val="0"/>
              </a:spcBef>
              <a:spcAft>
                <a:spcPts val="0"/>
              </a:spcAft>
              <a:buNone/>
            </a:pPr>
            <a:r>
              <a:t/>
            </a:r>
            <a:endParaRPr b="1" sz="2520">
              <a:solidFill>
                <a:schemeClr val="dk1"/>
              </a:solidFill>
              <a:latin typeface="Times New Roman"/>
              <a:ea typeface="Times New Roman"/>
              <a:cs typeface="Times New Roman"/>
              <a:sym typeface="Times New Roman"/>
            </a:endParaRPr>
          </a:p>
          <a:p>
            <a:pPr indent="0" lvl="0" marL="0" marR="0" rtl="0" algn="ctr">
              <a:lnSpc>
                <a:spcPct val="47619"/>
              </a:lnSpc>
              <a:spcBef>
                <a:spcPts val="0"/>
              </a:spcBef>
              <a:spcAft>
                <a:spcPts val="0"/>
              </a:spcAft>
              <a:buNone/>
            </a:pPr>
            <a:r>
              <a:rPr b="1" lang="en-US" sz="2520">
                <a:solidFill>
                  <a:srgbClr val="C00000"/>
                </a:solidFill>
                <a:latin typeface="Times New Roman"/>
                <a:ea typeface="Times New Roman"/>
                <a:cs typeface="Times New Roman"/>
                <a:sym typeface="Times New Roman"/>
              </a:rPr>
              <a:t> </a:t>
            </a:r>
            <a:r>
              <a:rPr b="1" lang="en-US" sz="1200">
                <a:solidFill>
                  <a:srgbClr val="C00000"/>
                </a:solidFill>
                <a:latin typeface="Times New Roman"/>
                <a:ea typeface="Times New Roman"/>
                <a:cs typeface="Times New Roman"/>
                <a:sym typeface="Times New Roman"/>
              </a:rPr>
              <a:t>javax.servlet.GenericServlet</a:t>
            </a:r>
            <a:endParaRPr sz="1200">
              <a:solidFill>
                <a:srgbClr val="C00000"/>
              </a:solidFill>
              <a:latin typeface="Quattrocento Sans"/>
              <a:ea typeface="Quattrocento Sans"/>
              <a:cs typeface="Quattrocento Sans"/>
              <a:sym typeface="Quattrocento Sans"/>
            </a:endParaRPr>
          </a:p>
        </p:txBody>
      </p:sp>
      <p:grpSp>
        <p:nvGrpSpPr>
          <p:cNvPr id="955" name="Google Shape;955;p103"/>
          <p:cNvGrpSpPr/>
          <p:nvPr/>
        </p:nvGrpSpPr>
        <p:grpSpPr>
          <a:xfrm>
            <a:off x="5829836" y="321466"/>
            <a:ext cx="2155607" cy="2670416"/>
            <a:chOff x="5804075" y="64394"/>
            <a:chExt cx="2155607" cy="2670416"/>
          </a:xfrm>
        </p:grpSpPr>
        <p:sp>
          <p:nvSpPr>
            <p:cNvPr id="956" name="Google Shape;956;p103"/>
            <p:cNvSpPr/>
            <p:nvPr/>
          </p:nvSpPr>
          <p:spPr>
            <a:xfrm>
              <a:off x="5804077" y="64394"/>
              <a:ext cx="2155605" cy="26704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b="1" lang="en-US" sz="1200">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getInitParameter(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+getServletName</a:t>
              </a:r>
              <a:r>
                <a:rPr b="1" lang="en-US" sz="1200">
                  <a:solidFill>
                    <a:schemeClr val="dk1"/>
                  </a:solidFill>
                  <a:latin typeface="Times New Roman"/>
                  <a:ea typeface="Times New Roman"/>
                  <a:cs typeface="Times New Roman"/>
                  <a:sym typeface="Times New Roman"/>
                </a:rPr>
                <a:t>( </a:t>
              </a:r>
              <a:r>
                <a:rPr b="1" lang="en-US" sz="1400">
                  <a:solidFill>
                    <a:schemeClr val="dk1"/>
                  </a:solidFill>
                  <a:latin typeface="Times New Roman"/>
                  <a:ea typeface="Times New Roman"/>
                  <a:cs typeface="Times New Roman"/>
                  <a:sym typeface="Times New Roman"/>
                </a:rPr>
                <a:t>)</a:t>
              </a:r>
              <a:endParaRPr/>
            </a:p>
          </p:txBody>
        </p:sp>
        <p:sp>
          <p:nvSpPr>
            <p:cNvPr id="957" name="Google Shape;957;p103"/>
            <p:cNvSpPr txBox="1"/>
            <p:nvPr/>
          </p:nvSpPr>
          <p:spPr>
            <a:xfrm>
              <a:off x="5804075" y="81461"/>
              <a:ext cx="2155607"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None/>
              </a:pPr>
              <a:r>
                <a:rPr b="1" lang="en-US" sz="1600">
                  <a:solidFill>
                    <a:srgbClr val="C00000"/>
                  </a:solidFill>
                  <a:latin typeface="Times New Roman"/>
                  <a:ea typeface="Times New Roman"/>
                  <a:cs typeface="Times New Roman"/>
                  <a:sym typeface="Times New Roman"/>
                </a:rPr>
                <a:t>&lt;&lt;Interface&gt;&gt;</a:t>
              </a:r>
              <a:endParaRPr/>
            </a:p>
            <a:p>
              <a:pPr indent="0" lvl="0" marL="0" marR="0" rtl="0" algn="ctr">
                <a:lnSpc>
                  <a:spcPct val="100000"/>
                </a:lnSpc>
                <a:spcBef>
                  <a:spcPts val="0"/>
                </a:spcBef>
                <a:spcAft>
                  <a:spcPts val="0"/>
                </a:spcAft>
                <a:buNone/>
              </a:pPr>
              <a:r>
                <a:rPr b="1" lang="en-US" sz="1200">
                  <a:solidFill>
                    <a:srgbClr val="C00000"/>
                  </a:solidFill>
                  <a:latin typeface="Times New Roman"/>
                  <a:ea typeface="Times New Roman"/>
                  <a:cs typeface="Times New Roman"/>
                  <a:sym typeface="Times New Roman"/>
                </a:rPr>
                <a:t>javax.servlet.ServletConfig</a:t>
              </a:r>
              <a:endParaRPr b="1" sz="1000">
                <a:solidFill>
                  <a:srgbClr val="C00000"/>
                </a:solidFill>
                <a:latin typeface="Times New Roman"/>
                <a:ea typeface="Times New Roman"/>
                <a:cs typeface="Times New Roman"/>
                <a:sym typeface="Times New Roman"/>
              </a:endParaRPr>
            </a:p>
          </p:txBody>
        </p:sp>
      </p:grpSp>
      <p:grpSp>
        <p:nvGrpSpPr>
          <p:cNvPr id="958" name="Google Shape;958;p103"/>
          <p:cNvGrpSpPr/>
          <p:nvPr/>
        </p:nvGrpSpPr>
        <p:grpSpPr>
          <a:xfrm>
            <a:off x="3034579" y="4157729"/>
            <a:ext cx="2155608" cy="2704567"/>
            <a:chOff x="3034578" y="4054698"/>
            <a:chExt cx="2155608" cy="2704565"/>
          </a:xfrm>
        </p:grpSpPr>
        <p:sp>
          <p:nvSpPr>
            <p:cNvPr id="959" name="Google Shape;959;p103"/>
            <p:cNvSpPr/>
            <p:nvPr/>
          </p:nvSpPr>
          <p:spPr>
            <a:xfrm>
              <a:off x="3034581" y="4054698"/>
              <a:ext cx="2155605" cy="270456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doGet(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+doPost(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+service(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+doPut(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+doTrace(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+getLastModified(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+doOptions(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+doDelete( </a:t>
              </a:r>
              <a:r>
                <a:rPr lang="en-US" sz="1400">
                  <a:solidFill>
                    <a:schemeClr val="dk1"/>
                  </a:solidFill>
                  <a:latin typeface="Times New Roman"/>
                  <a:ea typeface="Times New Roman"/>
                  <a:cs typeface="Times New Roman"/>
                  <a:sym typeface="Times New Roman"/>
                </a:rPr>
                <a:t>)</a:t>
              </a:r>
              <a:endParaRPr/>
            </a:p>
          </p:txBody>
        </p:sp>
        <p:sp>
          <p:nvSpPr>
            <p:cNvPr id="960" name="Google Shape;960;p103"/>
            <p:cNvSpPr txBox="1"/>
            <p:nvPr/>
          </p:nvSpPr>
          <p:spPr>
            <a:xfrm>
              <a:off x="3034578" y="4076630"/>
              <a:ext cx="2155607" cy="41549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None/>
              </a:pPr>
              <a:r>
                <a:rPr b="1" lang="en-US" sz="1600">
                  <a:solidFill>
                    <a:srgbClr val="C00000"/>
                  </a:solidFill>
                  <a:latin typeface="Times New Roman"/>
                  <a:ea typeface="Times New Roman"/>
                  <a:cs typeface="Times New Roman"/>
                  <a:sym typeface="Times New Roman"/>
                </a:rPr>
                <a:t> </a:t>
              </a:r>
              <a:r>
                <a:rPr b="1" lang="en-US" sz="1200">
                  <a:solidFill>
                    <a:srgbClr val="C00000"/>
                  </a:solidFill>
                  <a:latin typeface="Times New Roman"/>
                  <a:ea typeface="Times New Roman"/>
                  <a:cs typeface="Times New Roman"/>
                  <a:sym typeface="Times New Roman"/>
                </a:rPr>
                <a:t>javax.servlet.HttpServlet</a:t>
              </a:r>
              <a:endParaRPr b="1" sz="1000">
                <a:solidFill>
                  <a:srgbClr val="C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Quattrocento Sans"/>
                <a:ea typeface="Quattrocento Sans"/>
                <a:cs typeface="Quattrocento Sans"/>
                <a:sym typeface="Quattrocento Sans"/>
              </a:endParaRPr>
            </a:p>
          </p:txBody>
        </p:sp>
      </p:grpSp>
      <p:grpSp>
        <p:nvGrpSpPr>
          <p:cNvPr id="961" name="Google Shape;961;p103"/>
          <p:cNvGrpSpPr/>
          <p:nvPr/>
        </p:nvGrpSpPr>
        <p:grpSpPr>
          <a:xfrm>
            <a:off x="303790" y="458090"/>
            <a:ext cx="2155607" cy="2704567"/>
            <a:chOff x="265088" y="268309"/>
            <a:chExt cx="2155606" cy="2704565"/>
          </a:xfrm>
        </p:grpSpPr>
        <p:sp>
          <p:nvSpPr>
            <p:cNvPr id="962" name="Google Shape;962;p103"/>
            <p:cNvSpPr/>
            <p:nvPr/>
          </p:nvSpPr>
          <p:spPr>
            <a:xfrm>
              <a:off x="265089" y="268309"/>
              <a:ext cx="2155605" cy="270456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400">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init( )</a:t>
              </a:r>
              <a:endParaRPr/>
            </a:p>
            <a:p>
              <a:pPr indent="0" lvl="0" marL="0" marR="0" rtl="0" algn="l">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+getServletConfig( )</a:t>
              </a:r>
              <a:endParaRPr/>
            </a:p>
            <a:p>
              <a:pPr indent="0" lvl="0" marL="0" marR="0" rtl="0" algn="l">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+service( )</a:t>
              </a:r>
              <a:endParaRPr/>
            </a:p>
            <a:p>
              <a:pPr indent="0" lvl="0" marL="0" marR="0" rtl="0" algn="l">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+getServletInfo( )</a:t>
              </a:r>
              <a:endParaRPr/>
            </a:p>
            <a:p>
              <a:pPr indent="0" lvl="0" marL="0" marR="0" rtl="0" algn="l">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+destroy( )</a:t>
              </a:r>
              <a:endParaRPr/>
            </a:p>
          </p:txBody>
        </p:sp>
        <p:sp>
          <p:nvSpPr>
            <p:cNvPr id="963" name="Google Shape;963;p103"/>
            <p:cNvSpPr txBox="1"/>
            <p:nvPr/>
          </p:nvSpPr>
          <p:spPr>
            <a:xfrm>
              <a:off x="265088" y="306948"/>
              <a:ext cx="2155598"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None/>
              </a:pPr>
              <a:r>
                <a:rPr b="1" lang="en-US" sz="1600">
                  <a:solidFill>
                    <a:srgbClr val="C00000"/>
                  </a:solidFill>
                  <a:latin typeface="Times New Roman"/>
                  <a:ea typeface="Times New Roman"/>
                  <a:cs typeface="Times New Roman"/>
                  <a:sym typeface="Times New Roman"/>
                </a:rPr>
                <a:t>&lt;&lt;Interface&gt;&gt;</a:t>
              </a:r>
              <a:endParaRPr/>
            </a:p>
            <a:p>
              <a:pPr indent="0" lvl="0" marL="0" marR="0" rtl="0" algn="ctr">
                <a:lnSpc>
                  <a:spcPct val="85714"/>
                </a:lnSpc>
                <a:spcBef>
                  <a:spcPts val="0"/>
                </a:spcBef>
                <a:spcAft>
                  <a:spcPts val="0"/>
                </a:spcAft>
                <a:buNone/>
              </a:pPr>
              <a:r>
                <a:rPr b="1" lang="en-US" sz="1400">
                  <a:solidFill>
                    <a:srgbClr val="C00000"/>
                  </a:solidFill>
                  <a:latin typeface="Times New Roman"/>
                  <a:ea typeface="Times New Roman"/>
                  <a:cs typeface="Times New Roman"/>
                  <a:sym typeface="Times New Roman"/>
                </a:rPr>
                <a:t>javax.servlet.Servlet</a:t>
              </a:r>
              <a:endParaRPr b="1" sz="1049">
                <a:solidFill>
                  <a:srgbClr val="C00000"/>
                </a:solidFill>
                <a:latin typeface="Times New Roman"/>
                <a:ea typeface="Times New Roman"/>
                <a:cs typeface="Times New Roman"/>
                <a:sym typeface="Times New Roman"/>
              </a:endParaRPr>
            </a:p>
          </p:txBody>
        </p:sp>
      </p:grpSp>
      <p:grpSp>
        <p:nvGrpSpPr>
          <p:cNvPr id="964" name="Google Shape;964;p103"/>
          <p:cNvGrpSpPr/>
          <p:nvPr/>
        </p:nvGrpSpPr>
        <p:grpSpPr>
          <a:xfrm>
            <a:off x="3041055" y="7146823"/>
            <a:ext cx="2155607" cy="712631"/>
            <a:chOff x="265088" y="268309"/>
            <a:chExt cx="2155606" cy="2704565"/>
          </a:xfrm>
        </p:grpSpPr>
        <p:sp>
          <p:nvSpPr>
            <p:cNvPr id="965" name="Google Shape;965;p103"/>
            <p:cNvSpPr/>
            <p:nvPr/>
          </p:nvSpPr>
          <p:spPr>
            <a:xfrm>
              <a:off x="265089" y="268309"/>
              <a:ext cx="2155605" cy="270456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966" name="Google Shape;966;p103"/>
            <p:cNvSpPr txBox="1"/>
            <p:nvPr/>
          </p:nvSpPr>
          <p:spPr>
            <a:xfrm>
              <a:off x="265088" y="306948"/>
              <a:ext cx="2155598" cy="133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85714"/>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ctr">
                <a:lnSpc>
                  <a:spcPct val="85714"/>
                </a:lnSpc>
                <a:spcBef>
                  <a:spcPts val="0"/>
                </a:spcBef>
                <a:spcAft>
                  <a:spcPts val="0"/>
                </a:spcAft>
                <a:buNone/>
              </a:pPr>
              <a:r>
                <a:rPr b="1" lang="en-US" sz="1400">
                  <a:solidFill>
                    <a:srgbClr val="C00000"/>
                  </a:solidFill>
                  <a:latin typeface="Times New Roman"/>
                  <a:ea typeface="Times New Roman"/>
                  <a:cs typeface="Times New Roman"/>
                  <a:sym typeface="Times New Roman"/>
                </a:rPr>
                <a:t>Basic Servlet</a:t>
              </a:r>
              <a:endParaRPr b="1" sz="1200">
                <a:solidFill>
                  <a:srgbClr val="C00000"/>
                </a:solidFill>
                <a:latin typeface="Times New Roman"/>
                <a:ea typeface="Times New Roman"/>
                <a:cs typeface="Times New Roman"/>
                <a:sym typeface="Times New Roman"/>
              </a:endParaRPr>
            </a:p>
          </p:txBody>
        </p:sp>
      </p:grpSp>
      <p:cxnSp>
        <p:nvCxnSpPr>
          <p:cNvPr id="967" name="Google Shape;967;p103"/>
          <p:cNvCxnSpPr>
            <a:stCxn id="947" idx="1"/>
          </p:cNvCxnSpPr>
          <p:nvPr/>
        </p:nvCxnSpPr>
        <p:spPr>
          <a:xfrm rot="10800000">
            <a:off x="2447058" y="1650544"/>
            <a:ext cx="594000" cy="738600"/>
          </a:xfrm>
          <a:prstGeom prst="straightConnector1">
            <a:avLst/>
          </a:prstGeom>
          <a:noFill/>
          <a:ln cap="flat" cmpd="sng" w="9525">
            <a:solidFill>
              <a:schemeClr val="dk1"/>
            </a:solidFill>
            <a:prstDash val="dash"/>
            <a:miter lim="800000"/>
            <a:headEnd len="sm" w="sm" type="none"/>
            <a:tailEnd len="med" w="med" type="triangle"/>
          </a:ln>
        </p:spPr>
      </p:cxnSp>
      <p:cxnSp>
        <p:nvCxnSpPr>
          <p:cNvPr id="968" name="Google Shape;968;p103"/>
          <p:cNvCxnSpPr>
            <a:endCxn id="949" idx="1"/>
          </p:cNvCxnSpPr>
          <p:nvPr/>
        </p:nvCxnSpPr>
        <p:spPr>
          <a:xfrm flipH="1" rot="10800000">
            <a:off x="5223238" y="1553643"/>
            <a:ext cx="606600" cy="726000"/>
          </a:xfrm>
          <a:prstGeom prst="straightConnector1">
            <a:avLst/>
          </a:prstGeom>
          <a:noFill/>
          <a:ln cap="flat" cmpd="sng" w="9525">
            <a:solidFill>
              <a:schemeClr val="dk1"/>
            </a:solidFill>
            <a:prstDash val="dash"/>
            <a:miter lim="800000"/>
            <a:headEnd len="sm" w="sm" type="none"/>
            <a:tailEnd len="med" w="med" type="triangle"/>
          </a:ln>
        </p:spPr>
      </p:cxnSp>
      <p:cxnSp>
        <p:nvCxnSpPr>
          <p:cNvPr id="969" name="Google Shape;969;p103"/>
          <p:cNvCxnSpPr/>
          <p:nvPr/>
        </p:nvCxnSpPr>
        <p:spPr>
          <a:xfrm flipH="1" rot="10800000">
            <a:off x="4073746" y="553561"/>
            <a:ext cx="10674" cy="248493"/>
          </a:xfrm>
          <a:prstGeom prst="straightConnector1">
            <a:avLst/>
          </a:prstGeom>
          <a:noFill/>
          <a:ln cap="flat" cmpd="sng" w="9525">
            <a:solidFill>
              <a:schemeClr val="dk1"/>
            </a:solidFill>
            <a:prstDash val="dash"/>
            <a:miter lim="800000"/>
            <a:headEnd len="sm" w="sm" type="none"/>
            <a:tailEnd len="med" w="med" type="triangle"/>
          </a:ln>
        </p:spPr>
      </p:cxnSp>
      <p:cxnSp>
        <p:nvCxnSpPr>
          <p:cNvPr id="970" name="Google Shape;970;p103"/>
          <p:cNvCxnSpPr/>
          <p:nvPr/>
        </p:nvCxnSpPr>
        <p:spPr>
          <a:xfrm flipH="1" rot="10800000">
            <a:off x="4132153" y="3898270"/>
            <a:ext cx="10674" cy="248493"/>
          </a:xfrm>
          <a:prstGeom prst="straightConnector1">
            <a:avLst/>
          </a:prstGeom>
          <a:noFill/>
          <a:ln cap="flat" cmpd="sng" w="9525">
            <a:solidFill>
              <a:schemeClr val="dk1"/>
            </a:solidFill>
            <a:prstDash val="dash"/>
            <a:miter lim="800000"/>
            <a:headEnd len="sm" w="sm" type="none"/>
            <a:tailEnd len="med" w="med" type="triangle"/>
          </a:ln>
        </p:spPr>
      </p:cxnSp>
      <p:cxnSp>
        <p:nvCxnSpPr>
          <p:cNvPr id="971" name="Google Shape;971;p103"/>
          <p:cNvCxnSpPr/>
          <p:nvPr/>
        </p:nvCxnSpPr>
        <p:spPr>
          <a:xfrm rot="10800000">
            <a:off x="3960376" y="6908512"/>
            <a:ext cx="6317" cy="238311"/>
          </a:xfrm>
          <a:prstGeom prst="straightConnector1">
            <a:avLst/>
          </a:prstGeom>
          <a:noFill/>
          <a:ln cap="flat" cmpd="sng" w="9525">
            <a:solidFill>
              <a:schemeClr val="dk1"/>
            </a:solidFill>
            <a:prstDash val="dash"/>
            <a:miter lim="800000"/>
            <a:headEnd len="sm" w="sm"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4"/>
          <p:cNvSpPr txBox="1"/>
          <p:nvPr>
            <p:ph type="title"/>
          </p:nvPr>
        </p:nvSpPr>
        <p:spPr>
          <a:xfrm>
            <a:off x="453329"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t/>
            </a:r>
            <a:endParaRPr/>
          </a:p>
        </p:txBody>
      </p:sp>
      <p:sp>
        <p:nvSpPr>
          <p:cNvPr id="977" name="Google Shape;977;p104"/>
          <p:cNvSpPr txBox="1"/>
          <p:nvPr>
            <p:ph idx="1" type="body"/>
          </p:nvPr>
        </p:nvSpPr>
        <p:spPr>
          <a:xfrm>
            <a:off x="628654" y="1825625"/>
            <a:ext cx="3125815"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7F7F7F"/>
              </a:buClr>
              <a:buSzPts val="1200"/>
              <a:buNone/>
            </a:pPr>
            <a:r>
              <a:rPr lang="en-US" u="sng">
                <a:solidFill>
                  <a:schemeClr val="hlink"/>
                </a:solidFill>
                <a:hlinkClick r:id="rId3"/>
              </a:rPr>
              <a:t>https://www.eclipse.org/downloads/download.php?file=/oomph/epp/2020-06/R/eclipse-inst-win64.exe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