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5" r:id="rId20"/>
    <p:sldId id="336" r:id="rId21"/>
    <p:sldId id="274" r:id="rId22"/>
    <p:sldId id="275" r:id="rId23"/>
    <p:sldId id="276" r:id="rId24"/>
    <p:sldId id="337" r:id="rId25"/>
    <p:sldId id="341" r:id="rId26"/>
    <p:sldId id="342" r:id="rId27"/>
    <p:sldId id="338" r:id="rId28"/>
    <p:sldId id="339" r:id="rId29"/>
    <p:sldId id="340" r:id="rId30"/>
    <p:sldId id="343" r:id="rId31"/>
    <p:sldId id="344" r:id="rId32"/>
    <p:sldId id="345" r:id="rId33"/>
    <p:sldId id="347" r:id="rId34"/>
    <p:sldId id="346" r:id="rId35"/>
    <p:sldId id="277" r:id="rId36"/>
    <p:sldId id="278" r:id="rId37"/>
    <p:sldId id="279" r:id="rId38"/>
    <p:sldId id="348" r:id="rId39"/>
    <p:sldId id="349" r:id="rId40"/>
    <p:sldId id="350" r:id="rId41"/>
    <p:sldId id="351" r:id="rId42"/>
    <p:sldId id="352" r:id="rId43"/>
    <p:sldId id="353" r:id="rId44"/>
    <p:sldId id="354" r:id="rId45"/>
    <p:sldId id="355" r:id="rId46"/>
    <p:sldId id="280" r:id="rId47"/>
    <p:sldId id="281" r:id="rId48"/>
    <p:sldId id="282" r:id="rId49"/>
    <p:sldId id="356" r:id="rId50"/>
    <p:sldId id="357"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 id="322" r:id="rId91"/>
    <p:sldId id="323" r:id="rId92"/>
    <p:sldId id="324" r:id="rId93"/>
    <p:sldId id="325" r:id="rId94"/>
    <p:sldId id="326" r:id="rId95"/>
    <p:sldId id="327" r:id="rId96"/>
    <p:sldId id="328" r:id="rId97"/>
    <p:sldId id="329" r:id="rId98"/>
    <p:sldId id="330" r:id="rId99"/>
    <p:sldId id="331" r:id="rId100"/>
    <p:sldId id="333" r:id="rId101"/>
  </p:sldIdLst>
  <p:sldSz cx="9144000" cy="6858000" type="screen4x3"/>
  <p:notesSz cx="6858000" cy="9144000"/>
  <p:embeddedFontLst>
    <p:embeddedFont>
      <p:font typeface="Calibri" panose="020F0502020204030204" pitchFamily="34" charset="0"/>
      <p:regular r:id="rId103"/>
      <p:bold r:id="rId104"/>
      <p:italic r:id="rId105"/>
      <p:boldItalic r:id="rId106"/>
    </p:embeddedFont>
    <p:embeddedFont>
      <p:font typeface="Consolas" panose="020B0609020204030204" pitchFamily="49" charset="0"/>
      <p:regular r:id="rId107"/>
      <p:bold r:id="rId108"/>
      <p:italic r:id="rId109"/>
      <p:boldItalic r:id="rId110"/>
    </p:embeddedFont>
    <p:embeddedFont>
      <p:font typeface="Quattrocento Sans" panose="020B0502050000020003" pitchFamily="34" charset="0"/>
      <p:regular r:id="rId111"/>
      <p:bold r:id="rId112"/>
      <p:italic r:id="rId113"/>
      <p:boldItalic r:id="rId114"/>
    </p:embeddedFont>
    <p:embeddedFont>
      <p:font typeface="Roboto" panose="02000000000000000000" pitchFamily="2" charset="0"/>
      <p:regular r:id="rId115"/>
      <p:bold r:id="rId116"/>
      <p:italic r:id="rId117"/>
      <p:boldItalic r:id="rId118"/>
    </p:embeddedFont>
    <p:embeddedFont>
      <p:font typeface="Segoe UI" panose="020B0502040204020203" pitchFamily="34" charset="0"/>
      <p:regular r:id="rId119"/>
      <p:bold r:id="rId120"/>
      <p:italic r:id="rId121"/>
      <p:boldItalic r:id="rId122"/>
    </p:embeddedFont>
    <p:embeddedFont>
      <p:font typeface="Source Code Pro" panose="020B0509030403020204" pitchFamily="49" charset="0"/>
      <p:regular r:id="rId123"/>
      <p:bold r:id="rId124"/>
      <p:italic r:id="rId125"/>
      <p:boldItalic r:id="rId126"/>
    </p:embeddedFont>
    <p:embeddedFont>
      <p:font typeface="Source Sans Pro" panose="020B0503030403020204" pitchFamily="34" charset="0"/>
      <p:regular r:id="rId127"/>
      <p:bold r:id="rId128"/>
      <p:italic r:id="rId129"/>
      <p:boldItalic r:id="rId130"/>
    </p:embeddedFont>
    <p:embeddedFont>
      <p:font typeface="verdana" panose="020B0604030504040204" pitchFamily="34" charset="0"/>
      <p:regular r:id="rId131"/>
      <p:bold r:id="rId132"/>
      <p:italic r:id="rId133"/>
      <p:boldItalic r:id="rId134"/>
    </p:embeddedFont>
    <p:embeddedFont>
      <p:font typeface="verdana" panose="020B0604030504040204" pitchFamily="34" charset="0"/>
      <p:regular r:id="rId131"/>
      <p:bold r:id="rId132"/>
      <p:italic r:id="rId133"/>
      <p:boldItalic r:id="rId1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242C3C-4F82-40D5-B41A-8191D33A649D}">
  <a:tblStyle styleId="{58242C3C-4F82-40D5-B41A-8191D33A649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5ED4072-D3C5-4CA7-99AF-2731CF48B522}" styleName="Table_1">
    <a:wholeTbl>
      <a:tcTxStyle b="off" i="off">
        <a:font>
          <a:latin typeface="Segoe UI"/>
          <a:ea typeface="Segoe UI"/>
          <a:cs typeface="Segoe U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83EC25E7-D70D-4F08-A417-4DD1DD89BB1C}" styleName="Table_2">
    <a:wholeTbl>
      <a:tcTxStyle b="off" i="off">
        <a:font>
          <a:latin typeface="Segoe UI"/>
          <a:ea typeface="Segoe UI"/>
          <a:cs typeface="Segoe U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4"/>
              </a:solidFill>
              <a:prstDash val="solid"/>
              <a:round/>
              <a:headEnd type="none" w="sm" len="sm"/>
              <a:tailEnd type="none" w="sm" len="sm"/>
            </a:ln>
          </a:top>
        </a:tcBdr>
        <a:fill>
          <a:solidFill>
            <a:srgbClr val="FFF4E6"/>
          </a:solidFill>
        </a:fill>
      </a:tcStyle>
    </a:lastRow>
    <a:seCell>
      <a:tcTxStyle/>
      <a:tcStyle>
        <a:tcBdr/>
      </a:tcStyle>
    </a:seCell>
    <a:swCell>
      <a:tcTxStyle/>
      <a:tcStyle>
        <a:tcBdr/>
      </a:tcStyle>
    </a:swCell>
    <a:firstRow>
      <a:tcTxStyle b="on" i="off"/>
      <a:tcStyle>
        <a:tcBdr/>
        <a:fill>
          <a:solidFill>
            <a:srgbClr val="FFF4E6"/>
          </a:solidFill>
        </a:fill>
      </a:tcStyle>
    </a:firstRow>
    <a:neCell>
      <a:tcTxStyle/>
      <a:tcStyle>
        <a:tcBdr/>
      </a:tcStyle>
    </a:neCell>
    <a:nwCell>
      <a:tcTxStyle/>
      <a:tcStyle>
        <a:tcBdr/>
      </a:tcStyle>
    </a:nwCell>
  </a:tblStyle>
  <a:tblStyle styleId="{E1B82BB1-A414-400D-8FAB-830CA8B28D6A}" styleName="Table_3">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68" d="100"/>
          <a:sy n="68" d="100"/>
        </p:scale>
        <p:origin x="150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15.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font" Target="fonts/font5.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123" Type="http://schemas.openxmlformats.org/officeDocument/2006/relationships/font" Target="fonts/font21.fntdata"/><Relationship Id="rId128" Type="http://schemas.openxmlformats.org/officeDocument/2006/relationships/font" Target="fonts/font26.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1.fntdata"/><Relationship Id="rId118" Type="http://schemas.openxmlformats.org/officeDocument/2006/relationships/font" Target="fonts/font16.fntdata"/><Relationship Id="rId134" Type="http://schemas.openxmlformats.org/officeDocument/2006/relationships/font" Target="fonts/font32.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fntdata"/><Relationship Id="rId108" Type="http://schemas.openxmlformats.org/officeDocument/2006/relationships/font" Target="fonts/font6.fntdata"/><Relationship Id="rId124" Type="http://schemas.openxmlformats.org/officeDocument/2006/relationships/font" Target="fonts/font22.fntdata"/><Relationship Id="rId129" Type="http://schemas.openxmlformats.org/officeDocument/2006/relationships/font" Target="fonts/font27.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2.fntdata"/><Relationship Id="rId119" Type="http://schemas.openxmlformats.org/officeDocument/2006/relationships/font" Target="fonts/font17.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28.fntdata"/><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7.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2.fntdata"/><Relationship Id="rId120" Type="http://schemas.openxmlformats.org/officeDocument/2006/relationships/font" Target="fonts/font18.fntdata"/><Relationship Id="rId125" Type="http://schemas.openxmlformats.org/officeDocument/2006/relationships/font" Target="fonts/font2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8.fntdata"/><Relationship Id="rId115" Type="http://schemas.openxmlformats.org/officeDocument/2006/relationships/font" Target="fonts/font13.fntdata"/><Relationship Id="rId131" Type="http://schemas.openxmlformats.org/officeDocument/2006/relationships/font" Target="fonts/font29.fntdata"/><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3.fntdata"/><Relationship Id="rId126"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4.fntdata"/><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9.fntdata"/><Relationship Id="rId132" Type="http://schemas.openxmlformats.org/officeDocument/2006/relationships/font" Target="fonts/font30.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4.fntdata"/><Relationship Id="rId127"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font" Target="fonts/font10.fntdata"/><Relationship Id="rId133" Type="http://schemas.openxmlformats.org/officeDocument/2006/relationships/font" Target="fonts/font3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38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907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1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74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2" name="Google Shape;802;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7" name="Google Shape;877;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2" name="Google Shape;892;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7" name="Google Shape;927;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8" name="Google Shape;928;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0" y="0"/>
            <a:ext cx="9144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Quattrocento Sans"/>
              <a:ea typeface="Quattrocento Sans"/>
              <a:cs typeface="Quattrocento Sans"/>
              <a:sym typeface="Quattrocento Sans"/>
            </a:endParaRPr>
          </a:p>
        </p:txBody>
      </p:sp>
      <p:sp>
        <p:nvSpPr>
          <p:cNvPr id="17" name="Google Shape;17;p2"/>
          <p:cNvSpPr txBox="1">
            <a:spLocks noGrp="1"/>
          </p:cNvSpPr>
          <p:nvPr>
            <p:ph type="ctrTitle"/>
          </p:nvPr>
        </p:nvSpPr>
        <p:spPr>
          <a:xfrm>
            <a:off x="628650" y="2061006"/>
            <a:ext cx="78867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50"/>
              <a:buFont typeface="Quattrocento Sans"/>
              <a:buNone/>
              <a:defRPr sz="40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28652" y="5110610"/>
            <a:ext cx="5029199" cy="1137793"/>
          </a:xfrm>
          <a:prstGeom prst="rect">
            <a:avLst/>
          </a:prstGeom>
          <a:noFill/>
          <a:ln>
            <a:noFill/>
          </a:ln>
        </p:spPr>
        <p:txBody>
          <a:bodyPr spcFirstLastPara="1" wrap="square" lIns="91425" tIns="45700" rIns="91425" bIns="45700" anchor="t" anchorCtr="0">
            <a:normAutofit/>
          </a:bodyPr>
          <a:lstStyle>
            <a:lvl1pPr lvl="0" algn="l">
              <a:lnSpc>
                <a:spcPct val="150000"/>
              </a:lnSpc>
              <a:spcBef>
                <a:spcPts val="450"/>
              </a:spcBef>
              <a:spcAft>
                <a:spcPts val="0"/>
              </a:spcAft>
              <a:buClr>
                <a:srgbClr val="D24726"/>
              </a:buClr>
              <a:buSzPts val="2100"/>
              <a:buNone/>
              <a:defRPr sz="2100">
                <a:solidFill>
                  <a:srgbClr val="D24726"/>
                </a:solidFill>
                <a:latin typeface="Quattrocento Sans"/>
                <a:ea typeface="Quattrocento Sans"/>
                <a:cs typeface="Quattrocento Sans"/>
                <a:sym typeface="Quattrocento Sans"/>
              </a:defRPr>
            </a:lvl1pPr>
            <a:lvl2pPr lvl="1" algn="ctr">
              <a:lnSpc>
                <a:spcPct val="90000"/>
              </a:lnSpc>
              <a:spcBef>
                <a:spcPts val="450"/>
              </a:spcBef>
              <a:spcAft>
                <a:spcPts val="0"/>
              </a:spcAft>
              <a:buClr>
                <a:schemeClr val="dk1"/>
              </a:buClr>
              <a:buSzPts val="1500"/>
              <a:buNone/>
              <a:defRPr sz="1500"/>
            </a:lvl2pPr>
            <a:lvl3pPr lvl="2" algn="ctr">
              <a:lnSpc>
                <a:spcPct val="90000"/>
              </a:lnSpc>
              <a:spcBef>
                <a:spcPts val="405"/>
              </a:spcBef>
              <a:spcAft>
                <a:spcPts val="0"/>
              </a:spcAft>
              <a:buClr>
                <a:schemeClr val="dk1"/>
              </a:buClr>
              <a:buSzPts val="1350"/>
              <a:buNone/>
              <a:defRPr sz="1350"/>
            </a:lvl3pPr>
            <a:lvl4pPr lvl="3" algn="ctr">
              <a:lnSpc>
                <a:spcPct val="90000"/>
              </a:lnSpc>
              <a:spcBef>
                <a:spcPts val="360"/>
              </a:spcBef>
              <a:spcAft>
                <a:spcPts val="0"/>
              </a:spcAft>
              <a:buClr>
                <a:schemeClr val="dk1"/>
              </a:buClr>
              <a:buSzPts val="1200"/>
              <a:buNone/>
              <a:defRPr sz="1200"/>
            </a:lvl4pPr>
            <a:lvl5pPr lvl="4" algn="ctr">
              <a:lnSpc>
                <a:spcPct val="90000"/>
              </a:lnSpc>
              <a:spcBef>
                <a:spcPts val="360"/>
              </a:spcBef>
              <a:spcAft>
                <a:spcPts val="0"/>
              </a:spcAft>
              <a:buClr>
                <a:schemeClr val="dk1"/>
              </a:buClr>
              <a:buSzPts val="1200"/>
              <a:buNone/>
              <a:defRPr sz="1200"/>
            </a:lvl5pPr>
            <a:lvl6pPr lvl="5" algn="ctr">
              <a:lnSpc>
                <a:spcPct val="90000"/>
              </a:lnSpc>
              <a:spcBef>
                <a:spcPts val="360"/>
              </a:spcBef>
              <a:spcAft>
                <a:spcPts val="0"/>
              </a:spcAft>
              <a:buClr>
                <a:schemeClr val="dk1"/>
              </a:buClr>
              <a:buSzPts val="1200"/>
              <a:buNone/>
              <a:defRPr sz="1200"/>
            </a:lvl6pPr>
            <a:lvl7pPr lvl="6" algn="ctr">
              <a:lnSpc>
                <a:spcPct val="90000"/>
              </a:lnSpc>
              <a:spcBef>
                <a:spcPts val="360"/>
              </a:spcBef>
              <a:spcAft>
                <a:spcPts val="0"/>
              </a:spcAft>
              <a:buClr>
                <a:schemeClr val="dk1"/>
              </a:buClr>
              <a:buSzPts val="1200"/>
              <a:buNone/>
              <a:defRPr sz="1200"/>
            </a:lvl7pPr>
            <a:lvl8pPr lvl="7" algn="ctr">
              <a:lnSpc>
                <a:spcPct val="90000"/>
              </a:lnSpc>
              <a:spcBef>
                <a:spcPts val="360"/>
              </a:spcBef>
              <a:spcAft>
                <a:spcPts val="0"/>
              </a:spcAft>
              <a:buClr>
                <a:schemeClr val="dk1"/>
              </a:buClr>
              <a:buSzPts val="1200"/>
              <a:buNone/>
              <a:defRPr sz="1200"/>
            </a:lvl8pPr>
            <a:lvl9pPr lvl="8" algn="ctr">
              <a:lnSpc>
                <a:spcPct val="90000"/>
              </a:lnSpc>
              <a:spcBef>
                <a:spcPts val="360"/>
              </a:spcBef>
              <a:spcAft>
                <a:spcPts val="0"/>
              </a:spcAft>
              <a:buClr>
                <a:schemeClr val="dk1"/>
              </a:buClr>
              <a:buSzPts val="1200"/>
              <a:buNone/>
              <a:defRPr sz="1200"/>
            </a:lvl9pPr>
          </a:lstStyle>
          <a:p>
            <a:endParaRPr/>
          </a:p>
        </p:txBody>
      </p:sp>
      <p:sp>
        <p:nvSpPr>
          <p:cNvPr id="19" name="Google Shape;19;p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
          <p:cNvSpPr/>
          <p:nvPr/>
        </p:nvSpPr>
        <p:spPr>
          <a:xfrm>
            <a:off x="0" y="0"/>
            <a:ext cx="9144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
        <p:nvSpPr>
          <p:cNvPr id="86" name="Google Shape;86;p11"/>
          <p:cNvSpPr txBox="1">
            <a:spLocks noGrp="1"/>
          </p:cNvSpPr>
          <p:nvPr>
            <p:ph type="title"/>
          </p:nvPr>
        </p:nvSpPr>
        <p:spPr>
          <a:xfrm>
            <a:off x="457200" y="1"/>
            <a:ext cx="805815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8" name="Google Shape;88;p1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11"/>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p:nvPr/>
        </p:nvSpPr>
        <p:spPr>
          <a:xfrm>
            <a:off x="7571510" y="0"/>
            <a:ext cx="1572491"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
        <p:nvSpPr>
          <p:cNvPr id="94" name="Google Shape;94;p12"/>
          <p:cNvSpPr txBox="1">
            <a:spLocks noGrp="1"/>
          </p:cNvSpPr>
          <p:nvPr>
            <p:ph type="title"/>
          </p:nvPr>
        </p:nvSpPr>
        <p:spPr>
          <a:xfrm rot="5400000">
            <a:off x="5437981" y="2588708"/>
            <a:ext cx="5811838" cy="136467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623095"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6" name="Google Shape;96;p1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2"/>
          <p:cNvSpPr/>
          <p:nvPr/>
        </p:nvSpPr>
        <p:spPr>
          <a:xfrm>
            <a:off x="7571510" y="0"/>
            <a:ext cx="1572491"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Quattrocento Sans"/>
              <a:ea typeface="Quattrocento Sans"/>
              <a:cs typeface="Quattrocento Sans"/>
              <a:sym typeface="Quattrocento Sans"/>
            </a:endParaRPr>
          </a:p>
        </p:txBody>
      </p:sp>
      <p:sp>
        <p:nvSpPr>
          <p:cNvPr id="25" name="Google Shape;25;p3"/>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628651" y="1825625"/>
            <a:ext cx="3125815"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360"/>
              </a:spcBef>
              <a:spcAft>
                <a:spcPts val="0"/>
              </a:spcAft>
              <a:buClr>
                <a:srgbClr val="7F7F7F"/>
              </a:buClr>
              <a:buSzPts val="1200"/>
              <a:buNone/>
              <a:defRPr sz="1200">
                <a:solidFill>
                  <a:srgbClr val="7F7F7F"/>
                </a:solidFill>
              </a:defRPr>
            </a:lvl1pPr>
            <a:lvl2pPr marL="914400" lvl="1" indent="-295275" algn="l">
              <a:lnSpc>
                <a:spcPct val="150000"/>
              </a:lnSpc>
              <a:spcBef>
                <a:spcPts val="900"/>
              </a:spcBef>
              <a:spcAft>
                <a:spcPts val="0"/>
              </a:spcAft>
              <a:buClr>
                <a:srgbClr val="7F7F7F"/>
              </a:buClr>
              <a:buSzPts val="1050"/>
              <a:buChar char="•"/>
              <a:defRPr sz="1050">
                <a:solidFill>
                  <a:srgbClr val="7F7F7F"/>
                </a:solidFill>
              </a:defRPr>
            </a:lvl2pPr>
            <a:lvl3pPr marL="1371600" lvl="2" indent="-285750" algn="l">
              <a:lnSpc>
                <a:spcPct val="150000"/>
              </a:lnSpc>
              <a:spcBef>
                <a:spcPts val="900"/>
              </a:spcBef>
              <a:spcAft>
                <a:spcPts val="0"/>
              </a:spcAft>
              <a:buClr>
                <a:srgbClr val="7F7F7F"/>
              </a:buClr>
              <a:buSzPts val="900"/>
              <a:buChar char="•"/>
              <a:defRPr sz="900">
                <a:solidFill>
                  <a:srgbClr val="7F7F7F"/>
                </a:solidFill>
              </a:defRPr>
            </a:lvl3pPr>
            <a:lvl4pPr marL="1828800" lvl="3" indent="-280987" algn="l">
              <a:lnSpc>
                <a:spcPct val="150000"/>
              </a:lnSpc>
              <a:spcBef>
                <a:spcPts val="900"/>
              </a:spcBef>
              <a:spcAft>
                <a:spcPts val="0"/>
              </a:spcAft>
              <a:buClr>
                <a:srgbClr val="7F7F7F"/>
              </a:buClr>
              <a:buSzPts val="825"/>
              <a:buChar char="•"/>
              <a:defRPr sz="825">
                <a:solidFill>
                  <a:srgbClr val="7F7F7F"/>
                </a:solidFill>
              </a:defRPr>
            </a:lvl4pPr>
            <a:lvl5pPr marL="2286000" lvl="4" indent="-280987" algn="l">
              <a:lnSpc>
                <a:spcPct val="150000"/>
              </a:lnSpc>
              <a:spcBef>
                <a:spcPts val="900"/>
              </a:spcBef>
              <a:spcAft>
                <a:spcPts val="0"/>
              </a:spcAft>
              <a:buClr>
                <a:srgbClr val="7F7F7F"/>
              </a:buClr>
              <a:buSzPts val="825"/>
              <a:buChar char="•"/>
              <a:defRPr sz="825">
                <a:solidFill>
                  <a:srgbClr val="7F7F7F"/>
                </a:solidFill>
              </a:defRPr>
            </a:lvl5pPr>
            <a:lvl6pPr marL="2743200" lvl="5" indent="-342900" algn="l">
              <a:lnSpc>
                <a:spcPct val="90000"/>
              </a:lnSpc>
              <a:spcBef>
                <a:spcPts val="9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3"/>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
          <p:cNvSpPr/>
          <p:nvPr/>
        </p:nvSpPr>
        <p:spPr>
          <a:xfrm>
            <a:off x="4242662" y="1709738"/>
            <a:ext cx="490133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
        <p:nvSpPr>
          <p:cNvPr id="33" name="Google Shape;33;p4"/>
          <p:cNvSpPr txBox="1">
            <a:spLocks noGrp="1"/>
          </p:cNvSpPr>
          <p:nvPr>
            <p:ph type="title"/>
          </p:nvPr>
        </p:nvSpPr>
        <p:spPr>
          <a:xfrm>
            <a:off x="628651" y="2402239"/>
            <a:ext cx="3381536"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D24726"/>
              </a:buClr>
              <a:buSzPts val="3600"/>
              <a:buFont typeface="Quattrocento Sans"/>
              <a:buNone/>
              <a:defRPr sz="3600">
                <a:solidFill>
                  <a:srgbClr val="D247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4742481" y="2402237"/>
            <a:ext cx="3952068"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63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marL="914400" lvl="1" indent="-228600" algn="l">
              <a:lnSpc>
                <a:spcPct val="90000"/>
              </a:lnSpc>
              <a:spcBef>
                <a:spcPts val="450"/>
              </a:spcBef>
              <a:spcAft>
                <a:spcPts val="0"/>
              </a:spcAft>
              <a:buClr>
                <a:schemeClr val="dk1"/>
              </a:buClr>
              <a:buSzPts val="1500"/>
              <a:buNone/>
              <a:defRPr sz="1500"/>
            </a:lvl2pPr>
            <a:lvl3pPr marL="1371600" lvl="2" indent="-228600" algn="l">
              <a:lnSpc>
                <a:spcPct val="90000"/>
              </a:lnSpc>
              <a:spcBef>
                <a:spcPts val="405"/>
              </a:spcBef>
              <a:spcAft>
                <a:spcPts val="0"/>
              </a:spcAft>
              <a:buClr>
                <a:schemeClr val="dk1"/>
              </a:buClr>
              <a:buSzPts val="1350"/>
              <a:buNone/>
              <a:defRPr sz="1350"/>
            </a:lvl3pPr>
            <a:lvl4pPr marL="1828800" lvl="3" indent="-228600" algn="l">
              <a:lnSpc>
                <a:spcPct val="90000"/>
              </a:lnSpc>
              <a:spcBef>
                <a:spcPts val="360"/>
              </a:spcBef>
              <a:spcAft>
                <a:spcPts val="0"/>
              </a:spcAft>
              <a:buClr>
                <a:schemeClr val="dk1"/>
              </a:buClr>
              <a:buSzPts val="1200"/>
              <a:buNone/>
              <a:defRPr sz="1200"/>
            </a:lvl4pPr>
            <a:lvl5pPr marL="2286000" lvl="4" indent="-228600" algn="l">
              <a:lnSpc>
                <a:spcPct val="90000"/>
              </a:lnSpc>
              <a:spcBef>
                <a:spcPts val="360"/>
              </a:spcBef>
              <a:spcAft>
                <a:spcPts val="0"/>
              </a:spcAft>
              <a:buClr>
                <a:schemeClr val="dk1"/>
              </a:buClr>
              <a:buSzPts val="1200"/>
              <a:buNone/>
              <a:defRPr sz="1200"/>
            </a:lvl5pPr>
            <a:lvl6pPr marL="2743200" lvl="5" indent="-228600" algn="l">
              <a:lnSpc>
                <a:spcPct val="90000"/>
              </a:lnSpc>
              <a:spcBef>
                <a:spcPts val="360"/>
              </a:spcBef>
              <a:spcAft>
                <a:spcPts val="0"/>
              </a:spcAft>
              <a:buClr>
                <a:schemeClr val="dk1"/>
              </a:buClr>
              <a:buSzPts val="1200"/>
              <a:buNone/>
              <a:defRPr sz="1200"/>
            </a:lvl6pPr>
            <a:lvl7pPr marL="3200400" lvl="6" indent="-228600" algn="l">
              <a:lnSpc>
                <a:spcPct val="90000"/>
              </a:lnSpc>
              <a:spcBef>
                <a:spcPts val="360"/>
              </a:spcBef>
              <a:spcAft>
                <a:spcPts val="0"/>
              </a:spcAft>
              <a:buClr>
                <a:schemeClr val="dk1"/>
              </a:buClr>
              <a:buSzPts val="1200"/>
              <a:buNone/>
              <a:defRPr sz="1200"/>
            </a:lvl7pPr>
            <a:lvl8pPr marL="3657600" lvl="7" indent="-228600" algn="l">
              <a:lnSpc>
                <a:spcPct val="90000"/>
              </a:lnSpc>
              <a:spcBef>
                <a:spcPts val="360"/>
              </a:spcBef>
              <a:spcAft>
                <a:spcPts val="0"/>
              </a:spcAft>
              <a:buClr>
                <a:schemeClr val="dk1"/>
              </a:buClr>
              <a:buSzPts val="1200"/>
              <a:buNone/>
              <a:defRPr sz="1200"/>
            </a:lvl8pPr>
            <a:lvl9pPr marL="4114800" lvl="8" indent="-228600" algn="l">
              <a:lnSpc>
                <a:spcPct val="90000"/>
              </a:lnSpc>
              <a:spcBef>
                <a:spcPts val="360"/>
              </a:spcBef>
              <a:spcAft>
                <a:spcPts val="0"/>
              </a:spcAft>
              <a:buClr>
                <a:schemeClr val="dk1"/>
              </a:buClr>
              <a:buSzPts val="1200"/>
              <a:buNone/>
              <a:defRPr sz="1200"/>
            </a:lvl9pPr>
          </a:lstStyle>
          <a:p>
            <a:endParaRPr/>
          </a:p>
        </p:txBody>
      </p:sp>
      <p:sp>
        <p:nvSpPr>
          <p:cNvPr id="35" name="Google Shape;35;p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4"/>
          <p:cNvSpPr/>
          <p:nvPr/>
        </p:nvSpPr>
        <p:spPr>
          <a:xfrm>
            <a:off x="4242662" y="1709738"/>
            <a:ext cx="490133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5"/>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
        <p:nvSpPr>
          <p:cNvPr id="41" name="Google Shape;41;p5"/>
          <p:cNvSpPr txBox="1">
            <a:spLocks noGrp="1"/>
          </p:cNvSpPr>
          <p:nvPr>
            <p:ph type="title"/>
          </p:nvPr>
        </p:nvSpPr>
        <p:spPr>
          <a:xfrm>
            <a:off x="457200" y="1"/>
            <a:ext cx="805815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75" algn="l">
              <a:lnSpc>
                <a:spcPct val="90000"/>
              </a:lnSpc>
              <a:spcBef>
                <a:spcPts val="315"/>
              </a:spcBef>
              <a:spcAft>
                <a:spcPts val="0"/>
              </a:spcAft>
              <a:buClr>
                <a:srgbClr val="7F7F7F"/>
              </a:buClr>
              <a:buSzPts val="1050"/>
              <a:buChar char="•"/>
              <a:defRPr sz="1050">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3" name="Google Shape;43;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75" algn="l">
              <a:lnSpc>
                <a:spcPct val="90000"/>
              </a:lnSpc>
              <a:spcBef>
                <a:spcPts val="315"/>
              </a:spcBef>
              <a:spcAft>
                <a:spcPts val="0"/>
              </a:spcAft>
              <a:buClr>
                <a:srgbClr val="7F7F7F"/>
              </a:buClr>
              <a:buSzPts val="1050"/>
              <a:buChar char="•"/>
              <a:defRPr sz="1050">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4" name="Google Shape;44;p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6"/>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
        <p:nvSpPr>
          <p:cNvPr id="50" name="Google Shape;50;p6"/>
          <p:cNvSpPr txBox="1">
            <a:spLocks noGrp="1"/>
          </p:cNvSpPr>
          <p:nvPr>
            <p:ph type="title"/>
          </p:nvPr>
        </p:nvSpPr>
        <p:spPr>
          <a:xfrm>
            <a:off x="457201" y="0"/>
            <a:ext cx="8053388"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623888" y="1489075"/>
            <a:ext cx="386715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540"/>
              </a:spcBef>
              <a:spcAft>
                <a:spcPts val="0"/>
              </a:spcAft>
              <a:buClr>
                <a:schemeClr val="dk1"/>
              </a:buClr>
              <a:buSzPts val="1800"/>
              <a:buNone/>
              <a:defRPr sz="1800" b="1"/>
            </a:lvl1pPr>
            <a:lvl2pPr marL="914400" lvl="1" indent="-228600" algn="l">
              <a:lnSpc>
                <a:spcPct val="90000"/>
              </a:lnSpc>
              <a:spcBef>
                <a:spcPts val="450"/>
              </a:spcBef>
              <a:spcAft>
                <a:spcPts val="0"/>
              </a:spcAft>
              <a:buClr>
                <a:schemeClr val="dk1"/>
              </a:buClr>
              <a:buSzPts val="1500"/>
              <a:buNone/>
              <a:defRPr sz="1500" b="1"/>
            </a:lvl2pPr>
            <a:lvl3pPr marL="1371600" lvl="2" indent="-228600" algn="l">
              <a:lnSpc>
                <a:spcPct val="90000"/>
              </a:lnSpc>
              <a:spcBef>
                <a:spcPts val="405"/>
              </a:spcBef>
              <a:spcAft>
                <a:spcPts val="0"/>
              </a:spcAft>
              <a:buClr>
                <a:schemeClr val="dk1"/>
              </a:buClr>
              <a:buSzPts val="1350"/>
              <a:buNone/>
              <a:defRPr sz="1350" b="1"/>
            </a:lvl3pPr>
            <a:lvl4pPr marL="1828800" lvl="3" indent="-228600" algn="l">
              <a:lnSpc>
                <a:spcPct val="90000"/>
              </a:lnSpc>
              <a:spcBef>
                <a:spcPts val="360"/>
              </a:spcBef>
              <a:spcAft>
                <a:spcPts val="0"/>
              </a:spcAft>
              <a:buClr>
                <a:schemeClr val="dk1"/>
              </a:buClr>
              <a:buSzPts val="1200"/>
              <a:buNone/>
              <a:defRPr sz="1200" b="1"/>
            </a:lvl4pPr>
            <a:lvl5pPr marL="2286000" lvl="4" indent="-228600" algn="l">
              <a:lnSpc>
                <a:spcPct val="90000"/>
              </a:lnSpc>
              <a:spcBef>
                <a:spcPts val="360"/>
              </a:spcBef>
              <a:spcAft>
                <a:spcPts val="0"/>
              </a:spcAft>
              <a:buClr>
                <a:schemeClr val="dk1"/>
              </a:buClr>
              <a:buSzPts val="1200"/>
              <a:buNone/>
              <a:defRPr sz="1200" b="1"/>
            </a:lvl5pPr>
            <a:lvl6pPr marL="2743200" lvl="5" indent="-228600" algn="l">
              <a:lnSpc>
                <a:spcPct val="90000"/>
              </a:lnSpc>
              <a:spcBef>
                <a:spcPts val="360"/>
              </a:spcBef>
              <a:spcAft>
                <a:spcPts val="0"/>
              </a:spcAft>
              <a:buClr>
                <a:schemeClr val="dk1"/>
              </a:buClr>
              <a:buSzPts val="1200"/>
              <a:buNone/>
              <a:defRPr sz="1200" b="1"/>
            </a:lvl6pPr>
            <a:lvl7pPr marL="3200400" lvl="6" indent="-228600" algn="l">
              <a:lnSpc>
                <a:spcPct val="90000"/>
              </a:lnSpc>
              <a:spcBef>
                <a:spcPts val="360"/>
              </a:spcBef>
              <a:spcAft>
                <a:spcPts val="0"/>
              </a:spcAft>
              <a:buClr>
                <a:schemeClr val="dk1"/>
              </a:buClr>
              <a:buSzPts val="1200"/>
              <a:buNone/>
              <a:defRPr sz="1200" b="1"/>
            </a:lvl7pPr>
            <a:lvl8pPr marL="3657600" lvl="7" indent="-228600" algn="l">
              <a:lnSpc>
                <a:spcPct val="90000"/>
              </a:lnSpc>
              <a:spcBef>
                <a:spcPts val="360"/>
              </a:spcBef>
              <a:spcAft>
                <a:spcPts val="0"/>
              </a:spcAft>
              <a:buClr>
                <a:schemeClr val="dk1"/>
              </a:buClr>
              <a:buSzPts val="1200"/>
              <a:buNone/>
              <a:defRPr sz="1200" b="1"/>
            </a:lvl8pPr>
            <a:lvl9pPr marL="4114800" lvl="8" indent="-228600" algn="l">
              <a:lnSpc>
                <a:spcPct val="90000"/>
              </a:lnSpc>
              <a:spcBef>
                <a:spcPts val="360"/>
              </a:spcBef>
              <a:spcAft>
                <a:spcPts val="0"/>
              </a:spcAft>
              <a:buClr>
                <a:schemeClr val="dk1"/>
              </a:buClr>
              <a:buSzPts val="1200"/>
              <a:buNone/>
              <a:defRPr sz="1200" b="1"/>
            </a:lvl9pPr>
          </a:lstStyle>
          <a:p>
            <a:endParaRPr/>
          </a:p>
        </p:txBody>
      </p:sp>
      <p:sp>
        <p:nvSpPr>
          <p:cNvPr id="52" name="Google Shape;52;p6"/>
          <p:cNvSpPr txBox="1">
            <a:spLocks noGrp="1"/>
          </p:cNvSpPr>
          <p:nvPr>
            <p:ph type="body" idx="2"/>
          </p:nvPr>
        </p:nvSpPr>
        <p:spPr>
          <a:xfrm>
            <a:off x="623888" y="2193928"/>
            <a:ext cx="3867150" cy="3978275"/>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75" algn="l">
              <a:lnSpc>
                <a:spcPct val="90000"/>
              </a:lnSpc>
              <a:spcBef>
                <a:spcPts val="315"/>
              </a:spcBef>
              <a:spcAft>
                <a:spcPts val="0"/>
              </a:spcAft>
              <a:buClr>
                <a:srgbClr val="7F7F7F"/>
              </a:buClr>
              <a:buSzPts val="1050"/>
              <a:buChar char="•"/>
              <a:defRPr sz="1050">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3" name="Google Shape;53;p6"/>
          <p:cNvSpPr txBox="1">
            <a:spLocks noGrp="1"/>
          </p:cNvSpPr>
          <p:nvPr>
            <p:ph type="body" idx="3"/>
          </p:nvPr>
        </p:nvSpPr>
        <p:spPr>
          <a:xfrm>
            <a:off x="4642249" y="1489075"/>
            <a:ext cx="386834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540"/>
              </a:spcBef>
              <a:spcAft>
                <a:spcPts val="0"/>
              </a:spcAft>
              <a:buClr>
                <a:schemeClr val="dk1"/>
              </a:buClr>
              <a:buSzPts val="1800"/>
              <a:buNone/>
              <a:defRPr sz="1800" b="1"/>
            </a:lvl1pPr>
            <a:lvl2pPr marL="914400" lvl="1" indent="-228600" algn="l">
              <a:lnSpc>
                <a:spcPct val="90000"/>
              </a:lnSpc>
              <a:spcBef>
                <a:spcPts val="450"/>
              </a:spcBef>
              <a:spcAft>
                <a:spcPts val="0"/>
              </a:spcAft>
              <a:buClr>
                <a:schemeClr val="dk1"/>
              </a:buClr>
              <a:buSzPts val="1500"/>
              <a:buNone/>
              <a:defRPr sz="1500" b="1"/>
            </a:lvl2pPr>
            <a:lvl3pPr marL="1371600" lvl="2" indent="-228600" algn="l">
              <a:lnSpc>
                <a:spcPct val="90000"/>
              </a:lnSpc>
              <a:spcBef>
                <a:spcPts val="405"/>
              </a:spcBef>
              <a:spcAft>
                <a:spcPts val="0"/>
              </a:spcAft>
              <a:buClr>
                <a:schemeClr val="dk1"/>
              </a:buClr>
              <a:buSzPts val="1350"/>
              <a:buNone/>
              <a:defRPr sz="1350" b="1"/>
            </a:lvl3pPr>
            <a:lvl4pPr marL="1828800" lvl="3" indent="-228600" algn="l">
              <a:lnSpc>
                <a:spcPct val="90000"/>
              </a:lnSpc>
              <a:spcBef>
                <a:spcPts val="360"/>
              </a:spcBef>
              <a:spcAft>
                <a:spcPts val="0"/>
              </a:spcAft>
              <a:buClr>
                <a:schemeClr val="dk1"/>
              </a:buClr>
              <a:buSzPts val="1200"/>
              <a:buNone/>
              <a:defRPr sz="1200" b="1"/>
            </a:lvl4pPr>
            <a:lvl5pPr marL="2286000" lvl="4" indent="-228600" algn="l">
              <a:lnSpc>
                <a:spcPct val="90000"/>
              </a:lnSpc>
              <a:spcBef>
                <a:spcPts val="360"/>
              </a:spcBef>
              <a:spcAft>
                <a:spcPts val="0"/>
              </a:spcAft>
              <a:buClr>
                <a:schemeClr val="dk1"/>
              </a:buClr>
              <a:buSzPts val="1200"/>
              <a:buNone/>
              <a:defRPr sz="1200" b="1"/>
            </a:lvl5pPr>
            <a:lvl6pPr marL="2743200" lvl="5" indent="-228600" algn="l">
              <a:lnSpc>
                <a:spcPct val="90000"/>
              </a:lnSpc>
              <a:spcBef>
                <a:spcPts val="360"/>
              </a:spcBef>
              <a:spcAft>
                <a:spcPts val="0"/>
              </a:spcAft>
              <a:buClr>
                <a:schemeClr val="dk1"/>
              </a:buClr>
              <a:buSzPts val="1200"/>
              <a:buNone/>
              <a:defRPr sz="1200" b="1"/>
            </a:lvl6pPr>
            <a:lvl7pPr marL="3200400" lvl="6" indent="-228600" algn="l">
              <a:lnSpc>
                <a:spcPct val="90000"/>
              </a:lnSpc>
              <a:spcBef>
                <a:spcPts val="360"/>
              </a:spcBef>
              <a:spcAft>
                <a:spcPts val="0"/>
              </a:spcAft>
              <a:buClr>
                <a:schemeClr val="dk1"/>
              </a:buClr>
              <a:buSzPts val="1200"/>
              <a:buNone/>
              <a:defRPr sz="1200" b="1"/>
            </a:lvl7pPr>
            <a:lvl8pPr marL="3657600" lvl="7" indent="-228600" algn="l">
              <a:lnSpc>
                <a:spcPct val="90000"/>
              </a:lnSpc>
              <a:spcBef>
                <a:spcPts val="360"/>
              </a:spcBef>
              <a:spcAft>
                <a:spcPts val="0"/>
              </a:spcAft>
              <a:buClr>
                <a:schemeClr val="dk1"/>
              </a:buClr>
              <a:buSzPts val="1200"/>
              <a:buNone/>
              <a:defRPr sz="1200" b="1"/>
            </a:lvl8pPr>
            <a:lvl9pPr marL="4114800" lvl="8" indent="-228600" algn="l">
              <a:lnSpc>
                <a:spcPct val="90000"/>
              </a:lnSpc>
              <a:spcBef>
                <a:spcPts val="360"/>
              </a:spcBef>
              <a:spcAft>
                <a:spcPts val="0"/>
              </a:spcAft>
              <a:buClr>
                <a:schemeClr val="dk1"/>
              </a:buClr>
              <a:buSzPts val="1200"/>
              <a:buNone/>
              <a:defRPr sz="1200" b="1"/>
            </a:lvl9pPr>
          </a:lstStyle>
          <a:p>
            <a:endParaRPr/>
          </a:p>
        </p:txBody>
      </p:sp>
      <p:sp>
        <p:nvSpPr>
          <p:cNvPr id="54" name="Google Shape;54;p6"/>
          <p:cNvSpPr txBox="1">
            <a:spLocks noGrp="1"/>
          </p:cNvSpPr>
          <p:nvPr>
            <p:ph type="body" idx="4"/>
          </p:nvPr>
        </p:nvSpPr>
        <p:spPr>
          <a:xfrm>
            <a:off x="4642249" y="2193928"/>
            <a:ext cx="3868340" cy="3978275"/>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75" algn="l">
              <a:lnSpc>
                <a:spcPct val="90000"/>
              </a:lnSpc>
              <a:spcBef>
                <a:spcPts val="315"/>
              </a:spcBef>
              <a:spcAft>
                <a:spcPts val="0"/>
              </a:spcAft>
              <a:buClr>
                <a:srgbClr val="7F7F7F"/>
              </a:buClr>
              <a:buSzPts val="1050"/>
              <a:buChar char="•"/>
              <a:defRPr sz="1050">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6"/>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7"/>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
        <p:nvSpPr>
          <p:cNvPr id="61" name="Google Shape;61;p7"/>
          <p:cNvSpPr txBox="1">
            <a:spLocks noGrp="1"/>
          </p:cNvSpPr>
          <p:nvPr>
            <p:ph type="title"/>
          </p:nvPr>
        </p:nvSpPr>
        <p:spPr>
          <a:xfrm>
            <a:off x="457200" y="1"/>
            <a:ext cx="805815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7"/>
          <p:cNvSpPr/>
          <p:nvPr/>
        </p:nvSpPr>
        <p:spPr>
          <a:xfrm>
            <a:off x="0" y="0"/>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75" algn="l">
              <a:lnSpc>
                <a:spcPct val="90000"/>
              </a:lnSpc>
              <a:spcBef>
                <a:spcPts val="315"/>
              </a:spcBef>
              <a:spcAft>
                <a:spcPts val="0"/>
              </a:spcAft>
              <a:buClr>
                <a:srgbClr val="7F7F7F"/>
              </a:buClr>
              <a:buSzPts val="1050"/>
              <a:buChar char="•"/>
              <a:defRPr sz="1050">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3" name="Google Shape;73;p9"/>
          <p:cNvSpPr txBox="1">
            <a:spLocks noGrp="1"/>
          </p:cNvSpPr>
          <p:nvPr>
            <p:ph type="body" idx="2"/>
          </p:nvPr>
        </p:nvSpPr>
        <p:spPr>
          <a:xfrm>
            <a:off x="629841" y="2101850"/>
            <a:ext cx="2949178"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
              </a:spcBef>
              <a:spcAft>
                <a:spcPts val="0"/>
              </a:spcAft>
              <a:buClr>
                <a:schemeClr val="dk1"/>
              </a:buClr>
              <a:buSzPts val="1200"/>
              <a:buNone/>
              <a:defRPr sz="1200"/>
            </a:lvl1pPr>
            <a:lvl2pPr marL="914400" lvl="1" indent="-228600" algn="l">
              <a:lnSpc>
                <a:spcPct val="90000"/>
              </a:lnSpc>
              <a:spcBef>
                <a:spcPts val="315"/>
              </a:spcBef>
              <a:spcAft>
                <a:spcPts val="0"/>
              </a:spcAft>
              <a:buClr>
                <a:schemeClr val="dk1"/>
              </a:buClr>
              <a:buSzPts val="1050"/>
              <a:buNone/>
              <a:defRPr sz="1050"/>
            </a:lvl2pPr>
            <a:lvl3pPr marL="1371600" lvl="2" indent="-228600" algn="l">
              <a:lnSpc>
                <a:spcPct val="90000"/>
              </a:lnSpc>
              <a:spcBef>
                <a:spcPts val="270"/>
              </a:spcBef>
              <a:spcAft>
                <a:spcPts val="0"/>
              </a:spcAft>
              <a:buClr>
                <a:schemeClr val="dk1"/>
              </a:buClr>
              <a:buSzPts val="900"/>
              <a:buNone/>
              <a:defRPr sz="900"/>
            </a:lvl3pPr>
            <a:lvl4pPr marL="1828800" lvl="3" indent="-228600" algn="l">
              <a:lnSpc>
                <a:spcPct val="90000"/>
              </a:lnSpc>
              <a:spcBef>
                <a:spcPts val="225"/>
              </a:spcBef>
              <a:spcAft>
                <a:spcPts val="0"/>
              </a:spcAft>
              <a:buClr>
                <a:schemeClr val="dk1"/>
              </a:buClr>
              <a:buSzPts val="750"/>
              <a:buNone/>
              <a:defRPr sz="750"/>
            </a:lvl4pPr>
            <a:lvl5pPr marL="2286000" lvl="4" indent="-228600" algn="l">
              <a:lnSpc>
                <a:spcPct val="90000"/>
              </a:lnSpc>
              <a:spcBef>
                <a:spcPts val="225"/>
              </a:spcBef>
              <a:spcAft>
                <a:spcPts val="0"/>
              </a:spcAft>
              <a:buClr>
                <a:schemeClr val="dk1"/>
              </a:buClr>
              <a:buSzPts val="750"/>
              <a:buNone/>
              <a:defRPr sz="750"/>
            </a:lvl5pPr>
            <a:lvl6pPr marL="2743200" lvl="5" indent="-228600" algn="l">
              <a:lnSpc>
                <a:spcPct val="90000"/>
              </a:lnSpc>
              <a:spcBef>
                <a:spcPts val="225"/>
              </a:spcBef>
              <a:spcAft>
                <a:spcPts val="0"/>
              </a:spcAft>
              <a:buClr>
                <a:schemeClr val="dk1"/>
              </a:buClr>
              <a:buSzPts val="750"/>
              <a:buNone/>
              <a:defRPr sz="750"/>
            </a:lvl6pPr>
            <a:lvl7pPr marL="3200400" lvl="6" indent="-228600" algn="l">
              <a:lnSpc>
                <a:spcPct val="90000"/>
              </a:lnSpc>
              <a:spcBef>
                <a:spcPts val="225"/>
              </a:spcBef>
              <a:spcAft>
                <a:spcPts val="0"/>
              </a:spcAft>
              <a:buClr>
                <a:schemeClr val="dk1"/>
              </a:buClr>
              <a:buSzPts val="750"/>
              <a:buNone/>
              <a:defRPr sz="750"/>
            </a:lvl7pPr>
            <a:lvl8pPr marL="3657600" lvl="7" indent="-228600" algn="l">
              <a:lnSpc>
                <a:spcPct val="90000"/>
              </a:lnSpc>
              <a:spcBef>
                <a:spcPts val="225"/>
              </a:spcBef>
              <a:spcAft>
                <a:spcPts val="0"/>
              </a:spcAft>
              <a:buClr>
                <a:schemeClr val="dk1"/>
              </a:buClr>
              <a:buSzPts val="750"/>
              <a:buNone/>
              <a:defRPr sz="750"/>
            </a:lvl8pPr>
            <a:lvl9pPr marL="4114800" lvl="8" indent="-228600" algn="l">
              <a:lnSpc>
                <a:spcPct val="90000"/>
              </a:lnSpc>
              <a:spcBef>
                <a:spcPts val="225"/>
              </a:spcBef>
              <a:spcAft>
                <a:spcPts val="0"/>
              </a:spcAft>
              <a:buClr>
                <a:schemeClr val="dk1"/>
              </a:buClr>
              <a:buSzPts val="750"/>
              <a:buNone/>
              <a:defRPr sz="750"/>
            </a:lvl9pPr>
          </a:lstStyle>
          <a:p>
            <a:endParaRPr/>
          </a:p>
        </p:txBody>
      </p:sp>
      <p:sp>
        <p:nvSpPr>
          <p:cNvPr id="74" name="Google Shape;74;p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3887391" y="987428"/>
            <a:ext cx="4629150" cy="4873625"/>
          </a:xfrm>
          <a:prstGeom prst="rect">
            <a:avLst/>
          </a:prstGeom>
          <a:noFill/>
          <a:ln>
            <a:noFill/>
          </a:ln>
        </p:spPr>
      </p:sp>
      <p:sp>
        <p:nvSpPr>
          <p:cNvPr id="80" name="Google Shape;80;p10"/>
          <p:cNvSpPr txBox="1">
            <a:spLocks noGrp="1"/>
          </p:cNvSpPr>
          <p:nvPr>
            <p:ph type="body" idx="1"/>
          </p:nvPr>
        </p:nvSpPr>
        <p:spPr>
          <a:xfrm>
            <a:off x="629841" y="2101850"/>
            <a:ext cx="2949178"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
              </a:spcBef>
              <a:spcAft>
                <a:spcPts val="0"/>
              </a:spcAft>
              <a:buClr>
                <a:schemeClr val="dk1"/>
              </a:buClr>
              <a:buSzPts val="1200"/>
              <a:buNone/>
              <a:defRPr sz="1200"/>
            </a:lvl1pPr>
            <a:lvl2pPr marL="914400" lvl="1" indent="-228600" algn="l">
              <a:lnSpc>
                <a:spcPct val="90000"/>
              </a:lnSpc>
              <a:spcBef>
                <a:spcPts val="315"/>
              </a:spcBef>
              <a:spcAft>
                <a:spcPts val="0"/>
              </a:spcAft>
              <a:buClr>
                <a:schemeClr val="dk1"/>
              </a:buClr>
              <a:buSzPts val="1050"/>
              <a:buNone/>
              <a:defRPr sz="1050"/>
            </a:lvl2pPr>
            <a:lvl3pPr marL="1371600" lvl="2" indent="-228600" algn="l">
              <a:lnSpc>
                <a:spcPct val="90000"/>
              </a:lnSpc>
              <a:spcBef>
                <a:spcPts val="270"/>
              </a:spcBef>
              <a:spcAft>
                <a:spcPts val="0"/>
              </a:spcAft>
              <a:buClr>
                <a:schemeClr val="dk1"/>
              </a:buClr>
              <a:buSzPts val="900"/>
              <a:buNone/>
              <a:defRPr sz="900"/>
            </a:lvl3pPr>
            <a:lvl4pPr marL="1828800" lvl="3" indent="-228600" algn="l">
              <a:lnSpc>
                <a:spcPct val="90000"/>
              </a:lnSpc>
              <a:spcBef>
                <a:spcPts val="225"/>
              </a:spcBef>
              <a:spcAft>
                <a:spcPts val="0"/>
              </a:spcAft>
              <a:buClr>
                <a:schemeClr val="dk1"/>
              </a:buClr>
              <a:buSzPts val="750"/>
              <a:buNone/>
              <a:defRPr sz="750"/>
            </a:lvl4pPr>
            <a:lvl5pPr marL="2286000" lvl="4" indent="-228600" algn="l">
              <a:lnSpc>
                <a:spcPct val="90000"/>
              </a:lnSpc>
              <a:spcBef>
                <a:spcPts val="225"/>
              </a:spcBef>
              <a:spcAft>
                <a:spcPts val="0"/>
              </a:spcAft>
              <a:buClr>
                <a:schemeClr val="dk1"/>
              </a:buClr>
              <a:buSzPts val="750"/>
              <a:buNone/>
              <a:defRPr sz="750"/>
            </a:lvl5pPr>
            <a:lvl6pPr marL="2743200" lvl="5" indent="-228600" algn="l">
              <a:lnSpc>
                <a:spcPct val="90000"/>
              </a:lnSpc>
              <a:spcBef>
                <a:spcPts val="225"/>
              </a:spcBef>
              <a:spcAft>
                <a:spcPts val="0"/>
              </a:spcAft>
              <a:buClr>
                <a:schemeClr val="dk1"/>
              </a:buClr>
              <a:buSzPts val="750"/>
              <a:buNone/>
              <a:defRPr sz="750"/>
            </a:lvl6pPr>
            <a:lvl7pPr marL="3200400" lvl="6" indent="-228600" algn="l">
              <a:lnSpc>
                <a:spcPct val="90000"/>
              </a:lnSpc>
              <a:spcBef>
                <a:spcPts val="225"/>
              </a:spcBef>
              <a:spcAft>
                <a:spcPts val="0"/>
              </a:spcAft>
              <a:buClr>
                <a:schemeClr val="dk1"/>
              </a:buClr>
              <a:buSzPts val="750"/>
              <a:buNone/>
              <a:defRPr sz="750"/>
            </a:lvl7pPr>
            <a:lvl8pPr marL="3657600" lvl="7" indent="-228600" algn="l">
              <a:lnSpc>
                <a:spcPct val="90000"/>
              </a:lnSpc>
              <a:spcBef>
                <a:spcPts val="225"/>
              </a:spcBef>
              <a:spcAft>
                <a:spcPts val="0"/>
              </a:spcAft>
              <a:buClr>
                <a:schemeClr val="dk1"/>
              </a:buClr>
              <a:buSzPts val="750"/>
              <a:buNone/>
              <a:defRPr sz="750"/>
            </a:lvl8pPr>
            <a:lvl9pPr marL="4114800" lvl="8" indent="-228600" algn="l">
              <a:lnSpc>
                <a:spcPct val="90000"/>
              </a:lnSpc>
              <a:spcBef>
                <a:spcPts val="225"/>
              </a:spcBef>
              <a:spcAft>
                <a:spcPts val="0"/>
              </a:spcAft>
              <a:buClr>
                <a:schemeClr val="dk1"/>
              </a:buClr>
              <a:buSzPts val="750"/>
              <a:buNone/>
              <a:defRPr sz="750"/>
            </a:lvl9pPr>
          </a:lstStyle>
          <a:p>
            <a:endParaRPr/>
          </a:p>
        </p:txBody>
      </p:sp>
      <p:sp>
        <p:nvSpPr>
          <p:cNvPr id="81" name="Google Shape;81;p1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3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630"/>
              </a:spcBef>
              <a:spcAft>
                <a:spcPts val="0"/>
              </a:spcAft>
              <a:buClr>
                <a:schemeClr val="dk1"/>
              </a:buClr>
              <a:buSzPts val="2100"/>
              <a:buFont typeface="Arial"/>
              <a:buChar char="•"/>
              <a:defRPr sz="21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50"/>
              </a:spcBef>
              <a:spcAft>
                <a:spcPts val="0"/>
              </a:spcAft>
              <a:buClr>
                <a:schemeClr val="dk1"/>
              </a:buClr>
              <a:buSzPts val="1500"/>
              <a:buFont typeface="Arial"/>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4325" algn="l" rtl="0">
              <a:lnSpc>
                <a:spcPct val="90000"/>
              </a:lnSpc>
              <a:spcBef>
                <a:spcPts val="405"/>
              </a:spcBef>
              <a:spcAft>
                <a:spcPts val="0"/>
              </a:spcAft>
              <a:buClr>
                <a:schemeClr val="dk1"/>
              </a:buClr>
              <a:buSzPts val="1350"/>
              <a:buFont typeface="Arial"/>
              <a:buChar char="•"/>
              <a:defRPr sz="1350" b="0" i="0" u="none" strike="noStrike" cap="none">
                <a:solidFill>
                  <a:schemeClr val="dk1"/>
                </a:solidFill>
                <a:latin typeface="Quattrocento Sans"/>
                <a:ea typeface="Quattrocento Sans"/>
                <a:cs typeface="Quattrocento Sans"/>
                <a:sym typeface="Quattrocento Sans"/>
              </a:defRPr>
            </a:lvl4pPr>
            <a:lvl5pPr marL="2286000" marR="0" lvl="4" indent="-314325" algn="l" rtl="0">
              <a:lnSpc>
                <a:spcPct val="90000"/>
              </a:lnSpc>
              <a:spcBef>
                <a:spcPts val="405"/>
              </a:spcBef>
              <a:spcAft>
                <a:spcPts val="0"/>
              </a:spcAft>
              <a:buClr>
                <a:schemeClr val="dk1"/>
              </a:buClr>
              <a:buSzPts val="1350"/>
              <a:buFont typeface="Arial"/>
              <a:buChar char="•"/>
              <a:defRPr sz="1350" b="0" i="0" u="none" strike="noStrike" cap="none">
                <a:solidFill>
                  <a:schemeClr val="dk1"/>
                </a:solidFill>
                <a:latin typeface="Quattrocento Sans"/>
                <a:ea typeface="Quattrocento Sans"/>
                <a:cs typeface="Quattrocento Sans"/>
                <a:sym typeface="Quattrocento Sans"/>
              </a:defRPr>
            </a:lvl5pPr>
            <a:lvl6pPr marL="2743200" marR="0" lvl="5" indent="-314325" algn="l" rtl="0">
              <a:lnSpc>
                <a:spcPct val="90000"/>
              </a:lnSpc>
              <a:spcBef>
                <a:spcPts val="405"/>
              </a:spcBef>
              <a:spcAft>
                <a:spcPts val="0"/>
              </a:spcAft>
              <a:buClr>
                <a:schemeClr val="dk1"/>
              </a:buClr>
              <a:buSzPts val="1350"/>
              <a:buFont typeface="Arial"/>
              <a:buChar char="•"/>
              <a:defRPr sz="1350" b="0" i="0" u="none" strike="noStrike" cap="none">
                <a:solidFill>
                  <a:schemeClr val="dk1"/>
                </a:solidFill>
                <a:latin typeface="Quattrocento Sans"/>
                <a:ea typeface="Quattrocento Sans"/>
                <a:cs typeface="Quattrocento Sans"/>
                <a:sym typeface="Quattrocento Sans"/>
              </a:defRPr>
            </a:lvl6pPr>
            <a:lvl7pPr marL="3200400" marR="0" lvl="6" indent="-314325" algn="l" rtl="0">
              <a:lnSpc>
                <a:spcPct val="90000"/>
              </a:lnSpc>
              <a:spcBef>
                <a:spcPts val="405"/>
              </a:spcBef>
              <a:spcAft>
                <a:spcPts val="0"/>
              </a:spcAft>
              <a:buClr>
                <a:schemeClr val="dk1"/>
              </a:buClr>
              <a:buSzPts val="1350"/>
              <a:buFont typeface="Arial"/>
              <a:buChar char="•"/>
              <a:defRPr sz="1350" b="0" i="0" u="none" strike="noStrike" cap="none">
                <a:solidFill>
                  <a:schemeClr val="dk1"/>
                </a:solidFill>
                <a:latin typeface="Quattrocento Sans"/>
                <a:ea typeface="Quattrocento Sans"/>
                <a:cs typeface="Quattrocento Sans"/>
                <a:sym typeface="Quattrocento Sans"/>
              </a:defRPr>
            </a:lvl7pPr>
            <a:lvl8pPr marL="3657600" marR="0" lvl="7" indent="-314325" algn="l" rtl="0">
              <a:lnSpc>
                <a:spcPct val="90000"/>
              </a:lnSpc>
              <a:spcBef>
                <a:spcPts val="405"/>
              </a:spcBef>
              <a:spcAft>
                <a:spcPts val="0"/>
              </a:spcAft>
              <a:buClr>
                <a:schemeClr val="dk1"/>
              </a:buClr>
              <a:buSzPts val="1350"/>
              <a:buFont typeface="Arial"/>
              <a:buChar char="•"/>
              <a:defRPr sz="1350" b="0" i="0" u="none" strike="noStrike" cap="none">
                <a:solidFill>
                  <a:schemeClr val="dk1"/>
                </a:solidFill>
                <a:latin typeface="Quattrocento Sans"/>
                <a:ea typeface="Quattrocento Sans"/>
                <a:cs typeface="Quattrocento Sans"/>
                <a:sym typeface="Quattrocento Sans"/>
              </a:defRPr>
            </a:lvl8pPr>
            <a:lvl9pPr marL="4114800" marR="0" lvl="8" indent="-314325" algn="l" rtl="0">
              <a:lnSpc>
                <a:spcPct val="90000"/>
              </a:lnSpc>
              <a:spcBef>
                <a:spcPts val="405"/>
              </a:spcBef>
              <a:spcAft>
                <a:spcPts val="0"/>
              </a:spcAft>
              <a:buClr>
                <a:schemeClr val="dk1"/>
              </a:buClr>
              <a:buSzPts val="1350"/>
              <a:buFont typeface="Arial"/>
              <a:buChar char="•"/>
              <a:defRPr sz="135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tutorialspoint.com/jsp/jsp_overview.htm"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hyperlink" Target="http://www.javawebtutor.com/articles/jsp/jspusebean.php" TargetMode="External"/><Relationship Id="rId5" Type="http://schemas.openxmlformats.org/officeDocument/2006/relationships/hyperlink" Target="https://www.studytonight.com/jsp/creating-a-jsp-page.php" TargetMode="External"/><Relationship Id="rId4" Type="http://schemas.openxmlformats.org/officeDocument/2006/relationships/hyperlink" Target="https://www.javatpoint.com/jsp-tutoria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628650" y="2061006"/>
            <a:ext cx="7886700" cy="2387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6000"/>
              <a:buFont typeface="Quattrocento Sans"/>
              <a:buNone/>
            </a:pPr>
            <a:r>
              <a:rPr lang="en-US" sz="6000" b="1"/>
              <a:t>JSP-Java Server Pages  </a:t>
            </a:r>
            <a:endParaRPr sz="6000" b="1"/>
          </a:p>
        </p:txBody>
      </p:sp>
      <p:sp>
        <p:nvSpPr>
          <p:cNvPr id="106" name="Google Shape;106;p13"/>
          <p:cNvSpPr txBox="1">
            <a:spLocks noGrp="1"/>
          </p:cNvSpPr>
          <p:nvPr>
            <p:ph type="subTitle" idx="1"/>
          </p:nvPr>
        </p:nvSpPr>
        <p:spPr>
          <a:xfrm>
            <a:off x="628652" y="5110610"/>
            <a:ext cx="5029199" cy="113779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D24726"/>
              </a:buClr>
              <a:buSzPts val="2100"/>
              <a:buNone/>
            </a:pPr>
            <a:r>
              <a:rPr lang="en-US"/>
              <a:t>Dr. Rajeshree Khande</a:t>
            </a:r>
            <a:endParaRPr/>
          </a:p>
          <a:p>
            <a:pPr marL="0" lvl="0" indent="0" algn="l" rtl="0">
              <a:lnSpc>
                <a:spcPct val="150000"/>
              </a:lnSpc>
              <a:spcBef>
                <a:spcPts val="450"/>
              </a:spcBef>
              <a:spcAft>
                <a:spcPts val="0"/>
              </a:spcAft>
              <a:buClr>
                <a:srgbClr val="D24726"/>
              </a:buClr>
              <a:buSzPts val="2100"/>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The Lifecycle of a JSP Page :Steps</a:t>
            </a:r>
            <a:endParaRPr b="1"/>
          </a:p>
        </p:txBody>
      </p:sp>
      <p:sp>
        <p:nvSpPr>
          <p:cNvPr id="198" name="Google Shape;198;p22"/>
          <p:cNvSpPr txBox="1">
            <a:spLocks noGrp="1"/>
          </p:cNvSpPr>
          <p:nvPr>
            <p:ph type="body" idx="1"/>
          </p:nvPr>
        </p:nvSpPr>
        <p:spPr>
          <a:xfrm>
            <a:off x="298778" y="1542289"/>
            <a:ext cx="6939149" cy="474260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600"/>
              <a:buFont typeface="Quattrocento Sans"/>
              <a:buAutoNum type="arabicPeriod"/>
            </a:pPr>
            <a:r>
              <a:rPr lang="en-US" sz="1600">
                <a:solidFill>
                  <a:schemeClr val="dk1"/>
                </a:solidFill>
              </a:rPr>
              <a:t>Translation of JSP page</a:t>
            </a:r>
            <a:endParaRPr/>
          </a:p>
          <a:p>
            <a:pPr marL="228600" lvl="0" indent="-228600" algn="l" rtl="0">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Compilation of JSP page(Compilation of JSP page into _jsp.java)</a:t>
            </a:r>
            <a:endParaRPr/>
          </a:p>
          <a:p>
            <a:pPr marL="228600" lvl="0" indent="-228600" algn="l" rtl="0">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Classloading (_jsp.java is converted to class file _jsp.class)</a:t>
            </a:r>
            <a:endParaRPr/>
          </a:p>
          <a:p>
            <a:pPr marL="228600" lvl="0" indent="-228600" algn="l" rtl="0">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Instantiation(Object of generated servlet is created)</a:t>
            </a:r>
            <a:endParaRPr/>
          </a:p>
          <a:p>
            <a:pPr marL="228600" lvl="0" indent="-228600" algn="l" rtl="0">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Initialisation(_jspinit() method is invoked by container)</a:t>
            </a:r>
            <a:endParaRPr/>
          </a:p>
          <a:p>
            <a:pPr marL="228600" lvl="0" indent="-228600" algn="l" rtl="0">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Request Processing(_jspservice() method is invoked by the container)</a:t>
            </a:r>
            <a:endParaRPr/>
          </a:p>
          <a:p>
            <a:pPr marL="228600" lvl="0" indent="-228600" algn="l" rtl="0">
              <a:lnSpc>
                <a:spcPct val="150000"/>
              </a:lnSpc>
              <a:spcBef>
                <a:spcPts val="1380"/>
              </a:spcBef>
              <a:spcAft>
                <a:spcPts val="0"/>
              </a:spcAft>
              <a:buClr>
                <a:schemeClr val="dk1"/>
              </a:buClr>
              <a:buSzPts val="1600"/>
              <a:buFont typeface="Quattrocento Sans"/>
              <a:buAutoNum type="arabicPeriod"/>
            </a:pPr>
            <a:r>
              <a:rPr lang="en-US" sz="1600">
                <a:solidFill>
                  <a:schemeClr val="dk1"/>
                </a:solidFill>
              </a:rPr>
              <a:t>Destroy (_jspDestroy() method invoked by the container)</a:t>
            </a:r>
            <a:endParaRPr/>
          </a:p>
          <a:p>
            <a:pPr marL="228600" lvl="0" indent="-127000" algn="l" rtl="0">
              <a:lnSpc>
                <a:spcPct val="150000"/>
              </a:lnSpc>
              <a:spcBef>
                <a:spcPts val="1380"/>
              </a:spcBef>
              <a:spcAft>
                <a:spcPts val="0"/>
              </a:spcAft>
              <a:buClr>
                <a:srgbClr val="7F7F7F"/>
              </a:buClr>
              <a:buSzPts val="1600"/>
              <a:buFont typeface="Quattrocento Sans"/>
              <a:buNone/>
            </a:pPr>
            <a:endParaRPr sz="1600">
              <a:solidFill>
                <a:schemeClr val="dk1"/>
              </a:solidFill>
            </a:endParaRPr>
          </a:p>
        </p:txBody>
      </p:sp>
      <p:sp>
        <p:nvSpPr>
          <p:cNvPr id="199" name="Google Shape;199;p2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00" name="Google Shape;200;p2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01" name="Google Shape;201;p2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90"/>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References</a:t>
            </a:r>
            <a:endParaRPr/>
          </a:p>
        </p:txBody>
      </p:sp>
      <p:sp>
        <p:nvSpPr>
          <p:cNvPr id="931" name="Google Shape;931;p90"/>
          <p:cNvSpPr txBox="1">
            <a:spLocks noGrp="1"/>
          </p:cNvSpPr>
          <p:nvPr>
            <p:ph type="body" idx="1"/>
          </p:nvPr>
        </p:nvSpPr>
        <p:spPr>
          <a:xfrm>
            <a:off x="628651" y="1825625"/>
            <a:ext cx="7742617" cy="435133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7F7F7F"/>
              </a:buClr>
              <a:buSzPts val="1200"/>
              <a:buNone/>
            </a:pPr>
            <a:r>
              <a:rPr lang="en-US" u="sng">
                <a:solidFill>
                  <a:schemeClr val="hlink"/>
                </a:solidFill>
                <a:hlinkClick r:id="rId3"/>
              </a:rPr>
              <a:t>https://www.tutorialspoint.com/jsp/jsp_overview.htm</a:t>
            </a:r>
            <a:endParaRPr/>
          </a:p>
          <a:p>
            <a:pPr marL="0" lvl="0" indent="0" algn="l" rtl="0">
              <a:lnSpc>
                <a:spcPct val="150000"/>
              </a:lnSpc>
              <a:spcBef>
                <a:spcPts val="1260"/>
              </a:spcBef>
              <a:spcAft>
                <a:spcPts val="0"/>
              </a:spcAft>
              <a:buClr>
                <a:srgbClr val="7F7F7F"/>
              </a:buClr>
              <a:buSzPts val="1200"/>
              <a:buNone/>
            </a:pPr>
            <a:r>
              <a:rPr lang="en-US" u="sng">
                <a:solidFill>
                  <a:schemeClr val="hlink"/>
                </a:solidFill>
                <a:hlinkClick r:id="rId4"/>
              </a:rPr>
              <a:t>https://www.javatpoint.com/jsp-tutorial</a:t>
            </a:r>
            <a:endParaRPr/>
          </a:p>
          <a:p>
            <a:pPr marL="0" lvl="0" indent="0" algn="l" rtl="0">
              <a:lnSpc>
                <a:spcPct val="150000"/>
              </a:lnSpc>
              <a:spcBef>
                <a:spcPts val="1260"/>
              </a:spcBef>
              <a:spcAft>
                <a:spcPts val="0"/>
              </a:spcAft>
              <a:buClr>
                <a:srgbClr val="7F7F7F"/>
              </a:buClr>
              <a:buSzPts val="1200"/>
              <a:buNone/>
            </a:pPr>
            <a:r>
              <a:rPr lang="en-US" u="sng">
                <a:solidFill>
                  <a:schemeClr val="hlink"/>
                </a:solidFill>
                <a:hlinkClick r:id="rId5"/>
              </a:rPr>
              <a:t>https://www.studytonight.com/jsp/creating-a-jsp-page.php</a:t>
            </a:r>
            <a:endParaRPr/>
          </a:p>
          <a:p>
            <a:pPr marL="0" lvl="0" indent="0" algn="l" rtl="0">
              <a:lnSpc>
                <a:spcPct val="150000"/>
              </a:lnSpc>
              <a:spcBef>
                <a:spcPts val="1260"/>
              </a:spcBef>
              <a:spcAft>
                <a:spcPts val="0"/>
              </a:spcAft>
              <a:buClr>
                <a:srgbClr val="7F7F7F"/>
              </a:buClr>
              <a:buSzPts val="1200"/>
              <a:buNone/>
            </a:pPr>
            <a:r>
              <a:rPr lang="en-US" u="sng">
                <a:solidFill>
                  <a:schemeClr val="hlink"/>
                </a:solidFill>
                <a:hlinkClick r:id="rId6"/>
              </a:rPr>
              <a:t>http://www.javawebtutor.com/articles/jsp/jspusebean.php</a:t>
            </a:r>
            <a:endParaRPr/>
          </a:p>
          <a:p>
            <a:pPr marL="0" lvl="0" indent="0" algn="l" rtl="0">
              <a:lnSpc>
                <a:spcPct val="150000"/>
              </a:lnSpc>
              <a:spcBef>
                <a:spcPts val="1260"/>
              </a:spcBef>
              <a:spcAft>
                <a:spcPts val="0"/>
              </a:spcAft>
              <a:buClr>
                <a:srgbClr val="7F7F7F"/>
              </a:buClr>
              <a:buSzPts val="1200"/>
              <a:buNone/>
            </a:pPr>
            <a:r>
              <a:rPr lang="en-US"/>
              <a:t>EBOOKS</a:t>
            </a:r>
            <a:endParaRPr/>
          </a:p>
          <a:p>
            <a:pPr marL="0" lvl="0" indent="0" algn="l" rtl="0">
              <a:lnSpc>
                <a:spcPct val="150000"/>
              </a:lnSpc>
              <a:spcBef>
                <a:spcPts val="1260"/>
              </a:spcBef>
              <a:spcAft>
                <a:spcPts val="0"/>
              </a:spcAft>
              <a:buClr>
                <a:srgbClr val="7F7F7F"/>
              </a:buClr>
              <a:buSzPts val="1200"/>
              <a:buNone/>
            </a:pPr>
            <a:r>
              <a:rPr lang="en-US"/>
              <a:t>https://www.pdfdrive.com/search?q=JSP&amp;pagecount=&amp;pubyear=&amp;searchin=&amp;em=</a:t>
            </a:r>
            <a:endParaRPr/>
          </a:p>
          <a:p>
            <a:pPr marL="0" lvl="0" indent="0" algn="l" rtl="0">
              <a:lnSpc>
                <a:spcPct val="150000"/>
              </a:lnSpc>
              <a:spcBef>
                <a:spcPts val="1260"/>
              </a:spcBef>
              <a:spcAft>
                <a:spcPts val="0"/>
              </a:spcAft>
              <a:buClr>
                <a:srgbClr val="7F7F7F"/>
              </a:buClr>
              <a:buSzPts val="1200"/>
              <a:buNone/>
            </a:pPr>
            <a:endParaRPr/>
          </a:p>
          <a:p>
            <a:pPr marL="0" lvl="0" indent="0" algn="l" rtl="0">
              <a:lnSpc>
                <a:spcPct val="150000"/>
              </a:lnSpc>
              <a:spcBef>
                <a:spcPts val="1260"/>
              </a:spcBef>
              <a:spcAft>
                <a:spcPts val="0"/>
              </a:spcAft>
              <a:buClr>
                <a:srgbClr val="7F7F7F"/>
              </a:buClr>
              <a:buSzPts val="1200"/>
              <a:buNone/>
            </a:pPr>
            <a:endParaRPr/>
          </a:p>
          <a:p>
            <a:pPr marL="0" lvl="0" indent="0" algn="l" rtl="0">
              <a:lnSpc>
                <a:spcPct val="150000"/>
              </a:lnSpc>
              <a:spcBef>
                <a:spcPts val="1260"/>
              </a:spcBef>
              <a:spcAft>
                <a:spcPts val="0"/>
              </a:spcAft>
              <a:buClr>
                <a:srgbClr val="7F7F7F"/>
              </a:buClr>
              <a:buSzPts val="1200"/>
              <a:buNone/>
            </a:pPr>
            <a:endParaRPr/>
          </a:p>
          <a:p>
            <a:pPr marL="0" lvl="0" indent="0" algn="l" rtl="0">
              <a:lnSpc>
                <a:spcPct val="150000"/>
              </a:lnSpc>
              <a:spcBef>
                <a:spcPts val="1260"/>
              </a:spcBef>
              <a:spcAft>
                <a:spcPts val="0"/>
              </a:spcAft>
              <a:buClr>
                <a:srgbClr val="7F7F7F"/>
              </a:buClr>
              <a:buSzPts val="1200"/>
              <a:buNone/>
            </a:pPr>
            <a:endParaRPr/>
          </a:p>
          <a:p>
            <a:pPr marL="0" lvl="0" indent="0" algn="l" rtl="0">
              <a:lnSpc>
                <a:spcPct val="150000"/>
              </a:lnSpc>
              <a:spcBef>
                <a:spcPts val="1260"/>
              </a:spcBef>
              <a:spcAft>
                <a:spcPts val="0"/>
              </a:spcAft>
              <a:buClr>
                <a:srgbClr val="7F7F7F"/>
              </a:buClr>
              <a:buSzPts val="1200"/>
              <a:buNone/>
            </a:pPr>
            <a:endParaRPr/>
          </a:p>
          <a:p>
            <a:pPr marL="0" lvl="0" indent="0" algn="l" rtl="0">
              <a:lnSpc>
                <a:spcPct val="150000"/>
              </a:lnSpc>
              <a:spcBef>
                <a:spcPts val="1260"/>
              </a:spcBef>
              <a:spcAft>
                <a:spcPts val="0"/>
              </a:spcAft>
              <a:buClr>
                <a:srgbClr val="7F7F7F"/>
              </a:buClr>
              <a:buSzPts val="1200"/>
              <a:buNone/>
            </a:pPr>
            <a:endParaRPr/>
          </a:p>
          <a:p>
            <a:pPr marL="0" lvl="0" indent="0" algn="l" rtl="0">
              <a:lnSpc>
                <a:spcPct val="150000"/>
              </a:lnSpc>
              <a:spcBef>
                <a:spcPts val="1260"/>
              </a:spcBef>
              <a:spcAft>
                <a:spcPts val="0"/>
              </a:spcAft>
              <a:buClr>
                <a:srgbClr val="7F7F7F"/>
              </a:buClr>
              <a:buSzPts val="1200"/>
              <a:buNone/>
            </a:pPr>
            <a:endParaRPr/>
          </a:p>
        </p:txBody>
      </p:sp>
      <p:sp>
        <p:nvSpPr>
          <p:cNvPr id="932" name="Google Shape;932;p9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933" name="Google Shape;933;p9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934" name="Google Shape;934;p9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Creating a simple JSP Page in Eclipse</a:t>
            </a:r>
            <a:endParaRPr b="1"/>
          </a:p>
        </p:txBody>
      </p:sp>
      <p:sp>
        <p:nvSpPr>
          <p:cNvPr id="207" name="Google Shape;207;p2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08" name="Google Shape;208;p2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09" name="Google Shape;209;p2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0" name="Google Shape;210;p23"/>
          <p:cNvSpPr/>
          <p:nvPr/>
        </p:nvSpPr>
        <p:spPr>
          <a:xfrm>
            <a:off x="242046" y="1260383"/>
            <a:ext cx="8659908" cy="5632311"/>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chemeClr val="dk1"/>
              </a:buClr>
              <a:buSzPts val="1800"/>
              <a:buFont typeface="Quattrocento Sans"/>
              <a:buAutoNum type="arabicPeriod"/>
            </a:pPr>
            <a:r>
              <a:rPr lang="en-US" sz="1800" b="0" i="0" u="none" strike="noStrike" cap="none">
                <a:solidFill>
                  <a:schemeClr val="dk1"/>
                </a:solidFill>
                <a:latin typeface="Quattrocento Sans"/>
                <a:ea typeface="Quattrocento Sans"/>
                <a:cs typeface="Quattrocento Sans"/>
                <a:sym typeface="Quattrocento Sans"/>
              </a:rPr>
              <a:t>In order to run JSP in Eclipse IDE, you need to have Apache tomcat Server configured in Eclipse IDE.</a:t>
            </a:r>
            <a:endParaRPr/>
          </a:p>
          <a:p>
            <a:pPr marL="342900" marR="0" lvl="0" indent="-342900" algn="l" rtl="0">
              <a:lnSpc>
                <a:spcPct val="200000"/>
              </a:lnSpc>
              <a:spcBef>
                <a:spcPts val="0"/>
              </a:spcBef>
              <a:spcAft>
                <a:spcPts val="0"/>
              </a:spcAft>
              <a:buClr>
                <a:srgbClr val="222222"/>
              </a:buClr>
              <a:buSzPts val="1800"/>
              <a:buFont typeface="Quattrocento Sans"/>
              <a:buAutoNum type="arabicPeriod"/>
            </a:pPr>
            <a:r>
              <a:rPr lang="en-US" sz="1800" b="0" i="0" u="none" strike="noStrike" cap="none">
                <a:solidFill>
                  <a:srgbClr val="222222"/>
                </a:solidFill>
                <a:latin typeface="arial"/>
                <a:ea typeface="arial"/>
                <a:cs typeface="arial"/>
                <a:sym typeface="arial"/>
              </a:rPr>
              <a:t>Open Eclipse, Click on New → Dynamic Web Project.</a:t>
            </a:r>
            <a:endParaRPr/>
          </a:p>
          <a:p>
            <a:pPr marL="342900" marR="0" lvl="0" indent="-342900" algn="l" rtl="0">
              <a:lnSpc>
                <a:spcPct val="200000"/>
              </a:lnSpc>
              <a:spcBef>
                <a:spcPts val="0"/>
              </a:spcBef>
              <a:spcAft>
                <a:spcPts val="0"/>
              </a:spcAft>
              <a:buClr>
                <a:srgbClr val="222222"/>
              </a:buClr>
              <a:buSzPts val="1800"/>
              <a:buFont typeface="Quattrocento Sans"/>
              <a:buAutoNum type="arabicPeriod"/>
            </a:pPr>
            <a:r>
              <a:rPr lang="en-US" sz="1800" b="0" i="0" u="none" strike="noStrike" cap="none">
                <a:solidFill>
                  <a:srgbClr val="222222"/>
                </a:solidFill>
                <a:latin typeface="arial"/>
                <a:ea typeface="arial"/>
                <a:cs typeface="arial"/>
                <a:sym typeface="arial"/>
              </a:rPr>
              <a:t>Give a name to your project and click on OK.</a:t>
            </a:r>
            <a:endParaRPr/>
          </a:p>
          <a:p>
            <a:pPr marL="342900" marR="0" lvl="0" indent="-342900" algn="l" rtl="0">
              <a:lnSpc>
                <a:spcPct val="200000"/>
              </a:lnSpc>
              <a:spcBef>
                <a:spcPts val="0"/>
              </a:spcBef>
              <a:spcAft>
                <a:spcPts val="0"/>
              </a:spcAft>
              <a:buClr>
                <a:srgbClr val="222222"/>
              </a:buClr>
              <a:buSzPts val="1800"/>
              <a:buFont typeface="Quattrocento Sans"/>
              <a:buAutoNum type="arabicPeriod"/>
            </a:pPr>
            <a:r>
              <a:rPr lang="en-US" sz="1800" b="0" i="0" u="none" strike="noStrike" cap="none">
                <a:solidFill>
                  <a:srgbClr val="222222"/>
                </a:solidFill>
                <a:latin typeface="arial"/>
                <a:ea typeface="arial"/>
                <a:cs typeface="arial"/>
                <a:sym typeface="arial"/>
              </a:rPr>
              <a:t>You will see a new project </a:t>
            </a:r>
            <a:r>
              <a:rPr lang="en-US" sz="1800" b="1" i="0" u="none" strike="noStrike" cap="none">
                <a:solidFill>
                  <a:srgbClr val="222222"/>
                </a:solidFill>
                <a:latin typeface="arial"/>
                <a:ea typeface="arial"/>
                <a:cs typeface="arial"/>
                <a:sym typeface="arial"/>
              </a:rPr>
              <a:t>created</a:t>
            </a:r>
            <a:r>
              <a:rPr lang="en-US" sz="1800" b="0" i="0" u="none" strike="noStrike" cap="none">
                <a:solidFill>
                  <a:srgbClr val="222222"/>
                </a:solidFill>
                <a:latin typeface="arial"/>
                <a:ea typeface="arial"/>
                <a:cs typeface="arial"/>
                <a:sym typeface="arial"/>
              </a:rPr>
              <a:t> in Project Explorer.</a:t>
            </a:r>
            <a:endParaRPr/>
          </a:p>
          <a:p>
            <a:pPr marL="342900" marR="0" lvl="0" indent="-342900" algn="l" rtl="0">
              <a:lnSpc>
                <a:spcPct val="200000"/>
              </a:lnSpc>
              <a:spcBef>
                <a:spcPts val="0"/>
              </a:spcBef>
              <a:spcAft>
                <a:spcPts val="0"/>
              </a:spcAft>
              <a:buClr>
                <a:srgbClr val="222222"/>
              </a:buClr>
              <a:buSzPts val="1800"/>
              <a:buFont typeface="Quattrocento Sans"/>
              <a:buAutoNum type="arabicPeriod"/>
            </a:pPr>
            <a:r>
              <a:rPr lang="en-US" sz="1800" b="0" i="0" u="none" strike="noStrike" cap="none">
                <a:solidFill>
                  <a:srgbClr val="222222"/>
                </a:solidFill>
                <a:latin typeface="arial"/>
                <a:ea typeface="arial"/>
                <a:cs typeface="arial"/>
                <a:sym typeface="arial"/>
              </a:rPr>
              <a:t>To </a:t>
            </a:r>
            <a:r>
              <a:rPr lang="en-US" sz="1800" b="1" i="0" u="none" strike="noStrike" cap="none">
                <a:solidFill>
                  <a:srgbClr val="222222"/>
                </a:solidFill>
                <a:latin typeface="arial"/>
                <a:ea typeface="arial"/>
                <a:cs typeface="arial"/>
                <a:sym typeface="arial"/>
              </a:rPr>
              <a:t>create</a:t>
            </a:r>
            <a:r>
              <a:rPr lang="en-US" sz="1800" b="0" i="0" u="none" strike="noStrike" cap="none">
                <a:solidFill>
                  <a:srgbClr val="222222"/>
                </a:solidFill>
                <a:latin typeface="arial"/>
                <a:ea typeface="arial"/>
                <a:cs typeface="arial"/>
                <a:sym typeface="arial"/>
              </a:rPr>
              <a:t> a new </a:t>
            </a:r>
            <a:r>
              <a:rPr lang="en-US" sz="1800" b="1" i="0" u="none" strike="noStrike" cap="none">
                <a:solidFill>
                  <a:srgbClr val="222222"/>
                </a:solidFill>
                <a:latin typeface="arial"/>
                <a:ea typeface="arial"/>
                <a:cs typeface="arial"/>
                <a:sym typeface="arial"/>
              </a:rPr>
              <a:t>JSP</a:t>
            </a:r>
            <a:r>
              <a:rPr lang="en-US" sz="1800" b="0" i="0" u="none" strike="noStrike" cap="none">
                <a:solidFill>
                  <a:srgbClr val="222222"/>
                </a:solidFill>
                <a:latin typeface="arial"/>
                <a:ea typeface="arial"/>
                <a:cs typeface="arial"/>
                <a:sym typeface="arial"/>
              </a:rPr>
              <a:t> file right click on Web Content directory, New → </a:t>
            </a:r>
            <a:r>
              <a:rPr lang="en-US" sz="1800" b="1" i="0" u="none" strike="noStrike" cap="none">
                <a:solidFill>
                  <a:srgbClr val="222222"/>
                </a:solidFill>
                <a:latin typeface="arial"/>
                <a:ea typeface="arial"/>
                <a:cs typeface="arial"/>
                <a:sym typeface="arial"/>
              </a:rPr>
              <a:t>JSP</a:t>
            </a:r>
            <a:r>
              <a:rPr lang="en-US" sz="1800" b="0" i="0" u="none" strike="noStrike" cap="none">
                <a:solidFill>
                  <a:srgbClr val="222222"/>
                </a:solidFill>
                <a:latin typeface="arial"/>
                <a:ea typeface="arial"/>
                <a:cs typeface="arial"/>
                <a:sym typeface="arial"/>
              </a:rPr>
              <a:t> file.</a:t>
            </a:r>
            <a:endParaRPr/>
          </a:p>
          <a:p>
            <a:pPr marL="342900" marR="0" lvl="0" indent="-342900" algn="l" rtl="0">
              <a:lnSpc>
                <a:spcPct val="200000"/>
              </a:lnSpc>
              <a:spcBef>
                <a:spcPts val="0"/>
              </a:spcBef>
              <a:spcAft>
                <a:spcPts val="0"/>
              </a:spcAft>
              <a:buClr>
                <a:srgbClr val="222222"/>
              </a:buClr>
              <a:buSzPts val="1800"/>
              <a:buFont typeface="Quattrocento Sans"/>
              <a:buAutoNum type="arabicPeriod"/>
            </a:pPr>
            <a:r>
              <a:rPr lang="en-US" sz="1800" b="0" i="0" u="none" strike="noStrike" cap="none">
                <a:solidFill>
                  <a:srgbClr val="222222"/>
                </a:solidFill>
                <a:latin typeface="arial"/>
                <a:ea typeface="arial"/>
                <a:cs typeface="arial"/>
                <a:sym typeface="arial"/>
              </a:rPr>
              <a:t>Give a name to your </a:t>
            </a:r>
            <a:r>
              <a:rPr lang="en-US" sz="1800" b="1" i="0" u="none" strike="noStrike" cap="none">
                <a:solidFill>
                  <a:srgbClr val="222222"/>
                </a:solidFill>
                <a:latin typeface="arial"/>
                <a:ea typeface="arial"/>
                <a:cs typeface="arial"/>
                <a:sym typeface="arial"/>
              </a:rPr>
              <a:t>JSP</a:t>
            </a:r>
            <a:r>
              <a:rPr lang="en-US" sz="1800" b="0" i="0" u="none" strike="noStrike" cap="none">
                <a:solidFill>
                  <a:srgbClr val="222222"/>
                </a:solidFill>
                <a:latin typeface="arial"/>
                <a:ea typeface="arial"/>
                <a:cs typeface="arial"/>
                <a:sym typeface="arial"/>
              </a:rPr>
              <a:t> file and click Finish.</a:t>
            </a:r>
            <a:endParaRPr/>
          </a:p>
          <a:p>
            <a:pPr marL="342900" marR="0" lvl="0" indent="-342900" algn="l" rtl="0">
              <a:lnSpc>
                <a:spcPct val="200000"/>
              </a:lnSpc>
              <a:spcBef>
                <a:spcPts val="0"/>
              </a:spcBef>
              <a:spcAft>
                <a:spcPts val="0"/>
              </a:spcAft>
              <a:buClr>
                <a:schemeClr val="dk1"/>
              </a:buClr>
              <a:buSzPts val="1800"/>
              <a:buFont typeface="Quattrocento Sans"/>
              <a:buAutoNum type="arabicPeriod"/>
            </a:pPr>
            <a:r>
              <a:rPr lang="en-US" sz="1800" b="0" i="0" u="none" strike="noStrike" cap="none">
                <a:solidFill>
                  <a:schemeClr val="dk1"/>
                </a:solidFill>
                <a:latin typeface="Quattrocento Sans"/>
                <a:ea typeface="Quattrocento Sans"/>
                <a:cs typeface="Quattrocento Sans"/>
                <a:sym typeface="Quattrocento Sans"/>
              </a:rPr>
              <a:t>Write some JSP code.</a:t>
            </a:r>
            <a:endParaRPr/>
          </a:p>
          <a:p>
            <a:pPr marL="342900" marR="0" lvl="0" indent="-342900" algn="l" rtl="0">
              <a:lnSpc>
                <a:spcPct val="200000"/>
              </a:lnSpc>
              <a:spcBef>
                <a:spcPts val="0"/>
              </a:spcBef>
              <a:spcAft>
                <a:spcPts val="0"/>
              </a:spcAft>
              <a:buClr>
                <a:schemeClr val="dk1"/>
              </a:buClr>
              <a:buSzPts val="1800"/>
              <a:buFont typeface="Quattrocento Sans"/>
              <a:buAutoNum type="arabicPeriod"/>
            </a:pPr>
            <a:r>
              <a:rPr lang="en-US" sz="1800" b="0" i="0" u="none" strike="noStrike" cap="none">
                <a:solidFill>
                  <a:schemeClr val="dk1"/>
                </a:solidFill>
                <a:latin typeface="Quattrocento Sans"/>
                <a:ea typeface="Quattrocento Sans"/>
                <a:cs typeface="Quattrocento Sans"/>
                <a:sym typeface="Quattrocento Sans"/>
              </a:rPr>
              <a:t>Run the JSP project. Right click on your JSP project ❯ Run as ❯ Click on “Run on Server”.</a:t>
            </a:r>
            <a:endParaRPr sz="1800" b="0" i="0" u="none" strike="noStrike" cap="none">
              <a:solidFill>
                <a:srgbClr val="22222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Creating a simple JSP Page</a:t>
            </a:r>
            <a:endParaRPr/>
          </a:p>
        </p:txBody>
      </p:sp>
      <p:sp>
        <p:nvSpPr>
          <p:cNvPr id="216" name="Google Shape;216;p24"/>
          <p:cNvSpPr txBox="1">
            <a:spLocks noGrp="1"/>
          </p:cNvSpPr>
          <p:nvPr>
            <p:ph type="body" idx="1"/>
          </p:nvPr>
        </p:nvSpPr>
        <p:spPr>
          <a:xfrm>
            <a:off x="298778" y="1542289"/>
            <a:ext cx="3719429"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800"/>
              <a:buNone/>
            </a:pPr>
            <a:r>
              <a:rPr lang="en-US" sz="1800">
                <a:solidFill>
                  <a:schemeClr val="dk1"/>
                </a:solidFill>
              </a:rPr>
              <a:t> &lt;html&gt;</a:t>
            </a:r>
            <a:br>
              <a:rPr lang="en-US" sz="1800">
                <a:solidFill>
                  <a:schemeClr val="dk1"/>
                </a:solidFill>
              </a:rPr>
            </a:br>
            <a:r>
              <a:rPr lang="en-US" sz="1800">
                <a:solidFill>
                  <a:schemeClr val="dk1"/>
                </a:solidFill>
              </a:rPr>
              <a:t>&lt;head&gt;</a:t>
            </a:r>
            <a:br>
              <a:rPr lang="en-US" sz="1800">
                <a:solidFill>
                  <a:schemeClr val="dk1"/>
                </a:solidFill>
              </a:rPr>
            </a:br>
            <a:r>
              <a:rPr lang="en-US" sz="1800">
                <a:solidFill>
                  <a:schemeClr val="dk1"/>
                </a:solidFill>
              </a:rPr>
              <a:t>&lt;title&gt;Hello World!&lt;/title&gt;</a:t>
            </a:r>
            <a:br>
              <a:rPr lang="en-US" sz="1800">
                <a:solidFill>
                  <a:schemeClr val="dk1"/>
                </a:solidFill>
              </a:rPr>
            </a:br>
            <a:r>
              <a:rPr lang="en-US" sz="1800">
                <a:solidFill>
                  <a:schemeClr val="dk1"/>
                </a:solidFill>
              </a:rPr>
              <a:t>&lt;/head&gt;</a:t>
            </a:r>
            <a:br>
              <a:rPr lang="en-US" sz="1800">
                <a:solidFill>
                  <a:schemeClr val="dk1"/>
                </a:solidFill>
              </a:rPr>
            </a:br>
            <a:r>
              <a:rPr lang="en-US" sz="1800">
                <a:solidFill>
                  <a:schemeClr val="dk1"/>
                </a:solidFill>
              </a:rPr>
              <a:t>&lt;body&gt;</a:t>
            </a:r>
            <a:br>
              <a:rPr lang="en-US" sz="1800">
                <a:solidFill>
                  <a:schemeClr val="dk1"/>
                </a:solidFill>
              </a:rPr>
            </a:br>
            <a:r>
              <a:rPr lang="en-US" sz="1800">
                <a:solidFill>
                  <a:schemeClr val="dk1"/>
                </a:solidFill>
              </a:rPr>
              <a:t>&lt;% out.print("Hello World!"); %&gt;</a:t>
            </a:r>
            <a:br>
              <a:rPr lang="en-US" sz="1800">
                <a:solidFill>
                  <a:schemeClr val="dk1"/>
                </a:solidFill>
              </a:rPr>
            </a:br>
            <a:r>
              <a:rPr lang="en-US" sz="1800">
                <a:solidFill>
                  <a:schemeClr val="dk1"/>
                </a:solidFill>
              </a:rPr>
              <a:t>&lt;/body&gt;</a:t>
            </a:r>
            <a:br>
              <a:rPr lang="en-US" sz="1800">
                <a:solidFill>
                  <a:schemeClr val="dk1"/>
                </a:solidFill>
              </a:rPr>
            </a:br>
            <a:r>
              <a:rPr lang="en-US" sz="1800">
                <a:solidFill>
                  <a:schemeClr val="dk1"/>
                </a:solidFill>
              </a:rPr>
              <a:t>&lt;/html&gt;</a:t>
            </a:r>
            <a:endParaRPr/>
          </a:p>
        </p:txBody>
      </p:sp>
      <p:sp>
        <p:nvSpPr>
          <p:cNvPr id="217" name="Google Shape;217;p24"/>
          <p:cNvSpPr txBox="1"/>
          <p:nvPr/>
        </p:nvSpPr>
        <p:spPr>
          <a:xfrm>
            <a:off x="4435313" y="1542289"/>
            <a:ext cx="3719429"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r>
              <a:rPr lang="en-US" sz="1800" b="0" i="0" u="none" strike="noStrike" cap="none">
                <a:solidFill>
                  <a:schemeClr val="dk1"/>
                </a:solidFill>
                <a:latin typeface="Quattrocento Sans"/>
                <a:ea typeface="Quattrocento Sans"/>
                <a:cs typeface="Quattrocento Sans"/>
                <a:sym typeface="Quattrocento Sans"/>
              </a:rPr>
              <a:t> </a:t>
            </a:r>
            <a:r>
              <a:rPr lang="en-US" sz="1800" b="1" i="0" u="none" strike="noStrike" cap="none">
                <a:solidFill>
                  <a:schemeClr val="dk1"/>
                </a:solidFill>
                <a:latin typeface="Quattrocento Sans"/>
                <a:ea typeface="Quattrocento Sans"/>
                <a:cs typeface="Quattrocento Sans"/>
                <a:sym typeface="Quattrocento Sans"/>
              </a:rPr>
              <a:t>JSP Tag</a:t>
            </a:r>
            <a:endParaRPr/>
          </a:p>
          <a:p>
            <a:pPr marL="342900" marR="0" lvl="0" indent="-342900" algn="l" rtl="0">
              <a:lnSpc>
                <a:spcPct val="150000"/>
              </a:lnSpc>
              <a:spcBef>
                <a:spcPts val="1440"/>
              </a:spcBef>
              <a:spcAft>
                <a:spcPts val="0"/>
              </a:spcAft>
              <a:buClr>
                <a:schemeClr val="dk1"/>
              </a:buClr>
              <a:buSzPts val="1800"/>
              <a:buFont typeface="Quattrocento Sans"/>
              <a:buAutoNum type="arabicPeriod"/>
            </a:pPr>
            <a:r>
              <a:rPr lang="en-US" sz="1800" b="1" i="0" u="none" strike="noStrike" cap="none">
                <a:solidFill>
                  <a:schemeClr val="dk1"/>
                </a:solidFill>
                <a:latin typeface="Quattrocento Sans"/>
                <a:ea typeface="Quattrocento Sans"/>
                <a:cs typeface="Quattrocento Sans"/>
                <a:sym typeface="Quattrocento Sans"/>
              </a:rPr>
              <a:t>Declaration Tag</a:t>
            </a:r>
            <a:endParaRPr/>
          </a:p>
          <a:p>
            <a:pPr marL="342900" marR="0" lvl="0" indent="-342900" algn="l" rtl="0">
              <a:lnSpc>
                <a:spcPct val="150000"/>
              </a:lnSpc>
              <a:spcBef>
                <a:spcPts val="1440"/>
              </a:spcBef>
              <a:spcAft>
                <a:spcPts val="0"/>
              </a:spcAft>
              <a:buClr>
                <a:schemeClr val="dk1"/>
              </a:buClr>
              <a:buSzPts val="1800"/>
              <a:buFont typeface="Quattrocento Sans"/>
              <a:buAutoNum type="arabicPeriod"/>
            </a:pPr>
            <a:r>
              <a:rPr lang="en-US" sz="1800" b="1" i="0" u="none" strike="noStrike" cap="none">
                <a:solidFill>
                  <a:schemeClr val="dk1"/>
                </a:solidFill>
                <a:latin typeface="Quattrocento Sans"/>
                <a:ea typeface="Quattrocento Sans"/>
                <a:cs typeface="Quattrocento Sans"/>
                <a:sym typeface="Quattrocento Sans"/>
              </a:rPr>
              <a:t>Expression Tag</a:t>
            </a:r>
            <a:endParaRPr/>
          </a:p>
          <a:p>
            <a:pPr marL="342900" marR="0" lvl="0" indent="-342900" algn="l" rtl="0">
              <a:lnSpc>
                <a:spcPct val="150000"/>
              </a:lnSpc>
              <a:spcBef>
                <a:spcPts val="1440"/>
              </a:spcBef>
              <a:spcAft>
                <a:spcPts val="0"/>
              </a:spcAft>
              <a:buClr>
                <a:schemeClr val="dk1"/>
              </a:buClr>
              <a:buSzPts val="1800"/>
              <a:buFont typeface="Quattrocento Sans"/>
              <a:buAutoNum type="arabicPeriod"/>
            </a:pPr>
            <a:r>
              <a:rPr lang="en-US" sz="1800" b="1" i="0" u="none" strike="noStrike" cap="none">
                <a:solidFill>
                  <a:schemeClr val="dk1"/>
                </a:solidFill>
                <a:latin typeface="Quattrocento Sans"/>
                <a:ea typeface="Quattrocento Sans"/>
                <a:cs typeface="Quattrocento Sans"/>
                <a:sym typeface="Quattrocento Sans"/>
              </a:rPr>
              <a:t>Directive Tag</a:t>
            </a:r>
            <a:endParaRPr/>
          </a:p>
          <a:p>
            <a:pPr marL="342900" marR="0" lvl="0" indent="-342900" algn="l" rtl="0">
              <a:lnSpc>
                <a:spcPct val="150000"/>
              </a:lnSpc>
              <a:spcBef>
                <a:spcPts val="1440"/>
              </a:spcBef>
              <a:spcAft>
                <a:spcPts val="0"/>
              </a:spcAft>
              <a:buClr>
                <a:schemeClr val="dk1"/>
              </a:buClr>
              <a:buSzPts val="1800"/>
              <a:buFont typeface="Quattrocento Sans"/>
              <a:buAutoNum type="arabicPeriod"/>
            </a:pPr>
            <a:r>
              <a:rPr lang="en-US" sz="1800" b="1" i="0" u="none" strike="noStrike" cap="none">
                <a:solidFill>
                  <a:schemeClr val="dk1"/>
                </a:solidFill>
                <a:latin typeface="Quattrocento Sans"/>
                <a:ea typeface="Quattrocento Sans"/>
                <a:cs typeface="Quattrocento Sans"/>
                <a:sym typeface="Quattrocento Sans"/>
              </a:rPr>
              <a:t>Scriptlet Tag</a:t>
            </a:r>
            <a:endParaRPr/>
          </a:p>
          <a:p>
            <a:pPr marL="342900" marR="0" lvl="0" indent="-342900" algn="l" rtl="0">
              <a:lnSpc>
                <a:spcPct val="150000"/>
              </a:lnSpc>
              <a:spcBef>
                <a:spcPts val="1440"/>
              </a:spcBef>
              <a:spcAft>
                <a:spcPts val="0"/>
              </a:spcAft>
              <a:buClr>
                <a:schemeClr val="dk1"/>
              </a:buClr>
              <a:buSzPts val="1800"/>
              <a:buFont typeface="Quattrocento Sans"/>
              <a:buAutoNum type="arabicPeriod"/>
            </a:pPr>
            <a:r>
              <a:rPr lang="en-US" sz="1800" b="1" i="0" u="none" strike="noStrike" cap="none">
                <a:solidFill>
                  <a:schemeClr val="dk1"/>
                </a:solidFill>
                <a:latin typeface="Quattrocento Sans"/>
                <a:ea typeface="Quattrocento Sans"/>
                <a:cs typeface="Quattrocento Sans"/>
                <a:sym typeface="Quattrocento Sans"/>
              </a:rPr>
              <a:t>Action Tag</a:t>
            </a:r>
            <a:endParaRPr/>
          </a:p>
          <a:p>
            <a:pPr marL="342900" marR="0" lvl="0" indent="-228600" algn="l" rtl="0">
              <a:lnSpc>
                <a:spcPct val="150000"/>
              </a:lnSpc>
              <a:spcBef>
                <a:spcPts val="1440"/>
              </a:spcBef>
              <a:spcAft>
                <a:spcPts val="0"/>
              </a:spcAft>
              <a:buClr>
                <a:srgbClr val="7F7F7F"/>
              </a:buClr>
              <a:buSzPts val="1800"/>
              <a:buFont typeface="Quattrocento Sans"/>
              <a:buNone/>
            </a:pPr>
            <a:endParaRPr sz="18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50000"/>
              </a:lnSpc>
              <a:spcBef>
                <a:spcPts val="1440"/>
              </a:spcBef>
              <a:spcAft>
                <a:spcPts val="0"/>
              </a:spcAft>
              <a:buClr>
                <a:srgbClr val="7F7F7F"/>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18" name="Google Shape;218;p2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19" name="Google Shape;219;p2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20" name="Google Shape;220;p2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scriptlet tag</a:t>
            </a:r>
            <a:endParaRPr sz="2800" b="1"/>
          </a:p>
        </p:txBody>
      </p:sp>
      <p:sp>
        <p:nvSpPr>
          <p:cNvPr id="226" name="Google Shape;226;p25"/>
          <p:cNvSpPr txBox="1">
            <a:spLocks noGrp="1"/>
          </p:cNvSpPr>
          <p:nvPr>
            <p:ph type="body" idx="1"/>
          </p:nvPr>
        </p:nvSpPr>
        <p:spPr>
          <a:xfrm>
            <a:off x="298778" y="1542289"/>
            <a:ext cx="3719429"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A scriptlet tag is used to </a:t>
            </a:r>
            <a:r>
              <a:rPr lang="en-US" sz="1800" b="1">
                <a:solidFill>
                  <a:schemeClr val="dk1"/>
                </a:solidFill>
              </a:rPr>
              <a:t>execute Java source code </a:t>
            </a:r>
            <a:r>
              <a:rPr lang="en-US" sz="1800">
                <a:solidFill>
                  <a:schemeClr val="dk1"/>
                </a:solidFill>
              </a:rPr>
              <a:t>in JSP.</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 </a:t>
            </a:r>
            <a:endParaRPr/>
          </a:p>
          <a:p>
            <a:pPr marL="0" lvl="0" indent="0" algn="l" rtl="0">
              <a:lnSpc>
                <a:spcPct val="150000"/>
              </a:lnSpc>
              <a:spcBef>
                <a:spcPts val="1440"/>
              </a:spcBef>
              <a:spcAft>
                <a:spcPts val="0"/>
              </a:spcAft>
              <a:buClr>
                <a:schemeClr val="dk1"/>
              </a:buClr>
              <a:buSzPts val="1800"/>
              <a:buNone/>
            </a:pPr>
            <a:r>
              <a:rPr lang="en-US" sz="1800">
                <a:solidFill>
                  <a:schemeClr val="dk1"/>
                </a:solidFill>
              </a:rPr>
              <a:t>  </a:t>
            </a:r>
            <a:r>
              <a:rPr lang="en-US" sz="1800" b="1">
                <a:solidFill>
                  <a:srgbClr val="0070C0"/>
                </a:solidFill>
              </a:rPr>
              <a:t>&lt;%  java source code %&gt;</a:t>
            </a:r>
            <a:endParaRPr/>
          </a:p>
        </p:txBody>
      </p:sp>
      <p:sp>
        <p:nvSpPr>
          <p:cNvPr id="227" name="Google Shape;227;p25"/>
          <p:cNvSpPr txBox="1"/>
          <p:nvPr/>
        </p:nvSpPr>
        <p:spPr>
          <a:xfrm>
            <a:off x="4304033" y="1542289"/>
            <a:ext cx="4649273"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r>
              <a:rPr lang="en-US" sz="1800" b="0" i="0" u="none" strike="noStrike" cap="none" dirty="0">
                <a:solidFill>
                  <a:schemeClr val="dk1"/>
                </a:solidFill>
                <a:latin typeface="Quattrocento Sans"/>
                <a:ea typeface="Quattrocento Sans"/>
                <a:cs typeface="Quattrocento Sans"/>
                <a:sym typeface="Quattrocento Sans"/>
              </a:rPr>
              <a:t>&lt;html&gt;</a:t>
            </a:r>
            <a:br>
              <a:rPr lang="en-US" sz="1800" b="0" i="0" u="none" strike="noStrike" cap="none" dirty="0">
                <a:solidFill>
                  <a:schemeClr val="dk1"/>
                </a:solidFill>
                <a:latin typeface="Quattrocento Sans"/>
                <a:ea typeface="Quattrocento Sans"/>
                <a:cs typeface="Quattrocento Sans"/>
                <a:sym typeface="Quattrocento Sans"/>
              </a:rPr>
            </a:br>
            <a:r>
              <a:rPr lang="en-US" sz="1800" b="0" i="0" u="none" strike="noStrike" cap="none" dirty="0">
                <a:solidFill>
                  <a:schemeClr val="dk1"/>
                </a:solidFill>
                <a:latin typeface="Quattrocento Sans"/>
                <a:ea typeface="Quattrocento Sans"/>
                <a:cs typeface="Quattrocento Sans"/>
                <a:sym typeface="Quattrocento Sans"/>
              </a:rPr>
              <a:t>&lt;head&gt;</a:t>
            </a:r>
            <a:br>
              <a:rPr lang="en-US" sz="1800" b="0" i="0" u="none" strike="noStrike" cap="none" dirty="0">
                <a:solidFill>
                  <a:schemeClr val="dk1"/>
                </a:solidFill>
                <a:latin typeface="Quattrocento Sans"/>
                <a:ea typeface="Quattrocento Sans"/>
                <a:cs typeface="Quattrocento Sans"/>
                <a:sym typeface="Quattrocento Sans"/>
              </a:rPr>
            </a:br>
            <a:r>
              <a:rPr lang="en-US" sz="1800" b="0" i="0" u="none" strike="noStrike" cap="none" dirty="0">
                <a:solidFill>
                  <a:schemeClr val="dk1"/>
                </a:solidFill>
                <a:latin typeface="Quattrocento Sans"/>
                <a:ea typeface="Quattrocento Sans"/>
                <a:cs typeface="Quattrocento Sans"/>
                <a:sym typeface="Quattrocento Sans"/>
              </a:rPr>
              <a:t>&lt;title&gt;Hello World&lt;/title&gt;</a:t>
            </a:r>
            <a:br>
              <a:rPr lang="en-US" sz="1800" b="0" i="0" u="none" strike="noStrike" cap="none" dirty="0">
                <a:solidFill>
                  <a:schemeClr val="dk1"/>
                </a:solidFill>
                <a:latin typeface="Quattrocento Sans"/>
                <a:ea typeface="Quattrocento Sans"/>
                <a:cs typeface="Quattrocento Sans"/>
                <a:sym typeface="Quattrocento Sans"/>
              </a:rPr>
            </a:br>
            <a:r>
              <a:rPr lang="en-US" sz="1800" b="0" i="0" u="none" strike="noStrike" cap="none" dirty="0">
                <a:solidFill>
                  <a:schemeClr val="dk1"/>
                </a:solidFill>
                <a:latin typeface="Quattrocento Sans"/>
                <a:ea typeface="Quattrocento Sans"/>
                <a:cs typeface="Quattrocento Sans"/>
                <a:sym typeface="Quattrocento Sans"/>
              </a:rPr>
              <a:t>&lt;/head&gt;</a:t>
            </a:r>
            <a:br>
              <a:rPr lang="en-US" sz="1800" b="0" i="0" u="none" strike="noStrike" cap="none" dirty="0">
                <a:solidFill>
                  <a:schemeClr val="dk1"/>
                </a:solidFill>
                <a:latin typeface="Quattrocento Sans"/>
                <a:ea typeface="Quattrocento Sans"/>
                <a:cs typeface="Quattrocento Sans"/>
                <a:sym typeface="Quattrocento Sans"/>
              </a:rPr>
            </a:br>
            <a:r>
              <a:rPr lang="en-US" sz="1800" b="0" i="0" u="none" strike="noStrike" cap="none" dirty="0">
                <a:solidFill>
                  <a:schemeClr val="dk1"/>
                </a:solidFill>
                <a:latin typeface="Quattrocento Sans"/>
                <a:ea typeface="Quattrocento Sans"/>
                <a:cs typeface="Quattrocento Sans"/>
                <a:sym typeface="Quattrocento Sans"/>
              </a:rPr>
              <a:t>&lt;body&gt;</a:t>
            </a:r>
            <a:br>
              <a:rPr lang="en-US" sz="1800" b="0" i="0" u="none" strike="noStrike" cap="none" dirty="0">
                <a:solidFill>
                  <a:schemeClr val="dk1"/>
                </a:solidFill>
                <a:latin typeface="Quattrocento Sans"/>
                <a:ea typeface="Quattrocento Sans"/>
                <a:cs typeface="Quattrocento Sans"/>
                <a:sym typeface="Quattrocento Sans"/>
              </a:rPr>
            </a:br>
            <a:r>
              <a:rPr lang="en-US" sz="1800" b="0" i="0" u="none" strike="noStrike" cap="none" dirty="0">
                <a:solidFill>
                  <a:srgbClr val="0070C0"/>
                </a:solidFill>
                <a:latin typeface="Quattrocento Sans"/>
                <a:ea typeface="Quattrocento Sans"/>
                <a:cs typeface="Quattrocento Sans"/>
                <a:sym typeface="Quattrocento Sans"/>
              </a:rPr>
              <a:t>&lt;% </a:t>
            </a:r>
            <a:r>
              <a:rPr lang="en-US" sz="1800" b="0" i="0" u="none" strike="noStrike" cap="none" dirty="0" err="1">
                <a:solidFill>
                  <a:srgbClr val="0070C0"/>
                </a:solidFill>
                <a:latin typeface="Quattrocento Sans"/>
                <a:ea typeface="Quattrocento Sans"/>
                <a:cs typeface="Quattrocento Sans"/>
                <a:sym typeface="Quattrocento Sans"/>
              </a:rPr>
              <a:t>out.print</a:t>
            </a:r>
            <a:r>
              <a:rPr lang="en-US" sz="1800" b="0" i="0" u="none" strike="noStrike" cap="none" dirty="0">
                <a:solidFill>
                  <a:srgbClr val="0070C0"/>
                </a:solidFill>
                <a:latin typeface="Quattrocento Sans"/>
                <a:ea typeface="Quattrocento Sans"/>
                <a:cs typeface="Quattrocento Sans"/>
                <a:sym typeface="Quattrocento Sans"/>
              </a:rPr>
              <a:t>("Welcome to JSP "); %&gt;</a:t>
            </a:r>
            <a:br>
              <a:rPr lang="en-US" sz="1800" b="0" i="0" u="none" strike="noStrike" cap="none" dirty="0">
                <a:solidFill>
                  <a:schemeClr val="dk1"/>
                </a:solidFill>
                <a:latin typeface="Quattrocento Sans"/>
                <a:ea typeface="Quattrocento Sans"/>
                <a:cs typeface="Quattrocento Sans"/>
                <a:sym typeface="Quattrocento Sans"/>
              </a:rPr>
            </a:br>
            <a:r>
              <a:rPr lang="en-US" sz="1800" b="0" i="0" u="none" strike="noStrike" cap="none" dirty="0">
                <a:solidFill>
                  <a:schemeClr val="dk1"/>
                </a:solidFill>
                <a:latin typeface="Quattrocento Sans"/>
                <a:ea typeface="Quattrocento Sans"/>
                <a:cs typeface="Quattrocento Sans"/>
                <a:sym typeface="Quattrocento Sans"/>
              </a:rPr>
              <a:t>&lt;/body&gt;</a:t>
            </a:r>
            <a:br>
              <a:rPr lang="en-US" sz="1800" b="0" i="0" u="none" strike="noStrike" cap="none" dirty="0">
                <a:solidFill>
                  <a:schemeClr val="dk1"/>
                </a:solidFill>
                <a:latin typeface="Quattrocento Sans"/>
                <a:ea typeface="Quattrocento Sans"/>
                <a:cs typeface="Quattrocento Sans"/>
                <a:sym typeface="Quattrocento Sans"/>
              </a:rPr>
            </a:br>
            <a:r>
              <a:rPr lang="en-US" sz="1800" b="0" i="0" u="none" strike="noStrike" cap="none" dirty="0">
                <a:solidFill>
                  <a:schemeClr val="dk1"/>
                </a:solidFill>
                <a:latin typeface="Quattrocento Sans"/>
                <a:ea typeface="Quattrocento Sans"/>
                <a:cs typeface="Quattrocento Sans"/>
                <a:sym typeface="Quattrocento Sans"/>
              </a:rPr>
              <a:t>&lt;/html&gt;</a:t>
            </a:r>
            <a:endParaRPr dirty="0"/>
          </a:p>
        </p:txBody>
      </p:sp>
      <p:sp>
        <p:nvSpPr>
          <p:cNvPr id="228" name="Google Shape;228;p2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29" name="Google Shape;229;p2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30" name="Google Shape;230;p2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Example</a:t>
            </a:r>
            <a:endParaRPr sz="2800" b="1"/>
          </a:p>
        </p:txBody>
      </p:sp>
      <p:sp>
        <p:nvSpPr>
          <p:cNvPr id="236" name="Google Shape;236;p26"/>
          <p:cNvSpPr txBox="1">
            <a:spLocks noGrp="1"/>
          </p:cNvSpPr>
          <p:nvPr>
            <p:ph type="body" idx="1"/>
          </p:nvPr>
        </p:nvSpPr>
        <p:spPr>
          <a:xfrm>
            <a:off x="298778" y="1542289"/>
            <a:ext cx="7389909"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dirty="0">
                <a:solidFill>
                  <a:schemeClr val="dk1"/>
                </a:solidFill>
              </a:rPr>
              <a:t>&lt;body&gt;</a:t>
            </a:r>
            <a:endParaRPr dirty="0"/>
          </a:p>
          <a:p>
            <a:pPr marL="0" lvl="0" indent="0" algn="l" rtl="0">
              <a:lnSpc>
                <a:spcPct val="150000"/>
              </a:lnSpc>
              <a:spcBef>
                <a:spcPts val="1380"/>
              </a:spcBef>
              <a:spcAft>
                <a:spcPts val="0"/>
              </a:spcAft>
              <a:buClr>
                <a:schemeClr val="dk1"/>
              </a:buClr>
              <a:buSzPts val="1600"/>
              <a:buNone/>
            </a:pPr>
            <a:r>
              <a:rPr lang="pt-BR" sz="1600" dirty="0">
                <a:solidFill>
                  <a:schemeClr val="dk1"/>
                </a:solidFill>
              </a:rPr>
              <a:t>&lt;% int num1=10;</a:t>
            </a:r>
            <a:endParaRPr lang="pt-BR" dirty="0"/>
          </a:p>
          <a:p>
            <a:pPr marL="0" lvl="0" indent="0" algn="l" rtl="0">
              <a:lnSpc>
                <a:spcPct val="150000"/>
              </a:lnSpc>
              <a:spcBef>
                <a:spcPts val="1380"/>
              </a:spcBef>
              <a:spcAft>
                <a:spcPts val="0"/>
              </a:spcAft>
              <a:buClr>
                <a:schemeClr val="dk1"/>
              </a:buClr>
              <a:buSzPts val="1600"/>
              <a:buNone/>
            </a:pPr>
            <a:r>
              <a:rPr lang="pt-BR" sz="1600" dirty="0">
                <a:solidFill>
                  <a:schemeClr val="dk1"/>
                </a:solidFill>
              </a:rPr>
              <a:t>       int num2=40;</a:t>
            </a:r>
            <a:endParaRPr lang="pt-BR" dirty="0"/>
          </a:p>
          <a:p>
            <a:pPr marL="0" lvl="0" indent="0" algn="l" rtl="0">
              <a:lnSpc>
                <a:spcPct val="150000"/>
              </a:lnSpc>
              <a:spcBef>
                <a:spcPts val="1380"/>
              </a:spcBef>
              <a:spcAft>
                <a:spcPts val="0"/>
              </a:spcAft>
              <a:buClr>
                <a:schemeClr val="dk1"/>
              </a:buClr>
              <a:buSzPts val="1600"/>
              <a:buNone/>
            </a:pPr>
            <a:r>
              <a:rPr lang="pt-BR" sz="1600" dirty="0">
                <a:solidFill>
                  <a:schemeClr val="dk1"/>
                </a:solidFill>
              </a:rPr>
              <a:t>       int num3 = num1+num2;</a:t>
            </a:r>
            <a:endParaRPr lang="pt-BR" dirty="0"/>
          </a:p>
          <a:p>
            <a:pPr marL="0" lvl="0" indent="0" algn="l" rtl="0">
              <a:lnSpc>
                <a:spcPct val="150000"/>
              </a:lnSpc>
              <a:spcBef>
                <a:spcPts val="1380"/>
              </a:spcBef>
              <a:spcAft>
                <a:spcPts val="0"/>
              </a:spcAft>
              <a:buClr>
                <a:schemeClr val="dk1"/>
              </a:buClr>
              <a:buSzPts val="1600"/>
              <a:buNone/>
            </a:pPr>
            <a:r>
              <a:rPr lang="pt-BR" sz="1600" dirty="0">
                <a:solidFill>
                  <a:schemeClr val="dk1"/>
                </a:solidFill>
              </a:rPr>
              <a:t>       out.println("Scriplet Number is " +num3);</a:t>
            </a:r>
            <a:endParaRPr lang="pt-BR" dirty="0"/>
          </a:p>
          <a:p>
            <a:pPr marL="0" lvl="0" indent="0" algn="l" rtl="0">
              <a:lnSpc>
                <a:spcPct val="150000"/>
              </a:lnSpc>
              <a:spcBef>
                <a:spcPts val="1380"/>
              </a:spcBef>
              <a:spcAft>
                <a:spcPts val="0"/>
              </a:spcAft>
              <a:buClr>
                <a:schemeClr val="dk1"/>
              </a:buClr>
              <a:buSzPts val="1600"/>
              <a:buNone/>
            </a:pPr>
            <a:r>
              <a:rPr lang="pt-BR" sz="1600" dirty="0">
                <a:solidFill>
                  <a:schemeClr val="dk1"/>
                </a:solidFill>
              </a:rPr>
              <a:t>%&gt;</a:t>
            </a:r>
            <a:endParaRPr lang="pt-BR" dirty="0"/>
          </a:p>
          <a:p>
            <a:pPr marL="0" lvl="0" indent="0" algn="l" rtl="0">
              <a:lnSpc>
                <a:spcPct val="150000"/>
              </a:lnSpc>
              <a:spcBef>
                <a:spcPts val="1380"/>
              </a:spcBef>
              <a:spcAft>
                <a:spcPts val="0"/>
              </a:spcAft>
              <a:buClr>
                <a:schemeClr val="dk1"/>
              </a:buClr>
              <a:buSzPts val="1600"/>
              <a:buNone/>
            </a:pPr>
            <a:r>
              <a:rPr lang="pt-BR" sz="1600" dirty="0">
                <a:solidFill>
                  <a:schemeClr val="dk1"/>
                </a:solidFill>
              </a:rPr>
              <a:t>&lt;/body&gt;</a:t>
            </a:r>
            <a:endParaRPr lang="pt-BR" dirty="0"/>
          </a:p>
        </p:txBody>
      </p:sp>
      <p:sp>
        <p:nvSpPr>
          <p:cNvPr id="237" name="Google Shape;237;p2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38" name="Google Shape;238;p2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39" name="Google Shape;239;p2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Example</a:t>
            </a:r>
            <a:endParaRPr sz="2800" b="1"/>
          </a:p>
        </p:txBody>
      </p:sp>
      <p:sp>
        <p:nvSpPr>
          <p:cNvPr id="245" name="Google Shape;245;p27"/>
          <p:cNvSpPr txBox="1">
            <a:spLocks noGrp="1"/>
          </p:cNvSpPr>
          <p:nvPr>
            <p:ph type="body" idx="1"/>
          </p:nvPr>
        </p:nvSpPr>
        <p:spPr>
          <a:xfrm>
            <a:off x="298778" y="1542289"/>
            <a:ext cx="3526247"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200"/>
              <a:buNone/>
            </a:pPr>
            <a:r>
              <a:rPr lang="en-US">
                <a:solidFill>
                  <a:schemeClr val="dk1"/>
                </a:solidFill>
              </a:rPr>
              <a:t>&lt;html&gt;</a:t>
            </a:r>
            <a:br>
              <a:rPr lang="en-US">
                <a:solidFill>
                  <a:schemeClr val="dk1"/>
                </a:solidFill>
              </a:rPr>
            </a:br>
            <a:r>
              <a:rPr lang="en-US">
                <a:solidFill>
                  <a:schemeClr val="dk1"/>
                </a:solidFill>
              </a:rPr>
              <a:t>&lt;head&gt;</a:t>
            </a:r>
            <a:br>
              <a:rPr lang="en-US">
                <a:solidFill>
                  <a:schemeClr val="dk1"/>
                </a:solidFill>
              </a:rPr>
            </a:br>
            <a:r>
              <a:rPr lang="en-US">
                <a:solidFill>
                  <a:schemeClr val="dk1"/>
                </a:solidFill>
              </a:rPr>
              <a:t>&lt;title&gt;Hello World&lt;/title&gt;</a:t>
            </a:r>
            <a:br>
              <a:rPr lang="en-US">
                <a:solidFill>
                  <a:schemeClr val="dk1"/>
                </a:solidFill>
              </a:rPr>
            </a:br>
            <a:r>
              <a:rPr lang="en-US">
                <a:solidFill>
                  <a:schemeClr val="dk1"/>
                </a:solidFill>
              </a:rPr>
              <a:t>&lt;/head&gt;</a:t>
            </a:r>
            <a:br>
              <a:rPr lang="en-US">
                <a:solidFill>
                  <a:schemeClr val="dk1"/>
                </a:solidFill>
              </a:rPr>
            </a:br>
            <a:r>
              <a:rPr lang="en-US">
                <a:solidFill>
                  <a:schemeClr val="dk1"/>
                </a:solidFill>
              </a:rPr>
              <a:t>&lt;body&gt;</a:t>
            </a:r>
            <a:br>
              <a:rPr lang="en-US">
                <a:solidFill>
                  <a:schemeClr val="dk1"/>
                </a:solidFill>
              </a:rPr>
            </a:br>
            <a:r>
              <a:rPr lang="en-US">
                <a:solidFill>
                  <a:schemeClr val="dk1"/>
                </a:solidFill>
              </a:rPr>
              <a:t>&lt;form action="home.jsp"&gt;</a:t>
            </a:r>
            <a:br>
              <a:rPr lang="en-US">
                <a:solidFill>
                  <a:schemeClr val="dk1"/>
                </a:solidFill>
              </a:rPr>
            </a:br>
            <a:r>
              <a:rPr lang="en-US">
                <a:solidFill>
                  <a:schemeClr val="dk1"/>
                </a:solidFill>
              </a:rPr>
              <a:t>&lt;input type="text"   name="fname"&gt; &lt;br&gt;&lt;br&gt;</a:t>
            </a:r>
            <a:br>
              <a:rPr lang="en-US">
                <a:solidFill>
                  <a:schemeClr val="dk1"/>
                </a:solidFill>
              </a:rPr>
            </a:br>
            <a:r>
              <a:rPr lang="en-US">
                <a:solidFill>
                  <a:schemeClr val="dk1"/>
                </a:solidFill>
              </a:rPr>
              <a:t>&lt;input type="text"  name="lname"&gt; &lt;br&gt; &lt;br&gt;</a:t>
            </a:r>
            <a:br>
              <a:rPr lang="en-US">
                <a:solidFill>
                  <a:schemeClr val="dk1"/>
                </a:solidFill>
              </a:rPr>
            </a:br>
            <a:r>
              <a:rPr lang="en-US">
                <a:solidFill>
                  <a:schemeClr val="dk1"/>
                </a:solidFill>
              </a:rPr>
              <a:t>&lt;input type="submit" value="submit"&gt;&lt;br&gt;</a:t>
            </a:r>
            <a:br>
              <a:rPr lang="en-US">
                <a:solidFill>
                  <a:schemeClr val="dk1"/>
                </a:solidFill>
              </a:rPr>
            </a:br>
            <a:r>
              <a:rPr lang="en-US">
                <a:solidFill>
                  <a:schemeClr val="dk1"/>
                </a:solidFill>
              </a:rPr>
              <a:t>&lt;/form&gt;</a:t>
            </a:r>
            <a:br>
              <a:rPr lang="en-US">
                <a:solidFill>
                  <a:schemeClr val="dk1"/>
                </a:solidFill>
              </a:rPr>
            </a:br>
            <a:r>
              <a:rPr lang="en-US">
                <a:solidFill>
                  <a:schemeClr val="dk1"/>
                </a:solidFill>
              </a:rPr>
              <a:t>&lt;/body&gt;</a:t>
            </a:r>
            <a:br>
              <a:rPr lang="en-US">
                <a:solidFill>
                  <a:schemeClr val="dk1"/>
                </a:solidFill>
              </a:rPr>
            </a:br>
            <a:r>
              <a:rPr lang="en-US">
                <a:solidFill>
                  <a:schemeClr val="dk1"/>
                </a:solidFill>
              </a:rPr>
              <a:t>&lt;/html&gt;</a:t>
            </a:r>
            <a:endParaRPr b="1">
              <a:solidFill>
                <a:schemeClr val="dk1"/>
              </a:solidFill>
            </a:endParaRPr>
          </a:p>
        </p:txBody>
      </p:sp>
      <p:sp>
        <p:nvSpPr>
          <p:cNvPr id="246" name="Google Shape;246;p27"/>
          <p:cNvSpPr txBox="1"/>
          <p:nvPr/>
        </p:nvSpPr>
        <p:spPr>
          <a:xfrm>
            <a:off x="4304033" y="1542289"/>
            <a:ext cx="4649273"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600"/>
              <a:buFont typeface="Arial"/>
              <a:buNone/>
            </a:pPr>
            <a:r>
              <a:rPr lang="en-US" sz="1600" b="0" i="0" u="none" strike="noStrike" cap="none">
                <a:solidFill>
                  <a:schemeClr val="dk1"/>
                </a:solidFill>
                <a:latin typeface="Quattrocento Sans"/>
                <a:ea typeface="Quattrocento Sans"/>
                <a:cs typeface="Quattrocento Sans"/>
                <a:sym typeface="Quattrocento Sans"/>
              </a:rPr>
              <a:t>&lt;body&gt;</a:t>
            </a:r>
            <a:br>
              <a:rPr lang="en-US" sz="1600" b="0" i="0" u="none" strike="noStrike" cap="none">
                <a:solidFill>
                  <a:schemeClr val="dk1"/>
                </a:solidFill>
                <a:latin typeface="Quattrocento Sans"/>
                <a:ea typeface="Quattrocento Sans"/>
                <a:cs typeface="Quattrocento Sans"/>
                <a:sym typeface="Quattrocento Sans"/>
              </a:rPr>
            </a:br>
            <a:r>
              <a:rPr lang="en-US" sz="1600" b="0" i="0" u="none" strike="noStrike" cap="none">
                <a:solidFill>
                  <a:schemeClr val="dk1"/>
                </a:solidFill>
                <a:latin typeface="Quattrocento Sans"/>
                <a:ea typeface="Quattrocento Sans"/>
                <a:cs typeface="Quattrocento Sans"/>
                <a:sym typeface="Quattrocento Sans"/>
              </a:rPr>
              <a:t>&lt;%</a:t>
            </a:r>
            <a:br>
              <a:rPr lang="en-US" sz="1600" b="0" i="0" u="none" strike="noStrike" cap="none">
                <a:solidFill>
                  <a:schemeClr val="dk1"/>
                </a:solidFill>
                <a:latin typeface="Quattrocento Sans"/>
                <a:ea typeface="Quattrocento Sans"/>
                <a:cs typeface="Quattrocento Sans"/>
                <a:sym typeface="Quattrocento Sans"/>
              </a:rPr>
            </a:br>
            <a:r>
              <a:rPr lang="en-US" sz="1600" b="0" i="0" u="none" strike="noStrike" cap="none">
                <a:solidFill>
                  <a:schemeClr val="dk1"/>
                </a:solidFill>
                <a:latin typeface="Quattrocento Sans"/>
                <a:ea typeface="Quattrocento Sans"/>
                <a:cs typeface="Quattrocento Sans"/>
                <a:sym typeface="Quattrocento Sans"/>
              </a:rPr>
              <a:t>String fname=request.getParameter("fname");</a:t>
            </a:r>
            <a:br>
              <a:rPr lang="en-US" sz="1600" b="0" i="0" u="none" strike="noStrike" cap="none">
                <a:solidFill>
                  <a:schemeClr val="dk1"/>
                </a:solidFill>
                <a:latin typeface="Quattrocento Sans"/>
                <a:ea typeface="Quattrocento Sans"/>
                <a:cs typeface="Quattrocento Sans"/>
                <a:sym typeface="Quattrocento Sans"/>
              </a:rPr>
            </a:br>
            <a:r>
              <a:rPr lang="en-US" sz="1600" b="0" i="0" u="none" strike="noStrike" cap="none">
                <a:solidFill>
                  <a:schemeClr val="dk1"/>
                </a:solidFill>
                <a:latin typeface="Quattrocento Sans"/>
                <a:ea typeface="Quattrocento Sans"/>
                <a:cs typeface="Quattrocento Sans"/>
                <a:sym typeface="Quattrocento Sans"/>
              </a:rPr>
              <a:t>String lname=request.getParameter("lname");</a:t>
            </a:r>
            <a:br>
              <a:rPr lang="en-US" sz="1600" b="0" i="0" u="none" strike="noStrike" cap="none">
                <a:solidFill>
                  <a:schemeClr val="dk1"/>
                </a:solidFill>
                <a:latin typeface="Quattrocento Sans"/>
                <a:ea typeface="Quattrocento Sans"/>
                <a:cs typeface="Quattrocento Sans"/>
                <a:sym typeface="Quattrocento Sans"/>
              </a:rPr>
            </a:br>
            <a:r>
              <a:rPr lang="en-US" sz="1600" b="0" i="0" u="none" strike="noStrike" cap="none">
                <a:solidFill>
                  <a:schemeClr val="dk1"/>
                </a:solidFill>
                <a:latin typeface="Quattrocento Sans"/>
                <a:ea typeface="Quattrocento Sans"/>
                <a:cs typeface="Quattrocento Sans"/>
                <a:sym typeface="Quattrocento Sans"/>
              </a:rPr>
              <a:t>out.print("Hello "+fname +" " +lname);</a:t>
            </a:r>
            <a:br>
              <a:rPr lang="en-US" sz="1600" b="0" i="0" u="none" strike="noStrike" cap="none">
                <a:solidFill>
                  <a:schemeClr val="dk1"/>
                </a:solidFill>
                <a:latin typeface="Quattrocento Sans"/>
                <a:ea typeface="Quattrocento Sans"/>
                <a:cs typeface="Quattrocento Sans"/>
                <a:sym typeface="Quattrocento Sans"/>
              </a:rPr>
            </a:br>
            <a:r>
              <a:rPr lang="en-US" sz="1600" b="0" i="0" u="none" strike="noStrike" cap="none">
                <a:solidFill>
                  <a:schemeClr val="dk1"/>
                </a:solidFill>
                <a:latin typeface="Quattrocento Sans"/>
                <a:ea typeface="Quattrocento Sans"/>
                <a:cs typeface="Quattrocento Sans"/>
                <a:sym typeface="Quattrocento Sans"/>
              </a:rPr>
              <a:t>%&gt;</a:t>
            </a:r>
            <a:endParaRPr/>
          </a:p>
          <a:p>
            <a:pPr marL="0" marR="0" lvl="0" indent="0" algn="l" rtl="0">
              <a:lnSpc>
                <a:spcPct val="150000"/>
              </a:lnSpc>
              <a:spcBef>
                <a:spcPts val="1380"/>
              </a:spcBef>
              <a:spcAft>
                <a:spcPts val="0"/>
              </a:spcAft>
              <a:buClr>
                <a:schemeClr val="dk1"/>
              </a:buClr>
              <a:buSzPts val="1600"/>
              <a:buFont typeface="Arial"/>
              <a:buNone/>
            </a:pPr>
            <a:r>
              <a:rPr lang="en-US" sz="1600" b="0" i="0" u="none" strike="noStrike" cap="none">
                <a:solidFill>
                  <a:schemeClr val="dk1"/>
                </a:solidFill>
                <a:latin typeface="Quattrocento Sans"/>
                <a:ea typeface="Quattrocento Sans"/>
                <a:cs typeface="Quattrocento Sans"/>
                <a:sym typeface="Quattrocento Sans"/>
              </a:rPr>
              <a:t>&lt;/body&gt;</a:t>
            </a:r>
            <a:endParaRPr sz="1600" b="0" i="0" u="none" strike="noStrike" cap="none">
              <a:solidFill>
                <a:schemeClr val="dk1"/>
              </a:solidFill>
              <a:latin typeface="Quattrocento Sans"/>
              <a:ea typeface="Quattrocento Sans"/>
              <a:cs typeface="Quattrocento Sans"/>
              <a:sym typeface="Quattrocento Sans"/>
            </a:endParaRPr>
          </a:p>
        </p:txBody>
      </p:sp>
      <p:sp>
        <p:nvSpPr>
          <p:cNvPr id="247" name="Google Shape;247;p27"/>
          <p:cNvSpPr/>
          <p:nvPr/>
        </p:nvSpPr>
        <p:spPr>
          <a:xfrm>
            <a:off x="2686943" y="1542289"/>
            <a:ext cx="1245854" cy="36933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0000"/>
                </a:solidFill>
                <a:latin typeface="Quattrocento Sans"/>
                <a:ea typeface="Quattrocento Sans"/>
                <a:cs typeface="Quattrocento Sans"/>
                <a:sym typeface="Quattrocento Sans"/>
              </a:rPr>
              <a:t>index.html</a:t>
            </a:r>
            <a:endParaRPr sz="1800" b="0" i="0">
              <a:solidFill>
                <a:srgbClr val="000000"/>
              </a:solidFill>
              <a:latin typeface="Quattrocento Sans"/>
              <a:ea typeface="Quattrocento Sans"/>
              <a:cs typeface="Quattrocento Sans"/>
              <a:sym typeface="Quattrocento Sans"/>
            </a:endParaRPr>
          </a:p>
        </p:txBody>
      </p:sp>
      <p:sp>
        <p:nvSpPr>
          <p:cNvPr id="248" name="Google Shape;248;p27"/>
          <p:cNvSpPr/>
          <p:nvPr/>
        </p:nvSpPr>
        <p:spPr>
          <a:xfrm>
            <a:off x="7982237" y="1542289"/>
            <a:ext cx="1107996" cy="36933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Quattrocento Sans"/>
                <a:ea typeface="Quattrocento Sans"/>
                <a:cs typeface="Quattrocento Sans"/>
                <a:sym typeface="Quattrocento Sans"/>
              </a:rPr>
              <a:t>home.jsp</a:t>
            </a:r>
            <a:endParaRPr sz="1800" b="0" i="0">
              <a:solidFill>
                <a:srgbClr val="000000"/>
              </a:solidFill>
              <a:latin typeface="Quattrocento Sans"/>
              <a:ea typeface="Quattrocento Sans"/>
              <a:cs typeface="Quattrocento Sans"/>
              <a:sym typeface="Quattrocento Sans"/>
            </a:endParaRPr>
          </a:p>
        </p:txBody>
      </p:sp>
      <p:sp>
        <p:nvSpPr>
          <p:cNvPr id="249" name="Google Shape;249;p2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50" name="Google Shape;250;p2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51" name="Google Shape;251;p2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a:t>JSP Expression Tag</a:t>
            </a:r>
            <a:endParaRPr/>
          </a:p>
        </p:txBody>
      </p:sp>
      <p:sp>
        <p:nvSpPr>
          <p:cNvPr id="257" name="Google Shape;257;p28"/>
          <p:cNvSpPr txBox="1">
            <a:spLocks noGrp="1"/>
          </p:cNvSpPr>
          <p:nvPr>
            <p:ph type="body" idx="1"/>
          </p:nvPr>
        </p:nvSpPr>
        <p:spPr>
          <a:xfrm>
            <a:off x="298778" y="1542289"/>
            <a:ext cx="3526247"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600"/>
              <a:buFont typeface="Arial"/>
              <a:buChar char="•"/>
            </a:pPr>
            <a:r>
              <a:rPr lang="en-US" sz="1600">
                <a:solidFill>
                  <a:schemeClr val="dk1"/>
                </a:solidFill>
              </a:rPr>
              <a:t>Expression tag is used to </a:t>
            </a:r>
            <a:r>
              <a:rPr lang="en-US" sz="1600" b="1">
                <a:solidFill>
                  <a:schemeClr val="dk1"/>
                </a:solidFill>
              </a:rPr>
              <a:t>print the java language expression</a:t>
            </a:r>
            <a:r>
              <a:rPr lang="en-US" sz="1600">
                <a:solidFill>
                  <a:schemeClr val="dk1"/>
                </a:solidFill>
              </a:rPr>
              <a:t>.</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To </a:t>
            </a:r>
            <a:r>
              <a:rPr lang="en-US" sz="1600" b="1">
                <a:solidFill>
                  <a:schemeClr val="dk1"/>
                </a:solidFill>
              </a:rPr>
              <a:t>execute java language expression</a:t>
            </a:r>
            <a:r>
              <a:rPr lang="en-US" sz="1600">
                <a:solidFill>
                  <a:schemeClr val="dk1"/>
                </a:solidFill>
              </a:rPr>
              <a:t> in JSP file expression tag is used.</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In expression tag, you don’t need to write out.print() to print .java</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Syntax</a:t>
            </a:r>
            <a:endParaRPr/>
          </a:p>
          <a:p>
            <a:pPr marL="0" lvl="0" indent="0" algn="l" rtl="0">
              <a:lnSpc>
                <a:spcPct val="150000"/>
              </a:lnSpc>
              <a:spcBef>
                <a:spcPts val="1380"/>
              </a:spcBef>
              <a:spcAft>
                <a:spcPts val="0"/>
              </a:spcAft>
              <a:buClr>
                <a:srgbClr val="7F7F7F"/>
              </a:buClr>
              <a:buSzPts val="1600"/>
              <a:buNone/>
            </a:pPr>
            <a:r>
              <a:rPr lang="en-US" sz="1600"/>
              <a:t>     </a:t>
            </a:r>
            <a:r>
              <a:rPr lang="en-US" sz="1600" b="1">
                <a:solidFill>
                  <a:srgbClr val="0070C0"/>
                </a:solidFill>
              </a:rPr>
              <a:t>&lt;% = java expression %&gt;</a:t>
            </a:r>
            <a:endParaRPr/>
          </a:p>
        </p:txBody>
      </p:sp>
      <p:sp>
        <p:nvSpPr>
          <p:cNvPr id="258" name="Google Shape;258;p28"/>
          <p:cNvSpPr txBox="1"/>
          <p:nvPr/>
        </p:nvSpPr>
        <p:spPr>
          <a:xfrm>
            <a:off x="4304033" y="1542289"/>
            <a:ext cx="4649273"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&lt;html&gt;  </a:t>
            </a:r>
            <a:endParaRPr/>
          </a:p>
          <a:p>
            <a:pPr marL="0" marR="0" lvl="0" indent="0" algn="l" rtl="0">
              <a:lnSpc>
                <a:spcPct val="15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&lt;body&gt;  </a:t>
            </a:r>
            <a:endParaRPr/>
          </a:p>
          <a:p>
            <a:pPr marL="0" marR="0" lvl="0" indent="0" algn="l" rtl="0">
              <a:lnSpc>
                <a:spcPct val="150000"/>
              </a:lnSpc>
              <a:spcBef>
                <a:spcPts val="1320"/>
              </a:spcBef>
              <a:spcAft>
                <a:spcPts val="0"/>
              </a:spcAft>
              <a:buClr>
                <a:srgbClr val="0070C0"/>
              </a:buClr>
              <a:buSzPts val="1400"/>
              <a:buFont typeface="Arial"/>
              <a:buNone/>
            </a:pPr>
            <a:r>
              <a:rPr lang="en-US" sz="1400">
                <a:solidFill>
                  <a:srgbClr val="0070C0"/>
                </a:solidFill>
                <a:latin typeface="Quattrocento Sans"/>
                <a:ea typeface="Quattrocento Sans"/>
                <a:cs typeface="Quattrocento Sans"/>
                <a:sym typeface="Quattrocento Sans"/>
              </a:rPr>
              <a:t>&lt;% out.println("The expression number is "); %&gt;</a:t>
            </a:r>
            <a:endParaRPr/>
          </a:p>
          <a:p>
            <a:pPr marL="0" marR="0" lvl="0" indent="0" algn="l" rtl="0">
              <a:lnSpc>
                <a:spcPct val="150000"/>
              </a:lnSpc>
              <a:spcBef>
                <a:spcPts val="1320"/>
              </a:spcBef>
              <a:spcAft>
                <a:spcPts val="0"/>
              </a:spcAft>
              <a:buClr>
                <a:srgbClr val="0070C0"/>
              </a:buClr>
              <a:buSzPts val="1400"/>
              <a:buFont typeface="Arial"/>
              <a:buNone/>
            </a:pPr>
            <a:r>
              <a:rPr lang="en-US" sz="1400">
                <a:solidFill>
                  <a:srgbClr val="0070C0"/>
                </a:solidFill>
                <a:latin typeface="Quattrocento Sans"/>
                <a:ea typeface="Quattrocento Sans"/>
                <a:cs typeface="Quattrocento Sans"/>
                <a:sym typeface="Quattrocento Sans"/>
              </a:rPr>
              <a:t>&lt;% int num1=10; int num2=10; int num3 = 20; %&gt;</a:t>
            </a:r>
            <a:endParaRPr/>
          </a:p>
          <a:p>
            <a:pPr marL="0" marR="0" lvl="0" indent="0" algn="l" rtl="0">
              <a:lnSpc>
                <a:spcPct val="150000"/>
              </a:lnSpc>
              <a:spcBef>
                <a:spcPts val="1320"/>
              </a:spcBef>
              <a:spcAft>
                <a:spcPts val="0"/>
              </a:spcAft>
              <a:buClr>
                <a:srgbClr val="0070C0"/>
              </a:buClr>
              <a:buSzPts val="1400"/>
              <a:buFont typeface="Arial"/>
              <a:buNone/>
            </a:pPr>
            <a:r>
              <a:rPr lang="en-US" sz="1400">
                <a:solidFill>
                  <a:srgbClr val="0070C0"/>
                </a:solidFill>
                <a:latin typeface="Quattrocento Sans"/>
                <a:ea typeface="Quattrocento Sans"/>
                <a:cs typeface="Quattrocento Sans"/>
                <a:sym typeface="Quattrocento Sans"/>
              </a:rPr>
              <a:t>&lt;%= num1*num2+num3 %&gt;</a:t>
            </a:r>
            <a:endParaRPr/>
          </a:p>
          <a:p>
            <a:pPr marL="0" marR="0" lvl="0" indent="0" algn="l" rtl="0">
              <a:lnSpc>
                <a:spcPct val="15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&lt;/body&gt;  </a:t>
            </a:r>
            <a:endParaRPr/>
          </a:p>
          <a:p>
            <a:pPr marL="0" marR="0" lvl="0" indent="0" algn="l" rtl="0">
              <a:lnSpc>
                <a:spcPct val="15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&lt;/html&gt;  </a:t>
            </a:r>
            <a:endParaRPr/>
          </a:p>
        </p:txBody>
      </p:sp>
      <p:sp>
        <p:nvSpPr>
          <p:cNvPr id="259" name="Google Shape;259;p2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60" name="Google Shape;260;p2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61" name="Google Shape;261;p2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9"/>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Example</a:t>
            </a:r>
            <a:endParaRPr sz="2800" b="1"/>
          </a:p>
        </p:txBody>
      </p:sp>
      <p:sp>
        <p:nvSpPr>
          <p:cNvPr id="267" name="Google Shape;267;p29"/>
          <p:cNvSpPr txBox="1">
            <a:spLocks noGrp="1"/>
          </p:cNvSpPr>
          <p:nvPr>
            <p:ph type="body" idx="1"/>
          </p:nvPr>
        </p:nvSpPr>
        <p:spPr>
          <a:xfrm>
            <a:off x="92717" y="1542289"/>
            <a:ext cx="4157311"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400"/>
              <a:buNone/>
            </a:pPr>
            <a:r>
              <a:rPr lang="en-US" sz="1400">
                <a:solidFill>
                  <a:schemeClr val="dk1"/>
                </a:solidFill>
              </a:rPr>
              <a:t>&lt;html&gt;</a:t>
            </a:r>
            <a:br>
              <a:rPr lang="en-US" sz="1400">
                <a:solidFill>
                  <a:schemeClr val="dk1"/>
                </a:solidFill>
              </a:rPr>
            </a:br>
            <a:r>
              <a:rPr lang="en-US" sz="1400">
                <a:solidFill>
                  <a:schemeClr val="dk1"/>
                </a:solidFill>
              </a:rPr>
              <a:t>&lt;head&gt;</a:t>
            </a:r>
            <a:br>
              <a:rPr lang="en-US" sz="1400">
                <a:solidFill>
                  <a:schemeClr val="dk1"/>
                </a:solidFill>
              </a:rPr>
            </a:br>
            <a:r>
              <a:rPr lang="en-US" sz="1400">
                <a:solidFill>
                  <a:schemeClr val="dk1"/>
                </a:solidFill>
              </a:rPr>
              <a:t>&lt;title&gt;Hello World&lt;/title&gt;</a:t>
            </a:r>
            <a:br>
              <a:rPr lang="en-US" sz="1400">
                <a:solidFill>
                  <a:schemeClr val="dk1"/>
                </a:solidFill>
              </a:rPr>
            </a:br>
            <a:r>
              <a:rPr lang="en-US" sz="1400">
                <a:solidFill>
                  <a:schemeClr val="dk1"/>
                </a:solidFill>
              </a:rPr>
              <a:t>&lt;/head&gt;</a:t>
            </a:r>
            <a:br>
              <a:rPr lang="en-US" sz="1400">
                <a:solidFill>
                  <a:schemeClr val="dk1"/>
                </a:solidFill>
              </a:rPr>
            </a:br>
            <a:r>
              <a:rPr lang="en-US" sz="1400">
                <a:solidFill>
                  <a:schemeClr val="dk1"/>
                </a:solidFill>
              </a:rPr>
              <a:t>&lt;body&gt;</a:t>
            </a:r>
            <a:br>
              <a:rPr lang="en-US" sz="1400">
                <a:solidFill>
                  <a:schemeClr val="dk1"/>
                </a:solidFill>
              </a:rPr>
            </a:br>
            <a:r>
              <a:rPr lang="en-US" sz="1400" b="1">
                <a:solidFill>
                  <a:schemeClr val="dk1"/>
                </a:solidFill>
              </a:rPr>
              <a:t>&lt;form action="home.jsp"&gt;</a:t>
            </a:r>
            <a:br>
              <a:rPr lang="en-US" sz="1400" b="1">
                <a:solidFill>
                  <a:schemeClr val="dk1"/>
                </a:solidFill>
              </a:rPr>
            </a:br>
            <a:r>
              <a:rPr lang="en-US" sz="1400">
                <a:solidFill>
                  <a:schemeClr val="dk1"/>
                </a:solidFill>
              </a:rPr>
              <a:t>&lt;input type="text"  name="fname"&gt; &lt;br&gt;&lt;br&gt;</a:t>
            </a:r>
            <a:br>
              <a:rPr lang="en-US" sz="1400">
                <a:solidFill>
                  <a:schemeClr val="dk1"/>
                </a:solidFill>
              </a:rPr>
            </a:br>
            <a:r>
              <a:rPr lang="en-US" sz="1400">
                <a:solidFill>
                  <a:schemeClr val="dk1"/>
                </a:solidFill>
              </a:rPr>
              <a:t>&lt;input type="text"  name="lname"&gt; &lt;br&gt; &lt;br&gt;</a:t>
            </a:r>
            <a:br>
              <a:rPr lang="en-US" sz="1400">
                <a:solidFill>
                  <a:schemeClr val="dk1"/>
                </a:solidFill>
              </a:rPr>
            </a:br>
            <a:r>
              <a:rPr lang="en-US" sz="1400">
                <a:solidFill>
                  <a:schemeClr val="dk1"/>
                </a:solidFill>
              </a:rPr>
              <a:t>&lt;input type="submit" value="submit"&gt;&lt;br&gt;</a:t>
            </a:r>
            <a:br>
              <a:rPr lang="en-US" sz="1400">
                <a:solidFill>
                  <a:schemeClr val="dk1"/>
                </a:solidFill>
              </a:rPr>
            </a:br>
            <a:r>
              <a:rPr lang="en-US" sz="1400">
                <a:solidFill>
                  <a:schemeClr val="dk1"/>
                </a:solidFill>
              </a:rPr>
              <a:t>&lt;/form&gt;</a:t>
            </a:r>
            <a:br>
              <a:rPr lang="en-US" sz="1400">
                <a:solidFill>
                  <a:schemeClr val="dk1"/>
                </a:solidFill>
              </a:rPr>
            </a:br>
            <a:r>
              <a:rPr lang="en-US" sz="1400">
                <a:solidFill>
                  <a:schemeClr val="dk1"/>
                </a:solidFill>
              </a:rPr>
              <a:t>&lt;/body&gt;</a:t>
            </a:r>
            <a:br>
              <a:rPr lang="en-US" sz="1400">
                <a:solidFill>
                  <a:schemeClr val="dk1"/>
                </a:solidFill>
              </a:rPr>
            </a:br>
            <a:r>
              <a:rPr lang="en-US" sz="1400">
                <a:solidFill>
                  <a:schemeClr val="dk1"/>
                </a:solidFill>
              </a:rPr>
              <a:t>&lt;/html&gt;</a:t>
            </a:r>
            <a:endParaRPr sz="1400" b="1">
              <a:solidFill>
                <a:schemeClr val="dk1"/>
              </a:solidFill>
            </a:endParaRPr>
          </a:p>
        </p:txBody>
      </p:sp>
      <p:sp>
        <p:nvSpPr>
          <p:cNvPr id="268" name="Google Shape;268;p29"/>
          <p:cNvSpPr txBox="1"/>
          <p:nvPr/>
        </p:nvSpPr>
        <p:spPr>
          <a:xfrm>
            <a:off x="4353059" y="1542289"/>
            <a:ext cx="4419943"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&lt;body&gt;</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&lt;%</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String fname=request.getParameter("fname");</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String lname=request.getParameter("lname");</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 %&gt;</a:t>
            </a:r>
            <a:endParaRPr/>
          </a:p>
          <a:p>
            <a:pPr marL="0" marR="0" lvl="0" indent="0" algn="l" rtl="0">
              <a:lnSpc>
                <a:spcPct val="150000"/>
              </a:lnSpc>
              <a:spcBef>
                <a:spcPts val="1380"/>
              </a:spcBef>
              <a:spcAft>
                <a:spcPts val="0"/>
              </a:spcAft>
              <a:buClr>
                <a:srgbClr val="FF0000"/>
              </a:buClr>
              <a:buSzPts val="1600"/>
              <a:buFont typeface="Arial"/>
              <a:buNone/>
            </a:pPr>
            <a:r>
              <a:rPr lang="en-US" sz="1600">
                <a:solidFill>
                  <a:srgbClr val="FF0000"/>
                </a:solidFill>
                <a:latin typeface="Quattrocento Sans"/>
                <a:ea typeface="Quattrocento Sans"/>
                <a:cs typeface="Quattrocento Sans"/>
                <a:sym typeface="Quattrocento Sans"/>
              </a:rPr>
              <a:t>&lt;%= "Hello "+fname +lname%&gt;</a:t>
            </a:r>
            <a:endParaRPr sz="1600">
              <a:solidFill>
                <a:srgbClr val="FF0000"/>
              </a:solidFill>
              <a:latin typeface="Quattrocento Sans"/>
              <a:ea typeface="Quattrocento Sans"/>
              <a:cs typeface="Quattrocento Sans"/>
              <a:sym typeface="Quattrocento Sans"/>
            </a:endParaRPr>
          </a:p>
          <a:p>
            <a:pPr marL="0" marR="0" lvl="0" indent="0" algn="l" rtl="0">
              <a:lnSpc>
                <a:spcPct val="15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&lt;/body&gt;</a:t>
            </a:r>
            <a:endParaRPr sz="1600">
              <a:solidFill>
                <a:schemeClr val="dk1"/>
              </a:solidFill>
              <a:latin typeface="Quattrocento Sans"/>
              <a:ea typeface="Quattrocento Sans"/>
              <a:cs typeface="Quattrocento Sans"/>
              <a:sym typeface="Quattrocento Sans"/>
            </a:endParaRPr>
          </a:p>
        </p:txBody>
      </p:sp>
      <p:sp>
        <p:nvSpPr>
          <p:cNvPr id="269" name="Google Shape;269;p29"/>
          <p:cNvSpPr/>
          <p:nvPr/>
        </p:nvSpPr>
        <p:spPr>
          <a:xfrm>
            <a:off x="2686943" y="1542289"/>
            <a:ext cx="1245854" cy="36933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Quattrocento Sans"/>
                <a:ea typeface="Quattrocento Sans"/>
                <a:cs typeface="Quattrocento Sans"/>
                <a:sym typeface="Quattrocento Sans"/>
              </a:rPr>
              <a:t>index.html</a:t>
            </a:r>
            <a:endParaRPr sz="1800" b="0" i="0">
              <a:solidFill>
                <a:srgbClr val="000000"/>
              </a:solidFill>
              <a:latin typeface="Quattrocento Sans"/>
              <a:ea typeface="Quattrocento Sans"/>
              <a:cs typeface="Quattrocento Sans"/>
              <a:sym typeface="Quattrocento Sans"/>
            </a:endParaRPr>
          </a:p>
        </p:txBody>
      </p:sp>
      <p:sp>
        <p:nvSpPr>
          <p:cNvPr id="270" name="Google Shape;270;p29"/>
          <p:cNvSpPr/>
          <p:nvPr/>
        </p:nvSpPr>
        <p:spPr>
          <a:xfrm>
            <a:off x="7982237" y="1542289"/>
            <a:ext cx="1107996" cy="36933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Quattrocento Sans"/>
                <a:ea typeface="Quattrocento Sans"/>
                <a:cs typeface="Quattrocento Sans"/>
                <a:sym typeface="Quattrocento Sans"/>
              </a:rPr>
              <a:t>home.jsp</a:t>
            </a:r>
            <a:endParaRPr sz="1800" b="0" i="0">
              <a:solidFill>
                <a:srgbClr val="000000"/>
              </a:solidFill>
              <a:latin typeface="Quattrocento Sans"/>
              <a:ea typeface="Quattrocento Sans"/>
              <a:cs typeface="Quattrocento Sans"/>
              <a:sym typeface="Quattrocento Sans"/>
            </a:endParaRPr>
          </a:p>
        </p:txBody>
      </p:sp>
      <p:sp>
        <p:nvSpPr>
          <p:cNvPr id="271" name="Google Shape;271;p2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72" name="Google Shape;272;p2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73" name="Google Shape;273;p2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Declaration Tag</a:t>
            </a:r>
            <a:endParaRPr b="1"/>
          </a:p>
        </p:txBody>
      </p:sp>
      <p:sp>
        <p:nvSpPr>
          <p:cNvPr id="279" name="Google Shape;279;p30"/>
          <p:cNvSpPr txBox="1">
            <a:spLocks noGrp="1"/>
          </p:cNvSpPr>
          <p:nvPr>
            <p:ph type="body" idx="1"/>
          </p:nvPr>
        </p:nvSpPr>
        <p:spPr>
          <a:xfrm>
            <a:off x="298778" y="1542289"/>
            <a:ext cx="3719429"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400"/>
              <a:buFont typeface="Arial"/>
              <a:buChar char="•"/>
            </a:pPr>
            <a:r>
              <a:rPr lang="en-US" sz="1400">
                <a:solidFill>
                  <a:schemeClr val="dk1"/>
                </a:solidFill>
              </a:rPr>
              <a:t>used </a:t>
            </a:r>
            <a:r>
              <a:rPr lang="en-US" sz="1400" i="1">
                <a:solidFill>
                  <a:schemeClr val="dk1"/>
                </a:solidFill>
              </a:rPr>
              <a:t>to </a:t>
            </a:r>
            <a:r>
              <a:rPr lang="en-US" sz="1400" b="1" i="1">
                <a:solidFill>
                  <a:schemeClr val="dk1"/>
                </a:solidFill>
              </a:rPr>
              <a:t>declare variable methods</a:t>
            </a:r>
            <a:r>
              <a:rPr lang="en-US" sz="1400" b="1">
                <a:solidFill>
                  <a:schemeClr val="dk1"/>
                </a:solidFill>
              </a:rPr>
              <a:t> and clases</a:t>
            </a:r>
            <a:endParaRPr sz="1400" b="1">
              <a:solidFill>
                <a:schemeClr val="dk1"/>
              </a:solidFill>
            </a:endParaRPr>
          </a:p>
          <a:p>
            <a:pPr marL="285750" lvl="0" indent="-285750" algn="l" rtl="0">
              <a:lnSpc>
                <a:spcPct val="150000"/>
              </a:lnSpc>
              <a:spcBef>
                <a:spcPts val="1320"/>
              </a:spcBef>
              <a:spcAft>
                <a:spcPts val="0"/>
              </a:spcAft>
              <a:buClr>
                <a:schemeClr val="dk1"/>
              </a:buClr>
              <a:buSzPts val="1400"/>
              <a:buFont typeface="Arial"/>
              <a:buChar char="•"/>
            </a:pPr>
            <a:r>
              <a:rPr lang="en-US" sz="1400">
                <a:solidFill>
                  <a:schemeClr val="dk1"/>
                </a:solidFill>
              </a:rPr>
              <a:t>If we declare a variable or method inside declaration tag it means that the declaration is made inside the servlet class but outside the service method.</a:t>
            </a:r>
            <a:endParaRPr/>
          </a:p>
          <a:p>
            <a:pPr marL="285750" lvl="0" indent="-285750" algn="l" rtl="0">
              <a:lnSpc>
                <a:spcPct val="150000"/>
              </a:lnSpc>
              <a:spcBef>
                <a:spcPts val="1320"/>
              </a:spcBef>
              <a:spcAft>
                <a:spcPts val="0"/>
              </a:spcAft>
              <a:buClr>
                <a:schemeClr val="dk1"/>
              </a:buClr>
              <a:buSzPts val="1400"/>
              <a:buFont typeface="Arial"/>
              <a:buChar char="•"/>
            </a:pPr>
            <a:r>
              <a:rPr lang="en-US" sz="1400">
                <a:solidFill>
                  <a:schemeClr val="dk1"/>
                </a:solidFill>
              </a:rPr>
              <a:t>So it doesn’t get memory at each request.</a:t>
            </a:r>
            <a:endParaRPr/>
          </a:p>
          <a:p>
            <a:pPr marL="285750" lvl="0" indent="-285750" algn="l" rtl="0">
              <a:lnSpc>
                <a:spcPct val="150000"/>
              </a:lnSpc>
              <a:spcBef>
                <a:spcPts val="1320"/>
              </a:spcBef>
              <a:spcAft>
                <a:spcPts val="0"/>
              </a:spcAft>
              <a:buClr>
                <a:schemeClr val="dk1"/>
              </a:buClr>
              <a:buSzPts val="1400"/>
              <a:buFont typeface="Arial"/>
              <a:buChar char="•"/>
            </a:pPr>
            <a:r>
              <a:rPr lang="en-US" sz="1400">
                <a:solidFill>
                  <a:schemeClr val="dk1"/>
                </a:solidFill>
              </a:rPr>
              <a:t>We can declare a static member, an instance variable (can declare a number or string) and methods inside the declaration tag.</a:t>
            </a:r>
            <a:endParaRPr/>
          </a:p>
          <a:p>
            <a:pPr marL="285750" lvl="0" indent="-196850" algn="l" rtl="0">
              <a:lnSpc>
                <a:spcPct val="150000"/>
              </a:lnSpc>
              <a:spcBef>
                <a:spcPts val="1320"/>
              </a:spcBef>
              <a:spcAft>
                <a:spcPts val="0"/>
              </a:spcAft>
              <a:buClr>
                <a:srgbClr val="7F7F7F"/>
              </a:buClr>
              <a:buSzPts val="1400"/>
              <a:buFont typeface="Arial"/>
              <a:buNone/>
            </a:pPr>
            <a:endParaRPr sz="1400">
              <a:solidFill>
                <a:schemeClr val="dk1"/>
              </a:solidFill>
            </a:endParaRPr>
          </a:p>
        </p:txBody>
      </p:sp>
      <p:sp>
        <p:nvSpPr>
          <p:cNvPr id="280" name="Google Shape;280;p30"/>
          <p:cNvSpPr txBox="1"/>
          <p:nvPr/>
        </p:nvSpPr>
        <p:spPr>
          <a:xfrm>
            <a:off x="4280766" y="1542288"/>
            <a:ext cx="4554141" cy="474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Syntax :  </a:t>
            </a:r>
            <a:endParaRPr/>
          </a:p>
          <a:p>
            <a:pPr marL="0" marR="0" lvl="0" indent="0" algn="l" rtl="0">
              <a:lnSpc>
                <a:spcPct val="150000"/>
              </a:lnSpc>
              <a:spcBef>
                <a:spcPts val="1440"/>
              </a:spcBef>
              <a:spcAft>
                <a:spcPts val="0"/>
              </a:spcAft>
              <a:buClr>
                <a:srgbClr val="0070C0"/>
              </a:buClr>
              <a:buSzPts val="1800"/>
              <a:buFont typeface="Arial"/>
              <a:buNone/>
            </a:pPr>
            <a:r>
              <a:rPr lang="en-US" sz="1800" b="1">
                <a:solidFill>
                  <a:srgbClr val="0070C0"/>
                </a:solidFill>
                <a:latin typeface="Quattrocento Sans"/>
                <a:ea typeface="Quattrocento Sans"/>
                <a:cs typeface="Quattrocento Sans"/>
                <a:sym typeface="Quattrocento Sans"/>
              </a:rPr>
              <a:t>&lt;%! Scripting-language-declaration %&gt;</a:t>
            </a:r>
            <a:endParaRPr/>
          </a:p>
          <a:p>
            <a:pPr marL="0" marR="0" lvl="0" indent="0" algn="l" rtl="0">
              <a:lnSpc>
                <a:spcPct val="150000"/>
              </a:lnSpc>
              <a:spcBef>
                <a:spcPts val="1440"/>
              </a:spcBef>
              <a:spcAft>
                <a:spcPts val="0"/>
              </a:spcAft>
              <a:buClr>
                <a:srgbClr val="0070C0"/>
              </a:buClr>
              <a:buSzPts val="1800"/>
              <a:buFont typeface="Arial"/>
              <a:buNone/>
            </a:pPr>
            <a:r>
              <a:rPr lang="en-US" sz="1800" b="1">
                <a:solidFill>
                  <a:srgbClr val="0070C0"/>
                </a:solidFill>
                <a:latin typeface="Quattrocento Sans"/>
                <a:ea typeface="Quattrocento Sans"/>
                <a:cs typeface="Quattrocento Sans"/>
                <a:sym typeface="Quattrocento Sans"/>
              </a:rPr>
              <a:t>Example : </a:t>
            </a:r>
            <a:endParaRPr/>
          </a:p>
          <a:p>
            <a:pPr marL="0" marR="0" lvl="0" indent="0" algn="l" rtl="0">
              <a:lnSpc>
                <a:spcPct val="100000"/>
              </a:lnSpc>
              <a:spcBef>
                <a:spcPts val="144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&lt;html&gt;</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&lt;head&gt;</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&lt;title&gt;Declaration tag&lt;/title&gt;</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&lt;/head&gt;</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&lt;body&gt;</a:t>
            </a:r>
            <a:br>
              <a:rPr lang="en-US" sz="1600">
                <a:solidFill>
                  <a:schemeClr val="dk1"/>
                </a:solidFill>
                <a:latin typeface="Quattrocento Sans"/>
                <a:ea typeface="Quattrocento Sans"/>
                <a:cs typeface="Quattrocento Sans"/>
                <a:sym typeface="Quattrocento Sans"/>
              </a:rPr>
            </a:br>
            <a:br>
              <a:rPr lang="en-US" sz="1600">
                <a:solidFill>
                  <a:schemeClr val="dk1"/>
                </a:solidFill>
                <a:latin typeface="Quattrocento Sans"/>
                <a:ea typeface="Quattrocento Sans"/>
                <a:cs typeface="Quattrocento Sans"/>
                <a:sym typeface="Quattrocento Sans"/>
              </a:rPr>
            </a:br>
            <a:r>
              <a:rPr lang="en-US" sz="1800">
                <a:solidFill>
                  <a:srgbClr val="DD462F"/>
                </a:solidFill>
                <a:latin typeface="Quattrocento Sans"/>
                <a:ea typeface="Quattrocento Sans"/>
                <a:cs typeface="Quattrocento Sans"/>
                <a:sym typeface="Quattrocento Sans"/>
              </a:rPr>
              <a:t>&lt;%! int a=100; %&gt;</a:t>
            </a:r>
            <a:br>
              <a:rPr lang="en-US" sz="1800">
                <a:solidFill>
                  <a:srgbClr val="DD462F"/>
                </a:solidFill>
                <a:latin typeface="Quattrocento Sans"/>
                <a:ea typeface="Quattrocento Sans"/>
                <a:cs typeface="Quattrocento Sans"/>
                <a:sym typeface="Quattrocento Sans"/>
              </a:rPr>
            </a:br>
            <a:r>
              <a:rPr lang="en-US" sz="1800">
                <a:solidFill>
                  <a:srgbClr val="DD462F"/>
                </a:solidFill>
                <a:latin typeface="Quattrocento Sans"/>
                <a:ea typeface="Quattrocento Sans"/>
                <a:cs typeface="Quattrocento Sans"/>
                <a:sym typeface="Quattrocento Sans"/>
              </a:rPr>
              <a:t>&lt;%= "Value of the variable is:"+a %&gt;</a:t>
            </a:r>
            <a:br>
              <a:rPr lang="en-US" sz="1800">
                <a:solidFill>
                  <a:srgbClr val="DD462F"/>
                </a:solidFill>
                <a:latin typeface="Quattrocento Sans"/>
                <a:ea typeface="Quattrocento Sans"/>
                <a:cs typeface="Quattrocento Sans"/>
                <a:sym typeface="Quattrocento Sans"/>
              </a:rPr>
            </a:br>
            <a:br>
              <a:rPr lang="en-US" sz="1800">
                <a:solidFill>
                  <a:srgbClr val="DD462F"/>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&lt;/body&gt;</a:t>
            </a:r>
            <a:br>
              <a:rPr lang="en-US" sz="1600">
                <a:solidFill>
                  <a:schemeClr val="dk1"/>
                </a:solidFill>
                <a:latin typeface="Quattrocento Sans"/>
                <a:ea typeface="Quattrocento Sans"/>
                <a:cs typeface="Quattrocento Sans"/>
                <a:sym typeface="Quattrocento Sans"/>
              </a:rPr>
            </a:br>
            <a:r>
              <a:rPr lang="en-US" sz="1600">
                <a:solidFill>
                  <a:schemeClr val="dk1"/>
                </a:solidFill>
                <a:latin typeface="Quattrocento Sans"/>
                <a:ea typeface="Quattrocento Sans"/>
                <a:cs typeface="Quattrocento Sans"/>
                <a:sym typeface="Quattrocento Sans"/>
              </a:rPr>
              <a:t>&lt;/html&gt;</a:t>
            </a:r>
            <a:endParaRPr sz="1600" b="1">
              <a:solidFill>
                <a:schemeClr val="dk1"/>
              </a:solidFill>
              <a:latin typeface="Quattrocento Sans"/>
              <a:ea typeface="Quattrocento Sans"/>
              <a:cs typeface="Quattrocento Sans"/>
              <a:sym typeface="Quattrocento Sans"/>
            </a:endParaRPr>
          </a:p>
          <a:p>
            <a:pPr marL="0" marR="0" lvl="0" indent="0" algn="l" rtl="0">
              <a:lnSpc>
                <a:spcPct val="150000"/>
              </a:lnSpc>
              <a:spcBef>
                <a:spcPts val="1440"/>
              </a:spcBef>
              <a:spcAft>
                <a:spcPts val="0"/>
              </a:spcAft>
              <a:buClr>
                <a:srgbClr val="7F7F7F"/>
              </a:buClr>
              <a:buSzPts val="1800"/>
              <a:buFont typeface="Arial"/>
              <a:buNone/>
            </a:pPr>
            <a:endParaRPr sz="1800">
              <a:solidFill>
                <a:schemeClr val="dk1"/>
              </a:solidFill>
              <a:latin typeface="Quattrocento Sans"/>
              <a:ea typeface="Quattrocento Sans"/>
              <a:cs typeface="Quattrocento Sans"/>
              <a:sym typeface="Quattrocento Sans"/>
            </a:endParaRPr>
          </a:p>
        </p:txBody>
      </p:sp>
      <p:sp>
        <p:nvSpPr>
          <p:cNvPr id="281" name="Google Shape;281;p3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82" name="Google Shape;282;p3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83" name="Google Shape;283;p3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dirty="0"/>
              <a:t>JSP Tags</a:t>
            </a:r>
            <a:endParaRPr b="1" dirty="0"/>
          </a:p>
        </p:txBody>
      </p:sp>
      <p:sp>
        <p:nvSpPr>
          <p:cNvPr id="281" name="Google Shape;281;p3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82" name="Google Shape;282;p3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83" name="Google Shape;283;p3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1026" name="Picture 2">
            <a:extLst>
              <a:ext uri="{FF2B5EF4-FFF2-40B4-BE49-F238E27FC236}">
                <a16:creationId xmlns:a16="http://schemas.microsoft.com/office/drawing/2014/main" id="{E8C2F4F2-7CE4-494C-9425-EB5919E41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63" y="0"/>
            <a:ext cx="8727873" cy="675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28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Outline</a:t>
            </a:r>
            <a:endParaRPr/>
          </a:p>
        </p:txBody>
      </p:sp>
      <p:sp>
        <p:nvSpPr>
          <p:cNvPr id="112" name="Google Shape;112;p14"/>
          <p:cNvSpPr txBox="1">
            <a:spLocks noGrp="1"/>
          </p:cNvSpPr>
          <p:nvPr>
            <p:ph type="body" idx="1"/>
          </p:nvPr>
        </p:nvSpPr>
        <p:spPr>
          <a:xfrm>
            <a:off x="453326" y="1606941"/>
            <a:ext cx="7103921" cy="4861094"/>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600"/>
              <a:buFont typeface="Arial"/>
              <a:buChar char="•"/>
            </a:pPr>
            <a:r>
              <a:rPr lang="en-US" sz="1600">
                <a:solidFill>
                  <a:schemeClr val="dk1"/>
                </a:solidFill>
              </a:rPr>
              <a:t>Introduction to JSP</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Why JSP ?</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What can JSP do?</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JSP Vs Servlet</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JSP Life Cycle</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Creating fisrt JSP page</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JSP Tags</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JSP Implicit Object</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JSP Directives</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rPr>
              <a:t>JDBC Connectivity with JSP</a:t>
            </a:r>
            <a:endParaRPr/>
          </a:p>
          <a:p>
            <a:pPr marL="285750" lvl="0" indent="-285750" algn="l" rtl="0">
              <a:lnSpc>
                <a:spcPct val="100000"/>
              </a:lnSpc>
              <a:spcBef>
                <a:spcPts val="1380"/>
              </a:spcBef>
              <a:spcAft>
                <a:spcPts val="0"/>
              </a:spcAft>
              <a:buClr>
                <a:schemeClr val="dk1"/>
              </a:buClr>
              <a:buSzPts val="1600"/>
              <a:buFont typeface="Arial"/>
              <a:buChar char="•"/>
            </a:pPr>
            <a:r>
              <a:rPr lang="en-US" sz="1600">
                <a:solidFill>
                  <a:schemeClr val="dk1"/>
                </a:solidFill>
                <a:latin typeface="Arial"/>
                <a:ea typeface="Arial"/>
                <a:cs typeface="Arial"/>
                <a:sym typeface="Arial"/>
              </a:rPr>
              <a:t>JSP Action Tags</a:t>
            </a:r>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113" name="Google Shape;113;p1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14" name="Google Shape;114;p1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15" name="Google Shape;115;p1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dirty="0"/>
              <a:t>JSP Tags</a:t>
            </a:r>
            <a:endParaRPr b="1" dirty="0"/>
          </a:p>
        </p:txBody>
      </p:sp>
      <p:sp>
        <p:nvSpPr>
          <p:cNvPr id="281" name="Google Shape;281;p3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82" name="Google Shape;282;p3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83" name="Google Shape;283;p3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 name="TextBox 2">
            <a:extLst>
              <a:ext uri="{FF2B5EF4-FFF2-40B4-BE49-F238E27FC236}">
                <a16:creationId xmlns:a16="http://schemas.microsoft.com/office/drawing/2014/main" id="{50C0572D-A785-F015-1711-4F13EF524F04}"/>
              </a:ext>
            </a:extLst>
          </p:cNvPr>
          <p:cNvSpPr txBox="1"/>
          <p:nvPr/>
        </p:nvSpPr>
        <p:spPr>
          <a:xfrm>
            <a:off x="309488" y="136522"/>
            <a:ext cx="8398413" cy="67403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US" sz="1800" dirty="0">
                <a:solidFill>
                  <a:srgbClr val="000000"/>
                </a:solidFill>
                <a:latin typeface="Consolas" panose="020B0609020204030204" pitchFamily="49" charset="0"/>
              </a:rPr>
              <a:t>     Converting a string to </a:t>
            </a:r>
            <a:r>
              <a:rPr lang="en-US" sz="1800" u="sng" dirty="0">
                <a:solidFill>
                  <a:srgbClr val="000000"/>
                </a:solidFill>
                <a:latin typeface="Consolas" panose="020B0609020204030204" pitchFamily="49" charset="0"/>
              </a:rPr>
              <a:t>uppercase:</a:t>
            </a:r>
          </a:p>
          <a:p>
            <a:pPr algn="l"/>
            <a:r>
              <a:rPr lang="en-US" sz="1800" dirty="0">
                <a:solidFill>
                  <a:srgbClr val="000000"/>
                </a:solidFill>
                <a:latin typeface="Consolas" panose="020B0609020204030204" pitchFamily="49" charset="0"/>
              </a:rPr>
              <a:t>     </a:t>
            </a:r>
            <a:r>
              <a:rPr lang="en-US" sz="1800" dirty="0">
                <a:solidFill>
                  <a:srgbClr val="BF5F3F"/>
                </a:solidFill>
                <a:latin typeface="Consolas" panose="020B0609020204030204" pitchFamily="49" charset="0"/>
              </a:rPr>
              <a:t>&lt;%=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String(</a:t>
            </a:r>
            <a:r>
              <a:rPr lang="en-US" sz="1800" b="1" dirty="0">
                <a:solidFill>
                  <a:srgbClr val="2A00FF"/>
                </a:solidFill>
                <a:latin typeface="Consolas" panose="020B0609020204030204" pitchFamily="49" charset="0"/>
              </a:rPr>
              <a:t>"Hello World"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toUpperCase</a:t>
            </a:r>
            <a:r>
              <a:rPr lang="en-US" sz="1800" b="1" dirty="0">
                <a:solidFill>
                  <a:srgbClr val="000000"/>
                </a:solidFill>
                <a:latin typeface="Consolas" panose="020B0609020204030204" pitchFamily="49" charset="0"/>
              </a:rPr>
              <a:t>()</a:t>
            </a:r>
            <a:r>
              <a:rPr lang="en-US" sz="1800" b="1" dirty="0">
                <a:solidFill>
                  <a:srgbClr val="BF5F3F"/>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3F7F7F"/>
                </a:solidFill>
                <a:latin typeface="Consolas" panose="020B0609020204030204" pitchFamily="49" charset="0"/>
              </a:rPr>
              <a:t> </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3F7F7F"/>
                </a:solidFill>
                <a:latin typeface="Consolas" panose="020B0609020204030204" pitchFamily="49" charset="0"/>
              </a:rPr>
              <a:t> </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Port of Server :</a:t>
            </a:r>
          </a:p>
          <a:p>
            <a:pPr algn="l"/>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&lt;%=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request.getLocalPort</a:t>
            </a:r>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%&gt;</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3F7F7F"/>
                </a:solidFill>
                <a:latin typeface="Consolas" panose="020B0609020204030204" pitchFamily="49" charset="0"/>
              </a:rPr>
              <a:t> </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3F7F7F"/>
                </a:solidFill>
                <a:latin typeface="Consolas" panose="020B0609020204030204" pitchFamily="49" charset="0"/>
              </a:rPr>
              <a:t> </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Context path :</a:t>
            </a:r>
          </a:p>
          <a:p>
            <a:pPr algn="l"/>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&lt;%=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application.getContextPath</a:t>
            </a:r>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3F7F7F"/>
                </a:solidFill>
                <a:latin typeface="Consolas" panose="020B0609020204030204" pitchFamily="49" charset="0"/>
              </a:rPr>
              <a:t> </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3F7F7F"/>
                </a:solidFill>
                <a:latin typeface="Consolas" panose="020B0609020204030204" pitchFamily="49" charset="0"/>
              </a:rPr>
              <a:t> </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25 multiplied by 4 equals : </a:t>
            </a:r>
          </a:p>
          <a:p>
            <a:pPr algn="l"/>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&lt;%=</a:t>
            </a:r>
            <a:r>
              <a:rPr lang="en-IN" sz="1800" dirty="0">
                <a:solidFill>
                  <a:srgbClr val="000000"/>
                </a:solidFill>
                <a:latin typeface="Consolas" panose="020B0609020204030204" pitchFamily="49" charset="0"/>
              </a:rPr>
              <a:t>25 * 4</a:t>
            </a:r>
            <a:r>
              <a:rPr lang="en-IN" sz="1800" dirty="0">
                <a:solidFill>
                  <a:srgbClr val="BF5F3F"/>
                </a:solidFill>
                <a:latin typeface="Consolas" panose="020B0609020204030204" pitchFamily="49" charset="0"/>
              </a:rPr>
              <a:t>%&gt;</a:t>
            </a:r>
          </a:p>
          <a:p>
            <a:pPr algn="l"/>
            <a:r>
              <a:rPr lang="en-IN" sz="1800" dirty="0">
                <a:solidFill>
                  <a:srgbClr val="000000"/>
                </a:solidFill>
                <a:latin typeface="Consolas" panose="020B0609020204030204" pitchFamily="49" charset="0"/>
              </a:rPr>
              <a:t>     </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br</a:t>
            </a:r>
            <a:r>
              <a:rPr lang="en-IN" sz="1800" dirty="0">
                <a:solidFill>
                  <a:srgbClr val="3F7F7F"/>
                </a:solidFill>
                <a:latin typeface="Consolas" panose="020B0609020204030204" pitchFamily="49" charset="0"/>
              </a:rPr>
              <a:t> </a:t>
            </a:r>
            <a:r>
              <a:rPr lang="en-IN" sz="1800" dirty="0">
                <a:solidFill>
                  <a:srgbClr val="008080"/>
                </a:solidFill>
                <a:latin typeface="Consolas" panose="020B0609020204030204" pitchFamily="49" charset="0"/>
              </a:rPr>
              <a:t>/&gt;</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a:t>
            </a:r>
            <a:r>
              <a:rPr lang="en-US" sz="1800" dirty="0" err="1">
                <a:solidFill>
                  <a:srgbClr val="3F7F7F"/>
                </a:solidFill>
                <a:latin typeface="Consolas" panose="020B0609020204030204" pitchFamily="49" charset="0"/>
              </a:rPr>
              <a:t>br</a:t>
            </a:r>
            <a:r>
              <a:rPr lang="en-US" sz="1800" dirty="0">
                <a:solidFill>
                  <a:srgbClr val="3F7F7F"/>
                </a:solidFill>
                <a:latin typeface="Consolas" panose="020B0609020204030204" pitchFamily="49" charset="0"/>
              </a:rPr>
              <a:t> </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 Is 75 less than 69?</a:t>
            </a:r>
          </a:p>
          <a:p>
            <a:pPr algn="l"/>
            <a:r>
              <a:rPr lang="en-IN" sz="1800" dirty="0">
                <a:solidFill>
                  <a:srgbClr val="000000"/>
                </a:solidFill>
                <a:latin typeface="Consolas" panose="020B0609020204030204" pitchFamily="49" charset="0"/>
              </a:rPr>
              <a:t>     </a:t>
            </a:r>
            <a:r>
              <a:rPr lang="en-IN" sz="1800" dirty="0">
                <a:solidFill>
                  <a:srgbClr val="BF5F3F"/>
                </a:solidFill>
                <a:latin typeface="Consolas" panose="020B0609020204030204" pitchFamily="49" charset="0"/>
              </a:rPr>
              <a:t>&lt;%=</a:t>
            </a:r>
            <a:r>
              <a:rPr lang="en-IN" sz="1800" dirty="0">
                <a:solidFill>
                  <a:srgbClr val="000000"/>
                </a:solidFill>
                <a:latin typeface="Consolas" panose="020B0609020204030204" pitchFamily="49" charset="0"/>
              </a:rPr>
              <a:t>75 &lt; 69</a:t>
            </a:r>
            <a:r>
              <a:rPr lang="en-IN" sz="1800" dirty="0">
                <a:solidFill>
                  <a:srgbClr val="BF5F3F"/>
                </a:solidFill>
                <a:latin typeface="Consolas" panose="020B0609020204030204" pitchFamily="49" charset="0"/>
              </a:rPr>
              <a:t>%&gt;</a:t>
            </a:r>
          </a:p>
          <a:p>
            <a:pPr algn="l"/>
            <a:endParaRPr lang="en-IN" sz="1800" dirty="0">
              <a:solidFill>
                <a:srgbClr val="BF5F3F"/>
              </a:solidFill>
              <a:latin typeface="Consolas" panose="020B0609020204030204" pitchFamily="49" charset="0"/>
            </a:endParaRPr>
          </a:p>
          <a:p>
            <a:pPr algn="l"/>
            <a:r>
              <a:rPr lang="en-IN" sz="1800" dirty="0">
                <a:solidFill>
                  <a:srgbClr val="3F7F7F"/>
                </a:solidFill>
                <a:latin typeface="Consolas" panose="020B0609020204030204" pitchFamily="49" charset="0"/>
              </a:rPr>
              <a:t>&lt;/body&gt;</a:t>
            </a:r>
          </a:p>
        </p:txBody>
      </p:sp>
    </p:spTree>
    <p:extLst>
      <p:ext uri="{BB962C8B-B14F-4D97-AF65-F5344CB8AC3E}">
        <p14:creationId xmlns:p14="http://schemas.microsoft.com/office/powerpoint/2010/main" val="3123029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JSP Comments</a:t>
            </a:r>
            <a:endParaRPr/>
          </a:p>
        </p:txBody>
      </p:sp>
      <p:sp>
        <p:nvSpPr>
          <p:cNvPr id="289" name="Google Shape;289;p31"/>
          <p:cNvSpPr txBox="1">
            <a:spLocks noGrp="1"/>
          </p:cNvSpPr>
          <p:nvPr>
            <p:ph type="body" idx="1"/>
          </p:nvPr>
        </p:nvSpPr>
        <p:spPr>
          <a:xfrm>
            <a:off x="628651" y="1825625"/>
            <a:ext cx="6570639" cy="4351338"/>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Comments are the one when JSP container wants to ignore certain texts and statements.</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When we want to hide certain content, then we can add that to the comments section.</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a:t>
            </a:r>
            <a:endParaRPr/>
          </a:p>
          <a:p>
            <a:pPr marL="0" lvl="0" indent="0" algn="l" rtl="0">
              <a:lnSpc>
                <a:spcPct val="150000"/>
              </a:lnSpc>
              <a:spcBef>
                <a:spcPts val="1440"/>
              </a:spcBef>
              <a:spcAft>
                <a:spcPts val="0"/>
              </a:spcAft>
              <a:buClr>
                <a:srgbClr val="0070C0"/>
              </a:buClr>
              <a:buSzPts val="1800"/>
              <a:buNone/>
            </a:pPr>
            <a:r>
              <a:rPr lang="en-US" sz="1800" b="1">
                <a:solidFill>
                  <a:srgbClr val="0070C0"/>
                </a:solidFill>
              </a:rPr>
              <a:t>     &lt;% -- JSP Comments %&gt;</a:t>
            </a:r>
            <a:endParaRPr/>
          </a:p>
          <a:p>
            <a:pPr marL="0" lvl="0" indent="0" algn="l" rtl="0">
              <a:lnSpc>
                <a:spcPct val="150000"/>
              </a:lnSpc>
              <a:spcBef>
                <a:spcPts val="1440"/>
              </a:spcBef>
              <a:spcAft>
                <a:spcPts val="0"/>
              </a:spcAft>
              <a:buClr>
                <a:srgbClr val="7F7F7F"/>
              </a:buClr>
              <a:buSzPts val="1800"/>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p:txBody>
      </p:sp>
      <p:sp>
        <p:nvSpPr>
          <p:cNvPr id="290" name="Google Shape;290;p3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291" name="Google Shape;291;p3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292" name="Google Shape;292;p3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  Implicit Object in JSP</a:t>
            </a:r>
            <a:endParaRPr/>
          </a:p>
        </p:txBody>
      </p:sp>
      <p:sp>
        <p:nvSpPr>
          <p:cNvPr id="298" name="Google Shape;298;p32"/>
          <p:cNvSpPr txBox="1">
            <a:spLocks noGrp="1"/>
          </p:cNvSpPr>
          <p:nvPr>
            <p:ph type="body" idx="1"/>
          </p:nvPr>
        </p:nvSpPr>
        <p:spPr>
          <a:xfrm>
            <a:off x="453326" y="1812747"/>
            <a:ext cx="8128983" cy="4351338"/>
          </a:xfrm>
          <a:prstGeom prst="rect">
            <a:avLst/>
          </a:prstGeom>
          <a:noFill/>
          <a:ln>
            <a:noFill/>
          </a:ln>
        </p:spPr>
        <p:txBody>
          <a:bodyPr spcFirstLastPara="1" wrap="square" lIns="91425" tIns="45700" rIns="91425" bIns="45700" anchor="t" anchorCtr="0">
            <a:normAutofit fontScale="85000" lnSpcReduction="20000"/>
          </a:bodyPr>
          <a:lstStyle/>
          <a:p>
            <a:pPr marL="285750" lvl="0" indent="-285750" algn="just" rtl="0">
              <a:lnSpc>
                <a:spcPct val="150000"/>
              </a:lnSpc>
              <a:spcBef>
                <a:spcPts val="0"/>
              </a:spcBef>
              <a:spcAft>
                <a:spcPts val="0"/>
              </a:spcAft>
              <a:buClr>
                <a:schemeClr val="dk1"/>
              </a:buClr>
              <a:buSzPts val="1800"/>
              <a:buFont typeface="Arial"/>
              <a:buChar char="•"/>
            </a:pPr>
            <a:r>
              <a:rPr lang="en-US" sz="2400" b="0" i="0" dirty="0">
                <a:solidFill>
                  <a:schemeClr val="tx1"/>
                </a:solidFill>
                <a:effectLst/>
                <a:latin typeface="-apple-system"/>
              </a:rPr>
              <a:t>Implicit objects in JSP are the objects that are created by the container automatically and the container makes them available to the developers, the developer does not need to create them explicitly. </a:t>
            </a:r>
          </a:p>
          <a:p>
            <a:pPr marL="285750" lvl="0" indent="-285750" algn="just" rtl="0">
              <a:lnSpc>
                <a:spcPct val="150000"/>
              </a:lnSpc>
              <a:spcBef>
                <a:spcPts val="0"/>
              </a:spcBef>
              <a:spcAft>
                <a:spcPts val="0"/>
              </a:spcAft>
              <a:buClr>
                <a:schemeClr val="dk1"/>
              </a:buClr>
              <a:buSzPts val="1800"/>
              <a:buFont typeface="Arial"/>
              <a:buChar char="•"/>
            </a:pPr>
            <a:endParaRPr lang="en-US" sz="2400" dirty="0">
              <a:solidFill>
                <a:schemeClr val="tx1"/>
              </a:solidFill>
              <a:latin typeface="-apple-system"/>
            </a:endParaRPr>
          </a:p>
          <a:p>
            <a:pPr marL="285750" lvl="0" indent="-285750" algn="just" rtl="0">
              <a:lnSpc>
                <a:spcPct val="150000"/>
              </a:lnSpc>
              <a:spcBef>
                <a:spcPts val="0"/>
              </a:spcBef>
              <a:spcAft>
                <a:spcPts val="0"/>
              </a:spcAft>
              <a:buClr>
                <a:schemeClr val="dk1"/>
              </a:buClr>
              <a:buSzPts val="1800"/>
              <a:buFont typeface="Arial"/>
              <a:buChar char="•"/>
            </a:pPr>
            <a:r>
              <a:rPr lang="en-US" sz="2400" b="0" i="0" dirty="0">
                <a:solidFill>
                  <a:schemeClr val="tx1"/>
                </a:solidFill>
                <a:effectLst/>
                <a:latin typeface="-apple-system"/>
              </a:rPr>
              <a:t>Since these objects are created automatically by the container and are accessed using standard variables; hence, they are called implicit objects.</a:t>
            </a:r>
          </a:p>
          <a:p>
            <a:pPr marL="285750" lvl="0" indent="-285750" algn="just" rtl="0">
              <a:lnSpc>
                <a:spcPct val="150000"/>
              </a:lnSpc>
              <a:spcBef>
                <a:spcPts val="0"/>
              </a:spcBef>
              <a:spcAft>
                <a:spcPts val="0"/>
              </a:spcAft>
              <a:buClr>
                <a:schemeClr val="dk1"/>
              </a:buClr>
              <a:buSzPts val="1800"/>
              <a:buFont typeface="Arial"/>
              <a:buChar char="•"/>
            </a:pPr>
            <a:endParaRPr lang="en-US" sz="2400" b="0" i="0" dirty="0">
              <a:solidFill>
                <a:schemeClr val="tx1"/>
              </a:solidFill>
              <a:effectLst/>
              <a:latin typeface="-apple-system"/>
            </a:endParaRPr>
          </a:p>
          <a:p>
            <a:pPr marL="285750" lvl="0" indent="-285750" algn="just" rtl="0">
              <a:lnSpc>
                <a:spcPct val="150000"/>
              </a:lnSpc>
              <a:spcBef>
                <a:spcPts val="0"/>
              </a:spcBef>
              <a:spcAft>
                <a:spcPts val="0"/>
              </a:spcAft>
              <a:buClr>
                <a:schemeClr val="dk1"/>
              </a:buClr>
              <a:buSzPts val="1800"/>
              <a:buFont typeface="Arial"/>
              <a:buChar char="•"/>
            </a:pPr>
            <a:r>
              <a:rPr lang="en-US" sz="2400" dirty="0">
                <a:solidFill>
                  <a:schemeClr val="tx1"/>
                </a:solidFill>
                <a:latin typeface="-apple-system"/>
              </a:rPr>
              <a:t>JSP Implicit Objects are also called pre-defined variables.</a:t>
            </a:r>
          </a:p>
          <a:p>
            <a:pPr marL="285750" lvl="0" indent="-285750" algn="just" rtl="0">
              <a:lnSpc>
                <a:spcPct val="150000"/>
              </a:lnSpc>
              <a:spcBef>
                <a:spcPts val="0"/>
              </a:spcBef>
              <a:spcAft>
                <a:spcPts val="0"/>
              </a:spcAft>
              <a:buClr>
                <a:schemeClr val="dk1"/>
              </a:buClr>
              <a:buSzPts val="1800"/>
              <a:buFont typeface="Arial"/>
              <a:buChar char="•"/>
            </a:pPr>
            <a:endParaRPr lang="en-US" sz="2400" dirty="0">
              <a:solidFill>
                <a:schemeClr val="tx1"/>
              </a:solidFill>
              <a:latin typeface="-apple-system"/>
            </a:endParaRPr>
          </a:p>
          <a:p>
            <a:pPr marL="285750" lvl="0" indent="-285750" algn="just" rtl="0">
              <a:lnSpc>
                <a:spcPct val="150000"/>
              </a:lnSpc>
              <a:spcBef>
                <a:spcPts val="0"/>
              </a:spcBef>
              <a:spcAft>
                <a:spcPts val="0"/>
              </a:spcAft>
              <a:buClr>
                <a:schemeClr val="dk1"/>
              </a:buClr>
              <a:buSzPts val="1800"/>
              <a:buFont typeface="Arial"/>
              <a:buChar char="•"/>
            </a:pPr>
            <a:r>
              <a:rPr lang="en-US" sz="2400" dirty="0">
                <a:solidFill>
                  <a:schemeClr val="tx1"/>
                </a:solidFill>
                <a:latin typeface="-apple-system"/>
              </a:rPr>
              <a:t>There are 9 </a:t>
            </a:r>
            <a:r>
              <a:rPr lang="en-IN" sz="2400" dirty="0">
                <a:solidFill>
                  <a:schemeClr val="tx1"/>
                </a:solidFill>
                <a:latin typeface="-apple-system"/>
              </a:rPr>
              <a:t>type of implicit object.</a:t>
            </a:r>
            <a:endParaRPr sz="2400" dirty="0">
              <a:solidFill>
                <a:schemeClr val="tx1"/>
              </a:solidFill>
              <a:latin typeface="-apple-system"/>
            </a:endParaRPr>
          </a:p>
          <a:p>
            <a:pPr marL="285750" lvl="0" indent="-171450" algn="just" rtl="0">
              <a:lnSpc>
                <a:spcPct val="150000"/>
              </a:lnSpc>
              <a:spcBef>
                <a:spcPts val="1440"/>
              </a:spcBef>
              <a:spcAft>
                <a:spcPts val="0"/>
              </a:spcAft>
              <a:buClr>
                <a:srgbClr val="7F7F7F"/>
              </a:buClr>
              <a:buSzPts val="1800"/>
              <a:buFont typeface="Arial"/>
              <a:buNone/>
            </a:pPr>
            <a:endParaRPr sz="3600" dirty="0">
              <a:solidFill>
                <a:schemeClr val="tx1"/>
              </a:solidFill>
            </a:endParaRPr>
          </a:p>
        </p:txBody>
      </p:sp>
      <p:sp>
        <p:nvSpPr>
          <p:cNvPr id="300" name="Google Shape;300;p3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01" name="Google Shape;301;p3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02" name="Google Shape;302;p3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3"/>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dirty="0"/>
              <a:t>  Implicit Object in JSP</a:t>
            </a:r>
            <a:endParaRPr dirty="0"/>
          </a:p>
        </p:txBody>
      </p:sp>
      <p:graphicFrame>
        <p:nvGraphicFramePr>
          <p:cNvPr id="308" name="Google Shape;308;p33"/>
          <p:cNvGraphicFramePr/>
          <p:nvPr/>
        </p:nvGraphicFramePr>
        <p:xfrm>
          <a:off x="337416" y="1481069"/>
          <a:ext cx="8062025" cy="4648050"/>
        </p:xfrm>
        <a:graphic>
          <a:graphicData uri="http://schemas.openxmlformats.org/drawingml/2006/table">
            <a:tbl>
              <a:tblPr>
                <a:noFill/>
                <a:tableStyleId>{58242C3C-4F82-40D5-B41A-8191D33A649D}</a:tableStyleId>
              </a:tblPr>
              <a:tblGrid>
                <a:gridCol w="1246675">
                  <a:extLst>
                    <a:ext uri="{9D8B030D-6E8A-4147-A177-3AD203B41FA5}">
                      <a16:colId xmlns:a16="http://schemas.microsoft.com/office/drawing/2014/main" val="20000"/>
                    </a:ext>
                  </a:extLst>
                </a:gridCol>
                <a:gridCol w="6815350">
                  <a:extLst>
                    <a:ext uri="{9D8B030D-6E8A-4147-A177-3AD203B41FA5}">
                      <a16:colId xmlns:a16="http://schemas.microsoft.com/office/drawing/2014/main" val="20001"/>
                    </a:ext>
                  </a:extLst>
                </a:gridCol>
              </a:tblGrid>
              <a:tr h="412125">
                <a:tc>
                  <a:txBody>
                    <a:bodyPr/>
                    <a:lstStyle/>
                    <a:p>
                      <a:pPr marL="0" marR="0" lvl="0" indent="0" algn="l" rtl="0">
                        <a:spcBef>
                          <a:spcPts val="0"/>
                        </a:spcBef>
                        <a:spcAft>
                          <a:spcPts val="0"/>
                        </a:spcAft>
                        <a:buNone/>
                      </a:pPr>
                      <a:r>
                        <a:rPr lang="en-US" sz="1200" b="1">
                          <a:solidFill>
                            <a:schemeClr val="dk1"/>
                          </a:solidFill>
                        </a:rPr>
                        <a:t>Implicit Object</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b="1">
                          <a:solidFill>
                            <a:schemeClr val="dk1"/>
                          </a:solidFill>
                        </a:rPr>
                        <a:t>Description</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0"/>
                  </a:ext>
                </a:extLst>
              </a:tr>
              <a:tr h="350850">
                <a:tc>
                  <a:txBody>
                    <a:bodyPr/>
                    <a:lstStyle/>
                    <a:p>
                      <a:pPr marL="0" marR="0" lvl="0" indent="0" algn="l" rtl="0">
                        <a:spcBef>
                          <a:spcPts val="0"/>
                        </a:spcBef>
                        <a:spcAft>
                          <a:spcPts val="0"/>
                        </a:spcAft>
                        <a:buNone/>
                      </a:pPr>
                      <a:r>
                        <a:rPr lang="en-US" sz="1200" b="1">
                          <a:solidFill>
                            <a:srgbClr val="0070C0"/>
                          </a:solidFill>
                        </a:rPr>
                        <a:t>request</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The </a:t>
                      </a:r>
                      <a:r>
                        <a:rPr lang="en-US" sz="1200" b="1"/>
                        <a:t>HttpServletRequest</a:t>
                      </a:r>
                      <a:r>
                        <a:rPr lang="en-US" sz="1200"/>
                        <a:t> object associated with the request.</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478850">
                <a:tc>
                  <a:txBody>
                    <a:bodyPr/>
                    <a:lstStyle/>
                    <a:p>
                      <a:pPr marL="0" marR="0" lvl="0" indent="0" algn="l" rtl="0">
                        <a:spcBef>
                          <a:spcPts val="0"/>
                        </a:spcBef>
                        <a:spcAft>
                          <a:spcPts val="0"/>
                        </a:spcAft>
                        <a:buNone/>
                      </a:pPr>
                      <a:r>
                        <a:rPr lang="en-US" sz="1200" b="1">
                          <a:solidFill>
                            <a:srgbClr val="0070C0"/>
                          </a:solidFill>
                        </a:rPr>
                        <a:t>response</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dirty="0"/>
                        <a:t>The </a:t>
                      </a:r>
                      <a:r>
                        <a:rPr lang="en-US" sz="1200" b="1" dirty="0" err="1"/>
                        <a:t>HttpServletResponse</a:t>
                      </a:r>
                      <a:r>
                        <a:rPr lang="en-US" sz="1200" dirty="0"/>
                        <a:t> object associated with the response that is sent back to the browser.</a:t>
                      </a:r>
                      <a:endParaRPr dirty="0"/>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r h="478850">
                <a:tc>
                  <a:txBody>
                    <a:bodyPr/>
                    <a:lstStyle/>
                    <a:p>
                      <a:pPr marL="0" marR="0" lvl="0" indent="0" algn="l" rtl="0">
                        <a:spcBef>
                          <a:spcPts val="0"/>
                        </a:spcBef>
                        <a:spcAft>
                          <a:spcPts val="0"/>
                        </a:spcAft>
                        <a:buNone/>
                      </a:pPr>
                      <a:r>
                        <a:rPr lang="en-US" sz="1200" b="1">
                          <a:solidFill>
                            <a:srgbClr val="0070C0"/>
                          </a:solidFill>
                        </a:rPr>
                        <a:t>out</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The </a:t>
                      </a:r>
                      <a:r>
                        <a:rPr lang="en-US" sz="1200" b="1"/>
                        <a:t>JspWriter</a:t>
                      </a:r>
                      <a:r>
                        <a:rPr lang="en-US" sz="1200"/>
                        <a:t> object associated with the output stream of the response.</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533100">
                <a:tc>
                  <a:txBody>
                    <a:bodyPr/>
                    <a:lstStyle/>
                    <a:p>
                      <a:pPr marL="0" marR="0" lvl="0" indent="0" algn="l" rtl="0">
                        <a:spcBef>
                          <a:spcPts val="0"/>
                        </a:spcBef>
                        <a:spcAft>
                          <a:spcPts val="0"/>
                        </a:spcAft>
                        <a:buNone/>
                      </a:pPr>
                      <a:r>
                        <a:rPr lang="en-US" sz="1200" b="1">
                          <a:solidFill>
                            <a:srgbClr val="0070C0"/>
                          </a:solidFill>
                        </a:rPr>
                        <a:t>session</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t>The </a:t>
                      </a:r>
                      <a:r>
                        <a:rPr lang="en-US" sz="1200" b="1"/>
                        <a:t>HttpSession</a:t>
                      </a:r>
                      <a:r>
                        <a:rPr lang="en-US" sz="1200"/>
                        <a:t> object associated with the session for the given user of request.</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4"/>
                  </a:ext>
                </a:extLst>
              </a:tr>
              <a:tr h="350850">
                <a:tc>
                  <a:txBody>
                    <a:bodyPr/>
                    <a:lstStyle/>
                    <a:p>
                      <a:pPr marL="0" marR="0" lvl="0" indent="0" algn="l" rtl="0">
                        <a:spcBef>
                          <a:spcPts val="0"/>
                        </a:spcBef>
                        <a:spcAft>
                          <a:spcPts val="0"/>
                        </a:spcAft>
                        <a:buNone/>
                      </a:pPr>
                      <a:r>
                        <a:rPr lang="en-US" sz="1200" b="1">
                          <a:solidFill>
                            <a:srgbClr val="0070C0"/>
                          </a:solidFill>
                        </a:rPr>
                        <a:t>application</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The </a:t>
                      </a:r>
                      <a:r>
                        <a:rPr lang="en-US" sz="1200" b="1"/>
                        <a:t>ServletContext</a:t>
                      </a:r>
                      <a:r>
                        <a:rPr lang="en-US" sz="1200"/>
                        <a:t> object for the web application.</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478850">
                <a:tc>
                  <a:txBody>
                    <a:bodyPr/>
                    <a:lstStyle/>
                    <a:p>
                      <a:pPr marL="0" marR="0" lvl="0" indent="0" algn="l" rtl="0">
                        <a:spcBef>
                          <a:spcPts val="0"/>
                        </a:spcBef>
                        <a:spcAft>
                          <a:spcPts val="0"/>
                        </a:spcAft>
                        <a:buNone/>
                      </a:pPr>
                      <a:r>
                        <a:rPr lang="en-US" sz="1200" b="1">
                          <a:solidFill>
                            <a:srgbClr val="0070C0"/>
                          </a:solidFill>
                        </a:rPr>
                        <a:t>config</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t>The </a:t>
                      </a:r>
                      <a:r>
                        <a:rPr lang="en-US" sz="1200" b="1"/>
                        <a:t>ServletConfig</a:t>
                      </a:r>
                      <a:r>
                        <a:rPr lang="en-US" sz="1200"/>
                        <a:t> object associated with the servlet for current JSP page.</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6"/>
                  </a:ext>
                </a:extLst>
              </a:tr>
              <a:tr h="606875">
                <a:tc>
                  <a:txBody>
                    <a:bodyPr/>
                    <a:lstStyle/>
                    <a:p>
                      <a:pPr marL="0" marR="0" lvl="0" indent="0" algn="l" rtl="0">
                        <a:spcBef>
                          <a:spcPts val="0"/>
                        </a:spcBef>
                        <a:spcAft>
                          <a:spcPts val="0"/>
                        </a:spcAft>
                        <a:buNone/>
                      </a:pPr>
                      <a:r>
                        <a:rPr lang="en-US" sz="1200" b="1">
                          <a:solidFill>
                            <a:srgbClr val="0070C0"/>
                          </a:solidFill>
                        </a:rPr>
                        <a:t>pageContext</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US" sz="1200"/>
                        <a:t>The </a:t>
                      </a:r>
                      <a:r>
                        <a:rPr lang="en-US" sz="1200" b="1"/>
                        <a:t>PageContext</a:t>
                      </a:r>
                      <a:r>
                        <a:rPr lang="en-US" sz="1200"/>
                        <a:t> object that encapsulates the enviroment of a single request for this current JSP page</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r h="478850">
                <a:tc>
                  <a:txBody>
                    <a:bodyPr/>
                    <a:lstStyle/>
                    <a:p>
                      <a:pPr marL="0" marR="0" lvl="0" indent="0" algn="l" rtl="0">
                        <a:spcBef>
                          <a:spcPts val="0"/>
                        </a:spcBef>
                        <a:spcAft>
                          <a:spcPts val="0"/>
                        </a:spcAft>
                        <a:buNone/>
                      </a:pPr>
                      <a:r>
                        <a:rPr lang="en-US" sz="1200" b="1">
                          <a:solidFill>
                            <a:srgbClr val="0070C0"/>
                          </a:solidFill>
                        </a:rPr>
                        <a:t>page</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t>The </a:t>
                      </a:r>
                      <a:r>
                        <a:rPr lang="en-US" sz="1200" b="1"/>
                        <a:t>page</a:t>
                      </a:r>
                      <a:r>
                        <a:rPr lang="en-US" sz="1200"/>
                        <a:t> variable is equivalent to </a:t>
                      </a:r>
                      <a:r>
                        <a:rPr lang="en-US" sz="1200" b="1"/>
                        <a:t>this</a:t>
                      </a:r>
                      <a:r>
                        <a:rPr lang="en-US" sz="1200"/>
                        <a:t> variable of Java programming language.</a:t>
                      </a:r>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8"/>
                  </a:ext>
                </a:extLst>
              </a:tr>
              <a:tr h="478850">
                <a:tc>
                  <a:txBody>
                    <a:bodyPr/>
                    <a:lstStyle/>
                    <a:p>
                      <a:pPr marL="0" marR="0" lvl="0" indent="0" algn="l" rtl="0">
                        <a:spcBef>
                          <a:spcPts val="0"/>
                        </a:spcBef>
                        <a:spcAft>
                          <a:spcPts val="0"/>
                        </a:spcAft>
                        <a:buNone/>
                      </a:pPr>
                      <a:r>
                        <a:rPr lang="en-US" sz="1200" b="1">
                          <a:solidFill>
                            <a:srgbClr val="0070C0"/>
                          </a:solidFill>
                        </a:rPr>
                        <a:t>exception</a:t>
                      </a:r>
                      <a:endParaRPr sz="1200">
                        <a:solidFill>
                          <a:srgbClr val="0070C0"/>
                        </a:solidFill>
                      </a:endParaRPr>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US" sz="1200" dirty="0"/>
                        <a:t>The </a:t>
                      </a:r>
                      <a:r>
                        <a:rPr lang="en-US" sz="1200" b="1" dirty="0"/>
                        <a:t>exception</a:t>
                      </a:r>
                      <a:r>
                        <a:rPr lang="en-US" sz="1200" dirty="0"/>
                        <a:t> object represents the </a:t>
                      </a:r>
                      <a:r>
                        <a:rPr lang="en-US" sz="1200" b="1" dirty="0"/>
                        <a:t>Throwable</a:t>
                      </a:r>
                      <a:r>
                        <a:rPr lang="en-US" sz="1200" dirty="0"/>
                        <a:t> object that was thrown by some other JSP page.</a:t>
                      </a:r>
                      <a:endParaRPr dirty="0"/>
                    </a:p>
                  </a:txBody>
                  <a:tcPr marL="46850" marR="46850" marT="46850" marB="46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09" name="Google Shape;309;p3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10" name="Google Shape;310;p3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11" name="Google Shape;311;p3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dirty="0"/>
              <a:t>  Implicit Object  : out</a:t>
            </a:r>
            <a:endParaRPr dirty="0"/>
          </a:p>
        </p:txBody>
      </p:sp>
      <p:sp>
        <p:nvSpPr>
          <p:cNvPr id="298" name="Google Shape;298;p32"/>
          <p:cNvSpPr txBox="1">
            <a:spLocks noGrp="1"/>
          </p:cNvSpPr>
          <p:nvPr>
            <p:ph type="body" idx="1"/>
          </p:nvPr>
        </p:nvSpPr>
        <p:spPr>
          <a:xfrm>
            <a:off x="453326" y="1510807"/>
            <a:ext cx="8128983" cy="1816718"/>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Clr>
                <a:schemeClr val="dk1"/>
              </a:buClr>
              <a:buSzPts val="1800"/>
              <a:buFont typeface="Arial"/>
              <a:buChar char="•"/>
            </a:pPr>
            <a:r>
              <a:rPr lang="en-US" sz="2400" b="0" i="0" dirty="0">
                <a:solidFill>
                  <a:schemeClr val="tx1"/>
                </a:solidFill>
                <a:effectLst/>
                <a:latin typeface="-apple-system"/>
              </a:rPr>
              <a:t> Comes </a:t>
            </a:r>
            <a:r>
              <a:rPr lang="en-US" sz="2400" dirty="0">
                <a:solidFill>
                  <a:schemeClr val="tx1"/>
                </a:solidFill>
                <a:highlight>
                  <a:srgbClr val="FFFF00"/>
                </a:highlight>
                <a:latin typeface="-apple-system"/>
              </a:rPr>
              <a:t>from </a:t>
            </a:r>
            <a:r>
              <a:rPr lang="en-US" sz="2400" dirty="0" err="1">
                <a:solidFill>
                  <a:schemeClr val="tx1"/>
                </a:solidFill>
                <a:highlight>
                  <a:srgbClr val="FFFF00"/>
                </a:highlight>
                <a:latin typeface="-apple-system"/>
              </a:rPr>
              <a:t>java.servlet.jsp.JspWriter</a:t>
            </a:r>
            <a:r>
              <a:rPr lang="en-US" sz="2400" dirty="0">
                <a:solidFill>
                  <a:schemeClr val="tx1"/>
                </a:solidFill>
                <a:latin typeface="-apple-system"/>
              </a:rPr>
              <a:t>. It’s work is to write data into a buffer which would be sent to the client as output.</a:t>
            </a:r>
            <a:endParaRPr sz="2400" dirty="0">
              <a:solidFill>
                <a:schemeClr val="tx1"/>
              </a:solidFill>
              <a:latin typeface="-apple-system"/>
            </a:endParaRPr>
          </a:p>
          <a:p>
            <a:pPr marL="285750" lvl="0" indent="-171450" algn="just" rtl="0">
              <a:lnSpc>
                <a:spcPct val="150000"/>
              </a:lnSpc>
              <a:spcBef>
                <a:spcPts val="1440"/>
              </a:spcBef>
              <a:spcAft>
                <a:spcPts val="0"/>
              </a:spcAft>
              <a:buClr>
                <a:srgbClr val="7F7F7F"/>
              </a:buClr>
              <a:buSzPts val="1800"/>
              <a:buFont typeface="Arial"/>
              <a:buNone/>
            </a:pPr>
            <a:endParaRPr lang="en-IN" sz="3600" dirty="0">
              <a:solidFill>
                <a:schemeClr val="tx1"/>
              </a:solidFill>
            </a:endParaRPr>
          </a:p>
        </p:txBody>
      </p:sp>
      <p:sp>
        <p:nvSpPr>
          <p:cNvPr id="300" name="Google Shape;300;p3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01" name="Google Shape;301;p3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02" name="Google Shape;302;p3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 name="TextBox 2">
            <a:extLst>
              <a:ext uri="{FF2B5EF4-FFF2-40B4-BE49-F238E27FC236}">
                <a16:creationId xmlns:a16="http://schemas.microsoft.com/office/drawing/2014/main" id="{9A68C116-7187-099C-C33B-4F77A2416680}"/>
              </a:ext>
            </a:extLst>
          </p:cNvPr>
          <p:cNvSpPr txBox="1"/>
          <p:nvPr/>
        </p:nvSpPr>
        <p:spPr>
          <a:xfrm>
            <a:off x="980343" y="3158711"/>
            <a:ext cx="6405196" cy="3046988"/>
          </a:xfrm>
          <a:prstGeom prst="rect">
            <a:avLst/>
          </a:prstGeom>
          <a:noFill/>
        </p:spPr>
        <p:txBody>
          <a:bodyPr wrap="square">
            <a:spAutoFit/>
          </a:bodyPr>
          <a:lstStyle/>
          <a:p>
            <a:pPr algn="l" fontAlgn="base"/>
            <a:r>
              <a:rPr lang="en-US" sz="1600" b="0" i="0" dirty="0">
                <a:solidFill>
                  <a:srgbClr val="777777"/>
                </a:solidFill>
                <a:effectLst/>
                <a:latin typeface="inherit"/>
              </a:rPr>
              <a:t>&lt;</a:t>
            </a:r>
            <a:r>
              <a:rPr lang="en-US" sz="1600" b="0" i="0" dirty="0">
                <a:solidFill>
                  <a:srgbClr val="000000"/>
                </a:solidFill>
                <a:effectLst/>
                <a:latin typeface="inherit"/>
              </a:rPr>
              <a:t>html</a:t>
            </a:r>
            <a:r>
              <a:rPr lang="en-US" sz="1600" b="0" i="0" dirty="0">
                <a:solidFill>
                  <a:srgbClr val="777777"/>
                </a:solidFill>
                <a:effectLst/>
                <a:latin typeface="inherit"/>
              </a:rPr>
              <a:t>&gt;</a:t>
            </a:r>
            <a:endParaRPr lang="en-US" sz="1600" b="0" i="0" dirty="0">
              <a:solidFill>
                <a:srgbClr val="787878"/>
              </a:solidFill>
              <a:effectLst/>
              <a:latin typeface="Source Code Pro" panose="020B0509030403020204" pitchFamily="49" charset="0"/>
            </a:endParaRPr>
          </a:p>
          <a:p>
            <a:pPr algn="l" fontAlgn="base"/>
            <a:r>
              <a:rPr lang="en-US" sz="1600" b="0" i="0" dirty="0">
                <a:solidFill>
                  <a:srgbClr val="777777"/>
                </a:solidFill>
                <a:effectLst/>
                <a:latin typeface="inherit"/>
              </a:rPr>
              <a:t>&lt;</a:t>
            </a:r>
            <a:r>
              <a:rPr lang="en-US" sz="1600" b="0" i="0" dirty="0">
                <a:solidFill>
                  <a:srgbClr val="000000"/>
                </a:solidFill>
                <a:effectLst/>
                <a:latin typeface="inherit"/>
              </a:rPr>
              <a:t>head</a:t>
            </a:r>
            <a:r>
              <a:rPr lang="en-US" sz="1600" b="0" i="0" dirty="0">
                <a:solidFill>
                  <a:srgbClr val="777777"/>
                </a:solidFill>
                <a:effectLst/>
                <a:latin typeface="inherit"/>
              </a:rPr>
              <a:t>&gt;</a:t>
            </a:r>
            <a:endParaRPr lang="en-US" sz="1600" b="0" i="0" dirty="0">
              <a:solidFill>
                <a:srgbClr val="787878"/>
              </a:solidFill>
              <a:effectLst/>
              <a:latin typeface="Source Code Pro" panose="020B0509030403020204" pitchFamily="49" charset="0"/>
            </a:endParaRPr>
          </a:p>
          <a:p>
            <a:pPr algn="l" fontAlgn="base"/>
            <a:r>
              <a:rPr lang="en-US" sz="1600" b="0" i="0" dirty="0">
                <a:solidFill>
                  <a:srgbClr val="777777"/>
                </a:solidFill>
                <a:effectLst/>
                <a:latin typeface="inherit"/>
              </a:rPr>
              <a:t>&lt;</a:t>
            </a:r>
            <a:r>
              <a:rPr lang="en-US" sz="1600" b="0" i="0" dirty="0">
                <a:solidFill>
                  <a:srgbClr val="000000"/>
                </a:solidFill>
                <a:effectLst/>
                <a:latin typeface="inherit"/>
              </a:rPr>
              <a:t>title</a:t>
            </a:r>
            <a:r>
              <a:rPr lang="en-US" sz="1600" b="0" i="0" dirty="0">
                <a:solidFill>
                  <a:srgbClr val="777777"/>
                </a:solidFill>
                <a:effectLst/>
                <a:latin typeface="inherit"/>
              </a:rPr>
              <a:t>&gt;</a:t>
            </a:r>
            <a:r>
              <a:rPr lang="en-US" sz="1600" b="0" i="0" dirty="0">
                <a:solidFill>
                  <a:srgbClr val="000000"/>
                </a:solidFill>
                <a:effectLst/>
                <a:latin typeface="inherit"/>
              </a:rPr>
              <a:t>IMPLICIT OBJECT</a:t>
            </a:r>
            <a:r>
              <a:rPr lang="en-US" sz="1600" b="0" i="0" dirty="0">
                <a:solidFill>
                  <a:srgbClr val="777777"/>
                </a:solidFill>
                <a:effectLst/>
                <a:latin typeface="inherit"/>
              </a:rPr>
              <a:t>&lt;</a:t>
            </a:r>
            <a:r>
              <a:rPr lang="en-US" sz="1600" b="0" i="0" dirty="0">
                <a:solidFill>
                  <a:srgbClr val="000000"/>
                </a:solidFill>
                <a:effectLst/>
                <a:latin typeface="inherit"/>
              </a:rPr>
              <a:t>/title</a:t>
            </a:r>
            <a:r>
              <a:rPr lang="en-US" sz="1600" b="0" i="0" dirty="0">
                <a:solidFill>
                  <a:srgbClr val="777777"/>
                </a:solidFill>
                <a:effectLst/>
                <a:latin typeface="inherit"/>
              </a:rPr>
              <a:t>&gt;</a:t>
            </a:r>
            <a:endParaRPr lang="en-US" sz="1600" b="0" i="0" dirty="0">
              <a:solidFill>
                <a:srgbClr val="787878"/>
              </a:solidFill>
              <a:effectLst/>
              <a:latin typeface="Source Code Pro" panose="020B0509030403020204" pitchFamily="49" charset="0"/>
            </a:endParaRPr>
          </a:p>
          <a:p>
            <a:pPr algn="l" fontAlgn="base"/>
            <a:r>
              <a:rPr lang="en-US" sz="1600" b="0" i="0" dirty="0">
                <a:solidFill>
                  <a:srgbClr val="777777"/>
                </a:solidFill>
                <a:effectLst/>
                <a:latin typeface="inherit"/>
              </a:rPr>
              <a:t>&lt;</a:t>
            </a:r>
            <a:r>
              <a:rPr lang="en-US" sz="1600" b="0" i="0" dirty="0">
                <a:solidFill>
                  <a:srgbClr val="000000"/>
                </a:solidFill>
                <a:effectLst/>
                <a:latin typeface="inherit"/>
              </a:rPr>
              <a:t>/head</a:t>
            </a:r>
            <a:r>
              <a:rPr lang="en-US" sz="1600" b="0" i="0" dirty="0">
                <a:solidFill>
                  <a:srgbClr val="777777"/>
                </a:solidFill>
                <a:effectLst/>
                <a:latin typeface="inherit"/>
              </a:rPr>
              <a:t>&gt;</a:t>
            </a:r>
            <a:endParaRPr lang="en-US" sz="1600" b="0" i="0" dirty="0">
              <a:solidFill>
                <a:srgbClr val="444444"/>
              </a:solidFill>
              <a:effectLst/>
              <a:latin typeface="Source Code Pro" panose="020B0509030403020204" pitchFamily="49" charset="0"/>
            </a:endParaRPr>
          </a:p>
          <a:p>
            <a:pPr algn="l" fontAlgn="base"/>
            <a:r>
              <a:rPr lang="en-US" sz="1600" b="0" i="0" dirty="0">
                <a:solidFill>
                  <a:srgbClr val="777777"/>
                </a:solidFill>
                <a:effectLst/>
                <a:latin typeface="inherit"/>
              </a:rPr>
              <a:t>&lt;</a:t>
            </a:r>
            <a:r>
              <a:rPr lang="en-US" sz="1600" b="0" i="0" dirty="0">
                <a:solidFill>
                  <a:srgbClr val="000000"/>
                </a:solidFill>
                <a:effectLst/>
                <a:latin typeface="inherit"/>
              </a:rPr>
              <a:t>body</a:t>
            </a:r>
            <a:r>
              <a:rPr lang="en-US" sz="1600" b="0" i="0" dirty="0">
                <a:solidFill>
                  <a:srgbClr val="777777"/>
                </a:solidFill>
                <a:effectLst/>
                <a:latin typeface="inherit"/>
              </a:rPr>
              <a:t>&gt;</a:t>
            </a:r>
            <a:endParaRPr lang="en-US" sz="1600" b="0" i="0" dirty="0">
              <a:solidFill>
                <a:srgbClr val="787878"/>
              </a:solidFill>
              <a:effectLst/>
              <a:latin typeface="Source Code Pro" panose="020B0509030403020204" pitchFamily="49" charset="0"/>
            </a:endParaRPr>
          </a:p>
          <a:p>
            <a:pPr algn="l" fontAlgn="base"/>
            <a:r>
              <a:rPr lang="en-US" sz="1600" b="0" i="0" dirty="0">
                <a:solidFill>
                  <a:srgbClr val="777777"/>
                </a:solidFill>
                <a:effectLst/>
                <a:latin typeface="inherit"/>
              </a:rPr>
              <a:t>&lt;</a:t>
            </a:r>
            <a:r>
              <a:rPr lang="en-US" sz="1600" b="0" i="0" dirty="0">
                <a:solidFill>
                  <a:srgbClr val="000000"/>
                </a:solidFill>
                <a:effectLst/>
                <a:latin typeface="inherit"/>
              </a:rPr>
              <a:t>%</a:t>
            </a:r>
            <a:endParaRPr lang="en-US" sz="1600" b="0" i="0" dirty="0">
              <a:solidFill>
                <a:srgbClr val="787878"/>
              </a:solidFill>
              <a:effectLst/>
              <a:latin typeface="Source Code Pro" panose="020B0509030403020204" pitchFamily="49" charset="0"/>
            </a:endParaRPr>
          </a:p>
          <a:p>
            <a:pPr algn="l" fontAlgn="base"/>
            <a:r>
              <a:rPr lang="en-US" sz="1600" b="0" i="0" dirty="0" err="1">
                <a:solidFill>
                  <a:srgbClr val="000000"/>
                </a:solidFill>
                <a:effectLst/>
                <a:latin typeface="inherit"/>
              </a:rPr>
              <a:t>out.println</a:t>
            </a:r>
            <a:r>
              <a:rPr lang="en-US" sz="1600" b="0" i="0" dirty="0">
                <a:solidFill>
                  <a:srgbClr val="777777"/>
                </a:solidFill>
                <a:effectLst/>
                <a:latin typeface="inherit"/>
              </a:rPr>
              <a:t>(</a:t>
            </a:r>
            <a:r>
              <a:rPr lang="en-US" sz="1600" b="0" i="0" dirty="0">
                <a:solidFill>
                  <a:srgbClr val="320FE3"/>
                </a:solidFill>
                <a:effectLst/>
                <a:latin typeface="inherit"/>
              </a:rPr>
              <a:t>"first statement"</a:t>
            </a:r>
            <a:r>
              <a:rPr lang="en-US" sz="1600" b="0" i="0" dirty="0">
                <a:solidFill>
                  <a:srgbClr val="777777"/>
                </a:solidFill>
                <a:effectLst/>
                <a:latin typeface="inherit"/>
              </a:rPr>
              <a:t>)</a:t>
            </a:r>
            <a:r>
              <a:rPr lang="en-US" sz="1600" b="0" i="0" dirty="0">
                <a:solidFill>
                  <a:srgbClr val="000000"/>
                </a:solidFill>
                <a:effectLst/>
                <a:latin typeface="inherit"/>
              </a:rPr>
              <a:t>;</a:t>
            </a:r>
            <a:endParaRPr lang="en-US" sz="1600" b="0" i="0" dirty="0">
              <a:solidFill>
                <a:srgbClr val="787878"/>
              </a:solidFill>
              <a:effectLst/>
              <a:latin typeface="Source Code Pro" panose="020B0509030403020204" pitchFamily="49" charset="0"/>
            </a:endParaRPr>
          </a:p>
          <a:p>
            <a:pPr algn="l" fontAlgn="base"/>
            <a:r>
              <a:rPr lang="en-US" sz="1600" b="0" i="0" dirty="0" err="1">
                <a:solidFill>
                  <a:srgbClr val="000000"/>
                </a:solidFill>
                <a:effectLst/>
                <a:latin typeface="inherit"/>
              </a:rPr>
              <a:t>out.println</a:t>
            </a:r>
            <a:r>
              <a:rPr lang="en-US" sz="1600" b="0" i="0" dirty="0">
                <a:solidFill>
                  <a:srgbClr val="777777"/>
                </a:solidFill>
                <a:effectLst/>
                <a:latin typeface="inherit"/>
              </a:rPr>
              <a:t>(</a:t>
            </a:r>
            <a:r>
              <a:rPr lang="en-US" sz="1600" b="0" i="0" dirty="0">
                <a:solidFill>
                  <a:srgbClr val="320FE3"/>
                </a:solidFill>
                <a:effectLst/>
                <a:latin typeface="inherit"/>
              </a:rPr>
              <a:t>"second"</a:t>
            </a:r>
            <a:r>
              <a:rPr lang="en-US" sz="1600" b="0" i="0" dirty="0">
                <a:solidFill>
                  <a:srgbClr val="777777"/>
                </a:solidFill>
                <a:effectLst/>
                <a:latin typeface="inherit"/>
              </a:rPr>
              <a:t>)</a:t>
            </a:r>
            <a:r>
              <a:rPr lang="en-US" sz="1600" b="0" i="0" dirty="0">
                <a:solidFill>
                  <a:srgbClr val="000000"/>
                </a:solidFill>
                <a:effectLst/>
                <a:latin typeface="inherit"/>
              </a:rPr>
              <a:t>;</a:t>
            </a:r>
            <a:endParaRPr lang="en-US" sz="1600" b="0" i="0" dirty="0">
              <a:solidFill>
                <a:srgbClr val="787878"/>
              </a:solidFill>
              <a:effectLst/>
              <a:latin typeface="Source Code Pro" panose="020B0509030403020204" pitchFamily="49" charset="0"/>
            </a:endParaRPr>
          </a:p>
          <a:p>
            <a:pPr algn="l" fontAlgn="base"/>
            <a:r>
              <a:rPr lang="en-US" sz="1600" b="0" i="0" dirty="0" err="1">
                <a:solidFill>
                  <a:srgbClr val="000000"/>
                </a:solidFill>
                <a:effectLst/>
                <a:latin typeface="inherit"/>
              </a:rPr>
              <a:t>out.println</a:t>
            </a:r>
            <a:r>
              <a:rPr lang="en-US" sz="1600" b="0" i="0" dirty="0">
                <a:solidFill>
                  <a:srgbClr val="777777"/>
                </a:solidFill>
                <a:effectLst/>
                <a:latin typeface="inherit"/>
              </a:rPr>
              <a:t>(</a:t>
            </a:r>
            <a:r>
              <a:rPr lang="en-US" sz="1600" b="0" i="0" dirty="0">
                <a:solidFill>
                  <a:srgbClr val="320FE3"/>
                </a:solidFill>
                <a:effectLst/>
                <a:latin typeface="inherit"/>
              </a:rPr>
              <a:t>"third"</a:t>
            </a:r>
            <a:r>
              <a:rPr lang="en-US" sz="1600" b="0" i="0" dirty="0">
                <a:solidFill>
                  <a:srgbClr val="777777"/>
                </a:solidFill>
                <a:effectLst/>
                <a:latin typeface="inherit"/>
              </a:rPr>
              <a:t>)</a:t>
            </a:r>
            <a:r>
              <a:rPr lang="en-US" sz="1600" b="0" i="0" dirty="0">
                <a:solidFill>
                  <a:srgbClr val="000000"/>
                </a:solidFill>
                <a:effectLst/>
                <a:latin typeface="inherit"/>
              </a:rPr>
              <a:t>;</a:t>
            </a:r>
            <a:endParaRPr lang="en-US" sz="1600" b="0" i="0" dirty="0">
              <a:solidFill>
                <a:srgbClr val="787878"/>
              </a:solidFill>
              <a:effectLst/>
              <a:latin typeface="Source Code Pro" panose="020B0509030403020204" pitchFamily="49" charset="0"/>
            </a:endParaRPr>
          </a:p>
          <a:p>
            <a:pPr algn="l" fontAlgn="base"/>
            <a:r>
              <a:rPr lang="en-US" sz="1600" b="0" i="0" dirty="0">
                <a:solidFill>
                  <a:srgbClr val="000000"/>
                </a:solidFill>
                <a:effectLst/>
                <a:latin typeface="inherit"/>
              </a:rPr>
              <a:t>%</a:t>
            </a:r>
            <a:r>
              <a:rPr lang="en-US" sz="1600" b="0" i="0" dirty="0">
                <a:solidFill>
                  <a:srgbClr val="777777"/>
                </a:solidFill>
                <a:effectLst/>
                <a:latin typeface="inherit"/>
              </a:rPr>
              <a:t>&gt;</a:t>
            </a:r>
            <a:endParaRPr lang="en-US" sz="1600" b="0" i="0" dirty="0">
              <a:solidFill>
                <a:srgbClr val="787878"/>
              </a:solidFill>
              <a:effectLst/>
              <a:latin typeface="Source Code Pro" panose="020B0509030403020204" pitchFamily="49" charset="0"/>
            </a:endParaRPr>
          </a:p>
          <a:p>
            <a:pPr algn="l" fontAlgn="base"/>
            <a:r>
              <a:rPr lang="en-US" sz="1600" b="0" i="0" dirty="0">
                <a:solidFill>
                  <a:srgbClr val="777777"/>
                </a:solidFill>
                <a:effectLst/>
                <a:latin typeface="inherit"/>
              </a:rPr>
              <a:t>&lt;</a:t>
            </a:r>
            <a:r>
              <a:rPr lang="en-US" sz="1600" b="0" i="0" dirty="0">
                <a:solidFill>
                  <a:srgbClr val="000000"/>
                </a:solidFill>
                <a:effectLst/>
                <a:latin typeface="inherit"/>
              </a:rPr>
              <a:t>/body</a:t>
            </a:r>
            <a:r>
              <a:rPr lang="en-US" sz="1600" b="0" i="0" dirty="0">
                <a:solidFill>
                  <a:srgbClr val="777777"/>
                </a:solidFill>
                <a:effectLst/>
                <a:latin typeface="inherit"/>
              </a:rPr>
              <a:t>&gt;</a:t>
            </a:r>
            <a:endParaRPr lang="en-US" sz="1600" b="0" i="0" dirty="0">
              <a:solidFill>
                <a:srgbClr val="787878"/>
              </a:solidFill>
              <a:effectLst/>
              <a:latin typeface="Source Code Pro" panose="020B0509030403020204" pitchFamily="49" charset="0"/>
            </a:endParaRPr>
          </a:p>
          <a:p>
            <a:pPr algn="l" fontAlgn="base"/>
            <a:r>
              <a:rPr lang="en-US" sz="1600" b="0" i="0" dirty="0">
                <a:solidFill>
                  <a:srgbClr val="777777"/>
                </a:solidFill>
                <a:effectLst/>
                <a:latin typeface="inherit"/>
              </a:rPr>
              <a:t>&lt;</a:t>
            </a:r>
            <a:r>
              <a:rPr lang="en-US" sz="1600" b="0" i="0" dirty="0">
                <a:solidFill>
                  <a:srgbClr val="000000"/>
                </a:solidFill>
                <a:effectLst/>
                <a:latin typeface="inherit"/>
              </a:rPr>
              <a:t>/html</a:t>
            </a:r>
            <a:r>
              <a:rPr lang="en-US" sz="1600" b="0" i="0" dirty="0">
                <a:solidFill>
                  <a:srgbClr val="777777"/>
                </a:solidFill>
                <a:effectLst/>
                <a:latin typeface="inherit"/>
              </a:rPr>
              <a:t>&gt;</a:t>
            </a:r>
            <a:endParaRPr lang="en-US" sz="1600" b="0" i="0" dirty="0">
              <a:solidFill>
                <a:srgbClr val="787878"/>
              </a:solidFill>
              <a:effectLst/>
              <a:latin typeface="Source Code Pro" panose="020B0509030403020204" pitchFamily="49" charset="0"/>
            </a:endParaRPr>
          </a:p>
        </p:txBody>
      </p:sp>
    </p:spTree>
    <p:extLst>
      <p:ext uri="{BB962C8B-B14F-4D97-AF65-F5344CB8AC3E}">
        <p14:creationId xmlns:p14="http://schemas.microsoft.com/office/powerpoint/2010/main" val="194410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dirty="0"/>
              <a:t>  Implicit Object  : Methods</a:t>
            </a:r>
            <a:endParaRPr dirty="0"/>
          </a:p>
        </p:txBody>
      </p:sp>
      <p:sp>
        <p:nvSpPr>
          <p:cNvPr id="300" name="Google Shape;300;p3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01" name="Google Shape;301;p3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02" name="Google Shape;302;p3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graphicFrame>
        <p:nvGraphicFramePr>
          <p:cNvPr id="5" name="Table 4">
            <a:extLst>
              <a:ext uri="{FF2B5EF4-FFF2-40B4-BE49-F238E27FC236}">
                <a16:creationId xmlns:a16="http://schemas.microsoft.com/office/drawing/2014/main" id="{E25AC544-5490-AFDC-BA23-A50AE3DBA7E0}"/>
              </a:ext>
            </a:extLst>
          </p:cNvPr>
          <p:cNvGraphicFramePr>
            <a:graphicFrameLocks noGrp="1"/>
          </p:cNvGraphicFramePr>
          <p:nvPr>
            <p:extLst>
              <p:ext uri="{D42A27DB-BD31-4B8C-83A1-F6EECF244321}">
                <p14:modId xmlns:p14="http://schemas.microsoft.com/office/powerpoint/2010/main" val="1102118436"/>
              </p:ext>
            </p:extLst>
          </p:nvPr>
        </p:nvGraphicFramePr>
        <p:xfrm>
          <a:off x="628650" y="1540619"/>
          <a:ext cx="7886700" cy="4550693"/>
        </p:xfrm>
        <a:graphic>
          <a:graphicData uri="http://schemas.openxmlformats.org/drawingml/2006/table">
            <a:tbl>
              <a:tblPr/>
              <a:tblGrid>
                <a:gridCol w="2241159">
                  <a:extLst>
                    <a:ext uri="{9D8B030D-6E8A-4147-A177-3AD203B41FA5}">
                      <a16:colId xmlns:a16="http://schemas.microsoft.com/office/drawing/2014/main" val="3412643202"/>
                    </a:ext>
                  </a:extLst>
                </a:gridCol>
                <a:gridCol w="5645541">
                  <a:extLst>
                    <a:ext uri="{9D8B030D-6E8A-4147-A177-3AD203B41FA5}">
                      <a16:colId xmlns:a16="http://schemas.microsoft.com/office/drawing/2014/main" val="2863038572"/>
                    </a:ext>
                  </a:extLst>
                </a:gridCol>
              </a:tblGrid>
              <a:tr h="510358">
                <a:tc>
                  <a:txBody>
                    <a:bodyPr/>
                    <a:lstStyle/>
                    <a:p>
                      <a:pPr fontAlgn="base"/>
                      <a:r>
                        <a:rPr lang="en-IN" sz="1600" b="1" dirty="0">
                          <a:effectLst/>
                        </a:rPr>
                        <a:t>     Method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IN" sz="1600" b="1" dirty="0">
                          <a:effectLst/>
                        </a:rPr>
                        <a:t>                 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69163903"/>
                  </a:ext>
                </a:extLst>
              </a:tr>
              <a:tr h="808067">
                <a:tc>
                  <a:txBody>
                    <a:bodyPr/>
                    <a:lstStyle/>
                    <a:p>
                      <a:pPr fontAlgn="base"/>
                      <a:r>
                        <a:rPr lang="en-IN" sz="1600" b="1" dirty="0">
                          <a:solidFill>
                            <a:srgbClr val="C00000"/>
                          </a:solidFill>
                          <a:effectLst/>
                        </a:rPr>
                        <a:t>void print()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US" sz="1600">
                          <a:effectLst/>
                        </a:rPr>
                        <a:t>This is one of the most frequently used method. It prints the statement.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3984692"/>
                  </a:ext>
                </a:extLst>
              </a:tr>
              <a:tr h="808067">
                <a:tc>
                  <a:txBody>
                    <a:bodyPr/>
                    <a:lstStyle/>
                    <a:p>
                      <a:pPr fontAlgn="base"/>
                      <a:r>
                        <a:rPr lang="en-IN" sz="1600" b="1">
                          <a:solidFill>
                            <a:srgbClr val="C00000"/>
                          </a:solidFill>
                          <a:effectLst/>
                        </a:rPr>
                        <a:t>void clear()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US" sz="1600">
                          <a:effectLst/>
                        </a:rPr>
                        <a:t>This method is used to remove the content of buffer.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49249606"/>
                  </a:ext>
                </a:extLst>
              </a:tr>
              <a:tr h="808067">
                <a:tc>
                  <a:txBody>
                    <a:bodyPr/>
                    <a:lstStyle/>
                    <a:p>
                      <a:pPr fontAlgn="base"/>
                      <a:r>
                        <a:rPr lang="en-IN" sz="1600" b="1">
                          <a:solidFill>
                            <a:srgbClr val="C00000"/>
                          </a:solidFill>
                          <a:effectLst/>
                        </a:rPr>
                        <a:t>boolean isAutoFlush()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US" sz="1600">
                          <a:effectLst/>
                        </a:rPr>
                        <a:t>This method specifies whether the buffer is flushed or not.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82751036"/>
                  </a:ext>
                </a:extLst>
              </a:tr>
              <a:tr h="808067">
                <a:tc>
                  <a:txBody>
                    <a:bodyPr/>
                    <a:lstStyle/>
                    <a:p>
                      <a:pPr fontAlgn="base"/>
                      <a:r>
                        <a:rPr lang="en-IN" sz="1600" b="1">
                          <a:solidFill>
                            <a:srgbClr val="C00000"/>
                          </a:solidFill>
                          <a:effectLst/>
                        </a:rPr>
                        <a:t>int getBufferSize()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US" sz="1600">
                          <a:effectLst/>
                        </a:rPr>
                        <a:t>This method returns the size of buffer in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3193568"/>
                  </a:ext>
                </a:extLst>
              </a:tr>
              <a:tr h="808067">
                <a:tc>
                  <a:txBody>
                    <a:bodyPr/>
                    <a:lstStyle/>
                    <a:p>
                      <a:pPr fontAlgn="base"/>
                      <a:r>
                        <a:rPr lang="en-IN" sz="1600" b="1" dirty="0">
                          <a:solidFill>
                            <a:srgbClr val="C00000"/>
                          </a:solidFill>
                          <a:effectLst/>
                        </a:rPr>
                        <a:t>int </a:t>
                      </a:r>
                      <a:r>
                        <a:rPr lang="en-IN" sz="1600" b="1" dirty="0" err="1">
                          <a:solidFill>
                            <a:srgbClr val="C00000"/>
                          </a:solidFill>
                          <a:effectLst/>
                        </a:rPr>
                        <a:t>getRemaining</a:t>
                      </a:r>
                      <a:r>
                        <a:rPr lang="en-IN" sz="1600" b="1" dirty="0">
                          <a:solidFill>
                            <a:srgbClr val="C00000"/>
                          </a:solidFill>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base"/>
                      <a:r>
                        <a:rPr lang="en-US" sz="1600" dirty="0">
                          <a:effectLst/>
                        </a:rPr>
                        <a:t>This method returns the unused size of buffer in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2898620"/>
                  </a:ext>
                </a:extLst>
              </a:tr>
            </a:tbl>
          </a:graphicData>
        </a:graphic>
      </p:graphicFrame>
    </p:spTree>
    <p:extLst>
      <p:ext uri="{BB962C8B-B14F-4D97-AF65-F5344CB8AC3E}">
        <p14:creationId xmlns:p14="http://schemas.microsoft.com/office/powerpoint/2010/main" val="519597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C0E4AA-F37E-FD40-D299-CFC1F32938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TextBox 5">
            <a:extLst>
              <a:ext uri="{FF2B5EF4-FFF2-40B4-BE49-F238E27FC236}">
                <a16:creationId xmlns:a16="http://schemas.microsoft.com/office/drawing/2014/main" id="{3167B2D8-5245-0634-46BF-B93F292E01B5}"/>
              </a:ext>
            </a:extLst>
          </p:cNvPr>
          <p:cNvSpPr txBox="1"/>
          <p:nvPr/>
        </p:nvSpPr>
        <p:spPr>
          <a:xfrm>
            <a:off x="239151" y="652266"/>
            <a:ext cx="8398412" cy="501675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BF5F3F"/>
                </a:solidFill>
                <a:latin typeface="Consolas" panose="020B0609020204030204" pitchFamily="49" charset="0"/>
              </a:rPr>
              <a:t>&lt;%</a:t>
            </a:r>
          </a:p>
          <a:p>
            <a:pPr algn="l"/>
            <a:r>
              <a:rPr lang="en-IN" sz="2000" dirty="0">
                <a:solidFill>
                  <a:srgbClr val="000000"/>
                </a:solidFill>
                <a:latin typeface="Consolas" panose="020B0609020204030204" pitchFamily="49" charset="0"/>
              </a:rPr>
              <a:t>	String s=</a:t>
            </a:r>
            <a:r>
              <a:rPr lang="en-IN" sz="2000" dirty="0">
                <a:solidFill>
                  <a:srgbClr val="2A00FF"/>
                </a:solidFill>
                <a:latin typeface="Consolas" panose="020B0609020204030204" pitchFamily="49" charset="0"/>
              </a:rPr>
              <a:t>"Implicit Object in JSP"</a:t>
            </a:r>
            <a:r>
              <a:rPr lang="en-IN"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out.println</a:t>
            </a:r>
            <a:r>
              <a:rPr lang="en-US" sz="2000" dirty="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"Demo of out object"</a:t>
            </a:r>
            <a:r>
              <a:rPr lang="en-US"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out.clear</a:t>
            </a:r>
            <a:r>
              <a:rPr lang="en-IN" sz="2000" dirty="0">
                <a:solidFill>
                  <a:srgbClr val="000000"/>
                </a:solidFill>
                <a:latin typeface="Consolas" panose="020B0609020204030204" pitchFamily="49" charset="0"/>
              </a:rPr>
              <a:t>();</a:t>
            </a:r>
          </a:p>
          <a:p>
            <a:pPr algn="l"/>
            <a:endParaRPr lang="en-IN" sz="2000" dirty="0">
              <a:latin typeface="Consolas" panose="020B0609020204030204" pitchFamily="49" charset="0"/>
            </a:endParaRPr>
          </a:p>
          <a:p>
            <a:pPr algn="l"/>
            <a:r>
              <a:rPr lang="en-IN" sz="2000" dirty="0">
                <a:solidFill>
                  <a:srgbClr val="000000"/>
                </a:solidFill>
                <a:latin typeface="Consolas" panose="020B0609020204030204" pitchFamily="49" charset="0"/>
              </a:rPr>
              <a:t>	</a:t>
            </a:r>
            <a:r>
              <a:rPr lang="en-IN" sz="2000" b="1" dirty="0">
                <a:solidFill>
                  <a:srgbClr val="000000"/>
                </a:solidFill>
                <a:latin typeface="Consolas" panose="020B0609020204030204" pitchFamily="49" charset="0"/>
              </a:rPr>
              <a:t>Boolean b=</a:t>
            </a:r>
            <a:r>
              <a:rPr lang="en-IN" sz="2000" b="1" dirty="0" err="1">
                <a:solidFill>
                  <a:srgbClr val="000000"/>
                </a:solidFill>
                <a:latin typeface="Consolas" panose="020B0609020204030204" pitchFamily="49" charset="0"/>
              </a:rPr>
              <a:t>out.isAutoFlush</a:t>
            </a:r>
            <a:r>
              <a:rPr lang="en-IN" sz="2000" b="1" dirty="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out.println</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"&lt;</a:t>
            </a:r>
            <a:r>
              <a:rPr lang="en-IN" sz="2000" dirty="0" err="1">
                <a:solidFill>
                  <a:srgbClr val="2A00FF"/>
                </a:solidFill>
                <a:latin typeface="Consolas" panose="020B0609020204030204" pitchFamily="49" charset="0"/>
              </a:rPr>
              <a:t>br</a:t>
            </a:r>
            <a:r>
              <a:rPr lang="en-IN" sz="2000" dirty="0">
                <a:solidFill>
                  <a:srgbClr val="2A00FF"/>
                </a:solidFill>
                <a:latin typeface="Consolas" panose="020B0609020204030204" pitchFamily="49" charset="0"/>
              </a:rPr>
              <a:t>&gt;&lt;h2 align=</a:t>
            </a:r>
            <a:r>
              <a:rPr lang="en-IN" sz="2000" dirty="0" err="1">
                <a:solidFill>
                  <a:srgbClr val="2A00FF"/>
                </a:solidFill>
                <a:latin typeface="Consolas" panose="020B0609020204030204" pitchFamily="49" charset="0"/>
              </a:rPr>
              <a:t>center</a:t>
            </a:r>
            <a:r>
              <a:rPr lang="en-IN" sz="2000" dirty="0">
                <a:solidFill>
                  <a:srgbClr val="2A00FF"/>
                </a:solidFill>
                <a:latin typeface="Consolas" panose="020B0609020204030204" pitchFamily="49" charset="0"/>
              </a:rPr>
              <a:t>&gt;</a:t>
            </a:r>
            <a:r>
              <a:rPr lang="en-IN" sz="2000" dirty="0" err="1">
                <a:solidFill>
                  <a:srgbClr val="2A00FF"/>
                </a:solidFill>
                <a:latin typeface="Consolas" panose="020B0609020204030204" pitchFamily="49" charset="0"/>
              </a:rPr>
              <a:t>IsAutoFlush</a:t>
            </a:r>
            <a:r>
              <a:rPr lang="en-IN" sz="2000" dirty="0">
                <a:solidFill>
                  <a:srgbClr val="2A00FF"/>
                </a:solidFill>
                <a:latin typeface="Consolas" panose="020B0609020204030204" pitchFamily="49" charset="0"/>
              </a:rPr>
              <a:t>:"</a:t>
            </a:r>
            <a:r>
              <a:rPr lang="en-IN" sz="2000" dirty="0">
                <a:solidFill>
                  <a:srgbClr val="000000"/>
                </a:solidFill>
                <a:latin typeface="Consolas" panose="020B0609020204030204" pitchFamily="49" charset="0"/>
              </a:rPr>
              <a:t>+b);</a:t>
            </a:r>
          </a:p>
          <a:p>
            <a:pPr algn="l"/>
            <a:r>
              <a:rPr lang="en-IN" sz="2000" dirty="0">
                <a:solidFill>
                  <a:srgbClr val="000000"/>
                </a:solidFill>
                <a:latin typeface="Consolas" panose="020B0609020204030204" pitchFamily="49" charset="0"/>
              </a:rPr>
              <a:t> </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out.println</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"&lt;</a:t>
            </a:r>
            <a:r>
              <a:rPr lang="en-IN" sz="2000" dirty="0" err="1">
                <a:solidFill>
                  <a:srgbClr val="2A00FF"/>
                </a:solidFill>
                <a:latin typeface="Consolas" panose="020B0609020204030204" pitchFamily="49" charset="0"/>
              </a:rPr>
              <a:t>br</a:t>
            </a:r>
            <a:r>
              <a:rPr lang="en-IN" sz="2000" dirty="0">
                <a:solidFill>
                  <a:srgbClr val="2A00FF"/>
                </a:solidFill>
                <a:latin typeface="Consolas" panose="020B0609020204030204" pitchFamily="49" charset="0"/>
              </a:rPr>
              <a:t>&gt;&lt;</a:t>
            </a:r>
            <a:r>
              <a:rPr lang="en-IN" sz="2000" dirty="0" err="1">
                <a:solidFill>
                  <a:srgbClr val="2A00FF"/>
                </a:solidFill>
                <a:latin typeface="Consolas" panose="020B0609020204030204" pitchFamily="49" charset="0"/>
              </a:rPr>
              <a:t>br</a:t>
            </a:r>
            <a:r>
              <a:rPr lang="en-IN" sz="2000" dirty="0">
                <a:solidFill>
                  <a:srgbClr val="2A00FF"/>
                </a:solidFill>
                <a:latin typeface="Consolas" panose="020B0609020204030204" pitchFamily="49" charset="0"/>
              </a:rPr>
              <a:t>&gt;Website:"</a:t>
            </a:r>
            <a:r>
              <a:rPr lang="en-IN" sz="2000" dirty="0">
                <a:solidFill>
                  <a:srgbClr val="000000"/>
                </a:solidFill>
                <a:latin typeface="Consolas" panose="020B0609020204030204" pitchFamily="49" charset="0"/>
              </a:rPr>
              <a:t>+s);</a:t>
            </a:r>
          </a:p>
          <a:p>
            <a:pPr algn="l"/>
            <a:endParaRPr lang="en-IN" sz="2000" dirty="0">
              <a:latin typeface="Consolas" panose="020B0609020204030204" pitchFamily="49" charset="0"/>
            </a:endParaRPr>
          </a:p>
          <a:p>
            <a:pPr algn="l"/>
            <a:r>
              <a:rPr lang="en-IN" sz="2000" b="1" dirty="0">
                <a:solidFill>
                  <a:srgbClr val="7F0055"/>
                </a:solidFill>
                <a:latin typeface="Consolas" panose="020B0609020204030204" pitchFamily="49" charset="0"/>
              </a:rPr>
              <a:t>	int</a:t>
            </a:r>
            <a:r>
              <a:rPr lang="en-IN" sz="2000" b="1" dirty="0">
                <a:solidFill>
                  <a:srgbClr val="000000"/>
                </a:solidFill>
                <a:latin typeface="Consolas" panose="020B0609020204030204" pitchFamily="49" charset="0"/>
              </a:rPr>
              <a:t> i1=</a:t>
            </a:r>
            <a:r>
              <a:rPr lang="en-IN" sz="2000" b="1" dirty="0" err="1">
                <a:solidFill>
                  <a:srgbClr val="000000"/>
                </a:solidFill>
                <a:latin typeface="Consolas" panose="020B0609020204030204" pitchFamily="49" charset="0"/>
              </a:rPr>
              <a:t>out.getBufferSize</a:t>
            </a:r>
            <a:r>
              <a:rPr lang="en-IN" sz="2000" b="1"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out.println</a:t>
            </a:r>
            <a:r>
              <a:rPr lang="en-US" sz="2000" dirty="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"&lt;</a:t>
            </a:r>
            <a:r>
              <a:rPr lang="en-US" sz="2000" dirty="0" err="1">
                <a:solidFill>
                  <a:srgbClr val="2A00FF"/>
                </a:solidFill>
                <a:latin typeface="Consolas" panose="020B0609020204030204" pitchFamily="49" charset="0"/>
              </a:rPr>
              <a:t>br</a:t>
            </a:r>
            <a:r>
              <a:rPr lang="en-US" sz="2000" dirty="0">
                <a:solidFill>
                  <a:srgbClr val="2A00FF"/>
                </a:solidFill>
                <a:latin typeface="Consolas" panose="020B0609020204030204" pitchFamily="49" charset="0"/>
              </a:rPr>
              <a:t>&gt;&lt;</a:t>
            </a:r>
            <a:r>
              <a:rPr lang="en-US" sz="2000" dirty="0" err="1">
                <a:solidFill>
                  <a:srgbClr val="2A00FF"/>
                </a:solidFill>
                <a:latin typeface="Consolas" panose="020B0609020204030204" pitchFamily="49" charset="0"/>
              </a:rPr>
              <a:t>br</a:t>
            </a:r>
            <a:r>
              <a:rPr lang="en-US" sz="2000" dirty="0">
                <a:solidFill>
                  <a:srgbClr val="2A00FF"/>
                </a:solidFill>
                <a:latin typeface="Consolas" panose="020B0609020204030204" pitchFamily="49" charset="0"/>
              </a:rPr>
              <a:t>&gt;Buffer Size:"</a:t>
            </a:r>
            <a:r>
              <a:rPr lang="en-US" sz="2000" dirty="0">
                <a:solidFill>
                  <a:srgbClr val="000000"/>
                </a:solidFill>
                <a:latin typeface="Consolas" panose="020B0609020204030204" pitchFamily="49" charset="0"/>
              </a:rPr>
              <a:t>+i1);</a:t>
            </a:r>
          </a:p>
          <a:p>
            <a:pPr algn="l"/>
            <a:endParaRPr lang="en-IN" sz="2000" dirty="0">
              <a:latin typeface="Consolas" panose="020B0609020204030204" pitchFamily="49" charset="0"/>
            </a:endParaRPr>
          </a:p>
          <a:p>
            <a:pPr algn="l"/>
            <a:r>
              <a:rPr lang="en-IN" sz="2000" b="1" dirty="0">
                <a:solidFill>
                  <a:srgbClr val="7F0055"/>
                </a:solidFill>
                <a:latin typeface="Consolas" panose="020B0609020204030204" pitchFamily="49" charset="0"/>
              </a:rPr>
              <a:t>	int</a:t>
            </a:r>
            <a:r>
              <a:rPr lang="en-IN" sz="2000" b="1" dirty="0">
                <a:solidFill>
                  <a:srgbClr val="000000"/>
                </a:solidFill>
                <a:latin typeface="Consolas" panose="020B0609020204030204" pitchFamily="49" charset="0"/>
              </a:rPr>
              <a:t> i2=</a:t>
            </a:r>
            <a:r>
              <a:rPr lang="en-IN" sz="2000" b="1" dirty="0" err="1">
                <a:solidFill>
                  <a:srgbClr val="000000"/>
                </a:solidFill>
                <a:latin typeface="Consolas" panose="020B0609020204030204" pitchFamily="49" charset="0"/>
              </a:rPr>
              <a:t>out.getRemaining</a:t>
            </a:r>
            <a:r>
              <a:rPr lang="en-IN" sz="2000" b="1"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out.println</a:t>
            </a:r>
            <a:r>
              <a:rPr lang="en-US" sz="2000" dirty="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"&lt;</a:t>
            </a:r>
            <a:r>
              <a:rPr lang="en-US" sz="2000" dirty="0" err="1">
                <a:solidFill>
                  <a:srgbClr val="2A00FF"/>
                </a:solidFill>
                <a:latin typeface="Consolas" panose="020B0609020204030204" pitchFamily="49" charset="0"/>
              </a:rPr>
              <a:t>br</a:t>
            </a:r>
            <a:r>
              <a:rPr lang="en-US" sz="2000" dirty="0">
                <a:solidFill>
                  <a:srgbClr val="2A00FF"/>
                </a:solidFill>
                <a:latin typeface="Consolas" panose="020B0609020204030204" pitchFamily="49" charset="0"/>
              </a:rPr>
              <a:t>&gt;&lt;</a:t>
            </a:r>
            <a:r>
              <a:rPr lang="en-US" sz="2000" dirty="0" err="1">
                <a:solidFill>
                  <a:srgbClr val="2A00FF"/>
                </a:solidFill>
                <a:latin typeface="Consolas" panose="020B0609020204030204" pitchFamily="49" charset="0"/>
              </a:rPr>
              <a:t>br</a:t>
            </a:r>
            <a:r>
              <a:rPr lang="en-US" sz="2000" dirty="0">
                <a:solidFill>
                  <a:srgbClr val="2A00FF"/>
                </a:solidFill>
                <a:latin typeface="Consolas" panose="020B0609020204030204" pitchFamily="49" charset="0"/>
              </a:rPr>
              <a:t>&gt;Remaining Size:"</a:t>
            </a:r>
            <a:r>
              <a:rPr lang="en-US" sz="2000" dirty="0">
                <a:solidFill>
                  <a:srgbClr val="000000"/>
                </a:solidFill>
                <a:latin typeface="Consolas" panose="020B0609020204030204" pitchFamily="49" charset="0"/>
              </a:rPr>
              <a:t>+i2+</a:t>
            </a:r>
            <a:r>
              <a:rPr lang="en-US" sz="2000" dirty="0">
                <a:solidFill>
                  <a:srgbClr val="2A00FF"/>
                </a:solidFill>
                <a:latin typeface="Consolas" panose="020B0609020204030204" pitchFamily="49" charset="0"/>
              </a:rPr>
              <a:t>"&lt;/h2&gt;"</a:t>
            </a:r>
            <a:r>
              <a:rPr lang="en-US" sz="2000" dirty="0">
                <a:solidFill>
                  <a:srgbClr val="000000"/>
                </a:solidFill>
                <a:latin typeface="Consolas" panose="020B0609020204030204" pitchFamily="49" charset="0"/>
              </a:rPr>
              <a:t>);</a:t>
            </a:r>
          </a:p>
          <a:p>
            <a:pPr algn="l"/>
            <a:r>
              <a:rPr lang="en-IN" sz="2000" dirty="0">
                <a:solidFill>
                  <a:srgbClr val="BF5F3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98463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E727-4374-59CE-C485-F2348D83D345}"/>
              </a:ext>
            </a:extLst>
          </p:cNvPr>
          <p:cNvSpPr>
            <a:spLocks noGrp="1"/>
          </p:cNvSpPr>
          <p:nvPr>
            <p:ph type="title"/>
          </p:nvPr>
        </p:nvSpPr>
        <p:spPr/>
        <p:txBody>
          <a:bodyPr/>
          <a:lstStyle/>
          <a:p>
            <a:r>
              <a:rPr lang="en-IN" dirty="0"/>
              <a:t>Request Object</a:t>
            </a:r>
          </a:p>
        </p:txBody>
      </p:sp>
      <p:sp>
        <p:nvSpPr>
          <p:cNvPr id="3" name="Text Placeholder 2">
            <a:extLst>
              <a:ext uri="{FF2B5EF4-FFF2-40B4-BE49-F238E27FC236}">
                <a16:creationId xmlns:a16="http://schemas.microsoft.com/office/drawing/2014/main" id="{D891F1A6-28E7-EFB1-D374-13AFA5848F1B}"/>
              </a:ext>
            </a:extLst>
          </p:cNvPr>
          <p:cNvSpPr>
            <a:spLocks noGrp="1"/>
          </p:cNvSpPr>
          <p:nvPr>
            <p:ph type="body" idx="1"/>
          </p:nvPr>
        </p:nvSpPr>
        <p:spPr>
          <a:xfrm>
            <a:off x="628651" y="1825625"/>
            <a:ext cx="7886699" cy="4351338"/>
          </a:xfrm>
        </p:spPr>
        <p:txBody>
          <a:bodyPr>
            <a:normAutofit fontScale="92500"/>
          </a:bodyPr>
          <a:lstStyle/>
          <a:p>
            <a:pPr marL="571500" indent="-342900">
              <a:buFont typeface="Arial" panose="020B0604020202020204" pitchFamily="34" charset="0"/>
              <a:buChar char="•"/>
            </a:pPr>
            <a:r>
              <a:rPr lang="fr-FR" sz="2200" dirty="0">
                <a:solidFill>
                  <a:srgbClr val="000000"/>
                </a:solidFill>
                <a:latin typeface="arial" panose="020B0604020202020204" pitchFamily="34" charset="0"/>
              </a:rPr>
              <a:t>Instance of </a:t>
            </a:r>
            <a:r>
              <a:rPr lang="fr-FR" sz="2200" dirty="0" err="1">
                <a:solidFill>
                  <a:srgbClr val="000000"/>
                </a:solidFill>
                <a:latin typeface="arial" panose="020B0604020202020204" pitchFamily="34" charset="0"/>
              </a:rPr>
              <a:t>javax.servlet.http.HttpServletRequest</a:t>
            </a:r>
            <a:r>
              <a:rPr lang="fr-FR" sz="2200" dirty="0">
                <a:solidFill>
                  <a:srgbClr val="000000"/>
                </a:solidFill>
                <a:latin typeface="arial" panose="020B0604020202020204" pitchFamily="34" charset="0"/>
              </a:rPr>
              <a:t> </a:t>
            </a:r>
            <a:r>
              <a:rPr lang="fr-FR" sz="2200" dirty="0" err="1">
                <a:solidFill>
                  <a:srgbClr val="000000"/>
                </a:solidFill>
                <a:latin typeface="arial" panose="020B0604020202020204" pitchFamily="34" charset="0"/>
              </a:rPr>
              <a:t>object</a:t>
            </a:r>
            <a:r>
              <a:rPr lang="fr-FR" sz="2200" dirty="0">
                <a:solidFill>
                  <a:srgbClr val="000000"/>
                </a:solidFill>
                <a:latin typeface="arial" panose="020B0604020202020204" pitchFamily="34" charset="0"/>
              </a:rPr>
              <a:t>.</a:t>
            </a:r>
          </a:p>
          <a:p>
            <a:pPr marL="571500" indent="-342900">
              <a:buFont typeface="Arial" panose="020B0604020202020204" pitchFamily="34" charset="0"/>
              <a:buChar char="•"/>
            </a:pPr>
            <a:endParaRPr lang="en-US" sz="2200" b="0" i="0" dirty="0">
              <a:solidFill>
                <a:srgbClr val="000000"/>
              </a:solidFill>
              <a:effectLst/>
              <a:latin typeface="arial" panose="020B0604020202020204" pitchFamily="34" charset="0"/>
            </a:endParaRPr>
          </a:p>
          <a:p>
            <a:pPr marL="571500" indent="-342900">
              <a:buFont typeface="Arial" panose="020B0604020202020204" pitchFamily="34" charset="0"/>
              <a:buChar char="•"/>
            </a:pPr>
            <a:r>
              <a:rPr lang="en-US" sz="2200" b="0" i="0" dirty="0">
                <a:solidFill>
                  <a:srgbClr val="000000"/>
                </a:solidFill>
                <a:effectLst/>
                <a:latin typeface="arial" panose="020B0604020202020204" pitchFamily="34" charset="0"/>
              </a:rPr>
              <a:t>Used to process the request sent by the client. </a:t>
            </a:r>
            <a:endParaRPr lang="fr-FR" sz="2200" dirty="0">
              <a:solidFill>
                <a:srgbClr val="000000"/>
              </a:solidFill>
              <a:latin typeface="arial" panose="020B0604020202020204" pitchFamily="34" charset="0"/>
            </a:endParaRPr>
          </a:p>
          <a:p>
            <a:pPr marL="571500" indent="-342900">
              <a:buFont typeface="Arial" panose="020B0604020202020204" pitchFamily="34" charset="0"/>
              <a:buChar char="•"/>
            </a:pPr>
            <a:endParaRPr lang="en-US" sz="2200" b="0" i="0" dirty="0">
              <a:solidFill>
                <a:srgbClr val="000000"/>
              </a:solidFill>
              <a:effectLst/>
              <a:latin typeface="arial" panose="020B0604020202020204" pitchFamily="34" charset="0"/>
            </a:endParaRPr>
          </a:p>
          <a:p>
            <a:pPr marL="571500" indent="-342900">
              <a:buFont typeface="Arial" panose="020B0604020202020204" pitchFamily="34" charset="0"/>
              <a:buChar char="•"/>
            </a:pPr>
            <a:r>
              <a:rPr lang="en-US" sz="2200" b="0" i="0" dirty="0">
                <a:solidFill>
                  <a:srgbClr val="000000"/>
                </a:solidFill>
                <a:effectLst/>
                <a:latin typeface="arial" panose="020B0604020202020204" pitchFamily="34" charset="0"/>
              </a:rPr>
              <a:t>It is the </a:t>
            </a:r>
            <a:r>
              <a:rPr lang="en-US" sz="2200" b="0" i="0" dirty="0" err="1">
                <a:solidFill>
                  <a:srgbClr val="000000"/>
                </a:solidFill>
                <a:effectLst/>
                <a:latin typeface="arial" panose="020B0604020202020204" pitchFamily="34" charset="0"/>
              </a:rPr>
              <a:t>HttpServletRequest</a:t>
            </a:r>
            <a:r>
              <a:rPr lang="en-US" sz="2200" b="0" i="0" dirty="0">
                <a:solidFill>
                  <a:srgbClr val="000000"/>
                </a:solidFill>
                <a:effectLst/>
                <a:latin typeface="arial" panose="020B0604020202020204" pitchFamily="34" charset="0"/>
              </a:rPr>
              <a:t> object associated with the request.</a:t>
            </a:r>
          </a:p>
          <a:p>
            <a:pPr marL="571500" indent="-342900">
              <a:buFont typeface="Arial" panose="020B0604020202020204" pitchFamily="34" charset="0"/>
              <a:buChar char="•"/>
            </a:pPr>
            <a:endParaRPr lang="en-US" sz="2200" b="0" i="0" dirty="0">
              <a:solidFill>
                <a:srgbClr val="000000"/>
              </a:solidFill>
              <a:effectLst/>
              <a:latin typeface="arial" panose="020B0604020202020204" pitchFamily="34" charset="0"/>
            </a:endParaRPr>
          </a:p>
          <a:p>
            <a:pPr marL="571500" indent="-342900">
              <a:buFont typeface="Arial" panose="020B0604020202020204" pitchFamily="34" charset="0"/>
              <a:buChar char="•"/>
            </a:pPr>
            <a:r>
              <a:rPr lang="en-US" sz="2200" b="0" i="0" dirty="0">
                <a:solidFill>
                  <a:srgbClr val="000000"/>
                </a:solidFill>
                <a:effectLst/>
                <a:latin typeface="arial" panose="020B0604020202020204" pitchFamily="34" charset="0"/>
              </a:rPr>
              <a:t>When a client requests a page the JSP engine creates a new object to represent that request.</a:t>
            </a:r>
            <a:r>
              <a:rPr lang="fr-FR" sz="2200" b="0" i="0" dirty="0">
                <a:solidFill>
                  <a:srgbClr val="000000"/>
                </a:solidFill>
                <a:effectLst/>
                <a:latin typeface="arial" panose="020B0604020202020204" pitchFamily="34" charset="0"/>
              </a:rPr>
              <a:t> </a:t>
            </a:r>
            <a:endParaRPr lang="en-IN" sz="2200" dirty="0"/>
          </a:p>
        </p:txBody>
      </p:sp>
      <p:sp>
        <p:nvSpPr>
          <p:cNvPr id="4" name="Slide Number Placeholder 3">
            <a:extLst>
              <a:ext uri="{FF2B5EF4-FFF2-40B4-BE49-F238E27FC236}">
                <a16:creationId xmlns:a16="http://schemas.microsoft.com/office/drawing/2014/main" id="{05303AA2-D6FA-0822-3FE6-C2FB983A2E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22936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E727-4374-59CE-C485-F2348D83D345}"/>
              </a:ext>
            </a:extLst>
          </p:cNvPr>
          <p:cNvSpPr>
            <a:spLocks noGrp="1"/>
          </p:cNvSpPr>
          <p:nvPr>
            <p:ph type="title"/>
          </p:nvPr>
        </p:nvSpPr>
        <p:spPr/>
        <p:txBody>
          <a:bodyPr>
            <a:normAutofit/>
          </a:bodyPr>
          <a:lstStyle/>
          <a:p>
            <a:r>
              <a:rPr lang="en-IN" sz="3600" b="1" dirty="0"/>
              <a:t>Request Object Methods</a:t>
            </a:r>
          </a:p>
        </p:txBody>
      </p:sp>
      <p:sp>
        <p:nvSpPr>
          <p:cNvPr id="3" name="Text Placeholder 2">
            <a:extLst>
              <a:ext uri="{FF2B5EF4-FFF2-40B4-BE49-F238E27FC236}">
                <a16:creationId xmlns:a16="http://schemas.microsoft.com/office/drawing/2014/main" id="{D891F1A6-28E7-EFB1-D374-13AFA5848F1B}"/>
              </a:ext>
            </a:extLst>
          </p:cNvPr>
          <p:cNvSpPr>
            <a:spLocks noGrp="1"/>
          </p:cNvSpPr>
          <p:nvPr>
            <p:ph type="body" idx="1"/>
          </p:nvPr>
        </p:nvSpPr>
        <p:spPr>
          <a:xfrm>
            <a:off x="453326" y="1487999"/>
            <a:ext cx="8423388" cy="5233479"/>
          </a:xfrm>
        </p:spPr>
        <p:txBody>
          <a:bodyPr>
            <a:normAutofit/>
          </a:bodyPr>
          <a:lstStyle/>
          <a:p>
            <a:pPr algn="just" fontAlgn="base">
              <a:buFont typeface="+mj-lt"/>
              <a:buAutoNum type="arabicPeriod"/>
            </a:pPr>
            <a:r>
              <a:rPr lang="en-US" sz="1600" b="1" i="0" dirty="0" err="1">
                <a:solidFill>
                  <a:srgbClr val="000000"/>
                </a:solidFill>
                <a:effectLst/>
                <a:latin typeface="arial" panose="020B0604020202020204" pitchFamily="34" charset="0"/>
              </a:rPr>
              <a:t>getCookies</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an array containing all of the cookie objects the client sent with this request.</a:t>
            </a:r>
            <a:endParaRPr lang="en-US" sz="1600" b="0" i="0" dirty="0">
              <a:solidFill>
                <a:srgbClr val="212529"/>
              </a:solidFill>
              <a:effectLst/>
              <a:latin typeface="-apple-system"/>
            </a:endParaRPr>
          </a:p>
          <a:p>
            <a:pPr algn="just" fontAlgn="base">
              <a:buFont typeface="+mj-lt"/>
              <a:buAutoNum type="arabicPeriod"/>
            </a:pPr>
            <a:r>
              <a:rPr lang="en-US" sz="1600" b="1" i="0" dirty="0" err="1">
                <a:solidFill>
                  <a:srgbClr val="000000"/>
                </a:solidFill>
                <a:effectLst/>
                <a:latin typeface="arial" panose="020B0604020202020204" pitchFamily="34" charset="0"/>
              </a:rPr>
              <a:t>getAttributeNames</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an enumeration containing the names of the attributes available to this request.</a:t>
            </a:r>
            <a:endParaRPr lang="en-US" sz="1600" b="0" i="0" dirty="0">
              <a:solidFill>
                <a:srgbClr val="212529"/>
              </a:solidFill>
              <a:effectLst/>
              <a:latin typeface="-apple-system"/>
            </a:endParaRPr>
          </a:p>
          <a:p>
            <a:pPr algn="just" fontAlgn="base">
              <a:buFont typeface="+mj-lt"/>
              <a:buAutoNum type="arabicPeriod"/>
            </a:pPr>
            <a:r>
              <a:rPr lang="en-US" sz="1600" b="1" i="0" dirty="0" err="1">
                <a:solidFill>
                  <a:srgbClr val="000000"/>
                </a:solidFill>
                <a:effectLst/>
                <a:latin typeface="arial" panose="020B0604020202020204" pitchFamily="34" charset="0"/>
              </a:rPr>
              <a:t>getHeaderNames</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an enumeration of all the header names it contains.</a:t>
            </a:r>
            <a:endParaRPr lang="en-US" sz="1600" b="0" i="0" dirty="0">
              <a:solidFill>
                <a:srgbClr val="212529"/>
              </a:solidFill>
              <a:effectLst/>
              <a:latin typeface="-apple-system"/>
            </a:endParaRPr>
          </a:p>
          <a:p>
            <a:pPr algn="just" fontAlgn="base">
              <a:buFont typeface="+mj-lt"/>
              <a:buAutoNum type="arabicPeriod"/>
            </a:pPr>
            <a:r>
              <a:rPr lang="en-US" sz="1600" b="1" i="0" dirty="0" err="1">
                <a:solidFill>
                  <a:srgbClr val="000000"/>
                </a:solidFill>
                <a:effectLst/>
                <a:latin typeface="arial" panose="020B0604020202020204" pitchFamily="34" charset="0"/>
              </a:rPr>
              <a:t>getParameterNames</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a String object containing the names of the parameters contained in this request.</a:t>
            </a:r>
            <a:endParaRPr lang="en-US" sz="1600" b="0" i="0" dirty="0">
              <a:solidFill>
                <a:srgbClr val="212529"/>
              </a:solidFill>
              <a:effectLst/>
              <a:latin typeface="-apple-system"/>
            </a:endParaRPr>
          </a:p>
          <a:p>
            <a:pPr algn="just" fontAlgn="base">
              <a:buFont typeface="+mj-lt"/>
              <a:buAutoNum type="arabicPeriod"/>
            </a:pPr>
            <a:r>
              <a:rPr lang="en-US" sz="1600" b="1" i="0" dirty="0" err="1">
                <a:solidFill>
                  <a:srgbClr val="000000"/>
                </a:solidFill>
                <a:effectLst/>
                <a:latin typeface="arial" panose="020B0604020202020204" pitchFamily="34" charset="0"/>
              </a:rPr>
              <a:t>getSession</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the current session associated with this request.</a:t>
            </a:r>
            <a:endParaRPr lang="en-US" sz="1600" b="0" i="0" dirty="0">
              <a:solidFill>
                <a:srgbClr val="212529"/>
              </a:solidFill>
              <a:effectLst/>
              <a:latin typeface="-apple-system"/>
            </a:endParaRPr>
          </a:p>
          <a:p>
            <a:pPr algn="just" fontAlgn="base">
              <a:buFont typeface="+mj-lt"/>
              <a:buAutoNum type="arabicPeriod"/>
            </a:pPr>
            <a:r>
              <a:rPr lang="en-US" sz="1600" b="1" i="0" dirty="0">
                <a:solidFill>
                  <a:srgbClr val="000000"/>
                </a:solidFill>
                <a:effectLst/>
                <a:latin typeface="arial" panose="020B0604020202020204" pitchFamily="34" charset="0"/>
              </a:rPr>
              <a:t> </a:t>
            </a:r>
            <a:r>
              <a:rPr lang="en-US" sz="1600" b="1" i="0" dirty="0" err="1">
                <a:solidFill>
                  <a:srgbClr val="000000"/>
                </a:solidFill>
                <a:effectLst/>
                <a:latin typeface="arial" panose="020B0604020202020204" pitchFamily="34" charset="0"/>
              </a:rPr>
              <a:t>getContentType</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the MIME type of the body of the request.</a:t>
            </a:r>
            <a:endParaRPr lang="en-US" sz="1600" b="0" i="0" dirty="0">
              <a:solidFill>
                <a:srgbClr val="212529"/>
              </a:solidFill>
              <a:effectLst/>
              <a:latin typeface="-apple-system"/>
            </a:endParaRPr>
          </a:p>
          <a:p>
            <a:pPr algn="just" fontAlgn="base">
              <a:buFont typeface="+mj-lt"/>
              <a:buAutoNum type="arabicPeriod"/>
            </a:pPr>
            <a:r>
              <a:rPr lang="en-US" sz="1600" b="1" i="0" dirty="0" err="1">
                <a:solidFill>
                  <a:srgbClr val="000000"/>
                </a:solidFill>
                <a:effectLst/>
                <a:latin typeface="arial" panose="020B0604020202020204" pitchFamily="34" charset="0"/>
              </a:rPr>
              <a:t>getContextPath</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the portion of the request URI.</a:t>
            </a:r>
            <a:endParaRPr lang="en-US" sz="1600" b="0" i="0" dirty="0">
              <a:solidFill>
                <a:srgbClr val="212529"/>
              </a:solidFill>
              <a:effectLst/>
              <a:latin typeface="-apple-system"/>
            </a:endParaRPr>
          </a:p>
          <a:p>
            <a:pPr algn="just" fontAlgn="base">
              <a:buFont typeface="+mj-lt"/>
              <a:buAutoNum type="arabicPeriod"/>
            </a:pPr>
            <a:r>
              <a:rPr lang="en-US" sz="1600" b="1" i="0" dirty="0" err="1">
                <a:solidFill>
                  <a:srgbClr val="000000"/>
                </a:solidFill>
                <a:effectLst/>
                <a:latin typeface="arial" panose="020B0604020202020204" pitchFamily="34" charset="0"/>
              </a:rPr>
              <a:t>getMethod</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It returns the name of the HTTP method with which this request was made.</a:t>
            </a:r>
            <a:endParaRPr lang="en-US" sz="1600" b="0" i="0" dirty="0">
              <a:solidFill>
                <a:srgbClr val="212529"/>
              </a:solidFill>
              <a:effectLst/>
              <a:latin typeface="-apple-system"/>
            </a:endParaRPr>
          </a:p>
          <a:p>
            <a:pPr marL="228600" indent="0"/>
            <a:endParaRPr lang="en-IN" sz="1100" dirty="0"/>
          </a:p>
        </p:txBody>
      </p:sp>
      <p:sp>
        <p:nvSpPr>
          <p:cNvPr id="4" name="Slide Number Placeholder 3">
            <a:extLst>
              <a:ext uri="{FF2B5EF4-FFF2-40B4-BE49-F238E27FC236}">
                <a16:creationId xmlns:a16="http://schemas.microsoft.com/office/drawing/2014/main" id="{05303AA2-D6FA-0822-3FE6-C2FB983A2E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3182626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E727-4374-59CE-C485-F2348D83D345}"/>
              </a:ext>
            </a:extLst>
          </p:cNvPr>
          <p:cNvSpPr>
            <a:spLocks noGrp="1"/>
          </p:cNvSpPr>
          <p:nvPr>
            <p:ph type="title"/>
          </p:nvPr>
        </p:nvSpPr>
        <p:spPr/>
        <p:txBody>
          <a:bodyPr>
            <a:normAutofit/>
          </a:bodyPr>
          <a:lstStyle/>
          <a:p>
            <a:r>
              <a:rPr lang="en-IN" sz="3600" b="1" dirty="0"/>
              <a:t>Request Object Methods</a:t>
            </a:r>
          </a:p>
        </p:txBody>
      </p:sp>
      <p:sp>
        <p:nvSpPr>
          <p:cNvPr id="3" name="Text Placeholder 2">
            <a:extLst>
              <a:ext uri="{FF2B5EF4-FFF2-40B4-BE49-F238E27FC236}">
                <a16:creationId xmlns:a16="http://schemas.microsoft.com/office/drawing/2014/main" id="{D891F1A6-28E7-EFB1-D374-13AFA5848F1B}"/>
              </a:ext>
            </a:extLst>
          </p:cNvPr>
          <p:cNvSpPr>
            <a:spLocks noGrp="1"/>
          </p:cNvSpPr>
          <p:nvPr>
            <p:ph type="body" idx="1"/>
          </p:nvPr>
        </p:nvSpPr>
        <p:spPr>
          <a:xfrm>
            <a:off x="453326" y="1487999"/>
            <a:ext cx="8423388" cy="5233479"/>
          </a:xfrm>
        </p:spPr>
        <p:txBody>
          <a:bodyPr>
            <a:normAutofit fontScale="92500"/>
          </a:bodyPr>
          <a:lstStyle/>
          <a:p>
            <a:pPr marL="571500" indent="-342900" algn="just" fontAlgn="base">
              <a:buFont typeface="+mj-lt"/>
              <a:buAutoNum type="arabicPeriod" startAt="9"/>
            </a:pPr>
            <a:r>
              <a:rPr lang="en-US" sz="1800" b="1" i="0" dirty="0" err="1">
                <a:solidFill>
                  <a:srgbClr val="000000"/>
                </a:solidFill>
                <a:effectLst/>
                <a:latin typeface="arial" panose="020B0604020202020204" pitchFamily="34" charset="0"/>
              </a:rPr>
              <a:t>getPathInfo</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extra path information associated with the URL.</a:t>
            </a:r>
            <a:endParaRPr lang="en-US" sz="1800" b="0" i="0" dirty="0">
              <a:solidFill>
                <a:srgbClr val="212529"/>
              </a:solidFill>
              <a:effectLst/>
              <a:latin typeface="-apple-system"/>
            </a:endParaRPr>
          </a:p>
          <a:p>
            <a:pPr algn="just" fontAlgn="base">
              <a:buFont typeface="+mj-lt"/>
              <a:buAutoNum type="arabicPeriod" startAt="9"/>
            </a:pP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getProtocol</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the name and version of the protocol the request uses.</a:t>
            </a:r>
            <a:endParaRPr lang="en-US" sz="1800" b="0" i="0" dirty="0">
              <a:solidFill>
                <a:srgbClr val="212529"/>
              </a:solidFill>
              <a:effectLst/>
              <a:latin typeface="-apple-system"/>
            </a:endParaRPr>
          </a:p>
          <a:p>
            <a:pPr algn="just" fontAlgn="base">
              <a:buFont typeface="+mj-lt"/>
              <a:buAutoNum type="arabicPeriod" startAt="9"/>
            </a:pP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getQueryString</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the query string that is contained in the requested URL.</a:t>
            </a:r>
            <a:endParaRPr lang="en-US" sz="1800" b="0" i="0" dirty="0">
              <a:solidFill>
                <a:srgbClr val="212529"/>
              </a:solidFill>
              <a:effectLst/>
              <a:latin typeface="-apple-system"/>
            </a:endParaRPr>
          </a:p>
          <a:p>
            <a:pPr algn="just" fontAlgn="base">
              <a:buFont typeface="+mj-lt"/>
              <a:buAutoNum type="arabicPeriod" startAt="9"/>
            </a:pP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getRequestedSessionId</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the session ID specified by the client.</a:t>
            </a:r>
            <a:endParaRPr lang="en-US" sz="1800" b="0" i="0" dirty="0">
              <a:solidFill>
                <a:srgbClr val="212529"/>
              </a:solidFill>
              <a:effectLst/>
              <a:latin typeface="-apple-system"/>
            </a:endParaRPr>
          </a:p>
          <a:p>
            <a:pPr algn="just" fontAlgn="base">
              <a:buFont typeface="+mj-lt"/>
              <a:buAutoNum type="arabicPeriod" startAt="9"/>
            </a:pP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getServletPath</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the part of the request’s URL that calls the JSP.</a:t>
            </a:r>
            <a:endParaRPr lang="en-US" sz="1800" b="0" i="0" dirty="0">
              <a:solidFill>
                <a:srgbClr val="212529"/>
              </a:solidFill>
              <a:effectLst/>
              <a:latin typeface="-apple-system"/>
            </a:endParaRPr>
          </a:p>
          <a:p>
            <a:pPr algn="just" fontAlgn="base">
              <a:buFont typeface="+mj-lt"/>
              <a:buAutoNum type="arabicPeriod" startAt="9"/>
            </a:pP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getContentLength</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the length of the request body and made available by the input stream.</a:t>
            </a:r>
            <a:endParaRPr lang="en-US" sz="1800" b="0" i="0" dirty="0">
              <a:solidFill>
                <a:srgbClr val="212529"/>
              </a:solidFill>
              <a:effectLst/>
              <a:latin typeface="-apple-system"/>
            </a:endParaRPr>
          </a:p>
          <a:p>
            <a:pPr algn="just" fontAlgn="base">
              <a:buFont typeface="+mj-lt"/>
              <a:buAutoNum type="arabicPeriod" startAt="9"/>
            </a:pP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getServerPort</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the port number on which the request was received.</a:t>
            </a:r>
            <a:endParaRPr lang="en-US" sz="1800" b="0" i="0" dirty="0">
              <a:solidFill>
                <a:srgbClr val="212529"/>
              </a:solidFill>
              <a:effectLst/>
              <a:latin typeface="-apple-system"/>
            </a:endParaRPr>
          </a:p>
          <a:p>
            <a:pPr algn="just" fontAlgn="base">
              <a:buFont typeface="+mj-lt"/>
              <a:buAutoNum type="arabicPeriod" startAt="9"/>
            </a:pPr>
            <a:r>
              <a:rPr lang="en-US" sz="1800" b="1" i="0" dirty="0">
                <a:solidFill>
                  <a:srgbClr val="000000"/>
                </a:solidFill>
                <a:effectLst/>
                <a:latin typeface="arial" panose="020B0604020202020204" pitchFamily="34" charset="0"/>
              </a:rPr>
              <a:t> </a:t>
            </a:r>
            <a:r>
              <a:rPr lang="en-US" sz="1800" b="1" i="0" dirty="0" err="1">
                <a:solidFill>
                  <a:srgbClr val="000000"/>
                </a:solidFill>
                <a:effectLst/>
                <a:latin typeface="arial" panose="020B0604020202020204" pitchFamily="34" charset="0"/>
              </a:rPr>
              <a:t>getRemoteAddr</a:t>
            </a:r>
            <a:r>
              <a:rPr lang="en-US" sz="1800" b="1"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It returns the IP address of the client that sent the request.</a:t>
            </a:r>
            <a:endParaRPr lang="en-US" sz="1800" b="0" i="0" dirty="0">
              <a:solidFill>
                <a:srgbClr val="212529"/>
              </a:solidFill>
              <a:effectLst/>
              <a:latin typeface="-apple-system"/>
            </a:endParaRPr>
          </a:p>
          <a:p>
            <a:pPr marL="228600" indent="0"/>
            <a:endParaRPr lang="en-IN" dirty="0"/>
          </a:p>
        </p:txBody>
      </p:sp>
      <p:sp>
        <p:nvSpPr>
          <p:cNvPr id="4" name="Slide Number Placeholder 3">
            <a:extLst>
              <a:ext uri="{FF2B5EF4-FFF2-40B4-BE49-F238E27FC236}">
                <a16:creationId xmlns:a16="http://schemas.microsoft.com/office/drawing/2014/main" id="{05303AA2-D6FA-0822-3FE6-C2FB983A2E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93031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Introduction</a:t>
            </a:r>
            <a:endParaRPr/>
          </a:p>
        </p:txBody>
      </p:sp>
      <p:sp>
        <p:nvSpPr>
          <p:cNvPr id="121" name="Google Shape;121;p15"/>
          <p:cNvSpPr txBox="1">
            <a:spLocks noGrp="1"/>
          </p:cNvSpPr>
          <p:nvPr>
            <p:ph type="body" idx="1"/>
          </p:nvPr>
        </p:nvSpPr>
        <p:spPr>
          <a:xfrm>
            <a:off x="332184" y="1439258"/>
            <a:ext cx="8304308" cy="5141845"/>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632"/>
              <a:buFont typeface="Arial"/>
              <a:buChar char="•"/>
            </a:pPr>
            <a:r>
              <a:rPr lang="en-US" sz="1600">
                <a:solidFill>
                  <a:schemeClr val="dk1"/>
                </a:solidFill>
              </a:rPr>
              <a:t>Java Server Pages (JSP) is a </a:t>
            </a:r>
            <a:r>
              <a:rPr lang="en-US" sz="1600" b="1">
                <a:solidFill>
                  <a:schemeClr val="dk1"/>
                </a:solidFill>
              </a:rPr>
              <a:t>server side technology </a:t>
            </a:r>
            <a:r>
              <a:rPr lang="en-US" sz="1600">
                <a:solidFill>
                  <a:schemeClr val="dk1"/>
                </a:solidFill>
              </a:rPr>
              <a:t>for developing dynamic web pages.</a:t>
            </a:r>
            <a:endParaRPr/>
          </a:p>
          <a:p>
            <a:pPr marL="342900" lvl="0" indent="-342900" algn="l" rtl="0">
              <a:lnSpc>
                <a:spcPct val="150000"/>
              </a:lnSpc>
              <a:spcBef>
                <a:spcPts val="1380"/>
              </a:spcBef>
              <a:spcAft>
                <a:spcPts val="0"/>
              </a:spcAft>
              <a:buClr>
                <a:schemeClr val="dk1"/>
              </a:buClr>
              <a:buSzPts val="1632"/>
              <a:buFont typeface="Arial"/>
              <a:buChar char="•"/>
            </a:pPr>
            <a:r>
              <a:rPr lang="en-US" sz="1600">
                <a:solidFill>
                  <a:schemeClr val="dk1"/>
                </a:solidFill>
              </a:rPr>
              <a:t>This is mainly used for </a:t>
            </a:r>
            <a:r>
              <a:rPr lang="en-US" sz="1600" b="1">
                <a:solidFill>
                  <a:schemeClr val="dk1"/>
                </a:solidFill>
              </a:rPr>
              <a:t>implementing presentation layer (GUI Part) </a:t>
            </a:r>
            <a:r>
              <a:rPr lang="en-US" sz="1600">
                <a:solidFill>
                  <a:schemeClr val="dk1"/>
                </a:solidFill>
              </a:rPr>
              <a:t>of an application. </a:t>
            </a:r>
            <a:endParaRPr/>
          </a:p>
          <a:p>
            <a:pPr marL="342900" lvl="0" indent="-342900" algn="l" rtl="0">
              <a:lnSpc>
                <a:spcPct val="150000"/>
              </a:lnSpc>
              <a:spcBef>
                <a:spcPts val="1380"/>
              </a:spcBef>
              <a:spcAft>
                <a:spcPts val="0"/>
              </a:spcAft>
              <a:buClr>
                <a:schemeClr val="dk1"/>
              </a:buClr>
              <a:buSzPts val="1632"/>
              <a:buFont typeface="Arial"/>
              <a:buChar char="•"/>
            </a:pPr>
            <a:r>
              <a:rPr lang="en-US" sz="1600">
                <a:solidFill>
                  <a:schemeClr val="dk1"/>
                </a:solidFill>
              </a:rPr>
              <a:t>A  JSP code is more like a HTML with bits of java code in it.</a:t>
            </a:r>
            <a:endParaRPr/>
          </a:p>
          <a:p>
            <a:pPr marL="342900" lvl="0" indent="-342900" algn="l" rtl="0">
              <a:lnSpc>
                <a:spcPct val="150000"/>
              </a:lnSpc>
              <a:spcBef>
                <a:spcPts val="1380"/>
              </a:spcBef>
              <a:spcAft>
                <a:spcPts val="0"/>
              </a:spcAft>
              <a:buClr>
                <a:schemeClr val="dk1"/>
              </a:buClr>
              <a:buSzPts val="1632"/>
              <a:buFont typeface="Arial"/>
              <a:buChar char="•"/>
            </a:pPr>
            <a:r>
              <a:rPr lang="en-US" sz="1600">
                <a:solidFill>
                  <a:schemeClr val="dk1"/>
                </a:solidFill>
              </a:rPr>
              <a:t>A JSP page consists of </a:t>
            </a:r>
            <a:r>
              <a:rPr lang="en-US" sz="1600" b="1">
                <a:solidFill>
                  <a:schemeClr val="dk1"/>
                </a:solidFill>
              </a:rPr>
              <a:t>HTML tags and JSP tags</a:t>
            </a:r>
            <a:r>
              <a:rPr lang="en-US" sz="1600">
                <a:solidFill>
                  <a:schemeClr val="dk1"/>
                </a:solidFill>
              </a:rPr>
              <a:t>.</a:t>
            </a:r>
            <a:endParaRPr/>
          </a:p>
          <a:p>
            <a:pPr marL="342900" lvl="0" indent="-342900" algn="l" rtl="0">
              <a:lnSpc>
                <a:spcPct val="150000"/>
              </a:lnSpc>
              <a:spcBef>
                <a:spcPts val="1380"/>
              </a:spcBef>
              <a:spcAft>
                <a:spcPts val="0"/>
              </a:spcAft>
              <a:buClr>
                <a:schemeClr val="dk1"/>
              </a:buClr>
              <a:buSzPts val="1632"/>
              <a:buFont typeface="Arial"/>
              <a:buChar char="•"/>
            </a:pPr>
            <a:r>
              <a:rPr lang="en-US" sz="1600">
                <a:solidFill>
                  <a:schemeClr val="dk1"/>
                </a:solidFill>
              </a:rPr>
              <a:t> The JSP pages are </a:t>
            </a:r>
            <a:r>
              <a:rPr lang="en-US" sz="1600" b="1">
                <a:solidFill>
                  <a:schemeClr val="dk1"/>
                </a:solidFill>
              </a:rPr>
              <a:t>easier to maintain than Servlet </a:t>
            </a:r>
            <a:r>
              <a:rPr lang="en-US" sz="1600">
                <a:solidFill>
                  <a:schemeClr val="dk1"/>
                </a:solidFill>
              </a:rPr>
              <a:t>because we can </a:t>
            </a:r>
            <a:r>
              <a:rPr lang="en-US" sz="1600">
                <a:solidFill>
                  <a:srgbClr val="FF0000"/>
                </a:solidFill>
              </a:rPr>
              <a:t>separate designing and development. </a:t>
            </a:r>
            <a:endParaRPr/>
          </a:p>
          <a:p>
            <a:pPr marL="342900" lvl="0" indent="-342900" algn="l" rtl="0">
              <a:lnSpc>
                <a:spcPct val="150000"/>
              </a:lnSpc>
              <a:spcBef>
                <a:spcPts val="1380"/>
              </a:spcBef>
              <a:spcAft>
                <a:spcPts val="0"/>
              </a:spcAft>
              <a:buClr>
                <a:schemeClr val="dk1"/>
              </a:buClr>
              <a:buSzPts val="1632"/>
              <a:buFont typeface="Arial"/>
              <a:buChar char="•"/>
            </a:pPr>
            <a:r>
              <a:rPr lang="en-US" sz="1600">
                <a:solidFill>
                  <a:schemeClr val="dk1"/>
                </a:solidFill>
              </a:rPr>
              <a:t>It provides some additional features such as </a:t>
            </a:r>
            <a:r>
              <a:rPr lang="en-US" sz="1600" b="1">
                <a:solidFill>
                  <a:schemeClr val="dk1"/>
                </a:solidFill>
              </a:rPr>
              <a:t>Expression Language, Custom Tags</a:t>
            </a:r>
            <a:r>
              <a:rPr lang="en-US" sz="1600">
                <a:solidFill>
                  <a:schemeClr val="dk1"/>
                </a:solidFill>
              </a:rPr>
              <a:t>, etc.</a:t>
            </a:r>
            <a:endParaRPr/>
          </a:p>
          <a:p>
            <a:pPr marL="342900" lvl="0" indent="-342900" algn="l" rtl="0">
              <a:lnSpc>
                <a:spcPct val="150000"/>
              </a:lnSpc>
              <a:spcBef>
                <a:spcPts val="1380"/>
              </a:spcBef>
              <a:spcAft>
                <a:spcPts val="0"/>
              </a:spcAft>
              <a:buClr>
                <a:schemeClr val="dk1"/>
              </a:buClr>
              <a:buSzPts val="1632"/>
              <a:buFont typeface="Arial"/>
              <a:buChar char="•"/>
            </a:pPr>
            <a:r>
              <a:rPr lang="en-US" sz="1600">
                <a:solidFill>
                  <a:schemeClr val="dk1"/>
                </a:solidFill>
              </a:rPr>
              <a:t>JSP is an extension of servlets and every JSP page </a:t>
            </a:r>
            <a:r>
              <a:rPr lang="en-US" sz="1600" b="1">
                <a:solidFill>
                  <a:schemeClr val="dk1"/>
                </a:solidFill>
              </a:rPr>
              <a:t>first gets converted into servlet </a:t>
            </a:r>
            <a:r>
              <a:rPr lang="en-US" sz="1600">
                <a:solidFill>
                  <a:schemeClr val="dk1"/>
                </a:solidFill>
              </a:rPr>
              <a:t>by JSP container before processing the client’s request.</a:t>
            </a:r>
            <a:endParaRPr/>
          </a:p>
          <a:p>
            <a:pPr marL="342900" lvl="0" indent="-241300" algn="l" rtl="0">
              <a:lnSpc>
                <a:spcPct val="150000"/>
              </a:lnSpc>
              <a:spcBef>
                <a:spcPts val="1380"/>
              </a:spcBef>
              <a:spcAft>
                <a:spcPts val="0"/>
              </a:spcAft>
              <a:buClr>
                <a:srgbClr val="7F7F7F"/>
              </a:buClr>
              <a:buSzPts val="1600"/>
              <a:buFont typeface="Arial"/>
              <a:buNone/>
            </a:pPr>
            <a:endParaRPr sz="1600">
              <a:solidFill>
                <a:schemeClr val="dk1"/>
              </a:solidFill>
            </a:endParaRPr>
          </a:p>
        </p:txBody>
      </p:sp>
      <p:sp>
        <p:nvSpPr>
          <p:cNvPr id="122" name="Google Shape;122;p1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23" name="Google Shape;123;p1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24" name="Google Shape;124;p1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FD53CF-4A54-CEA0-8FE1-79857340EC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6" name="TextBox 5">
            <a:extLst>
              <a:ext uri="{FF2B5EF4-FFF2-40B4-BE49-F238E27FC236}">
                <a16:creationId xmlns:a16="http://schemas.microsoft.com/office/drawing/2014/main" id="{E845B5C4-C0AB-45A5-60C2-7A5D4EA4B5B0}"/>
              </a:ext>
            </a:extLst>
          </p:cNvPr>
          <p:cNvSpPr txBox="1"/>
          <p:nvPr/>
        </p:nvSpPr>
        <p:spPr>
          <a:xfrm>
            <a:off x="386862" y="136522"/>
            <a:ext cx="8314007" cy="3293209"/>
          </a:xfrm>
          <a:prstGeom prst="rect">
            <a:avLst/>
          </a:prstGeom>
          <a:noFill/>
          <a:ln>
            <a:solidFill>
              <a:srgbClr val="92D050"/>
            </a:solidFill>
          </a:ln>
        </p:spPr>
        <p:txBody>
          <a:bodyPr wrap="square">
            <a:spAutoFit/>
          </a:bodyPr>
          <a:lstStyle/>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h3 </a:t>
            </a:r>
            <a:r>
              <a:rPr lang="en-IN" sz="1600" dirty="0">
                <a:solidFill>
                  <a:srgbClr val="7F007F"/>
                </a:solidFill>
                <a:latin typeface="Consolas" panose="020B0609020204030204" pitchFamily="49" charset="0"/>
              </a:rPr>
              <a:t>align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center</a:t>
            </a:r>
            <a:r>
              <a:rPr lang="en-IN" sz="1600" i="1" dirty="0">
                <a:solidFill>
                  <a:srgbClr val="2A00FF"/>
                </a:solidFill>
                <a:latin typeface="Consolas" panose="020B0609020204030204" pitchFamily="49" charset="0"/>
              </a:rPr>
              <a:t>"</a:t>
            </a:r>
            <a:r>
              <a:rPr lang="en-IN" sz="1600" i="1" dirty="0">
                <a:solidFill>
                  <a:srgbClr val="008080"/>
                </a:solidFill>
                <a:latin typeface="Consolas" panose="020B0609020204030204" pitchFamily="49" charset="0"/>
              </a:rPr>
              <a:t>&gt;</a:t>
            </a:r>
          </a:p>
          <a:p>
            <a:pPr algn="l"/>
            <a:r>
              <a:rPr lang="en-IN" sz="1600" u="sng" dirty="0">
                <a:solidFill>
                  <a:srgbClr val="008080"/>
                </a:solidFill>
                <a:latin typeface="Consolas" panose="020B0609020204030204" pitchFamily="49" charset="0"/>
              </a:rPr>
              <a:t>&lt;</a:t>
            </a:r>
            <a:r>
              <a:rPr lang="en-IN" sz="1600" u="sng" dirty="0">
                <a:solidFill>
                  <a:srgbClr val="3F7F7F"/>
                </a:solidFill>
                <a:latin typeface="Consolas" panose="020B0609020204030204" pitchFamily="49" charset="0"/>
              </a:rPr>
              <a:t>form</a:t>
            </a:r>
            <a:r>
              <a:rPr lang="en-IN" sz="1600" u="sng" dirty="0">
                <a:solidFill>
                  <a:srgbClr val="000000"/>
                </a:solidFill>
                <a:latin typeface="Consolas" panose="020B0609020204030204" pitchFamily="49" charset="0"/>
              </a:rPr>
              <a:t> </a:t>
            </a:r>
            <a:r>
              <a:rPr lang="en-IN" sz="1600" u="sng" dirty="0">
                <a:solidFill>
                  <a:srgbClr val="7F007F"/>
                </a:solidFill>
                <a:latin typeface="Consolas" panose="020B0609020204030204" pitchFamily="49" charset="0"/>
              </a:rPr>
              <a:t>action</a:t>
            </a:r>
            <a:r>
              <a:rPr lang="en-IN" sz="1600" u="sng" dirty="0">
                <a:solidFill>
                  <a:srgbClr val="000000"/>
                </a:solidFill>
                <a:latin typeface="Consolas" panose="020B0609020204030204" pitchFamily="49" charset="0"/>
              </a:rPr>
              <a:t>=</a:t>
            </a:r>
            <a:r>
              <a:rPr lang="en-IN" sz="1600" i="1" u="sng" dirty="0">
                <a:solidFill>
                  <a:srgbClr val="2A00FF"/>
                </a:solidFill>
                <a:latin typeface="Consolas" panose="020B0609020204030204" pitchFamily="49" charset="0"/>
              </a:rPr>
              <a:t>"</a:t>
            </a:r>
            <a:r>
              <a:rPr lang="en-IN" sz="1600" i="1" u="sng" dirty="0" err="1">
                <a:solidFill>
                  <a:srgbClr val="2A00FF"/>
                </a:solidFill>
                <a:latin typeface="Consolas" panose="020B0609020204030204" pitchFamily="49" charset="0"/>
              </a:rPr>
              <a:t>index.jsp</a:t>
            </a:r>
            <a:r>
              <a:rPr lang="en-IN" sz="1600" i="1" u="sng" dirty="0">
                <a:solidFill>
                  <a:srgbClr val="2A00FF"/>
                </a:solidFill>
                <a:latin typeface="Consolas" panose="020B0609020204030204" pitchFamily="49" charset="0"/>
              </a:rPr>
              <a:t>"</a:t>
            </a:r>
            <a:r>
              <a:rPr lang="en-IN" sz="1600" i="1" u="sng" dirty="0">
                <a:solidFill>
                  <a:srgbClr val="000000"/>
                </a:solidFill>
                <a:latin typeface="Consolas" panose="020B0609020204030204" pitchFamily="49" charset="0"/>
              </a:rPr>
              <a:t> </a:t>
            </a:r>
            <a:r>
              <a:rPr lang="en-IN" sz="1600" i="1" u="sng" dirty="0">
                <a:solidFill>
                  <a:srgbClr val="008080"/>
                </a:solidFill>
                <a:latin typeface="Consolas" panose="020B0609020204030204" pitchFamily="49" charset="0"/>
              </a:rPr>
              <a:t>&gt;</a:t>
            </a:r>
          </a:p>
          <a:p>
            <a:pPr algn="l"/>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err="1">
                <a:solidFill>
                  <a:srgbClr val="3F7F7F"/>
                </a:solidFill>
                <a:latin typeface="Consolas" panose="020B0609020204030204" pitchFamily="49" charset="0"/>
              </a:rPr>
              <a:t>br</a:t>
            </a:r>
            <a:r>
              <a:rPr lang="en-IN" sz="1600" dirty="0">
                <a:solidFill>
                  <a:srgbClr val="008080"/>
                </a:solidFill>
                <a:latin typeface="Consolas" panose="020B0609020204030204" pitchFamily="49" charset="0"/>
              </a:rPr>
              <a:t>&gt; &lt;</a:t>
            </a:r>
            <a:r>
              <a:rPr lang="en-IN" sz="1600" dirty="0">
                <a:solidFill>
                  <a:srgbClr val="3F7F7F"/>
                </a:solidFill>
                <a:latin typeface="Consolas" panose="020B0609020204030204" pitchFamily="49" charset="0"/>
              </a:rPr>
              <a:t>hr</a:t>
            </a:r>
            <a:r>
              <a:rPr lang="en-IN" sz="1600" dirty="0">
                <a:solidFill>
                  <a:srgbClr val="008080"/>
                </a:solidFill>
                <a:latin typeface="Consolas" panose="020B0609020204030204" pitchFamily="49" charset="0"/>
              </a:rPr>
              <a:t>&gt;</a:t>
            </a:r>
          </a:p>
          <a:p>
            <a:pPr algn="l"/>
            <a:r>
              <a:rPr lang="en-US" sz="1600" dirty="0">
                <a:solidFill>
                  <a:srgbClr val="000000"/>
                </a:solidFill>
                <a:latin typeface="Consolas" panose="020B0609020204030204" pitchFamily="49" charset="0"/>
              </a:rPr>
              <a:t>    Name :</a:t>
            </a: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input </a:t>
            </a:r>
            <a:r>
              <a:rPr lang="en-US" sz="1600" dirty="0">
                <a:solidFill>
                  <a:srgbClr val="7F007F"/>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"text" </a:t>
            </a:r>
            <a:r>
              <a:rPr lang="en-US" sz="1600" i="1" dirty="0">
                <a:solidFill>
                  <a:srgbClr val="7F007F"/>
                </a:solidFill>
                <a:latin typeface="Consolas" panose="020B0609020204030204" pitchFamily="49" charset="0"/>
              </a:rPr>
              <a:t>name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"name"</a:t>
            </a:r>
            <a:r>
              <a:rPr lang="en-US" sz="1600" i="1" dirty="0">
                <a:solidFill>
                  <a:srgbClr val="008080"/>
                </a:solidFill>
                <a:latin typeface="Consolas" panose="020B0609020204030204" pitchFamily="49" charset="0"/>
              </a:rPr>
              <a:t>&gt;</a:t>
            </a:r>
            <a:r>
              <a:rPr lang="en-US" sz="1600" i="1" dirty="0">
                <a:solidFill>
                  <a:srgbClr val="000000"/>
                </a:solidFill>
                <a:latin typeface="Consolas" panose="020B0609020204030204" pitchFamily="49" charset="0"/>
              </a:rPr>
              <a:t> </a:t>
            </a:r>
            <a:r>
              <a:rPr lang="en-US" sz="1600" i="1" dirty="0">
                <a:solidFill>
                  <a:srgbClr val="008080"/>
                </a:solidFill>
                <a:latin typeface="Consolas" panose="020B0609020204030204" pitchFamily="49" charset="0"/>
              </a:rPr>
              <a:t>&lt;</a:t>
            </a:r>
            <a:r>
              <a:rPr lang="en-US" sz="1600" i="1" dirty="0" err="1">
                <a:solidFill>
                  <a:srgbClr val="3F7F7F"/>
                </a:solidFill>
                <a:latin typeface="Consolas" panose="020B0609020204030204" pitchFamily="49" charset="0"/>
              </a:rPr>
              <a:t>br</a:t>
            </a:r>
            <a:r>
              <a:rPr lang="en-US" sz="1600" i="1" dirty="0">
                <a:solidFill>
                  <a:srgbClr val="008080"/>
                </a:solidFill>
                <a:latin typeface="Consolas" panose="020B0609020204030204" pitchFamily="49" charset="0"/>
              </a:rPr>
              <a:t>&gt;&lt;</a:t>
            </a:r>
            <a:r>
              <a:rPr lang="en-US" sz="1600" i="1" dirty="0" err="1">
                <a:solidFill>
                  <a:srgbClr val="3F7F7F"/>
                </a:solidFill>
                <a:latin typeface="Consolas" panose="020B0609020204030204" pitchFamily="49" charset="0"/>
              </a:rPr>
              <a:t>br</a:t>
            </a:r>
            <a:r>
              <a:rPr lang="en-US" sz="1600" i="1" dirty="0">
                <a:solidFill>
                  <a:srgbClr val="008080"/>
                </a:solidFill>
                <a:latin typeface="Consolas" panose="020B0609020204030204" pitchFamily="49" charset="0"/>
              </a:rPr>
              <a:t>&gt;</a:t>
            </a:r>
          </a:p>
          <a:p>
            <a:pPr algn="l"/>
            <a:r>
              <a:rPr lang="en-US" sz="1600" dirty="0">
                <a:solidFill>
                  <a:srgbClr val="000000"/>
                </a:solidFill>
                <a:latin typeface="Consolas" panose="020B0609020204030204" pitchFamily="49" charset="0"/>
              </a:rPr>
              <a:t>    Course:</a:t>
            </a: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select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"Course" </a:t>
            </a:r>
            <a:r>
              <a:rPr lang="en-US" sz="1600" i="1" dirty="0">
                <a:solidFill>
                  <a:srgbClr val="7F007F"/>
                </a:solidFill>
                <a:latin typeface="Consolas" panose="020B0609020204030204" pitchFamily="49" charset="0"/>
              </a:rPr>
              <a:t>style</a:t>
            </a:r>
            <a:r>
              <a:rPr lang="en-US" sz="1600" i="1" dirty="0">
                <a:solidFill>
                  <a:srgbClr val="000000"/>
                </a:solidFill>
                <a:latin typeface="Consolas" panose="020B0609020204030204" pitchFamily="49" charset="0"/>
              </a:rPr>
              <a:t>="</a:t>
            </a:r>
            <a:r>
              <a:rPr lang="en-US" sz="1600" i="1" dirty="0">
                <a:solidFill>
                  <a:srgbClr val="7F007F"/>
                </a:solidFill>
                <a:latin typeface="Consolas" panose="020B0609020204030204" pitchFamily="49" charset="0"/>
              </a:rPr>
              <a:t>width</a:t>
            </a:r>
            <a:r>
              <a:rPr lang="en-US" sz="1600" i="1" dirty="0">
                <a:solidFill>
                  <a:srgbClr val="000000"/>
                </a:solidFill>
                <a:latin typeface="Consolas" panose="020B0609020204030204" pitchFamily="49" charset="0"/>
              </a:rPr>
              <a:t>:</a:t>
            </a:r>
            <a:r>
              <a:rPr lang="en-US" sz="1600" i="1" dirty="0">
                <a:solidFill>
                  <a:srgbClr val="2A00E1"/>
                </a:solidFill>
                <a:latin typeface="Consolas" panose="020B0609020204030204" pitchFamily="49" charset="0"/>
              </a:rPr>
              <a:t>230px</a:t>
            </a:r>
            <a:r>
              <a:rPr lang="en-US" sz="1600" i="1" dirty="0">
                <a:solidFill>
                  <a:srgbClr val="000000"/>
                </a:solidFill>
                <a:latin typeface="Consolas" panose="020B0609020204030204" pitchFamily="49" charset="0"/>
              </a:rPr>
              <a:t>"</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    &lt;</a:t>
            </a:r>
            <a:r>
              <a:rPr lang="en-IN" sz="1600" dirty="0">
                <a:solidFill>
                  <a:srgbClr val="3F7F7F"/>
                </a:solidFill>
                <a:latin typeface="Consolas" panose="020B0609020204030204" pitchFamily="49" charset="0"/>
              </a:rPr>
              <a:t>option </a:t>
            </a:r>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"JAVA"</a:t>
            </a:r>
            <a:r>
              <a:rPr lang="en-IN" sz="1600" i="1" dirty="0">
                <a:solidFill>
                  <a:srgbClr val="008080"/>
                </a:solidFill>
                <a:latin typeface="Consolas" panose="020B0609020204030204" pitchFamily="49" charset="0"/>
              </a:rPr>
              <a:t>&gt;</a:t>
            </a:r>
            <a:r>
              <a:rPr lang="en-IN" sz="1600" i="1" dirty="0">
                <a:solidFill>
                  <a:srgbClr val="000000"/>
                </a:solidFill>
                <a:latin typeface="Consolas" panose="020B0609020204030204" pitchFamily="49" charset="0"/>
              </a:rPr>
              <a:t>JAVA</a:t>
            </a:r>
            <a:r>
              <a:rPr lang="en-IN" sz="1600" i="1" dirty="0">
                <a:solidFill>
                  <a:srgbClr val="008080"/>
                </a:solidFill>
                <a:latin typeface="Consolas" panose="020B0609020204030204" pitchFamily="49" charset="0"/>
              </a:rPr>
              <a:t>&lt;/</a:t>
            </a:r>
            <a:r>
              <a:rPr lang="en-IN" sz="1600" i="1" dirty="0">
                <a:solidFill>
                  <a:srgbClr val="3F7F7F"/>
                </a:solidFill>
                <a:latin typeface="Consolas" panose="020B0609020204030204" pitchFamily="49" charset="0"/>
              </a:rPr>
              <a:t>option</a:t>
            </a:r>
            <a:r>
              <a:rPr lang="en-IN"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    &lt;</a:t>
            </a:r>
            <a:r>
              <a:rPr lang="en-US" sz="1600" dirty="0">
                <a:solidFill>
                  <a:srgbClr val="3F7F7F"/>
                </a:solidFill>
                <a:latin typeface="Consolas" panose="020B0609020204030204" pitchFamily="49" charset="0"/>
              </a:rPr>
              <a:t>option </a:t>
            </a:r>
            <a:r>
              <a:rPr lang="en-US" sz="1600" dirty="0">
                <a:solidFill>
                  <a:srgbClr val="7F007F"/>
                </a:solidFill>
                <a:latin typeface="Consolas" panose="020B0609020204030204" pitchFamily="49" charset="0"/>
              </a:rPr>
              <a:t>value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"PHP"</a:t>
            </a:r>
            <a:r>
              <a:rPr lang="en-US" sz="1600" i="1" dirty="0">
                <a:solidFill>
                  <a:srgbClr val="008080"/>
                </a:solidFill>
                <a:latin typeface="Consolas" panose="020B0609020204030204" pitchFamily="49" charset="0"/>
              </a:rPr>
              <a:t>&gt;</a:t>
            </a:r>
            <a:r>
              <a:rPr lang="en-US" sz="1600" i="1" dirty="0">
                <a:solidFill>
                  <a:srgbClr val="000000"/>
                </a:solidFill>
                <a:latin typeface="Consolas" panose="020B0609020204030204" pitchFamily="49" charset="0"/>
              </a:rPr>
              <a:t>PHP</a:t>
            </a:r>
            <a:r>
              <a:rPr lang="en-US" sz="1600" i="1" dirty="0">
                <a:solidFill>
                  <a:srgbClr val="008080"/>
                </a:solidFill>
                <a:latin typeface="Consolas" panose="020B0609020204030204" pitchFamily="49" charset="0"/>
              </a:rPr>
              <a:t>&lt;/</a:t>
            </a:r>
            <a:r>
              <a:rPr lang="en-US" sz="1600" i="1" dirty="0">
                <a:solidFill>
                  <a:srgbClr val="3F7F7F"/>
                </a:solidFill>
                <a:latin typeface="Consolas" panose="020B0609020204030204" pitchFamily="49" charset="0"/>
              </a:rPr>
              <a:t>option</a:t>
            </a:r>
            <a:r>
              <a:rPr lang="en-US"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    &lt;</a:t>
            </a:r>
            <a:r>
              <a:rPr lang="en-US" sz="1600" dirty="0">
                <a:solidFill>
                  <a:srgbClr val="3F7F7F"/>
                </a:solidFill>
                <a:latin typeface="Consolas" panose="020B0609020204030204" pitchFamily="49" charset="0"/>
              </a:rPr>
              <a:t>option </a:t>
            </a:r>
            <a:r>
              <a:rPr lang="en-US" sz="1600" dirty="0">
                <a:solidFill>
                  <a:srgbClr val="7F007F"/>
                </a:solidFill>
                <a:latin typeface="Consolas" panose="020B0609020204030204" pitchFamily="49" charset="0"/>
              </a:rPr>
              <a:t>value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"Python"</a:t>
            </a:r>
            <a:r>
              <a:rPr lang="en-US" sz="1600" i="1" dirty="0">
                <a:solidFill>
                  <a:srgbClr val="008080"/>
                </a:solidFill>
                <a:latin typeface="Consolas" panose="020B0609020204030204" pitchFamily="49" charset="0"/>
              </a:rPr>
              <a:t>&gt;</a:t>
            </a:r>
            <a:r>
              <a:rPr lang="en-US" sz="1600" i="1" u="sng" dirty="0">
                <a:solidFill>
                  <a:srgbClr val="000000"/>
                </a:solidFill>
                <a:latin typeface="Consolas" panose="020B0609020204030204" pitchFamily="49" charset="0"/>
              </a:rPr>
              <a:t>Python</a:t>
            </a:r>
            <a:r>
              <a:rPr lang="en-US" sz="1600" i="1" u="sng" dirty="0">
                <a:solidFill>
                  <a:srgbClr val="008080"/>
                </a:solidFill>
                <a:latin typeface="Consolas" panose="020B0609020204030204" pitchFamily="49" charset="0"/>
              </a:rPr>
              <a:t>&lt;/</a:t>
            </a:r>
            <a:r>
              <a:rPr lang="en-US" sz="1600" i="1" u="sng" dirty="0">
                <a:solidFill>
                  <a:srgbClr val="3F7F7F"/>
                </a:solidFill>
                <a:latin typeface="Consolas" panose="020B0609020204030204" pitchFamily="49" charset="0"/>
              </a:rPr>
              <a:t>option</a:t>
            </a:r>
            <a:r>
              <a:rPr lang="en-US" sz="1600" i="1" u="sng"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    &lt;</a:t>
            </a:r>
            <a:r>
              <a:rPr lang="en-US" sz="1600" dirty="0">
                <a:solidFill>
                  <a:srgbClr val="3F7F7F"/>
                </a:solidFill>
                <a:latin typeface="Consolas" panose="020B0609020204030204" pitchFamily="49" charset="0"/>
              </a:rPr>
              <a:t>option </a:t>
            </a:r>
            <a:r>
              <a:rPr lang="en-US" sz="1600" dirty="0">
                <a:solidFill>
                  <a:srgbClr val="7F007F"/>
                </a:solidFill>
                <a:latin typeface="Consolas" panose="020B0609020204030204" pitchFamily="49" charset="0"/>
              </a:rPr>
              <a:t>value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"Other"</a:t>
            </a:r>
            <a:r>
              <a:rPr lang="en-US" sz="1600" i="1" dirty="0">
                <a:solidFill>
                  <a:srgbClr val="008080"/>
                </a:solidFill>
                <a:latin typeface="Consolas" panose="020B0609020204030204" pitchFamily="49" charset="0"/>
              </a:rPr>
              <a:t>&gt;</a:t>
            </a:r>
            <a:r>
              <a:rPr lang="en-US" sz="1600" i="1" dirty="0">
                <a:solidFill>
                  <a:srgbClr val="000000"/>
                </a:solidFill>
                <a:latin typeface="Consolas" panose="020B0609020204030204" pitchFamily="49" charset="0"/>
              </a:rPr>
              <a:t>Other</a:t>
            </a:r>
            <a:r>
              <a:rPr lang="en-US" sz="1600" i="1" dirty="0">
                <a:solidFill>
                  <a:srgbClr val="008080"/>
                </a:solidFill>
                <a:latin typeface="Consolas" panose="020B0609020204030204" pitchFamily="49" charset="0"/>
              </a:rPr>
              <a:t>&lt;/</a:t>
            </a:r>
            <a:r>
              <a:rPr lang="en-US" sz="1600" i="1" dirty="0">
                <a:solidFill>
                  <a:srgbClr val="3F7F7F"/>
                </a:solidFill>
                <a:latin typeface="Consolas" panose="020B0609020204030204" pitchFamily="49" charset="0"/>
              </a:rPr>
              <a:t>option</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   &lt;/</a:t>
            </a:r>
            <a:r>
              <a:rPr lang="en-IN" sz="1600" dirty="0">
                <a:solidFill>
                  <a:srgbClr val="3F7F7F"/>
                </a:solidFill>
                <a:latin typeface="Consolas" panose="020B0609020204030204" pitchFamily="49" charset="0"/>
              </a:rPr>
              <a:t>select</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err="1">
                <a:solidFill>
                  <a:srgbClr val="3F7F7F"/>
                </a:solidFill>
                <a:latin typeface="Consolas" panose="020B0609020204030204" pitchFamily="49" charset="0"/>
              </a:rPr>
              <a:t>br</a:t>
            </a:r>
            <a:r>
              <a:rPr lang="en-IN" sz="1600" dirty="0">
                <a:solidFill>
                  <a:srgbClr val="008080"/>
                </a:solidFill>
                <a:latin typeface="Consolas" panose="020B0609020204030204" pitchFamily="49" charset="0"/>
              </a:rPr>
              <a:t>&gt;&lt;</a:t>
            </a:r>
            <a:r>
              <a:rPr lang="en-IN" sz="1600" dirty="0">
                <a:solidFill>
                  <a:srgbClr val="3F7F7F"/>
                </a:solidFill>
                <a:latin typeface="Consolas" panose="020B0609020204030204" pitchFamily="49" charset="0"/>
              </a:rPr>
              <a:t>hr</a:t>
            </a:r>
            <a:r>
              <a:rPr lang="en-IN" sz="1600" dirty="0">
                <a:solidFill>
                  <a:srgbClr val="008080"/>
                </a:solidFill>
                <a:latin typeface="Consolas" panose="020B0609020204030204" pitchFamily="49" charset="0"/>
              </a:rPr>
              <a:t>&gt;&lt;</a:t>
            </a:r>
            <a:r>
              <a:rPr lang="en-IN" sz="1600" dirty="0" err="1">
                <a:solidFill>
                  <a:srgbClr val="3F7F7F"/>
                </a:solidFill>
                <a:latin typeface="Consolas" panose="020B0609020204030204" pitchFamily="49" charset="0"/>
              </a:rPr>
              <a:t>br</a:t>
            </a:r>
            <a:r>
              <a:rPr lang="en-IN" sz="1600"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input </a:t>
            </a:r>
            <a:r>
              <a:rPr lang="en-US" sz="1600" dirty="0">
                <a:solidFill>
                  <a:srgbClr val="7F007F"/>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"submit" </a:t>
            </a:r>
            <a:r>
              <a:rPr lang="en-US" sz="1600" i="1" dirty="0">
                <a:solidFill>
                  <a:srgbClr val="7F007F"/>
                </a:solidFill>
                <a:latin typeface="Consolas" panose="020B0609020204030204" pitchFamily="49" charset="0"/>
              </a:rPr>
              <a:t>value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"submit"</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a:t>
            </a:r>
            <a:r>
              <a:rPr lang="en-IN" sz="1600" dirty="0">
                <a:solidFill>
                  <a:srgbClr val="008080"/>
                </a:solidFill>
                <a:latin typeface="Consolas" panose="020B0609020204030204" pitchFamily="49" charset="0"/>
              </a:rPr>
              <a:t>&gt; &lt;/</a:t>
            </a:r>
            <a:r>
              <a:rPr lang="en-IN" sz="1600" dirty="0">
                <a:solidFill>
                  <a:srgbClr val="3F7F7F"/>
                </a:solidFill>
                <a:latin typeface="Consolas" panose="020B0609020204030204" pitchFamily="49" charset="0"/>
              </a:rPr>
              <a:t>h3</a:t>
            </a:r>
            <a:r>
              <a:rPr lang="en-IN" sz="1600" dirty="0">
                <a:solidFill>
                  <a:srgbClr val="008080"/>
                </a:solidFill>
                <a:latin typeface="Consolas" panose="020B0609020204030204" pitchFamily="49" charset="0"/>
              </a:rPr>
              <a:t>&gt; &lt;/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endParaRPr lang="en-IN" sz="1600" dirty="0"/>
          </a:p>
        </p:txBody>
      </p:sp>
      <p:sp>
        <p:nvSpPr>
          <p:cNvPr id="7" name="TextBox 6">
            <a:extLst>
              <a:ext uri="{FF2B5EF4-FFF2-40B4-BE49-F238E27FC236}">
                <a16:creationId xmlns:a16="http://schemas.microsoft.com/office/drawing/2014/main" id="{6634724A-600C-4095-DDF6-8EEBC64C649E}"/>
              </a:ext>
            </a:extLst>
          </p:cNvPr>
          <p:cNvSpPr txBox="1"/>
          <p:nvPr/>
        </p:nvSpPr>
        <p:spPr>
          <a:xfrm>
            <a:off x="7181558" y="136522"/>
            <a:ext cx="1519311" cy="369332"/>
          </a:xfrm>
          <a:prstGeom prst="rect">
            <a:avLst/>
          </a:prstGeom>
          <a:noFill/>
        </p:spPr>
        <p:txBody>
          <a:bodyPr wrap="square" rtlCol="0">
            <a:spAutoFit/>
          </a:bodyPr>
          <a:lstStyle/>
          <a:p>
            <a:r>
              <a:rPr lang="en-IN" sz="1800" dirty="0">
                <a:highlight>
                  <a:srgbClr val="FFFF00"/>
                </a:highlight>
              </a:rPr>
              <a:t>Index.html</a:t>
            </a:r>
          </a:p>
        </p:txBody>
      </p:sp>
      <p:sp>
        <p:nvSpPr>
          <p:cNvPr id="10" name="TextBox 9">
            <a:extLst>
              <a:ext uri="{FF2B5EF4-FFF2-40B4-BE49-F238E27FC236}">
                <a16:creationId xmlns:a16="http://schemas.microsoft.com/office/drawing/2014/main" id="{72EDBA04-E9DE-3325-7D4E-0F852B079F0A}"/>
              </a:ext>
            </a:extLst>
          </p:cNvPr>
          <p:cNvSpPr txBox="1"/>
          <p:nvPr/>
        </p:nvSpPr>
        <p:spPr>
          <a:xfrm>
            <a:off x="7286625" y="3705725"/>
            <a:ext cx="1519311" cy="369332"/>
          </a:xfrm>
          <a:prstGeom prst="rect">
            <a:avLst/>
          </a:prstGeom>
          <a:noFill/>
        </p:spPr>
        <p:txBody>
          <a:bodyPr wrap="square" rtlCol="0">
            <a:spAutoFit/>
          </a:bodyPr>
          <a:lstStyle/>
          <a:p>
            <a:r>
              <a:rPr lang="en-IN" sz="1800" dirty="0" err="1">
                <a:highlight>
                  <a:srgbClr val="FFFF00"/>
                </a:highlight>
              </a:rPr>
              <a:t>index.jsp</a:t>
            </a:r>
            <a:endParaRPr lang="en-IN" sz="1800" dirty="0">
              <a:highlight>
                <a:srgbClr val="FFFF00"/>
              </a:highlight>
            </a:endParaRPr>
          </a:p>
        </p:txBody>
      </p:sp>
      <p:sp>
        <p:nvSpPr>
          <p:cNvPr id="12" name="TextBox 11">
            <a:extLst>
              <a:ext uri="{FF2B5EF4-FFF2-40B4-BE49-F238E27FC236}">
                <a16:creationId xmlns:a16="http://schemas.microsoft.com/office/drawing/2014/main" id="{7A75DCA5-54F7-923C-D4B7-84626C03C9AE}"/>
              </a:ext>
            </a:extLst>
          </p:cNvPr>
          <p:cNvSpPr txBox="1"/>
          <p:nvPr/>
        </p:nvSpPr>
        <p:spPr>
          <a:xfrm>
            <a:off x="386861" y="3554214"/>
            <a:ext cx="8314007" cy="3046988"/>
          </a:xfrm>
          <a:prstGeom prst="rect">
            <a:avLst/>
          </a:prstGeom>
          <a:ln w="12700"/>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err="1">
                <a:solidFill>
                  <a:srgbClr val="3F7F7F"/>
                </a:solidFill>
                <a:latin typeface="Consolas" panose="020B0609020204030204" pitchFamily="49" charset="0"/>
              </a:rPr>
              <a:t>center</a:t>
            </a:r>
            <a:r>
              <a:rPr lang="en-IN" sz="1600" dirty="0">
                <a:solidFill>
                  <a:srgbClr val="008080"/>
                </a:solidFill>
                <a:latin typeface="Consolas" panose="020B0609020204030204" pitchFamily="49" charset="0"/>
              </a:rPr>
              <a:t>&gt;</a:t>
            </a:r>
          </a:p>
          <a:p>
            <a:pPr algn="l"/>
            <a:r>
              <a:rPr lang="en-IN" sz="1600" dirty="0">
                <a:solidFill>
                  <a:srgbClr val="BF5F3F"/>
                </a:solidFill>
                <a:latin typeface="Consolas" panose="020B0609020204030204" pitchFamily="49" charset="0"/>
              </a:rPr>
              <a:t>&lt;%</a:t>
            </a:r>
          </a:p>
          <a:p>
            <a:pPr algn="l"/>
            <a:r>
              <a:rPr lang="en-US" sz="1600" dirty="0">
                <a:solidFill>
                  <a:srgbClr val="000000"/>
                </a:solidFill>
                <a:latin typeface="Consolas" panose="020B0609020204030204" pitchFamily="49" charset="0"/>
              </a:rPr>
              <a:t>String str1=</a:t>
            </a:r>
            <a:r>
              <a:rPr lang="en-US" sz="1600" dirty="0" err="1">
                <a:solidFill>
                  <a:srgbClr val="000000"/>
                </a:solidFill>
                <a:latin typeface="Consolas" panose="020B0609020204030204" pitchFamily="49" charset="0"/>
              </a:rPr>
              <a:t>request.getParameter</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"name"</a:t>
            </a:r>
            <a:r>
              <a:rPr lang="en-US" sz="1600"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String str2=</a:t>
            </a:r>
            <a:r>
              <a:rPr lang="en-US" sz="1600" dirty="0" err="1">
                <a:solidFill>
                  <a:srgbClr val="000000"/>
                </a:solidFill>
                <a:latin typeface="Consolas" panose="020B0609020204030204" pitchFamily="49" charset="0"/>
              </a:rPr>
              <a:t>request.getParameter</a:t>
            </a:r>
            <a:r>
              <a:rPr lang="en-US" sz="1600" dirty="0">
                <a:solidFill>
                  <a:srgbClr val="000000"/>
                </a:solidFill>
                <a:latin typeface="Consolas" panose="020B0609020204030204" pitchFamily="49" charset="0"/>
              </a:rPr>
              <a:t>(</a:t>
            </a:r>
            <a:r>
              <a:rPr lang="en-US" sz="1600" dirty="0">
                <a:solidFill>
                  <a:srgbClr val="2A00FF"/>
                </a:solidFill>
                <a:latin typeface="Consolas" panose="020B0609020204030204" pitchFamily="49" charset="0"/>
              </a:rPr>
              <a:t>"Course"</a:t>
            </a:r>
            <a:r>
              <a:rPr lang="en-US" sz="1600" dirty="0">
                <a:solidFill>
                  <a:srgbClr val="000000"/>
                </a:solidFill>
                <a:latin typeface="Consolas" panose="020B0609020204030204" pitchFamily="49" charset="0"/>
              </a:rPr>
              <a:t>);</a:t>
            </a:r>
          </a:p>
          <a:p>
            <a:pPr algn="l"/>
            <a:r>
              <a:rPr lang="en-IN" sz="1600" dirty="0">
                <a:solidFill>
                  <a:srgbClr val="BF5F3F"/>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h2</a:t>
            </a:r>
            <a:r>
              <a:rPr lang="en-IN" sz="1600" dirty="0">
                <a:solidFill>
                  <a:srgbClr val="008080"/>
                </a:solidFill>
                <a:latin typeface="Consolas" panose="020B0609020204030204" pitchFamily="49" charset="0"/>
              </a:rPr>
              <a:t>&gt;&lt;</a:t>
            </a:r>
            <a:r>
              <a:rPr lang="en-IN" sz="1600" dirty="0">
                <a:solidFill>
                  <a:srgbClr val="3F7F7F"/>
                </a:solidFill>
                <a:latin typeface="Consolas" panose="020B0609020204030204" pitchFamily="49" charset="0"/>
              </a:rPr>
              <a:t>hr</a:t>
            </a:r>
            <a:r>
              <a:rPr lang="en-IN" sz="1600" dirty="0">
                <a:solidFill>
                  <a:srgbClr val="008080"/>
                </a:solidFill>
                <a:latin typeface="Consolas" panose="020B0609020204030204" pitchFamily="49" charset="0"/>
              </a:rPr>
              <a:t>&gt;&lt;</a:t>
            </a:r>
            <a:r>
              <a:rPr lang="en-IN" sz="1600" dirty="0" err="1">
                <a:solidFill>
                  <a:srgbClr val="3F7F7F"/>
                </a:solidFill>
                <a:latin typeface="Consolas" panose="020B0609020204030204" pitchFamily="49" charset="0"/>
              </a:rPr>
              <a:t>br</a:t>
            </a:r>
            <a:r>
              <a:rPr lang="en-IN" sz="1600" dirty="0">
                <a:solidFill>
                  <a:srgbClr val="008080"/>
                </a:solidFill>
                <a:latin typeface="Consolas" panose="020B0609020204030204" pitchFamily="49" charset="0"/>
              </a:rPr>
              <a:t>&gt;</a:t>
            </a:r>
          </a:p>
          <a:p>
            <a:pPr algn="l"/>
            <a:r>
              <a:rPr lang="en-IN" sz="1600" dirty="0">
                <a:solidFill>
                  <a:srgbClr val="BF5F3F"/>
                </a:solidFill>
                <a:latin typeface="Consolas" panose="020B0609020204030204" pitchFamily="49" charset="0"/>
              </a:rPr>
              <a:t>&lt;%=</a:t>
            </a:r>
            <a:r>
              <a:rPr lang="en-IN" sz="1600" dirty="0">
                <a:solidFill>
                  <a:srgbClr val="2A00FF"/>
                </a:solidFill>
                <a:latin typeface="Consolas" panose="020B0609020204030204" pitchFamily="49" charset="0"/>
              </a:rPr>
              <a:t>"Welcome "</a:t>
            </a:r>
            <a:r>
              <a:rPr lang="en-IN" sz="1600" dirty="0">
                <a:solidFill>
                  <a:srgbClr val="000000"/>
                </a:solidFill>
                <a:latin typeface="Consolas" panose="020B0609020204030204" pitchFamily="49" charset="0"/>
              </a:rPr>
              <a:t>+str1</a:t>
            </a:r>
            <a:r>
              <a:rPr lang="en-IN" sz="1600" dirty="0">
                <a:solidFill>
                  <a:srgbClr val="BF5F3F"/>
                </a:solidFill>
                <a:latin typeface="Consolas" panose="020B0609020204030204" pitchFamily="49" charset="0"/>
              </a:rPr>
              <a:t>%&gt;</a:t>
            </a:r>
            <a:r>
              <a:rPr lang="en-IN" sz="1600" dirty="0">
                <a:solidFill>
                  <a:srgbClr val="000000"/>
                </a:solidFill>
                <a:latin typeface="Consolas" panose="020B0609020204030204" pitchFamily="49" charset="0"/>
              </a:rPr>
              <a:t> </a:t>
            </a:r>
            <a:r>
              <a:rPr lang="en-IN" sz="1600" dirty="0">
                <a:solidFill>
                  <a:srgbClr val="008080"/>
                </a:solidFill>
                <a:latin typeface="Consolas" panose="020B0609020204030204" pitchFamily="49" charset="0"/>
              </a:rPr>
              <a:t>&lt;</a:t>
            </a:r>
            <a:r>
              <a:rPr lang="en-IN" sz="1600" dirty="0" err="1">
                <a:solidFill>
                  <a:srgbClr val="3F7F7F"/>
                </a:solidFill>
                <a:latin typeface="Consolas" panose="020B0609020204030204" pitchFamily="49" charset="0"/>
              </a:rPr>
              <a:t>br</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h2</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 </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h3</a:t>
            </a:r>
            <a:r>
              <a:rPr lang="en-US" sz="1600" dirty="0">
                <a:solidFill>
                  <a:srgbClr val="008080"/>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BF5F3F"/>
                </a:solidFill>
                <a:latin typeface="Consolas" panose="020B0609020204030204" pitchFamily="49" charset="0"/>
              </a:rPr>
              <a:t>&lt;%=</a:t>
            </a:r>
            <a:r>
              <a:rPr lang="en-US" sz="1600" dirty="0">
                <a:solidFill>
                  <a:srgbClr val="2A00FF"/>
                </a:solidFill>
                <a:latin typeface="Consolas" panose="020B0609020204030204" pitchFamily="49" charset="0"/>
              </a:rPr>
              <a:t>"Your course : "</a:t>
            </a:r>
            <a:r>
              <a:rPr lang="en-US" sz="1600" dirty="0">
                <a:solidFill>
                  <a:srgbClr val="000000"/>
                </a:solidFill>
                <a:latin typeface="Consolas" panose="020B0609020204030204" pitchFamily="49" charset="0"/>
              </a:rPr>
              <a:t>+str2 </a:t>
            </a:r>
            <a:r>
              <a:rPr lang="en-US" sz="1600" dirty="0">
                <a:solidFill>
                  <a:srgbClr val="BF5F3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h3</a:t>
            </a:r>
            <a:r>
              <a:rPr lang="en-US"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err="1">
                <a:solidFill>
                  <a:srgbClr val="3F7F7F"/>
                </a:solidFill>
                <a:latin typeface="Consolas" panose="020B0609020204030204" pitchFamily="49" charset="0"/>
              </a:rPr>
              <a:t>center</a:t>
            </a:r>
            <a:r>
              <a:rPr lang="en-IN" sz="1600" dirty="0">
                <a:solidFill>
                  <a:srgbClr val="008080"/>
                </a:solidFill>
                <a:latin typeface="Consolas" panose="020B0609020204030204" pitchFamily="49" charset="0"/>
              </a:rPr>
              <a:t>&gt;&lt;</a:t>
            </a:r>
            <a:r>
              <a:rPr lang="en-IN" sz="1600" dirty="0">
                <a:solidFill>
                  <a:srgbClr val="3F7F7F"/>
                </a:solidFill>
                <a:latin typeface="Consolas" panose="020B0609020204030204" pitchFamily="49" charset="0"/>
              </a:rPr>
              <a:t>hr</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549377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6B86-282B-8B8F-BE8A-296C1A01AF3C}"/>
              </a:ext>
            </a:extLst>
          </p:cNvPr>
          <p:cNvSpPr>
            <a:spLocks noGrp="1"/>
          </p:cNvSpPr>
          <p:nvPr>
            <p:ph type="title"/>
          </p:nvPr>
        </p:nvSpPr>
        <p:spPr/>
        <p:txBody>
          <a:bodyPr>
            <a:normAutofit/>
          </a:bodyPr>
          <a:lstStyle/>
          <a:p>
            <a:r>
              <a:rPr lang="en-IN" sz="3200" b="1" i="0" u="none" strike="noStrike" dirty="0">
                <a:solidFill>
                  <a:schemeClr val="bg1"/>
                </a:solidFill>
                <a:effectLst/>
                <a:latin typeface="segoe ui" panose="020B0502040204020203" pitchFamily="34" charset="0"/>
              </a:rPr>
              <a:t>JSP response</a:t>
            </a:r>
            <a:endParaRPr lang="en-IN" sz="3200" dirty="0">
              <a:solidFill>
                <a:schemeClr val="bg1"/>
              </a:solidFill>
            </a:endParaRPr>
          </a:p>
        </p:txBody>
      </p:sp>
      <p:sp>
        <p:nvSpPr>
          <p:cNvPr id="3" name="Text Placeholder 2">
            <a:extLst>
              <a:ext uri="{FF2B5EF4-FFF2-40B4-BE49-F238E27FC236}">
                <a16:creationId xmlns:a16="http://schemas.microsoft.com/office/drawing/2014/main" id="{184F710D-E65F-A56D-DCAA-124EDE4D2D74}"/>
              </a:ext>
            </a:extLst>
          </p:cNvPr>
          <p:cNvSpPr>
            <a:spLocks noGrp="1"/>
          </p:cNvSpPr>
          <p:nvPr>
            <p:ph type="body" idx="1"/>
          </p:nvPr>
        </p:nvSpPr>
        <p:spPr>
          <a:xfrm>
            <a:off x="453326" y="1606941"/>
            <a:ext cx="8324914" cy="4749412"/>
          </a:xfrm>
        </p:spPr>
        <p:txBody>
          <a:bodyPr>
            <a:normAutofit fontScale="92500"/>
          </a:bodyPr>
          <a:lstStyle/>
          <a:p>
            <a:pPr algn="l" fontAlgn="base">
              <a:buFont typeface="Arial" panose="020B0604020202020204" pitchFamily="34" charset="0"/>
              <a:buChar char="•"/>
            </a:pPr>
            <a:r>
              <a:rPr lang="en-US" sz="2400" b="0" i="0" dirty="0">
                <a:solidFill>
                  <a:schemeClr val="tx1"/>
                </a:solidFill>
                <a:effectLst/>
                <a:latin typeface="Quicksand"/>
              </a:rPr>
              <a:t>It is an instance of servlet's </a:t>
            </a:r>
            <a:r>
              <a:rPr lang="en-US" sz="2400" b="1" i="0" dirty="0" err="1">
                <a:solidFill>
                  <a:schemeClr val="tx1"/>
                </a:solidFill>
                <a:effectLst/>
                <a:highlight>
                  <a:srgbClr val="FFFF00"/>
                </a:highlight>
                <a:latin typeface="Quicksand"/>
              </a:rPr>
              <a:t>HttpServletResponse</a:t>
            </a:r>
            <a:r>
              <a:rPr lang="en-US" sz="2400" b="0" i="0" dirty="0">
                <a:solidFill>
                  <a:schemeClr val="tx1"/>
                </a:solidFill>
                <a:effectLst/>
                <a:latin typeface="Quicksand"/>
              </a:rPr>
              <a:t> interface.</a:t>
            </a:r>
          </a:p>
          <a:p>
            <a:pPr algn="l" fontAlgn="base">
              <a:buFont typeface="Arial" panose="020B0604020202020204" pitchFamily="34" charset="0"/>
              <a:buChar char="•"/>
            </a:pPr>
            <a:r>
              <a:rPr lang="en-US" sz="2400" b="0" i="0" dirty="0">
                <a:solidFill>
                  <a:schemeClr val="tx1"/>
                </a:solidFill>
                <a:effectLst/>
                <a:latin typeface="Quicksand"/>
              </a:rPr>
              <a:t>It is used to resolve client request.</a:t>
            </a:r>
          </a:p>
          <a:p>
            <a:pPr algn="l" fontAlgn="base">
              <a:buFont typeface="Arial" panose="020B0604020202020204" pitchFamily="34" charset="0"/>
              <a:buChar char="•"/>
            </a:pPr>
            <a:r>
              <a:rPr lang="en-US" sz="2400" b="0" i="0" dirty="0">
                <a:solidFill>
                  <a:schemeClr val="tx1"/>
                </a:solidFill>
                <a:effectLst/>
                <a:latin typeface="Quicksand"/>
              </a:rPr>
              <a:t>Response object can be used to perform various functions such as</a:t>
            </a:r>
          </a:p>
          <a:p>
            <a:pPr lvl="1" fontAlgn="base">
              <a:buFont typeface="Arial" panose="020B0604020202020204" pitchFamily="34" charset="0"/>
              <a:buChar char="•"/>
            </a:pPr>
            <a:r>
              <a:rPr lang="en-US" sz="2000" b="0" i="0" dirty="0">
                <a:solidFill>
                  <a:schemeClr val="tx1"/>
                </a:solidFill>
                <a:effectLst/>
                <a:latin typeface="Quicksand"/>
              </a:rPr>
              <a:t>encode URL, </a:t>
            </a:r>
          </a:p>
          <a:p>
            <a:pPr lvl="1" fontAlgn="base">
              <a:buFont typeface="Arial" panose="020B0604020202020204" pitchFamily="34" charset="0"/>
              <a:buChar char="•"/>
            </a:pPr>
            <a:r>
              <a:rPr lang="en-US" sz="2000" b="0" i="0" dirty="0">
                <a:solidFill>
                  <a:schemeClr val="tx1"/>
                </a:solidFill>
                <a:effectLst/>
                <a:latin typeface="Quicksand"/>
              </a:rPr>
              <a:t>add cookies, </a:t>
            </a:r>
          </a:p>
          <a:p>
            <a:pPr lvl="1" fontAlgn="base">
              <a:buFont typeface="Arial" panose="020B0604020202020204" pitchFamily="34" charset="0"/>
              <a:buChar char="•"/>
            </a:pPr>
            <a:r>
              <a:rPr lang="en-US" sz="2000" b="0" i="0" dirty="0">
                <a:solidFill>
                  <a:schemeClr val="tx1"/>
                </a:solidFill>
                <a:effectLst/>
                <a:latin typeface="Quicksand"/>
              </a:rPr>
              <a:t>add headers, </a:t>
            </a:r>
          </a:p>
          <a:p>
            <a:pPr lvl="1" fontAlgn="base">
              <a:buFont typeface="Arial" panose="020B0604020202020204" pitchFamily="34" charset="0"/>
              <a:buChar char="•"/>
            </a:pPr>
            <a:r>
              <a:rPr lang="en-US" sz="2000" b="0" i="0" dirty="0">
                <a:solidFill>
                  <a:schemeClr val="tx1"/>
                </a:solidFill>
                <a:effectLst/>
                <a:latin typeface="Quicksand"/>
              </a:rPr>
              <a:t>send errors, </a:t>
            </a:r>
          </a:p>
          <a:p>
            <a:pPr lvl="1" fontAlgn="base">
              <a:buFont typeface="Arial" panose="020B0604020202020204" pitchFamily="34" charset="0"/>
              <a:buChar char="•"/>
            </a:pPr>
            <a:r>
              <a:rPr lang="en-US" sz="2000" b="0" i="0" dirty="0">
                <a:solidFill>
                  <a:schemeClr val="tx1"/>
                </a:solidFill>
                <a:effectLst/>
                <a:latin typeface="Quicksand"/>
              </a:rPr>
              <a:t>set content type etc.</a:t>
            </a:r>
          </a:p>
          <a:p>
            <a:pPr>
              <a:buFont typeface="Arial" panose="020B0604020202020204" pitchFamily="34" charset="0"/>
              <a:buChar char="•"/>
            </a:pPr>
            <a:endParaRPr lang="en-IN" sz="2400" dirty="0">
              <a:solidFill>
                <a:schemeClr val="tx1"/>
              </a:solidFill>
            </a:endParaRPr>
          </a:p>
        </p:txBody>
      </p:sp>
      <p:sp>
        <p:nvSpPr>
          <p:cNvPr id="4" name="Slide Number Placeholder 3">
            <a:extLst>
              <a:ext uri="{FF2B5EF4-FFF2-40B4-BE49-F238E27FC236}">
                <a16:creationId xmlns:a16="http://schemas.microsoft.com/office/drawing/2014/main" id="{F68A1B8C-0278-8D70-DFBC-8FFD66ABE9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208761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6B86-282B-8B8F-BE8A-296C1A01AF3C}"/>
              </a:ext>
            </a:extLst>
          </p:cNvPr>
          <p:cNvSpPr>
            <a:spLocks noGrp="1"/>
          </p:cNvSpPr>
          <p:nvPr>
            <p:ph type="title"/>
          </p:nvPr>
        </p:nvSpPr>
        <p:spPr/>
        <p:txBody>
          <a:bodyPr>
            <a:normAutofit/>
          </a:bodyPr>
          <a:lstStyle/>
          <a:p>
            <a:r>
              <a:rPr lang="en-IN" sz="3200" b="1" i="0" u="none" strike="noStrike" dirty="0">
                <a:solidFill>
                  <a:schemeClr val="bg1"/>
                </a:solidFill>
                <a:effectLst/>
                <a:latin typeface="segoe ui" panose="020B0502040204020203" pitchFamily="34" charset="0"/>
              </a:rPr>
              <a:t>JSP response: Example</a:t>
            </a:r>
            <a:endParaRPr lang="en-IN" sz="3200" dirty="0">
              <a:solidFill>
                <a:schemeClr val="bg1"/>
              </a:solidFill>
            </a:endParaRPr>
          </a:p>
        </p:txBody>
      </p:sp>
      <p:sp>
        <p:nvSpPr>
          <p:cNvPr id="3" name="Text Placeholder 2">
            <a:extLst>
              <a:ext uri="{FF2B5EF4-FFF2-40B4-BE49-F238E27FC236}">
                <a16:creationId xmlns:a16="http://schemas.microsoft.com/office/drawing/2014/main" id="{184F710D-E65F-A56D-DCAA-124EDE4D2D74}"/>
              </a:ext>
            </a:extLst>
          </p:cNvPr>
          <p:cNvSpPr>
            <a:spLocks noGrp="1"/>
          </p:cNvSpPr>
          <p:nvPr>
            <p:ph type="body" idx="1"/>
          </p:nvPr>
        </p:nvSpPr>
        <p:spPr>
          <a:xfrm>
            <a:off x="453326" y="1606941"/>
            <a:ext cx="8324914" cy="4749412"/>
          </a:xfrm>
        </p:spPr>
        <p:txBody>
          <a:bodyPr>
            <a:normAutofit/>
          </a:bodyPr>
          <a:lstStyle/>
          <a:p>
            <a:pPr marL="685800" indent="-457200" algn="just" fontAlgn="base">
              <a:buAutoNum type="arabicPeriod"/>
            </a:pPr>
            <a:r>
              <a:rPr lang="en-US" sz="2800" b="1" dirty="0">
                <a:solidFill>
                  <a:schemeClr val="tx1"/>
                </a:solidFill>
                <a:highlight>
                  <a:srgbClr val="FFFF00"/>
                </a:highlight>
                <a:latin typeface="Quicksand"/>
              </a:rPr>
              <a:t>login.html :  </a:t>
            </a:r>
            <a:r>
              <a:rPr lang="en-US" sz="2800" dirty="0">
                <a:solidFill>
                  <a:schemeClr val="tx1"/>
                </a:solidFill>
                <a:latin typeface="Quicksand"/>
              </a:rPr>
              <a:t>User input for username &amp; Password</a:t>
            </a:r>
          </a:p>
          <a:p>
            <a:pPr marL="685800" indent="-457200" algn="just" fontAlgn="base">
              <a:buAutoNum type="arabicPeriod"/>
            </a:pPr>
            <a:r>
              <a:rPr lang="en-US" sz="2800" b="1" dirty="0" err="1">
                <a:solidFill>
                  <a:schemeClr val="tx1"/>
                </a:solidFill>
                <a:highlight>
                  <a:srgbClr val="FFFF00"/>
                </a:highlight>
                <a:latin typeface="Quicksand"/>
              </a:rPr>
              <a:t>login.jsp</a:t>
            </a:r>
            <a:r>
              <a:rPr lang="en-US" sz="2800" b="1" dirty="0">
                <a:solidFill>
                  <a:schemeClr val="tx1"/>
                </a:solidFill>
                <a:highlight>
                  <a:srgbClr val="FFFF00"/>
                </a:highlight>
                <a:latin typeface="Quicksand"/>
              </a:rPr>
              <a:t>  </a:t>
            </a:r>
            <a:r>
              <a:rPr lang="en-US" sz="2800" dirty="0">
                <a:solidFill>
                  <a:schemeClr val="tx1"/>
                </a:solidFill>
                <a:latin typeface="Quicksand"/>
              </a:rPr>
              <a:t>:  User's password is set. </a:t>
            </a:r>
          </a:p>
          <a:p>
            <a:pPr marL="742950" indent="-514350" algn="just" fontAlgn="base">
              <a:buAutoNum type="arabicPeriod"/>
            </a:pPr>
            <a:r>
              <a:rPr lang="en-US" sz="2800" b="1" dirty="0" err="1">
                <a:solidFill>
                  <a:schemeClr val="tx1"/>
                </a:solidFill>
                <a:highlight>
                  <a:srgbClr val="FFFF00"/>
                </a:highlight>
                <a:latin typeface="Quicksand"/>
              </a:rPr>
              <a:t>valid.jsp</a:t>
            </a:r>
            <a:r>
              <a:rPr lang="en-US" sz="2800" b="1" dirty="0">
                <a:solidFill>
                  <a:schemeClr val="tx1"/>
                </a:solidFill>
                <a:highlight>
                  <a:srgbClr val="FFFF00"/>
                </a:highlight>
                <a:latin typeface="Quicksand"/>
              </a:rPr>
              <a:t> </a:t>
            </a:r>
            <a:r>
              <a:rPr lang="en-US" sz="2800" dirty="0">
                <a:solidFill>
                  <a:schemeClr val="tx1"/>
                </a:solidFill>
                <a:latin typeface="Quicksand"/>
              </a:rPr>
              <a:t>: If the password entered in the form is matched  then </a:t>
            </a:r>
            <a:r>
              <a:rPr lang="en-US" sz="2800" dirty="0" err="1">
                <a:solidFill>
                  <a:schemeClr val="tx1"/>
                </a:solidFill>
                <a:latin typeface="Quicksand"/>
              </a:rPr>
              <a:t>valid.jsp</a:t>
            </a:r>
            <a:r>
              <a:rPr lang="en-US" sz="2800" dirty="0">
                <a:solidFill>
                  <a:schemeClr val="tx1"/>
                </a:solidFill>
                <a:latin typeface="Quicksand"/>
              </a:rPr>
              <a:t> file will execute. </a:t>
            </a:r>
          </a:p>
          <a:p>
            <a:pPr marL="742950" indent="-514350" algn="just" fontAlgn="base">
              <a:buAutoNum type="arabicPeriod"/>
            </a:pPr>
            <a:r>
              <a:rPr lang="en-US" sz="2800" b="1" i="0" dirty="0" err="1">
                <a:solidFill>
                  <a:schemeClr val="tx1"/>
                </a:solidFill>
                <a:effectLst/>
                <a:highlight>
                  <a:srgbClr val="FFFF00"/>
                </a:highlight>
                <a:latin typeface="Quicksand"/>
              </a:rPr>
              <a:t>invalid.jsp</a:t>
            </a:r>
            <a:r>
              <a:rPr lang="en-US" sz="2800" b="1" i="0" dirty="0">
                <a:solidFill>
                  <a:schemeClr val="tx1"/>
                </a:solidFill>
                <a:effectLst/>
                <a:highlight>
                  <a:srgbClr val="FFFF00"/>
                </a:highlight>
                <a:latin typeface="Quicksand"/>
              </a:rPr>
              <a:t> </a:t>
            </a:r>
            <a:r>
              <a:rPr lang="en-US" sz="2800" b="0" i="0" dirty="0">
                <a:solidFill>
                  <a:schemeClr val="tx1"/>
                </a:solidFill>
                <a:effectLst/>
                <a:latin typeface="Quicksand"/>
              </a:rPr>
              <a:t>: If entered password is unmatched then </a:t>
            </a:r>
            <a:r>
              <a:rPr lang="en-US" sz="2800" b="0" i="0" dirty="0" err="1">
                <a:solidFill>
                  <a:schemeClr val="tx1"/>
                </a:solidFill>
                <a:effectLst/>
                <a:latin typeface="Quicksand"/>
              </a:rPr>
              <a:t>invalid.jsp</a:t>
            </a:r>
            <a:r>
              <a:rPr lang="en-US" sz="2800" b="0" i="0" dirty="0">
                <a:solidFill>
                  <a:schemeClr val="tx1"/>
                </a:solidFill>
                <a:effectLst/>
                <a:latin typeface="Quicksand"/>
              </a:rPr>
              <a:t> file will execute.</a:t>
            </a:r>
            <a:endParaRPr lang="en-US" sz="1800" b="0" i="0" dirty="0">
              <a:solidFill>
                <a:schemeClr val="tx1"/>
              </a:solidFill>
              <a:effectLst/>
              <a:latin typeface="Quicksand"/>
            </a:endParaRPr>
          </a:p>
          <a:p>
            <a:pPr>
              <a:buFont typeface="Arial" panose="020B0604020202020204" pitchFamily="34" charset="0"/>
              <a:buChar char="•"/>
            </a:pPr>
            <a:endParaRPr lang="en-IN" sz="2000" dirty="0">
              <a:solidFill>
                <a:schemeClr val="tx1"/>
              </a:solidFill>
            </a:endParaRPr>
          </a:p>
        </p:txBody>
      </p:sp>
      <p:sp>
        <p:nvSpPr>
          <p:cNvPr id="4" name="Slide Number Placeholder 3">
            <a:extLst>
              <a:ext uri="{FF2B5EF4-FFF2-40B4-BE49-F238E27FC236}">
                <a16:creationId xmlns:a16="http://schemas.microsoft.com/office/drawing/2014/main" id="{F68A1B8C-0278-8D70-DFBC-8FFD66ABE9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978814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427355-7EF6-9217-1C6D-FF0EA4F41B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6" name="TextBox 5">
            <a:extLst>
              <a:ext uri="{FF2B5EF4-FFF2-40B4-BE49-F238E27FC236}">
                <a16:creationId xmlns:a16="http://schemas.microsoft.com/office/drawing/2014/main" id="{F44DB2CE-320F-85A4-16E9-4EF78B030F3B}"/>
              </a:ext>
            </a:extLst>
          </p:cNvPr>
          <p:cNvSpPr txBox="1"/>
          <p:nvPr/>
        </p:nvSpPr>
        <p:spPr>
          <a:xfrm>
            <a:off x="214531" y="115202"/>
            <a:ext cx="8714935" cy="1938992"/>
          </a:xfrm>
          <a:prstGeom prst="rect">
            <a:avLst/>
          </a:prstGeom>
          <a:ln w="6350"/>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form</a:t>
            </a:r>
            <a:r>
              <a:rPr lang="en-IN" sz="2000" dirty="0">
                <a:solidFill>
                  <a:srgbClr val="000000"/>
                </a:solidFill>
                <a:latin typeface="Consolas" panose="020B0609020204030204" pitchFamily="49" charset="0"/>
              </a:rPr>
              <a:t> </a:t>
            </a:r>
            <a:r>
              <a:rPr lang="en-IN" sz="2000" dirty="0">
                <a:solidFill>
                  <a:srgbClr val="7F007F"/>
                </a:solidFill>
                <a:latin typeface="Consolas" panose="020B0609020204030204" pitchFamily="49" charset="0"/>
              </a:rPr>
              <a:t>action</a:t>
            </a:r>
            <a:r>
              <a:rPr lang="en-IN" sz="2000" dirty="0">
                <a:solidFill>
                  <a:srgbClr val="000000"/>
                </a:solidFill>
                <a:latin typeface="Consolas" panose="020B0609020204030204" pitchFamily="49" charset="0"/>
              </a:rPr>
              <a:t>=</a:t>
            </a:r>
            <a:r>
              <a:rPr lang="en-IN" sz="2000" i="1" dirty="0">
                <a:solidFill>
                  <a:srgbClr val="2A00FF"/>
                </a:solidFill>
                <a:latin typeface="Consolas" panose="020B0609020204030204" pitchFamily="49" charset="0"/>
              </a:rPr>
              <a:t>"</a:t>
            </a:r>
            <a:r>
              <a:rPr lang="en-IN" sz="2000" i="1" dirty="0" err="1">
                <a:solidFill>
                  <a:srgbClr val="2A00FF"/>
                </a:solidFill>
                <a:latin typeface="Consolas" panose="020B0609020204030204" pitchFamily="49" charset="0"/>
              </a:rPr>
              <a:t>login.jsp</a:t>
            </a:r>
            <a:r>
              <a:rPr lang="en-IN" sz="2000" i="1" dirty="0">
                <a:solidFill>
                  <a:srgbClr val="2A00FF"/>
                </a:solidFill>
                <a:latin typeface="Consolas" panose="020B0609020204030204" pitchFamily="49" charset="0"/>
              </a:rPr>
              <a:t>"</a:t>
            </a:r>
            <a:r>
              <a:rPr lang="en-IN" sz="2000" i="1" dirty="0">
                <a:solidFill>
                  <a:srgbClr val="008080"/>
                </a:solidFill>
                <a:latin typeface="Consolas" panose="020B0609020204030204" pitchFamily="49" charset="0"/>
              </a:rPr>
              <a:t>&gt;</a:t>
            </a:r>
          </a:p>
          <a:p>
            <a:pPr algn="l"/>
            <a:r>
              <a:rPr lang="en-US" sz="2000" dirty="0">
                <a:solidFill>
                  <a:srgbClr val="000000"/>
                </a:solidFill>
                <a:latin typeface="Consolas" panose="020B0609020204030204" pitchFamily="49" charset="0"/>
              </a:rPr>
              <a:t>Name:</a:t>
            </a: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input </a:t>
            </a:r>
            <a:r>
              <a:rPr lang="en-US" sz="2000" dirty="0">
                <a:solidFill>
                  <a:srgbClr val="7F007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"text" </a:t>
            </a:r>
            <a:r>
              <a:rPr lang="en-US" sz="2000" i="1" dirty="0">
                <a:solidFill>
                  <a:srgbClr val="7F007F"/>
                </a:solidFill>
                <a:latin typeface="Consolas" panose="020B0609020204030204" pitchFamily="49" charset="0"/>
              </a:rPr>
              <a:t>name</a:t>
            </a:r>
            <a:r>
              <a:rPr lang="en-US" sz="2000" i="1"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"name"</a:t>
            </a:r>
            <a:r>
              <a:rPr lang="en-US" sz="2000" i="1" dirty="0">
                <a:solidFill>
                  <a:srgbClr val="008080"/>
                </a:solidFill>
                <a:latin typeface="Consolas" panose="020B0609020204030204" pitchFamily="49" charset="0"/>
              </a:rPr>
              <a:t>&gt;</a:t>
            </a:r>
            <a:r>
              <a:rPr lang="en-US" sz="2000" i="1" dirty="0">
                <a:solidFill>
                  <a:srgbClr val="000000"/>
                </a:solidFill>
                <a:latin typeface="Consolas" panose="020B0609020204030204" pitchFamily="49" charset="0"/>
              </a:rPr>
              <a:t> </a:t>
            </a:r>
            <a:r>
              <a:rPr lang="en-US" sz="2000" i="1" dirty="0">
                <a:solidFill>
                  <a:srgbClr val="008080"/>
                </a:solidFill>
                <a:latin typeface="Consolas" panose="020B0609020204030204" pitchFamily="49" charset="0"/>
              </a:rPr>
              <a:t>&lt;</a:t>
            </a:r>
            <a:r>
              <a:rPr lang="en-US" sz="2000" i="1" dirty="0" err="1">
                <a:solidFill>
                  <a:srgbClr val="3F7F7F"/>
                </a:solidFill>
                <a:latin typeface="Consolas" panose="020B0609020204030204" pitchFamily="49" charset="0"/>
              </a:rPr>
              <a:t>br</a:t>
            </a:r>
            <a:r>
              <a:rPr lang="en-US" sz="2000" i="1" dirty="0">
                <a:solidFill>
                  <a:srgbClr val="008080"/>
                </a:solidFill>
                <a:latin typeface="Consolas" panose="020B0609020204030204" pitchFamily="49" charset="0"/>
              </a:rPr>
              <a:t>&gt;</a:t>
            </a:r>
          </a:p>
          <a:p>
            <a:pPr algn="l"/>
            <a:r>
              <a:rPr lang="en-US" sz="2000" dirty="0">
                <a:solidFill>
                  <a:srgbClr val="000000"/>
                </a:solidFill>
                <a:latin typeface="Consolas" panose="020B0609020204030204" pitchFamily="49" charset="0"/>
              </a:rPr>
              <a:t>Password:</a:t>
            </a: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input </a:t>
            </a:r>
            <a:r>
              <a:rPr lang="en-US" sz="2000" dirty="0">
                <a:solidFill>
                  <a:srgbClr val="7F007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"password" </a:t>
            </a:r>
            <a:r>
              <a:rPr lang="en-US" sz="2000" i="1" dirty="0">
                <a:solidFill>
                  <a:srgbClr val="7F007F"/>
                </a:solidFill>
                <a:latin typeface="Consolas" panose="020B0609020204030204" pitchFamily="49" charset="0"/>
              </a:rPr>
              <a:t>name</a:t>
            </a:r>
            <a:r>
              <a:rPr lang="en-US" sz="2000" i="1"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"pass"</a:t>
            </a:r>
            <a:r>
              <a:rPr lang="en-US" sz="2000" i="1" dirty="0">
                <a:solidFill>
                  <a:srgbClr val="008080"/>
                </a:solidFill>
                <a:latin typeface="Consolas" panose="020B0609020204030204" pitchFamily="49" charset="0"/>
              </a:rPr>
              <a:t>&gt;</a:t>
            </a:r>
            <a:r>
              <a:rPr lang="en-US" sz="2000" i="1" dirty="0">
                <a:solidFill>
                  <a:srgbClr val="000000"/>
                </a:solidFill>
                <a:latin typeface="Consolas" panose="020B0609020204030204" pitchFamily="49" charset="0"/>
              </a:rPr>
              <a:t> </a:t>
            </a:r>
            <a:r>
              <a:rPr lang="en-US" sz="2000" i="1" dirty="0">
                <a:solidFill>
                  <a:srgbClr val="008080"/>
                </a:solidFill>
                <a:latin typeface="Consolas" panose="020B0609020204030204" pitchFamily="49" charset="0"/>
              </a:rPr>
              <a:t>&lt;</a:t>
            </a:r>
            <a:r>
              <a:rPr lang="en-US" sz="2000" i="1" dirty="0" err="1">
                <a:solidFill>
                  <a:srgbClr val="3F7F7F"/>
                </a:solidFill>
                <a:latin typeface="Consolas" panose="020B0609020204030204" pitchFamily="49" charset="0"/>
              </a:rPr>
              <a:t>br</a:t>
            </a:r>
            <a:r>
              <a:rPr lang="en-US" sz="2000" i="1" dirty="0">
                <a:solidFill>
                  <a:srgbClr val="008080"/>
                </a:solidFill>
                <a:latin typeface="Consolas" panose="020B0609020204030204" pitchFamily="49" charset="0"/>
              </a:rPr>
              <a:t>&gt;</a:t>
            </a:r>
          </a:p>
          <a:p>
            <a:pPr algn="l"/>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input </a:t>
            </a:r>
            <a:r>
              <a:rPr lang="en-US" sz="2000" dirty="0">
                <a:solidFill>
                  <a:srgbClr val="7F007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"submit" </a:t>
            </a:r>
            <a:r>
              <a:rPr lang="en-US" sz="2000" i="1" dirty="0">
                <a:solidFill>
                  <a:srgbClr val="7F007F"/>
                </a:solidFill>
                <a:latin typeface="Consolas" panose="020B0609020204030204" pitchFamily="49" charset="0"/>
              </a:rPr>
              <a:t>name</a:t>
            </a:r>
            <a:r>
              <a:rPr lang="en-US" sz="2000" i="1"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"submit"</a:t>
            </a:r>
            <a:r>
              <a:rPr lang="en-US" sz="2000" i="1" dirty="0">
                <a:solidFill>
                  <a:srgbClr val="008080"/>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endParaRPr lang="en-IN" sz="2000" dirty="0"/>
          </a:p>
        </p:txBody>
      </p:sp>
      <p:sp>
        <p:nvSpPr>
          <p:cNvPr id="8" name="TextBox 7">
            <a:extLst>
              <a:ext uri="{FF2B5EF4-FFF2-40B4-BE49-F238E27FC236}">
                <a16:creationId xmlns:a16="http://schemas.microsoft.com/office/drawing/2014/main" id="{3EE509C4-C755-4416-0A37-6054AF88C10D}"/>
              </a:ext>
            </a:extLst>
          </p:cNvPr>
          <p:cNvSpPr txBox="1"/>
          <p:nvPr/>
        </p:nvSpPr>
        <p:spPr>
          <a:xfrm>
            <a:off x="7920990" y="236856"/>
            <a:ext cx="1188720" cy="369332"/>
          </a:xfrm>
          <a:prstGeom prst="rect">
            <a:avLst/>
          </a:prstGeom>
          <a:noFill/>
        </p:spPr>
        <p:txBody>
          <a:bodyPr wrap="square">
            <a:spAutoFit/>
          </a:bodyPr>
          <a:lstStyle/>
          <a:p>
            <a:r>
              <a:rPr lang="en-US" sz="1800" b="1" dirty="0">
                <a:solidFill>
                  <a:schemeClr val="tx1"/>
                </a:solidFill>
                <a:highlight>
                  <a:srgbClr val="FFFF00"/>
                </a:highlight>
                <a:latin typeface="Quicksand"/>
              </a:rPr>
              <a:t>login.html </a:t>
            </a:r>
            <a:endParaRPr lang="en-IN" sz="1800" dirty="0"/>
          </a:p>
        </p:txBody>
      </p:sp>
      <p:sp>
        <p:nvSpPr>
          <p:cNvPr id="10" name="TextBox 9">
            <a:extLst>
              <a:ext uri="{FF2B5EF4-FFF2-40B4-BE49-F238E27FC236}">
                <a16:creationId xmlns:a16="http://schemas.microsoft.com/office/drawing/2014/main" id="{D5A5D8FD-023E-C589-90E7-0430452C51C9}"/>
              </a:ext>
            </a:extLst>
          </p:cNvPr>
          <p:cNvSpPr txBox="1"/>
          <p:nvPr/>
        </p:nvSpPr>
        <p:spPr>
          <a:xfrm>
            <a:off x="214531" y="2320273"/>
            <a:ext cx="8714935" cy="4401205"/>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p>
          <a:p>
            <a:pPr algn="l"/>
            <a:r>
              <a:rPr lang="en-US" sz="2000" dirty="0">
                <a:solidFill>
                  <a:srgbClr val="000000"/>
                </a:solidFill>
                <a:latin typeface="Consolas" panose="020B0609020204030204" pitchFamily="49" charset="0"/>
              </a:rPr>
              <a:t>String name=</a:t>
            </a:r>
            <a:r>
              <a:rPr lang="en-US" sz="2000" dirty="0" err="1">
                <a:solidFill>
                  <a:srgbClr val="000000"/>
                </a:solidFill>
                <a:latin typeface="Consolas" panose="020B0609020204030204" pitchFamily="49" charset="0"/>
              </a:rPr>
              <a:t>request.getParameter</a:t>
            </a:r>
            <a:r>
              <a:rPr lang="en-US" sz="2000" dirty="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"name"</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String pass=</a:t>
            </a:r>
            <a:r>
              <a:rPr lang="en-US" sz="2000" dirty="0" err="1">
                <a:solidFill>
                  <a:srgbClr val="000000"/>
                </a:solidFill>
                <a:latin typeface="Consolas" panose="020B0609020204030204" pitchFamily="49" charset="0"/>
              </a:rPr>
              <a:t>request.getParameter</a:t>
            </a:r>
            <a:r>
              <a:rPr lang="en-US" sz="2000" dirty="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"pass"</a:t>
            </a:r>
            <a:r>
              <a:rPr lang="en-US" sz="2000" dirty="0">
                <a:solidFill>
                  <a:srgbClr val="000000"/>
                </a:solidFill>
                <a:latin typeface="Consolas" panose="020B0609020204030204" pitchFamily="49" charset="0"/>
              </a:rPr>
              <a:t>);</a:t>
            </a:r>
          </a:p>
          <a:p>
            <a:pPr algn="l"/>
            <a:r>
              <a:rPr lang="en-IN" sz="2000" b="1" dirty="0">
                <a:solidFill>
                  <a:srgbClr val="7F0055"/>
                </a:solidFill>
                <a:latin typeface="Consolas" panose="020B0609020204030204" pitchFamily="49" charset="0"/>
              </a:rPr>
              <a:t>if</a:t>
            </a:r>
            <a:r>
              <a:rPr lang="en-IN" sz="2000" b="1" dirty="0">
                <a:solidFill>
                  <a:srgbClr val="000000"/>
                </a:solidFill>
                <a:latin typeface="Consolas" panose="020B0609020204030204" pitchFamily="49" charset="0"/>
              </a:rPr>
              <a:t>(</a:t>
            </a:r>
            <a:r>
              <a:rPr lang="en-IN" sz="2000" b="1" dirty="0" err="1">
                <a:solidFill>
                  <a:srgbClr val="000000"/>
                </a:solidFill>
                <a:latin typeface="Consolas" panose="020B0609020204030204" pitchFamily="49" charset="0"/>
              </a:rPr>
              <a:t>pass.equals</a:t>
            </a:r>
            <a:r>
              <a:rPr lang="en-IN" sz="2000" b="1" dirty="0">
                <a:solidFill>
                  <a:srgbClr val="000000"/>
                </a:solidFill>
                <a:latin typeface="Consolas" panose="020B0609020204030204" pitchFamily="49" charset="0"/>
              </a:rPr>
              <a:t>(</a:t>
            </a:r>
            <a:r>
              <a:rPr lang="en-IN" sz="2000" b="1" dirty="0">
                <a:solidFill>
                  <a:srgbClr val="2A00FF"/>
                </a:solidFill>
                <a:latin typeface="Consolas" panose="020B0609020204030204" pitchFamily="49" charset="0"/>
              </a:rPr>
              <a:t>"123"</a:t>
            </a:r>
            <a:r>
              <a:rPr lang="en-IN" sz="2000" b="1"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response.sendRedirect</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a:t>
            </a:r>
            <a:r>
              <a:rPr lang="en-IN" sz="2000" dirty="0" err="1">
                <a:solidFill>
                  <a:srgbClr val="2A00FF"/>
                </a:solidFill>
                <a:latin typeface="Consolas" panose="020B0609020204030204" pitchFamily="49" charset="0"/>
              </a:rPr>
              <a:t>valid.jsp</a:t>
            </a:r>
            <a:r>
              <a:rPr lang="en-IN" sz="2000" dirty="0">
                <a:solidFill>
                  <a:srgbClr val="2A00FF"/>
                </a:solidFill>
                <a:latin typeface="Consolas" panose="020B0609020204030204" pitchFamily="49" charset="0"/>
              </a:rPr>
              <a:t>"</a:t>
            </a:r>
            <a:r>
              <a:rPr lang="en-IN"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a:t>
            </a:r>
          </a:p>
          <a:p>
            <a:pPr algn="l"/>
            <a:r>
              <a:rPr lang="en-IN" sz="2000" b="1" dirty="0">
                <a:solidFill>
                  <a:srgbClr val="7F0055"/>
                </a:solidFill>
                <a:latin typeface="Consolas" panose="020B0609020204030204" pitchFamily="49" charset="0"/>
              </a:rPr>
              <a:t>else</a:t>
            </a:r>
          </a:p>
          <a:p>
            <a:pPr algn="l"/>
            <a:r>
              <a:rPr lang="en-IN"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response.sendRedirect</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a:t>
            </a:r>
            <a:r>
              <a:rPr lang="en-IN" sz="2000" dirty="0" err="1">
                <a:solidFill>
                  <a:srgbClr val="2A00FF"/>
                </a:solidFill>
                <a:latin typeface="Consolas" panose="020B0609020204030204" pitchFamily="49" charset="0"/>
              </a:rPr>
              <a:t>invalid.jsp</a:t>
            </a:r>
            <a:r>
              <a:rPr lang="en-IN" sz="2000" dirty="0">
                <a:solidFill>
                  <a:srgbClr val="2A00FF"/>
                </a:solidFill>
                <a:latin typeface="Consolas" panose="020B0609020204030204" pitchFamily="49" charset="0"/>
              </a:rPr>
              <a:t>"</a:t>
            </a:r>
            <a:r>
              <a:rPr lang="en-IN"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a:t>
            </a:r>
          </a:p>
          <a:p>
            <a:pPr algn="l"/>
            <a:r>
              <a:rPr lang="en-IN" sz="2000" dirty="0">
                <a:solidFill>
                  <a:srgbClr val="BF5F3F"/>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endParaRPr lang="en-IN" sz="2000" dirty="0"/>
          </a:p>
        </p:txBody>
      </p:sp>
      <p:sp>
        <p:nvSpPr>
          <p:cNvPr id="14" name="TextBox 13">
            <a:extLst>
              <a:ext uri="{FF2B5EF4-FFF2-40B4-BE49-F238E27FC236}">
                <a16:creationId xmlns:a16="http://schemas.microsoft.com/office/drawing/2014/main" id="{40CA7A7A-4F5C-A004-05BD-4270E81CF177}"/>
              </a:ext>
            </a:extLst>
          </p:cNvPr>
          <p:cNvSpPr txBox="1"/>
          <p:nvPr/>
        </p:nvSpPr>
        <p:spPr>
          <a:xfrm>
            <a:off x="7920990" y="2593531"/>
            <a:ext cx="1114867" cy="369332"/>
          </a:xfrm>
          <a:prstGeom prst="rect">
            <a:avLst/>
          </a:prstGeom>
          <a:noFill/>
        </p:spPr>
        <p:txBody>
          <a:bodyPr wrap="square">
            <a:spAutoFit/>
          </a:bodyPr>
          <a:lstStyle/>
          <a:p>
            <a:r>
              <a:rPr lang="en-US" sz="1800" b="1" dirty="0" err="1">
                <a:solidFill>
                  <a:schemeClr val="tx1"/>
                </a:solidFill>
                <a:highlight>
                  <a:srgbClr val="FFFF00"/>
                </a:highlight>
                <a:latin typeface="Quicksand"/>
              </a:rPr>
              <a:t>login.jsp</a:t>
            </a:r>
            <a:r>
              <a:rPr lang="en-US" sz="1800" b="1" dirty="0">
                <a:solidFill>
                  <a:schemeClr val="tx1"/>
                </a:solidFill>
                <a:highlight>
                  <a:srgbClr val="FFFF00"/>
                </a:highlight>
                <a:latin typeface="Quicksand"/>
              </a:rPr>
              <a:t> </a:t>
            </a:r>
            <a:endParaRPr lang="en-IN" sz="1800" b="1" dirty="0">
              <a:solidFill>
                <a:schemeClr val="tx1"/>
              </a:solidFill>
              <a:highlight>
                <a:srgbClr val="FFFF00"/>
              </a:highlight>
              <a:latin typeface="Quicksand"/>
            </a:endParaRPr>
          </a:p>
        </p:txBody>
      </p:sp>
    </p:spTree>
    <p:extLst>
      <p:ext uri="{BB962C8B-B14F-4D97-AF65-F5344CB8AC3E}">
        <p14:creationId xmlns:p14="http://schemas.microsoft.com/office/powerpoint/2010/main" val="4126199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427355-7EF6-9217-1C6D-FF0EA4F41B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16" name="TextBox 15">
            <a:extLst>
              <a:ext uri="{FF2B5EF4-FFF2-40B4-BE49-F238E27FC236}">
                <a16:creationId xmlns:a16="http://schemas.microsoft.com/office/drawing/2014/main" id="{C68371B0-CC35-66D0-90A1-62248B7FC126}"/>
              </a:ext>
            </a:extLst>
          </p:cNvPr>
          <p:cNvSpPr txBox="1"/>
          <p:nvPr/>
        </p:nvSpPr>
        <p:spPr>
          <a:xfrm>
            <a:off x="369276" y="797047"/>
            <a:ext cx="8405448" cy="1631216"/>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h1</a:t>
            </a:r>
            <a:r>
              <a:rPr lang="en-IN" sz="2000"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r>
              <a:rPr lang="en-IN" sz="2000" dirty="0">
                <a:solidFill>
                  <a:srgbClr val="2A00FF"/>
                </a:solidFill>
                <a:latin typeface="Consolas" panose="020B0609020204030204" pitchFamily="49" charset="0"/>
              </a:rPr>
              <a:t>"Valid user"</a:t>
            </a:r>
            <a:r>
              <a:rPr lang="en-IN" sz="2000" dirty="0">
                <a:solidFill>
                  <a:srgbClr val="BF5F3F"/>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h1</a:t>
            </a:r>
            <a:r>
              <a:rPr lang="en-IN" sz="2000" dirty="0">
                <a:solidFill>
                  <a:srgbClr val="008080"/>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endParaRPr lang="en-IN" sz="2000" dirty="0"/>
          </a:p>
        </p:txBody>
      </p:sp>
      <p:sp>
        <p:nvSpPr>
          <p:cNvPr id="18" name="TextBox 17">
            <a:extLst>
              <a:ext uri="{FF2B5EF4-FFF2-40B4-BE49-F238E27FC236}">
                <a16:creationId xmlns:a16="http://schemas.microsoft.com/office/drawing/2014/main" id="{E4178023-16D1-D182-134F-9F8BB2770960}"/>
              </a:ext>
            </a:extLst>
          </p:cNvPr>
          <p:cNvSpPr txBox="1"/>
          <p:nvPr/>
        </p:nvSpPr>
        <p:spPr>
          <a:xfrm>
            <a:off x="7807569" y="797047"/>
            <a:ext cx="1181688" cy="400110"/>
          </a:xfrm>
          <a:prstGeom prst="rect">
            <a:avLst/>
          </a:prstGeom>
          <a:noFill/>
        </p:spPr>
        <p:txBody>
          <a:bodyPr wrap="square">
            <a:spAutoFit/>
          </a:bodyPr>
          <a:lstStyle/>
          <a:p>
            <a:r>
              <a:rPr lang="en-US" sz="2000" b="1" dirty="0" err="1">
                <a:solidFill>
                  <a:schemeClr val="tx1"/>
                </a:solidFill>
                <a:highlight>
                  <a:srgbClr val="FFFF00"/>
                </a:highlight>
                <a:latin typeface="Quicksand"/>
              </a:rPr>
              <a:t>valid</a:t>
            </a:r>
            <a:r>
              <a:rPr lang="en-US" sz="1800" b="1" dirty="0" err="1">
                <a:solidFill>
                  <a:schemeClr val="tx1"/>
                </a:solidFill>
                <a:highlight>
                  <a:srgbClr val="FFFF00"/>
                </a:highlight>
                <a:latin typeface="Quicksand"/>
              </a:rPr>
              <a:t>.jsp</a:t>
            </a:r>
            <a:r>
              <a:rPr lang="en-US" sz="1800" b="1" dirty="0">
                <a:solidFill>
                  <a:schemeClr val="tx1"/>
                </a:solidFill>
                <a:highlight>
                  <a:srgbClr val="FFFF00"/>
                </a:highlight>
                <a:latin typeface="Quicksand"/>
              </a:rPr>
              <a:t> </a:t>
            </a:r>
            <a:endParaRPr lang="en-IN" sz="1800" dirty="0"/>
          </a:p>
        </p:txBody>
      </p:sp>
      <p:sp>
        <p:nvSpPr>
          <p:cNvPr id="20" name="TextBox 19">
            <a:extLst>
              <a:ext uri="{FF2B5EF4-FFF2-40B4-BE49-F238E27FC236}">
                <a16:creationId xmlns:a16="http://schemas.microsoft.com/office/drawing/2014/main" id="{30982819-AE5D-1D7C-5846-BD2EEF3E77CA}"/>
              </a:ext>
            </a:extLst>
          </p:cNvPr>
          <p:cNvSpPr txBox="1"/>
          <p:nvPr/>
        </p:nvSpPr>
        <p:spPr>
          <a:xfrm>
            <a:off x="369275" y="2981385"/>
            <a:ext cx="8405447" cy="1631216"/>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defPPr marR="0" lvl="0" algn="l" rtl="0">
              <a:lnSpc>
                <a:spcPct val="100000"/>
              </a:lnSpc>
              <a:spcBef>
                <a:spcPts val="0"/>
              </a:spcBef>
              <a:spcAft>
                <a:spcPts val="0"/>
              </a:spcAft>
            </a:defPPr>
            <a:lvl1pPr>
              <a:defRPr sz="2000">
                <a:solidFill>
                  <a:srgbClr val="008080"/>
                </a:solidFill>
                <a:latin typeface="Consolas" panose="020B0609020204030204" pitchFamily="49" charset="0"/>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dirty="0"/>
              <a:t>&lt;body&gt;</a:t>
            </a:r>
          </a:p>
          <a:p>
            <a:r>
              <a:rPr lang="en-IN" dirty="0"/>
              <a:t>&lt;h1&gt;</a:t>
            </a:r>
          </a:p>
          <a:p>
            <a:r>
              <a:rPr lang="en-IN" dirty="0"/>
              <a:t>&lt;%="Invalid user" %&gt;</a:t>
            </a:r>
          </a:p>
          <a:p>
            <a:r>
              <a:rPr lang="en-IN" dirty="0"/>
              <a:t>&lt;/h1&gt;</a:t>
            </a:r>
          </a:p>
          <a:p>
            <a:r>
              <a:rPr lang="en-IN" dirty="0"/>
              <a:t>&lt;/body&gt;</a:t>
            </a:r>
          </a:p>
        </p:txBody>
      </p:sp>
      <p:sp>
        <p:nvSpPr>
          <p:cNvPr id="21" name="TextBox 20">
            <a:extLst>
              <a:ext uri="{FF2B5EF4-FFF2-40B4-BE49-F238E27FC236}">
                <a16:creationId xmlns:a16="http://schemas.microsoft.com/office/drawing/2014/main" id="{3D257F9E-5E8D-6685-0A7B-3AB2A2C85348}"/>
              </a:ext>
            </a:extLst>
          </p:cNvPr>
          <p:cNvSpPr txBox="1"/>
          <p:nvPr/>
        </p:nvSpPr>
        <p:spPr>
          <a:xfrm>
            <a:off x="7455877" y="3035802"/>
            <a:ext cx="1318845" cy="400110"/>
          </a:xfrm>
          <a:prstGeom prst="rect">
            <a:avLst/>
          </a:prstGeom>
          <a:noFill/>
        </p:spPr>
        <p:txBody>
          <a:bodyPr wrap="square">
            <a:spAutoFit/>
          </a:bodyPr>
          <a:lstStyle/>
          <a:p>
            <a:r>
              <a:rPr lang="en-US" sz="2000" b="1" dirty="0" err="1">
                <a:solidFill>
                  <a:schemeClr val="tx1"/>
                </a:solidFill>
                <a:highlight>
                  <a:srgbClr val="FFFF00"/>
                </a:highlight>
                <a:latin typeface="Quicksand"/>
              </a:rPr>
              <a:t>Invalid</a:t>
            </a:r>
            <a:r>
              <a:rPr lang="en-US" sz="1800" b="1" dirty="0" err="1">
                <a:solidFill>
                  <a:schemeClr val="tx1"/>
                </a:solidFill>
                <a:highlight>
                  <a:srgbClr val="FFFF00"/>
                </a:highlight>
                <a:latin typeface="Quicksand"/>
              </a:rPr>
              <a:t>.jsp</a:t>
            </a:r>
            <a:r>
              <a:rPr lang="en-US" sz="1800" b="1" dirty="0">
                <a:solidFill>
                  <a:schemeClr val="tx1"/>
                </a:solidFill>
                <a:highlight>
                  <a:srgbClr val="FFFF00"/>
                </a:highlight>
                <a:latin typeface="Quicksand"/>
              </a:rPr>
              <a:t> </a:t>
            </a:r>
            <a:endParaRPr lang="en-IN" sz="1800" dirty="0"/>
          </a:p>
        </p:txBody>
      </p:sp>
    </p:spTree>
    <p:extLst>
      <p:ext uri="{BB962C8B-B14F-4D97-AF65-F5344CB8AC3E}">
        <p14:creationId xmlns:p14="http://schemas.microsoft.com/office/powerpoint/2010/main" val="2456257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4"/>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dirty="0"/>
              <a:t>Implicit Object :Config  </a:t>
            </a:r>
            <a:endParaRPr dirty="0"/>
          </a:p>
        </p:txBody>
      </p:sp>
      <p:sp>
        <p:nvSpPr>
          <p:cNvPr id="317" name="Google Shape;317;p34"/>
          <p:cNvSpPr txBox="1">
            <a:spLocks noGrp="1"/>
          </p:cNvSpPr>
          <p:nvPr>
            <p:ph type="body" idx="1"/>
          </p:nvPr>
        </p:nvSpPr>
        <p:spPr>
          <a:xfrm>
            <a:off x="453326" y="1390715"/>
            <a:ext cx="8128983" cy="4965637"/>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Clr>
                <a:schemeClr val="dk1"/>
              </a:buClr>
              <a:buSzPts val="2000"/>
              <a:buFont typeface="Arial"/>
              <a:buChar char="•"/>
            </a:pPr>
            <a:r>
              <a:rPr lang="en-US" sz="2000" dirty="0">
                <a:solidFill>
                  <a:schemeClr val="dk1"/>
                </a:solidFill>
              </a:rPr>
              <a:t>It is an instance of </a:t>
            </a:r>
            <a:r>
              <a:rPr lang="en-US" sz="2000" b="1" dirty="0" err="1">
                <a:solidFill>
                  <a:schemeClr val="dk1"/>
                </a:solidFill>
              </a:rPr>
              <a:t>javax.servlet.ServletConfig</a:t>
            </a:r>
            <a:r>
              <a:rPr lang="en-US" sz="2000" dirty="0">
                <a:solidFill>
                  <a:schemeClr val="dk1"/>
                </a:solidFill>
              </a:rPr>
              <a:t>. </a:t>
            </a:r>
            <a:endParaRPr sz="2000" dirty="0">
              <a:solidFill>
                <a:schemeClr val="dk1"/>
              </a:solidFill>
            </a:endParaRPr>
          </a:p>
          <a:p>
            <a:pPr marL="285750" lvl="0" indent="-285750" algn="l" rtl="0">
              <a:lnSpc>
                <a:spcPct val="150000"/>
              </a:lnSpc>
              <a:spcBef>
                <a:spcPts val="1500"/>
              </a:spcBef>
              <a:spcAft>
                <a:spcPts val="0"/>
              </a:spcAft>
              <a:buClr>
                <a:schemeClr val="dk1"/>
              </a:buClr>
              <a:buSzPts val="2000"/>
              <a:buFont typeface="Arial"/>
              <a:buChar char="•"/>
            </a:pPr>
            <a:r>
              <a:rPr lang="en-US" sz="2000" dirty="0">
                <a:solidFill>
                  <a:schemeClr val="dk1"/>
                </a:solidFill>
              </a:rPr>
              <a:t>Config Implicit object is used for getting configuration information for a particular JSP page. </a:t>
            </a:r>
          </a:p>
          <a:p>
            <a:pPr marL="285750" lvl="0" indent="-285750" algn="l" rtl="0">
              <a:lnSpc>
                <a:spcPct val="150000"/>
              </a:lnSpc>
              <a:spcBef>
                <a:spcPts val="1500"/>
              </a:spcBef>
              <a:spcAft>
                <a:spcPts val="0"/>
              </a:spcAft>
              <a:buClr>
                <a:schemeClr val="dk1"/>
              </a:buClr>
              <a:buSzPts val="2000"/>
              <a:buFont typeface="Arial"/>
              <a:buChar char="•"/>
            </a:pPr>
            <a:r>
              <a:rPr lang="en-US" sz="2000" dirty="0">
                <a:solidFill>
                  <a:schemeClr val="dk1"/>
                </a:solidFill>
              </a:rPr>
              <a:t> config is an instance of servlet's </a:t>
            </a:r>
            <a:r>
              <a:rPr lang="en-US" sz="2000" dirty="0" err="1">
                <a:solidFill>
                  <a:schemeClr val="dk1"/>
                </a:solidFill>
              </a:rPr>
              <a:t>ServletConfig</a:t>
            </a:r>
            <a:r>
              <a:rPr lang="en-US" sz="2000" dirty="0">
                <a:solidFill>
                  <a:schemeClr val="dk1"/>
                </a:solidFill>
              </a:rPr>
              <a:t> interface.</a:t>
            </a:r>
          </a:p>
          <a:p>
            <a:pPr marL="285750" lvl="0" indent="-285750" algn="l" rtl="0">
              <a:lnSpc>
                <a:spcPct val="150000"/>
              </a:lnSpc>
              <a:spcBef>
                <a:spcPts val="1500"/>
              </a:spcBef>
              <a:spcAft>
                <a:spcPts val="0"/>
              </a:spcAft>
              <a:buClr>
                <a:schemeClr val="dk1"/>
              </a:buClr>
              <a:buSzPts val="2000"/>
              <a:buFont typeface="Arial"/>
              <a:buChar char="•"/>
            </a:pPr>
            <a:r>
              <a:rPr lang="en-US" sz="2000" dirty="0">
                <a:solidFill>
                  <a:schemeClr val="dk1"/>
                </a:solidFill>
              </a:rPr>
              <a:t>the information is sent to JSP page through web.xml file. </a:t>
            </a:r>
          </a:p>
          <a:p>
            <a:pPr marL="285750" lvl="0" indent="-285750" algn="l" rtl="0">
              <a:lnSpc>
                <a:spcPct val="150000"/>
              </a:lnSpc>
              <a:spcBef>
                <a:spcPts val="1500"/>
              </a:spcBef>
              <a:spcAft>
                <a:spcPts val="0"/>
              </a:spcAft>
              <a:buClr>
                <a:schemeClr val="dk1"/>
              </a:buClr>
              <a:buSzPts val="2000"/>
              <a:buFont typeface="Arial"/>
              <a:buChar char="•"/>
            </a:pPr>
            <a:r>
              <a:rPr lang="en-US" sz="2000" dirty="0">
                <a:solidFill>
                  <a:schemeClr val="dk1"/>
                </a:solidFill>
              </a:rPr>
              <a:t>Config object is used to fetch this information. It is used widely for the initialization of parameters.</a:t>
            </a:r>
          </a:p>
          <a:p>
            <a:pPr marL="285750" lvl="0" indent="-285750" algn="l" rtl="0">
              <a:lnSpc>
                <a:spcPct val="150000"/>
              </a:lnSpc>
              <a:spcBef>
                <a:spcPts val="1500"/>
              </a:spcBef>
              <a:spcAft>
                <a:spcPts val="0"/>
              </a:spcAft>
              <a:buClr>
                <a:schemeClr val="dk1"/>
              </a:buClr>
              <a:buSzPts val="2000"/>
              <a:buFont typeface="Arial"/>
              <a:buChar char="•"/>
            </a:pPr>
            <a:r>
              <a:rPr lang="en-US" sz="2000" dirty="0">
                <a:solidFill>
                  <a:schemeClr val="dk1"/>
                </a:solidFill>
              </a:rPr>
              <a:t>The scope of JSP config object is up to </a:t>
            </a:r>
            <a:r>
              <a:rPr lang="en-US" sz="2000" b="1" dirty="0">
                <a:solidFill>
                  <a:schemeClr val="dk1"/>
                </a:solidFill>
              </a:rPr>
              <a:t>a single JSP page only</a:t>
            </a:r>
            <a:r>
              <a:rPr lang="en-US" sz="2000" dirty="0">
                <a:solidFill>
                  <a:schemeClr val="dk1"/>
                </a:solidFill>
              </a:rPr>
              <a:t>.</a:t>
            </a:r>
            <a:endParaRPr sz="2000" dirty="0">
              <a:solidFill>
                <a:schemeClr val="dk1"/>
              </a:solidFill>
            </a:endParaRPr>
          </a:p>
          <a:p>
            <a:pPr marL="285750" lvl="0" indent="-158750" algn="l" rtl="0">
              <a:lnSpc>
                <a:spcPct val="150000"/>
              </a:lnSpc>
              <a:spcBef>
                <a:spcPts val="1500"/>
              </a:spcBef>
              <a:spcAft>
                <a:spcPts val="0"/>
              </a:spcAft>
              <a:buClr>
                <a:srgbClr val="7F7F7F"/>
              </a:buClr>
              <a:buSzPts val="2000"/>
              <a:buFont typeface="Arial"/>
              <a:buNone/>
            </a:pPr>
            <a:endParaRPr sz="2000" dirty="0">
              <a:solidFill>
                <a:schemeClr val="dk1"/>
              </a:solidFill>
            </a:endParaRPr>
          </a:p>
          <a:p>
            <a:pPr marL="285750" lvl="0" indent="-158750" algn="l" rtl="0">
              <a:lnSpc>
                <a:spcPct val="150000"/>
              </a:lnSpc>
              <a:spcBef>
                <a:spcPts val="1500"/>
              </a:spcBef>
              <a:spcAft>
                <a:spcPts val="0"/>
              </a:spcAft>
              <a:buClr>
                <a:srgbClr val="7F7F7F"/>
              </a:buClr>
              <a:buSzPts val="2000"/>
              <a:buFont typeface="Arial"/>
              <a:buNone/>
            </a:pPr>
            <a:endParaRPr sz="2000" dirty="0">
              <a:solidFill>
                <a:schemeClr val="dk1"/>
              </a:solidFill>
            </a:endParaRPr>
          </a:p>
        </p:txBody>
      </p:sp>
      <p:sp>
        <p:nvSpPr>
          <p:cNvPr id="318" name="Google Shape;318;p3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19" name="Google Shape;319;p3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20" name="Google Shape;320;p3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5"/>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Config Implicit Object in JSP : Methods</a:t>
            </a:r>
            <a:endParaRPr sz="2800" b="1"/>
          </a:p>
        </p:txBody>
      </p:sp>
      <p:sp>
        <p:nvSpPr>
          <p:cNvPr id="326" name="Google Shape;326;p35"/>
          <p:cNvSpPr txBox="1">
            <a:spLocks noGrp="1"/>
          </p:cNvSpPr>
          <p:nvPr>
            <p:ph type="body" idx="1"/>
          </p:nvPr>
        </p:nvSpPr>
        <p:spPr>
          <a:xfrm>
            <a:off x="453326" y="1812747"/>
            <a:ext cx="8128983"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1800"/>
              <a:buFont typeface="Quattrocento Sans"/>
              <a:buAutoNum type="arabicPeriod"/>
            </a:pPr>
            <a:r>
              <a:rPr lang="en-US" sz="1800" b="1" dirty="0">
                <a:solidFill>
                  <a:schemeClr val="dk1"/>
                </a:solidFill>
              </a:rPr>
              <a:t>String </a:t>
            </a:r>
            <a:r>
              <a:rPr lang="en-US" sz="1800" b="1" dirty="0" err="1">
                <a:solidFill>
                  <a:schemeClr val="dk1"/>
                </a:solidFill>
              </a:rPr>
              <a:t>getInitParameter</a:t>
            </a:r>
            <a:r>
              <a:rPr lang="en-US" sz="1800" b="1" dirty="0">
                <a:solidFill>
                  <a:schemeClr val="dk1"/>
                </a:solidFill>
              </a:rPr>
              <a:t>(String </a:t>
            </a:r>
            <a:r>
              <a:rPr lang="en-US" sz="1800" b="1" dirty="0" err="1">
                <a:solidFill>
                  <a:schemeClr val="dk1"/>
                </a:solidFill>
              </a:rPr>
              <a:t>paramname</a:t>
            </a:r>
            <a:r>
              <a:rPr lang="en-US" sz="1800" b="1" dirty="0">
                <a:solidFill>
                  <a:schemeClr val="dk1"/>
                </a:solidFill>
              </a:rPr>
              <a:t>)</a:t>
            </a:r>
            <a:r>
              <a:rPr lang="en-US" sz="1800" dirty="0">
                <a:solidFill>
                  <a:schemeClr val="dk1"/>
                </a:solidFill>
              </a:rPr>
              <a:t> – Return Initialization parameters.</a:t>
            </a:r>
            <a:endParaRPr dirty="0"/>
          </a:p>
          <a:p>
            <a:pPr marL="342900" lvl="0" indent="-342900" algn="l" rtl="0">
              <a:lnSpc>
                <a:spcPct val="150000"/>
              </a:lnSpc>
              <a:spcBef>
                <a:spcPts val="1440"/>
              </a:spcBef>
              <a:spcAft>
                <a:spcPts val="0"/>
              </a:spcAft>
              <a:buClr>
                <a:schemeClr val="dk1"/>
              </a:buClr>
              <a:buSzPts val="1800"/>
              <a:buFont typeface="Quattrocento Sans"/>
              <a:buAutoNum type="arabicPeriod"/>
            </a:pPr>
            <a:r>
              <a:rPr lang="en-US" sz="1800" b="1" dirty="0">
                <a:solidFill>
                  <a:schemeClr val="dk1"/>
                </a:solidFill>
              </a:rPr>
              <a:t>Enumeration </a:t>
            </a:r>
            <a:r>
              <a:rPr lang="en-US" sz="1800" b="1" dirty="0" err="1">
                <a:solidFill>
                  <a:schemeClr val="dk1"/>
                </a:solidFill>
              </a:rPr>
              <a:t>getInitParameterNames</a:t>
            </a:r>
            <a:r>
              <a:rPr lang="en-US" sz="1800" b="1" dirty="0">
                <a:solidFill>
                  <a:schemeClr val="dk1"/>
                </a:solidFill>
              </a:rPr>
              <a:t>()</a:t>
            </a:r>
            <a:r>
              <a:rPr lang="en-US" sz="1800" dirty="0">
                <a:solidFill>
                  <a:schemeClr val="dk1"/>
                </a:solidFill>
              </a:rPr>
              <a:t> – Returns enumeration of Initialization parameters.</a:t>
            </a:r>
            <a:endParaRPr dirty="0"/>
          </a:p>
          <a:p>
            <a:pPr marL="342900" lvl="0" indent="-342900" algn="l" rtl="0">
              <a:lnSpc>
                <a:spcPct val="150000"/>
              </a:lnSpc>
              <a:spcBef>
                <a:spcPts val="1440"/>
              </a:spcBef>
              <a:spcAft>
                <a:spcPts val="0"/>
              </a:spcAft>
              <a:buClr>
                <a:schemeClr val="dk1"/>
              </a:buClr>
              <a:buSzPts val="1800"/>
              <a:buFont typeface="Quattrocento Sans"/>
              <a:buAutoNum type="arabicPeriod"/>
            </a:pPr>
            <a:r>
              <a:rPr lang="en-US" sz="1800" b="1" dirty="0" err="1">
                <a:solidFill>
                  <a:schemeClr val="dk1"/>
                </a:solidFill>
              </a:rPr>
              <a:t>ServletContext</a:t>
            </a:r>
            <a:r>
              <a:rPr lang="en-US" sz="1800" b="1" dirty="0">
                <a:solidFill>
                  <a:schemeClr val="dk1"/>
                </a:solidFill>
              </a:rPr>
              <a:t> </a:t>
            </a:r>
            <a:r>
              <a:rPr lang="en-US" sz="1800" b="1" dirty="0" err="1">
                <a:solidFill>
                  <a:schemeClr val="dk1"/>
                </a:solidFill>
              </a:rPr>
              <a:t>getServletContext</a:t>
            </a:r>
            <a:r>
              <a:rPr lang="en-US" sz="1800" b="1" dirty="0">
                <a:solidFill>
                  <a:schemeClr val="dk1"/>
                </a:solidFill>
              </a:rPr>
              <a:t>()</a:t>
            </a:r>
            <a:r>
              <a:rPr lang="en-US" sz="1800" dirty="0">
                <a:solidFill>
                  <a:schemeClr val="dk1"/>
                </a:solidFill>
              </a:rPr>
              <a:t> – This method returns a reference to the Servlet context.</a:t>
            </a:r>
            <a:endParaRPr dirty="0"/>
          </a:p>
          <a:p>
            <a:pPr marL="342900" lvl="0" indent="-342900" algn="l" rtl="0">
              <a:lnSpc>
                <a:spcPct val="150000"/>
              </a:lnSpc>
              <a:spcBef>
                <a:spcPts val="1440"/>
              </a:spcBef>
              <a:spcAft>
                <a:spcPts val="0"/>
              </a:spcAft>
              <a:buClr>
                <a:schemeClr val="dk1"/>
              </a:buClr>
              <a:buSzPts val="1800"/>
              <a:buFont typeface="Quattrocento Sans"/>
              <a:buAutoNum type="arabicPeriod"/>
            </a:pPr>
            <a:r>
              <a:rPr lang="en-US" sz="1800" b="1" dirty="0">
                <a:solidFill>
                  <a:schemeClr val="dk1"/>
                </a:solidFill>
              </a:rPr>
              <a:t>String </a:t>
            </a:r>
            <a:r>
              <a:rPr lang="en-US" sz="1800" b="1" dirty="0" err="1">
                <a:solidFill>
                  <a:schemeClr val="dk1"/>
                </a:solidFill>
              </a:rPr>
              <a:t>getServletName</a:t>
            </a:r>
            <a:r>
              <a:rPr lang="en-US" sz="1800" b="1" dirty="0">
                <a:solidFill>
                  <a:schemeClr val="dk1"/>
                </a:solidFill>
              </a:rPr>
              <a:t>()</a:t>
            </a:r>
            <a:r>
              <a:rPr lang="en-US" sz="1800" dirty="0">
                <a:solidFill>
                  <a:schemeClr val="dk1"/>
                </a:solidFill>
              </a:rPr>
              <a:t> – It returns the name of the servlet which we define in the web.xml file inside &lt;servlet-name&gt; tag.</a:t>
            </a:r>
            <a:endParaRPr dirty="0"/>
          </a:p>
          <a:p>
            <a:pPr marL="342900" lvl="0" indent="-228600" algn="l" rtl="0">
              <a:lnSpc>
                <a:spcPct val="150000"/>
              </a:lnSpc>
              <a:spcBef>
                <a:spcPts val="1440"/>
              </a:spcBef>
              <a:spcAft>
                <a:spcPts val="0"/>
              </a:spcAft>
              <a:buClr>
                <a:srgbClr val="7F7F7F"/>
              </a:buClr>
              <a:buSzPts val="1800"/>
              <a:buFont typeface="Quattrocento Sans"/>
              <a:buNone/>
            </a:pPr>
            <a:endParaRPr sz="1800" dirty="0">
              <a:solidFill>
                <a:schemeClr val="dk1"/>
              </a:solidFill>
            </a:endParaRPr>
          </a:p>
        </p:txBody>
      </p:sp>
      <p:sp>
        <p:nvSpPr>
          <p:cNvPr id="327" name="Google Shape;327;p3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28" name="Google Shape;328;p3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29" name="Google Shape;329;p3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dirty="0"/>
              <a:t>Config Implicit Object in JSP : Example</a:t>
            </a:r>
            <a:endParaRPr sz="2800" b="1" dirty="0"/>
          </a:p>
        </p:txBody>
      </p:sp>
      <p:sp>
        <p:nvSpPr>
          <p:cNvPr id="336" name="Google Shape;336;p3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37" name="Google Shape;337;p3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38" name="Google Shape;338;p3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dirty="0"/>
          </a:p>
        </p:txBody>
      </p:sp>
      <p:sp>
        <p:nvSpPr>
          <p:cNvPr id="5" name="TextBox 4">
            <a:extLst>
              <a:ext uri="{FF2B5EF4-FFF2-40B4-BE49-F238E27FC236}">
                <a16:creationId xmlns:a16="http://schemas.microsoft.com/office/drawing/2014/main" id="{9A498211-1000-CA9B-4F22-454CB3AC5C1A}"/>
              </a:ext>
            </a:extLst>
          </p:cNvPr>
          <p:cNvSpPr txBox="1"/>
          <p:nvPr/>
        </p:nvSpPr>
        <p:spPr>
          <a:xfrm>
            <a:off x="453326" y="1613118"/>
            <a:ext cx="8423388" cy="1754326"/>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IN" sz="1800" dirty="0">
                <a:solidFill>
                  <a:srgbClr val="BF5F3F"/>
                </a:solidFill>
                <a:latin typeface="Consolas" panose="020B0609020204030204" pitchFamily="49" charset="0"/>
              </a:rPr>
              <a:t>&lt;%</a:t>
            </a:r>
          </a:p>
          <a:p>
            <a:pPr algn="l"/>
            <a:r>
              <a:rPr lang="en-IN" sz="1800" dirty="0">
                <a:solidFill>
                  <a:srgbClr val="000000"/>
                </a:solidFill>
                <a:latin typeface="Consolas" panose="020B0609020204030204" pitchFamily="49" charset="0"/>
              </a:rPr>
              <a:t>String name=</a:t>
            </a:r>
            <a:r>
              <a:rPr lang="en-IN" sz="1800" dirty="0" err="1">
                <a:solidFill>
                  <a:srgbClr val="000000"/>
                </a:solidFill>
                <a:latin typeface="Consolas" panose="020B0609020204030204" pitchFamily="49" charset="0"/>
              </a:rPr>
              <a:t>config.getServletName</a:t>
            </a:r>
            <a:r>
              <a:rPr lang="en-IN" sz="1800" dirty="0">
                <a:solidFill>
                  <a:srgbClr val="000000"/>
                </a:solidFill>
                <a:latin typeface="Consolas" panose="020B0609020204030204" pitchFamily="49" charset="0"/>
              </a:rPr>
              <a:t>();</a:t>
            </a:r>
          </a:p>
          <a:p>
            <a:pPr algn="l"/>
            <a:r>
              <a:rPr lang="pt-BR" sz="1800" dirty="0">
                <a:solidFill>
                  <a:srgbClr val="000000"/>
                </a:solidFill>
                <a:latin typeface="Consolas" panose="020B0609020204030204" pitchFamily="49" charset="0"/>
              </a:rPr>
              <a:t>    out.println(</a:t>
            </a:r>
            <a:r>
              <a:rPr lang="pt-BR" sz="1800" dirty="0">
                <a:solidFill>
                  <a:srgbClr val="2A00FF"/>
                </a:solidFill>
                <a:latin typeface="Consolas" panose="020B0609020204030204" pitchFamily="49" charset="0"/>
              </a:rPr>
              <a:t>"&lt;h2&gt; Config Object"</a:t>
            </a:r>
            <a:r>
              <a:rPr lang="pt-BR" sz="1800" dirty="0">
                <a:solidFill>
                  <a:srgbClr val="000000"/>
                </a:solidFill>
                <a:latin typeface="Consolas" panose="020B0609020204030204" pitchFamily="49" charset="0"/>
              </a:rPr>
              <a:t> + </a:t>
            </a:r>
            <a:r>
              <a:rPr lang="pt-BR" sz="1800" dirty="0">
                <a:solidFill>
                  <a:srgbClr val="2A00FF"/>
                </a:solidFill>
                <a:latin typeface="Consolas" panose="020B0609020204030204" pitchFamily="49" charset="0"/>
              </a:rPr>
              <a:t>"&lt;h2&gt;"</a:t>
            </a:r>
            <a:r>
              <a:rPr lang="pt-BR"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out.print</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"&lt;h2&gt; Welcome to "</a:t>
            </a:r>
            <a:r>
              <a:rPr lang="en-US" sz="1800" dirty="0">
                <a:solidFill>
                  <a:srgbClr val="000000"/>
                </a:solidFill>
                <a:latin typeface="Consolas" panose="020B0609020204030204" pitchFamily="49" charset="0"/>
              </a:rPr>
              <a:t> + name + </a:t>
            </a:r>
            <a:r>
              <a:rPr lang="en-US" sz="1800" dirty="0">
                <a:solidFill>
                  <a:srgbClr val="2A00FF"/>
                </a:solidFill>
                <a:latin typeface="Consolas" panose="020B0609020204030204" pitchFamily="49" charset="0"/>
              </a:rPr>
              <a:t>"&lt;/h2&gt;"</a:t>
            </a:r>
            <a:r>
              <a:rPr lang="en-US" sz="1800" dirty="0">
                <a:solidFill>
                  <a:srgbClr val="000000"/>
                </a:solidFill>
                <a:latin typeface="Consolas" panose="020B0609020204030204" pitchFamily="49" charset="0"/>
              </a:rPr>
              <a:t>);</a:t>
            </a:r>
          </a:p>
          <a:p>
            <a:pPr algn="l"/>
            <a:r>
              <a:rPr lang="en-IN" sz="1800" dirty="0">
                <a:solidFill>
                  <a:srgbClr val="BF5F3F"/>
                </a:solidFill>
                <a:latin typeface="Consolas" panose="020B0609020204030204" pitchFamily="49" charset="0"/>
              </a:rPr>
              <a:t>%&gt;</a:t>
            </a:r>
            <a:endParaRPr lang="en-IN" sz="1800" dirty="0"/>
          </a:p>
        </p:txBody>
      </p:sp>
      <p:sp>
        <p:nvSpPr>
          <p:cNvPr id="7" name="TextBox 6">
            <a:extLst>
              <a:ext uri="{FF2B5EF4-FFF2-40B4-BE49-F238E27FC236}">
                <a16:creationId xmlns:a16="http://schemas.microsoft.com/office/drawing/2014/main" id="{9E75D54A-9BB8-9892-D1F4-15D940B98223}"/>
              </a:ext>
            </a:extLst>
          </p:cNvPr>
          <p:cNvSpPr txBox="1"/>
          <p:nvPr/>
        </p:nvSpPr>
        <p:spPr>
          <a:xfrm>
            <a:off x="453325" y="3490557"/>
            <a:ext cx="8423387" cy="2862322"/>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web-app</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servlet-name</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Config Example</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servlet-name</a:t>
            </a:r>
            <a:r>
              <a:rPr lang="en-US"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jsp</a:t>
            </a:r>
            <a:r>
              <a:rPr lang="en-IN" sz="1800" dirty="0">
                <a:solidFill>
                  <a:srgbClr val="3F7F7F"/>
                </a:solidFill>
                <a:latin typeface="Consolas" panose="020B0609020204030204" pitchFamily="49" charset="0"/>
              </a:rPr>
              <a:t>-file</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configObj.jsp</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jsp</a:t>
            </a:r>
            <a:r>
              <a:rPr lang="en-IN" sz="1800" dirty="0">
                <a:solidFill>
                  <a:srgbClr val="3F7F7F"/>
                </a:solidFill>
                <a:latin typeface="Consolas" panose="020B0609020204030204" pitchFamily="49" charset="0"/>
              </a:rPr>
              <a:t>-file</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 </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servlet-mapping</a:t>
            </a:r>
            <a:r>
              <a:rPr lang="en-IN" sz="1800"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servlet-name</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Config Example</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servlet-name</a:t>
            </a:r>
            <a:r>
              <a:rPr lang="en-US"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url</a:t>
            </a:r>
            <a:r>
              <a:rPr lang="en-IN" sz="1800" dirty="0">
                <a:solidFill>
                  <a:srgbClr val="3F7F7F"/>
                </a:solidFill>
                <a:latin typeface="Consolas" panose="020B0609020204030204" pitchFamily="49" charset="0"/>
              </a:rPr>
              <a:t>-pattern</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configObj</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url</a:t>
            </a:r>
            <a:r>
              <a:rPr lang="en-IN" sz="1800" dirty="0">
                <a:solidFill>
                  <a:srgbClr val="3F7F7F"/>
                </a:solidFill>
                <a:latin typeface="Consolas" panose="020B0609020204030204" pitchFamily="49" charset="0"/>
              </a:rPr>
              <a:t>-pattern</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servlet-mapping</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web-app</a:t>
            </a:r>
            <a:r>
              <a:rPr lang="en-IN" sz="1800" dirty="0">
                <a:solidFill>
                  <a:srgbClr val="008080"/>
                </a:solidFill>
                <a:latin typeface="Consolas" panose="020B0609020204030204" pitchFamily="49" charset="0"/>
              </a:rPr>
              <a:t>&gt;</a:t>
            </a:r>
            <a:endParaRPr lang="en-IN"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8FB1-29BC-F6A3-F5BE-ABDE950A61A7}"/>
              </a:ext>
            </a:extLst>
          </p:cNvPr>
          <p:cNvSpPr>
            <a:spLocks noGrp="1"/>
          </p:cNvSpPr>
          <p:nvPr>
            <p:ph type="title"/>
          </p:nvPr>
        </p:nvSpPr>
        <p:spPr/>
        <p:txBody>
          <a:bodyPr>
            <a:normAutofit/>
          </a:bodyPr>
          <a:lstStyle/>
          <a:p>
            <a:r>
              <a:rPr lang="en-IN" sz="3200" b="1" dirty="0">
                <a:solidFill>
                  <a:schemeClr val="bg1"/>
                </a:solidFill>
                <a:latin typeface="segoe ui" panose="020B0502040204020203" pitchFamily="34" charset="0"/>
              </a:rPr>
              <a:t>A</a:t>
            </a:r>
            <a:r>
              <a:rPr lang="en-IN" sz="3200" b="1" i="0" u="none" strike="noStrike" dirty="0">
                <a:solidFill>
                  <a:schemeClr val="bg1"/>
                </a:solidFill>
                <a:effectLst/>
                <a:latin typeface="segoe ui" panose="020B0502040204020203" pitchFamily="34" charset="0"/>
              </a:rPr>
              <a:t>pplication Object</a:t>
            </a:r>
            <a:endParaRPr lang="en-IN" sz="3200" dirty="0">
              <a:solidFill>
                <a:schemeClr val="bg1"/>
              </a:solidFill>
            </a:endParaRPr>
          </a:p>
        </p:txBody>
      </p:sp>
      <p:sp>
        <p:nvSpPr>
          <p:cNvPr id="3" name="Text Placeholder 2">
            <a:extLst>
              <a:ext uri="{FF2B5EF4-FFF2-40B4-BE49-F238E27FC236}">
                <a16:creationId xmlns:a16="http://schemas.microsoft.com/office/drawing/2014/main" id="{B71ED1CE-619D-D196-83B6-3563A8E60DDD}"/>
              </a:ext>
            </a:extLst>
          </p:cNvPr>
          <p:cNvSpPr>
            <a:spLocks noGrp="1"/>
          </p:cNvSpPr>
          <p:nvPr>
            <p:ph type="body" idx="1"/>
          </p:nvPr>
        </p:nvSpPr>
        <p:spPr>
          <a:xfrm>
            <a:off x="323557" y="1589649"/>
            <a:ext cx="8482818" cy="4587314"/>
          </a:xfrm>
        </p:spPr>
        <p:txBody>
          <a:bodyPr>
            <a:normAutofit/>
          </a:bodyPr>
          <a:lstStyle/>
          <a:p>
            <a:pPr>
              <a:buFont typeface="Arial" panose="020B0604020202020204" pitchFamily="34" charset="0"/>
              <a:buChar char="•"/>
            </a:pPr>
            <a:r>
              <a:rPr lang="en-US" sz="2400" b="0" i="0" dirty="0">
                <a:solidFill>
                  <a:schemeClr val="tx1"/>
                </a:solidFill>
                <a:effectLst/>
                <a:latin typeface="Quicksand"/>
              </a:rPr>
              <a:t>Application object is an instance of servlet's </a:t>
            </a:r>
            <a:r>
              <a:rPr lang="en-US" sz="2400" b="0" i="0" dirty="0" err="1">
                <a:solidFill>
                  <a:schemeClr val="tx1"/>
                </a:solidFill>
                <a:effectLst/>
                <a:highlight>
                  <a:srgbClr val="FFFF00"/>
                </a:highlight>
                <a:latin typeface="Quicksand"/>
              </a:rPr>
              <a:t>ServletContext</a:t>
            </a:r>
            <a:r>
              <a:rPr lang="en-US" sz="2400" b="0" i="0" dirty="0">
                <a:solidFill>
                  <a:schemeClr val="tx1"/>
                </a:solidFill>
                <a:effectLst/>
                <a:highlight>
                  <a:srgbClr val="FFFF00"/>
                </a:highlight>
                <a:latin typeface="Quicksand"/>
              </a:rPr>
              <a:t> </a:t>
            </a:r>
            <a:r>
              <a:rPr lang="en-US" sz="2400" b="0" i="0" dirty="0">
                <a:solidFill>
                  <a:schemeClr val="tx1"/>
                </a:solidFill>
                <a:effectLst/>
                <a:latin typeface="Quicksand"/>
              </a:rPr>
              <a:t>interface. </a:t>
            </a:r>
          </a:p>
          <a:p>
            <a:pPr>
              <a:buFont typeface="Arial" panose="020B0604020202020204" pitchFamily="34" charset="0"/>
              <a:buChar char="•"/>
            </a:pPr>
            <a:endParaRPr lang="en-US" sz="2400" dirty="0">
              <a:solidFill>
                <a:schemeClr val="tx1"/>
              </a:solidFill>
              <a:latin typeface="Quicksand"/>
            </a:endParaRPr>
          </a:p>
          <a:p>
            <a:pPr>
              <a:buFont typeface="Arial" panose="020B0604020202020204" pitchFamily="34" charset="0"/>
              <a:buChar char="•"/>
            </a:pPr>
            <a:r>
              <a:rPr lang="en-US" sz="2400" b="0" i="0" dirty="0">
                <a:solidFill>
                  <a:schemeClr val="tx1"/>
                </a:solidFill>
                <a:effectLst/>
                <a:latin typeface="Quicksand"/>
              </a:rPr>
              <a:t>Used </a:t>
            </a:r>
            <a:r>
              <a:rPr lang="en-US" sz="2400" b="0" i="0" dirty="0">
                <a:solidFill>
                  <a:srgbClr val="FF0000"/>
                </a:solidFill>
                <a:effectLst/>
                <a:latin typeface="Quicksand"/>
              </a:rPr>
              <a:t>initialize parameter of one or more JSP pages </a:t>
            </a:r>
            <a:r>
              <a:rPr lang="en-US" sz="2400" b="0" i="0" dirty="0">
                <a:solidFill>
                  <a:schemeClr val="tx1"/>
                </a:solidFill>
                <a:effectLst/>
                <a:latin typeface="Quicksand"/>
              </a:rPr>
              <a:t>in an application. </a:t>
            </a:r>
          </a:p>
          <a:p>
            <a:pPr>
              <a:buFont typeface="Arial" panose="020B0604020202020204" pitchFamily="34" charset="0"/>
              <a:buChar char="•"/>
            </a:pPr>
            <a:endParaRPr lang="en-US" sz="2400" dirty="0">
              <a:solidFill>
                <a:schemeClr val="tx1"/>
              </a:solidFill>
              <a:latin typeface="Quicksand"/>
            </a:endParaRPr>
          </a:p>
          <a:p>
            <a:pPr>
              <a:buFont typeface="Arial" panose="020B0604020202020204" pitchFamily="34" charset="0"/>
              <a:buChar char="•"/>
            </a:pPr>
            <a:r>
              <a:rPr lang="en-US" sz="2400" b="0" i="0" dirty="0">
                <a:solidFill>
                  <a:schemeClr val="tx1"/>
                </a:solidFill>
                <a:effectLst/>
                <a:latin typeface="Quicksand"/>
              </a:rPr>
              <a:t>The scope of application object is wider than config object.</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F116FBD9-641D-86BE-5B14-D96CE74244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927438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11FC89-166C-1732-D29E-52EBF80279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6" name="TextBox 5">
            <a:extLst>
              <a:ext uri="{FF2B5EF4-FFF2-40B4-BE49-F238E27FC236}">
                <a16:creationId xmlns:a16="http://schemas.microsoft.com/office/drawing/2014/main" id="{4E941976-DB9A-7EA2-A9F8-EAB3D59C03B5}"/>
              </a:ext>
            </a:extLst>
          </p:cNvPr>
          <p:cNvSpPr txBox="1"/>
          <p:nvPr/>
        </p:nvSpPr>
        <p:spPr>
          <a:xfrm>
            <a:off x="309489" y="136522"/>
            <a:ext cx="8553157" cy="6247864"/>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p>
          <a:p>
            <a:pPr algn="l"/>
            <a:r>
              <a:rPr lang="en-US" sz="2000" dirty="0">
                <a:solidFill>
                  <a:srgbClr val="000000"/>
                </a:solidFill>
                <a:latin typeface="Consolas" panose="020B0609020204030204" pitchFamily="49" charset="0"/>
              </a:rPr>
              <a:t>	String str1=</a:t>
            </a:r>
            <a:r>
              <a:rPr lang="en-US" sz="2000" dirty="0">
                <a:solidFill>
                  <a:srgbClr val="2A00FF"/>
                </a:solidFill>
                <a:latin typeface="Consolas" panose="020B0609020204030204" pitchFamily="49" charset="0"/>
              </a:rPr>
              <a:t>"Application Object in JSP"</a:t>
            </a:r>
            <a:r>
              <a:rPr lang="en-US"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application.setAttribute</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"var"</a:t>
            </a:r>
            <a:r>
              <a:rPr lang="en-IN" sz="2000" dirty="0">
                <a:solidFill>
                  <a:srgbClr val="000000"/>
                </a:solidFill>
                <a:latin typeface="Consolas" panose="020B0609020204030204" pitchFamily="49" charset="0"/>
              </a:rPr>
              <a:t>,str1);</a:t>
            </a:r>
          </a:p>
          <a:p>
            <a:pPr algn="l"/>
            <a:r>
              <a:rPr lang="en-IN" sz="2000" dirty="0">
                <a:solidFill>
                  <a:srgbClr val="000000"/>
                </a:solidFill>
                <a:latin typeface="Consolas" panose="020B0609020204030204" pitchFamily="49" charset="0"/>
              </a:rPr>
              <a:t>	String fetch=(String)</a:t>
            </a:r>
            <a:r>
              <a:rPr lang="en-IN" sz="2000" dirty="0" err="1">
                <a:solidFill>
                  <a:srgbClr val="000000"/>
                </a:solidFill>
                <a:latin typeface="Consolas" panose="020B0609020204030204" pitchFamily="49" charset="0"/>
              </a:rPr>
              <a:t>application.getAttribute</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"var"</a:t>
            </a:r>
            <a:r>
              <a:rPr lang="en-IN" sz="2000" dirty="0">
                <a:solidFill>
                  <a:srgbClr val="000000"/>
                </a:solidFill>
                <a:latin typeface="Consolas" panose="020B0609020204030204" pitchFamily="49" charset="0"/>
              </a:rPr>
              <a:t>);</a:t>
            </a:r>
          </a:p>
          <a:p>
            <a:pPr algn="l"/>
            <a:r>
              <a:rPr lang="en-IN" sz="2000" dirty="0">
                <a:solidFill>
                  <a:srgbClr val="000000"/>
                </a:solidFill>
                <a:latin typeface="Consolas" panose="020B0609020204030204" pitchFamily="49" charset="0"/>
              </a:rPr>
              <a:t>	String info=</a:t>
            </a:r>
            <a:r>
              <a:rPr lang="en-IN" sz="2000" dirty="0" err="1">
                <a:solidFill>
                  <a:srgbClr val="000000"/>
                </a:solidFill>
                <a:latin typeface="Consolas" panose="020B0609020204030204" pitchFamily="49" charset="0"/>
              </a:rPr>
              <a:t>application.getServerInfo</a:t>
            </a:r>
            <a:r>
              <a:rPr lang="en-IN" sz="2000" dirty="0">
                <a:solidFill>
                  <a:srgbClr val="000000"/>
                </a:solidFill>
                <a:latin typeface="Consolas" panose="020B0609020204030204" pitchFamily="49" charset="0"/>
              </a:rPr>
              <a:t>();</a:t>
            </a:r>
          </a:p>
          <a:p>
            <a:pPr algn="l"/>
            <a:r>
              <a:rPr lang="en-IN" sz="2000" b="1" dirty="0">
                <a:solidFill>
                  <a:srgbClr val="7F0055"/>
                </a:solidFill>
                <a:latin typeface="Consolas" panose="020B0609020204030204" pitchFamily="49" charset="0"/>
              </a:rPr>
              <a:t>	int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majversion</a:t>
            </a:r>
            <a:r>
              <a:rPr lang="en-IN" sz="2000" b="1" dirty="0">
                <a:solidFill>
                  <a:srgbClr val="000000"/>
                </a:solidFill>
                <a:latin typeface="Consolas" panose="020B0609020204030204" pitchFamily="49" charset="0"/>
              </a:rPr>
              <a:t>=</a:t>
            </a:r>
            <a:r>
              <a:rPr lang="en-IN" sz="2000" b="1" dirty="0" err="1">
                <a:solidFill>
                  <a:srgbClr val="000000"/>
                </a:solidFill>
                <a:latin typeface="Consolas" panose="020B0609020204030204" pitchFamily="49" charset="0"/>
              </a:rPr>
              <a:t>application.getMajorVersion</a:t>
            </a:r>
            <a:r>
              <a:rPr lang="en-IN" sz="2000" b="1" dirty="0">
                <a:solidFill>
                  <a:srgbClr val="000000"/>
                </a:solidFill>
                <a:latin typeface="Consolas" panose="020B0609020204030204" pitchFamily="49" charset="0"/>
              </a:rPr>
              <a:t>();</a:t>
            </a:r>
          </a:p>
          <a:p>
            <a:pPr algn="l"/>
            <a:r>
              <a:rPr lang="en-IN" sz="2000" b="1" dirty="0">
                <a:solidFill>
                  <a:srgbClr val="7F0055"/>
                </a:solidFill>
                <a:latin typeface="Consolas" panose="020B0609020204030204" pitchFamily="49" charset="0"/>
              </a:rPr>
              <a:t>	int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minversion</a:t>
            </a:r>
            <a:r>
              <a:rPr lang="en-IN" sz="2000" b="1" dirty="0">
                <a:solidFill>
                  <a:srgbClr val="000000"/>
                </a:solidFill>
                <a:latin typeface="Consolas" panose="020B0609020204030204" pitchFamily="49" charset="0"/>
              </a:rPr>
              <a:t>=</a:t>
            </a:r>
            <a:r>
              <a:rPr lang="en-IN" sz="2000" b="1" dirty="0" err="1">
                <a:solidFill>
                  <a:srgbClr val="000000"/>
                </a:solidFill>
                <a:latin typeface="Consolas" panose="020B0609020204030204" pitchFamily="49" charset="0"/>
              </a:rPr>
              <a:t>application.getMinorVersion</a:t>
            </a:r>
            <a:r>
              <a:rPr lang="en-IN" sz="2000" b="1" dirty="0">
                <a:solidFill>
                  <a:srgbClr val="000000"/>
                </a:solidFill>
                <a:latin typeface="Consolas" panose="020B0609020204030204" pitchFamily="49" charset="0"/>
              </a:rPr>
              <a:t>();</a:t>
            </a:r>
          </a:p>
          <a:p>
            <a:pPr algn="l"/>
            <a:r>
              <a:rPr lang="en-IN" sz="2000" dirty="0">
                <a:solidFill>
                  <a:srgbClr val="BF5F3F"/>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h2 </a:t>
            </a:r>
            <a:r>
              <a:rPr lang="en-IN" sz="2000" dirty="0">
                <a:solidFill>
                  <a:srgbClr val="7F007F"/>
                </a:solidFill>
                <a:latin typeface="Consolas" panose="020B0609020204030204" pitchFamily="49" charset="0"/>
              </a:rPr>
              <a:t>align</a:t>
            </a:r>
            <a:r>
              <a:rPr lang="en-IN" sz="2000" dirty="0">
                <a:solidFill>
                  <a:srgbClr val="000000"/>
                </a:solidFill>
                <a:latin typeface="Consolas" panose="020B0609020204030204" pitchFamily="49" charset="0"/>
              </a:rPr>
              <a:t>=</a:t>
            </a:r>
            <a:r>
              <a:rPr lang="en-IN" sz="2000" i="1" dirty="0">
                <a:solidFill>
                  <a:srgbClr val="2A00FF"/>
                </a:solidFill>
                <a:latin typeface="Consolas" panose="020B0609020204030204" pitchFamily="49" charset="0"/>
              </a:rPr>
              <a:t>"</a:t>
            </a:r>
            <a:r>
              <a:rPr lang="en-IN" sz="2000" i="1" dirty="0" err="1">
                <a:solidFill>
                  <a:srgbClr val="2A00FF"/>
                </a:solidFill>
                <a:latin typeface="Consolas" panose="020B0609020204030204" pitchFamily="49" charset="0"/>
              </a:rPr>
              <a:t>center</a:t>
            </a:r>
            <a:r>
              <a:rPr lang="en-IN" sz="2000" i="1" dirty="0">
                <a:solidFill>
                  <a:srgbClr val="2A00FF"/>
                </a:solidFill>
                <a:latin typeface="Consolas" panose="020B0609020204030204" pitchFamily="49" charset="0"/>
              </a:rPr>
              <a:t>"</a:t>
            </a:r>
            <a:r>
              <a:rPr lang="en-IN" sz="2000" i="1"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r>
              <a:rPr lang="en-IN" sz="2000" dirty="0">
                <a:solidFill>
                  <a:srgbClr val="000000"/>
                </a:solidFill>
                <a:latin typeface="Consolas" panose="020B0609020204030204" pitchFamily="49" charset="0"/>
              </a:rPr>
              <a:t>fetch </a:t>
            </a:r>
            <a:r>
              <a:rPr lang="en-IN" sz="2000" dirty="0">
                <a:solidFill>
                  <a:srgbClr val="BF5F3F"/>
                </a:solidFill>
                <a:latin typeface="Consolas" panose="020B0609020204030204" pitchFamily="49" charset="0"/>
              </a:rPr>
              <a:t>%&gt;</a:t>
            </a:r>
          </a:p>
          <a:p>
            <a:pPr algn="l"/>
            <a:r>
              <a:rPr lang="en-IN" sz="2000" u="sng" dirty="0">
                <a:solidFill>
                  <a:srgbClr val="008080"/>
                </a:solidFill>
                <a:latin typeface="Consolas" panose="020B0609020204030204" pitchFamily="49" charset="0"/>
              </a:rPr>
              <a:t>&lt;</a:t>
            </a:r>
            <a:r>
              <a:rPr lang="en-IN" sz="2000" u="sng" dirty="0">
                <a:solidFill>
                  <a:srgbClr val="3F7F7F"/>
                </a:solidFill>
                <a:latin typeface="Consolas" panose="020B0609020204030204" pitchFamily="49" charset="0"/>
              </a:rPr>
              <a:t>hr</a:t>
            </a:r>
            <a:r>
              <a:rPr lang="en-IN" sz="2000" u="sng" dirty="0">
                <a:solidFill>
                  <a:srgbClr val="008080"/>
                </a:solidFill>
                <a:latin typeface="Consolas" panose="020B0609020204030204" pitchFamily="49" charset="0"/>
              </a:rPr>
              <a:t>&gt;&lt;</a:t>
            </a:r>
            <a:r>
              <a:rPr lang="en-IN" sz="2000" u="sng" dirty="0" err="1">
                <a:solidFill>
                  <a:srgbClr val="3F7F7F"/>
                </a:solidFill>
                <a:latin typeface="Consolas" panose="020B0609020204030204" pitchFamily="49" charset="0"/>
              </a:rPr>
              <a:t>br</a:t>
            </a:r>
            <a:r>
              <a:rPr lang="en-IN" sz="2000" u="sng"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r>
              <a:rPr lang="en-IN" sz="2000" dirty="0">
                <a:solidFill>
                  <a:srgbClr val="2A00FF"/>
                </a:solidFill>
                <a:latin typeface="Consolas" panose="020B0609020204030204" pitchFamily="49" charset="0"/>
              </a:rPr>
              <a:t>"Servlet Info:"</a:t>
            </a:r>
            <a:r>
              <a:rPr lang="en-IN" sz="2000" dirty="0">
                <a:solidFill>
                  <a:srgbClr val="000000"/>
                </a:solidFill>
                <a:latin typeface="Consolas" panose="020B0609020204030204" pitchFamily="49" charset="0"/>
              </a:rPr>
              <a:t>+info </a:t>
            </a:r>
            <a:r>
              <a:rPr lang="en-IN" sz="2000" dirty="0">
                <a:solidFill>
                  <a:srgbClr val="BF5F3F"/>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err="1">
                <a:solidFill>
                  <a:srgbClr val="3F7F7F"/>
                </a:solidFill>
                <a:latin typeface="Consolas" panose="020B0609020204030204" pitchFamily="49" charset="0"/>
              </a:rPr>
              <a:t>br</a:t>
            </a:r>
            <a:r>
              <a:rPr lang="en-IN" sz="2000" dirty="0">
                <a:solidFill>
                  <a:srgbClr val="008080"/>
                </a:solidFill>
                <a:latin typeface="Consolas" panose="020B0609020204030204" pitchFamily="49" charset="0"/>
              </a:rPr>
              <a:t>&gt;&lt;</a:t>
            </a:r>
            <a:r>
              <a:rPr lang="en-IN" sz="2000" dirty="0" err="1">
                <a:solidFill>
                  <a:srgbClr val="3F7F7F"/>
                </a:solidFill>
                <a:latin typeface="Consolas" panose="020B0609020204030204" pitchFamily="49" charset="0"/>
              </a:rPr>
              <a:t>br</a:t>
            </a:r>
            <a:r>
              <a:rPr lang="en-IN" sz="2000"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r>
              <a:rPr lang="en-IN" sz="2000" dirty="0">
                <a:solidFill>
                  <a:srgbClr val="2A00FF"/>
                </a:solidFill>
                <a:latin typeface="Consolas" panose="020B0609020204030204" pitchFamily="49" charset="0"/>
              </a:rPr>
              <a:t>"Major Version:"</a:t>
            </a:r>
            <a:r>
              <a:rPr lang="en-IN" sz="2000" dirty="0">
                <a:solidFill>
                  <a:srgbClr val="000000"/>
                </a:solidFill>
                <a:latin typeface="Consolas" panose="020B0609020204030204" pitchFamily="49" charset="0"/>
              </a:rPr>
              <a:t>+</a:t>
            </a:r>
            <a:r>
              <a:rPr lang="en-IN" sz="2000" dirty="0" err="1">
                <a:solidFill>
                  <a:srgbClr val="000000"/>
                </a:solidFill>
                <a:latin typeface="Consolas" panose="020B0609020204030204" pitchFamily="49" charset="0"/>
              </a:rPr>
              <a:t>majversion</a:t>
            </a:r>
            <a:r>
              <a:rPr lang="en-IN" sz="2000" dirty="0">
                <a:solidFill>
                  <a:srgbClr val="000000"/>
                </a:solidFill>
                <a:latin typeface="Consolas" panose="020B0609020204030204" pitchFamily="49" charset="0"/>
              </a:rPr>
              <a:t> </a:t>
            </a:r>
            <a:r>
              <a:rPr lang="en-IN" sz="2000" dirty="0">
                <a:solidFill>
                  <a:srgbClr val="BF5F3F"/>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err="1">
                <a:solidFill>
                  <a:srgbClr val="3F7F7F"/>
                </a:solidFill>
                <a:latin typeface="Consolas" panose="020B0609020204030204" pitchFamily="49" charset="0"/>
              </a:rPr>
              <a:t>br</a:t>
            </a:r>
            <a:r>
              <a:rPr lang="en-IN" sz="2000" dirty="0">
                <a:solidFill>
                  <a:srgbClr val="008080"/>
                </a:solidFill>
                <a:latin typeface="Consolas" panose="020B0609020204030204" pitchFamily="49" charset="0"/>
              </a:rPr>
              <a:t>&gt;&lt;</a:t>
            </a:r>
            <a:r>
              <a:rPr lang="en-IN" sz="2000" dirty="0" err="1">
                <a:solidFill>
                  <a:srgbClr val="3F7F7F"/>
                </a:solidFill>
                <a:latin typeface="Consolas" panose="020B0609020204030204" pitchFamily="49" charset="0"/>
              </a:rPr>
              <a:t>br</a:t>
            </a:r>
            <a:r>
              <a:rPr lang="en-IN" sz="2000"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r>
              <a:rPr lang="en-IN" sz="2000" dirty="0">
                <a:solidFill>
                  <a:srgbClr val="2A00FF"/>
                </a:solidFill>
                <a:latin typeface="Consolas" panose="020B0609020204030204" pitchFamily="49" charset="0"/>
              </a:rPr>
              <a:t>"Minor Version:"</a:t>
            </a:r>
            <a:r>
              <a:rPr lang="en-IN" sz="2000" dirty="0">
                <a:solidFill>
                  <a:srgbClr val="000000"/>
                </a:solidFill>
                <a:latin typeface="Consolas" panose="020B0609020204030204" pitchFamily="49" charset="0"/>
              </a:rPr>
              <a:t>+</a:t>
            </a:r>
            <a:r>
              <a:rPr lang="en-IN" sz="2000" dirty="0" err="1">
                <a:solidFill>
                  <a:srgbClr val="000000"/>
                </a:solidFill>
                <a:latin typeface="Consolas" panose="020B0609020204030204" pitchFamily="49" charset="0"/>
              </a:rPr>
              <a:t>minversion</a:t>
            </a:r>
            <a:r>
              <a:rPr lang="en-IN" sz="2000" dirty="0">
                <a:solidFill>
                  <a:srgbClr val="000000"/>
                </a:solidFill>
                <a:latin typeface="Consolas" panose="020B0609020204030204" pitchFamily="49" charset="0"/>
              </a:rPr>
              <a:t> </a:t>
            </a:r>
            <a:r>
              <a:rPr lang="en-IN" sz="2000" dirty="0">
                <a:solidFill>
                  <a:srgbClr val="BF5F3F"/>
                </a:solidFill>
                <a:latin typeface="Consolas" panose="020B0609020204030204" pitchFamily="49" charset="0"/>
              </a:rPr>
              <a:t>%&gt;</a:t>
            </a:r>
            <a:r>
              <a:rPr lang="en-IN" sz="2000" dirty="0">
                <a:solidFill>
                  <a:srgbClr val="000000"/>
                </a:solidFill>
                <a:latin typeface="Consolas" panose="020B0609020204030204" pitchFamily="49" charset="0"/>
              </a:rPr>
              <a:t> </a:t>
            </a:r>
          </a:p>
          <a:p>
            <a:pPr algn="l"/>
            <a:r>
              <a:rPr lang="en-IN" sz="2000" u="sng" dirty="0">
                <a:solidFill>
                  <a:srgbClr val="008080"/>
                </a:solidFill>
                <a:latin typeface="Consolas" panose="020B0609020204030204" pitchFamily="49" charset="0"/>
              </a:rPr>
              <a:t>&lt;</a:t>
            </a:r>
            <a:r>
              <a:rPr lang="en-IN" sz="2000" u="sng" dirty="0">
                <a:solidFill>
                  <a:srgbClr val="3F7F7F"/>
                </a:solidFill>
                <a:latin typeface="Consolas" panose="020B0609020204030204" pitchFamily="49" charset="0"/>
              </a:rPr>
              <a:t>hr</a:t>
            </a:r>
            <a:r>
              <a:rPr lang="en-IN" sz="2000" u="sng" dirty="0">
                <a:solidFill>
                  <a:srgbClr val="008080"/>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h2</a:t>
            </a:r>
            <a:r>
              <a:rPr lang="en-IN" sz="2000" dirty="0">
                <a:solidFill>
                  <a:srgbClr val="008080"/>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360253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53326" y="11591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Why JSP ?</a:t>
            </a:r>
            <a:endParaRPr/>
          </a:p>
        </p:txBody>
      </p:sp>
      <p:sp>
        <p:nvSpPr>
          <p:cNvPr id="130" name="Google Shape;130;p16"/>
          <p:cNvSpPr txBox="1">
            <a:spLocks noGrp="1"/>
          </p:cNvSpPr>
          <p:nvPr>
            <p:ph type="body" idx="1"/>
          </p:nvPr>
        </p:nvSpPr>
        <p:spPr>
          <a:xfrm>
            <a:off x="453326" y="1606684"/>
            <a:ext cx="8304308" cy="470396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b="1">
                <a:solidFill>
                  <a:schemeClr val="dk1"/>
                </a:solidFill>
              </a:rPr>
              <a:t>Run In Any Platform</a:t>
            </a:r>
            <a:r>
              <a:rPr lang="en-US" sz="1800">
                <a:solidFill>
                  <a:schemeClr val="dk1"/>
                </a:solidFill>
              </a:rPr>
              <a:t>:  JSP runs on various platform like windows, Linux, Unix, mac OS etc.</a:t>
            </a:r>
            <a:endParaRPr/>
          </a:p>
          <a:p>
            <a:pPr marL="285750" lvl="0" indent="-285750" algn="l" rtl="0">
              <a:lnSpc>
                <a:spcPct val="150000"/>
              </a:lnSpc>
              <a:spcBef>
                <a:spcPts val="1440"/>
              </a:spcBef>
              <a:spcAft>
                <a:spcPts val="0"/>
              </a:spcAft>
              <a:buClr>
                <a:schemeClr val="dk1"/>
              </a:buClr>
              <a:buSzPts val="1800"/>
              <a:buFont typeface="Arial"/>
              <a:buChar char="•"/>
            </a:pPr>
            <a:r>
              <a:rPr lang="en-US" sz="1800" b="1">
                <a:solidFill>
                  <a:schemeClr val="dk1"/>
                </a:solidFill>
              </a:rPr>
              <a:t>Easy To Maintain</a:t>
            </a:r>
            <a:r>
              <a:rPr lang="en-US" sz="1800">
                <a:solidFill>
                  <a:schemeClr val="dk1"/>
                </a:solidFill>
              </a:rPr>
              <a:t>:  Easy to maintain because we can separate our presentation logic and business logic.</a:t>
            </a:r>
            <a:endParaRPr/>
          </a:p>
          <a:p>
            <a:pPr marL="285750" lvl="0" indent="-285750" algn="l" rtl="0">
              <a:lnSpc>
                <a:spcPct val="150000"/>
              </a:lnSpc>
              <a:spcBef>
                <a:spcPts val="1440"/>
              </a:spcBef>
              <a:spcAft>
                <a:spcPts val="0"/>
              </a:spcAft>
              <a:buClr>
                <a:schemeClr val="dk1"/>
              </a:buClr>
              <a:buSzPts val="1800"/>
              <a:buFont typeface="Arial"/>
              <a:buChar char="•"/>
            </a:pPr>
            <a:r>
              <a:rPr lang="en-US" sz="1800" b="1">
                <a:solidFill>
                  <a:schemeClr val="dk1"/>
                </a:solidFill>
              </a:rPr>
              <a:t>Fast Development:  </a:t>
            </a:r>
            <a:r>
              <a:rPr lang="en-US" sz="1800">
                <a:solidFill>
                  <a:schemeClr val="dk1"/>
                </a:solidFill>
              </a:rPr>
              <a:t>Suppose we modify a JSP file, then we don’t need to recompile and redeploy the project.</a:t>
            </a:r>
            <a:endParaRPr/>
          </a:p>
          <a:p>
            <a:pPr marL="285750" lvl="0" indent="-285750" algn="l" rtl="0">
              <a:lnSpc>
                <a:spcPct val="150000"/>
              </a:lnSpc>
              <a:spcBef>
                <a:spcPts val="1440"/>
              </a:spcBef>
              <a:spcAft>
                <a:spcPts val="0"/>
              </a:spcAft>
              <a:buClr>
                <a:schemeClr val="dk1"/>
              </a:buClr>
              <a:buSzPts val="1800"/>
              <a:buFont typeface="Arial"/>
              <a:buChar char="•"/>
            </a:pPr>
            <a:r>
              <a:rPr lang="en-US" sz="1800" b="1">
                <a:solidFill>
                  <a:schemeClr val="dk1"/>
                </a:solidFill>
              </a:rPr>
              <a:t>Less code</a:t>
            </a:r>
            <a:r>
              <a:rPr lang="en-US" sz="1800">
                <a:solidFill>
                  <a:schemeClr val="dk1"/>
                </a:solidFill>
              </a:rPr>
              <a:t>:  JSP file having less code as compare to servlet file. We can use many tags such as action tags, JSTL, custom tags, etc. that reduces the code</a:t>
            </a:r>
            <a:endParaRPr/>
          </a:p>
          <a:p>
            <a:pPr marL="342900" lvl="0" indent="-228600" algn="l" rtl="0">
              <a:lnSpc>
                <a:spcPct val="150000"/>
              </a:lnSpc>
              <a:spcBef>
                <a:spcPts val="1440"/>
              </a:spcBef>
              <a:spcAft>
                <a:spcPts val="0"/>
              </a:spcAft>
              <a:buClr>
                <a:srgbClr val="7F7F7F"/>
              </a:buClr>
              <a:buSzPts val="1800"/>
              <a:buFont typeface="Arial"/>
              <a:buNone/>
            </a:pPr>
            <a:endParaRPr sz="1800">
              <a:solidFill>
                <a:schemeClr val="dk1"/>
              </a:solidFill>
            </a:endParaRPr>
          </a:p>
        </p:txBody>
      </p:sp>
      <p:sp>
        <p:nvSpPr>
          <p:cNvPr id="131" name="Google Shape;131;p1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32" name="Google Shape;132;p1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33" name="Google Shape;133;p1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11FC89-166C-1732-D29E-52EBF80279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3" name="TextBox 2">
            <a:extLst>
              <a:ext uri="{FF2B5EF4-FFF2-40B4-BE49-F238E27FC236}">
                <a16:creationId xmlns:a16="http://schemas.microsoft.com/office/drawing/2014/main" id="{569BC458-E08B-DD7F-01B4-BC144BC02FBD}"/>
              </a:ext>
            </a:extLst>
          </p:cNvPr>
          <p:cNvSpPr txBox="1"/>
          <p:nvPr/>
        </p:nvSpPr>
        <p:spPr>
          <a:xfrm>
            <a:off x="302455" y="190771"/>
            <a:ext cx="8335107" cy="338554"/>
          </a:xfrm>
          <a:prstGeom prst="rect">
            <a:avLst/>
          </a:prstGeom>
          <a:noFill/>
        </p:spPr>
        <p:txBody>
          <a:bodyPr wrap="square">
            <a:spAutoFit/>
          </a:bodyPr>
          <a:lstStyle/>
          <a:p>
            <a:r>
              <a:rPr lang="en-US" sz="1600" b="1" i="0" dirty="0">
                <a:solidFill>
                  <a:srgbClr val="0070C0"/>
                </a:solidFill>
                <a:effectLst/>
                <a:latin typeface="Roboto" panose="02000000000000000000" pitchFamily="2" charset="0"/>
              </a:rPr>
              <a:t>Example  2 : A JSP script to count number of hits using application</a:t>
            </a:r>
            <a:endParaRPr lang="en-IN" sz="1600" b="1" dirty="0">
              <a:solidFill>
                <a:srgbClr val="0070C0"/>
              </a:solidFill>
            </a:endParaRPr>
          </a:p>
        </p:txBody>
      </p:sp>
      <p:sp>
        <p:nvSpPr>
          <p:cNvPr id="7" name="TextBox 6">
            <a:extLst>
              <a:ext uri="{FF2B5EF4-FFF2-40B4-BE49-F238E27FC236}">
                <a16:creationId xmlns:a16="http://schemas.microsoft.com/office/drawing/2014/main" id="{0ED4BBF5-ADBE-DA20-1B4B-C3359642DFDC}"/>
              </a:ext>
            </a:extLst>
          </p:cNvPr>
          <p:cNvSpPr txBox="1"/>
          <p:nvPr/>
        </p:nvSpPr>
        <p:spPr>
          <a:xfrm>
            <a:off x="302455" y="713625"/>
            <a:ext cx="8517988" cy="5324535"/>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p>
          <a:p>
            <a:pPr algn="l"/>
            <a:r>
              <a:rPr lang="en-IN" sz="2000" dirty="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Integer </a:t>
            </a:r>
            <a:r>
              <a:rPr lang="en-IN" sz="1800" dirty="0" err="1">
                <a:solidFill>
                  <a:srgbClr val="000000"/>
                </a:solidFill>
                <a:latin typeface="Consolas" panose="020B0609020204030204" pitchFamily="49" charset="0"/>
              </a:rPr>
              <a:t>cnt</a:t>
            </a:r>
            <a:r>
              <a:rPr lang="en-IN" sz="1800" dirty="0">
                <a:solidFill>
                  <a:srgbClr val="000000"/>
                </a:solidFill>
                <a:latin typeface="Consolas" panose="020B0609020204030204" pitchFamily="49" charset="0"/>
              </a:rPr>
              <a:t>= (Integer)</a:t>
            </a:r>
            <a:r>
              <a:rPr lang="en-IN" sz="1800" dirty="0" err="1">
                <a:solidFill>
                  <a:srgbClr val="000000"/>
                </a:solidFill>
                <a:latin typeface="Consolas" panose="020B0609020204030204" pitchFamily="49" charset="0"/>
              </a:rPr>
              <a:t>application.getAttribute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noOfVisits</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endParaRPr lang="en-IN"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cnt</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 || </a:t>
            </a:r>
            <a:r>
              <a:rPr lang="en-US" sz="2000" b="1" dirty="0" err="1">
                <a:solidFill>
                  <a:srgbClr val="000000"/>
                </a:solidFill>
                <a:latin typeface="Consolas" panose="020B0609020204030204" pitchFamily="49" charset="0"/>
              </a:rPr>
              <a:t>cnt</a:t>
            </a:r>
            <a:r>
              <a:rPr lang="en-US" sz="2000" b="1" dirty="0">
                <a:solidFill>
                  <a:srgbClr val="000000"/>
                </a:solidFill>
                <a:latin typeface="Consolas" panose="020B0609020204030204" pitchFamily="49" charset="0"/>
              </a:rPr>
              <a:t> == 0 )</a:t>
            </a:r>
          </a:p>
          <a:p>
            <a:pPr algn="l"/>
            <a:r>
              <a:rPr lang="en-IN" sz="2000" dirty="0">
                <a:solidFill>
                  <a:srgbClr val="000000"/>
                </a:solidFill>
                <a:latin typeface="Consolas" panose="020B0609020204030204" pitchFamily="49" charset="0"/>
              </a:rPr>
              <a:t> {</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cnt</a:t>
            </a:r>
            <a:r>
              <a:rPr lang="en-IN" sz="2000" dirty="0">
                <a:solidFill>
                  <a:srgbClr val="000000"/>
                </a:solidFill>
                <a:latin typeface="Consolas" panose="020B0609020204030204" pitchFamily="49" charset="0"/>
              </a:rPr>
              <a:t> = 1;</a:t>
            </a:r>
          </a:p>
          <a:p>
            <a:pPr algn="l"/>
            <a:r>
              <a:rPr lang="en-IN" sz="2000" dirty="0">
                <a:solidFill>
                  <a:srgbClr val="000000"/>
                </a:solidFill>
                <a:latin typeface="Consolas" panose="020B0609020204030204" pitchFamily="49" charset="0"/>
              </a:rPr>
              <a:t> }</a:t>
            </a:r>
          </a:p>
          <a:p>
            <a:pPr algn="l"/>
            <a:r>
              <a:rPr lang="en-IN" sz="2000"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else</a:t>
            </a:r>
          </a:p>
          <a:p>
            <a:pPr algn="l"/>
            <a:r>
              <a:rPr lang="en-IN" sz="2000" dirty="0">
                <a:solidFill>
                  <a:srgbClr val="000000"/>
                </a:solidFill>
                <a:latin typeface="Consolas" panose="020B0609020204030204" pitchFamily="49" charset="0"/>
              </a:rPr>
              <a:t> {</a:t>
            </a:r>
          </a:p>
          <a:p>
            <a:pPr algn="l"/>
            <a:r>
              <a:rPr lang="en-IN" sz="2000" dirty="0">
                <a:solidFill>
                  <a:srgbClr val="000000"/>
                </a:solidFill>
                <a:latin typeface="Consolas" panose="020B0609020204030204" pitchFamily="49" charset="0"/>
              </a:rPr>
              <a:t>  </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cnt</a:t>
            </a:r>
            <a:r>
              <a:rPr lang="en-IN" sz="2000" dirty="0">
                <a:solidFill>
                  <a:srgbClr val="000000"/>
                </a:solidFill>
                <a:latin typeface="Consolas" panose="020B0609020204030204" pitchFamily="49" charset="0"/>
              </a:rPr>
              <a:t> = </a:t>
            </a:r>
            <a:r>
              <a:rPr lang="en-IN" sz="2000" dirty="0" err="1">
                <a:solidFill>
                  <a:srgbClr val="000000"/>
                </a:solidFill>
                <a:latin typeface="Consolas" panose="020B0609020204030204" pitchFamily="49" charset="0"/>
              </a:rPr>
              <a:t>cnt</a:t>
            </a:r>
            <a:r>
              <a:rPr lang="en-IN" sz="2000" dirty="0">
                <a:solidFill>
                  <a:srgbClr val="000000"/>
                </a:solidFill>
                <a:latin typeface="Consolas" panose="020B0609020204030204" pitchFamily="49" charset="0"/>
              </a:rPr>
              <a:t> + 1;</a:t>
            </a:r>
          </a:p>
          <a:p>
            <a:pPr algn="l"/>
            <a:r>
              <a:rPr lang="en-IN" sz="2000" dirty="0">
                <a:solidFill>
                  <a:srgbClr val="000000"/>
                </a:solidFill>
                <a:latin typeface="Consolas" panose="020B0609020204030204" pitchFamily="49" charset="0"/>
              </a:rPr>
              <a:t> }</a:t>
            </a:r>
          </a:p>
          <a:p>
            <a:pPr algn="l"/>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application.setAttribute</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a:t>
            </a:r>
            <a:r>
              <a:rPr lang="en-IN" sz="2000" dirty="0" err="1">
                <a:solidFill>
                  <a:srgbClr val="2A00FF"/>
                </a:solidFill>
                <a:latin typeface="Consolas" panose="020B0609020204030204" pitchFamily="49" charset="0"/>
              </a:rPr>
              <a:t>noOfVisits</a:t>
            </a:r>
            <a:r>
              <a:rPr lang="en-IN" sz="2000" dirty="0">
                <a:solidFill>
                  <a:srgbClr val="2A00FF"/>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cnt</a:t>
            </a:r>
            <a:r>
              <a:rPr lang="en-IN" sz="2000" dirty="0">
                <a:solidFill>
                  <a:srgbClr val="000000"/>
                </a:solidFill>
                <a:latin typeface="Consolas" panose="020B0609020204030204" pitchFamily="49" charset="0"/>
              </a:rPr>
              <a:t>);</a:t>
            </a:r>
          </a:p>
          <a:p>
            <a:pPr algn="l"/>
            <a:r>
              <a:rPr lang="en-IN" sz="2000" dirty="0">
                <a:solidFill>
                  <a:srgbClr val="BF5F3F"/>
                </a:solidFill>
                <a:latin typeface="Consolas" panose="020B0609020204030204" pitchFamily="49" charset="0"/>
              </a:rPr>
              <a:t>%&gt;</a:t>
            </a:r>
          </a:p>
          <a:p>
            <a:pPr algn="l"/>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h3</a:t>
            </a:r>
            <a:r>
              <a:rPr lang="en-US" sz="2000" dirty="0">
                <a:solidFill>
                  <a:srgbClr val="008080"/>
                </a:solidFill>
                <a:latin typeface="Consolas" panose="020B0609020204030204" pitchFamily="49" charset="0"/>
              </a:rPr>
              <a:t>&gt;</a:t>
            </a:r>
            <a:r>
              <a:rPr lang="en-US" sz="2000" dirty="0">
                <a:solidFill>
                  <a:srgbClr val="000000"/>
                </a:solidFill>
                <a:latin typeface="Consolas" panose="020B0609020204030204" pitchFamily="49" charset="0"/>
              </a:rPr>
              <a:t>Total number of hits to this Page is: </a:t>
            </a:r>
            <a:r>
              <a:rPr lang="en-US" sz="2000" dirty="0">
                <a:solidFill>
                  <a:srgbClr val="BF5F3F"/>
                </a:solidFill>
                <a:latin typeface="Consolas" panose="020B0609020204030204" pitchFamily="49" charset="0"/>
              </a:rPr>
              <a: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cnt</a:t>
            </a:r>
            <a:r>
              <a:rPr lang="en-US" sz="2000" dirty="0">
                <a:solidFill>
                  <a:srgbClr val="BF5F3F"/>
                </a:solidFill>
                <a:latin typeface="Consolas" panose="020B0609020204030204" pitchFamily="49" charset="0"/>
              </a:rPr>
              <a:t>%&gt;</a:t>
            </a: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h3</a:t>
            </a:r>
            <a:r>
              <a:rPr lang="en-US" sz="2000" dirty="0">
                <a:solidFill>
                  <a:srgbClr val="008080"/>
                </a:solidFill>
                <a:latin typeface="Consolas" panose="020B0609020204030204" pitchFamily="49" charset="0"/>
              </a:rPr>
              <a:t>&gt;</a:t>
            </a:r>
          </a:p>
          <a:p>
            <a:pPr algn="l"/>
            <a:endParaRPr lang="en-US" sz="2000" dirty="0">
              <a:solidFill>
                <a:srgbClr val="008080"/>
              </a:solidFill>
              <a:latin typeface="Consolas" panose="020B0609020204030204" pitchFamily="49" charset="0"/>
            </a:endParaRPr>
          </a:p>
          <a:p>
            <a:pPr algn="l"/>
            <a:r>
              <a:rPr lang="en-US" sz="2000" dirty="0">
                <a:solidFill>
                  <a:srgbClr val="008080"/>
                </a:solidFill>
                <a:latin typeface="Consolas" panose="020B0609020204030204" pitchFamily="49" charset="0"/>
              </a:rPr>
              <a:t>&lt;/body&gt;</a:t>
            </a:r>
            <a:endParaRPr lang="en-IN" sz="2000" dirty="0"/>
          </a:p>
        </p:txBody>
      </p:sp>
    </p:spTree>
    <p:extLst>
      <p:ext uri="{BB962C8B-B14F-4D97-AF65-F5344CB8AC3E}">
        <p14:creationId xmlns:p14="http://schemas.microsoft.com/office/powerpoint/2010/main" val="2818930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6A2A-F93E-35C2-ED90-B670EED922DA}"/>
              </a:ext>
            </a:extLst>
          </p:cNvPr>
          <p:cNvSpPr>
            <a:spLocks noGrp="1"/>
          </p:cNvSpPr>
          <p:nvPr>
            <p:ph type="title"/>
          </p:nvPr>
        </p:nvSpPr>
        <p:spPr/>
        <p:txBody>
          <a:bodyPr>
            <a:normAutofit/>
          </a:bodyPr>
          <a:lstStyle/>
          <a:p>
            <a:r>
              <a:rPr lang="en-IN" sz="2800" b="1" dirty="0"/>
              <a:t>Session Object</a:t>
            </a:r>
          </a:p>
        </p:txBody>
      </p:sp>
      <p:sp>
        <p:nvSpPr>
          <p:cNvPr id="4" name="Slide Number Placeholder 3">
            <a:extLst>
              <a:ext uri="{FF2B5EF4-FFF2-40B4-BE49-F238E27FC236}">
                <a16:creationId xmlns:a16="http://schemas.microsoft.com/office/drawing/2014/main" id="{3FEAFDAC-D3BA-3E4C-E918-2DC5EFBA07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7" name="Text Placeholder 6">
            <a:extLst>
              <a:ext uri="{FF2B5EF4-FFF2-40B4-BE49-F238E27FC236}">
                <a16:creationId xmlns:a16="http://schemas.microsoft.com/office/drawing/2014/main" id="{C0DEBC4A-6428-4914-5EF0-4CF87AD5BB11}"/>
              </a:ext>
            </a:extLst>
          </p:cNvPr>
          <p:cNvSpPr>
            <a:spLocks noGrp="1"/>
          </p:cNvSpPr>
          <p:nvPr>
            <p:ph type="body" idx="1"/>
          </p:nvPr>
        </p:nvSpPr>
        <p:spPr>
          <a:xfrm>
            <a:off x="440934" y="1606941"/>
            <a:ext cx="8262131" cy="4351338"/>
          </a:xfrm>
        </p:spPr>
        <p:txBody>
          <a:bodyPr>
            <a:noAutofit/>
          </a:bodyPr>
          <a:lstStyle/>
          <a:p>
            <a:pPr algn="just">
              <a:buFont typeface="Arial" panose="020B0604020202020204" pitchFamily="34" charset="0"/>
              <a:buChar char="•"/>
            </a:pPr>
            <a:r>
              <a:rPr lang="en-US" sz="1800" b="0" i="0" dirty="0">
                <a:solidFill>
                  <a:srgbClr val="000000"/>
                </a:solidFill>
                <a:effectLst/>
                <a:latin typeface="Verdana" panose="020B0604030504040204" pitchFamily="34" charset="0"/>
              </a:rPr>
              <a:t>Session object is an instance of </a:t>
            </a:r>
            <a:r>
              <a:rPr lang="en-US" sz="1800" b="0" i="0" dirty="0" err="1">
                <a:solidFill>
                  <a:srgbClr val="000000"/>
                </a:solidFill>
                <a:effectLst/>
                <a:latin typeface="Verdana" panose="020B0604030504040204" pitchFamily="34" charset="0"/>
              </a:rPr>
              <a:t>javax.servlet.http.HttpSession</a:t>
            </a:r>
            <a:r>
              <a:rPr lang="en-US" sz="1800" b="0" i="0" dirty="0">
                <a:solidFill>
                  <a:srgbClr val="000000"/>
                </a:solidFill>
                <a:effectLst/>
                <a:latin typeface="Verdana" panose="020B0604030504040204" pitchFamily="34" charset="0"/>
              </a:rPr>
              <a:t>.</a:t>
            </a:r>
          </a:p>
          <a:p>
            <a:pPr algn="just">
              <a:buFont typeface="Arial" panose="020B0604020202020204" pitchFamily="34" charset="0"/>
              <a:buChar char="•"/>
            </a:pPr>
            <a:endParaRPr lang="en-US" sz="18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1800" b="0" i="0" dirty="0">
                <a:solidFill>
                  <a:srgbClr val="000000"/>
                </a:solidFill>
                <a:effectLst/>
                <a:latin typeface="Verdana" panose="020B0604030504040204" pitchFamily="34" charset="0"/>
              </a:rPr>
              <a:t>Used for session tracking or session management</a:t>
            </a:r>
          </a:p>
          <a:p>
            <a:pPr algn="just">
              <a:buFont typeface="Arial" panose="020B0604020202020204" pitchFamily="34" charset="0"/>
              <a:buChar char="•"/>
            </a:pPr>
            <a:endParaRPr lang="en-US" sz="1800" dirty="0">
              <a:solidFill>
                <a:srgbClr val="000000"/>
              </a:solidFill>
              <a:latin typeface="Verdana" panose="020B0604030504040204" pitchFamily="34" charset="0"/>
            </a:endParaRPr>
          </a:p>
          <a:p>
            <a:pPr algn="just">
              <a:buFont typeface="Arial" panose="020B0604020202020204" pitchFamily="34" charset="0"/>
              <a:buChar char="•"/>
            </a:pPr>
            <a:r>
              <a:rPr lang="en-US" sz="1800" b="0" i="0" dirty="0">
                <a:solidFill>
                  <a:srgbClr val="4E4646"/>
                </a:solidFill>
                <a:effectLst/>
                <a:latin typeface="Roboto" panose="02000000000000000000" pitchFamily="2" charset="0"/>
              </a:rPr>
              <a:t>By default, JSP sessions are automatically created because the </a:t>
            </a:r>
            <a:r>
              <a:rPr lang="en-US" sz="1800" b="0" i="1" dirty="0">
                <a:solidFill>
                  <a:srgbClr val="4E4646"/>
                </a:solidFill>
                <a:effectLst/>
                <a:latin typeface="Roboto" panose="02000000000000000000" pitchFamily="2" charset="0"/>
              </a:rPr>
              <a:t>session</a:t>
            </a:r>
            <a:r>
              <a:rPr lang="en-US" sz="1800" b="0" i="0" dirty="0">
                <a:solidFill>
                  <a:srgbClr val="4E4646"/>
                </a:solidFill>
                <a:effectLst/>
                <a:latin typeface="Roboto" panose="02000000000000000000" pitchFamily="2" charset="0"/>
              </a:rPr>
              <a:t> attribute of </a:t>
            </a:r>
            <a:r>
              <a:rPr lang="en-US" sz="1800" b="1" i="0" dirty="0">
                <a:solidFill>
                  <a:srgbClr val="4E4646"/>
                </a:solidFill>
                <a:effectLst/>
                <a:latin typeface="Roboto" panose="02000000000000000000" pitchFamily="2" charset="0"/>
              </a:rPr>
              <a:t>page</a:t>
            </a:r>
            <a:r>
              <a:rPr lang="en-US" sz="1800" b="0" i="0" dirty="0">
                <a:solidFill>
                  <a:srgbClr val="4E4646"/>
                </a:solidFill>
                <a:effectLst/>
                <a:latin typeface="Roboto" panose="02000000000000000000" pitchFamily="2" charset="0"/>
              </a:rPr>
              <a:t> directive is set to </a:t>
            </a:r>
            <a:r>
              <a:rPr lang="en-US" sz="1800" b="0" i="1" dirty="0">
                <a:solidFill>
                  <a:srgbClr val="4E4646"/>
                </a:solidFill>
                <a:effectLst/>
                <a:latin typeface="Roboto" panose="02000000000000000000" pitchFamily="2" charset="0"/>
              </a:rPr>
              <a:t>true</a:t>
            </a:r>
            <a:r>
              <a:rPr lang="en-US" sz="1800" b="0" i="0" dirty="0">
                <a:solidFill>
                  <a:srgbClr val="4E4646"/>
                </a:solidFill>
                <a:effectLst/>
                <a:latin typeface="Roboto" panose="02000000000000000000" pitchFamily="2" charset="0"/>
              </a:rPr>
              <a:t>, by default. But, we can manually turn-off the automatic creation of JSP sessions by setting the </a:t>
            </a:r>
            <a:r>
              <a:rPr lang="en-US" sz="1800" b="0" i="1" dirty="0">
                <a:solidFill>
                  <a:srgbClr val="4E4646"/>
                </a:solidFill>
                <a:effectLst/>
                <a:latin typeface="Roboto" panose="02000000000000000000" pitchFamily="2" charset="0"/>
              </a:rPr>
              <a:t>session</a:t>
            </a:r>
            <a:r>
              <a:rPr lang="en-US" sz="1800" b="0" i="0" dirty="0">
                <a:solidFill>
                  <a:srgbClr val="4E4646"/>
                </a:solidFill>
                <a:effectLst/>
                <a:latin typeface="Roboto" panose="02000000000000000000" pitchFamily="2" charset="0"/>
              </a:rPr>
              <a:t> attribute of </a:t>
            </a:r>
            <a:r>
              <a:rPr lang="en-US" sz="1800" b="1" i="0" dirty="0">
                <a:solidFill>
                  <a:srgbClr val="4E4646"/>
                </a:solidFill>
                <a:effectLst/>
                <a:latin typeface="Roboto" panose="02000000000000000000" pitchFamily="2" charset="0"/>
              </a:rPr>
              <a:t>page</a:t>
            </a:r>
            <a:r>
              <a:rPr lang="en-US" sz="1800" b="0" i="0" dirty="0">
                <a:solidFill>
                  <a:srgbClr val="4E4646"/>
                </a:solidFill>
                <a:effectLst/>
                <a:latin typeface="Roboto" panose="02000000000000000000" pitchFamily="2" charset="0"/>
              </a:rPr>
              <a:t> directive to </a:t>
            </a:r>
            <a:r>
              <a:rPr lang="en-US" sz="1800" b="0" i="1" dirty="0">
                <a:solidFill>
                  <a:srgbClr val="4E4646"/>
                </a:solidFill>
                <a:effectLst/>
                <a:latin typeface="Roboto" panose="02000000000000000000" pitchFamily="2" charset="0"/>
              </a:rPr>
              <a:t>false</a:t>
            </a:r>
            <a:endParaRPr lang="en-IN" sz="1800" dirty="0"/>
          </a:p>
        </p:txBody>
      </p:sp>
    </p:spTree>
    <p:extLst>
      <p:ext uri="{BB962C8B-B14F-4D97-AF65-F5344CB8AC3E}">
        <p14:creationId xmlns:p14="http://schemas.microsoft.com/office/powerpoint/2010/main" val="3749285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6A2A-F93E-35C2-ED90-B670EED922DA}"/>
              </a:ext>
            </a:extLst>
          </p:cNvPr>
          <p:cNvSpPr>
            <a:spLocks noGrp="1"/>
          </p:cNvSpPr>
          <p:nvPr>
            <p:ph type="title"/>
          </p:nvPr>
        </p:nvSpPr>
        <p:spPr/>
        <p:txBody>
          <a:bodyPr>
            <a:normAutofit/>
          </a:bodyPr>
          <a:lstStyle/>
          <a:p>
            <a:r>
              <a:rPr lang="en-IN" sz="2800" b="1" dirty="0"/>
              <a:t>Session Object : Methods</a:t>
            </a:r>
          </a:p>
        </p:txBody>
      </p:sp>
      <p:sp>
        <p:nvSpPr>
          <p:cNvPr id="4" name="Slide Number Placeholder 3">
            <a:extLst>
              <a:ext uri="{FF2B5EF4-FFF2-40B4-BE49-F238E27FC236}">
                <a16:creationId xmlns:a16="http://schemas.microsoft.com/office/drawing/2014/main" id="{3FEAFDAC-D3BA-3E4C-E918-2DC5EFBA07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graphicFrame>
        <p:nvGraphicFramePr>
          <p:cNvPr id="6" name="Table 5">
            <a:extLst>
              <a:ext uri="{FF2B5EF4-FFF2-40B4-BE49-F238E27FC236}">
                <a16:creationId xmlns:a16="http://schemas.microsoft.com/office/drawing/2014/main" id="{74DCC4A1-B091-B291-F427-7D573F9F0E35}"/>
              </a:ext>
            </a:extLst>
          </p:cNvPr>
          <p:cNvGraphicFramePr>
            <a:graphicFrameLocks noGrp="1"/>
          </p:cNvGraphicFramePr>
          <p:nvPr>
            <p:extLst>
              <p:ext uri="{D42A27DB-BD31-4B8C-83A1-F6EECF244321}">
                <p14:modId xmlns:p14="http://schemas.microsoft.com/office/powerpoint/2010/main" val="2615764907"/>
              </p:ext>
            </p:extLst>
          </p:nvPr>
        </p:nvGraphicFramePr>
        <p:xfrm>
          <a:off x="253218" y="1519312"/>
          <a:ext cx="8426548" cy="5031485"/>
        </p:xfrm>
        <a:graphic>
          <a:graphicData uri="http://schemas.openxmlformats.org/drawingml/2006/table">
            <a:tbl>
              <a:tblPr/>
              <a:tblGrid>
                <a:gridCol w="3713871">
                  <a:extLst>
                    <a:ext uri="{9D8B030D-6E8A-4147-A177-3AD203B41FA5}">
                      <a16:colId xmlns:a16="http://schemas.microsoft.com/office/drawing/2014/main" val="2247048481"/>
                    </a:ext>
                  </a:extLst>
                </a:gridCol>
                <a:gridCol w="4712677">
                  <a:extLst>
                    <a:ext uri="{9D8B030D-6E8A-4147-A177-3AD203B41FA5}">
                      <a16:colId xmlns:a16="http://schemas.microsoft.com/office/drawing/2014/main" val="1913605414"/>
                    </a:ext>
                  </a:extLst>
                </a:gridCol>
              </a:tblGrid>
              <a:tr h="256902">
                <a:tc>
                  <a:txBody>
                    <a:bodyPr/>
                    <a:lstStyle/>
                    <a:p>
                      <a:pPr algn="l"/>
                      <a:r>
                        <a:rPr lang="en-IN" sz="1800">
                          <a:solidFill>
                            <a:srgbClr val="FFFFFF"/>
                          </a:solidFill>
                          <a:effectLst/>
                        </a:rPr>
                        <a:t>Methods</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696969"/>
                    </a:solidFill>
                  </a:tcPr>
                </a:tc>
                <a:tc>
                  <a:txBody>
                    <a:bodyPr/>
                    <a:lstStyle/>
                    <a:p>
                      <a:pPr algn="l"/>
                      <a:r>
                        <a:rPr lang="en-IN" sz="1800" dirty="0">
                          <a:solidFill>
                            <a:srgbClr val="FFFFFF"/>
                          </a:solidFill>
                          <a:effectLst/>
                        </a:rPr>
                        <a:t>Description</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696969"/>
                    </a:solidFill>
                  </a:tcPr>
                </a:tc>
                <a:extLst>
                  <a:ext uri="{0D108BD9-81ED-4DB2-BD59-A6C34878D82A}">
                    <a16:rowId xmlns:a16="http://schemas.microsoft.com/office/drawing/2014/main" val="3493488978"/>
                  </a:ext>
                </a:extLst>
              </a:tr>
              <a:tr h="476079">
                <a:tc>
                  <a:txBody>
                    <a:bodyPr/>
                    <a:lstStyle/>
                    <a:p>
                      <a:pPr algn="l"/>
                      <a:r>
                        <a:rPr lang="en-US" sz="1300" i="1">
                          <a:effectLst/>
                        </a:rPr>
                        <a:t>void</a:t>
                      </a:r>
                      <a:r>
                        <a:rPr lang="en-US" sz="1300">
                          <a:effectLst/>
                        </a:rPr>
                        <a:t> </a:t>
                      </a:r>
                      <a:r>
                        <a:rPr lang="en-US" sz="1300" b="1">
                          <a:effectLst/>
                        </a:rPr>
                        <a:t>setAttribute(</a:t>
                      </a:r>
                      <a:r>
                        <a:rPr lang="en-US" sz="1300" b="1" i="1">
                          <a:effectLst/>
                        </a:rPr>
                        <a:t>String</a:t>
                      </a:r>
                      <a:r>
                        <a:rPr lang="en-US" sz="1300" b="1">
                          <a:effectLst/>
                        </a:rPr>
                        <a:t> name, </a:t>
                      </a:r>
                      <a:r>
                        <a:rPr lang="en-US" sz="1300" b="1" i="1">
                          <a:effectLst/>
                        </a:rPr>
                        <a:t>Object</a:t>
                      </a:r>
                      <a:r>
                        <a:rPr lang="en-US" sz="1300" b="1">
                          <a:effectLst/>
                        </a:rPr>
                        <a:t> value)</a:t>
                      </a:r>
                      <a:endParaRPr lang="en-US"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r>
                        <a:rPr lang="en-US" sz="1300">
                          <a:effectLst/>
                        </a:rPr>
                        <a:t>This method sets an object with a name in a session.</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053289370"/>
                  </a:ext>
                </a:extLst>
              </a:tr>
              <a:tr h="476079">
                <a:tc>
                  <a:txBody>
                    <a:bodyPr/>
                    <a:lstStyle/>
                    <a:p>
                      <a:pPr algn="l"/>
                      <a:r>
                        <a:rPr lang="en-IN" sz="1300" i="1">
                          <a:effectLst/>
                        </a:rPr>
                        <a:t>Object</a:t>
                      </a:r>
                      <a:r>
                        <a:rPr lang="en-IN" sz="1300">
                          <a:effectLst/>
                        </a:rPr>
                        <a:t> </a:t>
                      </a:r>
                      <a:r>
                        <a:rPr lang="en-IN" sz="1300" b="1">
                          <a:effectLst/>
                        </a:rPr>
                        <a:t>getAttribute(</a:t>
                      </a:r>
                      <a:r>
                        <a:rPr lang="en-IN" sz="1300" b="1" i="1">
                          <a:effectLst/>
                        </a:rPr>
                        <a:t>String</a:t>
                      </a:r>
                      <a:r>
                        <a:rPr lang="en-IN" sz="1300" b="1">
                          <a:effectLst/>
                        </a:rPr>
                        <a:t> name</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This method gets an object stored in a session with a name, or null.</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182910"/>
                  </a:ext>
                </a:extLst>
              </a:tr>
              <a:tr h="476079">
                <a:tc>
                  <a:txBody>
                    <a:bodyPr/>
                    <a:lstStyle/>
                    <a:p>
                      <a:pPr algn="l"/>
                      <a:r>
                        <a:rPr lang="en-IN" sz="1300" i="1">
                          <a:effectLst/>
                        </a:rPr>
                        <a:t>void</a:t>
                      </a:r>
                      <a:r>
                        <a:rPr lang="en-IN" sz="1300">
                          <a:effectLst/>
                        </a:rPr>
                        <a:t> </a:t>
                      </a:r>
                      <a:r>
                        <a:rPr lang="en-IN" sz="1300" b="1">
                          <a:effectLst/>
                        </a:rPr>
                        <a:t>removeAttribute(</a:t>
                      </a:r>
                      <a:r>
                        <a:rPr lang="en-IN" sz="1300" b="1" i="1">
                          <a:effectLst/>
                        </a:rPr>
                        <a:t>String</a:t>
                      </a:r>
                      <a:r>
                        <a:rPr lang="en-IN" sz="1300" b="1">
                          <a:effectLst/>
                        </a:rPr>
                        <a:t> name)</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r>
                        <a:rPr lang="en-US" sz="1300">
                          <a:effectLst/>
                        </a:rPr>
                        <a:t>This method removes an object with a name from the session.</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90909062"/>
                  </a:ext>
                </a:extLst>
              </a:tr>
              <a:tr h="695255">
                <a:tc>
                  <a:txBody>
                    <a:bodyPr/>
                    <a:lstStyle/>
                    <a:p>
                      <a:pPr algn="l"/>
                      <a:r>
                        <a:rPr lang="en-IN" sz="1300" i="1">
                          <a:effectLst/>
                        </a:rPr>
                        <a:t>long</a:t>
                      </a:r>
                      <a:r>
                        <a:rPr lang="en-IN" sz="1300">
                          <a:effectLst/>
                        </a:rPr>
                        <a:t> </a:t>
                      </a:r>
                      <a:r>
                        <a:rPr lang="en-IN" sz="1300" b="1">
                          <a:effectLst/>
                        </a:rPr>
                        <a:t>getLastAccessedTime()</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This method returns the last time(</a:t>
                      </a:r>
                      <a:r>
                        <a:rPr lang="en-US" sz="1300" i="1">
                          <a:effectLst/>
                        </a:rPr>
                        <a:t>since midnight Jan 1, 1970 in milliseconds</a:t>
                      </a:r>
                      <a:r>
                        <a:rPr lang="en-US" sz="1300">
                          <a:effectLst/>
                        </a:rPr>
                        <a:t>) since a client accessed this session.</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61255652"/>
                  </a:ext>
                </a:extLst>
              </a:tr>
              <a:tr h="476079">
                <a:tc>
                  <a:txBody>
                    <a:bodyPr/>
                    <a:lstStyle/>
                    <a:p>
                      <a:pPr algn="l"/>
                      <a:r>
                        <a:rPr lang="en-IN" sz="1300" i="1">
                          <a:effectLst/>
                        </a:rPr>
                        <a:t>int</a:t>
                      </a:r>
                      <a:r>
                        <a:rPr lang="en-IN" sz="1300">
                          <a:effectLst/>
                        </a:rPr>
                        <a:t> </a:t>
                      </a:r>
                      <a:r>
                        <a:rPr lang="en-IN" sz="1300" b="1">
                          <a:effectLst/>
                        </a:rPr>
                        <a:t>getMaxInactiveInterval()</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r>
                        <a:rPr lang="en-US" sz="1300">
                          <a:effectLst/>
                        </a:rPr>
                        <a:t>This method gets the time(</a:t>
                      </a:r>
                      <a:r>
                        <a:rPr lang="en-US" sz="1300" i="1">
                          <a:effectLst/>
                        </a:rPr>
                        <a:t>in seconds</a:t>
                      </a:r>
                      <a:r>
                        <a:rPr lang="en-US" sz="1300">
                          <a:effectLst/>
                        </a:rPr>
                        <a:t>) before servlet contained invalidates the session.</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57278449"/>
                  </a:ext>
                </a:extLst>
              </a:tr>
              <a:tr h="695255">
                <a:tc>
                  <a:txBody>
                    <a:bodyPr/>
                    <a:lstStyle/>
                    <a:p>
                      <a:pPr algn="l"/>
                      <a:r>
                        <a:rPr lang="en-IN" sz="1300" i="1">
                          <a:effectLst/>
                        </a:rPr>
                        <a:t>void</a:t>
                      </a:r>
                      <a:r>
                        <a:rPr lang="en-IN" sz="1300">
                          <a:effectLst/>
                        </a:rPr>
                        <a:t> </a:t>
                      </a:r>
                      <a:r>
                        <a:rPr lang="en-IN" sz="1300" b="1">
                          <a:effectLst/>
                        </a:rPr>
                        <a:t>setMaxInactiveInterval(int seconds</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This method sets the time between client requests before the servlet container invalidates the session.</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8449746"/>
                  </a:ext>
                </a:extLst>
              </a:tr>
              <a:tr h="476079">
                <a:tc>
                  <a:txBody>
                    <a:bodyPr/>
                    <a:lstStyle/>
                    <a:p>
                      <a:pPr algn="l"/>
                      <a:r>
                        <a:rPr lang="en-IN" sz="1300" i="1">
                          <a:effectLst/>
                        </a:rPr>
                        <a:t>long</a:t>
                      </a:r>
                      <a:r>
                        <a:rPr lang="en-IN" sz="1300">
                          <a:effectLst/>
                        </a:rPr>
                        <a:t> </a:t>
                      </a:r>
                      <a:r>
                        <a:rPr lang="en-IN" sz="1300" b="1">
                          <a:effectLst/>
                        </a:rPr>
                        <a:t>getCreationTime()</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r>
                        <a:rPr lang="en-US" sz="1300">
                          <a:effectLst/>
                        </a:rPr>
                        <a:t>This method gets the creation time of the current session, since 1970 in milliseconds.</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408280954"/>
                  </a:ext>
                </a:extLst>
              </a:tr>
              <a:tr h="476079">
                <a:tc>
                  <a:txBody>
                    <a:bodyPr/>
                    <a:lstStyle/>
                    <a:p>
                      <a:pPr algn="l"/>
                      <a:r>
                        <a:rPr lang="en-IN" sz="1300" i="1">
                          <a:effectLst/>
                        </a:rPr>
                        <a:t>ServletContext</a:t>
                      </a:r>
                      <a:r>
                        <a:rPr lang="en-IN" sz="1300">
                          <a:effectLst/>
                        </a:rPr>
                        <a:t> </a:t>
                      </a:r>
                      <a:r>
                        <a:rPr lang="en-IN" sz="1300" b="1">
                          <a:effectLst/>
                        </a:rPr>
                        <a:t>getServletContext()</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300">
                          <a:effectLst/>
                        </a:rPr>
                        <a:t>This method returns the ServletContext to the current session.</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6141273"/>
                  </a:ext>
                </a:extLst>
              </a:tr>
              <a:tr h="476079">
                <a:tc>
                  <a:txBody>
                    <a:bodyPr/>
                    <a:lstStyle/>
                    <a:p>
                      <a:pPr algn="l"/>
                      <a:r>
                        <a:rPr lang="en-IN" sz="1300" i="1">
                          <a:effectLst/>
                        </a:rPr>
                        <a:t>boolean</a:t>
                      </a:r>
                      <a:r>
                        <a:rPr lang="en-IN" sz="1300">
                          <a:effectLst/>
                        </a:rPr>
                        <a:t> </a:t>
                      </a:r>
                      <a:r>
                        <a:rPr lang="en-IN" sz="1300" b="1">
                          <a:effectLst/>
                        </a:rPr>
                        <a:t>isNew()</a:t>
                      </a:r>
                      <a:endParaRPr lang="en-IN" sz="1300">
                        <a:effectLst/>
                      </a:endParaRP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r>
                        <a:rPr lang="en-US" sz="1300" dirty="0">
                          <a:effectLst/>
                        </a:rPr>
                        <a:t>This method gives a true if the current session is new and client doesn't know about it.</a:t>
                      </a:r>
                    </a:p>
                  </a:txBody>
                  <a:tcPr marL="17051" marR="17051" marT="17051" marB="1705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490217723"/>
                  </a:ext>
                </a:extLst>
              </a:tr>
            </a:tbl>
          </a:graphicData>
        </a:graphic>
      </p:graphicFrame>
    </p:spTree>
    <p:extLst>
      <p:ext uri="{BB962C8B-B14F-4D97-AF65-F5344CB8AC3E}">
        <p14:creationId xmlns:p14="http://schemas.microsoft.com/office/powerpoint/2010/main" val="3235710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1AF068-101A-D5CE-621F-183DC5572A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6" name="TextBox 5">
            <a:extLst>
              <a:ext uri="{FF2B5EF4-FFF2-40B4-BE49-F238E27FC236}">
                <a16:creationId xmlns:a16="http://schemas.microsoft.com/office/drawing/2014/main" id="{82E63A7D-B420-216A-7F49-A9C36645E137}"/>
              </a:ext>
            </a:extLst>
          </p:cNvPr>
          <p:cNvSpPr txBox="1"/>
          <p:nvPr/>
        </p:nvSpPr>
        <p:spPr>
          <a:xfrm>
            <a:off x="411478" y="379526"/>
            <a:ext cx="8321041" cy="1938992"/>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a:solidFill>
                  <a:srgbClr val="008080"/>
                </a:solidFill>
                <a:latin typeface="Consolas" panose="020B0609020204030204" pitchFamily="49" charset="0"/>
              </a:rPr>
              <a:t>&lt;</a:t>
            </a:r>
            <a:r>
              <a:rPr lang="en-IN" sz="2000">
                <a:solidFill>
                  <a:srgbClr val="3F7F7F"/>
                </a:solidFill>
                <a:latin typeface="Consolas" panose="020B0609020204030204" pitchFamily="49" charset="0"/>
              </a:rPr>
              <a:t>body</a:t>
            </a:r>
            <a:r>
              <a:rPr lang="en-IN" sz="2000">
                <a:solidFill>
                  <a:srgbClr val="008080"/>
                </a:solidFill>
                <a:latin typeface="Consolas" panose="020B0609020204030204" pitchFamily="49" charset="0"/>
              </a:rPr>
              <a:t>&gt;</a:t>
            </a:r>
          </a:p>
          <a:p>
            <a:pPr algn="l"/>
            <a:r>
              <a:rPr lang="en-IN" sz="2000">
                <a:solidFill>
                  <a:srgbClr val="000000"/>
                </a:solidFill>
                <a:latin typeface="Consolas" panose="020B0609020204030204" pitchFamily="49" charset="0"/>
              </a:rPr>
              <a:t>   </a:t>
            </a:r>
            <a:r>
              <a:rPr lang="en-IN" sz="2000">
                <a:solidFill>
                  <a:srgbClr val="008080"/>
                </a:solidFill>
                <a:latin typeface="Consolas" panose="020B0609020204030204" pitchFamily="49" charset="0"/>
              </a:rPr>
              <a:t>&lt;</a:t>
            </a:r>
            <a:r>
              <a:rPr lang="en-IN" sz="2000">
                <a:solidFill>
                  <a:srgbClr val="3F7F7F"/>
                </a:solidFill>
                <a:latin typeface="Consolas" panose="020B0609020204030204" pitchFamily="49" charset="0"/>
              </a:rPr>
              <a:t>form </a:t>
            </a:r>
            <a:r>
              <a:rPr lang="en-IN" sz="2000">
                <a:solidFill>
                  <a:srgbClr val="7F007F"/>
                </a:solidFill>
                <a:latin typeface="Consolas" panose="020B0609020204030204" pitchFamily="49" charset="0"/>
              </a:rPr>
              <a:t>action</a:t>
            </a:r>
            <a:r>
              <a:rPr lang="en-IN" sz="2000">
                <a:solidFill>
                  <a:srgbClr val="000000"/>
                </a:solidFill>
                <a:latin typeface="Consolas" panose="020B0609020204030204" pitchFamily="49" charset="0"/>
              </a:rPr>
              <a:t>=</a:t>
            </a:r>
            <a:r>
              <a:rPr lang="en-IN" sz="2000" i="1">
                <a:solidFill>
                  <a:srgbClr val="2A00FF"/>
                </a:solidFill>
                <a:latin typeface="Consolas" panose="020B0609020204030204" pitchFamily="49" charset="0"/>
              </a:rPr>
              <a:t>"welcome.jsp"</a:t>
            </a:r>
            <a:r>
              <a:rPr lang="en-IN" sz="2000" i="1">
                <a:solidFill>
                  <a:srgbClr val="008080"/>
                </a:solidFill>
                <a:latin typeface="Consolas" panose="020B0609020204030204" pitchFamily="49" charset="0"/>
              </a:rPr>
              <a:t>&gt;</a:t>
            </a:r>
          </a:p>
          <a:p>
            <a:pPr algn="l"/>
            <a:r>
              <a:rPr lang="en-US" sz="2000">
                <a:solidFill>
                  <a:srgbClr val="008080"/>
                </a:solidFill>
                <a:latin typeface="Consolas" panose="020B0609020204030204" pitchFamily="49" charset="0"/>
              </a:rPr>
              <a:t>   &lt;</a:t>
            </a:r>
            <a:r>
              <a:rPr lang="en-US" sz="2000">
                <a:solidFill>
                  <a:srgbClr val="3F7F7F"/>
                </a:solidFill>
                <a:latin typeface="Consolas" panose="020B0609020204030204" pitchFamily="49" charset="0"/>
              </a:rPr>
              <a:t>input </a:t>
            </a:r>
            <a:r>
              <a:rPr lang="en-US" sz="2000">
                <a:solidFill>
                  <a:srgbClr val="7F007F"/>
                </a:solidFill>
                <a:latin typeface="Consolas" panose="020B0609020204030204" pitchFamily="49" charset="0"/>
              </a:rPr>
              <a:t>type</a:t>
            </a:r>
            <a:r>
              <a:rPr lang="en-US" sz="2000">
                <a:solidFill>
                  <a:srgbClr val="000000"/>
                </a:solidFill>
                <a:latin typeface="Consolas" panose="020B0609020204030204" pitchFamily="49" charset="0"/>
              </a:rPr>
              <a:t>=</a:t>
            </a:r>
            <a:r>
              <a:rPr lang="en-US" sz="2000" i="1">
                <a:solidFill>
                  <a:srgbClr val="2A00FF"/>
                </a:solidFill>
                <a:latin typeface="Consolas" panose="020B0609020204030204" pitchFamily="49" charset="0"/>
              </a:rPr>
              <a:t>"text" </a:t>
            </a:r>
            <a:r>
              <a:rPr lang="en-US" sz="2000" i="1">
                <a:solidFill>
                  <a:srgbClr val="7F007F"/>
                </a:solidFill>
                <a:latin typeface="Consolas" panose="020B0609020204030204" pitchFamily="49" charset="0"/>
              </a:rPr>
              <a:t>name</a:t>
            </a:r>
            <a:r>
              <a:rPr lang="en-US" sz="2000" i="1">
                <a:solidFill>
                  <a:srgbClr val="000000"/>
                </a:solidFill>
                <a:latin typeface="Consolas" panose="020B0609020204030204" pitchFamily="49" charset="0"/>
              </a:rPr>
              <a:t>=</a:t>
            </a:r>
            <a:r>
              <a:rPr lang="en-US" sz="2000" i="1">
                <a:solidFill>
                  <a:srgbClr val="2A00FF"/>
                </a:solidFill>
                <a:latin typeface="Consolas" panose="020B0609020204030204" pitchFamily="49" charset="0"/>
              </a:rPr>
              <a:t>"userName" </a:t>
            </a:r>
            <a:r>
              <a:rPr lang="en-US" sz="2000" i="1">
                <a:solidFill>
                  <a:srgbClr val="008080"/>
                </a:solidFill>
                <a:latin typeface="Consolas" panose="020B0609020204030204" pitchFamily="49" charset="0"/>
              </a:rPr>
              <a:t>/&gt;</a:t>
            </a:r>
          </a:p>
          <a:p>
            <a:pPr algn="l"/>
            <a:r>
              <a:rPr lang="en-US" sz="2000">
                <a:solidFill>
                  <a:srgbClr val="008080"/>
                </a:solidFill>
                <a:latin typeface="Consolas" panose="020B0609020204030204" pitchFamily="49" charset="0"/>
              </a:rPr>
              <a:t>   &lt;</a:t>
            </a:r>
            <a:r>
              <a:rPr lang="en-US" sz="2000">
                <a:solidFill>
                  <a:srgbClr val="3F7F7F"/>
                </a:solidFill>
                <a:latin typeface="Consolas" panose="020B0609020204030204" pitchFamily="49" charset="0"/>
              </a:rPr>
              <a:t>input </a:t>
            </a:r>
            <a:r>
              <a:rPr lang="en-US" sz="2000">
                <a:solidFill>
                  <a:srgbClr val="7F007F"/>
                </a:solidFill>
                <a:latin typeface="Consolas" panose="020B0609020204030204" pitchFamily="49" charset="0"/>
              </a:rPr>
              <a:t>type</a:t>
            </a:r>
            <a:r>
              <a:rPr lang="en-US" sz="2000">
                <a:solidFill>
                  <a:srgbClr val="000000"/>
                </a:solidFill>
                <a:latin typeface="Consolas" panose="020B0609020204030204" pitchFamily="49" charset="0"/>
              </a:rPr>
              <a:t>=</a:t>
            </a:r>
            <a:r>
              <a:rPr lang="en-US" sz="2000" i="1">
                <a:solidFill>
                  <a:srgbClr val="2A00FF"/>
                </a:solidFill>
                <a:latin typeface="Consolas" panose="020B0609020204030204" pitchFamily="49" charset="0"/>
              </a:rPr>
              <a:t>"submit" </a:t>
            </a:r>
            <a:r>
              <a:rPr lang="en-US" sz="2000" i="1">
                <a:solidFill>
                  <a:srgbClr val="7F007F"/>
                </a:solidFill>
                <a:latin typeface="Consolas" panose="020B0609020204030204" pitchFamily="49" charset="0"/>
              </a:rPr>
              <a:t>value</a:t>
            </a:r>
            <a:r>
              <a:rPr lang="en-US" sz="2000" i="1">
                <a:solidFill>
                  <a:srgbClr val="000000"/>
                </a:solidFill>
                <a:latin typeface="Consolas" panose="020B0609020204030204" pitchFamily="49" charset="0"/>
              </a:rPr>
              <a:t>=</a:t>
            </a:r>
            <a:r>
              <a:rPr lang="en-US" sz="2000" i="1">
                <a:solidFill>
                  <a:srgbClr val="2A00FF"/>
                </a:solidFill>
                <a:latin typeface="Consolas" panose="020B0609020204030204" pitchFamily="49" charset="0"/>
              </a:rPr>
              <a:t>"login"</a:t>
            </a:r>
            <a:r>
              <a:rPr lang="en-US" sz="2000" i="1">
                <a:solidFill>
                  <a:srgbClr val="008080"/>
                </a:solidFill>
                <a:latin typeface="Consolas" panose="020B0609020204030204" pitchFamily="49" charset="0"/>
              </a:rPr>
              <a:t>/&gt;</a:t>
            </a:r>
          </a:p>
          <a:p>
            <a:pPr algn="l"/>
            <a:r>
              <a:rPr lang="en-IN" sz="2000">
                <a:solidFill>
                  <a:srgbClr val="000000"/>
                </a:solidFill>
                <a:latin typeface="Consolas" panose="020B0609020204030204" pitchFamily="49" charset="0"/>
              </a:rPr>
              <a:t>   </a:t>
            </a:r>
            <a:r>
              <a:rPr lang="en-IN" sz="2000">
                <a:solidFill>
                  <a:srgbClr val="008080"/>
                </a:solidFill>
                <a:latin typeface="Consolas" panose="020B0609020204030204" pitchFamily="49" charset="0"/>
              </a:rPr>
              <a:t>&lt;/</a:t>
            </a:r>
            <a:r>
              <a:rPr lang="en-IN" sz="2000">
                <a:solidFill>
                  <a:srgbClr val="3F7F7F"/>
                </a:solidFill>
                <a:latin typeface="Consolas" panose="020B0609020204030204" pitchFamily="49" charset="0"/>
              </a:rPr>
              <a:t>form</a:t>
            </a:r>
            <a:r>
              <a:rPr lang="en-IN" sz="2000">
                <a:solidFill>
                  <a:srgbClr val="008080"/>
                </a:solidFill>
                <a:latin typeface="Consolas" panose="020B0609020204030204" pitchFamily="49" charset="0"/>
              </a:rPr>
              <a:t>&gt;</a:t>
            </a:r>
          </a:p>
          <a:p>
            <a:pPr algn="l"/>
            <a:r>
              <a:rPr lang="en-IN" sz="2000">
                <a:solidFill>
                  <a:srgbClr val="008080"/>
                </a:solidFill>
                <a:latin typeface="Consolas" panose="020B0609020204030204" pitchFamily="49" charset="0"/>
              </a:rPr>
              <a:t>&lt;/</a:t>
            </a:r>
            <a:r>
              <a:rPr lang="en-IN" sz="2000">
                <a:solidFill>
                  <a:srgbClr val="3F7F7F"/>
                </a:solidFill>
                <a:latin typeface="Consolas" panose="020B0609020204030204" pitchFamily="49" charset="0"/>
              </a:rPr>
              <a:t>body</a:t>
            </a:r>
            <a:r>
              <a:rPr lang="en-IN" sz="2000">
                <a:solidFill>
                  <a:srgbClr val="008080"/>
                </a:solidFill>
                <a:latin typeface="Consolas" panose="020B0609020204030204" pitchFamily="49" charset="0"/>
              </a:rPr>
              <a:t>&gt;</a:t>
            </a:r>
            <a:endParaRPr lang="en-IN" sz="2000" dirty="0"/>
          </a:p>
        </p:txBody>
      </p:sp>
      <p:sp>
        <p:nvSpPr>
          <p:cNvPr id="13" name="TextBox 12">
            <a:extLst>
              <a:ext uri="{FF2B5EF4-FFF2-40B4-BE49-F238E27FC236}">
                <a16:creationId xmlns:a16="http://schemas.microsoft.com/office/drawing/2014/main" id="{EE8182EE-5987-4632-FDF5-EA08F5DB56B9}"/>
              </a:ext>
            </a:extLst>
          </p:cNvPr>
          <p:cNvSpPr txBox="1"/>
          <p:nvPr/>
        </p:nvSpPr>
        <p:spPr>
          <a:xfrm>
            <a:off x="411478" y="2568597"/>
            <a:ext cx="8451168" cy="4247317"/>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p>
          <a:p>
            <a:pPr algn="l"/>
            <a:r>
              <a:rPr lang="en-IN" sz="1800" dirty="0">
                <a:solidFill>
                  <a:srgbClr val="BF5F3F"/>
                </a:solidFill>
                <a:latin typeface="Consolas" panose="020B0609020204030204" pitchFamily="49" charset="0"/>
              </a:rPr>
              <a:t>&lt;%</a:t>
            </a:r>
          </a:p>
          <a:p>
            <a:pPr algn="l"/>
            <a:r>
              <a:rPr lang="en-IN" sz="1800" dirty="0">
                <a:solidFill>
                  <a:srgbClr val="000000"/>
                </a:solidFill>
                <a:latin typeface="Consolas" panose="020B0609020204030204" pitchFamily="49" charset="0"/>
              </a:rPr>
              <a:t>String </a:t>
            </a:r>
            <a:r>
              <a:rPr lang="en-IN" sz="1800" dirty="0" err="1">
                <a:solidFill>
                  <a:srgbClr val="000000"/>
                </a:solidFill>
                <a:latin typeface="Consolas" panose="020B0609020204030204" pitchFamily="49" charset="0"/>
              </a:rPr>
              <a:t>userName</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request.getParameter</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userName</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userName.equals</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"admin"</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session.setAttribute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userName</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userName</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response.sendRedirect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home.jsp</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else</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out.print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"Invalid username."</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response.sendRedirect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t>
            </a:r>
            <a:r>
              <a:rPr lang="en-IN" sz="1800">
                <a:solidFill>
                  <a:srgbClr val="2A00FF"/>
                </a:solidFill>
                <a:latin typeface="Consolas" panose="020B0609020204030204" pitchFamily="49" charset="0"/>
              </a:rPr>
              <a:t>login.html"</a:t>
            </a:r>
            <a:r>
              <a:rPr lang="en-IN" sz="180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a:solidFill>
                  <a:srgbClr val="BF5F3F"/>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body</a:t>
            </a:r>
            <a:r>
              <a:rPr lang="en-IN" sz="1800" dirty="0">
                <a:solidFill>
                  <a:srgbClr val="008080"/>
                </a:solidFill>
                <a:latin typeface="Consolas" panose="020B0609020204030204" pitchFamily="49" charset="0"/>
              </a:rPr>
              <a:t>&gt;</a:t>
            </a:r>
            <a:endParaRPr lang="en-IN" sz="1800" dirty="0"/>
          </a:p>
        </p:txBody>
      </p:sp>
      <p:sp>
        <p:nvSpPr>
          <p:cNvPr id="14" name="TextBox 13">
            <a:extLst>
              <a:ext uri="{FF2B5EF4-FFF2-40B4-BE49-F238E27FC236}">
                <a16:creationId xmlns:a16="http://schemas.microsoft.com/office/drawing/2014/main" id="{4A348865-2354-F758-1B4E-910722B16A56}"/>
              </a:ext>
            </a:extLst>
          </p:cNvPr>
          <p:cNvSpPr txBox="1"/>
          <p:nvPr/>
        </p:nvSpPr>
        <p:spPr>
          <a:xfrm>
            <a:off x="6935372" y="379526"/>
            <a:ext cx="1797147" cy="400110"/>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008080"/>
                </a:solidFill>
                <a:highlight>
                  <a:srgbClr val="FFFF00"/>
                </a:highlight>
                <a:latin typeface="Consolas" panose="020B0609020204030204" pitchFamily="49" charset="0"/>
              </a:rPr>
              <a:t>login.html</a:t>
            </a:r>
            <a:endParaRPr lang="en-IN" sz="2000" dirty="0">
              <a:highlight>
                <a:srgbClr val="FFFF00"/>
              </a:highlight>
            </a:endParaRPr>
          </a:p>
        </p:txBody>
      </p:sp>
      <p:sp>
        <p:nvSpPr>
          <p:cNvPr id="16" name="TextBox 15">
            <a:extLst>
              <a:ext uri="{FF2B5EF4-FFF2-40B4-BE49-F238E27FC236}">
                <a16:creationId xmlns:a16="http://schemas.microsoft.com/office/drawing/2014/main" id="{7F123539-80A1-5491-399E-E0A1D91E97E7}"/>
              </a:ext>
            </a:extLst>
          </p:cNvPr>
          <p:cNvSpPr txBox="1"/>
          <p:nvPr/>
        </p:nvSpPr>
        <p:spPr>
          <a:xfrm>
            <a:off x="7065498" y="2568597"/>
            <a:ext cx="1797148" cy="400110"/>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defPPr marR="0" lvl="0" algn="l" rtl="0">
              <a:lnSpc>
                <a:spcPct val="100000"/>
              </a:lnSpc>
              <a:spcBef>
                <a:spcPts val="0"/>
              </a:spcBef>
              <a:spcAft>
                <a:spcPts val="0"/>
              </a:spcAft>
            </a:defPPr>
            <a:lvl1pPr>
              <a:defRPr sz="2000">
                <a:solidFill>
                  <a:srgbClr val="008080"/>
                </a:solidFill>
                <a:highlight>
                  <a:srgbClr val="FFFF00"/>
                </a:highlight>
                <a:latin typeface="Consolas" panose="020B0609020204030204" pitchFamily="49" charset="0"/>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dirty="0" err="1"/>
              <a:t>welcome.jsp</a:t>
            </a:r>
            <a:endParaRPr lang="en-IN" dirty="0"/>
          </a:p>
        </p:txBody>
      </p:sp>
    </p:spTree>
    <p:extLst>
      <p:ext uri="{BB962C8B-B14F-4D97-AF65-F5344CB8AC3E}">
        <p14:creationId xmlns:p14="http://schemas.microsoft.com/office/powerpoint/2010/main" val="3659197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1AF068-101A-D5CE-621F-183DC5572A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
        <p:nvSpPr>
          <p:cNvPr id="5" name="TextBox 4">
            <a:extLst>
              <a:ext uri="{FF2B5EF4-FFF2-40B4-BE49-F238E27FC236}">
                <a16:creationId xmlns:a16="http://schemas.microsoft.com/office/drawing/2014/main" id="{DC6FCEED-F00D-0D82-99B3-96DE49AFAEED}"/>
              </a:ext>
            </a:extLst>
          </p:cNvPr>
          <p:cNvSpPr txBox="1"/>
          <p:nvPr/>
        </p:nvSpPr>
        <p:spPr>
          <a:xfrm>
            <a:off x="397409" y="1234586"/>
            <a:ext cx="8591845" cy="2862322"/>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p>
          <a:p>
            <a:pPr algn="l"/>
            <a:endParaRPr lang="en-IN" sz="2000" dirty="0">
              <a:solidFill>
                <a:srgbClr val="008080"/>
              </a:solidFill>
              <a:latin typeface="Consolas" panose="020B0609020204030204" pitchFamily="49" charset="0"/>
            </a:endParaRPr>
          </a:p>
          <a:p>
            <a:pPr algn="l"/>
            <a:r>
              <a:rPr lang="pt-BR" sz="2000" dirty="0">
                <a:solidFill>
                  <a:srgbClr val="008080"/>
                </a:solidFill>
                <a:latin typeface="Consolas" panose="020B0609020204030204" pitchFamily="49" charset="0"/>
              </a:rPr>
              <a:t>&lt;</a:t>
            </a:r>
            <a:r>
              <a:rPr lang="pt-BR" sz="2000" dirty="0">
                <a:solidFill>
                  <a:srgbClr val="3F7F7F"/>
                </a:solidFill>
                <a:latin typeface="Consolas" panose="020B0609020204030204" pitchFamily="49" charset="0"/>
              </a:rPr>
              <a:t>h3</a:t>
            </a:r>
            <a:r>
              <a:rPr lang="pt-BR" sz="2000" dirty="0">
                <a:solidFill>
                  <a:srgbClr val="008080"/>
                </a:solidFill>
                <a:latin typeface="Consolas" panose="020B0609020204030204" pitchFamily="49" charset="0"/>
              </a:rPr>
              <a:t>&gt;</a:t>
            </a:r>
            <a:r>
              <a:rPr lang="pt-BR" sz="2000" dirty="0">
                <a:solidFill>
                  <a:srgbClr val="000000"/>
                </a:solidFill>
                <a:latin typeface="Consolas" panose="020B0609020204030204" pitchFamily="49" charset="0"/>
              </a:rPr>
              <a:t>Home page</a:t>
            </a:r>
            <a:r>
              <a:rPr lang="pt-BR" sz="2000" dirty="0">
                <a:solidFill>
                  <a:srgbClr val="008080"/>
                </a:solidFill>
                <a:latin typeface="Consolas" panose="020B0609020204030204" pitchFamily="49" charset="0"/>
              </a:rPr>
              <a:t>&lt;/</a:t>
            </a:r>
            <a:r>
              <a:rPr lang="pt-BR" sz="2000" dirty="0">
                <a:solidFill>
                  <a:srgbClr val="3F7F7F"/>
                </a:solidFill>
                <a:latin typeface="Consolas" panose="020B0609020204030204" pitchFamily="49" charset="0"/>
              </a:rPr>
              <a:t>h3</a:t>
            </a:r>
            <a:r>
              <a:rPr lang="pt-BR" sz="2000" dirty="0">
                <a:solidFill>
                  <a:srgbClr val="008080"/>
                </a:solidFill>
                <a:latin typeface="Consolas" panose="020B0609020204030204" pitchFamily="49" charset="0"/>
              </a:rPr>
              <a:t>&gt;</a:t>
            </a:r>
            <a:r>
              <a:rPr lang="pt-BR" sz="2000" dirty="0">
                <a:solidFill>
                  <a:srgbClr val="000000"/>
                </a:solidFill>
                <a:latin typeface="Consolas" panose="020B0609020204030204" pitchFamily="49" charset="0"/>
              </a:rPr>
              <a:t> </a:t>
            </a:r>
            <a:r>
              <a:rPr lang="pt-BR" sz="2000" dirty="0">
                <a:solidFill>
                  <a:srgbClr val="008080"/>
                </a:solidFill>
                <a:latin typeface="Consolas" panose="020B0609020204030204" pitchFamily="49" charset="0"/>
              </a:rPr>
              <a:t>&lt;</a:t>
            </a:r>
            <a:r>
              <a:rPr lang="pt-BR" sz="2000" dirty="0">
                <a:solidFill>
                  <a:srgbClr val="3F7F7F"/>
                </a:solidFill>
                <a:latin typeface="Consolas" panose="020B0609020204030204" pitchFamily="49" charset="0"/>
              </a:rPr>
              <a:t>hr</a:t>
            </a:r>
            <a:r>
              <a:rPr lang="pt-BR" sz="2000" dirty="0">
                <a:solidFill>
                  <a:srgbClr val="008080"/>
                </a:solidFill>
                <a:latin typeface="Consolas" panose="020B0609020204030204" pitchFamily="49" charset="0"/>
              </a:rPr>
              <a:t>&gt;</a:t>
            </a:r>
          </a:p>
          <a:p>
            <a:pPr algn="l"/>
            <a:r>
              <a:rPr lang="en-IN" sz="2000" dirty="0">
                <a:solidFill>
                  <a:srgbClr val="BF5F3F"/>
                </a:solidFill>
                <a:latin typeface="Consolas" panose="020B0609020204030204" pitchFamily="49" charset="0"/>
              </a:rPr>
              <a:t>&lt;%</a:t>
            </a:r>
          </a:p>
          <a:p>
            <a:pPr algn="l"/>
            <a:r>
              <a:rPr lang="en-IN" sz="2000" dirty="0">
                <a:solidFill>
                  <a:srgbClr val="000000"/>
                </a:solidFill>
                <a:latin typeface="Consolas" panose="020B0609020204030204" pitchFamily="49" charset="0"/>
              </a:rPr>
              <a:t>   String username=(String)</a:t>
            </a:r>
            <a:r>
              <a:rPr lang="en-IN" sz="2000" dirty="0" err="1">
                <a:solidFill>
                  <a:srgbClr val="000000"/>
                </a:solidFill>
                <a:latin typeface="Consolas" panose="020B0609020204030204" pitchFamily="49" charset="0"/>
              </a:rPr>
              <a:t>session.getAttribute</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a:t>
            </a:r>
            <a:r>
              <a:rPr lang="en-IN" sz="2000" dirty="0" err="1">
                <a:solidFill>
                  <a:srgbClr val="2A00FF"/>
                </a:solidFill>
                <a:latin typeface="Consolas" panose="020B0609020204030204" pitchFamily="49" charset="0"/>
              </a:rPr>
              <a:t>userName</a:t>
            </a:r>
            <a:r>
              <a:rPr lang="en-IN" sz="2000" dirty="0">
                <a:solidFill>
                  <a:srgbClr val="2A00FF"/>
                </a:solidFill>
                <a:latin typeface="Consolas" panose="020B0609020204030204" pitchFamily="49" charset="0"/>
              </a:rPr>
              <a:t>"</a:t>
            </a:r>
            <a:r>
              <a:rPr lang="en-IN"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out.print</a:t>
            </a:r>
            <a:r>
              <a:rPr lang="en-US" sz="2000" dirty="0">
                <a:solidFill>
                  <a:srgbClr val="000000"/>
                </a:solidFill>
                <a:latin typeface="Consolas" panose="020B0609020204030204" pitchFamily="49" charset="0"/>
              </a:rPr>
              <a:t>(</a:t>
            </a:r>
            <a:r>
              <a:rPr lang="en-US" sz="2000" dirty="0">
                <a:solidFill>
                  <a:srgbClr val="2A00FF"/>
                </a:solidFill>
                <a:latin typeface="Consolas" panose="020B0609020204030204" pitchFamily="49" charset="0"/>
              </a:rPr>
              <a:t>"Logged in user: "</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userName</a:t>
            </a:r>
            <a:r>
              <a:rPr lang="en-US" sz="2000" dirty="0">
                <a:solidFill>
                  <a:srgbClr val="000000"/>
                </a:solidFill>
                <a:latin typeface="Consolas" panose="020B0609020204030204" pitchFamily="49" charset="0"/>
              </a:rPr>
              <a:t>);</a:t>
            </a:r>
          </a:p>
          <a:p>
            <a:pPr algn="l"/>
            <a:r>
              <a:rPr lang="en-IN" sz="2000" dirty="0">
                <a:solidFill>
                  <a:srgbClr val="BF5F3F"/>
                </a:solidFill>
                <a:latin typeface="Consolas" panose="020B0609020204030204" pitchFamily="49" charset="0"/>
              </a:rPr>
              <a:t>%&gt;</a:t>
            </a:r>
          </a:p>
          <a:p>
            <a:pPr algn="l"/>
            <a:r>
              <a:rPr lang="en-IN" sz="2000" dirty="0">
                <a:solidFill>
                  <a:srgbClr val="008080"/>
                </a:solidFill>
                <a:latin typeface="Consolas" panose="020B0609020204030204" pitchFamily="49" charset="0"/>
              </a:rPr>
              <a:t>&lt;/</a:t>
            </a:r>
            <a:r>
              <a:rPr lang="en-IN" sz="2000" dirty="0">
                <a:solidFill>
                  <a:srgbClr val="3F7F7F"/>
                </a:solidFill>
                <a:latin typeface="Consolas" panose="020B0609020204030204" pitchFamily="49" charset="0"/>
              </a:rPr>
              <a:t>body</a:t>
            </a:r>
            <a:r>
              <a:rPr lang="en-IN" sz="2000" dirty="0">
                <a:solidFill>
                  <a:srgbClr val="008080"/>
                </a:solidFill>
                <a:latin typeface="Consolas" panose="020B0609020204030204" pitchFamily="49" charset="0"/>
              </a:rPr>
              <a:t>&gt;</a:t>
            </a:r>
          </a:p>
          <a:p>
            <a:pPr algn="l"/>
            <a:endParaRPr lang="en-IN" sz="2000" dirty="0"/>
          </a:p>
        </p:txBody>
      </p:sp>
      <p:sp>
        <p:nvSpPr>
          <p:cNvPr id="8" name="TextBox 7">
            <a:extLst>
              <a:ext uri="{FF2B5EF4-FFF2-40B4-BE49-F238E27FC236}">
                <a16:creationId xmlns:a16="http://schemas.microsoft.com/office/drawing/2014/main" id="{1B18AE6C-3E2F-DF46-8799-F993E36FD1AE}"/>
              </a:ext>
            </a:extLst>
          </p:cNvPr>
          <p:cNvSpPr txBox="1"/>
          <p:nvPr/>
        </p:nvSpPr>
        <p:spPr>
          <a:xfrm>
            <a:off x="7624690" y="1234586"/>
            <a:ext cx="1415560" cy="400110"/>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defPPr marR="0" lvl="0" algn="l" rtl="0">
              <a:lnSpc>
                <a:spcPct val="100000"/>
              </a:lnSpc>
              <a:spcBef>
                <a:spcPts val="0"/>
              </a:spcBef>
              <a:spcAft>
                <a:spcPts val="0"/>
              </a:spcAft>
            </a:defPPr>
            <a:lvl1pPr>
              <a:defRPr sz="2000">
                <a:solidFill>
                  <a:srgbClr val="008080"/>
                </a:solidFill>
                <a:highlight>
                  <a:srgbClr val="FFFF00"/>
                </a:highlight>
                <a:latin typeface="Consolas" panose="020B0609020204030204" pitchFamily="49" charset="0"/>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dirty="0" err="1"/>
              <a:t>home.jsp</a:t>
            </a:r>
            <a:endParaRPr lang="en-IN" dirty="0"/>
          </a:p>
        </p:txBody>
      </p:sp>
    </p:spTree>
    <p:extLst>
      <p:ext uri="{BB962C8B-B14F-4D97-AF65-F5344CB8AC3E}">
        <p14:creationId xmlns:p14="http://schemas.microsoft.com/office/powerpoint/2010/main" val="2412545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47D4-FF42-E17C-C2BE-B7BB4FFD4DB1}"/>
              </a:ext>
            </a:extLst>
          </p:cNvPr>
          <p:cNvSpPr>
            <a:spLocks noGrp="1"/>
          </p:cNvSpPr>
          <p:nvPr>
            <p:ph type="title"/>
          </p:nvPr>
        </p:nvSpPr>
        <p:spPr/>
        <p:txBody>
          <a:bodyPr>
            <a:normAutofit/>
          </a:bodyPr>
          <a:lstStyle/>
          <a:p>
            <a:r>
              <a:rPr lang="en-US" sz="3200" b="1" dirty="0" err="1"/>
              <a:t>PageContext</a:t>
            </a:r>
            <a:endParaRPr lang="en-IN" sz="3200" b="1" dirty="0"/>
          </a:p>
        </p:txBody>
      </p:sp>
      <p:sp>
        <p:nvSpPr>
          <p:cNvPr id="3" name="Text Placeholder 2">
            <a:extLst>
              <a:ext uri="{FF2B5EF4-FFF2-40B4-BE49-F238E27FC236}">
                <a16:creationId xmlns:a16="http://schemas.microsoft.com/office/drawing/2014/main" id="{880BB5BC-C647-D938-BF59-682241D2E086}"/>
              </a:ext>
            </a:extLst>
          </p:cNvPr>
          <p:cNvSpPr>
            <a:spLocks noGrp="1"/>
          </p:cNvSpPr>
          <p:nvPr>
            <p:ph type="body" idx="1"/>
          </p:nvPr>
        </p:nvSpPr>
        <p:spPr>
          <a:xfrm>
            <a:off x="323557" y="1582029"/>
            <a:ext cx="8191793" cy="4973516"/>
          </a:xfrm>
        </p:spPr>
        <p:txBody>
          <a:bodyPr>
            <a:noAutofit/>
          </a:bodyPr>
          <a:lstStyle/>
          <a:p>
            <a:pPr>
              <a:buFont typeface="Arial" panose="020B0604020202020204" pitchFamily="34" charset="0"/>
              <a:buChar char="•"/>
            </a:pPr>
            <a:r>
              <a:rPr lang="en-US" sz="1800" dirty="0" err="1">
                <a:solidFill>
                  <a:srgbClr val="000000"/>
                </a:solidFill>
                <a:latin typeface="Verdana" panose="020B0604030504040204" pitchFamily="34" charset="0"/>
              </a:rPr>
              <a:t>pageContext</a:t>
            </a:r>
            <a:r>
              <a:rPr lang="en-US" sz="1800" dirty="0">
                <a:solidFill>
                  <a:srgbClr val="000000"/>
                </a:solidFill>
                <a:latin typeface="Verdana" panose="020B0604030504040204" pitchFamily="34" charset="0"/>
              </a:rPr>
              <a:t> is used to access all the information of JSP page.</a:t>
            </a:r>
          </a:p>
          <a:p>
            <a:pPr>
              <a:buFont typeface="Arial" panose="020B0604020202020204" pitchFamily="34" charset="0"/>
              <a:buChar char="•"/>
            </a:pPr>
            <a:r>
              <a:rPr lang="en-US" sz="1800" dirty="0">
                <a:solidFill>
                  <a:srgbClr val="000000"/>
                </a:solidFill>
                <a:latin typeface="Verdana" panose="020B0604030504040204" pitchFamily="34" charset="0"/>
              </a:rPr>
              <a:t> It is an instance of </a:t>
            </a:r>
            <a:r>
              <a:rPr lang="en-US" sz="1800" dirty="0" err="1">
                <a:solidFill>
                  <a:srgbClr val="000000"/>
                </a:solidFill>
                <a:latin typeface="Verdana" panose="020B0604030504040204" pitchFamily="34" charset="0"/>
              </a:rPr>
              <a:t>javax.servlet.jsp.PageContext</a:t>
            </a:r>
            <a:r>
              <a:rPr lang="en-US" sz="1800" dirty="0">
                <a:solidFill>
                  <a:srgbClr val="000000"/>
                </a:solidFill>
                <a:latin typeface="Verdana" panose="020B0604030504040204" pitchFamily="34" charset="0"/>
              </a:rPr>
              <a:t>.</a:t>
            </a:r>
          </a:p>
          <a:p>
            <a:pPr>
              <a:buFont typeface="Arial" panose="020B0604020202020204" pitchFamily="34" charset="0"/>
              <a:buChar char="•"/>
            </a:pPr>
            <a:r>
              <a:rPr lang="en-US" sz="1800" dirty="0">
                <a:solidFill>
                  <a:srgbClr val="000000"/>
                </a:solidFill>
                <a:latin typeface="Verdana" panose="020B0604030504040204" pitchFamily="34" charset="0"/>
              </a:rPr>
              <a:t>this object is </a:t>
            </a:r>
            <a:r>
              <a:rPr lang="en-US" sz="1800" dirty="0">
                <a:solidFill>
                  <a:srgbClr val="000000"/>
                </a:solidFill>
                <a:highlight>
                  <a:srgbClr val="FFFF00"/>
                </a:highlight>
                <a:latin typeface="Verdana" panose="020B0604030504040204" pitchFamily="34" charset="0"/>
              </a:rPr>
              <a:t>used to manipulate page, request, application and session attributes.</a:t>
            </a:r>
          </a:p>
          <a:p>
            <a:pPr>
              <a:buFont typeface="Arial" panose="020B0604020202020204" pitchFamily="34" charset="0"/>
              <a:buChar char="•"/>
            </a:pPr>
            <a:r>
              <a:rPr lang="en-US" sz="1800" dirty="0">
                <a:solidFill>
                  <a:srgbClr val="000000"/>
                </a:solidFill>
                <a:latin typeface="Verdana" panose="020B0604030504040204" pitchFamily="34" charset="0"/>
              </a:rPr>
              <a:t>The scope of </a:t>
            </a:r>
            <a:r>
              <a:rPr lang="en-US" sz="1800" dirty="0" err="1">
                <a:solidFill>
                  <a:srgbClr val="000000"/>
                </a:solidFill>
                <a:latin typeface="Verdana" panose="020B0604030504040204" pitchFamily="34" charset="0"/>
              </a:rPr>
              <a:t>pageContext</a:t>
            </a:r>
            <a:r>
              <a:rPr lang="en-US" sz="1800" dirty="0">
                <a:solidFill>
                  <a:srgbClr val="000000"/>
                </a:solidFill>
                <a:latin typeface="Verdana" panose="020B0604030504040204" pitchFamily="34" charset="0"/>
              </a:rPr>
              <a:t> can be defined explicitly. The object is valid up to the specified scope only.</a:t>
            </a:r>
          </a:p>
          <a:p>
            <a:pPr marL="1143000" lvl="1" indent="-457200">
              <a:buFont typeface="+mj-lt"/>
              <a:buAutoNum type="arabicPeriod"/>
            </a:pPr>
            <a:r>
              <a:rPr lang="en-IN" sz="1800" b="1" i="0" dirty="0">
                <a:solidFill>
                  <a:schemeClr val="tx1"/>
                </a:solidFill>
                <a:effectLst/>
                <a:latin typeface="Quicksand"/>
              </a:rPr>
              <a:t>SESSION_SCOPE</a:t>
            </a:r>
          </a:p>
          <a:p>
            <a:pPr marL="1143000" lvl="1" indent="-457200">
              <a:buFont typeface="+mj-lt"/>
              <a:buAutoNum type="arabicPeriod"/>
            </a:pPr>
            <a:r>
              <a:rPr lang="en-IN" sz="1800" b="1" i="0" dirty="0">
                <a:solidFill>
                  <a:schemeClr val="tx1"/>
                </a:solidFill>
                <a:effectLst/>
                <a:latin typeface="Quicksand"/>
              </a:rPr>
              <a:t>REQUEST_SCOPE</a:t>
            </a:r>
          </a:p>
          <a:p>
            <a:pPr marL="1143000" lvl="1" indent="-457200">
              <a:buFont typeface="+mj-lt"/>
              <a:buAutoNum type="arabicPeriod"/>
            </a:pPr>
            <a:r>
              <a:rPr lang="en-IN" sz="1800" b="1" i="0" dirty="0">
                <a:solidFill>
                  <a:schemeClr val="tx1"/>
                </a:solidFill>
                <a:effectLst/>
                <a:latin typeface="Quicksand"/>
              </a:rPr>
              <a:t>PAGE_SCOPE</a:t>
            </a:r>
          </a:p>
          <a:p>
            <a:pPr marL="1143000" lvl="1" indent="-457200">
              <a:buFont typeface="+mj-lt"/>
              <a:buAutoNum type="arabicPeriod"/>
            </a:pPr>
            <a:r>
              <a:rPr lang="en-IN" sz="1800" b="1" i="0" dirty="0">
                <a:solidFill>
                  <a:schemeClr val="tx1"/>
                </a:solidFill>
                <a:effectLst/>
                <a:latin typeface="Quicksand"/>
              </a:rPr>
              <a:t>APPLICATION_SCOPE</a:t>
            </a:r>
            <a:endParaRPr lang="en-IN" sz="1800" b="1" i="0" dirty="0">
              <a:solidFill>
                <a:srgbClr val="FFFFFF"/>
              </a:solidFill>
              <a:effectLst/>
              <a:latin typeface="Quicksand"/>
            </a:endParaRPr>
          </a:p>
          <a:p>
            <a:endParaRPr lang="en-IN" sz="1800" dirty="0"/>
          </a:p>
        </p:txBody>
      </p:sp>
      <p:sp>
        <p:nvSpPr>
          <p:cNvPr id="4" name="Slide Number Placeholder 3">
            <a:extLst>
              <a:ext uri="{FF2B5EF4-FFF2-40B4-BE49-F238E27FC236}">
                <a16:creationId xmlns:a16="http://schemas.microsoft.com/office/drawing/2014/main" id="{BD0D14B9-948F-4A20-6B42-F5CB2F250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2309553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JSP Directives – Page, Include and TagLib</a:t>
            </a:r>
            <a:endParaRPr sz="2800" b="1"/>
          </a:p>
        </p:txBody>
      </p:sp>
      <p:sp>
        <p:nvSpPr>
          <p:cNvPr id="344" name="Google Shape;344;p37"/>
          <p:cNvSpPr txBox="1">
            <a:spLocks noGrp="1"/>
          </p:cNvSpPr>
          <p:nvPr>
            <p:ph type="body" idx="1"/>
          </p:nvPr>
        </p:nvSpPr>
        <p:spPr>
          <a:xfrm>
            <a:off x="453326" y="1812747"/>
            <a:ext cx="8128983" cy="1935005"/>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Directives control the processing of an entire JSP page. </a:t>
            </a:r>
            <a:endParaRPr sz="1800">
              <a:solidFill>
                <a:schemeClr val="dk1"/>
              </a:solidFill>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It gives directions to the server regarding processing of a page.</a:t>
            </a:r>
            <a:endParaRPr/>
          </a:p>
          <a:p>
            <a:pPr marL="285750" lvl="0" indent="-285750" algn="l" rtl="0">
              <a:lnSpc>
                <a:spcPct val="150000"/>
              </a:lnSpc>
              <a:spcBef>
                <a:spcPts val="1440"/>
              </a:spcBef>
              <a:spcAft>
                <a:spcPts val="0"/>
              </a:spcAft>
              <a:buClr>
                <a:schemeClr val="dk1"/>
              </a:buClr>
              <a:buSzPts val="1800"/>
              <a:buFont typeface="Arial"/>
              <a:buChar char="•"/>
            </a:pPr>
            <a:r>
              <a:rPr lang="en-US" sz="1800" b="1">
                <a:solidFill>
                  <a:schemeClr val="dk1"/>
                </a:solidFill>
              </a:rPr>
              <a:t>Syntax of Directives:</a:t>
            </a:r>
            <a:endParaRPr sz="1800">
              <a:solidFill>
                <a:schemeClr val="dk1"/>
              </a:solidFill>
            </a:endParaRPr>
          </a:p>
        </p:txBody>
      </p:sp>
      <p:sp>
        <p:nvSpPr>
          <p:cNvPr id="345" name="Google Shape;345;p37"/>
          <p:cNvSpPr txBox="1"/>
          <p:nvPr/>
        </p:nvSpPr>
        <p:spPr>
          <a:xfrm>
            <a:off x="811368" y="3747752"/>
            <a:ext cx="7770941" cy="738664"/>
          </a:xfrm>
          <a:prstGeom prst="rect">
            <a:avLst/>
          </a:prstGeom>
          <a:solidFill>
            <a:srgbClr val="ECE1CA"/>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Quattrocento Sans"/>
                <a:ea typeface="Quattrocento Sans"/>
                <a:cs typeface="Quattrocento Sans"/>
                <a:sym typeface="Quattrocento Sans"/>
              </a:rPr>
              <a:t> </a:t>
            </a:r>
            <a:endParaRPr sz="1400" b="1">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400" b="1">
                <a:solidFill>
                  <a:schemeClr val="dk1"/>
                </a:solidFill>
                <a:latin typeface="Quattrocento Sans"/>
                <a:ea typeface="Quattrocento Sans"/>
                <a:cs typeface="Quattrocento Sans"/>
                <a:sym typeface="Quattrocento Sans"/>
              </a:rPr>
              <a:t>&lt;%@ directive name [attribute name=“value” attribute name=“value” ........]%&gt;</a:t>
            </a:r>
            <a:endParaRPr/>
          </a:p>
          <a:p>
            <a:pPr marL="0" marR="0" lvl="0" indent="0" algn="l" rtl="0">
              <a:spcBef>
                <a:spcPts val="0"/>
              </a:spcBef>
              <a:spcAft>
                <a:spcPts val="0"/>
              </a:spcAft>
              <a:buNone/>
            </a:pPr>
            <a:endParaRPr sz="1400" b="1">
              <a:solidFill>
                <a:schemeClr val="dk1"/>
              </a:solidFill>
              <a:latin typeface="Quattrocento Sans"/>
              <a:ea typeface="Quattrocento Sans"/>
              <a:cs typeface="Quattrocento Sans"/>
              <a:sym typeface="Quattrocento Sans"/>
            </a:endParaRPr>
          </a:p>
        </p:txBody>
      </p:sp>
      <p:sp>
        <p:nvSpPr>
          <p:cNvPr id="346" name="Google Shape;346;p3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47" name="Google Shape;347;p3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48" name="Google Shape;348;p3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JSP Directives – Page, Include and TagLib</a:t>
            </a:r>
            <a:endParaRPr sz="2800" b="1"/>
          </a:p>
        </p:txBody>
      </p:sp>
      <p:sp>
        <p:nvSpPr>
          <p:cNvPr id="354" name="Google Shape;354;p38"/>
          <p:cNvSpPr txBox="1">
            <a:spLocks noGrp="1"/>
          </p:cNvSpPr>
          <p:nvPr>
            <p:ph type="body" idx="1"/>
          </p:nvPr>
        </p:nvSpPr>
        <p:spPr>
          <a:xfrm>
            <a:off x="221506" y="1555170"/>
            <a:ext cx="8128983" cy="1935005"/>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7F7F7F"/>
              </a:buClr>
              <a:buSzPts val="1800"/>
              <a:buFont typeface="Arial"/>
              <a:buChar char="•"/>
            </a:pPr>
            <a:r>
              <a:rPr lang="en-US" sz="1800" b="1"/>
              <a:t>There are three types of Directives in JSP:</a:t>
            </a:r>
            <a:br>
              <a:rPr lang="en-US" sz="1800"/>
            </a:br>
            <a:endParaRPr sz="1800">
              <a:solidFill>
                <a:schemeClr val="dk1"/>
              </a:solidFill>
            </a:endParaRPr>
          </a:p>
        </p:txBody>
      </p:sp>
      <p:sp>
        <p:nvSpPr>
          <p:cNvPr id="355" name="Google Shape;355;p38"/>
          <p:cNvSpPr/>
          <p:nvPr/>
        </p:nvSpPr>
        <p:spPr>
          <a:xfrm>
            <a:off x="4898430" y="765935"/>
            <a:ext cx="3928578" cy="352273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27000" algn="l" rtl="0">
              <a:lnSpc>
                <a:spcPct val="75000"/>
              </a:lnSpc>
              <a:spcBef>
                <a:spcPts val="0"/>
              </a:spcBef>
              <a:spcAft>
                <a:spcPts val="0"/>
              </a:spcAft>
              <a:buClr>
                <a:schemeClr val="dk1"/>
              </a:buClr>
              <a:buSzPts val="2000"/>
              <a:buFont typeface="Quattrocento Sans"/>
              <a:buChar char="•"/>
            </a:pPr>
            <a:r>
              <a:rPr lang="en-US" sz="2000" b="1" i="0" u="none" strike="noStrike" cap="none">
                <a:solidFill>
                  <a:schemeClr val="dk1"/>
                </a:solidFill>
                <a:latin typeface="Quattrocento Sans"/>
                <a:ea typeface="Quattrocento Sans"/>
                <a:cs typeface="Quattrocento Sans"/>
                <a:sym typeface="Quattrocento Sans"/>
              </a:rPr>
              <a:t>Types</a:t>
            </a:r>
            <a:endParaRPr sz="2000" b="1" i="0" u="none" strike="noStrike" cap="none">
              <a:solidFill>
                <a:schemeClr val="dk1"/>
              </a:solidFill>
              <a:latin typeface="Quattrocento Sans"/>
              <a:ea typeface="Quattrocento Sans"/>
              <a:cs typeface="Quattrocento Sans"/>
              <a:sym typeface="Quattrocento Sans"/>
            </a:endParaRPr>
          </a:p>
          <a:p>
            <a:pPr marL="228600" marR="0" lvl="2" indent="-114300" algn="l" rtl="0">
              <a:lnSpc>
                <a:spcPct val="75000"/>
              </a:lnSpc>
              <a:spcBef>
                <a:spcPts val="200"/>
              </a:spcBef>
              <a:spcAft>
                <a:spcPts val="0"/>
              </a:spcAft>
              <a:buClr>
                <a:schemeClr val="dk1"/>
              </a:buClr>
              <a:buSzPts val="1400"/>
              <a:buFont typeface="Quattrocento Sans"/>
              <a:buChar char="•"/>
            </a:pPr>
            <a:r>
              <a:rPr lang="en-US" sz="1400" b="1" i="0" u="none" strike="noStrike" cap="none">
                <a:solidFill>
                  <a:schemeClr val="dk1"/>
                </a:solidFill>
                <a:latin typeface="Quattrocento Sans"/>
                <a:ea typeface="Quattrocento Sans"/>
                <a:cs typeface="Quattrocento Sans"/>
                <a:sym typeface="Quattrocento Sans"/>
              </a:rPr>
              <a:t>Page </a:t>
            </a:r>
            <a:endParaRPr/>
          </a:p>
          <a:p>
            <a:pPr marL="228600" marR="0" lvl="2" indent="-114300" algn="l" rtl="0">
              <a:lnSpc>
                <a:spcPct val="75000"/>
              </a:lnSpc>
              <a:spcBef>
                <a:spcPts val="140"/>
              </a:spcBef>
              <a:spcAft>
                <a:spcPts val="0"/>
              </a:spcAft>
              <a:buClr>
                <a:schemeClr val="dk1"/>
              </a:buClr>
              <a:buSzPts val="1400"/>
              <a:buFont typeface="Quattrocento Sans"/>
              <a:buChar char="•"/>
            </a:pPr>
            <a:r>
              <a:rPr lang="en-US" sz="1400" b="1" i="0" u="none" strike="noStrike" cap="none">
                <a:solidFill>
                  <a:schemeClr val="dk1"/>
                </a:solidFill>
                <a:latin typeface="Quattrocento Sans"/>
                <a:ea typeface="Quattrocento Sans"/>
                <a:cs typeface="Quattrocento Sans"/>
                <a:sym typeface="Quattrocento Sans"/>
              </a:rPr>
              <a:t>Directive</a:t>
            </a:r>
            <a:endParaRPr sz="1400" b="1" i="0" u="none" strike="noStrike" cap="none">
              <a:solidFill>
                <a:schemeClr val="dk1"/>
              </a:solidFill>
              <a:latin typeface="Quattrocento Sans"/>
              <a:ea typeface="Quattrocento Sans"/>
              <a:cs typeface="Quattrocento Sans"/>
              <a:sym typeface="Quattrocento Sans"/>
            </a:endParaRPr>
          </a:p>
          <a:p>
            <a:pPr marL="228600" marR="0" lvl="2" indent="-47625" algn="l" rtl="0">
              <a:lnSpc>
                <a:spcPct val="75000"/>
              </a:lnSpc>
              <a:spcBef>
                <a:spcPts val="140"/>
              </a:spcBef>
              <a:spcAft>
                <a:spcPts val="0"/>
              </a:spcAft>
              <a:buClr>
                <a:schemeClr val="dk1"/>
              </a:buClr>
              <a:buSzPts val="1050"/>
              <a:buFont typeface="Quattrocento Sans"/>
              <a:buNone/>
            </a:pPr>
            <a:endParaRPr sz="1050" b="1" i="0" u="none" strike="noStrike" cap="none">
              <a:solidFill>
                <a:schemeClr val="dk1"/>
              </a:solidFill>
              <a:latin typeface="Quattrocento Sans"/>
              <a:ea typeface="Quattrocento Sans"/>
              <a:cs typeface="Quattrocento Sans"/>
              <a:sym typeface="Quattrocento Sans"/>
            </a:endParaRPr>
          </a:p>
          <a:p>
            <a:pPr marL="228600" marR="0" lvl="2" indent="-114300" algn="l" rtl="0">
              <a:lnSpc>
                <a:spcPct val="75000"/>
              </a:lnSpc>
              <a:spcBef>
                <a:spcPts val="105"/>
              </a:spcBef>
              <a:spcAft>
                <a:spcPts val="0"/>
              </a:spcAft>
              <a:buClr>
                <a:schemeClr val="dk1"/>
              </a:buClr>
              <a:buSzPts val="1400"/>
              <a:buFont typeface="Quattrocento Sans"/>
              <a:buChar char="•"/>
            </a:pPr>
            <a:r>
              <a:rPr lang="en-US" sz="1400" b="1" i="0" u="none" strike="noStrike" cap="none">
                <a:solidFill>
                  <a:schemeClr val="dk1"/>
                </a:solidFill>
                <a:latin typeface="Quattrocento Sans"/>
                <a:ea typeface="Quattrocento Sans"/>
                <a:cs typeface="Quattrocento Sans"/>
                <a:sym typeface="Quattrocento Sans"/>
              </a:rPr>
              <a:t>Include </a:t>
            </a:r>
            <a:endParaRPr/>
          </a:p>
          <a:p>
            <a:pPr marL="228600" marR="0" lvl="2" indent="-114300" algn="l" rtl="0">
              <a:lnSpc>
                <a:spcPct val="75000"/>
              </a:lnSpc>
              <a:spcBef>
                <a:spcPts val="140"/>
              </a:spcBef>
              <a:spcAft>
                <a:spcPts val="0"/>
              </a:spcAft>
              <a:buClr>
                <a:schemeClr val="dk1"/>
              </a:buClr>
              <a:buSzPts val="1400"/>
              <a:buFont typeface="Quattrocento Sans"/>
              <a:buChar char="•"/>
            </a:pPr>
            <a:r>
              <a:rPr lang="en-US" sz="1400" b="1" i="0" u="none" strike="noStrike" cap="none">
                <a:solidFill>
                  <a:schemeClr val="dk1"/>
                </a:solidFill>
                <a:latin typeface="Quattrocento Sans"/>
                <a:ea typeface="Quattrocento Sans"/>
                <a:cs typeface="Quattrocento Sans"/>
                <a:sym typeface="Quattrocento Sans"/>
              </a:rPr>
              <a:t>Directive</a:t>
            </a:r>
            <a:endParaRPr sz="1400" b="1" i="0" u="none" strike="noStrike" cap="none">
              <a:solidFill>
                <a:schemeClr val="dk1"/>
              </a:solidFill>
              <a:latin typeface="Quattrocento Sans"/>
              <a:ea typeface="Quattrocento Sans"/>
              <a:cs typeface="Quattrocento Sans"/>
              <a:sym typeface="Quattrocento Sans"/>
            </a:endParaRPr>
          </a:p>
          <a:p>
            <a:pPr marL="228600" marR="0" lvl="2" indent="-47625" algn="l" rtl="0">
              <a:lnSpc>
                <a:spcPct val="75000"/>
              </a:lnSpc>
              <a:spcBef>
                <a:spcPts val="140"/>
              </a:spcBef>
              <a:spcAft>
                <a:spcPts val="0"/>
              </a:spcAft>
              <a:buClr>
                <a:schemeClr val="dk1"/>
              </a:buClr>
              <a:buSzPts val="1050"/>
              <a:buFont typeface="Quattrocento Sans"/>
              <a:buNone/>
            </a:pPr>
            <a:endParaRPr sz="1050" b="1" i="0" u="none" strike="noStrike" cap="none">
              <a:solidFill>
                <a:schemeClr val="dk1"/>
              </a:solidFill>
              <a:latin typeface="Quattrocento Sans"/>
              <a:ea typeface="Quattrocento Sans"/>
              <a:cs typeface="Quattrocento Sans"/>
              <a:sym typeface="Quattrocento Sans"/>
            </a:endParaRPr>
          </a:p>
          <a:p>
            <a:pPr marL="228600" marR="0" lvl="2" indent="-114300" algn="l" rtl="0">
              <a:lnSpc>
                <a:spcPct val="75000"/>
              </a:lnSpc>
              <a:spcBef>
                <a:spcPts val="105"/>
              </a:spcBef>
              <a:spcAft>
                <a:spcPts val="0"/>
              </a:spcAft>
              <a:buClr>
                <a:schemeClr val="dk1"/>
              </a:buClr>
              <a:buSzPts val="1400"/>
              <a:buFont typeface="Quattrocento Sans"/>
              <a:buChar char="•"/>
            </a:pPr>
            <a:r>
              <a:rPr lang="en-US" sz="1400" b="1" i="0" u="none" strike="noStrike" cap="none">
                <a:solidFill>
                  <a:schemeClr val="dk1"/>
                </a:solidFill>
                <a:latin typeface="Quattrocento Sans"/>
                <a:ea typeface="Quattrocento Sans"/>
                <a:cs typeface="Quattrocento Sans"/>
                <a:sym typeface="Quattrocento Sans"/>
              </a:rPr>
              <a:t>TagLib </a:t>
            </a:r>
            <a:endParaRPr/>
          </a:p>
          <a:p>
            <a:pPr marL="228600" marR="0" lvl="2" indent="-114300" algn="l" rtl="0">
              <a:lnSpc>
                <a:spcPct val="75000"/>
              </a:lnSpc>
              <a:spcBef>
                <a:spcPts val="140"/>
              </a:spcBef>
              <a:spcAft>
                <a:spcPts val="0"/>
              </a:spcAft>
              <a:buClr>
                <a:schemeClr val="dk1"/>
              </a:buClr>
              <a:buSzPts val="1400"/>
              <a:buFont typeface="Quattrocento Sans"/>
              <a:buChar char="•"/>
            </a:pPr>
            <a:r>
              <a:rPr lang="en-US" sz="1400" b="1" i="0" u="none" strike="noStrike" cap="none">
                <a:solidFill>
                  <a:schemeClr val="dk1"/>
                </a:solidFill>
                <a:latin typeface="Quattrocento Sans"/>
                <a:ea typeface="Quattrocento Sans"/>
                <a:cs typeface="Quattrocento Sans"/>
                <a:sym typeface="Quattrocento Sans"/>
              </a:rPr>
              <a:t>Directive</a:t>
            </a:r>
            <a:endParaRPr sz="1400" b="1" i="0" u="none" strike="noStrike" cap="none">
              <a:solidFill>
                <a:schemeClr val="dk1"/>
              </a:solidFill>
              <a:latin typeface="Quattrocento Sans"/>
              <a:ea typeface="Quattrocento Sans"/>
              <a:cs typeface="Quattrocento Sans"/>
              <a:sym typeface="Quattrocento Sans"/>
            </a:endParaRPr>
          </a:p>
          <a:p>
            <a:pPr marL="228600" marR="0" lvl="2" indent="-47625" algn="l" rtl="0">
              <a:lnSpc>
                <a:spcPct val="75000"/>
              </a:lnSpc>
              <a:spcBef>
                <a:spcPts val="140"/>
              </a:spcBef>
              <a:spcAft>
                <a:spcPts val="0"/>
              </a:spcAft>
              <a:buClr>
                <a:schemeClr val="dk1"/>
              </a:buClr>
              <a:buSzPts val="1050"/>
              <a:buFont typeface="Quattrocento Sans"/>
              <a:buNone/>
            </a:pPr>
            <a:endParaRPr sz="1050" b="1" i="0" u="none" strike="noStrike" cap="none">
              <a:solidFill>
                <a:schemeClr val="dk1"/>
              </a:solidFill>
              <a:latin typeface="Quattrocento Sans"/>
              <a:ea typeface="Quattrocento Sans"/>
              <a:cs typeface="Quattrocento Sans"/>
              <a:sym typeface="Quattrocento Sans"/>
            </a:endParaRPr>
          </a:p>
        </p:txBody>
      </p:sp>
      <p:graphicFrame>
        <p:nvGraphicFramePr>
          <p:cNvPr id="356" name="Google Shape;356;p38"/>
          <p:cNvGraphicFramePr/>
          <p:nvPr/>
        </p:nvGraphicFramePr>
        <p:xfrm>
          <a:off x="684861" y="3594588"/>
          <a:ext cx="7830500" cy="2638775"/>
        </p:xfrm>
        <a:graphic>
          <a:graphicData uri="http://schemas.openxmlformats.org/drawingml/2006/table">
            <a:tbl>
              <a:tblPr>
                <a:noFill/>
                <a:tableStyleId>{C5ED4072-D3C5-4CA7-99AF-2731CF48B522}</a:tableStyleId>
              </a:tblPr>
              <a:tblGrid>
                <a:gridCol w="2573500">
                  <a:extLst>
                    <a:ext uri="{9D8B030D-6E8A-4147-A177-3AD203B41FA5}">
                      <a16:colId xmlns:a16="http://schemas.microsoft.com/office/drawing/2014/main" val="20000"/>
                    </a:ext>
                  </a:extLst>
                </a:gridCol>
                <a:gridCol w="5257000">
                  <a:extLst>
                    <a:ext uri="{9D8B030D-6E8A-4147-A177-3AD203B41FA5}">
                      <a16:colId xmlns:a16="http://schemas.microsoft.com/office/drawing/2014/main" val="20001"/>
                    </a:ext>
                  </a:extLst>
                </a:gridCol>
              </a:tblGrid>
              <a:tr h="461050">
                <a:tc>
                  <a:txBody>
                    <a:bodyPr/>
                    <a:lstStyle/>
                    <a:p>
                      <a:pPr marL="0" marR="0" lvl="0" indent="0" algn="ctr" rtl="0">
                        <a:spcBef>
                          <a:spcPts val="0"/>
                        </a:spcBef>
                        <a:spcAft>
                          <a:spcPts val="0"/>
                        </a:spcAft>
                        <a:buNone/>
                      </a:pPr>
                      <a:r>
                        <a:rPr lang="en-US" sz="1350" b="1"/>
                        <a:t>Directive</a:t>
                      </a:r>
                      <a:endParaRPr/>
                    </a:p>
                  </a:txBody>
                  <a:tcPr marL="76200" marR="76200" marT="76200" marB="76200"/>
                </a:tc>
                <a:tc>
                  <a:txBody>
                    <a:bodyPr/>
                    <a:lstStyle/>
                    <a:p>
                      <a:pPr marL="0" marR="0" lvl="0" indent="0" algn="ctr" rtl="0">
                        <a:spcBef>
                          <a:spcPts val="0"/>
                        </a:spcBef>
                        <a:spcAft>
                          <a:spcPts val="0"/>
                        </a:spcAft>
                        <a:buNone/>
                      </a:pPr>
                      <a:r>
                        <a:rPr lang="en-US" sz="1350" b="1"/>
                        <a:t>Description</a:t>
                      </a:r>
                      <a:endParaRPr/>
                    </a:p>
                  </a:txBody>
                  <a:tcPr marL="76200" marR="76200" marT="76200" marB="76200"/>
                </a:tc>
                <a:extLst>
                  <a:ext uri="{0D108BD9-81ED-4DB2-BD59-A6C34878D82A}">
                    <a16:rowId xmlns:a16="http://schemas.microsoft.com/office/drawing/2014/main" val="10000"/>
                  </a:ext>
                </a:extLst>
              </a:tr>
              <a:tr h="990775">
                <a:tc>
                  <a:txBody>
                    <a:bodyPr/>
                    <a:lstStyle/>
                    <a:p>
                      <a:pPr marL="0" marR="0" lvl="0" indent="0" algn="l" rtl="0">
                        <a:spcBef>
                          <a:spcPts val="0"/>
                        </a:spcBef>
                        <a:spcAft>
                          <a:spcPts val="0"/>
                        </a:spcAft>
                        <a:buNone/>
                      </a:pPr>
                      <a:r>
                        <a:rPr lang="en-US" sz="1350" b="1">
                          <a:solidFill>
                            <a:schemeClr val="dk1"/>
                          </a:solidFill>
                        </a:rPr>
                        <a:t>&lt;%@ page ... %&gt;</a:t>
                      </a:r>
                      <a:endParaRPr/>
                    </a:p>
                  </a:txBody>
                  <a:tcPr marL="76200" marR="76200" marT="76200" marB="76200"/>
                </a:tc>
                <a:tc>
                  <a:txBody>
                    <a:bodyPr/>
                    <a:lstStyle/>
                    <a:p>
                      <a:pPr marL="0" marR="0" lvl="0" indent="0" algn="l" rtl="0">
                        <a:spcBef>
                          <a:spcPts val="0"/>
                        </a:spcBef>
                        <a:spcAft>
                          <a:spcPts val="0"/>
                        </a:spcAft>
                        <a:buNone/>
                      </a:pPr>
                      <a:r>
                        <a:rPr lang="en-US" sz="1350"/>
                        <a:t>defines page dependent properties such as language, session, errorPage etc.</a:t>
                      </a:r>
                      <a:endParaRPr/>
                    </a:p>
                  </a:txBody>
                  <a:tcPr marL="76200" marR="76200" marT="76200" marB="76200"/>
                </a:tc>
                <a:extLst>
                  <a:ext uri="{0D108BD9-81ED-4DB2-BD59-A6C34878D82A}">
                    <a16:rowId xmlns:a16="http://schemas.microsoft.com/office/drawing/2014/main" val="10001"/>
                  </a:ext>
                </a:extLst>
              </a:tr>
              <a:tr h="461050">
                <a:tc>
                  <a:txBody>
                    <a:bodyPr/>
                    <a:lstStyle/>
                    <a:p>
                      <a:pPr marL="0" marR="0" lvl="0" indent="0" algn="l" rtl="0">
                        <a:spcBef>
                          <a:spcPts val="0"/>
                        </a:spcBef>
                        <a:spcAft>
                          <a:spcPts val="0"/>
                        </a:spcAft>
                        <a:buNone/>
                      </a:pPr>
                      <a:r>
                        <a:rPr lang="en-US" sz="1350" b="1"/>
                        <a:t>&lt;%@ include ... %&gt;</a:t>
                      </a:r>
                      <a:endParaRPr/>
                    </a:p>
                  </a:txBody>
                  <a:tcPr marL="76200" marR="76200" marT="76200" marB="76200"/>
                </a:tc>
                <a:tc>
                  <a:txBody>
                    <a:bodyPr/>
                    <a:lstStyle/>
                    <a:p>
                      <a:pPr marL="0" marR="0" lvl="0" indent="0" algn="l" rtl="0">
                        <a:spcBef>
                          <a:spcPts val="0"/>
                        </a:spcBef>
                        <a:spcAft>
                          <a:spcPts val="0"/>
                        </a:spcAft>
                        <a:buNone/>
                      </a:pPr>
                      <a:r>
                        <a:rPr lang="en-US" sz="1350"/>
                        <a:t>defines file to be included.</a:t>
                      </a:r>
                      <a:endParaRPr/>
                    </a:p>
                  </a:txBody>
                  <a:tcPr marL="76200" marR="76200" marT="76200" marB="76200"/>
                </a:tc>
                <a:extLst>
                  <a:ext uri="{0D108BD9-81ED-4DB2-BD59-A6C34878D82A}">
                    <a16:rowId xmlns:a16="http://schemas.microsoft.com/office/drawing/2014/main" val="10002"/>
                  </a:ext>
                </a:extLst>
              </a:tr>
              <a:tr h="725900">
                <a:tc>
                  <a:txBody>
                    <a:bodyPr/>
                    <a:lstStyle/>
                    <a:p>
                      <a:pPr marL="0" marR="0" lvl="0" indent="0" algn="l" rtl="0">
                        <a:spcBef>
                          <a:spcPts val="0"/>
                        </a:spcBef>
                        <a:spcAft>
                          <a:spcPts val="0"/>
                        </a:spcAft>
                        <a:buNone/>
                      </a:pPr>
                      <a:r>
                        <a:rPr lang="en-US" sz="1350" b="1"/>
                        <a:t>&lt;%@ taglib ... %&gt;</a:t>
                      </a:r>
                      <a:endParaRPr/>
                    </a:p>
                  </a:txBody>
                  <a:tcPr marL="76200" marR="76200" marT="76200" marB="76200"/>
                </a:tc>
                <a:tc>
                  <a:txBody>
                    <a:bodyPr/>
                    <a:lstStyle/>
                    <a:p>
                      <a:pPr marL="0" marR="0" lvl="0" indent="0" algn="l" rtl="0">
                        <a:spcBef>
                          <a:spcPts val="0"/>
                        </a:spcBef>
                        <a:spcAft>
                          <a:spcPts val="0"/>
                        </a:spcAft>
                        <a:buNone/>
                      </a:pPr>
                      <a:r>
                        <a:rPr lang="en-US" sz="1350"/>
                        <a:t>declares tag library used in the page</a:t>
                      </a:r>
                      <a:endParaRPr/>
                    </a:p>
                  </a:txBody>
                  <a:tcPr marL="76200" marR="76200" marT="76200" marB="76200"/>
                </a:tc>
                <a:extLst>
                  <a:ext uri="{0D108BD9-81ED-4DB2-BD59-A6C34878D82A}">
                    <a16:rowId xmlns:a16="http://schemas.microsoft.com/office/drawing/2014/main" val="10003"/>
                  </a:ext>
                </a:extLst>
              </a:tr>
            </a:tbl>
          </a:graphicData>
        </a:graphic>
      </p:graphicFrame>
      <p:sp>
        <p:nvSpPr>
          <p:cNvPr id="357" name="Google Shape;357;p3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58" name="Google Shape;358;p3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59" name="Google Shape;359;p3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JSP Directives – Page Directive</a:t>
            </a:r>
            <a:endParaRPr sz="2800" b="1"/>
          </a:p>
        </p:txBody>
      </p:sp>
      <p:sp>
        <p:nvSpPr>
          <p:cNvPr id="365" name="Google Shape;365;p39"/>
          <p:cNvSpPr txBox="1">
            <a:spLocks noGrp="1"/>
          </p:cNvSpPr>
          <p:nvPr>
            <p:ph type="body" idx="1"/>
          </p:nvPr>
        </p:nvSpPr>
        <p:spPr>
          <a:xfrm>
            <a:off x="221506" y="1555171"/>
            <a:ext cx="8433097" cy="917574"/>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dk1"/>
              </a:buClr>
              <a:buSzPts val="1800"/>
              <a:buNone/>
            </a:pPr>
            <a:r>
              <a:rPr lang="en-US" sz="1800">
                <a:solidFill>
                  <a:schemeClr val="dk1"/>
                </a:solidFill>
              </a:rPr>
              <a:t>There are </a:t>
            </a:r>
            <a:r>
              <a:rPr lang="en-US" sz="1800" b="1">
                <a:solidFill>
                  <a:schemeClr val="dk1"/>
                </a:solidFill>
              </a:rPr>
              <a:t>several attributes</a:t>
            </a:r>
            <a:r>
              <a:rPr lang="en-US" sz="1800">
                <a:solidFill>
                  <a:schemeClr val="dk1"/>
                </a:solidFill>
              </a:rPr>
              <a:t>, which are used along with Page Directives  </a:t>
            </a:r>
            <a:endParaRPr sz="1800">
              <a:solidFill>
                <a:schemeClr val="dk1"/>
              </a:solidFill>
            </a:endParaRPr>
          </a:p>
        </p:txBody>
      </p:sp>
      <p:sp>
        <p:nvSpPr>
          <p:cNvPr id="366" name="Google Shape;366;p39"/>
          <p:cNvSpPr/>
          <p:nvPr/>
        </p:nvSpPr>
        <p:spPr>
          <a:xfrm>
            <a:off x="699754" y="254415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import</a:t>
            </a:r>
            <a:endParaRPr sz="1800">
              <a:solidFill>
                <a:schemeClr val="lt1"/>
              </a:solidFill>
              <a:latin typeface="Quattrocento Sans"/>
              <a:ea typeface="Quattrocento Sans"/>
              <a:cs typeface="Quattrocento Sans"/>
              <a:sym typeface="Quattrocento Sans"/>
            </a:endParaRPr>
          </a:p>
        </p:txBody>
      </p:sp>
      <p:sp>
        <p:nvSpPr>
          <p:cNvPr id="367" name="Google Shape;367;p39"/>
          <p:cNvSpPr/>
          <p:nvPr/>
        </p:nvSpPr>
        <p:spPr>
          <a:xfrm>
            <a:off x="2584437" y="254415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session</a:t>
            </a:r>
            <a:endParaRPr sz="1800" b="0" i="0">
              <a:solidFill>
                <a:schemeClr val="lt1"/>
              </a:solidFill>
              <a:latin typeface="Quattrocento Sans"/>
              <a:ea typeface="Quattrocento Sans"/>
              <a:cs typeface="Quattrocento Sans"/>
              <a:sym typeface="Quattrocento Sans"/>
            </a:endParaRPr>
          </a:p>
        </p:txBody>
      </p:sp>
      <p:sp>
        <p:nvSpPr>
          <p:cNvPr id="368" name="Google Shape;368;p39"/>
          <p:cNvSpPr/>
          <p:nvPr/>
        </p:nvSpPr>
        <p:spPr>
          <a:xfrm>
            <a:off x="4469120" y="254415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isErrorPage</a:t>
            </a:r>
            <a:endParaRPr sz="1800" b="0" i="0">
              <a:solidFill>
                <a:schemeClr val="lt1"/>
              </a:solidFill>
              <a:latin typeface="Quattrocento Sans"/>
              <a:ea typeface="Quattrocento Sans"/>
              <a:cs typeface="Quattrocento Sans"/>
              <a:sym typeface="Quattrocento Sans"/>
            </a:endParaRPr>
          </a:p>
        </p:txBody>
      </p:sp>
      <p:sp>
        <p:nvSpPr>
          <p:cNvPr id="369" name="Google Shape;369;p39"/>
          <p:cNvSpPr/>
          <p:nvPr/>
        </p:nvSpPr>
        <p:spPr>
          <a:xfrm>
            <a:off x="6353803" y="254415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errorPage</a:t>
            </a:r>
            <a:endParaRPr sz="1800" b="0" i="0">
              <a:solidFill>
                <a:schemeClr val="lt1"/>
              </a:solidFill>
              <a:latin typeface="Quattrocento Sans"/>
              <a:ea typeface="Quattrocento Sans"/>
              <a:cs typeface="Quattrocento Sans"/>
              <a:sym typeface="Quattrocento Sans"/>
            </a:endParaRPr>
          </a:p>
        </p:txBody>
      </p:sp>
      <p:sp>
        <p:nvSpPr>
          <p:cNvPr id="370" name="Google Shape;370;p39"/>
          <p:cNvSpPr/>
          <p:nvPr/>
        </p:nvSpPr>
        <p:spPr>
          <a:xfrm>
            <a:off x="699754" y="372636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ContentType</a:t>
            </a:r>
            <a:endParaRPr sz="1800" b="0" i="0">
              <a:solidFill>
                <a:schemeClr val="lt1"/>
              </a:solidFill>
              <a:latin typeface="Quattrocento Sans"/>
              <a:ea typeface="Quattrocento Sans"/>
              <a:cs typeface="Quattrocento Sans"/>
              <a:sym typeface="Quattrocento Sans"/>
            </a:endParaRPr>
          </a:p>
        </p:txBody>
      </p:sp>
      <p:sp>
        <p:nvSpPr>
          <p:cNvPr id="371" name="Google Shape;371;p39"/>
          <p:cNvSpPr/>
          <p:nvPr/>
        </p:nvSpPr>
        <p:spPr>
          <a:xfrm>
            <a:off x="2584437" y="372636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isThreadSafe</a:t>
            </a:r>
            <a:endParaRPr sz="1800" b="0" i="0">
              <a:solidFill>
                <a:schemeClr val="lt1"/>
              </a:solidFill>
              <a:latin typeface="Quattrocento Sans"/>
              <a:ea typeface="Quattrocento Sans"/>
              <a:cs typeface="Quattrocento Sans"/>
              <a:sym typeface="Quattrocento Sans"/>
            </a:endParaRPr>
          </a:p>
        </p:txBody>
      </p:sp>
      <p:sp>
        <p:nvSpPr>
          <p:cNvPr id="372" name="Google Shape;372;p39"/>
          <p:cNvSpPr/>
          <p:nvPr/>
        </p:nvSpPr>
        <p:spPr>
          <a:xfrm>
            <a:off x="4469120" y="372636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extends</a:t>
            </a:r>
            <a:endParaRPr sz="1800" b="0" i="0">
              <a:solidFill>
                <a:schemeClr val="lt1"/>
              </a:solidFill>
              <a:latin typeface="Quattrocento Sans"/>
              <a:ea typeface="Quattrocento Sans"/>
              <a:cs typeface="Quattrocento Sans"/>
              <a:sym typeface="Quattrocento Sans"/>
            </a:endParaRPr>
          </a:p>
        </p:txBody>
      </p:sp>
      <p:sp>
        <p:nvSpPr>
          <p:cNvPr id="373" name="Google Shape;373;p39"/>
          <p:cNvSpPr/>
          <p:nvPr/>
        </p:nvSpPr>
        <p:spPr>
          <a:xfrm>
            <a:off x="6353803" y="372636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info</a:t>
            </a:r>
            <a:endParaRPr sz="1800" b="0" i="0">
              <a:solidFill>
                <a:schemeClr val="lt1"/>
              </a:solidFill>
              <a:latin typeface="Quattrocento Sans"/>
              <a:ea typeface="Quattrocento Sans"/>
              <a:cs typeface="Quattrocento Sans"/>
              <a:sym typeface="Quattrocento Sans"/>
            </a:endParaRPr>
          </a:p>
        </p:txBody>
      </p:sp>
      <p:sp>
        <p:nvSpPr>
          <p:cNvPr id="374" name="Google Shape;374;p39"/>
          <p:cNvSpPr/>
          <p:nvPr/>
        </p:nvSpPr>
        <p:spPr>
          <a:xfrm>
            <a:off x="1642095" y="490857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language</a:t>
            </a:r>
            <a:endParaRPr sz="1800" b="0" i="0">
              <a:solidFill>
                <a:schemeClr val="lt1"/>
              </a:solidFill>
              <a:latin typeface="Quattrocento Sans"/>
              <a:ea typeface="Quattrocento Sans"/>
              <a:cs typeface="Quattrocento Sans"/>
              <a:sym typeface="Quattrocento Sans"/>
            </a:endParaRPr>
          </a:p>
        </p:txBody>
      </p:sp>
      <p:sp>
        <p:nvSpPr>
          <p:cNvPr id="375" name="Google Shape;375;p39"/>
          <p:cNvSpPr/>
          <p:nvPr/>
        </p:nvSpPr>
        <p:spPr>
          <a:xfrm>
            <a:off x="3526778" y="490857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autoflush</a:t>
            </a:r>
            <a:endParaRPr sz="1800" b="0" i="0">
              <a:solidFill>
                <a:schemeClr val="lt1"/>
              </a:solidFill>
              <a:latin typeface="Quattrocento Sans"/>
              <a:ea typeface="Quattrocento Sans"/>
              <a:cs typeface="Quattrocento Sans"/>
              <a:sym typeface="Quattrocento Sans"/>
            </a:endParaRPr>
          </a:p>
        </p:txBody>
      </p:sp>
      <p:sp>
        <p:nvSpPr>
          <p:cNvPr id="376" name="Google Shape;376;p39"/>
          <p:cNvSpPr/>
          <p:nvPr/>
        </p:nvSpPr>
        <p:spPr>
          <a:xfrm>
            <a:off x="5411461" y="4908574"/>
            <a:ext cx="1713349" cy="1028009"/>
          </a:xfrm>
          <a:prstGeom prst="rect">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a:solidFill>
                  <a:schemeClr val="lt1"/>
                </a:solidFill>
                <a:latin typeface="Quattrocento Sans"/>
                <a:ea typeface="Quattrocento Sans"/>
                <a:cs typeface="Quattrocento Sans"/>
                <a:sym typeface="Quattrocento Sans"/>
              </a:rPr>
              <a:t>buffer</a:t>
            </a:r>
            <a:endParaRPr sz="1800" b="0" i="0">
              <a:solidFill>
                <a:schemeClr val="lt1"/>
              </a:solidFill>
              <a:latin typeface="Quattrocento Sans"/>
              <a:ea typeface="Quattrocento Sans"/>
              <a:cs typeface="Quattrocento Sans"/>
              <a:sym typeface="Quattrocento Sans"/>
            </a:endParaRPr>
          </a:p>
        </p:txBody>
      </p:sp>
      <p:sp>
        <p:nvSpPr>
          <p:cNvPr id="377" name="Google Shape;377;p3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78" name="Google Shape;378;p3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79" name="Google Shape;379;p3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1FC903-5FAA-1204-2A1F-4CC397A9D9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graphicFrame>
        <p:nvGraphicFramePr>
          <p:cNvPr id="5" name="Table 4">
            <a:extLst>
              <a:ext uri="{FF2B5EF4-FFF2-40B4-BE49-F238E27FC236}">
                <a16:creationId xmlns:a16="http://schemas.microsoft.com/office/drawing/2014/main" id="{D75AFF4E-4752-6A5B-1160-4E751D9BEB27}"/>
              </a:ext>
            </a:extLst>
          </p:cNvPr>
          <p:cNvGraphicFramePr>
            <a:graphicFrameLocks noGrp="1"/>
          </p:cNvGraphicFramePr>
          <p:nvPr>
            <p:extLst>
              <p:ext uri="{D42A27DB-BD31-4B8C-83A1-F6EECF244321}">
                <p14:modId xmlns:p14="http://schemas.microsoft.com/office/powerpoint/2010/main" val="2825933770"/>
              </p:ext>
            </p:extLst>
          </p:nvPr>
        </p:nvGraphicFramePr>
        <p:xfrm>
          <a:off x="196947" y="136521"/>
          <a:ext cx="8318403" cy="6412224"/>
        </p:xfrm>
        <a:graphic>
          <a:graphicData uri="http://schemas.openxmlformats.org/drawingml/2006/table">
            <a:tbl>
              <a:tblPr/>
              <a:tblGrid>
                <a:gridCol w="1221320">
                  <a:extLst>
                    <a:ext uri="{9D8B030D-6E8A-4147-A177-3AD203B41FA5}">
                      <a16:colId xmlns:a16="http://schemas.microsoft.com/office/drawing/2014/main" val="282202278"/>
                    </a:ext>
                  </a:extLst>
                </a:gridCol>
                <a:gridCol w="7097083">
                  <a:extLst>
                    <a:ext uri="{9D8B030D-6E8A-4147-A177-3AD203B41FA5}">
                      <a16:colId xmlns:a16="http://schemas.microsoft.com/office/drawing/2014/main" val="836538650"/>
                    </a:ext>
                  </a:extLst>
                </a:gridCol>
              </a:tblGrid>
              <a:tr h="313866">
                <a:tc>
                  <a:txBody>
                    <a:bodyPr/>
                    <a:lstStyle/>
                    <a:p>
                      <a:pPr algn="ctr" fontAlgn="t"/>
                      <a:r>
                        <a:rPr lang="en-IN" sz="1800" b="1">
                          <a:solidFill>
                            <a:srgbClr val="333333"/>
                          </a:solidFill>
                          <a:effectLst/>
                        </a:rPr>
                        <a:t>Attribute</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IN" sz="1800" b="1">
                          <a:solidFill>
                            <a:srgbClr val="333333"/>
                          </a:solidFill>
                          <a:effectLst/>
                        </a:rPr>
                        <a:t>Description</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3924887814"/>
                  </a:ext>
                </a:extLst>
              </a:tr>
              <a:tr h="903145">
                <a:tc>
                  <a:txBody>
                    <a:bodyPr/>
                    <a:lstStyle/>
                    <a:p>
                      <a:pPr algn="l" fontAlgn="t"/>
                      <a:r>
                        <a:rPr lang="en-IN" sz="1800" b="0">
                          <a:effectLst/>
                        </a:rPr>
                        <a:t>import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Import list of packages, classes an interfaces in servlet class definition.</a:t>
                      </a:r>
                      <a:br>
                        <a:rPr lang="en-US" sz="1800" b="0">
                          <a:effectLst/>
                        </a:rPr>
                      </a:br>
                      <a:r>
                        <a:rPr lang="en-US" sz="1800" b="1">
                          <a:effectLst/>
                        </a:rPr>
                        <a:t>Example:</a:t>
                      </a:r>
                      <a:r>
                        <a:rPr lang="en-US" sz="1800" b="0">
                          <a:effectLst/>
                        </a:rPr>
                        <a:t> &lt;%@ page import = "java.util.Date" %&gt;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3345556313"/>
                  </a:ext>
                </a:extLst>
              </a:tr>
              <a:tr h="903145">
                <a:tc>
                  <a:txBody>
                    <a:bodyPr/>
                    <a:lstStyle/>
                    <a:p>
                      <a:pPr algn="l" fontAlgn="t"/>
                      <a:r>
                        <a:rPr lang="en-IN" sz="1800" b="0">
                          <a:effectLst/>
                        </a:rPr>
                        <a:t>extends</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Used to extend the parent class that will be generated by Servlet.</a:t>
                      </a:r>
                      <a:br>
                        <a:rPr lang="en-US" sz="1800" b="0">
                          <a:effectLst/>
                        </a:rPr>
                      </a:br>
                      <a:r>
                        <a:rPr lang="en-US" sz="1800" b="1">
                          <a:effectLst/>
                        </a:rPr>
                        <a:t>Example:</a:t>
                      </a:r>
                      <a:r>
                        <a:rPr lang="en-US" sz="1800" b="0">
                          <a:effectLst/>
                        </a:rPr>
                        <a:t> &lt;%@ page extends = "mypackage.DemoClass"%&gt;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359751839"/>
                  </a:ext>
                </a:extLst>
              </a:tr>
              <a:tr h="695120">
                <a:tc>
                  <a:txBody>
                    <a:bodyPr/>
                    <a:lstStyle/>
                    <a:p>
                      <a:pPr algn="l" fontAlgn="t"/>
                      <a:r>
                        <a:rPr lang="en-IN" sz="1800" b="0">
                          <a:effectLst/>
                        </a:rPr>
                        <a:t>language</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Defines which scripting language to be used in the page.</a:t>
                      </a:r>
                      <a:br>
                        <a:rPr lang="en-US" sz="1800" b="0">
                          <a:effectLst/>
                        </a:rPr>
                      </a:br>
                      <a:r>
                        <a:rPr lang="en-US" sz="1800" b="1">
                          <a:effectLst/>
                        </a:rPr>
                        <a:t>Example:</a:t>
                      </a:r>
                      <a:r>
                        <a:rPr lang="en-US" sz="1800" b="0">
                          <a:effectLst/>
                        </a:rPr>
                        <a:t> &lt;%@ page language = "value"%&gt;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620538705"/>
                  </a:ext>
                </a:extLst>
              </a:tr>
              <a:tr h="695120">
                <a:tc>
                  <a:txBody>
                    <a:bodyPr/>
                    <a:lstStyle/>
                    <a:p>
                      <a:pPr algn="l" fontAlgn="t"/>
                      <a:r>
                        <a:rPr lang="en-IN" sz="1800" b="0">
                          <a:effectLst/>
                        </a:rPr>
                        <a:t>session</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Specifies the JSP page participating in an HTTP session.</a:t>
                      </a:r>
                      <a:br>
                        <a:rPr lang="en-US" sz="1800" b="0">
                          <a:effectLst/>
                        </a:rPr>
                      </a:br>
                      <a:r>
                        <a:rPr lang="en-US" sz="1800" b="1">
                          <a:effectLst/>
                        </a:rPr>
                        <a:t>Example:</a:t>
                      </a:r>
                      <a:r>
                        <a:rPr lang="en-US" sz="1800" b="0">
                          <a:effectLst/>
                        </a:rPr>
                        <a:t> &lt;%@ page session = "true"%&gt;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996064616"/>
                  </a:ext>
                </a:extLst>
              </a:tr>
              <a:tr h="695120">
                <a:tc>
                  <a:txBody>
                    <a:bodyPr/>
                    <a:lstStyle/>
                    <a:p>
                      <a:pPr algn="l" fontAlgn="t"/>
                      <a:r>
                        <a:rPr lang="en-IN" sz="1800" b="0">
                          <a:effectLst/>
                        </a:rPr>
                        <a:t>buffer</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Specifies a buffer model to handle output stream generated by JSP page.</a:t>
                      </a:r>
                      <a:br>
                        <a:rPr lang="en-US" sz="1800" b="0">
                          <a:effectLst/>
                        </a:rPr>
                      </a:br>
                      <a:r>
                        <a:rPr lang="en-US" sz="1800" b="1">
                          <a:effectLst/>
                        </a:rPr>
                        <a:t>Example:</a:t>
                      </a:r>
                      <a:r>
                        <a:rPr lang="en-US" sz="1800" b="0">
                          <a:effectLst/>
                        </a:rPr>
                        <a:t> &lt;%@ page buffer = "4kb"%&gt;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42112564"/>
                  </a:ext>
                </a:extLst>
              </a:tr>
              <a:tr h="903145">
                <a:tc>
                  <a:txBody>
                    <a:bodyPr/>
                    <a:lstStyle/>
                    <a:p>
                      <a:pPr algn="l" fontAlgn="t"/>
                      <a:r>
                        <a:rPr lang="en-IN" sz="1800" b="0">
                          <a:effectLst/>
                        </a:rPr>
                        <a:t>autoFlush</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Specifies that buffer should be flushed automatically. The default value of autoFlush attribute is </a:t>
                      </a:r>
                      <a:r>
                        <a:rPr lang="en-US" sz="1800" b="1">
                          <a:effectLst/>
                        </a:rPr>
                        <a:t>‘true’</a:t>
                      </a:r>
                      <a:r>
                        <a:rPr lang="en-US" sz="1800" b="0">
                          <a:effectLst/>
                        </a:rPr>
                        <a:t>.</a:t>
                      </a:r>
                      <a:br>
                        <a:rPr lang="en-US" sz="1800" b="0">
                          <a:effectLst/>
                        </a:rPr>
                      </a:br>
                      <a:r>
                        <a:rPr lang="en-US" sz="1800" b="1">
                          <a:effectLst/>
                        </a:rPr>
                        <a:t>Example:</a:t>
                      </a:r>
                      <a:r>
                        <a:rPr lang="en-US" sz="1800" b="0">
                          <a:effectLst/>
                        </a:rPr>
                        <a:t> &lt;%@ page autoFlush = "false"%&gt;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2626029730"/>
                  </a:ext>
                </a:extLst>
              </a:tr>
              <a:tr h="1111169">
                <a:tc>
                  <a:txBody>
                    <a:bodyPr/>
                    <a:lstStyle/>
                    <a:p>
                      <a:pPr algn="l" fontAlgn="t"/>
                      <a:r>
                        <a:rPr lang="en-IN" sz="1800" b="0">
                          <a:effectLst/>
                        </a:rPr>
                        <a:t>info</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dirty="0">
                          <a:effectLst/>
                        </a:rPr>
                        <a:t>Sets the information of the JSP page which is retrieved later by using </a:t>
                      </a:r>
                      <a:r>
                        <a:rPr lang="en-US" sz="1800" b="1" dirty="0" err="1">
                          <a:effectLst/>
                        </a:rPr>
                        <a:t>getServletInfo</a:t>
                      </a:r>
                      <a:r>
                        <a:rPr lang="en-US" sz="1800" b="1" dirty="0">
                          <a:effectLst/>
                        </a:rPr>
                        <a:t>( )</a:t>
                      </a:r>
                      <a:r>
                        <a:rPr lang="en-US" sz="1800" b="0" dirty="0">
                          <a:effectLst/>
                        </a:rPr>
                        <a:t> method.</a:t>
                      </a:r>
                      <a:br>
                        <a:rPr lang="en-US" sz="1800" b="0" dirty="0">
                          <a:effectLst/>
                        </a:rPr>
                      </a:br>
                      <a:r>
                        <a:rPr lang="en-US" sz="1800" b="1" dirty="0">
                          <a:effectLst/>
                        </a:rPr>
                        <a:t>Example:</a:t>
                      </a:r>
                      <a:r>
                        <a:rPr lang="en-US" sz="1800" b="0" dirty="0">
                          <a:effectLst/>
                        </a:rPr>
                        <a:t> &lt;%@ page info = "Given by Surendra Maurya"%&gt;</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243741774"/>
                  </a:ext>
                </a:extLst>
              </a:tr>
            </a:tbl>
          </a:graphicData>
        </a:graphic>
      </p:graphicFrame>
    </p:spTree>
    <p:extLst>
      <p:ext uri="{BB962C8B-B14F-4D97-AF65-F5344CB8AC3E}">
        <p14:creationId xmlns:p14="http://schemas.microsoft.com/office/powerpoint/2010/main" val="26792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What can JSP do?</a:t>
            </a:r>
            <a:endParaRPr b="1"/>
          </a:p>
        </p:txBody>
      </p:sp>
      <p:sp>
        <p:nvSpPr>
          <p:cNvPr id="139" name="Google Shape;139;p17"/>
          <p:cNvSpPr txBox="1">
            <a:spLocks noGrp="1"/>
          </p:cNvSpPr>
          <p:nvPr>
            <p:ph type="body" idx="1"/>
          </p:nvPr>
        </p:nvSpPr>
        <p:spPr>
          <a:xfrm>
            <a:off x="453326" y="1606684"/>
            <a:ext cx="8304308" cy="470396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2000"/>
              <a:buFont typeface="Arial"/>
              <a:buChar char="•"/>
            </a:pPr>
            <a:r>
              <a:rPr lang="en-US" sz="2000">
                <a:solidFill>
                  <a:schemeClr val="dk1"/>
                </a:solidFill>
              </a:rPr>
              <a:t>JSP can create, open, read, write, delete and close files on the server.</a:t>
            </a:r>
            <a:endParaRPr/>
          </a:p>
          <a:p>
            <a:pPr marL="285750" lvl="0" indent="-285750" algn="l" rtl="0">
              <a:lnSpc>
                <a:spcPct val="150000"/>
              </a:lnSpc>
              <a:spcBef>
                <a:spcPts val="1500"/>
              </a:spcBef>
              <a:spcAft>
                <a:spcPts val="0"/>
              </a:spcAft>
              <a:buClr>
                <a:schemeClr val="dk1"/>
              </a:buClr>
              <a:buSzPts val="2000"/>
              <a:buFont typeface="Arial"/>
              <a:buChar char="•"/>
            </a:pPr>
            <a:r>
              <a:rPr lang="en-US" sz="2000">
                <a:solidFill>
                  <a:schemeClr val="dk1"/>
                </a:solidFill>
              </a:rPr>
              <a:t>JSP can collect form data.</a:t>
            </a:r>
            <a:endParaRPr/>
          </a:p>
          <a:p>
            <a:pPr marL="285750" lvl="0" indent="-285750" algn="l" rtl="0">
              <a:lnSpc>
                <a:spcPct val="150000"/>
              </a:lnSpc>
              <a:spcBef>
                <a:spcPts val="1500"/>
              </a:spcBef>
              <a:spcAft>
                <a:spcPts val="0"/>
              </a:spcAft>
              <a:buClr>
                <a:schemeClr val="dk1"/>
              </a:buClr>
              <a:buSzPts val="2000"/>
              <a:buFont typeface="Arial"/>
              <a:buChar char="•"/>
            </a:pPr>
            <a:r>
              <a:rPr lang="en-US" sz="2000">
                <a:solidFill>
                  <a:schemeClr val="dk1"/>
                </a:solidFill>
              </a:rPr>
              <a:t>JSP can add, delete, modify data in our database.</a:t>
            </a:r>
            <a:endParaRPr/>
          </a:p>
          <a:p>
            <a:pPr marL="285750" lvl="0" indent="-285750" algn="l" rtl="0">
              <a:lnSpc>
                <a:spcPct val="150000"/>
              </a:lnSpc>
              <a:spcBef>
                <a:spcPts val="1500"/>
              </a:spcBef>
              <a:spcAft>
                <a:spcPts val="0"/>
              </a:spcAft>
              <a:buClr>
                <a:schemeClr val="dk1"/>
              </a:buClr>
              <a:buSzPts val="2000"/>
              <a:buFont typeface="Arial"/>
              <a:buChar char="•"/>
            </a:pPr>
            <a:r>
              <a:rPr lang="en-US" sz="2000">
                <a:solidFill>
                  <a:schemeClr val="dk1"/>
                </a:solidFill>
              </a:rPr>
              <a:t>JSP can be used to control user access.</a:t>
            </a:r>
            <a:endParaRPr/>
          </a:p>
          <a:p>
            <a:pPr marL="285750" lvl="0" indent="-285750" algn="l" rtl="0">
              <a:lnSpc>
                <a:spcPct val="150000"/>
              </a:lnSpc>
              <a:spcBef>
                <a:spcPts val="1500"/>
              </a:spcBef>
              <a:spcAft>
                <a:spcPts val="0"/>
              </a:spcAft>
              <a:buClr>
                <a:schemeClr val="dk1"/>
              </a:buClr>
              <a:buSzPts val="2000"/>
              <a:buFont typeface="Arial"/>
              <a:buChar char="•"/>
            </a:pPr>
            <a:r>
              <a:rPr lang="en-US" sz="2000">
                <a:solidFill>
                  <a:schemeClr val="dk1"/>
                </a:solidFill>
              </a:rPr>
              <a:t>JSP can encrypt data.</a:t>
            </a:r>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p:txBody>
      </p:sp>
      <p:sp>
        <p:nvSpPr>
          <p:cNvPr id="140" name="Google Shape;140;p1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41" name="Google Shape;141;p1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42" name="Google Shape;142;p1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1FC903-5FAA-1204-2A1F-4CC397A9D9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graphicFrame>
        <p:nvGraphicFramePr>
          <p:cNvPr id="5" name="Table 4">
            <a:extLst>
              <a:ext uri="{FF2B5EF4-FFF2-40B4-BE49-F238E27FC236}">
                <a16:creationId xmlns:a16="http://schemas.microsoft.com/office/drawing/2014/main" id="{D75AFF4E-4752-6A5B-1160-4E751D9BEB27}"/>
              </a:ext>
            </a:extLst>
          </p:cNvPr>
          <p:cNvGraphicFramePr>
            <a:graphicFrameLocks noGrp="1"/>
          </p:cNvGraphicFramePr>
          <p:nvPr>
            <p:extLst>
              <p:ext uri="{D42A27DB-BD31-4B8C-83A1-F6EECF244321}">
                <p14:modId xmlns:p14="http://schemas.microsoft.com/office/powerpoint/2010/main" val="1513766551"/>
              </p:ext>
            </p:extLst>
          </p:nvPr>
        </p:nvGraphicFramePr>
        <p:xfrm>
          <a:off x="196947" y="136520"/>
          <a:ext cx="8318403" cy="5181067"/>
        </p:xfrm>
        <a:graphic>
          <a:graphicData uri="http://schemas.openxmlformats.org/drawingml/2006/table">
            <a:tbl>
              <a:tblPr/>
              <a:tblGrid>
                <a:gridCol w="1505244">
                  <a:extLst>
                    <a:ext uri="{9D8B030D-6E8A-4147-A177-3AD203B41FA5}">
                      <a16:colId xmlns:a16="http://schemas.microsoft.com/office/drawing/2014/main" val="282202278"/>
                    </a:ext>
                  </a:extLst>
                </a:gridCol>
                <a:gridCol w="6813159">
                  <a:extLst>
                    <a:ext uri="{9D8B030D-6E8A-4147-A177-3AD203B41FA5}">
                      <a16:colId xmlns:a16="http://schemas.microsoft.com/office/drawing/2014/main" val="836538650"/>
                    </a:ext>
                  </a:extLst>
                </a:gridCol>
              </a:tblGrid>
              <a:tr h="477121">
                <a:tc>
                  <a:txBody>
                    <a:bodyPr/>
                    <a:lstStyle/>
                    <a:p>
                      <a:pPr algn="ctr" fontAlgn="t"/>
                      <a:r>
                        <a:rPr lang="en-IN" sz="2400" b="1">
                          <a:solidFill>
                            <a:srgbClr val="333333"/>
                          </a:solidFill>
                          <a:effectLst/>
                        </a:rPr>
                        <a:t>Attribute</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IN" sz="2400" b="1">
                          <a:solidFill>
                            <a:srgbClr val="333333"/>
                          </a:solidFill>
                          <a:effectLst/>
                        </a:rPr>
                        <a:t>Description</a:t>
                      </a:r>
                    </a:p>
                  </a:txBody>
                  <a:tcPr marL="26025" marR="26025" marT="26025" marB="26025">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3924887814"/>
                  </a:ext>
                </a:extLst>
              </a:tr>
              <a:tr h="1320309">
                <a:tc>
                  <a:txBody>
                    <a:bodyPr/>
                    <a:lstStyle/>
                    <a:p>
                      <a:pPr algn="l" fontAlgn="t"/>
                      <a:r>
                        <a:rPr lang="en-IN" sz="1800" b="0" dirty="0" err="1">
                          <a:effectLst/>
                        </a:rPr>
                        <a:t>contentType</a:t>
                      </a:r>
                      <a:endParaRPr lang="en-IN" sz="1800" b="0" dirty="0">
                        <a:effectLst/>
                      </a:endParaRP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Sets the content of the JSP page.</a:t>
                      </a:r>
                      <a:br>
                        <a:rPr lang="en-US" sz="1800" b="0">
                          <a:effectLst/>
                        </a:rPr>
                      </a:br>
                      <a:r>
                        <a:rPr lang="en-US" sz="1800" b="1">
                          <a:effectLst/>
                        </a:rPr>
                        <a:t>Example:</a:t>
                      </a:r>
                      <a:r>
                        <a:rPr lang="en-US" sz="1800" b="0">
                          <a:effectLst/>
                        </a:rPr>
                        <a:t> &lt;%@ page contentType="text/html"%&gt;</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3345556313"/>
                  </a:ext>
                </a:extLst>
              </a:tr>
              <a:tr h="1320309">
                <a:tc>
                  <a:txBody>
                    <a:bodyPr/>
                    <a:lstStyle/>
                    <a:p>
                      <a:pPr algn="l" fontAlgn="t"/>
                      <a:r>
                        <a:rPr lang="en-IN" sz="1800" b="0">
                          <a:effectLst/>
                        </a:rPr>
                        <a:t>isThreadSafe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It is used to define the threading model for the JSP page which is generated by Servlet because JSP and servlet both are thread safe.</a:t>
                      </a:r>
                      <a:br>
                        <a:rPr lang="en-US" sz="1800" b="0">
                          <a:effectLst/>
                        </a:rPr>
                      </a:br>
                      <a:r>
                        <a:rPr lang="en-US" sz="1800" b="1">
                          <a:effectLst/>
                        </a:rPr>
                        <a:t>Example:</a:t>
                      </a:r>
                      <a:r>
                        <a:rPr lang="en-US" sz="1800" b="0">
                          <a:effectLst/>
                        </a:rPr>
                        <a:t> &lt;%@ page isThreadSafe="false"%&gt;</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359751839"/>
                  </a:ext>
                </a:extLst>
              </a:tr>
              <a:tr h="1047131">
                <a:tc>
                  <a:txBody>
                    <a:bodyPr/>
                    <a:lstStyle/>
                    <a:p>
                      <a:pPr algn="l" fontAlgn="t"/>
                      <a:r>
                        <a:rPr lang="en-IN" sz="1800" b="0">
                          <a:effectLst/>
                        </a:rPr>
                        <a:t>errorPage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a:effectLst/>
                        </a:rPr>
                        <a:t>Define the error page, if any error generates in current page, it will be redirected to the error page.</a:t>
                      </a:r>
                      <a:br>
                        <a:rPr lang="en-US" sz="1800" b="0">
                          <a:effectLst/>
                        </a:rPr>
                      </a:br>
                      <a:r>
                        <a:rPr lang="en-US" sz="1800" b="1">
                          <a:effectLst/>
                        </a:rPr>
                        <a:t>Example:</a:t>
                      </a:r>
                      <a:r>
                        <a:rPr lang="en-US" sz="1800" b="0">
                          <a:effectLst/>
                        </a:rPr>
                        <a:t> &lt;%@ page errorPage="erroropage.jsp"%&gt;</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620538705"/>
                  </a:ext>
                </a:extLst>
              </a:tr>
              <a:tr h="1016197">
                <a:tc>
                  <a:txBody>
                    <a:bodyPr/>
                    <a:lstStyle/>
                    <a:p>
                      <a:pPr algn="l" fontAlgn="t"/>
                      <a:r>
                        <a:rPr lang="en-IN" sz="1800" b="0">
                          <a:effectLst/>
                        </a:rPr>
                        <a:t>isErrorPage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sz="1800" b="0" dirty="0">
                          <a:effectLst/>
                        </a:rPr>
                        <a:t>Defines whether the current JSP page is error page or not.</a:t>
                      </a:r>
                      <a:br>
                        <a:rPr lang="en-US" sz="1800" b="0" dirty="0">
                          <a:effectLst/>
                        </a:rPr>
                      </a:br>
                      <a:r>
                        <a:rPr lang="en-US" sz="1800" b="1" dirty="0">
                          <a:effectLst/>
                        </a:rPr>
                        <a:t>Example:</a:t>
                      </a:r>
                      <a:r>
                        <a:rPr lang="en-US" sz="1800" b="0" dirty="0">
                          <a:effectLst/>
                        </a:rPr>
                        <a:t> &lt;%@ page </a:t>
                      </a:r>
                      <a:r>
                        <a:rPr lang="en-US" sz="1800" b="0" dirty="0" err="1">
                          <a:effectLst/>
                        </a:rPr>
                        <a:t>isErrorPage</a:t>
                      </a:r>
                      <a:r>
                        <a:rPr lang="en-US" sz="1800" b="0" dirty="0">
                          <a:effectLst/>
                        </a:rPr>
                        <a:t>="true" %&gt;</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996064616"/>
                  </a:ext>
                </a:extLst>
              </a:tr>
            </a:tbl>
          </a:graphicData>
        </a:graphic>
      </p:graphicFrame>
    </p:spTree>
    <p:extLst>
      <p:ext uri="{BB962C8B-B14F-4D97-AF65-F5344CB8AC3E}">
        <p14:creationId xmlns:p14="http://schemas.microsoft.com/office/powerpoint/2010/main" val="2140604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0"/>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import</a:t>
            </a:r>
            <a:endParaRPr b="1"/>
          </a:p>
        </p:txBody>
      </p:sp>
      <p:sp>
        <p:nvSpPr>
          <p:cNvPr id="385" name="Google Shape;385;p40"/>
          <p:cNvSpPr txBox="1">
            <a:spLocks noGrp="1"/>
          </p:cNvSpPr>
          <p:nvPr>
            <p:ph type="body" idx="1"/>
          </p:nvPr>
        </p:nvSpPr>
        <p:spPr>
          <a:xfrm>
            <a:off x="285900" y="1753805"/>
            <a:ext cx="6179294" cy="104636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This attribute is used to import packages.  </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a:t>
            </a:r>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p:txBody>
      </p:sp>
      <p:sp>
        <p:nvSpPr>
          <p:cNvPr id="386" name="Google Shape;386;p40"/>
          <p:cNvSpPr txBox="1"/>
          <p:nvPr/>
        </p:nvSpPr>
        <p:spPr>
          <a:xfrm>
            <a:off x="453326" y="2987898"/>
            <a:ext cx="3597632" cy="369332"/>
          </a:xfrm>
          <a:prstGeom prst="rect">
            <a:avLst/>
          </a:prstGeom>
          <a:solidFill>
            <a:srgbClr val="FFC00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&lt;%@page import="value"%&gt;</a:t>
            </a:r>
            <a:endParaRPr/>
          </a:p>
        </p:txBody>
      </p:sp>
      <p:sp>
        <p:nvSpPr>
          <p:cNvPr id="387" name="Google Shape;387;p40"/>
          <p:cNvSpPr txBox="1"/>
          <p:nvPr/>
        </p:nvSpPr>
        <p:spPr>
          <a:xfrm>
            <a:off x="4909417" y="1669973"/>
            <a:ext cx="4234583" cy="131792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400">
                <a:solidFill>
                  <a:schemeClr val="dk1"/>
                </a:solidFill>
                <a:latin typeface="Quattrocento Sans"/>
                <a:ea typeface="Quattrocento Sans"/>
                <a:cs typeface="Quattrocento Sans"/>
                <a:sym typeface="Quattrocento Sans"/>
              </a:rPr>
              <a:t>&lt;%@page import="java.io.*” %&gt;</a:t>
            </a:r>
            <a:endParaRPr sz="1400">
              <a:solidFill>
                <a:schemeClr val="dk1"/>
              </a:solidFill>
              <a:latin typeface="Quattrocento Sans"/>
              <a:ea typeface="Quattrocento Sans"/>
              <a:cs typeface="Quattrocento Sans"/>
              <a:sym typeface="Quattrocento Sans"/>
            </a:endParaRPr>
          </a:p>
          <a:p>
            <a:pPr marL="0" marR="0" lvl="0" indent="0" algn="l" rtl="0">
              <a:lnSpc>
                <a:spcPct val="200000"/>
              </a:lnSpc>
              <a:spcBef>
                <a:spcPts val="0"/>
              </a:spcBef>
              <a:spcAft>
                <a:spcPts val="0"/>
              </a:spcAft>
              <a:buNone/>
            </a:pPr>
            <a:r>
              <a:rPr lang="en-US" sz="1400">
                <a:solidFill>
                  <a:schemeClr val="dk1"/>
                </a:solidFill>
                <a:latin typeface="Quattrocento Sans"/>
                <a:ea typeface="Quattrocento Sans"/>
                <a:cs typeface="Quattrocento Sans"/>
                <a:sym typeface="Quattrocento Sans"/>
              </a:rPr>
              <a:t> &lt;%@page import="java.lang.*” %&gt;</a:t>
            </a:r>
            <a:endParaRPr sz="1400">
              <a:solidFill>
                <a:schemeClr val="dk1"/>
              </a:solidFill>
              <a:latin typeface="Quattrocento Sans"/>
              <a:ea typeface="Quattrocento Sans"/>
              <a:cs typeface="Quattrocento Sans"/>
              <a:sym typeface="Quattrocento Sans"/>
            </a:endParaRPr>
          </a:p>
          <a:p>
            <a:pPr marL="0" marR="0" lvl="0" indent="0" algn="l" rtl="0">
              <a:lnSpc>
                <a:spcPct val="200000"/>
              </a:lnSpc>
              <a:spcBef>
                <a:spcPts val="0"/>
              </a:spcBef>
              <a:spcAft>
                <a:spcPts val="0"/>
              </a:spcAft>
              <a:buNone/>
            </a:pPr>
            <a:r>
              <a:rPr lang="en-US" sz="1400">
                <a:solidFill>
                  <a:schemeClr val="dk1"/>
                </a:solidFill>
                <a:latin typeface="Quattrocento Sans"/>
                <a:ea typeface="Quattrocento Sans"/>
                <a:cs typeface="Quattrocento Sans"/>
                <a:sym typeface="Quattrocento Sans"/>
              </a:rPr>
              <a:t>  &lt;%@page import="java.io.*, java.lang.*“ %&gt;</a:t>
            </a:r>
            <a:endParaRPr sz="1400">
              <a:solidFill>
                <a:schemeClr val="dk1"/>
              </a:solidFill>
              <a:latin typeface="Quattrocento Sans"/>
              <a:ea typeface="Quattrocento Sans"/>
              <a:cs typeface="Quattrocento Sans"/>
              <a:sym typeface="Quattrocento Sans"/>
            </a:endParaRPr>
          </a:p>
        </p:txBody>
      </p:sp>
      <p:sp>
        <p:nvSpPr>
          <p:cNvPr id="388" name="Google Shape;388;p40"/>
          <p:cNvSpPr txBox="1"/>
          <p:nvPr/>
        </p:nvSpPr>
        <p:spPr>
          <a:xfrm>
            <a:off x="453326" y="3773510"/>
            <a:ext cx="8265671" cy="286232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&lt;html&gt;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&lt;body&gt;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 page </a:t>
            </a:r>
            <a:r>
              <a:rPr lang="en-US" sz="1800" b="1">
                <a:solidFill>
                  <a:schemeClr val="dk1"/>
                </a:solidFill>
                <a:latin typeface="Quattrocento Sans"/>
                <a:ea typeface="Quattrocento Sans"/>
                <a:cs typeface="Quattrocento Sans"/>
                <a:sym typeface="Quattrocento Sans"/>
              </a:rPr>
              <a:t>import</a:t>
            </a:r>
            <a:r>
              <a:rPr lang="en-US" sz="1800">
                <a:solidFill>
                  <a:schemeClr val="dk1"/>
                </a:solidFill>
                <a:latin typeface="Quattrocento Sans"/>
                <a:ea typeface="Quattrocento Sans"/>
                <a:cs typeface="Quattrocento Sans"/>
                <a:sym typeface="Quattrocento Sans"/>
              </a:rPr>
              <a:t>="java.util.Date" %&gt;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    Today is: &lt;%= </a:t>
            </a:r>
            <a:r>
              <a:rPr lang="en-US" sz="1800" b="1">
                <a:solidFill>
                  <a:schemeClr val="dk1"/>
                </a:solidFill>
                <a:latin typeface="Quattrocento Sans"/>
                <a:ea typeface="Quattrocento Sans"/>
                <a:cs typeface="Quattrocento Sans"/>
                <a:sym typeface="Quattrocento Sans"/>
              </a:rPr>
              <a:t>new</a:t>
            </a:r>
            <a:r>
              <a:rPr lang="en-US" sz="1800">
                <a:solidFill>
                  <a:schemeClr val="dk1"/>
                </a:solidFill>
                <a:latin typeface="Quattrocento Sans"/>
                <a:ea typeface="Quattrocento Sans"/>
                <a:cs typeface="Quattrocento Sans"/>
                <a:sym typeface="Quattrocento Sans"/>
              </a:rPr>
              <a:t> Date() %&gt;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&lt;/body&gt;  </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&lt;/html&gt;  </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89" name="Google Shape;389;p4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390" name="Google Shape;390;p4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391" name="Google Shape;391;p4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a:t>contentType</a:t>
            </a:r>
            <a:endParaRPr sz="2800"/>
          </a:p>
        </p:txBody>
      </p:sp>
      <p:sp>
        <p:nvSpPr>
          <p:cNvPr id="397" name="Google Shape;397;p41"/>
          <p:cNvSpPr txBox="1">
            <a:spLocks noGrp="1"/>
          </p:cNvSpPr>
          <p:nvPr>
            <p:ph type="body" idx="1"/>
          </p:nvPr>
        </p:nvSpPr>
        <p:spPr>
          <a:xfrm>
            <a:off x="453326" y="1525253"/>
            <a:ext cx="7866427" cy="1591433"/>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800"/>
              <a:buFont typeface="Arial"/>
              <a:buChar char="•"/>
            </a:pPr>
            <a:r>
              <a:rPr lang="en-US" sz="1800">
                <a:solidFill>
                  <a:schemeClr val="dk1"/>
                </a:solidFill>
              </a:rPr>
              <a:t>The contentType attribute defines the MIME(Multipurpose Internet Mail Extension) type of the HTTP response. </a:t>
            </a:r>
            <a:endParaRPr/>
          </a:p>
          <a:p>
            <a:pPr marL="285750" lvl="0" indent="-285750" algn="l" rtl="0">
              <a:lnSpc>
                <a:spcPct val="100000"/>
              </a:lnSpc>
              <a:spcBef>
                <a:spcPts val="1440"/>
              </a:spcBef>
              <a:spcAft>
                <a:spcPts val="0"/>
              </a:spcAft>
              <a:buClr>
                <a:schemeClr val="dk1"/>
              </a:buClr>
              <a:buSzPts val="1800"/>
              <a:buFont typeface="Arial"/>
              <a:buChar char="•"/>
            </a:pPr>
            <a:r>
              <a:rPr lang="en-US" sz="1800">
                <a:solidFill>
                  <a:schemeClr val="dk1"/>
                </a:solidFill>
              </a:rPr>
              <a:t>The default value is "text/html;charset=ISO-8859-1".</a:t>
            </a:r>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p:txBody>
      </p:sp>
      <p:sp>
        <p:nvSpPr>
          <p:cNvPr id="398" name="Google Shape;398;p41"/>
          <p:cNvSpPr txBox="1"/>
          <p:nvPr/>
        </p:nvSpPr>
        <p:spPr>
          <a:xfrm>
            <a:off x="453326" y="2789128"/>
            <a:ext cx="8265671" cy="383181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&lt;html&gt;  </a:t>
            </a:r>
            <a:endParaRPr/>
          </a:p>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&lt;body&gt;  </a:t>
            </a:r>
            <a:endParaRPr sz="1800">
              <a:solidFill>
                <a:schemeClr val="dk1"/>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None/>
            </a:pPr>
            <a:r>
              <a:rPr lang="en-US" sz="1800">
                <a:solidFill>
                  <a:srgbClr val="0070C0"/>
                </a:solidFill>
                <a:latin typeface="Quattrocento Sans"/>
                <a:ea typeface="Quattrocento Sans"/>
                <a:cs typeface="Quattrocento Sans"/>
                <a:sym typeface="Quattrocento Sans"/>
              </a:rPr>
              <a:t>&lt;%@ page contentType=application/msword %&gt;  </a:t>
            </a:r>
            <a:endParaRPr/>
          </a:p>
          <a:p>
            <a:pPr marL="0" marR="0" lvl="0" indent="0" algn="l" rtl="0">
              <a:lnSpc>
                <a:spcPct val="150000"/>
              </a:lnSpc>
              <a:spcBef>
                <a:spcPts val="0"/>
              </a:spcBef>
              <a:spcAft>
                <a:spcPts val="0"/>
              </a:spcAft>
              <a:buNone/>
            </a:pPr>
            <a:r>
              <a:rPr lang="en-US" sz="1800">
                <a:solidFill>
                  <a:srgbClr val="0070C0"/>
                </a:solidFill>
                <a:latin typeface="Quattrocento Sans"/>
                <a:ea typeface="Quattrocento Sans"/>
                <a:cs typeface="Quattrocento Sans"/>
                <a:sym typeface="Quattrocento Sans"/>
              </a:rPr>
              <a:t>Today is: &lt;%= </a:t>
            </a:r>
            <a:r>
              <a:rPr lang="en-US" sz="1800" b="1">
                <a:solidFill>
                  <a:srgbClr val="0070C0"/>
                </a:solidFill>
                <a:latin typeface="Quattrocento Sans"/>
                <a:ea typeface="Quattrocento Sans"/>
                <a:cs typeface="Quattrocento Sans"/>
                <a:sym typeface="Quattrocento Sans"/>
              </a:rPr>
              <a:t>new</a:t>
            </a:r>
            <a:r>
              <a:rPr lang="en-US" sz="1800">
                <a:solidFill>
                  <a:srgbClr val="0070C0"/>
                </a:solidFill>
                <a:latin typeface="Quattrocento Sans"/>
                <a:ea typeface="Quattrocento Sans"/>
                <a:cs typeface="Quattrocento Sans"/>
                <a:sym typeface="Quattrocento Sans"/>
              </a:rPr>
              <a:t> java.util.Date() %&gt;  </a:t>
            </a:r>
            <a:endParaRPr/>
          </a:p>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  </a:t>
            </a:r>
            <a:endParaRPr/>
          </a:p>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&lt;/body&gt;  </a:t>
            </a:r>
            <a:endParaRPr/>
          </a:p>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&lt;/html&gt;  </a:t>
            </a:r>
            <a:endParaRPr/>
          </a:p>
          <a:p>
            <a:pPr marL="0" marR="0" lvl="0" indent="0" algn="l" rtl="0">
              <a:lnSpc>
                <a:spcPct val="150000"/>
              </a:lnSpc>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99" name="Google Shape;399;p4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00" name="Google Shape;400;p4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01" name="Google Shape;401;p4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2"/>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contentType :Some of the IME type Values</a:t>
            </a:r>
            <a:endParaRPr sz="2800" b="1"/>
          </a:p>
        </p:txBody>
      </p:sp>
      <p:sp>
        <p:nvSpPr>
          <p:cNvPr id="407" name="Google Shape;407;p4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08" name="Google Shape;408;p4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09" name="Google Shape;409;p4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graphicFrame>
        <p:nvGraphicFramePr>
          <p:cNvPr id="410" name="Google Shape;410;p42"/>
          <p:cNvGraphicFramePr/>
          <p:nvPr/>
        </p:nvGraphicFramePr>
        <p:xfrm>
          <a:off x="628650" y="1624013"/>
          <a:ext cx="7111550" cy="4545075"/>
        </p:xfrm>
        <a:graphic>
          <a:graphicData uri="http://schemas.openxmlformats.org/drawingml/2006/table">
            <a:tbl>
              <a:tblPr>
                <a:noFill/>
                <a:tableStyleId>{58242C3C-4F82-40D5-B41A-8191D33A649D}</a:tableStyleId>
              </a:tblPr>
              <a:tblGrid>
                <a:gridCol w="2638350">
                  <a:extLst>
                    <a:ext uri="{9D8B030D-6E8A-4147-A177-3AD203B41FA5}">
                      <a16:colId xmlns:a16="http://schemas.microsoft.com/office/drawing/2014/main" val="20000"/>
                    </a:ext>
                  </a:extLst>
                </a:gridCol>
                <a:gridCol w="4473200">
                  <a:extLst>
                    <a:ext uri="{9D8B030D-6E8A-4147-A177-3AD203B41FA5}">
                      <a16:colId xmlns:a16="http://schemas.microsoft.com/office/drawing/2014/main" val="20001"/>
                    </a:ext>
                  </a:extLst>
                </a:gridCol>
              </a:tblGrid>
              <a:tr h="353875">
                <a:tc>
                  <a:txBody>
                    <a:bodyPr/>
                    <a:lstStyle/>
                    <a:p>
                      <a:pPr marL="0" marR="0" lvl="0" indent="0" algn="l" rtl="0">
                        <a:spcBef>
                          <a:spcPts val="0"/>
                        </a:spcBef>
                        <a:spcAft>
                          <a:spcPts val="0"/>
                        </a:spcAft>
                        <a:buNone/>
                      </a:pPr>
                      <a:r>
                        <a:rPr lang="en-US" sz="1600">
                          <a:solidFill>
                            <a:srgbClr val="FFFFFF"/>
                          </a:solidFill>
                        </a:rPr>
                        <a:t>IME Type Values</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96969"/>
                    </a:solidFill>
                  </a:tcPr>
                </a:tc>
                <a:tc>
                  <a:txBody>
                    <a:bodyPr/>
                    <a:lstStyle/>
                    <a:p>
                      <a:pPr marL="0" marR="0" lvl="0" indent="0" algn="l" rtl="0">
                        <a:spcBef>
                          <a:spcPts val="0"/>
                        </a:spcBef>
                        <a:spcAft>
                          <a:spcPts val="0"/>
                        </a:spcAft>
                        <a:buNone/>
                      </a:pPr>
                      <a:r>
                        <a:rPr lang="en-US" sz="1600">
                          <a:solidFill>
                            <a:srgbClr val="FFFFFF"/>
                          </a:solidFill>
                        </a:rPr>
                        <a:t>Description</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96969"/>
                    </a:solidFill>
                  </a:tcPr>
                </a:tc>
                <a:extLst>
                  <a:ext uri="{0D108BD9-81ED-4DB2-BD59-A6C34878D82A}">
                    <a16:rowId xmlns:a16="http://schemas.microsoft.com/office/drawing/2014/main" val="10000"/>
                  </a:ext>
                </a:extLst>
              </a:tr>
              <a:tr h="652450">
                <a:tc>
                  <a:txBody>
                    <a:bodyPr/>
                    <a:lstStyle/>
                    <a:p>
                      <a:pPr marL="0" marR="0" lvl="0" indent="0" algn="l" rtl="0">
                        <a:spcBef>
                          <a:spcPts val="0"/>
                        </a:spcBef>
                        <a:spcAft>
                          <a:spcPts val="0"/>
                        </a:spcAft>
                        <a:buNone/>
                      </a:pPr>
                      <a:r>
                        <a:rPr lang="en-US" sz="1600" b="1"/>
                        <a:t>text/html</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600"/>
                        <a:t>HTML Document</a:t>
                      </a:r>
                      <a:br>
                        <a:rPr lang="en-US" sz="1600"/>
                      </a:b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353875">
                <a:tc>
                  <a:txBody>
                    <a:bodyPr/>
                    <a:lstStyle/>
                    <a:p>
                      <a:pPr marL="0" marR="0" lvl="0" indent="0" algn="l" rtl="0">
                        <a:spcBef>
                          <a:spcPts val="0"/>
                        </a:spcBef>
                        <a:spcAft>
                          <a:spcPts val="0"/>
                        </a:spcAft>
                        <a:buNone/>
                      </a:pPr>
                      <a:r>
                        <a:rPr lang="en-US" sz="1600" b="1"/>
                        <a:t>text/plain</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a:t>Plain Text Document</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3875">
                <a:tc>
                  <a:txBody>
                    <a:bodyPr/>
                    <a:lstStyle/>
                    <a:p>
                      <a:pPr marL="0" marR="0" lvl="0" indent="0" algn="l" rtl="0">
                        <a:spcBef>
                          <a:spcPts val="0"/>
                        </a:spcBef>
                        <a:spcAft>
                          <a:spcPts val="0"/>
                        </a:spcAft>
                        <a:buNone/>
                      </a:pPr>
                      <a:r>
                        <a:rPr lang="en-US" sz="1600" b="1"/>
                        <a:t>text/xml</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600"/>
                        <a:t>XML Document</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353875">
                <a:tc>
                  <a:txBody>
                    <a:bodyPr/>
                    <a:lstStyle/>
                    <a:p>
                      <a:pPr marL="0" marR="0" lvl="0" indent="0" algn="l" rtl="0">
                        <a:spcBef>
                          <a:spcPts val="0"/>
                        </a:spcBef>
                        <a:spcAft>
                          <a:spcPts val="0"/>
                        </a:spcAft>
                        <a:buNone/>
                      </a:pPr>
                      <a:r>
                        <a:rPr lang="en-US" sz="1600" b="1"/>
                        <a:t>text/css</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a:t>Casacading Style Sheets</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3875">
                <a:tc>
                  <a:txBody>
                    <a:bodyPr/>
                    <a:lstStyle/>
                    <a:p>
                      <a:pPr marL="0" marR="0" lvl="0" indent="0" algn="l" rtl="0">
                        <a:spcBef>
                          <a:spcPts val="0"/>
                        </a:spcBef>
                        <a:spcAft>
                          <a:spcPts val="0"/>
                        </a:spcAft>
                        <a:buNone/>
                      </a:pPr>
                      <a:r>
                        <a:rPr lang="en-US" sz="1600" b="1"/>
                        <a:t>image/png</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600"/>
                        <a:t>PNG Image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5"/>
                  </a:ext>
                </a:extLst>
              </a:tr>
              <a:tr h="353875">
                <a:tc>
                  <a:txBody>
                    <a:bodyPr/>
                    <a:lstStyle/>
                    <a:p>
                      <a:pPr marL="0" marR="0" lvl="0" indent="0" algn="l" rtl="0">
                        <a:spcBef>
                          <a:spcPts val="0"/>
                        </a:spcBef>
                        <a:spcAft>
                          <a:spcPts val="0"/>
                        </a:spcAft>
                        <a:buNone/>
                      </a:pPr>
                      <a:r>
                        <a:rPr lang="en-US" sz="1600" b="1"/>
                        <a:t>image/gif</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a:t>GIF Image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3875">
                <a:tc>
                  <a:txBody>
                    <a:bodyPr/>
                    <a:lstStyle/>
                    <a:p>
                      <a:pPr marL="0" marR="0" lvl="0" indent="0" algn="l" rtl="0">
                        <a:spcBef>
                          <a:spcPts val="0"/>
                        </a:spcBef>
                        <a:spcAft>
                          <a:spcPts val="0"/>
                        </a:spcAft>
                        <a:buNone/>
                      </a:pPr>
                      <a:r>
                        <a:rPr lang="en-US" sz="1600" b="1"/>
                        <a:t>image/jpeg</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600"/>
                        <a:t>JPEG Image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7"/>
                  </a:ext>
                </a:extLst>
              </a:tr>
              <a:tr h="353875">
                <a:tc>
                  <a:txBody>
                    <a:bodyPr/>
                    <a:lstStyle/>
                    <a:p>
                      <a:pPr marL="0" marR="0" lvl="0" indent="0" algn="l" rtl="0">
                        <a:spcBef>
                          <a:spcPts val="0"/>
                        </a:spcBef>
                        <a:spcAft>
                          <a:spcPts val="0"/>
                        </a:spcAft>
                        <a:buNone/>
                      </a:pPr>
                      <a:r>
                        <a:rPr lang="en-US" sz="1600" b="1"/>
                        <a:t>mpeg/video</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a:t>MPEG Video Clip.</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353875">
                <a:tc>
                  <a:txBody>
                    <a:bodyPr/>
                    <a:lstStyle/>
                    <a:p>
                      <a:pPr marL="0" marR="0" lvl="0" indent="0" algn="l" rtl="0">
                        <a:spcBef>
                          <a:spcPts val="0"/>
                        </a:spcBef>
                        <a:spcAft>
                          <a:spcPts val="0"/>
                        </a:spcAft>
                        <a:buNone/>
                      </a:pPr>
                      <a:r>
                        <a:rPr lang="en-US" sz="1600" b="1"/>
                        <a:t>audio/midi</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600"/>
                        <a:t>MIDI Audio File.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9"/>
                  </a:ext>
                </a:extLst>
              </a:tr>
              <a:tr h="353875">
                <a:tc>
                  <a:txBody>
                    <a:bodyPr/>
                    <a:lstStyle/>
                    <a:p>
                      <a:pPr marL="0" marR="0" lvl="0" indent="0" algn="l" rtl="0">
                        <a:spcBef>
                          <a:spcPts val="0"/>
                        </a:spcBef>
                        <a:spcAft>
                          <a:spcPts val="0"/>
                        </a:spcAft>
                        <a:buNone/>
                      </a:pPr>
                      <a:r>
                        <a:rPr lang="en-US" sz="1600" b="1"/>
                        <a:t>application/pdf</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a:t>PDF File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353875">
                <a:tc>
                  <a:txBody>
                    <a:bodyPr/>
                    <a:lstStyle/>
                    <a:p>
                      <a:pPr marL="0" marR="0" lvl="0" indent="0" algn="l" rtl="0">
                        <a:spcBef>
                          <a:spcPts val="0"/>
                        </a:spcBef>
                        <a:spcAft>
                          <a:spcPts val="0"/>
                        </a:spcAft>
                        <a:buNone/>
                      </a:pPr>
                      <a:r>
                        <a:rPr lang="en-US" sz="1600" b="1"/>
                        <a:t>application/word</a:t>
                      </a:r>
                      <a:endParaRPr sz="1600"/>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600"/>
                        <a:t>MS-WORD File</a:t>
                      </a:r>
                      <a:endParaRPr/>
                    </a:p>
                  </a:txBody>
                  <a:tcPr marL="19050" marR="19050"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i="1"/>
              <a:t>errorPage and isErrorPage  </a:t>
            </a:r>
            <a:endParaRPr sz="2800" b="1" i="1"/>
          </a:p>
        </p:txBody>
      </p:sp>
      <p:sp>
        <p:nvSpPr>
          <p:cNvPr id="416" name="Google Shape;416;p43"/>
          <p:cNvSpPr txBox="1">
            <a:spLocks noGrp="1"/>
          </p:cNvSpPr>
          <p:nvPr>
            <p:ph type="body" idx="1"/>
          </p:nvPr>
        </p:nvSpPr>
        <p:spPr>
          <a:xfrm>
            <a:off x="453326" y="1525253"/>
            <a:ext cx="7866427" cy="4708122"/>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800"/>
              <a:buFont typeface="Arial"/>
              <a:buChar char="•"/>
            </a:pPr>
            <a:r>
              <a:rPr lang="en-US" sz="1800">
                <a:solidFill>
                  <a:schemeClr val="dk1"/>
                </a:solidFill>
              </a:rPr>
              <a:t>the </a:t>
            </a:r>
            <a:r>
              <a:rPr lang="en-US" sz="1800" b="1">
                <a:solidFill>
                  <a:schemeClr val="dk1"/>
                </a:solidFill>
              </a:rPr>
              <a:t>errorPage</a:t>
            </a:r>
            <a:r>
              <a:rPr lang="en-US" sz="1800">
                <a:solidFill>
                  <a:schemeClr val="dk1"/>
                </a:solidFill>
              </a:rPr>
              <a:t> attribute of page directive is used to </a:t>
            </a:r>
            <a:r>
              <a:rPr lang="en-US" sz="1800">
                <a:solidFill>
                  <a:srgbClr val="C00000"/>
                </a:solidFill>
              </a:rPr>
              <a:t>specify a web page which will be displayed as an error page for the current JSP page </a:t>
            </a:r>
            <a:r>
              <a:rPr lang="en-US" sz="1800">
                <a:solidFill>
                  <a:schemeClr val="dk1"/>
                </a:solidFill>
              </a:rPr>
              <a:t>i.e. if there is an error while executing the current page).</a:t>
            </a:r>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a:p>
            <a:pPr marL="0" lvl="0" indent="0" algn="l" rtl="0">
              <a:lnSpc>
                <a:spcPct val="100000"/>
              </a:lnSpc>
              <a:spcBef>
                <a:spcPts val="1440"/>
              </a:spcBef>
              <a:spcAft>
                <a:spcPts val="0"/>
              </a:spcAft>
              <a:buClr>
                <a:srgbClr val="7F7F7F"/>
              </a:buClr>
              <a:buSzPts val="1800"/>
              <a:buNone/>
            </a:pPr>
            <a:endParaRPr sz="1800">
              <a:solidFill>
                <a:schemeClr val="dk1"/>
              </a:solidFill>
            </a:endParaRPr>
          </a:p>
          <a:p>
            <a:pPr marL="285750" lvl="0" indent="-285750" algn="l" rtl="0">
              <a:lnSpc>
                <a:spcPct val="100000"/>
              </a:lnSpc>
              <a:spcBef>
                <a:spcPts val="1440"/>
              </a:spcBef>
              <a:spcAft>
                <a:spcPts val="0"/>
              </a:spcAft>
              <a:buClr>
                <a:schemeClr val="dk1"/>
              </a:buClr>
              <a:buSzPts val="1800"/>
              <a:buFont typeface="Arial"/>
              <a:buChar char="•"/>
            </a:pPr>
            <a:r>
              <a:rPr lang="en-US" sz="1800">
                <a:solidFill>
                  <a:schemeClr val="dk1"/>
                </a:solidFill>
              </a:rPr>
              <a:t>the </a:t>
            </a:r>
            <a:r>
              <a:rPr lang="en-US" sz="1800" b="1">
                <a:solidFill>
                  <a:schemeClr val="dk1"/>
                </a:solidFill>
              </a:rPr>
              <a:t>isErrorPage</a:t>
            </a:r>
            <a:r>
              <a:rPr lang="en-US" sz="1800">
                <a:solidFill>
                  <a:schemeClr val="dk1"/>
                </a:solidFill>
              </a:rPr>
              <a:t> attribute of page directive is </a:t>
            </a:r>
            <a:r>
              <a:rPr lang="en-US" sz="1800">
                <a:solidFill>
                  <a:srgbClr val="0070C0"/>
                </a:solidFill>
              </a:rPr>
              <a:t>used to specify whether the current page could be displayed as an error page for another JSP page</a:t>
            </a:r>
            <a:r>
              <a:rPr lang="en-US" sz="1800">
                <a:solidFill>
                  <a:schemeClr val="dk1"/>
                </a:solidFill>
              </a:rPr>
              <a:t>. We could set the value of isErrorPage to either </a:t>
            </a:r>
            <a:r>
              <a:rPr lang="en-US" sz="1800" b="1">
                <a:solidFill>
                  <a:schemeClr val="dk1"/>
                </a:solidFill>
              </a:rPr>
              <a:t>true</a:t>
            </a:r>
            <a:r>
              <a:rPr lang="en-US" sz="1800">
                <a:solidFill>
                  <a:schemeClr val="dk1"/>
                </a:solidFill>
              </a:rPr>
              <a:t> or </a:t>
            </a:r>
            <a:r>
              <a:rPr lang="en-US" sz="1800" b="1">
                <a:solidFill>
                  <a:schemeClr val="dk1"/>
                </a:solidFill>
              </a:rPr>
              <a:t>false</a:t>
            </a:r>
            <a:r>
              <a:rPr lang="en-US" sz="1800">
                <a:solidFill>
                  <a:schemeClr val="dk1"/>
                </a:solidFill>
              </a:rPr>
              <a:t>. By default, the </a:t>
            </a:r>
            <a:r>
              <a:rPr lang="en-US" sz="1800" b="1">
                <a:solidFill>
                  <a:schemeClr val="dk1"/>
                </a:solidFill>
              </a:rPr>
              <a:t>isErrorPage</a:t>
            </a:r>
            <a:r>
              <a:rPr lang="en-US" sz="1800">
                <a:solidFill>
                  <a:schemeClr val="dk1"/>
                </a:solidFill>
              </a:rPr>
              <a:t> attribute value is </a:t>
            </a:r>
            <a:r>
              <a:rPr lang="en-US" sz="1800" b="1">
                <a:solidFill>
                  <a:schemeClr val="dk1"/>
                </a:solidFill>
              </a:rPr>
              <a:t>false</a:t>
            </a:r>
            <a:r>
              <a:rPr lang="en-US" sz="1800">
                <a:solidFill>
                  <a:schemeClr val="dk1"/>
                </a:solidFill>
              </a:rPr>
              <a:t>,</a:t>
            </a:r>
            <a:endParaRPr sz="1800">
              <a:solidFill>
                <a:schemeClr val="dk1"/>
              </a:solidFill>
            </a:endParaRPr>
          </a:p>
          <a:p>
            <a:pPr marL="285750" lvl="0" indent="-285750" algn="l" rtl="0">
              <a:lnSpc>
                <a:spcPct val="100000"/>
              </a:lnSpc>
              <a:spcBef>
                <a:spcPts val="1440"/>
              </a:spcBef>
              <a:spcAft>
                <a:spcPts val="0"/>
              </a:spcAft>
              <a:buClr>
                <a:schemeClr val="dk1"/>
              </a:buClr>
              <a:buSzPts val="1800"/>
              <a:buFont typeface="Arial"/>
              <a:buChar char="•"/>
            </a:pPr>
            <a:r>
              <a:rPr lang="en-US" sz="1800">
                <a:solidFill>
                  <a:schemeClr val="dk1"/>
                </a:solidFill>
              </a:rPr>
              <a:t>When </a:t>
            </a:r>
            <a:r>
              <a:rPr lang="en-US" sz="1800" b="1">
                <a:solidFill>
                  <a:schemeClr val="dk1"/>
                </a:solidFill>
              </a:rPr>
              <a:t>isErrorPage</a:t>
            </a:r>
            <a:r>
              <a:rPr lang="en-US" sz="1800">
                <a:solidFill>
                  <a:schemeClr val="dk1"/>
                </a:solidFill>
              </a:rPr>
              <a:t> is set to </a:t>
            </a:r>
            <a:r>
              <a:rPr lang="en-US" sz="1800" b="1">
                <a:solidFill>
                  <a:schemeClr val="dk1"/>
                </a:solidFill>
              </a:rPr>
              <a:t>true</a:t>
            </a:r>
            <a:r>
              <a:rPr lang="en-US" sz="1800">
                <a:solidFill>
                  <a:schemeClr val="dk1"/>
                </a:solidFill>
              </a:rPr>
              <a:t>, the current page is displayed in case an error appears in another JSP page.</a:t>
            </a:r>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p:txBody>
      </p:sp>
      <p:sp>
        <p:nvSpPr>
          <p:cNvPr id="417" name="Google Shape;417;p4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18" name="Google Shape;418;p4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19" name="Google Shape;419;p4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
        <p:nvSpPr>
          <p:cNvPr id="420" name="Google Shape;420;p43"/>
          <p:cNvSpPr/>
          <p:nvPr/>
        </p:nvSpPr>
        <p:spPr>
          <a:xfrm>
            <a:off x="1171977" y="2524259"/>
            <a:ext cx="6658378" cy="69545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Quattrocento Sans"/>
                <a:ea typeface="Quattrocento Sans"/>
                <a:cs typeface="Quattrocento Sans"/>
                <a:sym typeface="Quattrocento Sans"/>
              </a:rPr>
              <a:t>&lt;%@ page errorPage= "path-to-another-jsp-page" %&gt;</a:t>
            </a:r>
            <a:endParaRPr sz="1800">
              <a:solidFill>
                <a:schemeClr val="lt1"/>
              </a:solidFill>
              <a:latin typeface="Quattrocento Sans"/>
              <a:ea typeface="Quattrocento Sans"/>
              <a:cs typeface="Quattrocento Sans"/>
              <a:sym typeface="Quattrocento Sans"/>
            </a:endParaRPr>
          </a:p>
        </p:txBody>
      </p:sp>
      <p:sp>
        <p:nvSpPr>
          <p:cNvPr id="421" name="Google Shape;421;p43"/>
          <p:cNvSpPr/>
          <p:nvPr/>
        </p:nvSpPr>
        <p:spPr>
          <a:xfrm>
            <a:off x="914400" y="5509253"/>
            <a:ext cx="6658378" cy="69545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Quattrocento Sans"/>
                <a:ea typeface="Quattrocento Sans"/>
                <a:cs typeface="Quattrocento Sans"/>
                <a:sym typeface="Quattrocento Sans"/>
              </a:rPr>
              <a:t>&lt;%@ page isErrorPage= "true|false" %&gt;</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i="1"/>
              <a:t>errorPage and isErrorPage example</a:t>
            </a:r>
            <a:endParaRPr/>
          </a:p>
        </p:txBody>
      </p:sp>
      <p:sp>
        <p:nvSpPr>
          <p:cNvPr id="427" name="Google Shape;427;p44"/>
          <p:cNvSpPr txBox="1">
            <a:spLocks noGrp="1"/>
          </p:cNvSpPr>
          <p:nvPr>
            <p:ph type="body" idx="1"/>
          </p:nvPr>
        </p:nvSpPr>
        <p:spPr>
          <a:xfrm>
            <a:off x="321544" y="1413839"/>
            <a:ext cx="7866427" cy="4708122"/>
          </a:xfrm>
          <a:prstGeom prst="rect">
            <a:avLst/>
          </a:prstGeom>
          <a:noFill/>
          <a:ln>
            <a:noFill/>
          </a:ln>
        </p:spPr>
        <p:txBody>
          <a:bodyPr spcFirstLastPara="1" wrap="square" lIns="91425" tIns="45700" rIns="91425" bIns="45700" anchor="t" anchorCtr="0">
            <a:noAutofit/>
          </a:bodyPr>
          <a:lstStyle/>
          <a:p>
            <a:pPr marL="285750" lvl="0" indent="-184150" algn="l" rtl="0">
              <a:lnSpc>
                <a:spcPct val="100000"/>
              </a:lnSpc>
              <a:spcBef>
                <a:spcPts val="0"/>
              </a:spcBef>
              <a:spcAft>
                <a:spcPts val="0"/>
              </a:spcAft>
              <a:buClr>
                <a:srgbClr val="7F7F7F"/>
              </a:buClr>
              <a:buSzPts val="1600"/>
              <a:buFont typeface="Arial"/>
              <a:buNone/>
            </a:pPr>
            <a:endParaRPr sz="1600">
              <a:solidFill>
                <a:schemeClr val="dk1"/>
              </a:solidFill>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428" name="Google Shape;428;p4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29" name="Google Shape;429;p4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30" name="Google Shape;430;p4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
        <p:nvSpPr>
          <p:cNvPr id="431" name="Google Shape;431;p44"/>
          <p:cNvSpPr txBox="1"/>
          <p:nvPr/>
        </p:nvSpPr>
        <p:spPr>
          <a:xfrm>
            <a:off x="321543" y="1413839"/>
            <a:ext cx="7866427" cy="47081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ErrorPage.jsp   , StringLength.jsp</a:t>
            </a:r>
            <a:endParaRPr sz="1800">
              <a:solidFill>
                <a:schemeClr val="dk1"/>
              </a:solidFill>
              <a:latin typeface="Quattrocento Sans"/>
              <a:ea typeface="Quattrocento Sans"/>
              <a:cs typeface="Quattrocento Sans"/>
              <a:sym typeface="Quattrocento Sans"/>
            </a:endParaRPr>
          </a:p>
          <a:p>
            <a:pPr marL="0" marR="0" lvl="0" indent="0" algn="l" rtl="0">
              <a:lnSpc>
                <a:spcPct val="100000"/>
              </a:lnSpc>
              <a:spcBef>
                <a:spcPts val="144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 </a:t>
            </a:r>
            <a:r>
              <a:rPr lang="en-US" sz="1800" b="1">
                <a:solidFill>
                  <a:schemeClr val="dk1"/>
                </a:solidFill>
                <a:latin typeface="Quattrocento Sans"/>
                <a:ea typeface="Quattrocento Sans"/>
                <a:cs typeface="Quattrocento Sans"/>
                <a:sym typeface="Quattrocento Sans"/>
              </a:rPr>
              <a:t>ErrorPage.jsp</a:t>
            </a:r>
            <a:r>
              <a:rPr lang="en-US" sz="1800">
                <a:solidFill>
                  <a:schemeClr val="dk1"/>
                </a:solidFill>
                <a:latin typeface="Quattrocento Sans"/>
                <a:ea typeface="Quattrocento Sans"/>
                <a:cs typeface="Quattrocento Sans"/>
                <a:sym typeface="Quattrocento Sans"/>
              </a:rPr>
              <a:t> as an error page for the current page </a:t>
            </a:r>
            <a:r>
              <a:rPr lang="en-US" sz="1800" b="1">
                <a:solidFill>
                  <a:schemeClr val="dk1"/>
                </a:solidFill>
                <a:latin typeface="Quattrocento Sans"/>
                <a:ea typeface="Quattrocento Sans"/>
                <a:cs typeface="Quattrocento Sans"/>
                <a:sym typeface="Quattrocento Sans"/>
              </a:rPr>
              <a:t>StringLength.jsp</a:t>
            </a:r>
            <a:endParaRPr sz="1800">
              <a:solidFill>
                <a:schemeClr val="dk1"/>
              </a:solidFill>
              <a:latin typeface="Quattrocento Sans"/>
              <a:ea typeface="Quattrocento Sans"/>
              <a:cs typeface="Quattrocento Sans"/>
              <a:sym typeface="Quattrocento Sans"/>
            </a:endParaRPr>
          </a:p>
          <a:p>
            <a:pPr marL="285750" marR="0" lvl="0" indent="-171450" algn="l" rtl="0">
              <a:lnSpc>
                <a:spcPct val="100000"/>
              </a:lnSpc>
              <a:spcBef>
                <a:spcPts val="1440"/>
              </a:spcBef>
              <a:spcAft>
                <a:spcPts val="0"/>
              </a:spcAft>
              <a:buClr>
                <a:srgbClr val="7F7F7F"/>
              </a:buClr>
              <a:buSzPts val="1800"/>
              <a:buFont typeface="Arial"/>
              <a:buNone/>
            </a:pPr>
            <a:endParaRPr sz="1800">
              <a:solidFill>
                <a:schemeClr val="dk1"/>
              </a:solidFill>
              <a:latin typeface="Quattrocento Sans"/>
              <a:ea typeface="Quattrocento Sans"/>
              <a:cs typeface="Quattrocento Sans"/>
              <a:sym typeface="Quattrocento Sans"/>
            </a:endParaRPr>
          </a:p>
        </p:txBody>
      </p:sp>
      <p:sp>
        <p:nvSpPr>
          <p:cNvPr id="432" name="Google Shape;432;p44"/>
          <p:cNvSpPr/>
          <p:nvPr/>
        </p:nvSpPr>
        <p:spPr>
          <a:xfrm>
            <a:off x="453326" y="2872654"/>
            <a:ext cx="4572000" cy="2585323"/>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5F3F"/>
                </a:solidFill>
                <a:latin typeface="Consolas"/>
                <a:ea typeface="Consolas"/>
                <a:cs typeface="Consolas"/>
                <a:sym typeface="Consolas"/>
              </a:rPr>
              <a:t>&lt;%@ Page </a:t>
            </a:r>
            <a:r>
              <a:rPr lang="en-US" sz="1800">
                <a:solidFill>
                  <a:schemeClr val="dk1"/>
                </a:solidFill>
                <a:latin typeface="Quattrocento Sans"/>
                <a:ea typeface="Quattrocento Sans"/>
                <a:cs typeface="Quattrocento Sans"/>
                <a:sym typeface="Quattrocento Sans"/>
              </a:rPr>
              <a:t>errorPage=</a:t>
            </a:r>
            <a:r>
              <a:rPr lang="en-US" sz="1800" i="1">
                <a:solidFill>
                  <a:schemeClr val="dk1"/>
                </a:solidFill>
                <a:latin typeface="Quattrocento Sans"/>
                <a:ea typeface="Quattrocento Sans"/>
                <a:cs typeface="Quattrocento Sans"/>
                <a:sym typeface="Quattrocento Sans"/>
              </a:rPr>
              <a:t>"Receive.jsp" isErrorPage="true“ %&gt;</a:t>
            </a:r>
            <a:endParaRPr sz="1800">
              <a:solidFill>
                <a:srgbClr val="BF5F3F"/>
              </a:solidFill>
              <a:latin typeface="Consolas"/>
              <a:ea typeface="Consolas"/>
              <a:cs typeface="Consolas"/>
              <a:sym typeface="Consolas"/>
            </a:endParaRPr>
          </a:p>
          <a:p>
            <a:pPr marL="0" marR="0" lvl="0" indent="0" algn="l" rtl="0">
              <a:spcBef>
                <a:spcPts val="0"/>
              </a:spcBef>
              <a:spcAft>
                <a:spcPts val="0"/>
              </a:spcAft>
              <a:buNone/>
            </a:pPr>
            <a:r>
              <a:rPr lang="en-US" sz="1800">
                <a:solidFill>
                  <a:srgbClr val="BF5F3F"/>
                </a:solidFill>
                <a:latin typeface="Consolas"/>
                <a:ea typeface="Consolas"/>
                <a:cs typeface="Consolas"/>
                <a:sym typeface="Consolas"/>
              </a:rPr>
              <a:t>&lt;%</a:t>
            </a:r>
            <a:endParaRPr sz="1800">
              <a:solidFill>
                <a:srgbClr val="BF5F3F"/>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String str = </a:t>
            </a:r>
            <a:r>
              <a:rPr lang="en-US" sz="1800" b="1">
                <a:solidFill>
                  <a:srgbClr val="7F0055"/>
                </a:solidFill>
                <a:latin typeface="Consolas"/>
                <a:ea typeface="Consolas"/>
                <a:cs typeface="Consolas"/>
                <a:sym typeface="Consolas"/>
              </a:rPr>
              <a:t>null</a:t>
            </a:r>
            <a:r>
              <a:rPr lang="en-US" sz="1800" b="1">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800" b="1">
                <a:solidFill>
                  <a:srgbClr val="7F0055"/>
                </a:solidFill>
                <a:latin typeface="Consolas"/>
                <a:ea typeface="Consolas"/>
                <a:cs typeface="Consolas"/>
                <a:sym typeface="Consolas"/>
              </a:rPr>
              <a:t>int</a:t>
            </a:r>
            <a:r>
              <a:rPr lang="en-US" sz="1800" b="1">
                <a:solidFill>
                  <a:srgbClr val="000000"/>
                </a:solidFill>
                <a:latin typeface="Consolas"/>
                <a:ea typeface="Consolas"/>
                <a:cs typeface="Consolas"/>
                <a:sym typeface="Consolas"/>
              </a:rPr>
              <a:t> length = str.length();</a:t>
            </a:r>
            <a:endParaRPr/>
          </a:p>
          <a:p>
            <a:pPr marL="0" marR="0" lvl="0" indent="0" algn="l" rtl="0">
              <a:spcBef>
                <a:spcPts val="0"/>
              </a:spcBef>
              <a:spcAft>
                <a:spcPts val="0"/>
              </a:spcAft>
              <a:buNone/>
            </a:pPr>
            <a:r>
              <a:rPr lang="en-US" sz="1800">
                <a:solidFill>
                  <a:srgbClr val="BF5F3F"/>
                </a:solidFill>
                <a:latin typeface="Consolas"/>
                <a:ea typeface="Consolas"/>
                <a:cs typeface="Consolas"/>
                <a:sym typeface="Consolas"/>
              </a:rPr>
              <a:t>%&gt;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Length of String is </a:t>
            </a:r>
            <a:r>
              <a:rPr lang="en-US" sz="1800">
                <a:solidFill>
                  <a:srgbClr val="BF5F3F"/>
                </a:solidFill>
                <a:latin typeface="Consolas"/>
                <a:ea typeface="Consolas"/>
                <a:cs typeface="Consolas"/>
                <a:sym typeface="Consolas"/>
              </a:rPr>
              <a:t>&lt;%=</a:t>
            </a:r>
            <a:r>
              <a:rPr lang="en-US" sz="1800">
                <a:solidFill>
                  <a:srgbClr val="000000"/>
                </a:solidFill>
                <a:latin typeface="Consolas"/>
                <a:ea typeface="Consolas"/>
                <a:cs typeface="Consolas"/>
                <a:sym typeface="Consolas"/>
              </a:rPr>
              <a:t> length </a:t>
            </a:r>
            <a:r>
              <a:rPr lang="en-US" sz="1800">
                <a:solidFill>
                  <a:srgbClr val="BF5F3F"/>
                </a:solidFill>
                <a:latin typeface="Consolas"/>
                <a:ea typeface="Consolas"/>
                <a:cs typeface="Consolas"/>
                <a:sym typeface="Consolas"/>
              </a:rPr>
              <a:t>%&gt;</a:t>
            </a:r>
            <a:endParaRPr/>
          </a:p>
        </p:txBody>
      </p:sp>
      <p:sp>
        <p:nvSpPr>
          <p:cNvPr id="433" name="Google Shape;433;p44"/>
          <p:cNvSpPr/>
          <p:nvPr/>
        </p:nvSpPr>
        <p:spPr>
          <a:xfrm>
            <a:off x="410129" y="2461911"/>
            <a:ext cx="1825115" cy="36933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solidFill>
                  <a:schemeClr val="dk1"/>
                </a:solidFill>
                <a:latin typeface="Quattrocento Sans"/>
                <a:ea typeface="Quattrocento Sans"/>
                <a:cs typeface="Quattrocento Sans"/>
                <a:sym typeface="Quattrocento Sans"/>
              </a:rPr>
              <a:t>StringLength.jsp</a:t>
            </a:r>
            <a:endParaRPr sz="1800">
              <a:solidFill>
                <a:schemeClr val="dk1"/>
              </a:solidFill>
              <a:latin typeface="Quattrocento Sans"/>
              <a:ea typeface="Quattrocento Sans"/>
              <a:cs typeface="Quattrocento Sans"/>
              <a:sym typeface="Quattrocento Sans"/>
            </a:endParaRPr>
          </a:p>
        </p:txBody>
      </p:sp>
      <p:sp>
        <p:nvSpPr>
          <p:cNvPr id="434" name="Google Shape;434;p44"/>
          <p:cNvSpPr/>
          <p:nvPr/>
        </p:nvSpPr>
        <p:spPr>
          <a:xfrm>
            <a:off x="453325" y="5108950"/>
            <a:ext cx="1509516" cy="36933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ErrorPage.jsp</a:t>
            </a:r>
            <a:endParaRPr sz="1800">
              <a:solidFill>
                <a:schemeClr val="dk1"/>
              </a:solidFill>
              <a:latin typeface="Quattrocento Sans"/>
              <a:ea typeface="Quattrocento Sans"/>
              <a:cs typeface="Quattrocento Sans"/>
              <a:sym typeface="Quattrocento Sans"/>
            </a:endParaRPr>
          </a:p>
        </p:txBody>
      </p:sp>
      <p:sp>
        <p:nvSpPr>
          <p:cNvPr id="435" name="Google Shape;435;p44"/>
          <p:cNvSpPr/>
          <p:nvPr/>
        </p:nvSpPr>
        <p:spPr>
          <a:xfrm>
            <a:off x="453326" y="5433023"/>
            <a:ext cx="8478753" cy="923330"/>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5F3F"/>
                </a:solidFill>
                <a:latin typeface="Consolas"/>
                <a:ea typeface="Consolas"/>
                <a:cs typeface="Consolas"/>
                <a:sym typeface="Consolas"/>
              </a:rPr>
              <a:t>&lt;%@ </a:t>
            </a:r>
            <a:r>
              <a:rPr lang="en-US" sz="1800">
                <a:solidFill>
                  <a:srgbClr val="3F7F7F"/>
                </a:solidFill>
                <a:latin typeface="Consolas"/>
                <a:ea typeface="Consolas"/>
                <a:cs typeface="Consolas"/>
                <a:sym typeface="Consolas"/>
              </a:rPr>
              <a:t>page </a:t>
            </a:r>
            <a:r>
              <a:rPr lang="en-US" sz="1800">
                <a:solidFill>
                  <a:srgbClr val="7F007F"/>
                </a:solidFill>
                <a:latin typeface="Consolas"/>
                <a:ea typeface="Consolas"/>
                <a:cs typeface="Consolas"/>
                <a:sym typeface="Consolas"/>
              </a:rPr>
              <a:t>isErrorPage</a:t>
            </a:r>
            <a:r>
              <a:rPr lang="en-US" sz="1800">
                <a:solidFill>
                  <a:srgbClr val="000000"/>
                </a:solidFill>
                <a:latin typeface="Consolas"/>
                <a:ea typeface="Consolas"/>
                <a:cs typeface="Consolas"/>
                <a:sym typeface="Consolas"/>
              </a:rPr>
              <a:t>= </a:t>
            </a:r>
            <a:r>
              <a:rPr lang="en-US" sz="1800" i="1">
                <a:solidFill>
                  <a:srgbClr val="2A00FF"/>
                </a:solidFill>
                <a:latin typeface="Consolas"/>
                <a:ea typeface="Consolas"/>
                <a:cs typeface="Consolas"/>
                <a:sym typeface="Consolas"/>
              </a:rPr>
              <a:t>"true" </a:t>
            </a:r>
            <a:r>
              <a:rPr lang="en-US" sz="1800" i="1">
                <a:solidFill>
                  <a:srgbClr val="BF5F3F"/>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StringLength.jsp has reported an error :   </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i</a:t>
            </a:r>
            <a:r>
              <a:rPr lang="en-US" sz="1800">
                <a:solidFill>
                  <a:srgbClr val="0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r>
              <a:rPr lang="en-US" sz="1800">
                <a:solidFill>
                  <a:srgbClr val="BF5F3F"/>
                </a:solidFill>
                <a:latin typeface="Consolas"/>
                <a:ea typeface="Consolas"/>
                <a:cs typeface="Consolas"/>
                <a:sym typeface="Consolas"/>
              </a:rPr>
              <a:t>&lt;%=</a:t>
            </a:r>
            <a:r>
              <a:rPr lang="en-US" sz="1800">
                <a:solidFill>
                  <a:srgbClr val="000000"/>
                </a:solidFill>
                <a:latin typeface="Consolas"/>
                <a:ea typeface="Consolas"/>
                <a:cs typeface="Consolas"/>
                <a:sym typeface="Consolas"/>
              </a:rPr>
              <a:t> exception </a:t>
            </a:r>
            <a:r>
              <a:rPr lang="en-US" sz="1800">
                <a:solidFill>
                  <a:srgbClr val="BF5F3F"/>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i</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5"/>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i="1"/>
              <a:t>info Attribute</a:t>
            </a:r>
            <a:endParaRPr sz="2800" b="1" i="1"/>
          </a:p>
        </p:txBody>
      </p:sp>
      <p:sp>
        <p:nvSpPr>
          <p:cNvPr id="441" name="Google Shape;441;p45"/>
          <p:cNvSpPr txBox="1">
            <a:spLocks noGrp="1"/>
          </p:cNvSpPr>
          <p:nvPr>
            <p:ph type="body" idx="1"/>
          </p:nvPr>
        </p:nvSpPr>
        <p:spPr>
          <a:xfrm>
            <a:off x="375624" y="1648231"/>
            <a:ext cx="7866427" cy="4708122"/>
          </a:xfrm>
          <a:prstGeom prst="rect">
            <a:avLst/>
          </a:prstGeom>
          <a:noFill/>
          <a:ln>
            <a:noFill/>
          </a:ln>
        </p:spPr>
        <p:txBody>
          <a:bodyPr spcFirstLastPara="1" wrap="square" lIns="91425" tIns="45700" rIns="91425" bIns="45700" anchor="t" anchorCtr="0">
            <a:noAutofit/>
          </a:bodyPr>
          <a:lstStyle/>
          <a:p>
            <a:pPr marL="285750" lvl="0" indent="-184150" algn="l" rtl="0">
              <a:lnSpc>
                <a:spcPct val="100000"/>
              </a:lnSpc>
              <a:spcBef>
                <a:spcPts val="0"/>
              </a:spcBef>
              <a:spcAft>
                <a:spcPts val="0"/>
              </a:spcAft>
              <a:buClr>
                <a:srgbClr val="7F7F7F"/>
              </a:buClr>
              <a:buSzPts val="1600"/>
              <a:buFont typeface="Arial"/>
              <a:buNone/>
            </a:pPr>
            <a:endParaRPr sz="1600">
              <a:solidFill>
                <a:schemeClr val="dk1"/>
              </a:solidFill>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442" name="Google Shape;442;p4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43" name="Google Shape;443;p4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44" name="Google Shape;444;p4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
        <p:nvSpPr>
          <p:cNvPr id="445" name="Google Shape;445;p45"/>
          <p:cNvSpPr txBox="1"/>
          <p:nvPr/>
        </p:nvSpPr>
        <p:spPr>
          <a:xfrm>
            <a:off x="321543" y="1413839"/>
            <a:ext cx="7866427" cy="4708122"/>
          </a:xfrm>
          <a:prstGeom prst="rect">
            <a:avLst/>
          </a:prstGeom>
          <a:noFill/>
          <a:ln>
            <a:noFill/>
          </a:ln>
        </p:spPr>
        <p:txBody>
          <a:bodyPr spcFirstLastPara="1" wrap="square" lIns="91425" tIns="45700" rIns="91425" bIns="45700" anchor="t" anchorCtr="0">
            <a:noAutofit/>
          </a:bodyPr>
          <a:lstStyle/>
          <a:p>
            <a:pPr marL="285750" marR="0" lvl="0" indent="-171450" algn="l" rtl="0">
              <a:lnSpc>
                <a:spcPct val="100000"/>
              </a:lnSpc>
              <a:spcBef>
                <a:spcPts val="0"/>
              </a:spcBef>
              <a:spcAft>
                <a:spcPts val="0"/>
              </a:spcAft>
              <a:buClr>
                <a:srgbClr val="7F7F7F"/>
              </a:buClr>
              <a:buSzPts val="1800"/>
              <a:buFont typeface="Arial"/>
              <a:buNone/>
            </a:pPr>
            <a:endParaRPr sz="1800">
              <a:solidFill>
                <a:schemeClr val="dk1"/>
              </a:solidFill>
              <a:latin typeface="Quattrocento Sans"/>
              <a:ea typeface="Quattrocento Sans"/>
              <a:cs typeface="Quattrocento Sans"/>
              <a:sym typeface="Quattrocento Sans"/>
            </a:endParaRPr>
          </a:p>
        </p:txBody>
      </p:sp>
      <p:sp>
        <p:nvSpPr>
          <p:cNvPr id="446" name="Google Shape;446;p45"/>
          <p:cNvSpPr/>
          <p:nvPr/>
        </p:nvSpPr>
        <p:spPr>
          <a:xfrm>
            <a:off x="375624" y="1414522"/>
            <a:ext cx="7886700" cy="3876783"/>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Every JSP web page is automatically </a:t>
            </a:r>
            <a:r>
              <a:rPr lang="en-US" sz="2000">
                <a:solidFill>
                  <a:srgbClr val="0070C0"/>
                </a:solidFill>
                <a:latin typeface="Roboto"/>
                <a:ea typeface="Roboto"/>
                <a:cs typeface="Roboto"/>
                <a:sym typeface="Roboto"/>
              </a:rPr>
              <a:t>translated to its equivalent Servlet. </a:t>
            </a:r>
            <a:endParaRPr sz="2000">
              <a:solidFill>
                <a:srgbClr val="0070C0"/>
              </a:solidFill>
              <a:latin typeface="Roboto"/>
              <a:ea typeface="Roboto"/>
              <a:cs typeface="Roboto"/>
              <a:sym typeface="Roboto"/>
            </a:endParaRPr>
          </a:p>
          <a:p>
            <a:pPr marL="285750" marR="0" lvl="0" indent="-158750" algn="just" rtl="0">
              <a:lnSpc>
                <a:spcPct val="150000"/>
              </a:lnSpc>
              <a:spcBef>
                <a:spcPts val="0"/>
              </a:spcBef>
              <a:spcAft>
                <a:spcPts val="0"/>
              </a:spcAft>
              <a:buClr>
                <a:schemeClr val="dk1"/>
              </a:buClr>
              <a:buSzPts val="2000"/>
              <a:buFont typeface="Arial"/>
              <a:buNone/>
            </a:pPr>
            <a:endParaRPr sz="2000">
              <a:solidFill>
                <a:schemeClr val="dk1"/>
              </a:solidFill>
              <a:latin typeface="Roboto"/>
              <a:ea typeface="Roboto"/>
              <a:cs typeface="Roboto"/>
              <a:sym typeface="Roboto"/>
            </a:endParaRPr>
          </a:p>
          <a:p>
            <a:pPr marL="285750" marR="0" lvl="0" indent="-285750" algn="just" rtl="0">
              <a:lnSpc>
                <a:spcPct val="150000"/>
              </a:lnSpc>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In JSP, the </a:t>
            </a:r>
            <a:r>
              <a:rPr lang="en-US" sz="2000" b="1">
                <a:solidFill>
                  <a:srgbClr val="FF0000"/>
                </a:solidFill>
                <a:latin typeface="Roboto"/>
                <a:ea typeface="Roboto"/>
                <a:cs typeface="Roboto"/>
                <a:sym typeface="Roboto"/>
              </a:rPr>
              <a:t>info</a:t>
            </a:r>
            <a:r>
              <a:rPr lang="en-US" sz="2000">
                <a:solidFill>
                  <a:srgbClr val="FF0000"/>
                </a:solidFill>
                <a:latin typeface="Roboto"/>
                <a:ea typeface="Roboto"/>
                <a:cs typeface="Roboto"/>
                <a:sym typeface="Roboto"/>
              </a:rPr>
              <a:t> attribute </a:t>
            </a:r>
            <a:r>
              <a:rPr lang="en-US" sz="2000">
                <a:solidFill>
                  <a:schemeClr val="dk1"/>
                </a:solidFill>
                <a:latin typeface="Roboto"/>
                <a:ea typeface="Roboto"/>
                <a:cs typeface="Roboto"/>
                <a:sym typeface="Roboto"/>
              </a:rPr>
              <a:t>allows us to set a String message about the current JSP page</a:t>
            </a:r>
            <a:endParaRPr/>
          </a:p>
          <a:p>
            <a:pPr marL="285750" marR="0" lvl="0" indent="-158750" algn="just" rtl="0">
              <a:lnSpc>
                <a:spcPct val="150000"/>
              </a:lnSpc>
              <a:spcBef>
                <a:spcPts val="0"/>
              </a:spcBef>
              <a:spcAft>
                <a:spcPts val="0"/>
              </a:spcAft>
              <a:buClr>
                <a:schemeClr val="dk1"/>
              </a:buClr>
              <a:buSzPts val="2000"/>
              <a:buFont typeface="Arial"/>
              <a:buNone/>
            </a:pPr>
            <a:endParaRPr sz="2000">
              <a:solidFill>
                <a:schemeClr val="dk1"/>
              </a:solidFill>
              <a:latin typeface="Roboto"/>
              <a:ea typeface="Roboto"/>
              <a:cs typeface="Roboto"/>
              <a:sym typeface="Roboto"/>
            </a:endParaRPr>
          </a:p>
          <a:p>
            <a:pPr marL="285750" marR="0" lvl="0" indent="-285750" algn="just" rtl="0">
              <a:lnSpc>
                <a:spcPct val="150000"/>
              </a:lnSpc>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This message could be retrieved and read using the translated Servlet's </a:t>
            </a:r>
            <a:r>
              <a:rPr lang="en-US" sz="2000" b="1" i="1">
                <a:solidFill>
                  <a:schemeClr val="dk1"/>
                </a:solidFill>
                <a:latin typeface="Roboto"/>
                <a:ea typeface="Roboto"/>
                <a:cs typeface="Roboto"/>
                <a:sym typeface="Roboto"/>
              </a:rPr>
              <a:t>getServletInfo()</a:t>
            </a:r>
            <a:r>
              <a:rPr lang="en-US" sz="2000">
                <a:solidFill>
                  <a:schemeClr val="dk1"/>
                </a:solidFill>
                <a:latin typeface="Roboto"/>
                <a:ea typeface="Roboto"/>
                <a:cs typeface="Roboto"/>
                <a:sym typeface="Roboto"/>
              </a:rPr>
              <a:t> method </a:t>
            </a:r>
            <a:r>
              <a:rPr lang="en-US" sz="2000">
                <a:solidFill>
                  <a:schemeClr val="dk1"/>
                </a:solidFill>
                <a:latin typeface="Quattrocento Sans"/>
                <a:ea typeface="Quattrocento Sans"/>
                <a:cs typeface="Quattrocento Sans"/>
                <a:sym typeface="Quattrocento Sans"/>
              </a:rPr>
              <a:t>javax.servlet.Servlet class</a:t>
            </a:r>
            <a:r>
              <a:rPr lang="en-US" sz="2000">
                <a:solidFill>
                  <a:schemeClr val="dk1"/>
                </a:solidFill>
                <a:latin typeface="Roboto"/>
                <a:ea typeface="Roboto"/>
                <a:cs typeface="Roboto"/>
                <a:sym typeface="Roboto"/>
              </a:rPr>
              <a:t>.</a:t>
            </a:r>
            <a:endParaRPr sz="2000">
              <a:solidFill>
                <a:schemeClr val="dk1"/>
              </a:solidFill>
              <a:latin typeface="Quattrocento Sans"/>
              <a:ea typeface="Quattrocento Sans"/>
              <a:cs typeface="Quattrocento Sans"/>
              <a:sym typeface="Quattrocento Sans"/>
            </a:endParaRPr>
          </a:p>
        </p:txBody>
      </p:sp>
      <p:sp>
        <p:nvSpPr>
          <p:cNvPr id="447" name="Google Shape;447;p45"/>
          <p:cNvSpPr/>
          <p:nvPr/>
        </p:nvSpPr>
        <p:spPr>
          <a:xfrm>
            <a:off x="926964" y="5362163"/>
            <a:ext cx="6233689" cy="461665"/>
          </a:xfrm>
          <a:prstGeom prst="rect">
            <a:avLst/>
          </a:prstGeom>
          <a:solidFill>
            <a:schemeClr val="lt1"/>
          </a:solidFill>
          <a:ln w="9525"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9B9B9B"/>
                </a:solidFill>
                <a:latin typeface="Arial"/>
                <a:ea typeface="Arial"/>
                <a:cs typeface="Arial"/>
                <a:sym typeface="Arial"/>
              </a:rPr>
              <a:t>&lt;</a:t>
            </a:r>
            <a:r>
              <a:rPr lang="en-US" sz="2400" b="1">
                <a:solidFill>
                  <a:srgbClr val="569CD6"/>
                </a:solidFill>
                <a:latin typeface="Arial"/>
                <a:ea typeface="Arial"/>
                <a:cs typeface="Arial"/>
                <a:sym typeface="Arial"/>
              </a:rPr>
              <a:t>%@</a:t>
            </a:r>
            <a:r>
              <a:rPr lang="en-US" sz="2400" b="1">
                <a:solidFill>
                  <a:srgbClr val="9B9B9B"/>
                </a:solidFill>
                <a:latin typeface="Arial"/>
                <a:ea typeface="Arial"/>
                <a:cs typeface="Arial"/>
                <a:sym typeface="Arial"/>
              </a:rPr>
              <a:t> </a:t>
            </a:r>
            <a:r>
              <a:rPr lang="en-US" sz="2400" b="1">
                <a:solidFill>
                  <a:srgbClr val="9CDCFE"/>
                </a:solidFill>
                <a:latin typeface="Arial"/>
                <a:ea typeface="Arial"/>
                <a:cs typeface="Arial"/>
                <a:sym typeface="Arial"/>
              </a:rPr>
              <a:t>page</a:t>
            </a:r>
            <a:r>
              <a:rPr lang="en-US" sz="2400" b="1">
                <a:solidFill>
                  <a:srgbClr val="9B9B9B"/>
                </a:solidFill>
                <a:latin typeface="Arial"/>
                <a:ea typeface="Arial"/>
                <a:cs typeface="Arial"/>
                <a:sym typeface="Arial"/>
              </a:rPr>
              <a:t> </a:t>
            </a:r>
            <a:r>
              <a:rPr lang="en-US" sz="2400" b="1">
                <a:solidFill>
                  <a:srgbClr val="9CDCFE"/>
                </a:solidFill>
                <a:latin typeface="Arial"/>
                <a:ea typeface="Arial"/>
                <a:cs typeface="Arial"/>
                <a:sym typeface="Arial"/>
              </a:rPr>
              <a:t>info</a:t>
            </a:r>
            <a:r>
              <a:rPr lang="en-US" sz="2400" b="1">
                <a:solidFill>
                  <a:srgbClr val="9B9B9B"/>
                </a:solidFill>
                <a:latin typeface="Arial"/>
                <a:ea typeface="Arial"/>
                <a:cs typeface="Arial"/>
                <a:sym typeface="Arial"/>
              </a:rPr>
              <a:t> = </a:t>
            </a:r>
            <a:r>
              <a:rPr lang="en-US" sz="2400" b="1">
                <a:solidFill>
                  <a:srgbClr val="D69D85"/>
                </a:solidFill>
                <a:latin typeface="Arial"/>
                <a:ea typeface="Arial"/>
                <a:cs typeface="Arial"/>
                <a:sym typeface="Arial"/>
              </a:rPr>
              <a:t>"A message"</a:t>
            </a:r>
            <a:r>
              <a:rPr lang="en-US" sz="2400" b="1">
                <a:solidFill>
                  <a:srgbClr val="9B9B9B"/>
                </a:solidFill>
                <a:latin typeface="Arial"/>
                <a:ea typeface="Arial"/>
                <a:cs typeface="Arial"/>
                <a:sym typeface="Arial"/>
              </a:rPr>
              <a:t> %&gt;</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6"/>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i="1"/>
              <a:t>info Attribute</a:t>
            </a:r>
            <a:endParaRPr sz="2800" b="1" i="1"/>
          </a:p>
        </p:txBody>
      </p:sp>
      <p:sp>
        <p:nvSpPr>
          <p:cNvPr id="453" name="Google Shape;453;p46"/>
          <p:cNvSpPr txBox="1">
            <a:spLocks noGrp="1"/>
          </p:cNvSpPr>
          <p:nvPr>
            <p:ph type="body" idx="1"/>
          </p:nvPr>
        </p:nvSpPr>
        <p:spPr>
          <a:xfrm>
            <a:off x="375624" y="1648231"/>
            <a:ext cx="7866427" cy="4708122"/>
          </a:xfrm>
          <a:prstGeom prst="rect">
            <a:avLst/>
          </a:prstGeom>
          <a:noFill/>
          <a:ln>
            <a:noFill/>
          </a:ln>
        </p:spPr>
        <p:txBody>
          <a:bodyPr spcFirstLastPara="1" wrap="square" lIns="91425" tIns="45700" rIns="91425" bIns="45700" anchor="t" anchorCtr="0">
            <a:noAutofit/>
          </a:bodyPr>
          <a:lstStyle/>
          <a:p>
            <a:pPr marL="285750" lvl="0" indent="-184150" algn="l" rtl="0">
              <a:lnSpc>
                <a:spcPct val="100000"/>
              </a:lnSpc>
              <a:spcBef>
                <a:spcPts val="0"/>
              </a:spcBef>
              <a:spcAft>
                <a:spcPts val="0"/>
              </a:spcAft>
              <a:buClr>
                <a:srgbClr val="7F7F7F"/>
              </a:buClr>
              <a:buSzPts val="1600"/>
              <a:buFont typeface="Arial"/>
              <a:buNone/>
            </a:pPr>
            <a:endParaRPr sz="1600">
              <a:solidFill>
                <a:schemeClr val="dk1"/>
              </a:solidFill>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454" name="Google Shape;454;p4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55" name="Google Shape;455;p4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56" name="Google Shape;456;p4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
        <p:nvSpPr>
          <p:cNvPr id="457" name="Google Shape;457;p46"/>
          <p:cNvSpPr txBox="1"/>
          <p:nvPr/>
        </p:nvSpPr>
        <p:spPr>
          <a:xfrm>
            <a:off x="321543" y="1413839"/>
            <a:ext cx="7866427" cy="4708122"/>
          </a:xfrm>
          <a:prstGeom prst="rect">
            <a:avLst/>
          </a:prstGeom>
          <a:noFill/>
          <a:ln>
            <a:noFill/>
          </a:ln>
        </p:spPr>
        <p:txBody>
          <a:bodyPr spcFirstLastPara="1" wrap="square" lIns="91425" tIns="45700" rIns="91425" bIns="45700" anchor="t" anchorCtr="0">
            <a:noAutofit/>
          </a:bodyPr>
          <a:lstStyle/>
          <a:p>
            <a:pPr marL="285750" marR="0" lvl="0" indent="-171450" algn="l" rtl="0">
              <a:lnSpc>
                <a:spcPct val="100000"/>
              </a:lnSpc>
              <a:spcBef>
                <a:spcPts val="0"/>
              </a:spcBef>
              <a:spcAft>
                <a:spcPts val="0"/>
              </a:spcAft>
              <a:buClr>
                <a:srgbClr val="7F7F7F"/>
              </a:buClr>
              <a:buSzPts val="1800"/>
              <a:buFont typeface="Arial"/>
              <a:buNone/>
            </a:pPr>
            <a:endParaRPr sz="1800">
              <a:solidFill>
                <a:schemeClr val="dk1"/>
              </a:solidFill>
              <a:latin typeface="Quattrocento Sans"/>
              <a:ea typeface="Quattrocento Sans"/>
              <a:cs typeface="Quattrocento Sans"/>
              <a:sym typeface="Quattrocento Sans"/>
            </a:endParaRPr>
          </a:p>
        </p:txBody>
      </p:sp>
      <p:sp>
        <p:nvSpPr>
          <p:cNvPr id="458" name="Google Shape;458;p46"/>
          <p:cNvSpPr/>
          <p:nvPr/>
        </p:nvSpPr>
        <p:spPr>
          <a:xfrm>
            <a:off x="375624" y="1582341"/>
            <a:ext cx="8139726" cy="464742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a:solidFill>
                  <a:schemeClr val="dk1"/>
                </a:solidFill>
                <a:latin typeface="Quattrocento Sans"/>
                <a:ea typeface="Quattrocento Sans"/>
                <a:cs typeface="Quattrocento Sans"/>
                <a:sym typeface="Quattrocento Sans"/>
              </a:rPr>
              <a:t>Now let us write a small application to get the concept. The application includes 3 programs and let us see how they work together.</a:t>
            </a:r>
            <a:endParaRPr/>
          </a:p>
          <a:p>
            <a:pPr marL="0" marR="0" lvl="0" indent="0" algn="l" rtl="0">
              <a:lnSpc>
                <a:spcPct val="150000"/>
              </a:lnSpc>
              <a:spcBef>
                <a:spcPts val="0"/>
              </a:spcBef>
              <a:spcAft>
                <a:spcPts val="0"/>
              </a:spcAft>
              <a:buNone/>
            </a:pPr>
            <a:endParaRPr sz="1600">
              <a:solidFill>
                <a:srgbClr val="3A3A3A"/>
              </a:solidFill>
              <a:latin typeface="Arial"/>
              <a:ea typeface="Arial"/>
              <a:cs typeface="Arial"/>
              <a:sym typeface="Arial"/>
            </a:endParaRPr>
          </a:p>
          <a:p>
            <a:pPr marL="342900" marR="0" lvl="0" indent="-342900" algn="l" rtl="0">
              <a:spcBef>
                <a:spcPts val="0"/>
              </a:spcBef>
              <a:spcAft>
                <a:spcPts val="0"/>
              </a:spcAft>
              <a:buClr>
                <a:srgbClr val="3A3A3A"/>
              </a:buClr>
              <a:buSzPts val="1600"/>
              <a:buFont typeface="Quattrocento Sans"/>
              <a:buAutoNum type="arabicPeriod"/>
            </a:pPr>
            <a:r>
              <a:rPr lang="en-US" sz="1600">
                <a:solidFill>
                  <a:srgbClr val="3A3A3A"/>
                </a:solidFill>
                <a:latin typeface="Arial"/>
                <a:ea typeface="Arial"/>
                <a:cs typeface="Arial"/>
                <a:sym typeface="Arial"/>
              </a:rPr>
              <a:t>The </a:t>
            </a:r>
            <a:r>
              <a:rPr lang="en-US" sz="1600" b="1">
                <a:solidFill>
                  <a:srgbClr val="3A3A3A"/>
                </a:solidFill>
                <a:latin typeface="Arial"/>
                <a:ea typeface="Arial"/>
                <a:cs typeface="Arial"/>
                <a:sym typeface="Arial"/>
              </a:rPr>
              <a:t>TwoNumbers.html</a:t>
            </a:r>
            <a:r>
              <a:rPr lang="en-US" sz="1600">
                <a:solidFill>
                  <a:srgbClr val="3A3A3A"/>
                </a:solidFill>
                <a:latin typeface="Arial"/>
                <a:ea typeface="Arial"/>
                <a:cs typeface="Arial"/>
                <a:sym typeface="Arial"/>
              </a:rPr>
              <a:t> of client-side file reads two numbers from client and send to </a:t>
            </a:r>
            <a:r>
              <a:rPr lang="en-US" sz="1600" b="1">
                <a:solidFill>
                  <a:srgbClr val="3A3A3A"/>
                </a:solidFill>
                <a:latin typeface="Arial"/>
                <a:ea typeface="Arial"/>
                <a:cs typeface="Arial"/>
                <a:sym typeface="Arial"/>
              </a:rPr>
              <a:t>Calculate.jsp</a:t>
            </a:r>
            <a:r>
              <a:rPr lang="en-US" sz="1600">
                <a:solidFill>
                  <a:srgbClr val="3A3A3A"/>
                </a:solidFill>
                <a:latin typeface="Arial"/>
                <a:ea typeface="Arial"/>
                <a:cs typeface="Arial"/>
                <a:sym typeface="Arial"/>
              </a:rPr>
              <a:t> for calculating quotient.</a:t>
            </a:r>
            <a:endParaRPr/>
          </a:p>
          <a:p>
            <a:pPr marL="342900" marR="0" lvl="0" indent="-241300" algn="l" rtl="0">
              <a:spcBef>
                <a:spcPts val="0"/>
              </a:spcBef>
              <a:spcAft>
                <a:spcPts val="0"/>
              </a:spcAft>
              <a:buClr>
                <a:schemeClr val="dk1"/>
              </a:buClr>
              <a:buSzPts val="1600"/>
              <a:buFont typeface="Quattrocento Sans"/>
              <a:buNone/>
            </a:pPr>
            <a:endParaRPr sz="1600">
              <a:solidFill>
                <a:srgbClr val="3A3A3A"/>
              </a:solidFill>
              <a:latin typeface="Arial"/>
              <a:ea typeface="Arial"/>
              <a:cs typeface="Arial"/>
              <a:sym typeface="Arial"/>
            </a:endParaRPr>
          </a:p>
          <a:p>
            <a:pPr marL="342900" marR="0" lvl="0" indent="-342900" algn="l" rtl="0">
              <a:spcBef>
                <a:spcPts val="0"/>
              </a:spcBef>
              <a:spcAft>
                <a:spcPts val="0"/>
              </a:spcAft>
              <a:buClr>
                <a:srgbClr val="3A3A3A"/>
              </a:buClr>
              <a:buSzPts val="1600"/>
              <a:buFont typeface="Quattrocento Sans"/>
              <a:buAutoNum type="arabicPeriod"/>
            </a:pPr>
            <a:r>
              <a:rPr lang="en-US" sz="1600">
                <a:solidFill>
                  <a:srgbClr val="3A3A3A"/>
                </a:solidFill>
                <a:latin typeface="Arial"/>
                <a:ea typeface="Arial"/>
                <a:cs typeface="Arial"/>
                <a:sym typeface="Arial"/>
              </a:rPr>
              <a:t>The </a:t>
            </a:r>
            <a:r>
              <a:rPr lang="en-US" sz="1600" b="1">
                <a:solidFill>
                  <a:srgbClr val="3A3A3A"/>
                </a:solidFill>
                <a:latin typeface="Arial"/>
                <a:ea typeface="Arial"/>
                <a:cs typeface="Arial"/>
                <a:sym typeface="Arial"/>
              </a:rPr>
              <a:t>Calculate.jsp</a:t>
            </a:r>
            <a:r>
              <a:rPr lang="en-US" sz="1600">
                <a:solidFill>
                  <a:srgbClr val="3A3A3A"/>
                </a:solidFill>
                <a:latin typeface="Arial"/>
                <a:ea typeface="Arial"/>
                <a:cs typeface="Arial"/>
                <a:sym typeface="Arial"/>
              </a:rPr>
              <a:t> can generate exceptions at runtime due to user’s wrong input. The exceptions raised are sent to </a:t>
            </a:r>
            <a:r>
              <a:rPr lang="en-US" sz="1600" b="1">
                <a:solidFill>
                  <a:srgbClr val="3A3A3A"/>
                </a:solidFill>
                <a:latin typeface="Arial"/>
                <a:ea typeface="Arial"/>
                <a:cs typeface="Arial"/>
                <a:sym typeface="Arial"/>
              </a:rPr>
              <a:t>Receive.jsp</a:t>
            </a:r>
            <a:r>
              <a:rPr lang="en-US" sz="1600">
                <a:solidFill>
                  <a:srgbClr val="3A3A3A"/>
                </a:solidFill>
                <a:latin typeface="Arial"/>
                <a:ea typeface="Arial"/>
                <a:cs typeface="Arial"/>
                <a:sym typeface="Arial"/>
              </a:rPr>
              <a:t> file to print.</a:t>
            </a:r>
            <a:endParaRPr/>
          </a:p>
          <a:p>
            <a:pPr marL="342900" marR="0" lvl="0" indent="-241300" algn="l" rtl="0">
              <a:spcBef>
                <a:spcPts val="0"/>
              </a:spcBef>
              <a:spcAft>
                <a:spcPts val="0"/>
              </a:spcAft>
              <a:buClr>
                <a:schemeClr val="dk1"/>
              </a:buClr>
              <a:buSzPts val="1600"/>
              <a:buFont typeface="Quattrocento Sans"/>
              <a:buNone/>
            </a:pPr>
            <a:endParaRPr sz="1600">
              <a:solidFill>
                <a:srgbClr val="3A3A3A"/>
              </a:solidFill>
              <a:latin typeface="Arial"/>
              <a:ea typeface="Arial"/>
              <a:cs typeface="Arial"/>
              <a:sym typeface="Arial"/>
            </a:endParaRPr>
          </a:p>
          <a:p>
            <a:pPr marL="342900" marR="0" lvl="0" indent="-342900" algn="l" rtl="0">
              <a:spcBef>
                <a:spcPts val="0"/>
              </a:spcBef>
              <a:spcAft>
                <a:spcPts val="0"/>
              </a:spcAft>
              <a:buClr>
                <a:srgbClr val="3A3A3A"/>
              </a:buClr>
              <a:buSzPts val="1600"/>
              <a:buFont typeface="Quattrocento Sans"/>
              <a:buAutoNum type="arabicPeriod"/>
            </a:pPr>
            <a:r>
              <a:rPr lang="en-US" sz="1600">
                <a:solidFill>
                  <a:srgbClr val="3A3A3A"/>
                </a:solidFill>
                <a:latin typeface="Arial"/>
                <a:ea typeface="Arial"/>
                <a:cs typeface="Arial"/>
                <a:sym typeface="Arial"/>
              </a:rPr>
              <a:t>Declare the </a:t>
            </a:r>
            <a:r>
              <a:rPr lang="en-US" sz="1600" b="1">
                <a:solidFill>
                  <a:srgbClr val="3A3A3A"/>
                </a:solidFill>
                <a:latin typeface="Arial"/>
                <a:ea typeface="Arial"/>
                <a:cs typeface="Arial"/>
                <a:sym typeface="Arial"/>
              </a:rPr>
              <a:t>Calculate.jsp</a:t>
            </a:r>
            <a:r>
              <a:rPr lang="en-US" sz="1600">
                <a:solidFill>
                  <a:srgbClr val="3A3A3A"/>
                </a:solidFill>
                <a:latin typeface="Arial"/>
                <a:ea typeface="Arial"/>
                <a:cs typeface="Arial"/>
                <a:sym typeface="Arial"/>
              </a:rPr>
              <a:t> file with </a:t>
            </a:r>
            <a:r>
              <a:rPr lang="en-US" sz="1600" b="1">
                <a:solidFill>
                  <a:srgbClr val="3A3A3A"/>
                </a:solidFill>
                <a:latin typeface="Arial"/>
                <a:ea typeface="Arial"/>
                <a:cs typeface="Arial"/>
                <a:sym typeface="Arial"/>
              </a:rPr>
              <a:t>errorPage="Receive.jsp"</a:t>
            </a:r>
            <a:r>
              <a:rPr lang="en-US" sz="1600">
                <a:solidFill>
                  <a:srgbClr val="3A3A3A"/>
                </a:solidFill>
                <a:latin typeface="Arial"/>
                <a:ea typeface="Arial"/>
                <a:cs typeface="Arial"/>
                <a:sym typeface="Arial"/>
              </a:rPr>
              <a:t> in a page directive.</a:t>
            </a:r>
            <a:endParaRPr/>
          </a:p>
          <a:p>
            <a:pPr marL="342900" marR="0" lvl="0" indent="-241300" algn="l" rtl="0">
              <a:spcBef>
                <a:spcPts val="0"/>
              </a:spcBef>
              <a:spcAft>
                <a:spcPts val="0"/>
              </a:spcAft>
              <a:buClr>
                <a:schemeClr val="dk1"/>
              </a:buClr>
              <a:buSzPts val="1600"/>
              <a:buFont typeface="Quattrocento Sans"/>
              <a:buNone/>
            </a:pPr>
            <a:endParaRPr sz="1600">
              <a:solidFill>
                <a:srgbClr val="3A3A3A"/>
              </a:solidFill>
              <a:latin typeface="Arial"/>
              <a:ea typeface="Arial"/>
              <a:cs typeface="Arial"/>
              <a:sym typeface="Arial"/>
            </a:endParaRPr>
          </a:p>
          <a:p>
            <a:pPr marL="342900" marR="0" lvl="0" indent="-342900" algn="l" rtl="0">
              <a:spcBef>
                <a:spcPts val="0"/>
              </a:spcBef>
              <a:spcAft>
                <a:spcPts val="0"/>
              </a:spcAft>
              <a:buClr>
                <a:srgbClr val="3A3A3A"/>
              </a:buClr>
              <a:buSzPts val="1600"/>
              <a:buFont typeface="Quattrocento Sans"/>
              <a:buAutoNum type="arabicPeriod"/>
            </a:pPr>
            <a:r>
              <a:rPr lang="en-US" sz="1600">
                <a:solidFill>
                  <a:srgbClr val="3A3A3A"/>
                </a:solidFill>
                <a:latin typeface="Arial"/>
                <a:ea typeface="Arial"/>
                <a:cs typeface="Arial"/>
                <a:sym typeface="Arial"/>
              </a:rPr>
              <a:t>Declare the the </a:t>
            </a:r>
            <a:r>
              <a:rPr lang="en-US" sz="1600" b="1">
                <a:solidFill>
                  <a:srgbClr val="3A3A3A"/>
                </a:solidFill>
                <a:latin typeface="Arial"/>
                <a:ea typeface="Arial"/>
                <a:cs typeface="Arial"/>
                <a:sym typeface="Arial"/>
              </a:rPr>
              <a:t>Receive.jsp</a:t>
            </a:r>
            <a:r>
              <a:rPr lang="en-US" sz="1600">
                <a:solidFill>
                  <a:srgbClr val="3A3A3A"/>
                </a:solidFill>
                <a:latin typeface="Arial"/>
                <a:ea typeface="Arial"/>
                <a:cs typeface="Arial"/>
                <a:sym typeface="Arial"/>
              </a:rPr>
              <a:t> file with </a:t>
            </a:r>
            <a:r>
              <a:rPr lang="en-US" sz="1600" b="1">
                <a:solidFill>
                  <a:srgbClr val="3A3A3A"/>
                </a:solidFill>
                <a:latin typeface="Arial"/>
                <a:ea typeface="Arial"/>
                <a:cs typeface="Arial"/>
                <a:sym typeface="Arial"/>
              </a:rPr>
              <a:t>isErrorPage="true"</a:t>
            </a:r>
            <a:r>
              <a:rPr lang="en-US" sz="1600">
                <a:solidFill>
                  <a:srgbClr val="3A3A3A"/>
                </a:solidFill>
                <a:latin typeface="Arial"/>
                <a:ea typeface="Arial"/>
                <a:cs typeface="Arial"/>
                <a:sym typeface="Arial"/>
              </a:rPr>
              <a:t> in a page directive.</a:t>
            </a:r>
            <a:endParaRPr/>
          </a:p>
          <a:p>
            <a:pPr marL="342900" marR="0" lvl="0" indent="-241300" algn="l" rtl="0">
              <a:spcBef>
                <a:spcPts val="0"/>
              </a:spcBef>
              <a:spcAft>
                <a:spcPts val="0"/>
              </a:spcAft>
              <a:buClr>
                <a:schemeClr val="dk1"/>
              </a:buClr>
              <a:buSzPts val="1600"/>
              <a:buFont typeface="Quattrocento Sans"/>
              <a:buNone/>
            </a:pPr>
            <a:endParaRPr sz="1600" b="0" i="0">
              <a:solidFill>
                <a:srgbClr val="3A3A3A"/>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now </a:t>
            </a:r>
            <a:r>
              <a:rPr lang="en-US" sz="1600" b="1">
                <a:solidFill>
                  <a:schemeClr val="dk1"/>
                </a:solidFill>
                <a:latin typeface="Quattrocento Sans"/>
                <a:ea typeface="Quattrocento Sans"/>
                <a:cs typeface="Quattrocento Sans"/>
                <a:sym typeface="Quattrocento Sans"/>
              </a:rPr>
              <a:t>Calculate.jsp</a:t>
            </a:r>
            <a:r>
              <a:rPr lang="en-US" sz="1600">
                <a:solidFill>
                  <a:schemeClr val="dk1"/>
                </a:solidFill>
                <a:latin typeface="Quattrocento Sans"/>
                <a:ea typeface="Quattrocento Sans"/>
                <a:cs typeface="Quattrocento Sans"/>
                <a:sym typeface="Quattrocento Sans"/>
              </a:rPr>
              <a:t> file can send exceptions to </a:t>
            </a:r>
            <a:r>
              <a:rPr lang="en-US" sz="1600" b="1">
                <a:solidFill>
                  <a:schemeClr val="dk1"/>
                </a:solidFill>
                <a:latin typeface="Quattrocento Sans"/>
                <a:ea typeface="Quattrocento Sans"/>
                <a:cs typeface="Quattrocento Sans"/>
                <a:sym typeface="Quattrocento Sans"/>
              </a:rPr>
              <a:t>Receive.jsp</a:t>
            </a:r>
            <a:r>
              <a:rPr lang="en-US" sz="1600">
                <a:solidFill>
                  <a:schemeClr val="dk1"/>
                </a:solidFill>
                <a:latin typeface="Quattrocento Sans"/>
                <a:ea typeface="Quattrocento Sans"/>
                <a:cs typeface="Quattrocento Sans"/>
                <a:sym typeface="Quattrocento Sans"/>
              </a:rPr>
              <a:t> and Receive.jsp accepts them and print them. As long as </a:t>
            </a:r>
            <a:r>
              <a:rPr lang="en-US" sz="1600" b="1">
                <a:solidFill>
                  <a:schemeClr val="dk1"/>
                </a:solidFill>
                <a:latin typeface="Quattrocento Sans"/>
                <a:ea typeface="Quattrocento Sans"/>
                <a:cs typeface="Quattrocento Sans"/>
                <a:sym typeface="Quattrocento Sans"/>
              </a:rPr>
              <a:t>TwoNumbers.html</a:t>
            </a:r>
            <a:r>
              <a:rPr lang="en-US" sz="1600">
                <a:solidFill>
                  <a:schemeClr val="dk1"/>
                </a:solidFill>
                <a:latin typeface="Quattrocento Sans"/>
                <a:ea typeface="Quattrocento Sans"/>
                <a:cs typeface="Quattrocento Sans"/>
                <a:sym typeface="Quattrocento Sans"/>
              </a:rPr>
              <a:t> sends two non-zero numbers, it is okay and good. But if the second number is 0, it raises ArithmeticException. This </a:t>
            </a:r>
            <a:r>
              <a:rPr lang="en-US" sz="1600" b="1">
                <a:solidFill>
                  <a:schemeClr val="dk1"/>
                </a:solidFill>
                <a:latin typeface="Quattrocento Sans"/>
                <a:ea typeface="Quattrocento Sans"/>
                <a:cs typeface="Quattrocento Sans"/>
                <a:sym typeface="Quattrocento Sans"/>
              </a:rPr>
              <a:t>ArithmeticException</a:t>
            </a:r>
            <a:r>
              <a:rPr lang="en-US" sz="1600">
                <a:solidFill>
                  <a:schemeClr val="dk1"/>
                </a:solidFill>
                <a:latin typeface="Quattrocento Sans"/>
                <a:ea typeface="Quattrocento Sans"/>
                <a:cs typeface="Quattrocento Sans"/>
                <a:sym typeface="Quattrocento Sans"/>
              </a:rPr>
              <a:t> object is sent to</a:t>
            </a:r>
            <a:r>
              <a:rPr lang="en-US" sz="1600" b="1">
                <a:solidFill>
                  <a:schemeClr val="dk1"/>
                </a:solidFill>
                <a:latin typeface="Quattrocento Sans"/>
                <a:ea typeface="Quattrocento Sans"/>
                <a:cs typeface="Quattrocento Sans"/>
                <a:sym typeface="Quattrocento Sans"/>
              </a:rPr>
              <a:t> Receive.jsp</a:t>
            </a:r>
            <a:r>
              <a:rPr lang="en-US" sz="1600">
                <a:solidFill>
                  <a:schemeClr val="dk1"/>
                </a:solidFill>
                <a:latin typeface="Quattrocento Sans"/>
                <a:ea typeface="Quattrocento Sans"/>
                <a:cs typeface="Quattrocento Sans"/>
                <a:sym typeface="Quattrocento Sans"/>
              </a:rPr>
              <a:t> to print.</a:t>
            </a:r>
            <a:endParaRPr sz="1600" b="0" i="0">
              <a:solidFill>
                <a:srgbClr val="3A3A3A"/>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7"/>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i="1"/>
              <a:t>info Attribute Example  :info.jsp</a:t>
            </a:r>
            <a:endParaRPr sz="2800" b="1" i="1"/>
          </a:p>
        </p:txBody>
      </p:sp>
      <p:sp>
        <p:nvSpPr>
          <p:cNvPr id="464" name="Google Shape;464;p47"/>
          <p:cNvSpPr txBox="1">
            <a:spLocks noGrp="1"/>
          </p:cNvSpPr>
          <p:nvPr>
            <p:ph type="body" idx="1"/>
          </p:nvPr>
        </p:nvSpPr>
        <p:spPr>
          <a:xfrm>
            <a:off x="375624" y="1648231"/>
            <a:ext cx="7866427" cy="4708122"/>
          </a:xfrm>
          <a:prstGeom prst="rect">
            <a:avLst/>
          </a:prstGeom>
          <a:noFill/>
          <a:ln>
            <a:noFill/>
          </a:ln>
        </p:spPr>
        <p:txBody>
          <a:bodyPr spcFirstLastPara="1" wrap="square" lIns="91425" tIns="45700" rIns="91425" bIns="45700" anchor="t" anchorCtr="0">
            <a:noAutofit/>
          </a:bodyPr>
          <a:lstStyle/>
          <a:p>
            <a:pPr marL="285750" lvl="0" indent="-184150" algn="l" rtl="0">
              <a:lnSpc>
                <a:spcPct val="100000"/>
              </a:lnSpc>
              <a:spcBef>
                <a:spcPts val="0"/>
              </a:spcBef>
              <a:spcAft>
                <a:spcPts val="0"/>
              </a:spcAft>
              <a:buClr>
                <a:srgbClr val="7F7F7F"/>
              </a:buClr>
              <a:buSzPts val="1600"/>
              <a:buFont typeface="Arial"/>
              <a:buNone/>
            </a:pPr>
            <a:endParaRPr sz="1600">
              <a:solidFill>
                <a:schemeClr val="dk1"/>
              </a:solidFill>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465" name="Google Shape;465;p4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66" name="Google Shape;466;p4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67" name="Google Shape;467;p4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sp>
        <p:nvSpPr>
          <p:cNvPr id="468" name="Google Shape;468;p47"/>
          <p:cNvSpPr txBox="1"/>
          <p:nvPr/>
        </p:nvSpPr>
        <p:spPr>
          <a:xfrm>
            <a:off x="321543" y="1413839"/>
            <a:ext cx="7866427" cy="4708122"/>
          </a:xfrm>
          <a:prstGeom prst="rect">
            <a:avLst/>
          </a:prstGeom>
          <a:noFill/>
          <a:ln>
            <a:noFill/>
          </a:ln>
        </p:spPr>
        <p:txBody>
          <a:bodyPr spcFirstLastPara="1" wrap="square" lIns="91425" tIns="45700" rIns="91425" bIns="45700" anchor="t" anchorCtr="0">
            <a:noAutofit/>
          </a:bodyPr>
          <a:lstStyle/>
          <a:p>
            <a:pPr marL="285750" marR="0" lvl="0" indent="-171450" algn="l" rtl="0">
              <a:lnSpc>
                <a:spcPct val="100000"/>
              </a:lnSpc>
              <a:spcBef>
                <a:spcPts val="0"/>
              </a:spcBef>
              <a:spcAft>
                <a:spcPts val="0"/>
              </a:spcAft>
              <a:buClr>
                <a:srgbClr val="7F7F7F"/>
              </a:buClr>
              <a:buSzPts val="1800"/>
              <a:buFont typeface="Arial"/>
              <a:buNone/>
            </a:pPr>
            <a:endParaRPr sz="1800">
              <a:solidFill>
                <a:schemeClr val="dk1"/>
              </a:solidFill>
              <a:latin typeface="Quattrocento Sans"/>
              <a:ea typeface="Quattrocento Sans"/>
              <a:cs typeface="Quattrocento Sans"/>
              <a:sym typeface="Quattrocento Sans"/>
            </a:endParaRPr>
          </a:p>
        </p:txBody>
      </p:sp>
      <p:sp>
        <p:nvSpPr>
          <p:cNvPr id="469" name="Google Shape;469;p47"/>
          <p:cNvSpPr/>
          <p:nvPr/>
        </p:nvSpPr>
        <p:spPr>
          <a:xfrm>
            <a:off x="453326" y="1648230"/>
            <a:ext cx="7842806" cy="4247317"/>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rgbClr val="BF5F3F"/>
                </a:solidFill>
                <a:latin typeface="Consolas"/>
                <a:ea typeface="Consolas"/>
                <a:cs typeface="Consolas"/>
                <a:sym typeface="Consolas"/>
              </a:rPr>
              <a:t>&lt;%@ </a:t>
            </a:r>
            <a:r>
              <a:rPr lang="en-US" sz="1800">
                <a:solidFill>
                  <a:srgbClr val="3F7F7F"/>
                </a:solidFill>
                <a:latin typeface="Consolas"/>
                <a:ea typeface="Consolas"/>
                <a:cs typeface="Consolas"/>
                <a:sym typeface="Consolas"/>
              </a:rPr>
              <a:t>page  </a:t>
            </a:r>
            <a:r>
              <a:rPr lang="en-US" sz="1800">
                <a:solidFill>
                  <a:srgbClr val="7F007F"/>
                </a:solidFill>
                <a:latin typeface="Consolas"/>
                <a:ea typeface="Consolas"/>
                <a:cs typeface="Consolas"/>
                <a:sym typeface="Consolas"/>
              </a:rPr>
              <a:t>info </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 Every JSP web page is automatically translated to its equivalent Servlet. </a:t>
            </a:r>
            <a:endParaRPr/>
          </a:p>
          <a:p>
            <a:pPr marL="0" marR="0" lvl="0" indent="0" algn="l" rtl="0">
              <a:lnSpc>
                <a:spcPct val="150000"/>
              </a:lnSpc>
              <a:spcBef>
                <a:spcPts val="0"/>
              </a:spcBef>
              <a:spcAft>
                <a:spcPts val="0"/>
              </a:spcAft>
              <a:buNone/>
            </a:pPr>
            <a:r>
              <a:rPr lang="en-US" sz="1800" i="1">
                <a:solidFill>
                  <a:srgbClr val="2A00FF"/>
                </a:solidFill>
                <a:latin typeface="Consolas"/>
                <a:ea typeface="Consolas"/>
                <a:cs typeface="Consolas"/>
                <a:sym typeface="Consolas"/>
              </a:rPr>
              <a:t>In JSP, the info attribute allows us to set a String message about the current JSP page</a:t>
            </a:r>
            <a:endParaRPr/>
          </a:p>
          <a:p>
            <a:pPr marL="0" marR="0" lvl="0" indent="0" algn="l" rtl="0">
              <a:lnSpc>
                <a:spcPct val="150000"/>
              </a:lnSpc>
              <a:spcBef>
                <a:spcPts val="0"/>
              </a:spcBef>
              <a:spcAft>
                <a:spcPts val="0"/>
              </a:spcAft>
              <a:buNone/>
            </a:pPr>
            <a:r>
              <a:rPr lang="en-US" sz="1800" i="1">
                <a:solidFill>
                  <a:srgbClr val="2A00FF"/>
                </a:solidFill>
                <a:latin typeface="Consolas"/>
                <a:ea typeface="Consolas"/>
                <a:cs typeface="Consolas"/>
                <a:sym typeface="Consolas"/>
              </a:rPr>
              <a:t>This message could be retrieved and read using the translated Servlet's getServletInfo() method" </a:t>
            </a:r>
            <a:r>
              <a:rPr lang="en-US" sz="1800" i="1">
                <a:solidFill>
                  <a:srgbClr val="BF5F3F"/>
                </a:solidFill>
                <a:latin typeface="Consolas"/>
                <a:ea typeface="Consolas"/>
                <a:cs typeface="Consolas"/>
                <a:sym typeface="Consolas"/>
              </a:rPr>
              <a:t>%&gt;</a:t>
            </a:r>
            <a:endParaRPr/>
          </a:p>
          <a:p>
            <a:pPr marL="0" marR="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Information about JSP page</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endParaRPr/>
          </a:p>
          <a:p>
            <a:pPr marL="0" marR="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rgbClr val="BF5F3F"/>
                </a:solidFill>
                <a:latin typeface="Consolas"/>
                <a:ea typeface="Consolas"/>
                <a:cs typeface="Consolas"/>
                <a:sym typeface="Consolas"/>
              </a:rPr>
              <a:t>&lt;%=</a:t>
            </a:r>
            <a:r>
              <a:rPr lang="en-US" sz="1800">
                <a:solidFill>
                  <a:srgbClr val="000000"/>
                </a:solidFill>
                <a:latin typeface="Consolas"/>
                <a:ea typeface="Consolas"/>
                <a:cs typeface="Consolas"/>
                <a:sym typeface="Consolas"/>
              </a:rPr>
              <a:t> getServletInfo() </a:t>
            </a:r>
            <a:r>
              <a:rPr lang="en-US" sz="1800">
                <a:solidFill>
                  <a:srgbClr val="BF5F3F"/>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br</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8"/>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i="1"/>
              <a:t>info Attribute Example  :info.jsp</a:t>
            </a:r>
            <a:endParaRPr sz="2800" b="1" i="1"/>
          </a:p>
        </p:txBody>
      </p:sp>
      <p:sp>
        <p:nvSpPr>
          <p:cNvPr id="475" name="Google Shape;475;p48"/>
          <p:cNvSpPr txBox="1">
            <a:spLocks noGrp="1"/>
          </p:cNvSpPr>
          <p:nvPr>
            <p:ph type="body" idx="1"/>
          </p:nvPr>
        </p:nvSpPr>
        <p:spPr>
          <a:xfrm>
            <a:off x="375624" y="1648231"/>
            <a:ext cx="7866427" cy="4708122"/>
          </a:xfrm>
          <a:prstGeom prst="rect">
            <a:avLst/>
          </a:prstGeom>
          <a:noFill/>
          <a:ln>
            <a:noFill/>
          </a:ln>
        </p:spPr>
        <p:txBody>
          <a:bodyPr spcFirstLastPara="1" wrap="square" lIns="91425" tIns="45700" rIns="91425" bIns="45700" anchor="t" anchorCtr="0">
            <a:noAutofit/>
          </a:bodyPr>
          <a:lstStyle/>
          <a:p>
            <a:pPr marL="285750" lvl="0" indent="-184150" algn="l" rtl="0">
              <a:lnSpc>
                <a:spcPct val="100000"/>
              </a:lnSpc>
              <a:spcBef>
                <a:spcPts val="0"/>
              </a:spcBef>
              <a:spcAft>
                <a:spcPts val="0"/>
              </a:spcAft>
              <a:buClr>
                <a:srgbClr val="7F7F7F"/>
              </a:buClr>
              <a:buSzPts val="1600"/>
              <a:buFont typeface="Arial"/>
              <a:buNone/>
            </a:pPr>
            <a:endParaRPr sz="1600">
              <a:solidFill>
                <a:schemeClr val="dk1"/>
              </a:solidFill>
            </a:endParaRPr>
          </a:p>
          <a:p>
            <a:pPr marL="285750" lvl="0" indent="-184150" algn="l"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476" name="Google Shape;476;p4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77" name="Google Shape;477;p4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78" name="Google Shape;478;p4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
        <p:nvSpPr>
          <p:cNvPr id="479" name="Google Shape;479;p48"/>
          <p:cNvSpPr txBox="1"/>
          <p:nvPr/>
        </p:nvSpPr>
        <p:spPr>
          <a:xfrm>
            <a:off x="321543" y="1413839"/>
            <a:ext cx="7866427" cy="4708122"/>
          </a:xfrm>
          <a:prstGeom prst="rect">
            <a:avLst/>
          </a:prstGeom>
          <a:noFill/>
          <a:ln>
            <a:noFill/>
          </a:ln>
        </p:spPr>
        <p:txBody>
          <a:bodyPr spcFirstLastPara="1" wrap="square" lIns="91425" tIns="45700" rIns="91425" bIns="45700" anchor="t" anchorCtr="0">
            <a:noAutofit/>
          </a:bodyPr>
          <a:lstStyle/>
          <a:p>
            <a:pPr marL="285750" marR="0" lvl="0" indent="-171450" algn="l" rtl="0">
              <a:lnSpc>
                <a:spcPct val="100000"/>
              </a:lnSpc>
              <a:spcBef>
                <a:spcPts val="0"/>
              </a:spcBef>
              <a:spcAft>
                <a:spcPts val="0"/>
              </a:spcAft>
              <a:buClr>
                <a:srgbClr val="7F7F7F"/>
              </a:buClr>
              <a:buSzPts val="1800"/>
              <a:buFont typeface="Arial"/>
              <a:buNone/>
            </a:pPr>
            <a:endParaRPr sz="1800">
              <a:solidFill>
                <a:schemeClr val="dk1"/>
              </a:solidFill>
              <a:latin typeface="Quattrocento Sans"/>
              <a:ea typeface="Quattrocento Sans"/>
              <a:cs typeface="Quattrocento Sans"/>
              <a:sym typeface="Quattrocento Sans"/>
            </a:endParaRPr>
          </a:p>
        </p:txBody>
      </p:sp>
      <p:sp>
        <p:nvSpPr>
          <p:cNvPr id="480" name="Google Shape;480;p48"/>
          <p:cNvSpPr/>
          <p:nvPr/>
        </p:nvSpPr>
        <p:spPr>
          <a:xfrm>
            <a:off x="262381" y="1523870"/>
            <a:ext cx="8619238" cy="480131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BF5F3F"/>
                </a:solidFill>
                <a:latin typeface="Consolas"/>
                <a:ea typeface="Consolas"/>
                <a:cs typeface="Consolas"/>
                <a:sym typeface="Consolas"/>
              </a:rPr>
              <a:t>&lt;%@ </a:t>
            </a:r>
            <a:r>
              <a:rPr lang="en-US" sz="1800">
                <a:solidFill>
                  <a:srgbClr val="3F7F7F"/>
                </a:solidFill>
                <a:latin typeface="Consolas"/>
                <a:ea typeface="Consolas"/>
                <a:cs typeface="Consolas"/>
                <a:sym typeface="Consolas"/>
              </a:rPr>
              <a:t>page  </a:t>
            </a:r>
            <a:r>
              <a:rPr lang="en-US" sz="1800">
                <a:solidFill>
                  <a:srgbClr val="7F007F"/>
                </a:solidFill>
                <a:latin typeface="Consolas"/>
                <a:ea typeface="Consolas"/>
                <a:cs typeface="Consolas"/>
                <a:sym typeface="Consolas"/>
              </a:rPr>
              <a:t>info </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"Decodejava.com is an online portal An online portal that provides </a:t>
            </a:r>
            <a:endParaRPr/>
          </a:p>
          <a:p>
            <a:pPr marL="0" marR="0" lvl="0" indent="0" algn="l" rtl="0">
              <a:spcBef>
                <a:spcPts val="0"/>
              </a:spcBef>
              <a:spcAft>
                <a:spcPts val="0"/>
              </a:spcAft>
              <a:buNone/>
            </a:pPr>
            <a:r>
              <a:rPr lang="en-US" sz="1800" i="1">
                <a:solidFill>
                  <a:srgbClr val="2A00FF"/>
                </a:solidFill>
                <a:latin typeface="Consolas"/>
                <a:ea typeface="Consolas"/>
                <a:cs typeface="Consolas"/>
                <a:sym typeface="Consolas"/>
              </a:rPr>
              <a:t>easy tutorials of Java programming language." </a:t>
            </a:r>
            <a:r>
              <a:rPr lang="en-US" sz="1800" i="1">
                <a:solidFill>
                  <a:srgbClr val="BF5F3F"/>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&lt;html&gt;</a:t>
            </a:r>
            <a:endParaRPr sz="1800" u="sng">
              <a:solidFill>
                <a:srgbClr val="00808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head</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title</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JSP info attribute</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title</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head</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Information about JSP page</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rgbClr val="BF5F3F"/>
                </a:solidFill>
                <a:latin typeface="Consolas"/>
                <a:ea typeface="Consolas"/>
                <a:cs typeface="Consolas"/>
                <a:sym typeface="Consolas"/>
              </a:rPr>
              <a:t>&lt;%=</a:t>
            </a:r>
            <a:r>
              <a:rPr lang="en-US" sz="1800">
                <a:solidFill>
                  <a:srgbClr val="000000"/>
                </a:solidFill>
                <a:latin typeface="Consolas"/>
                <a:ea typeface="Consolas"/>
                <a:cs typeface="Consolas"/>
                <a:sym typeface="Consolas"/>
              </a:rPr>
              <a:t> getServletInfo() </a:t>
            </a:r>
            <a:r>
              <a:rPr lang="en-US" sz="1800">
                <a:solidFill>
                  <a:srgbClr val="BF5F3F"/>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br</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endParaRPr sz="1800">
              <a:solidFill>
                <a:srgbClr val="00808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&lt;/body&gt;&lt;/html&gt;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453326" y="11591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dirty="0"/>
              <a:t> JSP Vs Servlet</a:t>
            </a:r>
            <a:endParaRPr sz="3200" b="1" dirty="0"/>
          </a:p>
        </p:txBody>
      </p:sp>
      <p:sp>
        <p:nvSpPr>
          <p:cNvPr id="149" name="Google Shape;149;p1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50" name="Google Shape;150;p1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51" name="Google Shape;151;p1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2" name="Table 2">
            <a:extLst>
              <a:ext uri="{FF2B5EF4-FFF2-40B4-BE49-F238E27FC236}">
                <a16:creationId xmlns:a16="http://schemas.microsoft.com/office/drawing/2014/main" id="{4F7307E9-22D4-025C-A9E8-2B47556DD0A8}"/>
              </a:ext>
            </a:extLst>
          </p:cNvPr>
          <p:cNvGraphicFramePr>
            <a:graphicFrameLocks noGrp="1"/>
          </p:cNvGraphicFramePr>
          <p:nvPr>
            <p:extLst>
              <p:ext uri="{D42A27DB-BD31-4B8C-83A1-F6EECF244321}">
                <p14:modId xmlns:p14="http://schemas.microsoft.com/office/powerpoint/2010/main" val="1580995254"/>
              </p:ext>
            </p:extLst>
          </p:nvPr>
        </p:nvGraphicFramePr>
        <p:xfrm>
          <a:off x="453325" y="1565813"/>
          <a:ext cx="8479660" cy="4790541"/>
        </p:xfrm>
        <a:graphic>
          <a:graphicData uri="http://schemas.openxmlformats.org/drawingml/2006/table">
            <a:tbl>
              <a:tblPr firstRow="1" bandRow="1">
                <a:tableStyleId>{58242C3C-4F82-40D5-B41A-8191D33A649D}</a:tableStyleId>
              </a:tblPr>
              <a:tblGrid>
                <a:gridCol w="4239830">
                  <a:extLst>
                    <a:ext uri="{9D8B030D-6E8A-4147-A177-3AD203B41FA5}">
                      <a16:colId xmlns:a16="http://schemas.microsoft.com/office/drawing/2014/main" val="2392066157"/>
                    </a:ext>
                  </a:extLst>
                </a:gridCol>
                <a:gridCol w="4239830">
                  <a:extLst>
                    <a:ext uri="{9D8B030D-6E8A-4147-A177-3AD203B41FA5}">
                      <a16:colId xmlns:a16="http://schemas.microsoft.com/office/drawing/2014/main" val="1257671958"/>
                    </a:ext>
                  </a:extLst>
                </a:gridCol>
              </a:tblGrid>
              <a:tr h="431749">
                <a:tc>
                  <a:txBody>
                    <a:bodyPr/>
                    <a:lstStyle/>
                    <a:p>
                      <a:r>
                        <a:rPr lang="en-US" sz="1600" b="1" dirty="0">
                          <a:solidFill>
                            <a:srgbClr val="FF0000"/>
                          </a:solidFill>
                        </a:rPr>
                        <a:t>Servlet</a:t>
                      </a:r>
                      <a:endParaRPr lang="en-IN" sz="1600" b="1" dirty="0">
                        <a:solidFill>
                          <a:srgbClr val="FF0000"/>
                        </a:solidFill>
                      </a:endParaRPr>
                    </a:p>
                  </a:txBody>
                  <a:tcPr/>
                </a:tc>
                <a:tc>
                  <a:txBody>
                    <a:bodyPr/>
                    <a:lstStyle/>
                    <a:p>
                      <a:pPr marL="0" marR="0" lvl="0" indent="0" algn="l" rtl="0">
                        <a:spcBef>
                          <a:spcPts val="0"/>
                        </a:spcBef>
                        <a:spcAft>
                          <a:spcPts val="0"/>
                        </a:spcAft>
                        <a:buNone/>
                      </a:pPr>
                      <a:r>
                        <a:rPr lang="en-US" sz="1600" b="1" u="none" strike="noStrike" cap="none" dirty="0">
                          <a:solidFill>
                            <a:srgbClr val="FF0000"/>
                          </a:solidFill>
                        </a:rPr>
                        <a:t> JSP</a:t>
                      </a:r>
                      <a:endParaRPr lang="en-US" sz="1600" b="1" dirty="0">
                        <a:solidFill>
                          <a:srgbClr val="FF0000"/>
                        </a:solidFill>
                      </a:endParaRPr>
                    </a:p>
                  </a:txBody>
                  <a:tcPr/>
                </a:tc>
                <a:extLst>
                  <a:ext uri="{0D108BD9-81ED-4DB2-BD59-A6C34878D82A}">
                    <a16:rowId xmlns:a16="http://schemas.microsoft.com/office/drawing/2014/main" val="43356602"/>
                  </a:ext>
                </a:extLst>
              </a:tr>
              <a:tr h="431749">
                <a:tc>
                  <a:txBody>
                    <a:bodyPr/>
                    <a:lstStyle/>
                    <a:p>
                      <a:r>
                        <a:rPr lang="en-US" sz="1400" b="0" i="0" u="none" strike="noStrike" cap="none" dirty="0">
                          <a:solidFill>
                            <a:srgbClr val="000000"/>
                          </a:solidFill>
                          <a:effectLst/>
                          <a:latin typeface="Arial"/>
                          <a:cs typeface="Arial"/>
                          <a:sym typeface="Arial"/>
                        </a:rPr>
                        <a:t>W</a:t>
                      </a:r>
                      <a:r>
                        <a:rPr lang="en-IN" sz="1400" b="0" i="0" u="none" strike="noStrike" cap="none" dirty="0">
                          <a:solidFill>
                            <a:srgbClr val="000000"/>
                          </a:solidFill>
                          <a:effectLst/>
                          <a:latin typeface="Arial"/>
                          <a:cs typeface="Arial"/>
                          <a:sym typeface="Arial"/>
                        </a:rPr>
                        <a:t>e write HTML code in Servlet</a:t>
                      </a:r>
                      <a:endParaRPr lang="en-IN" dirty="0"/>
                    </a:p>
                  </a:txBody>
                  <a:tcPr/>
                </a:tc>
                <a:tc>
                  <a:txBody>
                    <a:bodyPr/>
                    <a:lstStyle/>
                    <a:p>
                      <a:r>
                        <a:rPr lang="en-US" dirty="0"/>
                        <a:t>We write JSP code in HTML</a:t>
                      </a:r>
                      <a:endParaRPr lang="en-IN" dirty="0"/>
                    </a:p>
                  </a:txBody>
                  <a:tcPr/>
                </a:tc>
                <a:extLst>
                  <a:ext uri="{0D108BD9-81ED-4DB2-BD59-A6C34878D82A}">
                    <a16:rowId xmlns:a16="http://schemas.microsoft.com/office/drawing/2014/main" val="4241665546"/>
                  </a:ext>
                </a:extLst>
              </a:tr>
              <a:tr h="431749">
                <a:tc>
                  <a:txBody>
                    <a:bodyPr/>
                    <a:lstStyle/>
                    <a:p>
                      <a:r>
                        <a:rPr lang="en-US" dirty="0"/>
                        <a:t>Servlet is pure Java Code </a:t>
                      </a:r>
                      <a:endParaRPr lang="en-IN" dirty="0"/>
                    </a:p>
                  </a:txBody>
                  <a:tcPr/>
                </a:tc>
                <a:tc>
                  <a:txBody>
                    <a:bodyPr/>
                    <a:lstStyle/>
                    <a:p>
                      <a:r>
                        <a:rPr lang="en-US" dirty="0"/>
                        <a:t>JSP is tag based Approach</a:t>
                      </a:r>
                      <a:endParaRPr lang="en-IN" dirty="0"/>
                    </a:p>
                  </a:txBody>
                  <a:tcPr/>
                </a:tc>
                <a:extLst>
                  <a:ext uri="{0D108BD9-81ED-4DB2-BD59-A6C34878D82A}">
                    <a16:rowId xmlns:a16="http://schemas.microsoft.com/office/drawing/2014/main" val="1612840816"/>
                  </a:ext>
                </a:extLst>
              </a:tr>
              <a:tr h="431749">
                <a:tc>
                  <a:txBody>
                    <a:bodyPr/>
                    <a:lstStyle/>
                    <a:p>
                      <a:r>
                        <a:rPr lang="en-US" dirty="0"/>
                        <a:t>We can not run java script at Client Side</a:t>
                      </a:r>
                      <a:endParaRPr lang="en-IN" dirty="0"/>
                    </a:p>
                  </a:txBody>
                  <a:tcPr/>
                </a:tc>
                <a:tc>
                  <a:txBody>
                    <a:bodyPr/>
                    <a:lstStyle/>
                    <a:p>
                      <a:r>
                        <a:rPr lang="en-US" dirty="0"/>
                        <a:t>We can run java script at client side</a:t>
                      </a:r>
                      <a:endParaRPr lang="en-IN" dirty="0"/>
                    </a:p>
                  </a:txBody>
                  <a:tcPr/>
                </a:tc>
                <a:extLst>
                  <a:ext uri="{0D108BD9-81ED-4DB2-BD59-A6C34878D82A}">
                    <a16:rowId xmlns:a16="http://schemas.microsoft.com/office/drawing/2014/main" val="3107703099"/>
                  </a:ext>
                </a:extLst>
              </a:tr>
              <a:tr h="612709">
                <a:tc>
                  <a:txBody>
                    <a:bodyPr/>
                    <a:lstStyle/>
                    <a:p>
                      <a:r>
                        <a:rPr lang="en-US" dirty="0"/>
                        <a:t>By default, session management is not enabled we are required to enabled it </a:t>
                      </a:r>
                      <a:endParaRPr lang="en-IN" dirty="0"/>
                    </a:p>
                  </a:txBody>
                  <a:tcPr/>
                </a:tc>
                <a:tc>
                  <a:txBody>
                    <a:bodyPr/>
                    <a:lstStyle/>
                    <a:p>
                      <a:r>
                        <a:rPr lang="en-US" dirty="0"/>
                        <a:t>In JSP session management is enabled by default</a:t>
                      </a:r>
                      <a:endParaRPr lang="en-IN" dirty="0"/>
                    </a:p>
                  </a:txBody>
                  <a:tcPr/>
                </a:tc>
                <a:extLst>
                  <a:ext uri="{0D108BD9-81ED-4DB2-BD59-A6C34878D82A}">
                    <a16:rowId xmlns:a16="http://schemas.microsoft.com/office/drawing/2014/main" val="1841037587"/>
                  </a:ext>
                </a:extLst>
              </a:tr>
              <a:tr h="612709">
                <a:tc>
                  <a:txBody>
                    <a:bodyPr/>
                    <a:lstStyle/>
                    <a:p>
                      <a:r>
                        <a:rPr lang="en-US" sz="1400" b="0" i="0" u="none" strike="noStrike" cap="none" dirty="0">
                          <a:solidFill>
                            <a:srgbClr val="000000"/>
                          </a:solidFill>
                          <a:effectLst/>
                          <a:latin typeface="Arial"/>
                          <a:ea typeface="Arial"/>
                          <a:cs typeface="Arial"/>
                          <a:sym typeface="Arial"/>
                        </a:rPr>
                        <a:t>Modification in Servlet file is a time consuming due to reloading, recompiling, and restarting the server.</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JSP modification is fast, as you just need to click one refresh button.</a:t>
                      </a:r>
                      <a:endParaRPr lang="en-IN" dirty="0"/>
                    </a:p>
                  </a:txBody>
                  <a:tcPr/>
                </a:tc>
                <a:extLst>
                  <a:ext uri="{0D108BD9-81ED-4DB2-BD59-A6C34878D82A}">
                    <a16:rowId xmlns:a16="http://schemas.microsoft.com/office/drawing/2014/main" val="2564016675"/>
                  </a:ext>
                </a:extLst>
              </a:tr>
              <a:tr h="612709">
                <a:tc>
                  <a:txBody>
                    <a:bodyPr/>
                    <a:lstStyle/>
                    <a:p>
                      <a:r>
                        <a:rPr lang="en-US" sz="1400" b="0" i="0" u="none" strike="noStrike" cap="none" dirty="0">
                          <a:solidFill>
                            <a:srgbClr val="000000"/>
                          </a:solidFill>
                          <a:effectLst/>
                          <a:latin typeface="Arial"/>
                          <a:ea typeface="Arial"/>
                          <a:cs typeface="Arial"/>
                          <a:sym typeface="Arial"/>
                        </a:rPr>
                        <a:t>In Servlet, you have to implement both business logic and presentation logic in the single file.</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In JSP, business logic is split from presentation logic using JavaBeans</a:t>
                      </a:r>
                      <a:endParaRPr lang="en-IN" dirty="0"/>
                    </a:p>
                  </a:txBody>
                  <a:tcPr/>
                </a:tc>
                <a:extLst>
                  <a:ext uri="{0D108BD9-81ED-4DB2-BD59-A6C34878D82A}">
                    <a16:rowId xmlns:a16="http://schemas.microsoft.com/office/drawing/2014/main" val="2982049190"/>
                  </a:ext>
                </a:extLst>
              </a:tr>
              <a:tr h="612709">
                <a:tc>
                  <a:txBody>
                    <a:bodyPr/>
                    <a:lstStyle/>
                    <a:p>
                      <a:r>
                        <a:rPr lang="en-US" sz="1400" b="0" i="0" u="none" strike="noStrike" cap="none" dirty="0">
                          <a:solidFill>
                            <a:srgbClr val="000000"/>
                          </a:solidFill>
                          <a:effectLst/>
                          <a:latin typeface="Arial"/>
                          <a:ea typeface="Arial"/>
                          <a:cs typeface="Arial"/>
                          <a:sym typeface="Arial"/>
                        </a:rPr>
                        <a:t>It should be use when there is more data processing involved.</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used when there is no involvement of much data processing</a:t>
                      </a:r>
                      <a:endParaRPr lang="en-IN" dirty="0"/>
                    </a:p>
                  </a:txBody>
                  <a:tcPr/>
                </a:tc>
                <a:extLst>
                  <a:ext uri="{0D108BD9-81ED-4DB2-BD59-A6C34878D82A}">
                    <a16:rowId xmlns:a16="http://schemas.microsoft.com/office/drawing/2014/main" val="26897459"/>
                  </a:ext>
                </a:extLst>
              </a:tr>
              <a:tr h="61270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More code compared to JSP</a:t>
                      </a:r>
                      <a:endParaRPr lang="en-US"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Less code than a servlet</a:t>
                      </a:r>
                      <a:endParaRPr lang="en-US" dirty="0"/>
                    </a:p>
                    <a:p>
                      <a:endParaRPr lang="en-IN" dirty="0"/>
                    </a:p>
                  </a:txBody>
                  <a:tcPr/>
                </a:tc>
                <a:extLst>
                  <a:ext uri="{0D108BD9-81ED-4DB2-BD59-A6C34878D82A}">
                    <a16:rowId xmlns:a16="http://schemas.microsoft.com/office/drawing/2014/main" val="2232638325"/>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9"/>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Extends</a:t>
            </a:r>
            <a:endParaRPr sz="2800"/>
          </a:p>
        </p:txBody>
      </p:sp>
      <p:sp>
        <p:nvSpPr>
          <p:cNvPr id="486" name="Google Shape;486;p49"/>
          <p:cNvSpPr txBox="1">
            <a:spLocks noGrp="1"/>
          </p:cNvSpPr>
          <p:nvPr>
            <p:ph type="body" idx="1"/>
          </p:nvPr>
        </p:nvSpPr>
        <p:spPr>
          <a:xfrm>
            <a:off x="453326" y="1525253"/>
            <a:ext cx="7866427" cy="159143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800"/>
              <a:buNone/>
            </a:pPr>
            <a:r>
              <a:rPr lang="en-US" sz="1800">
                <a:solidFill>
                  <a:schemeClr val="dk1"/>
                </a:solidFill>
              </a:rPr>
              <a:t>This attribute is used to extend (inherit) the class like JAVA does</a:t>
            </a:r>
            <a:endParaRPr/>
          </a:p>
          <a:p>
            <a:pPr marL="0" lvl="0" indent="0" algn="l" rtl="0">
              <a:lnSpc>
                <a:spcPct val="150000"/>
              </a:lnSpc>
              <a:spcBef>
                <a:spcPts val="1440"/>
              </a:spcBef>
              <a:spcAft>
                <a:spcPts val="0"/>
              </a:spcAft>
              <a:buClr>
                <a:schemeClr val="dk1"/>
              </a:buClr>
              <a:buSzPts val="1800"/>
              <a:buNone/>
            </a:pPr>
            <a:r>
              <a:rPr lang="en-US" sz="1800" b="1">
                <a:solidFill>
                  <a:schemeClr val="dk1"/>
                </a:solidFill>
              </a:rPr>
              <a:t>Syntax of extends: </a:t>
            </a: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p:txBody>
      </p:sp>
      <p:sp>
        <p:nvSpPr>
          <p:cNvPr id="487" name="Google Shape;487;p49"/>
          <p:cNvSpPr txBox="1"/>
          <p:nvPr/>
        </p:nvSpPr>
        <p:spPr>
          <a:xfrm>
            <a:off x="351502" y="3252768"/>
            <a:ext cx="8265671" cy="175432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 page language="java" contentType="text/html; </a:t>
            </a:r>
            <a:endParaRPr sz="1800">
              <a:solidFill>
                <a:schemeClr val="dk1"/>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                   charset=ISO-8859-1“ pageEncoding="ISO-8859-1"%&gt;</a:t>
            </a:r>
            <a:endParaRPr/>
          </a:p>
          <a:p>
            <a:pPr marL="0" marR="0" lvl="0" indent="0" algn="l" rtl="0">
              <a:lnSpc>
                <a:spcPct val="150000"/>
              </a:lnSpc>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 page extends="demotest.DemoClass" %&gt;</a:t>
            </a:r>
            <a:endParaRPr/>
          </a:p>
        </p:txBody>
      </p:sp>
      <p:sp>
        <p:nvSpPr>
          <p:cNvPr id="488" name="Google Shape;488;p49"/>
          <p:cNvSpPr txBox="1"/>
          <p:nvPr/>
        </p:nvSpPr>
        <p:spPr>
          <a:xfrm>
            <a:off x="2787345" y="2261604"/>
            <a:ext cx="3597632" cy="369332"/>
          </a:xfrm>
          <a:prstGeom prst="rect">
            <a:avLst/>
          </a:prstGeom>
          <a:solidFill>
            <a:srgbClr val="FFC00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 page extends="value" %&gt;</a:t>
            </a:r>
            <a:endParaRPr/>
          </a:p>
        </p:txBody>
      </p:sp>
      <p:sp>
        <p:nvSpPr>
          <p:cNvPr id="489" name="Google Shape;489;p49"/>
          <p:cNvSpPr/>
          <p:nvPr/>
        </p:nvSpPr>
        <p:spPr>
          <a:xfrm>
            <a:off x="3593206" y="5424412"/>
            <a:ext cx="4572000" cy="584775"/>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rgbClr val="222222"/>
                </a:solidFill>
                <a:latin typeface="Source Sans Pro"/>
                <a:ea typeface="Source Sans Pro"/>
                <a:cs typeface="Source Sans Pro"/>
                <a:sym typeface="Source Sans Pro"/>
              </a:rPr>
              <a:t>extending DemoClass which is within demotest package, and it will extend all class features.</a:t>
            </a:r>
            <a:endParaRPr sz="1600">
              <a:solidFill>
                <a:schemeClr val="dk1"/>
              </a:solidFill>
              <a:latin typeface="Quattrocento Sans"/>
              <a:ea typeface="Quattrocento Sans"/>
              <a:cs typeface="Quattrocento Sans"/>
              <a:sym typeface="Quattrocento Sans"/>
            </a:endParaRPr>
          </a:p>
        </p:txBody>
      </p:sp>
      <p:cxnSp>
        <p:nvCxnSpPr>
          <p:cNvPr id="490" name="Google Shape;490;p49"/>
          <p:cNvCxnSpPr/>
          <p:nvPr/>
        </p:nvCxnSpPr>
        <p:spPr>
          <a:xfrm>
            <a:off x="3760630" y="4925979"/>
            <a:ext cx="347731" cy="498433"/>
          </a:xfrm>
          <a:prstGeom prst="straightConnector1">
            <a:avLst/>
          </a:prstGeom>
          <a:noFill/>
          <a:ln w="28575" cap="flat" cmpd="sng">
            <a:solidFill>
              <a:schemeClr val="accent5"/>
            </a:solidFill>
            <a:prstDash val="solid"/>
            <a:miter lim="800000"/>
            <a:headEnd type="none" w="sm" len="sm"/>
            <a:tailEnd type="triangle" w="med" len="med"/>
          </a:ln>
        </p:spPr>
      </p:cxnSp>
      <p:sp>
        <p:nvSpPr>
          <p:cNvPr id="491" name="Google Shape;491;p4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492" name="Google Shape;492;p4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493" name="Google Shape;493;p4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0"/>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Session</a:t>
            </a:r>
            <a:endParaRPr sz="2800"/>
          </a:p>
        </p:txBody>
      </p:sp>
      <p:sp>
        <p:nvSpPr>
          <p:cNvPr id="499" name="Google Shape;499;p50"/>
          <p:cNvSpPr txBox="1">
            <a:spLocks noGrp="1"/>
          </p:cNvSpPr>
          <p:nvPr>
            <p:ph type="body" idx="1"/>
          </p:nvPr>
        </p:nvSpPr>
        <p:spPr>
          <a:xfrm>
            <a:off x="453326" y="1525253"/>
            <a:ext cx="7866427" cy="3639175"/>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JSP page creates session by default.</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Sometimes we don't need a session to be created in JSP, and hence, we can set this attribute to false.</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The </a:t>
            </a:r>
            <a:r>
              <a:rPr lang="en-US" sz="1800" b="1">
                <a:solidFill>
                  <a:schemeClr val="dk1"/>
                </a:solidFill>
              </a:rPr>
              <a:t>default value of the session attribute is true</a:t>
            </a:r>
            <a:r>
              <a:rPr lang="en-US" sz="1800">
                <a:solidFill>
                  <a:schemeClr val="dk1"/>
                </a:solidFill>
              </a:rPr>
              <a:t>, and the session is created.</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When it is set to false, then we can indicate the compiler to not create the session by default.</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a:t>
            </a:r>
            <a:endParaRPr/>
          </a:p>
          <a:p>
            <a:pPr marL="0" lvl="0" indent="0" algn="l" rtl="0">
              <a:lnSpc>
                <a:spcPct val="150000"/>
              </a:lnSpc>
              <a:spcBef>
                <a:spcPts val="1440"/>
              </a:spcBef>
              <a:spcAft>
                <a:spcPts val="0"/>
              </a:spcAft>
              <a:buClr>
                <a:srgbClr val="7F7F7F"/>
              </a:buClr>
              <a:buSzPts val="1800"/>
              <a:buNone/>
            </a:pP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p:txBody>
      </p:sp>
      <p:sp>
        <p:nvSpPr>
          <p:cNvPr id="500" name="Google Shape;500;p50"/>
          <p:cNvSpPr txBox="1"/>
          <p:nvPr/>
        </p:nvSpPr>
        <p:spPr>
          <a:xfrm>
            <a:off x="940159" y="5769735"/>
            <a:ext cx="4687909" cy="400110"/>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Quattrocento Sans"/>
                <a:ea typeface="Quattrocento Sans"/>
                <a:cs typeface="Quattrocento Sans"/>
                <a:sym typeface="Quattrocento Sans"/>
              </a:rPr>
              <a:t> &lt;%@ page session="true/false"%&gt;</a:t>
            </a:r>
            <a:endParaRPr/>
          </a:p>
        </p:txBody>
      </p:sp>
      <p:sp>
        <p:nvSpPr>
          <p:cNvPr id="501" name="Google Shape;501;p5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02" name="Google Shape;502;p5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03" name="Google Shape;503;p5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1"/>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Session Example : session.jsp</a:t>
            </a:r>
            <a:endParaRPr sz="2800"/>
          </a:p>
        </p:txBody>
      </p:sp>
      <p:sp>
        <p:nvSpPr>
          <p:cNvPr id="509" name="Google Shape;509;p5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10" name="Google Shape;510;p5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11" name="Google Shape;511;p5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sp>
        <p:nvSpPr>
          <p:cNvPr id="512" name="Google Shape;512;p51"/>
          <p:cNvSpPr/>
          <p:nvPr/>
        </p:nvSpPr>
        <p:spPr>
          <a:xfrm>
            <a:off x="453325" y="1859340"/>
            <a:ext cx="7673243" cy="3416320"/>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rgbClr val="BF5F3F"/>
                </a:solidFill>
                <a:latin typeface="Consolas"/>
                <a:ea typeface="Consolas"/>
                <a:cs typeface="Consolas"/>
                <a:sym typeface="Consolas"/>
              </a:rPr>
              <a:t>&lt;%@</a:t>
            </a:r>
            <a:r>
              <a:rPr lang="en-US" sz="1800">
                <a:solidFill>
                  <a:srgbClr val="3F7F7F"/>
                </a:solidFill>
                <a:latin typeface="Consolas"/>
                <a:ea typeface="Consolas"/>
                <a:cs typeface="Consolas"/>
                <a:sym typeface="Consolas"/>
              </a:rPr>
              <a:t>page </a:t>
            </a:r>
            <a:r>
              <a:rPr lang="en-US" sz="1800">
                <a:solidFill>
                  <a:srgbClr val="7F007F"/>
                </a:solidFill>
                <a:latin typeface="Consolas"/>
                <a:ea typeface="Consolas"/>
                <a:cs typeface="Consolas"/>
                <a:sym typeface="Consolas"/>
              </a:rPr>
              <a:t>import</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"java.util.*" </a:t>
            </a:r>
            <a:r>
              <a:rPr lang="en-US" sz="1800" i="1">
                <a:solidFill>
                  <a:srgbClr val="7F007F"/>
                </a:solidFill>
                <a:latin typeface="Consolas"/>
                <a:ea typeface="Consolas"/>
                <a:cs typeface="Consolas"/>
                <a:sym typeface="Consolas"/>
              </a:rPr>
              <a:t>session </a:t>
            </a:r>
            <a:r>
              <a:rPr lang="en-US" sz="1800" i="1">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"true" </a:t>
            </a:r>
            <a:r>
              <a:rPr lang="en-US" sz="1800" i="1">
                <a:solidFill>
                  <a:srgbClr val="BF5F3F"/>
                </a:solidFill>
                <a:latin typeface="Consolas"/>
                <a:ea typeface="Consolas"/>
                <a:cs typeface="Consolas"/>
                <a:sym typeface="Consolas"/>
              </a:rPr>
              <a:t>%&gt;</a:t>
            </a:r>
            <a:endParaRPr/>
          </a:p>
          <a:p>
            <a:pPr marL="0" marR="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Creating a session</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br</a:t>
            </a:r>
            <a:r>
              <a:rPr lang="en-US" sz="1800">
                <a:solidFill>
                  <a:srgbClr val="008080"/>
                </a:solidFill>
                <a:latin typeface="Consolas"/>
                <a:ea typeface="Consolas"/>
                <a:cs typeface="Consolas"/>
                <a:sym typeface="Consolas"/>
              </a:rPr>
              <a:t>/&gt;</a:t>
            </a:r>
            <a:endParaRPr/>
          </a:p>
          <a:p>
            <a:pPr marL="0" marR="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rgbClr val="000000"/>
                </a:solidFill>
                <a:latin typeface="Consolas"/>
                <a:ea typeface="Consolas"/>
                <a:cs typeface="Consolas"/>
                <a:sym typeface="Consolas"/>
              </a:rPr>
              <a:t>Session ID : </a:t>
            </a:r>
            <a:r>
              <a:rPr lang="en-US" sz="1800">
                <a:solidFill>
                  <a:srgbClr val="BF5F3F"/>
                </a:solidFill>
                <a:latin typeface="Consolas"/>
                <a:ea typeface="Consolas"/>
                <a:cs typeface="Consolas"/>
                <a:sym typeface="Consolas"/>
              </a:rPr>
              <a:t>&lt;%=</a:t>
            </a:r>
            <a:r>
              <a:rPr lang="en-US" sz="1800">
                <a:solidFill>
                  <a:srgbClr val="000000"/>
                </a:solidFill>
                <a:latin typeface="Consolas"/>
                <a:ea typeface="Consolas"/>
                <a:cs typeface="Consolas"/>
                <a:sym typeface="Consolas"/>
              </a:rPr>
              <a:t> session.getId() </a:t>
            </a:r>
            <a:r>
              <a:rPr lang="en-US" sz="1800">
                <a:solidFill>
                  <a:srgbClr val="BF5F3F"/>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br</a:t>
            </a:r>
            <a:r>
              <a:rPr lang="en-US" sz="1800">
                <a:solidFill>
                  <a:srgbClr val="008080"/>
                </a:solidFill>
                <a:latin typeface="Consolas"/>
                <a:ea typeface="Consolas"/>
                <a:cs typeface="Consolas"/>
                <a:sym typeface="Consolas"/>
              </a:rPr>
              <a:t>/&gt;</a:t>
            </a:r>
            <a:endParaRPr/>
          </a:p>
          <a:p>
            <a:pPr marL="0" marR="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rgbClr val="000000"/>
                </a:solidFill>
                <a:latin typeface="Consolas"/>
                <a:ea typeface="Consolas"/>
                <a:cs typeface="Consolas"/>
                <a:sym typeface="Consolas"/>
              </a:rPr>
              <a:t>Session creation time : </a:t>
            </a:r>
            <a:r>
              <a:rPr lang="en-US" sz="1800">
                <a:solidFill>
                  <a:srgbClr val="BF5F3F"/>
                </a:solidFill>
                <a:latin typeface="Consolas"/>
                <a:ea typeface="Consolas"/>
                <a:cs typeface="Consolas"/>
                <a:sym typeface="Consolas"/>
              </a:rPr>
              <a:t>&lt;%=</a:t>
            </a:r>
            <a:r>
              <a:rPr lang="en-US" sz="1800">
                <a:solidFill>
                  <a:srgbClr val="000000"/>
                </a:solidFill>
                <a:latin typeface="Consolas"/>
                <a:ea typeface="Consolas"/>
                <a:cs typeface="Consolas"/>
                <a:sym typeface="Consolas"/>
              </a:rPr>
              <a:t> </a:t>
            </a:r>
            <a:r>
              <a:rPr lang="en-US" sz="1800" b="1">
                <a:solidFill>
                  <a:srgbClr val="7F0055"/>
                </a:solidFill>
                <a:latin typeface="Consolas"/>
                <a:ea typeface="Consolas"/>
                <a:cs typeface="Consolas"/>
                <a:sym typeface="Consolas"/>
              </a:rPr>
              <a:t>new</a:t>
            </a:r>
            <a:r>
              <a:rPr lang="en-US" sz="1800" b="1">
                <a:solidFill>
                  <a:srgbClr val="000000"/>
                </a:solidFill>
                <a:latin typeface="Consolas"/>
                <a:ea typeface="Consolas"/>
                <a:cs typeface="Consolas"/>
                <a:sym typeface="Consolas"/>
              </a:rPr>
              <a:t> Date(session.getCreationTime()) </a:t>
            </a:r>
            <a:r>
              <a:rPr lang="en-US" sz="1800" b="1">
                <a:solidFill>
                  <a:srgbClr val="BF5F3F"/>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2"/>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isThreadSafe:</a:t>
            </a:r>
            <a:endParaRPr sz="2800"/>
          </a:p>
        </p:txBody>
      </p:sp>
      <p:sp>
        <p:nvSpPr>
          <p:cNvPr id="518" name="Google Shape;518;p52"/>
          <p:cNvSpPr txBox="1">
            <a:spLocks noGrp="1"/>
          </p:cNvSpPr>
          <p:nvPr>
            <p:ph type="body" idx="1"/>
          </p:nvPr>
        </p:nvSpPr>
        <p:spPr>
          <a:xfrm>
            <a:off x="453326" y="1525253"/>
            <a:ext cx="7866427" cy="3639175"/>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It defines the threading model for the generated servlet.</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It indicates the level of thread safety implemented in the page.</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Its </a:t>
            </a:r>
            <a:r>
              <a:rPr lang="en-US" sz="1800" b="1">
                <a:solidFill>
                  <a:schemeClr val="dk1"/>
                </a:solidFill>
              </a:rPr>
              <a:t>default value is true </a:t>
            </a:r>
            <a:r>
              <a:rPr lang="en-US" sz="1800">
                <a:solidFill>
                  <a:schemeClr val="dk1"/>
                </a:solidFill>
              </a:rPr>
              <a:t>, hence synchronization will be done, and multiple threads can be used.</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If we </a:t>
            </a:r>
            <a:r>
              <a:rPr lang="en-US" sz="1800" b="1">
                <a:solidFill>
                  <a:schemeClr val="dk1"/>
                </a:solidFill>
              </a:rPr>
              <a:t>set it to false, then it will implement SingleThreadModel </a:t>
            </a:r>
            <a:r>
              <a:rPr lang="en-US" sz="1800">
                <a:solidFill>
                  <a:schemeClr val="dk1"/>
                </a:solidFill>
              </a:rPr>
              <a:t> </a:t>
            </a:r>
            <a:endParaRPr sz="1800">
              <a:solidFill>
                <a:schemeClr val="dk1"/>
              </a:solidFill>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a:t>
            </a:r>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00000"/>
              </a:lnSpc>
              <a:spcBef>
                <a:spcPts val="1440"/>
              </a:spcBef>
              <a:spcAft>
                <a:spcPts val="0"/>
              </a:spcAft>
              <a:buClr>
                <a:srgbClr val="7F7F7F"/>
              </a:buClr>
              <a:buSzPts val="1800"/>
              <a:buFont typeface="Arial"/>
              <a:buNone/>
            </a:pPr>
            <a:endParaRPr sz="1800">
              <a:solidFill>
                <a:schemeClr val="dk1"/>
              </a:solidFill>
            </a:endParaRPr>
          </a:p>
        </p:txBody>
      </p:sp>
      <p:sp>
        <p:nvSpPr>
          <p:cNvPr id="519" name="Google Shape;519;p52"/>
          <p:cNvSpPr txBox="1"/>
          <p:nvPr/>
        </p:nvSpPr>
        <p:spPr>
          <a:xfrm>
            <a:off x="940159" y="5769735"/>
            <a:ext cx="5177306" cy="400110"/>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Quattrocento Sans"/>
                <a:ea typeface="Quattrocento Sans"/>
                <a:cs typeface="Quattrocento Sans"/>
                <a:sym typeface="Quattrocento Sans"/>
              </a:rPr>
              <a:t>&lt;% @ page isThreadSafe="true/false" %&gt;</a:t>
            </a:r>
            <a:endParaRPr/>
          </a:p>
        </p:txBody>
      </p:sp>
      <p:sp>
        <p:nvSpPr>
          <p:cNvPr id="520" name="Google Shape;520;p5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21" name="Google Shape;521;p5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22" name="Google Shape;522;p5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3"/>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AutoFlush:</a:t>
            </a:r>
            <a:endParaRPr sz="2800"/>
          </a:p>
        </p:txBody>
      </p:sp>
      <p:sp>
        <p:nvSpPr>
          <p:cNvPr id="528" name="Google Shape;528;p53"/>
          <p:cNvSpPr txBox="1">
            <a:spLocks noGrp="1"/>
          </p:cNvSpPr>
          <p:nvPr>
            <p:ph type="body" idx="1"/>
          </p:nvPr>
        </p:nvSpPr>
        <p:spPr>
          <a:xfrm>
            <a:off x="453326" y="1525253"/>
            <a:ext cx="7866427" cy="3639175"/>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chemeClr val="dk1"/>
              </a:buClr>
              <a:buSzPts val="1600"/>
              <a:buFont typeface="Arial"/>
              <a:buChar char="•"/>
            </a:pPr>
            <a:r>
              <a:rPr lang="en-US" sz="1600">
                <a:solidFill>
                  <a:schemeClr val="dk1"/>
                </a:solidFill>
              </a:rPr>
              <a:t>This attribute specifies that the </a:t>
            </a:r>
            <a:r>
              <a:rPr lang="en-US" sz="1600" b="1">
                <a:solidFill>
                  <a:schemeClr val="dk1"/>
                </a:solidFill>
              </a:rPr>
              <a:t>buffered output should be flushed automatically or not </a:t>
            </a:r>
            <a:r>
              <a:rPr lang="en-US" sz="1600">
                <a:solidFill>
                  <a:schemeClr val="dk1"/>
                </a:solidFill>
              </a:rPr>
              <a:t>and </a:t>
            </a:r>
            <a:r>
              <a:rPr lang="en-US" sz="1600">
                <a:solidFill>
                  <a:srgbClr val="C00000"/>
                </a:solidFill>
              </a:rPr>
              <a:t>default value of that attribute is true</a:t>
            </a:r>
            <a:r>
              <a:rPr lang="en-US" sz="1600">
                <a:solidFill>
                  <a:schemeClr val="dk1"/>
                </a:solidFill>
              </a:rPr>
              <a:t>.</a:t>
            </a:r>
            <a:endParaRPr/>
          </a:p>
          <a:p>
            <a:pPr marL="285750" lvl="0" indent="-285750" algn="just" rtl="0">
              <a:lnSpc>
                <a:spcPct val="150000"/>
              </a:lnSpc>
              <a:spcBef>
                <a:spcPts val="1380"/>
              </a:spcBef>
              <a:spcAft>
                <a:spcPts val="0"/>
              </a:spcAft>
              <a:buClr>
                <a:schemeClr val="dk1"/>
              </a:buClr>
              <a:buSzPts val="1600"/>
              <a:buFont typeface="Arial"/>
              <a:buChar char="•"/>
            </a:pPr>
            <a:r>
              <a:rPr lang="en-US" sz="1600">
                <a:solidFill>
                  <a:schemeClr val="dk1"/>
                </a:solidFill>
              </a:rPr>
              <a:t>If the value is </a:t>
            </a:r>
            <a:r>
              <a:rPr lang="en-US" sz="1600" b="1">
                <a:solidFill>
                  <a:schemeClr val="dk1"/>
                </a:solidFill>
              </a:rPr>
              <a:t>set to false the buffer will not be flushed automatically</a:t>
            </a:r>
            <a:r>
              <a:rPr lang="en-US" sz="1600">
                <a:solidFill>
                  <a:schemeClr val="dk1"/>
                </a:solidFill>
              </a:rPr>
              <a:t> and if its full, we will get an exception.</a:t>
            </a:r>
            <a:endParaRPr/>
          </a:p>
          <a:p>
            <a:pPr marL="285750" lvl="0" indent="-285750" algn="just" rtl="0">
              <a:lnSpc>
                <a:spcPct val="150000"/>
              </a:lnSpc>
              <a:spcBef>
                <a:spcPts val="1380"/>
              </a:spcBef>
              <a:spcAft>
                <a:spcPts val="0"/>
              </a:spcAft>
              <a:buClr>
                <a:schemeClr val="dk1"/>
              </a:buClr>
              <a:buSzPts val="1600"/>
              <a:buFont typeface="Arial"/>
              <a:buChar char="•"/>
            </a:pPr>
            <a:r>
              <a:rPr lang="en-US" sz="1600">
                <a:solidFill>
                  <a:schemeClr val="dk1"/>
                </a:solidFill>
              </a:rPr>
              <a:t> Syntax :</a:t>
            </a:r>
            <a:endParaRPr/>
          </a:p>
          <a:p>
            <a:pPr marL="285750" lvl="0" indent="-184150" algn="just" rtl="0">
              <a:lnSpc>
                <a:spcPct val="150000"/>
              </a:lnSpc>
              <a:spcBef>
                <a:spcPts val="1380"/>
              </a:spcBef>
              <a:spcAft>
                <a:spcPts val="0"/>
              </a:spcAft>
              <a:buClr>
                <a:srgbClr val="7F7F7F"/>
              </a:buClr>
              <a:buSzPts val="1600"/>
              <a:buFont typeface="Arial"/>
              <a:buNone/>
            </a:pPr>
            <a:endParaRPr sz="1600">
              <a:solidFill>
                <a:schemeClr val="dk1"/>
              </a:solidFill>
            </a:endParaRPr>
          </a:p>
          <a:p>
            <a:pPr marL="285750" lvl="0" indent="-184150" algn="just" rtl="0">
              <a:lnSpc>
                <a:spcPct val="100000"/>
              </a:lnSpc>
              <a:spcBef>
                <a:spcPts val="1380"/>
              </a:spcBef>
              <a:spcAft>
                <a:spcPts val="0"/>
              </a:spcAft>
              <a:buClr>
                <a:srgbClr val="7F7F7F"/>
              </a:buClr>
              <a:buSzPts val="1600"/>
              <a:buFont typeface="Arial"/>
              <a:buNone/>
            </a:pPr>
            <a:endParaRPr sz="1600">
              <a:solidFill>
                <a:schemeClr val="dk1"/>
              </a:solidFill>
            </a:endParaRPr>
          </a:p>
          <a:p>
            <a:pPr marL="285750" lvl="0" indent="-184150" algn="just"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529" name="Google Shape;529;p53"/>
          <p:cNvSpPr txBox="1"/>
          <p:nvPr/>
        </p:nvSpPr>
        <p:spPr>
          <a:xfrm>
            <a:off x="1107584" y="4185633"/>
            <a:ext cx="5177306" cy="400110"/>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Quattrocento Sans"/>
                <a:ea typeface="Quattrocento Sans"/>
                <a:cs typeface="Quattrocento Sans"/>
                <a:sym typeface="Quattrocento Sans"/>
              </a:rPr>
              <a:t>&lt;% @ page autoFlush="true/false" %&gt;</a:t>
            </a:r>
            <a:endParaRPr/>
          </a:p>
        </p:txBody>
      </p:sp>
      <p:sp>
        <p:nvSpPr>
          <p:cNvPr id="530" name="Google Shape;530;p5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31" name="Google Shape;531;p5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32" name="Google Shape;532;p5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4"/>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a:t>JSP Directives : include</a:t>
            </a:r>
            <a:endParaRPr sz="2800"/>
          </a:p>
        </p:txBody>
      </p:sp>
      <p:sp>
        <p:nvSpPr>
          <p:cNvPr id="538" name="Google Shape;538;p54"/>
          <p:cNvSpPr txBox="1">
            <a:spLocks noGrp="1"/>
          </p:cNvSpPr>
          <p:nvPr>
            <p:ph type="body" idx="1"/>
          </p:nvPr>
        </p:nvSpPr>
        <p:spPr>
          <a:xfrm>
            <a:off x="453326" y="1525253"/>
            <a:ext cx="7866427" cy="3639175"/>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600"/>
              <a:buFont typeface="Arial"/>
              <a:buChar char="•"/>
            </a:pPr>
            <a:r>
              <a:rPr lang="en-US" sz="1600">
                <a:solidFill>
                  <a:schemeClr val="dk1"/>
                </a:solidFill>
              </a:rPr>
              <a:t>JSP "include directive" is used to </a:t>
            </a:r>
            <a:r>
              <a:rPr lang="en-US" sz="1600" b="1">
                <a:solidFill>
                  <a:schemeClr val="dk1"/>
                </a:solidFill>
              </a:rPr>
              <a:t>include one file to the another file</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This included file can be HTML, JSP, text files, etc.</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It is also useful in creating templates with the user views and break the pages into header &amp; footer and sidebar actions.</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It includes file during translation phase</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Advantage : Code Reusability</a:t>
            </a:r>
            <a:endParaRPr sz="1600">
              <a:solidFill>
                <a:schemeClr val="dk1"/>
              </a:solidFill>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Syntax</a:t>
            </a:r>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a:p>
            <a:pPr marL="285750" lvl="0" indent="-184150" algn="just" rtl="0">
              <a:lnSpc>
                <a:spcPct val="150000"/>
              </a:lnSpc>
              <a:spcBef>
                <a:spcPts val="1380"/>
              </a:spcBef>
              <a:spcAft>
                <a:spcPts val="0"/>
              </a:spcAft>
              <a:buClr>
                <a:srgbClr val="7F7F7F"/>
              </a:buClr>
              <a:buSzPts val="1600"/>
              <a:buFont typeface="Arial"/>
              <a:buNone/>
            </a:pPr>
            <a:endParaRPr sz="1600">
              <a:solidFill>
                <a:schemeClr val="dk1"/>
              </a:solidFill>
            </a:endParaRPr>
          </a:p>
          <a:p>
            <a:pPr marL="285750" lvl="0" indent="-184150" algn="just" rtl="0">
              <a:lnSpc>
                <a:spcPct val="100000"/>
              </a:lnSpc>
              <a:spcBef>
                <a:spcPts val="1380"/>
              </a:spcBef>
              <a:spcAft>
                <a:spcPts val="0"/>
              </a:spcAft>
              <a:buClr>
                <a:srgbClr val="7F7F7F"/>
              </a:buClr>
              <a:buSzPts val="1600"/>
              <a:buFont typeface="Arial"/>
              <a:buNone/>
            </a:pPr>
            <a:endParaRPr sz="1600">
              <a:solidFill>
                <a:schemeClr val="dk1"/>
              </a:solidFill>
            </a:endParaRPr>
          </a:p>
          <a:p>
            <a:pPr marL="285750" lvl="0" indent="-184150" algn="just" rtl="0">
              <a:lnSpc>
                <a:spcPct val="100000"/>
              </a:lnSpc>
              <a:spcBef>
                <a:spcPts val="1380"/>
              </a:spcBef>
              <a:spcAft>
                <a:spcPts val="0"/>
              </a:spcAft>
              <a:buClr>
                <a:srgbClr val="7F7F7F"/>
              </a:buClr>
              <a:buSzPts val="1600"/>
              <a:buFont typeface="Arial"/>
              <a:buNone/>
            </a:pPr>
            <a:endParaRPr sz="1600">
              <a:solidFill>
                <a:schemeClr val="dk1"/>
              </a:solidFill>
            </a:endParaRPr>
          </a:p>
        </p:txBody>
      </p:sp>
      <p:sp>
        <p:nvSpPr>
          <p:cNvPr id="539" name="Google Shape;539;p54"/>
          <p:cNvSpPr txBox="1"/>
          <p:nvPr/>
        </p:nvSpPr>
        <p:spPr>
          <a:xfrm>
            <a:off x="965916" y="5480813"/>
            <a:ext cx="5203064" cy="400110"/>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&lt;%@ include file="resourceName" %&gt;  </a:t>
            </a:r>
            <a:endParaRPr/>
          </a:p>
        </p:txBody>
      </p:sp>
      <p:sp>
        <p:nvSpPr>
          <p:cNvPr id="540" name="Google Shape;540;p5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41" name="Google Shape;541;p5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42" name="Google Shape;542;p5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546"/>
        <p:cNvGrpSpPr/>
        <p:nvPr/>
      </p:nvGrpSpPr>
      <p:grpSpPr>
        <a:xfrm>
          <a:off x="0" y="0"/>
          <a:ext cx="0" cy="0"/>
          <a:chOff x="0" y="0"/>
          <a:chExt cx="0" cy="0"/>
        </a:xfrm>
      </p:grpSpPr>
      <p:sp>
        <p:nvSpPr>
          <p:cNvPr id="547" name="Google Shape;547;p55"/>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a:t>JSP Directives : include</a:t>
            </a:r>
            <a:endParaRPr sz="2800"/>
          </a:p>
        </p:txBody>
      </p:sp>
      <p:sp>
        <p:nvSpPr>
          <p:cNvPr id="548" name="Google Shape;548;p55"/>
          <p:cNvSpPr txBox="1">
            <a:spLocks noGrp="1"/>
          </p:cNvSpPr>
          <p:nvPr>
            <p:ph type="body" idx="1"/>
          </p:nvPr>
        </p:nvSpPr>
        <p:spPr>
          <a:xfrm>
            <a:off x="4121241" y="430549"/>
            <a:ext cx="3477296" cy="226113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a:solidFill>
                  <a:schemeClr val="dk1"/>
                </a:solidFill>
              </a:rPr>
              <a:t> &lt;%@ include file="header.jsp" %&gt;</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&lt;body&gt;</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&lt;a&gt;This is the main file&lt;/a&gt; </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&lt;/body&gt;</a:t>
            </a:r>
            <a:endParaRPr/>
          </a:p>
          <a:p>
            <a:pPr marL="0" lvl="0" indent="0" algn="just" rtl="0">
              <a:lnSpc>
                <a:spcPct val="150000"/>
              </a:lnSpc>
              <a:spcBef>
                <a:spcPts val="1380"/>
              </a:spcBef>
              <a:spcAft>
                <a:spcPts val="0"/>
              </a:spcAft>
              <a:buClr>
                <a:srgbClr val="7F7F7F"/>
              </a:buClr>
              <a:buSzPts val="1600"/>
              <a:buNone/>
            </a:pPr>
            <a:endParaRPr sz="1600">
              <a:solidFill>
                <a:schemeClr val="dk1"/>
              </a:solidFill>
            </a:endParaRPr>
          </a:p>
          <a:p>
            <a:pPr marL="0" lvl="0" indent="0" algn="just" rtl="0">
              <a:lnSpc>
                <a:spcPct val="100000"/>
              </a:lnSpc>
              <a:spcBef>
                <a:spcPts val="1380"/>
              </a:spcBef>
              <a:spcAft>
                <a:spcPts val="0"/>
              </a:spcAft>
              <a:buClr>
                <a:srgbClr val="7F7F7F"/>
              </a:buClr>
              <a:buSzPts val="1600"/>
              <a:buNone/>
            </a:pPr>
            <a:endParaRPr sz="1600">
              <a:solidFill>
                <a:schemeClr val="dk1"/>
              </a:solidFill>
            </a:endParaRPr>
          </a:p>
          <a:p>
            <a:pPr marL="0" lvl="0" indent="0" algn="just" rtl="0">
              <a:lnSpc>
                <a:spcPct val="100000"/>
              </a:lnSpc>
              <a:spcBef>
                <a:spcPts val="1380"/>
              </a:spcBef>
              <a:spcAft>
                <a:spcPts val="0"/>
              </a:spcAft>
              <a:buClr>
                <a:srgbClr val="7F7F7F"/>
              </a:buClr>
              <a:buSzPts val="1600"/>
              <a:buNone/>
            </a:pPr>
            <a:endParaRPr sz="1600">
              <a:solidFill>
                <a:schemeClr val="dk1"/>
              </a:solidFill>
            </a:endParaRPr>
          </a:p>
        </p:txBody>
      </p:sp>
      <p:sp>
        <p:nvSpPr>
          <p:cNvPr id="549" name="Google Shape;549;p55"/>
          <p:cNvSpPr txBox="1"/>
          <p:nvPr/>
        </p:nvSpPr>
        <p:spPr>
          <a:xfrm>
            <a:off x="860473" y="1187276"/>
            <a:ext cx="1674253"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Main.jsp</a:t>
            </a:r>
            <a:endParaRPr sz="2400">
              <a:solidFill>
                <a:schemeClr val="dk1"/>
              </a:solidFill>
              <a:latin typeface="Quattrocento Sans"/>
              <a:ea typeface="Quattrocento Sans"/>
              <a:cs typeface="Quattrocento Sans"/>
              <a:sym typeface="Quattrocento Sans"/>
            </a:endParaRPr>
          </a:p>
        </p:txBody>
      </p:sp>
      <p:sp>
        <p:nvSpPr>
          <p:cNvPr id="550" name="Google Shape;550;p55"/>
          <p:cNvSpPr txBox="1"/>
          <p:nvPr/>
        </p:nvSpPr>
        <p:spPr>
          <a:xfrm>
            <a:off x="4121241" y="3403422"/>
            <a:ext cx="4687908" cy="315192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 &lt;body&gt;</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&lt;a&gt;Header file : &lt;/a&gt;</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     int count =1; count++;</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     out.println(count);</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%&gt; </a:t>
            </a:r>
            <a:endParaRPr sz="1600">
              <a:solidFill>
                <a:schemeClr val="dk1"/>
              </a:solidFill>
              <a:latin typeface="Quattrocento Sans"/>
              <a:ea typeface="Quattrocento Sans"/>
              <a:cs typeface="Quattrocento Sans"/>
              <a:sym typeface="Quattrocento Sans"/>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&lt;/body&gt;</a:t>
            </a:r>
            <a:endParaRPr sz="1600">
              <a:solidFill>
                <a:schemeClr val="dk1"/>
              </a:solidFill>
              <a:latin typeface="Quattrocento Sans"/>
              <a:ea typeface="Quattrocento Sans"/>
              <a:cs typeface="Quattrocento Sans"/>
              <a:sym typeface="Quattrocento Sans"/>
            </a:endParaRPr>
          </a:p>
          <a:p>
            <a:pPr marL="0" marR="0" lvl="0" indent="0" algn="just" rtl="0">
              <a:lnSpc>
                <a:spcPct val="100000"/>
              </a:lnSpc>
              <a:spcBef>
                <a:spcPts val="1380"/>
              </a:spcBef>
              <a:spcAft>
                <a:spcPts val="0"/>
              </a:spcAft>
              <a:buClr>
                <a:srgbClr val="7F7F7F"/>
              </a:buClr>
              <a:buSzPts val="1600"/>
              <a:buFont typeface="Arial"/>
              <a:buNone/>
            </a:pPr>
            <a:endParaRPr sz="1600">
              <a:solidFill>
                <a:schemeClr val="dk1"/>
              </a:solidFill>
              <a:latin typeface="Quattrocento Sans"/>
              <a:ea typeface="Quattrocento Sans"/>
              <a:cs typeface="Quattrocento Sans"/>
              <a:sym typeface="Quattrocento Sans"/>
            </a:endParaRPr>
          </a:p>
          <a:p>
            <a:pPr marL="0" marR="0" lvl="0" indent="0" algn="just" rtl="0">
              <a:lnSpc>
                <a:spcPct val="100000"/>
              </a:lnSpc>
              <a:spcBef>
                <a:spcPts val="1380"/>
              </a:spcBef>
              <a:spcAft>
                <a:spcPts val="0"/>
              </a:spcAft>
              <a:buClr>
                <a:srgbClr val="7F7F7F"/>
              </a:buClr>
              <a:buSzPts val="1600"/>
              <a:buFont typeface="Arial"/>
              <a:buNone/>
            </a:pPr>
            <a:endParaRPr sz="1600">
              <a:solidFill>
                <a:schemeClr val="dk1"/>
              </a:solidFill>
              <a:latin typeface="Quattrocento Sans"/>
              <a:ea typeface="Quattrocento Sans"/>
              <a:cs typeface="Quattrocento Sans"/>
              <a:sym typeface="Quattrocento Sans"/>
            </a:endParaRPr>
          </a:p>
        </p:txBody>
      </p:sp>
      <p:sp>
        <p:nvSpPr>
          <p:cNvPr id="551" name="Google Shape;551;p55"/>
          <p:cNvSpPr/>
          <p:nvPr/>
        </p:nvSpPr>
        <p:spPr>
          <a:xfrm>
            <a:off x="2534727" y="1243142"/>
            <a:ext cx="1205382" cy="528033"/>
          </a:xfrm>
          <a:prstGeom prst="striped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2" name="Google Shape;552;p55"/>
          <p:cNvSpPr txBox="1"/>
          <p:nvPr/>
        </p:nvSpPr>
        <p:spPr>
          <a:xfrm>
            <a:off x="1025752" y="4108634"/>
            <a:ext cx="1674253"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Header.jsp</a:t>
            </a:r>
            <a:endParaRPr sz="2400">
              <a:solidFill>
                <a:schemeClr val="dk1"/>
              </a:solidFill>
              <a:latin typeface="Quattrocento Sans"/>
              <a:ea typeface="Quattrocento Sans"/>
              <a:cs typeface="Quattrocento Sans"/>
              <a:sym typeface="Quattrocento Sans"/>
            </a:endParaRPr>
          </a:p>
        </p:txBody>
      </p:sp>
      <p:sp>
        <p:nvSpPr>
          <p:cNvPr id="553" name="Google Shape;553;p55"/>
          <p:cNvSpPr/>
          <p:nvPr/>
        </p:nvSpPr>
        <p:spPr>
          <a:xfrm>
            <a:off x="2700006" y="4164500"/>
            <a:ext cx="1205382" cy="528033"/>
          </a:xfrm>
          <a:prstGeom prst="striped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4" name="Google Shape;554;p5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55" name="Google Shape;555;p5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56" name="Google Shape;556;p5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560"/>
        <p:cNvGrpSpPr/>
        <p:nvPr/>
      </p:nvGrpSpPr>
      <p:grpSpPr>
        <a:xfrm>
          <a:off x="0" y="0"/>
          <a:ext cx="0" cy="0"/>
          <a:chOff x="0" y="0"/>
          <a:chExt cx="0" cy="0"/>
        </a:xfrm>
      </p:grpSpPr>
      <p:sp>
        <p:nvSpPr>
          <p:cNvPr id="561" name="Google Shape;561;p56"/>
          <p:cNvSpPr txBox="1">
            <a:spLocks noGrp="1"/>
          </p:cNvSpPr>
          <p:nvPr>
            <p:ph type="title"/>
          </p:nvPr>
        </p:nvSpPr>
        <p:spPr>
          <a:xfrm>
            <a:off x="747124" y="-201818"/>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a:t>JSP Directives : include</a:t>
            </a:r>
            <a:endParaRPr sz="2800"/>
          </a:p>
        </p:txBody>
      </p:sp>
      <p:sp>
        <p:nvSpPr>
          <p:cNvPr id="562" name="Google Shape;562;p56"/>
          <p:cNvSpPr txBox="1">
            <a:spLocks noGrp="1"/>
          </p:cNvSpPr>
          <p:nvPr>
            <p:ph type="body" idx="1"/>
          </p:nvPr>
        </p:nvSpPr>
        <p:spPr>
          <a:xfrm>
            <a:off x="3036874" y="430549"/>
            <a:ext cx="5669244" cy="2080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None/>
            </a:pPr>
            <a:r>
              <a:rPr lang="en-US" sz="1600">
                <a:solidFill>
                  <a:schemeClr val="dk1"/>
                </a:solidFill>
              </a:rPr>
              <a:t> &lt;body&gt;</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 include file="file1.jsp" %&gt;</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  Main JSP Page: Content between two include  directives.</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 include file="file2.jsp" %&gt;</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&lt;/body&gt;</a:t>
            </a:r>
            <a:endParaRPr/>
          </a:p>
          <a:p>
            <a:pPr marL="0" lvl="0" indent="0" algn="just" rtl="0">
              <a:lnSpc>
                <a:spcPct val="100000"/>
              </a:lnSpc>
              <a:spcBef>
                <a:spcPts val="1380"/>
              </a:spcBef>
              <a:spcAft>
                <a:spcPts val="0"/>
              </a:spcAft>
              <a:buClr>
                <a:srgbClr val="7F7F7F"/>
              </a:buClr>
              <a:buSzPts val="1600"/>
              <a:buNone/>
            </a:pPr>
            <a:endParaRPr sz="1600">
              <a:solidFill>
                <a:schemeClr val="dk1"/>
              </a:solidFill>
            </a:endParaRPr>
          </a:p>
          <a:p>
            <a:pPr marL="0" lvl="0" indent="0" algn="just" rtl="0">
              <a:lnSpc>
                <a:spcPct val="100000"/>
              </a:lnSpc>
              <a:spcBef>
                <a:spcPts val="1380"/>
              </a:spcBef>
              <a:spcAft>
                <a:spcPts val="0"/>
              </a:spcAft>
              <a:buClr>
                <a:srgbClr val="7F7F7F"/>
              </a:buClr>
              <a:buSzPts val="1600"/>
              <a:buNone/>
            </a:pPr>
            <a:endParaRPr sz="1600">
              <a:solidFill>
                <a:schemeClr val="dk1"/>
              </a:solidFill>
            </a:endParaRPr>
          </a:p>
        </p:txBody>
      </p:sp>
      <p:sp>
        <p:nvSpPr>
          <p:cNvPr id="563" name="Google Shape;563;p56"/>
          <p:cNvSpPr txBox="1"/>
          <p:nvPr/>
        </p:nvSpPr>
        <p:spPr>
          <a:xfrm>
            <a:off x="188625" y="1243142"/>
            <a:ext cx="1674253"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Main.jsp</a:t>
            </a:r>
            <a:endParaRPr sz="2400">
              <a:solidFill>
                <a:schemeClr val="dk1"/>
              </a:solidFill>
              <a:latin typeface="Quattrocento Sans"/>
              <a:ea typeface="Quattrocento Sans"/>
              <a:cs typeface="Quattrocento Sans"/>
              <a:sym typeface="Quattrocento Sans"/>
            </a:endParaRPr>
          </a:p>
        </p:txBody>
      </p:sp>
      <p:sp>
        <p:nvSpPr>
          <p:cNvPr id="564" name="Google Shape;564;p56"/>
          <p:cNvSpPr txBox="1"/>
          <p:nvPr/>
        </p:nvSpPr>
        <p:spPr>
          <a:xfrm>
            <a:off x="3068260" y="2942819"/>
            <a:ext cx="5637858" cy="165797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 &lt;p align="center"&gt;</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This is my File1.jsp and I will include it in index.jsp using include directive</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&lt;/p&gt;</a:t>
            </a:r>
            <a:endParaRPr sz="1600">
              <a:solidFill>
                <a:schemeClr val="dk1"/>
              </a:solidFill>
              <a:latin typeface="Quattrocento Sans"/>
              <a:ea typeface="Quattrocento Sans"/>
              <a:cs typeface="Quattrocento Sans"/>
              <a:sym typeface="Quattrocento Sans"/>
            </a:endParaRPr>
          </a:p>
          <a:p>
            <a:pPr marL="0" marR="0" lvl="0" indent="0" algn="just" rtl="0">
              <a:lnSpc>
                <a:spcPct val="100000"/>
              </a:lnSpc>
              <a:spcBef>
                <a:spcPts val="1380"/>
              </a:spcBef>
              <a:spcAft>
                <a:spcPts val="0"/>
              </a:spcAft>
              <a:buClr>
                <a:srgbClr val="7F7F7F"/>
              </a:buClr>
              <a:buSzPts val="1600"/>
              <a:buFont typeface="Arial"/>
              <a:buNone/>
            </a:pPr>
            <a:endParaRPr sz="1600">
              <a:solidFill>
                <a:schemeClr val="dk1"/>
              </a:solidFill>
              <a:latin typeface="Quattrocento Sans"/>
              <a:ea typeface="Quattrocento Sans"/>
              <a:cs typeface="Quattrocento Sans"/>
              <a:sym typeface="Quattrocento Sans"/>
            </a:endParaRPr>
          </a:p>
        </p:txBody>
      </p:sp>
      <p:sp>
        <p:nvSpPr>
          <p:cNvPr id="565" name="Google Shape;565;p56"/>
          <p:cNvSpPr/>
          <p:nvPr/>
        </p:nvSpPr>
        <p:spPr>
          <a:xfrm>
            <a:off x="1831491" y="1265168"/>
            <a:ext cx="1205382" cy="528033"/>
          </a:xfrm>
          <a:prstGeom prst="striped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6" name="Google Shape;566;p56"/>
          <p:cNvSpPr txBox="1"/>
          <p:nvPr/>
        </p:nvSpPr>
        <p:spPr>
          <a:xfrm>
            <a:off x="304535" y="3310142"/>
            <a:ext cx="1674253"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file1.jsp</a:t>
            </a:r>
            <a:endParaRPr sz="2400">
              <a:solidFill>
                <a:schemeClr val="dk1"/>
              </a:solidFill>
              <a:latin typeface="Quattrocento Sans"/>
              <a:ea typeface="Quattrocento Sans"/>
              <a:cs typeface="Quattrocento Sans"/>
              <a:sym typeface="Quattrocento Sans"/>
            </a:endParaRPr>
          </a:p>
        </p:txBody>
      </p:sp>
      <p:sp>
        <p:nvSpPr>
          <p:cNvPr id="567" name="Google Shape;567;p56"/>
          <p:cNvSpPr/>
          <p:nvPr/>
        </p:nvSpPr>
        <p:spPr>
          <a:xfrm>
            <a:off x="1862878" y="3332110"/>
            <a:ext cx="1205382" cy="528033"/>
          </a:xfrm>
          <a:prstGeom prst="striped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8" name="Google Shape;568;p56"/>
          <p:cNvSpPr txBox="1"/>
          <p:nvPr/>
        </p:nvSpPr>
        <p:spPr>
          <a:xfrm>
            <a:off x="3062631" y="4965114"/>
            <a:ext cx="5637858" cy="165797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 &lt;p align="center"&gt;</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This is File2.jsp</a:t>
            </a:r>
            <a:endParaRPr/>
          </a:p>
          <a:p>
            <a:pPr marL="0" marR="0" lvl="0" indent="0" algn="l" rtl="0">
              <a:lnSpc>
                <a:spcPct val="10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&lt;/p&gt;</a:t>
            </a:r>
            <a:endParaRPr/>
          </a:p>
        </p:txBody>
      </p:sp>
      <p:sp>
        <p:nvSpPr>
          <p:cNvPr id="569" name="Google Shape;569;p56"/>
          <p:cNvSpPr txBox="1"/>
          <p:nvPr/>
        </p:nvSpPr>
        <p:spPr>
          <a:xfrm>
            <a:off x="298906" y="5332437"/>
            <a:ext cx="1674253"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file2.jsp</a:t>
            </a:r>
            <a:endParaRPr sz="2400">
              <a:solidFill>
                <a:schemeClr val="dk1"/>
              </a:solidFill>
              <a:latin typeface="Quattrocento Sans"/>
              <a:ea typeface="Quattrocento Sans"/>
              <a:cs typeface="Quattrocento Sans"/>
              <a:sym typeface="Quattrocento Sans"/>
            </a:endParaRPr>
          </a:p>
        </p:txBody>
      </p:sp>
      <p:sp>
        <p:nvSpPr>
          <p:cNvPr id="570" name="Google Shape;570;p56"/>
          <p:cNvSpPr/>
          <p:nvPr/>
        </p:nvSpPr>
        <p:spPr>
          <a:xfrm>
            <a:off x="1857249" y="5354405"/>
            <a:ext cx="1205382" cy="528033"/>
          </a:xfrm>
          <a:prstGeom prst="striped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1" name="Google Shape;571;p5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72" name="Google Shape;572;p5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73" name="Google Shape;573;p5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7"/>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a:t>JSP Directives : </a:t>
            </a:r>
            <a:r>
              <a:rPr lang="en-US" sz="2800" b="1"/>
              <a:t>Taglib  </a:t>
            </a:r>
            <a:endParaRPr sz="2800"/>
          </a:p>
        </p:txBody>
      </p:sp>
      <p:sp>
        <p:nvSpPr>
          <p:cNvPr id="579" name="Google Shape;579;p57"/>
          <p:cNvSpPr txBox="1">
            <a:spLocks noGrp="1"/>
          </p:cNvSpPr>
          <p:nvPr>
            <p:ph type="body" idx="1"/>
          </p:nvPr>
        </p:nvSpPr>
        <p:spPr>
          <a:xfrm>
            <a:off x="453326" y="1525253"/>
            <a:ext cx="7866427" cy="3639175"/>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600"/>
              <a:buFont typeface="Arial"/>
              <a:buChar char="•"/>
            </a:pPr>
            <a:r>
              <a:rPr lang="en-US" sz="1600">
                <a:solidFill>
                  <a:schemeClr val="dk1"/>
                </a:solidFill>
              </a:rPr>
              <a:t>The JSP taglib directive is used to define a tag library that defines many tags.</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 We use the TLD (Tag Library Descriptor) file to define the tags. </a:t>
            </a:r>
            <a:endParaRPr sz="1600">
              <a:solidFill>
                <a:schemeClr val="dk1"/>
              </a:solidFill>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In the </a:t>
            </a:r>
            <a:r>
              <a:rPr lang="en-US" sz="1600" b="1">
                <a:solidFill>
                  <a:schemeClr val="dk1"/>
                </a:solidFill>
              </a:rPr>
              <a:t>custom tag section we will use this tag. </a:t>
            </a:r>
            <a:r>
              <a:rPr lang="en-US" sz="1600">
                <a:solidFill>
                  <a:schemeClr val="dk1"/>
                </a:solidFill>
              </a:rPr>
              <a:t>We will discuss Taglib in custom tag</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Syntax</a:t>
            </a:r>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a:p>
            <a:pPr marL="285750" lvl="0" indent="-184150" algn="just" rtl="0">
              <a:lnSpc>
                <a:spcPct val="150000"/>
              </a:lnSpc>
              <a:spcBef>
                <a:spcPts val="1380"/>
              </a:spcBef>
              <a:spcAft>
                <a:spcPts val="0"/>
              </a:spcAft>
              <a:buClr>
                <a:srgbClr val="7F7F7F"/>
              </a:buClr>
              <a:buSzPts val="1600"/>
              <a:buFont typeface="Arial"/>
              <a:buNone/>
            </a:pPr>
            <a:endParaRPr sz="1600">
              <a:solidFill>
                <a:schemeClr val="dk1"/>
              </a:solidFill>
            </a:endParaRPr>
          </a:p>
          <a:p>
            <a:pPr marL="0" lvl="0" indent="0" algn="just" rtl="0">
              <a:lnSpc>
                <a:spcPct val="100000"/>
              </a:lnSpc>
              <a:spcBef>
                <a:spcPts val="1380"/>
              </a:spcBef>
              <a:spcAft>
                <a:spcPts val="0"/>
              </a:spcAft>
              <a:buClr>
                <a:srgbClr val="7F7F7F"/>
              </a:buClr>
              <a:buSzPts val="1600"/>
              <a:buNone/>
            </a:pPr>
            <a:endParaRPr sz="1600">
              <a:solidFill>
                <a:schemeClr val="dk1"/>
              </a:solidFill>
            </a:endParaRPr>
          </a:p>
        </p:txBody>
      </p:sp>
      <p:sp>
        <p:nvSpPr>
          <p:cNvPr id="580" name="Google Shape;580;p57"/>
          <p:cNvSpPr txBox="1"/>
          <p:nvPr/>
        </p:nvSpPr>
        <p:spPr>
          <a:xfrm>
            <a:off x="543329" y="4148765"/>
            <a:ext cx="7972022" cy="1015663"/>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&lt;%@ taglib uri="uriofthetaglibrary" prefix=“value “ %&gt;</a:t>
            </a:r>
            <a:endParaRPr/>
          </a:p>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  </a:t>
            </a:r>
            <a:endParaRPr/>
          </a:p>
        </p:txBody>
      </p:sp>
      <p:sp>
        <p:nvSpPr>
          <p:cNvPr id="581" name="Google Shape;581;p57"/>
          <p:cNvSpPr/>
          <p:nvPr/>
        </p:nvSpPr>
        <p:spPr>
          <a:xfrm>
            <a:off x="4840040" y="5838491"/>
            <a:ext cx="3246402" cy="36933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a:solidFill>
                  <a:schemeClr val="dk1"/>
                </a:solidFill>
                <a:latin typeface="Quattrocento Sans"/>
                <a:ea typeface="Quattrocento Sans"/>
                <a:cs typeface="Quattrocento Sans"/>
                <a:sym typeface="Quattrocento Sans"/>
              </a:rPr>
              <a:t>prefix" attribute is a tag name.</a:t>
            </a:r>
            <a:endParaRPr/>
          </a:p>
        </p:txBody>
      </p:sp>
      <p:sp>
        <p:nvSpPr>
          <p:cNvPr id="582" name="Google Shape;582;p57"/>
          <p:cNvSpPr/>
          <p:nvPr/>
        </p:nvSpPr>
        <p:spPr>
          <a:xfrm>
            <a:off x="242282" y="5547832"/>
            <a:ext cx="3080467"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a:solidFill>
                  <a:schemeClr val="dk1"/>
                </a:solidFill>
                <a:latin typeface="Quattrocento Sans"/>
                <a:ea typeface="Quattrocento Sans"/>
                <a:cs typeface="Quattrocento Sans"/>
                <a:sym typeface="Quattrocento Sans"/>
              </a:rPr>
              <a:t>attribute is a unique identifier in tag library descriptor </a:t>
            </a:r>
            <a:endParaRPr/>
          </a:p>
        </p:txBody>
      </p:sp>
      <p:cxnSp>
        <p:nvCxnSpPr>
          <p:cNvPr id="583" name="Google Shape;583;p57"/>
          <p:cNvCxnSpPr/>
          <p:nvPr/>
        </p:nvCxnSpPr>
        <p:spPr>
          <a:xfrm>
            <a:off x="5267459" y="4872576"/>
            <a:ext cx="450761" cy="965915"/>
          </a:xfrm>
          <a:prstGeom prst="straightConnector1">
            <a:avLst/>
          </a:prstGeom>
          <a:noFill/>
          <a:ln w="57150" cap="flat" cmpd="sng">
            <a:solidFill>
              <a:schemeClr val="accent2"/>
            </a:solidFill>
            <a:prstDash val="solid"/>
            <a:miter lim="800000"/>
            <a:headEnd type="none" w="sm" len="sm"/>
            <a:tailEnd type="triangle" w="med" len="med"/>
          </a:ln>
        </p:spPr>
      </p:cxnSp>
      <p:cxnSp>
        <p:nvCxnSpPr>
          <p:cNvPr id="584" name="Google Shape;584;p57"/>
          <p:cNvCxnSpPr/>
          <p:nvPr/>
        </p:nvCxnSpPr>
        <p:spPr>
          <a:xfrm flipH="1">
            <a:off x="1983346" y="4830977"/>
            <a:ext cx="188027" cy="809969"/>
          </a:xfrm>
          <a:prstGeom prst="straightConnector1">
            <a:avLst/>
          </a:prstGeom>
          <a:noFill/>
          <a:ln w="57150" cap="flat" cmpd="sng">
            <a:solidFill>
              <a:schemeClr val="accent2"/>
            </a:solidFill>
            <a:prstDash val="solid"/>
            <a:miter lim="800000"/>
            <a:headEnd type="none" w="sm" len="sm"/>
            <a:tailEnd type="triangle" w="med" len="med"/>
          </a:ln>
        </p:spPr>
      </p:cxnSp>
      <p:sp>
        <p:nvSpPr>
          <p:cNvPr id="585" name="Google Shape;585;p5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86" name="Google Shape;586;p5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87" name="Google Shape;587;p5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8"/>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JDBC Connectivity with JSP</a:t>
            </a:r>
            <a:endParaRPr/>
          </a:p>
        </p:txBody>
      </p:sp>
      <p:sp>
        <p:nvSpPr>
          <p:cNvPr id="593" name="Google Shape;593;p58"/>
          <p:cNvSpPr txBox="1">
            <a:spLocks noGrp="1"/>
          </p:cNvSpPr>
          <p:nvPr>
            <p:ph type="body" idx="1"/>
          </p:nvPr>
        </p:nvSpPr>
        <p:spPr>
          <a:xfrm>
            <a:off x="457200" y="1600200"/>
            <a:ext cx="7848600" cy="4800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800"/>
              <a:buNone/>
            </a:pPr>
            <a:r>
              <a:rPr lang="en-US" sz="1800" b="1">
                <a:solidFill>
                  <a:schemeClr val="dk1"/>
                </a:solidFill>
              </a:rPr>
              <a:t>Software Requirement</a:t>
            </a:r>
            <a:endParaRPr/>
          </a:p>
          <a:p>
            <a:pPr marL="514350" lvl="1" indent="-171450" algn="l" rtl="0">
              <a:lnSpc>
                <a:spcPct val="150000"/>
              </a:lnSpc>
              <a:spcBef>
                <a:spcPts val="1320"/>
              </a:spcBef>
              <a:spcAft>
                <a:spcPts val="0"/>
              </a:spcAft>
              <a:buClr>
                <a:schemeClr val="dk1"/>
              </a:buClr>
              <a:buSzPts val="1400"/>
              <a:buChar char="•"/>
            </a:pPr>
            <a:r>
              <a:rPr lang="en-US" sz="1400">
                <a:solidFill>
                  <a:schemeClr val="dk1"/>
                </a:solidFill>
              </a:rPr>
              <a:t>1 MySQL</a:t>
            </a:r>
            <a:endParaRPr/>
          </a:p>
          <a:p>
            <a:pPr marL="514350" lvl="1" indent="-171450" algn="l" rtl="0">
              <a:lnSpc>
                <a:spcPct val="150000"/>
              </a:lnSpc>
              <a:spcBef>
                <a:spcPts val="1320"/>
              </a:spcBef>
              <a:spcAft>
                <a:spcPts val="0"/>
              </a:spcAft>
              <a:buClr>
                <a:schemeClr val="dk1"/>
              </a:buClr>
              <a:buSzPts val="1400"/>
              <a:buChar char="•"/>
            </a:pPr>
            <a:r>
              <a:rPr lang="en-US" sz="1400">
                <a:solidFill>
                  <a:schemeClr val="dk1"/>
                </a:solidFill>
              </a:rPr>
              <a:t>2 MySQL Connector (Jar file)</a:t>
            </a:r>
            <a:endParaRPr/>
          </a:p>
          <a:p>
            <a:pPr marL="514350" lvl="1" indent="-171450" algn="l" rtl="0">
              <a:lnSpc>
                <a:spcPct val="150000"/>
              </a:lnSpc>
              <a:spcBef>
                <a:spcPts val="1320"/>
              </a:spcBef>
              <a:spcAft>
                <a:spcPts val="0"/>
              </a:spcAft>
              <a:buClr>
                <a:schemeClr val="dk1"/>
              </a:buClr>
              <a:buSzPts val="1400"/>
              <a:buChar char="•"/>
            </a:pPr>
            <a:r>
              <a:rPr lang="en-US" sz="1400">
                <a:solidFill>
                  <a:schemeClr val="dk1"/>
                </a:solidFill>
              </a:rPr>
              <a:t>3 Apache Tomcat Server</a:t>
            </a:r>
            <a:endParaRPr/>
          </a:p>
          <a:p>
            <a:pPr marL="514350" lvl="1" indent="-171450" algn="l" rtl="0">
              <a:lnSpc>
                <a:spcPct val="150000"/>
              </a:lnSpc>
              <a:spcBef>
                <a:spcPts val="1320"/>
              </a:spcBef>
              <a:spcAft>
                <a:spcPts val="0"/>
              </a:spcAft>
              <a:buClr>
                <a:schemeClr val="dk1"/>
              </a:buClr>
              <a:buSzPts val="1400"/>
              <a:buChar char="•"/>
            </a:pPr>
            <a:r>
              <a:rPr lang="en-US" sz="1400">
                <a:solidFill>
                  <a:schemeClr val="dk1"/>
                </a:solidFill>
              </a:rPr>
              <a:t>4 Eclipse </a:t>
            </a:r>
            <a:endParaRPr/>
          </a:p>
          <a:p>
            <a:pPr marL="0" lvl="0" indent="0" algn="l" rtl="0">
              <a:lnSpc>
                <a:spcPct val="150000"/>
              </a:lnSpc>
              <a:spcBef>
                <a:spcPts val="1440"/>
              </a:spcBef>
              <a:spcAft>
                <a:spcPts val="0"/>
              </a:spcAft>
              <a:buClr>
                <a:schemeClr val="dk1"/>
              </a:buClr>
              <a:buSzPts val="1800"/>
              <a:buNone/>
            </a:pPr>
            <a:r>
              <a:rPr lang="en-US" sz="1800" b="1">
                <a:solidFill>
                  <a:schemeClr val="dk1"/>
                </a:solidFill>
              </a:rPr>
              <a:t>Important Note: </a:t>
            </a:r>
            <a:endParaRPr/>
          </a:p>
          <a:p>
            <a:pPr marL="514350" lvl="1" indent="-171450" algn="l" rtl="0">
              <a:lnSpc>
                <a:spcPct val="150000"/>
              </a:lnSpc>
              <a:spcBef>
                <a:spcPts val="1320"/>
              </a:spcBef>
              <a:spcAft>
                <a:spcPts val="0"/>
              </a:spcAft>
              <a:buClr>
                <a:schemeClr val="dk1"/>
              </a:buClr>
              <a:buSzPts val="1400"/>
              <a:buChar char="•"/>
            </a:pPr>
            <a:r>
              <a:rPr lang="en-US" sz="1400">
                <a:solidFill>
                  <a:schemeClr val="dk1"/>
                </a:solidFill>
              </a:rPr>
              <a:t>Copy  MySQL Connector (Jar file) into Tomcat’s Bin and Lib folder</a:t>
            </a:r>
            <a:endParaRPr/>
          </a:p>
          <a:p>
            <a:pPr marL="514350" lvl="1" indent="-171450" algn="l" rtl="0">
              <a:lnSpc>
                <a:spcPct val="150000"/>
              </a:lnSpc>
              <a:spcBef>
                <a:spcPts val="1320"/>
              </a:spcBef>
              <a:spcAft>
                <a:spcPts val="0"/>
              </a:spcAft>
              <a:buClr>
                <a:schemeClr val="dk1"/>
              </a:buClr>
              <a:buSzPts val="1400"/>
              <a:buChar char="•"/>
            </a:pPr>
            <a:r>
              <a:rPr lang="en-US" sz="1400">
                <a:solidFill>
                  <a:schemeClr val="dk1"/>
                </a:solidFill>
              </a:rPr>
              <a:t>Before running program right click on project name -&gt; Build path -&gt; Configure build path -&gt; Libraries -&gt; Add External Jar file -&gt; Mysql .jar file -&gt; ok</a:t>
            </a:r>
            <a:endParaRPr/>
          </a:p>
        </p:txBody>
      </p:sp>
      <p:sp>
        <p:nvSpPr>
          <p:cNvPr id="594" name="Google Shape;594;p5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595" name="Google Shape;595;p5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596" name="Google Shape;596;p5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453326" y="11591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 JSP Architecture</a:t>
            </a:r>
            <a:endParaRPr sz="3200" b="1"/>
          </a:p>
        </p:txBody>
      </p:sp>
      <p:pic>
        <p:nvPicPr>
          <p:cNvPr id="157" name="Google Shape;157;p19"/>
          <p:cNvPicPr preferRelativeResize="0"/>
          <p:nvPr/>
        </p:nvPicPr>
        <p:blipFill rotWithShape="1">
          <a:blip r:embed="rId3">
            <a:alphaModFix/>
          </a:blip>
          <a:srcRect/>
          <a:stretch/>
        </p:blipFill>
        <p:spPr>
          <a:xfrm>
            <a:off x="1001490" y="1639373"/>
            <a:ext cx="6606236" cy="4632638"/>
          </a:xfrm>
          <a:prstGeom prst="rect">
            <a:avLst/>
          </a:prstGeom>
          <a:noFill/>
          <a:ln>
            <a:noFill/>
          </a:ln>
        </p:spPr>
      </p:pic>
      <p:sp>
        <p:nvSpPr>
          <p:cNvPr id="158" name="Google Shape;158;p1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59" name="Google Shape;159;p1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60" name="Google Shape;160;p1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9"/>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JSP Code in Eclipse</a:t>
            </a:r>
            <a:endParaRPr/>
          </a:p>
        </p:txBody>
      </p:sp>
      <p:sp>
        <p:nvSpPr>
          <p:cNvPr id="602" name="Google Shape;602;p59"/>
          <p:cNvSpPr txBox="1">
            <a:spLocks noGrp="1"/>
          </p:cNvSpPr>
          <p:nvPr>
            <p:ph type="body" idx="1"/>
          </p:nvPr>
        </p:nvSpPr>
        <p:spPr>
          <a:xfrm>
            <a:off x="457200" y="1600200"/>
            <a:ext cx="7924800" cy="48006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File-&gt;New-&gt;Web-&gt;Dynamic Web Project-&gt;Give Project Name</a:t>
            </a:r>
            <a:endParaRPr/>
          </a:p>
          <a:p>
            <a:pPr marL="342900" lvl="0" indent="-342900" algn="l" rtl="0">
              <a:lnSpc>
                <a:spcPct val="15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Right click on Project name-&gt;new-&gt;package-&gt;Give package name For Writing JSP Code</a:t>
            </a:r>
            <a:endParaRPr/>
          </a:p>
          <a:p>
            <a:pPr marL="342900" lvl="0" indent="-342900" algn="l" rtl="0">
              <a:lnSpc>
                <a:spcPct val="15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project-&gt; Right click-&gt;new-&gt;JSP file-&gt; Give file name with .jsp</a:t>
            </a:r>
            <a:endParaRPr sz="2000">
              <a:solidFill>
                <a:schemeClr val="dk1"/>
              </a:solidFill>
              <a:latin typeface="Quattrocento Sans"/>
              <a:ea typeface="Quattrocento Sans"/>
              <a:cs typeface="Quattrocento Sans"/>
              <a:sym typeface="Quattrocento Sans"/>
            </a:endParaRPr>
          </a:p>
          <a:p>
            <a:pPr marL="342900" lvl="0" indent="-342900" algn="l" rtl="0">
              <a:lnSpc>
                <a:spcPct val="15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Extension</a:t>
            </a:r>
            <a:endParaRPr/>
          </a:p>
          <a:p>
            <a:pPr marL="342900" lvl="0" indent="-342900" algn="l" rtl="0">
              <a:lnSpc>
                <a:spcPct val="15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In Body tag write java code in script let tag &lt;% %&gt; </a:t>
            </a:r>
            <a:endParaRPr/>
          </a:p>
          <a:p>
            <a:pPr marL="342900" lvl="0" indent="-342900" algn="l" rtl="0">
              <a:lnSpc>
                <a:spcPct val="150000"/>
              </a:lnSpc>
              <a:spcBef>
                <a:spcPts val="150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Right click on .jsp file -&gt; Run -&gt; Run as Server </a:t>
            </a:r>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latin typeface="Quattrocento Sans"/>
              <a:ea typeface="Quattrocento Sans"/>
              <a:cs typeface="Quattrocento Sans"/>
              <a:sym typeface="Quattrocento Sans"/>
            </a:endParaRPr>
          </a:p>
        </p:txBody>
      </p:sp>
      <p:sp>
        <p:nvSpPr>
          <p:cNvPr id="603" name="Google Shape;603;p5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04" name="Google Shape;604;p5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05" name="Google Shape;605;p5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609"/>
        <p:cNvGrpSpPr/>
        <p:nvPr/>
      </p:nvGrpSpPr>
      <p:grpSpPr>
        <a:xfrm>
          <a:off x="0" y="0"/>
          <a:ext cx="0" cy="0"/>
          <a:chOff x="0" y="0"/>
          <a:chExt cx="0" cy="0"/>
        </a:xfrm>
      </p:grpSpPr>
      <p:sp>
        <p:nvSpPr>
          <p:cNvPr id="610" name="Google Shape;610;p60"/>
          <p:cNvSpPr txBox="1">
            <a:spLocks noGrp="1"/>
          </p:cNvSpPr>
          <p:nvPr>
            <p:ph type="body" idx="1"/>
          </p:nvPr>
        </p:nvSpPr>
        <p:spPr>
          <a:xfrm>
            <a:off x="472226" y="335813"/>
            <a:ext cx="8229600" cy="5936198"/>
          </a:xfrm>
          <a:prstGeom prst="rect">
            <a:avLst/>
          </a:prstGeom>
          <a:noFill/>
          <a:ln>
            <a:noFill/>
          </a:ln>
        </p:spPr>
        <p:txBody>
          <a:bodyPr spcFirstLastPara="1" wrap="square" lIns="91425" tIns="45700" rIns="91425" bIns="45700" anchor="t" anchorCtr="0">
            <a:noAutofit/>
          </a:bodyPr>
          <a:lstStyle/>
          <a:p>
            <a:pPr marL="114300" lvl="0" indent="0" algn="l" rtl="0">
              <a:lnSpc>
                <a:spcPct val="150000"/>
              </a:lnSpc>
              <a:spcBef>
                <a:spcPts val="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&lt;%@ page import =</a:t>
            </a:r>
            <a:r>
              <a:rPr lang="en-US" sz="1800" i="1">
                <a:solidFill>
                  <a:schemeClr val="dk1"/>
                </a:solidFill>
                <a:latin typeface="Quattrocento Sans"/>
                <a:ea typeface="Quattrocento Sans"/>
                <a:cs typeface="Quattrocento Sans"/>
                <a:sym typeface="Quattrocento Sans"/>
              </a:rPr>
              <a:t>"javax.sql.*" %&gt;</a:t>
            </a:r>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&lt;%</a:t>
            </a:r>
            <a:endParaRPr sz="1800">
              <a:solidFill>
                <a:schemeClr val="dk1"/>
              </a:solidFill>
              <a:latin typeface="Quattrocento Sans"/>
              <a:ea typeface="Quattrocento Sans"/>
              <a:cs typeface="Quattrocento Sans"/>
              <a:sym typeface="Quattrocento Sans"/>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Class.forName("com.mysql.jdbc.Driver");</a:t>
            </a:r>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java.sql.Connection con = DriverManager.getConnection("</a:t>
            </a:r>
            <a:r>
              <a:rPr lang="en-US" sz="1800">
                <a:solidFill>
                  <a:srgbClr val="C00000"/>
                </a:solidFill>
              </a:rPr>
              <a:t>jdbc:mysql://localhost:3306/empdb</a:t>
            </a:r>
            <a:r>
              <a:rPr lang="en-US" sz="1800">
                <a:solidFill>
                  <a:srgbClr val="C00000"/>
                </a:solidFill>
                <a:latin typeface="Quattrocento Sans"/>
                <a:ea typeface="Quattrocento Sans"/>
                <a:cs typeface="Quattrocento Sans"/>
                <a:sym typeface="Quattrocento Sans"/>
              </a:rPr>
              <a:t>","</a:t>
            </a:r>
            <a:r>
              <a:rPr lang="en-US" sz="1800">
                <a:solidFill>
                  <a:schemeClr val="dk1"/>
                </a:solidFill>
                <a:latin typeface="Quattrocento Sans"/>
                <a:ea typeface="Quattrocento Sans"/>
                <a:cs typeface="Quattrocento Sans"/>
                <a:sym typeface="Quattrocento Sans"/>
              </a:rPr>
              <a:t>root",“ ");</a:t>
            </a:r>
            <a:endParaRPr sz="1800">
              <a:solidFill>
                <a:schemeClr val="dk1"/>
              </a:solidFill>
              <a:latin typeface="Quattrocento Sans"/>
              <a:ea typeface="Quattrocento Sans"/>
              <a:cs typeface="Quattrocento Sans"/>
              <a:sym typeface="Quattrocento Sans"/>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Statement st= con.createStatement();</a:t>
            </a:r>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ResultSet rs=st.executeQuery("select * from emp");</a:t>
            </a:r>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out.print("&lt;h2 align=center&gt;Employee Database&lt;/h2&gt;");</a:t>
            </a:r>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out.print("&lt;table border=1 align=center&gt;");</a:t>
            </a:r>
            <a:endParaRPr/>
          </a:p>
          <a:p>
            <a:pPr marL="114300" lvl="0" indent="0" algn="l" rtl="0">
              <a:lnSpc>
                <a:spcPct val="150000"/>
              </a:lnSpc>
              <a:spcBef>
                <a:spcPts val="1440"/>
              </a:spcBef>
              <a:spcAft>
                <a:spcPts val="0"/>
              </a:spcAft>
              <a:buClr>
                <a:schemeClr val="dk1"/>
              </a:buClr>
              <a:buSzPts val="1800"/>
              <a:buNone/>
            </a:pPr>
            <a:r>
              <a:rPr lang="en-US" sz="1800">
                <a:solidFill>
                  <a:schemeClr val="dk1"/>
                </a:solidFill>
                <a:latin typeface="Quattrocento Sans"/>
                <a:ea typeface="Quattrocento Sans"/>
                <a:cs typeface="Quattrocento Sans"/>
                <a:sym typeface="Quattrocento Sans"/>
              </a:rPr>
              <a:t>out.print("&lt;tr&gt;&lt;th&gt; ENo&lt;/th&gt;  &lt;th&gt;Ename&lt;/th&gt;&lt;/tr&gt;");</a:t>
            </a:r>
            <a:endParaRPr/>
          </a:p>
          <a:p>
            <a:pPr marL="114300" lvl="0" indent="0" algn="l" rtl="0">
              <a:lnSpc>
                <a:spcPct val="150000"/>
              </a:lnSpc>
              <a:spcBef>
                <a:spcPts val="1440"/>
              </a:spcBef>
              <a:spcAft>
                <a:spcPts val="0"/>
              </a:spcAft>
              <a:buClr>
                <a:srgbClr val="7F7F7F"/>
              </a:buClr>
              <a:buSzPts val="1800"/>
              <a:buNone/>
            </a:pPr>
            <a:endParaRPr sz="1800">
              <a:solidFill>
                <a:schemeClr val="dk1"/>
              </a:solidFill>
              <a:latin typeface="Quattrocento Sans"/>
              <a:ea typeface="Quattrocento Sans"/>
              <a:cs typeface="Quattrocento Sans"/>
              <a:sym typeface="Quattrocento Sans"/>
            </a:endParaRPr>
          </a:p>
          <a:p>
            <a:pPr marL="114300" lvl="0" indent="0" algn="l" rtl="0">
              <a:lnSpc>
                <a:spcPct val="150000"/>
              </a:lnSpc>
              <a:spcBef>
                <a:spcPts val="1440"/>
              </a:spcBef>
              <a:spcAft>
                <a:spcPts val="0"/>
              </a:spcAft>
              <a:buClr>
                <a:srgbClr val="7F7F7F"/>
              </a:buClr>
              <a:buSzPts val="1800"/>
              <a:buNone/>
            </a:pPr>
            <a:endParaRPr sz="1800">
              <a:solidFill>
                <a:schemeClr val="dk1"/>
              </a:solidFill>
              <a:latin typeface="Quattrocento Sans"/>
              <a:ea typeface="Quattrocento Sans"/>
              <a:cs typeface="Quattrocento Sans"/>
              <a:sym typeface="Quattrocento Sans"/>
            </a:endParaRPr>
          </a:p>
        </p:txBody>
      </p:sp>
      <p:sp>
        <p:nvSpPr>
          <p:cNvPr id="611" name="Google Shape;611;p6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12" name="Google Shape;612;p6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13" name="Google Shape;613;p6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1"/>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JDBC Connectivity with JSP-     </a:t>
            </a:r>
            <a:r>
              <a:rPr lang="en-US" sz="2800"/>
              <a:t>Example 1- JSP Code for to select data from emp table</a:t>
            </a:r>
            <a:endParaRPr/>
          </a:p>
        </p:txBody>
      </p:sp>
      <p:sp>
        <p:nvSpPr>
          <p:cNvPr id="619" name="Google Shape;619;p61"/>
          <p:cNvSpPr txBox="1">
            <a:spLocks noGrp="1"/>
          </p:cNvSpPr>
          <p:nvPr>
            <p:ph type="body" idx="1"/>
          </p:nvPr>
        </p:nvSpPr>
        <p:spPr>
          <a:xfrm>
            <a:off x="453326" y="1529411"/>
            <a:ext cx="8445975" cy="5038814"/>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while(rs.next())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out.print("&lt;tr align=center&gt;");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out.print("&lt;td&gt;");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out.print(rs.getInt(1));</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out.print("&lt;/td&gt;");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out.print("&lt;td&gt;");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out.print(rs.getString(2));</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out.print("&lt;/td&gt;");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	out.print("&lt;/tr&gt;");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a:t>
            </a:r>
            <a:endParaRPr/>
          </a:p>
          <a:p>
            <a:pPr marL="114300" lvl="0" indent="0" algn="l" rtl="0">
              <a:lnSpc>
                <a:spcPct val="10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%&gt;</a:t>
            </a:r>
            <a:r>
              <a:rPr lang="en-US" sz="1400">
                <a:solidFill>
                  <a:schemeClr val="dk1"/>
                </a:solidFill>
                <a:latin typeface="Quattrocento Sans"/>
                <a:ea typeface="Quattrocento Sans"/>
                <a:cs typeface="Quattrocento Sans"/>
                <a:sym typeface="Quattrocento Sans"/>
              </a:rPr>
              <a:t> </a:t>
            </a:r>
            <a:endParaRPr/>
          </a:p>
        </p:txBody>
      </p:sp>
      <p:sp>
        <p:nvSpPr>
          <p:cNvPr id="620" name="Google Shape;620;p6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21" name="Google Shape;621;p6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22" name="Google Shape;622;p6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2"/>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JDBC Connectivity with JSP-     </a:t>
            </a:r>
            <a:r>
              <a:rPr lang="en-US" sz="2200"/>
              <a:t>Example 2- JSP Code for insert data in emp table and display the inserted data from table</a:t>
            </a:r>
            <a:endParaRPr sz="2200"/>
          </a:p>
        </p:txBody>
      </p:sp>
      <p:sp>
        <p:nvSpPr>
          <p:cNvPr id="628" name="Google Shape;628;p62"/>
          <p:cNvSpPr txBox="1">
            <a:spLocks noGrp="1"/>
          </p:cNvSpPr>
          <p:nvPr>
            <p:ph type="body" idx="1"/>
          </p:nvPr>
        </p:nvSpPr>
        <p:spPr>
          <a:xfrm>
            <a:off x="453325" y="1771918"/>
            <a:ext cx="8201277" cy="460312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800"/>
              <a:buNone/>
            </a:pPr>
            <a:r>
              <a:rPr lang="en-US" sz="2800">
                <a:solidFill>
                  <a:schemeClr val="dk1"/>
                </a:solidFill>
                <a:latin typeface="Quattrocento Sans"/>
                <a:ea typeface="Quattrocento Sans"/>
                <a:cs typeface="Quattrocento Sans"/>
                <a:sym typeface="Quattrocento Sans"/>
              </a:rPr>
              <a:t>It requires 2 files</a:t>
            </a:r>
            <a:endParaRPr/>
          </a:p>
          <a:p>
            <a:pPr marL="514350" lvl="1" indent="-171450" algn="l" rtl="0">
              <a:lnSpc>
                <a:spcPct val="150000"/>
              </a:lnSpc>
              <a:spcBef>
                <a:spcPts val="150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S1.html l file to take values from user)</a:t>
            </a:r>
            <a:endParaRPr/>
          </a:p>
          <a:p>
            <a:pPr marL="514350" lvl="1" indent="-171450" algn="l" rtl="0">
              <a:lnSpc>
                <a:spcPct val="150000"/>
              </a:lnSpc>
              <a:spcBef>
                <a:spcPts val="150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s2.jsp (jsp file to insert data in database and to display the inserted data)</a:t>
            </a:r>
            <a:endParaRPr sz="2000">
              <a:solidFill>
                <a:schemeClr val="dk1"/>
              </a:solidFill>
              <a:latin typeface="Quattrocento Sans"/>
              <a:ea typeface="Quattrocento Sans"/>
              <a:cs typeface="Quattrocento Sans"/>
              <a:sym typeface="Quattrocento Sans"/>
            </a:endParaRPr>
          </a:p>
        </p:txBody>
      </p:sp>
      <p:sp>
        <p:nvSpPr>
          <p:cNvPr id="629" name="Google Shape;629;p6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30" name="Google Shape;630;p6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31" name="Google Shape;631;p6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635"/>
        <p:cNvGrpSpPr/>
        <p:nvPr/>
      </p:nvGrpSpPr>
      <p:grpSpPr>
        <a:xfrm>
          <a:off x="0" y="0"/>
          <a:ext cx="0" cy="0"/>
          <a:chOff x="0" y="0"/>
          <a:chExt cx="0" cy="0"/>
        </a:xfrm>
      </p:grpSpPr>
      <p:sp>
        <p:nvSpPr>
          <p:cNvPr id="636" name="Google Shape;636;p63"/>
          <p:cNvSpPr txBox="1">
            <a:spLocks noGrp="1"/>
          </p:cNvSpPr>
          <p:nvPr>
            <p:ph type="body" idx="1"/>
          </p:nvPr>
        </p:nvSpPr>
        <p:spPr>
          <a:xfrm>
            <a:off x="547352" y="423257"/>
            <a:ext cx="7620000" cy="4572000"/>
          </a:xfrm>
          <a:prstGeom prst="rect">
            <a:avLst/>
          </a:prstGeom>
          <a:noFill/>
          <a:ln>
            <a:noFill/>
          </a:ln>
        </p:spPr>
        <p:txBody>
          <a:bodyPr spcFirstLastPara="1" wrap="square" lIns="91425" tIns="45700" rIns="91425" bIns="45700" anchor="t" anchorCtr="0">
            <a:noAutofit/>
          </a:bodyPr>
          <a:lstStyle/>
          <a:p>
            <a:pPr marL="411480" lvl="1" indent="0" algn="l" rtl="0">
              <a:lnSpc>
                <a:spcPct val="150000"/>
              </a:lnSpc>
              <a:spcBef>
                <a:spcPts val="0"/>
              </a:spcBef>
              <a:spcAft>
                <a:spcPts val="0"/>
              </a:spcAft>
              <a:buClr>
                <a:schemeClr val="dk1"/>
              </a:buClr>
              <a:buSzPts val="1600"/>
              <a:buNone/>
            </a:pPr>
            <a:r>
              <a:rPr lang="en-US" sz="1600">
                <a:solidFill>
                  <a:schemeClr val="dk1"/>
                </a:solidFill>
              </a:rPr>
              <a:t>&lt;html&gt;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&lt;body&gt;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&lt;form method=</a:t>
            </a:r>
            <a:r>
              <a:rPr lang="en-US" sz="1600" i="1">
                <a:solidFill>
                  <a:schemeClr val="dk1"/>
                </a:solidFill>
              </a:rPr>
              <a:t>"post" action=“s2.jsp"&gt;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Enter Employee No&lt;input type=</a:t>
            </a:r>
            <a:r>
              <a:rPr lang="en-US" sz="1600" i="1">
                <a:solidFill>
                  <a:schemeClr val="dk1"/>
                </a:solidFill>
              </a:rPr>
              <a:t>"text" name="t1"&gt;</a:t>
            </a:r>
            <a:r>
              <a:rPr lang="en-US" sz="1600">
                <a:solidFill>
                  <a:schemeClr val="dk1"/>
                </a:solidFill>
              </a:rPr>
              <a:t>&lt;br&gt;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Enter Empoyee Name &lt;input type=</a:t>
            </a:r>
            <a:r>
              <a:rPr lang="en-US" sz="1600" i="1">
                <a:solidFill>
                  <a:schemeClr val="dk1"/>
                </a:solidFill>
              </a:rPr>
              <a:t>"text" name="t2"&gt;</a:t>
            </a:r>
            <a:r>
              <a:rPr lang="en-US" sz="1600">
                <a:solidFill>
                  <a:schemeClr val="dk1"/>
                </a:solidFill>
              </a:rPr>
              <a:t>&lt;br&gt;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&lt;input type=</a:t>
            </a:r>
            <a:r>
              <a:rPr lang="en-US" sz="1600" i="1">
                <a:solidFill>
                  <a:schemeClr val="dk1"/>
                </a:solidFill>
              </a:rPr>
              <a:t>"submit" value="submit"&gt;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&lt;/form&gt;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&lt;/body&gt;</a:t>
            </a:r>
            <a:endParaRPr/>
          </a:p>
          <a:p>
            <a:pPr marL="411480" lvl="1" indent="0" algn="l" rtl="0">
              <a:lnSpc>
                <a:spcPct val="150000"/>
              </a:lnSpc>
              <a:spcBef>
                <a:spcPts val="1380"/>
              </a:spcBef>
              <a:spcAft>
                <a:spcPts val="0"/>
              </a:spcAft>
              <a:buClr>
                <a:schemeClr val="dk1"/>
              </a:buClr>
              <a:buSzPts val="1600"/>
              <a:buNone/>
            </a:pPr>
            <a:r>
              <a:rPr lang="en-US" sz="1600">
                <a:solidFill>
                  <a:schemeClr val="dk1"/>
                </a:solidFill>
              </a:rPr>
              <a:t>&lt;/html&gt;</a:t>
            </a:r>
            <a:endParaRPr/>
          </a:p>
        </p:txBody>
      </p:sp>
      <p:sp>
        <p:nvSpPr>
          <p:cNvPr id="637" name="Google Shape;637;p63"/>
          <p:cNvSpPr/>
          <p:nvPr/>
        </p:nvSpPr>
        <p:spPr>
          <a:xfrm>
            <a:off x="6021276" y="423257"/>
            <a:ext cx="1770443" cy="40011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S1.html</a:t>
            </a:r>
            <a:endParaRPr/>
          </a:p>
        </p:txBody>
      </p:sp>
      <p:sp>
        <p:nvSpPr>
          <p:cNvPr id="638" name="Google Shape;638;p6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39" name="Google Shape;639;p6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40" name="Google Shape;640;p6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644"/>
        <p:cNvGrpSpPr/>
        <p:nvPr/>
      </p:nvGrpSpPr>
      <p:grpSpPr>
        <a:xfrm>
          <a:off x="0" y="0"/>
          <a:ext cx="0" cy="0"/>
          <a:chOff x="0" y="0"/>
          <a:chExt cx="0" cy="0"/>
        </a:xfrm>
      </p:grpSpPr>
      <p:sp>
        <p:nvSpPr>
          <p:cNvPr id="645" name="Google Shape;645;p64"/>
          <p:cNvSpPr txBox="1">
            <a:spLocks noGrp="1"/>
          </p:cNvSpPr>
          <p:nvPr>
            <p:ph type="body" idx="1"/>
          </p:nvPr>
        </p:nvSpPr>
        <p:spPr>
          <a:xfrm>
            <a:off x="318752" y="286554"/>
            <a:ext cx="8825248" cy="5257800"/>
          </a:xfrm>
          <a:prstGeom prst="rect">
            <a:avLst/>
          </a:prstGeom>
          <a:noFill/>
          <a:ln>
            <a:noFill/>
          </a:ln>
        </p:spPr>
        <p:txBody>
          <a:bodyPr spcFirstLastPara="1" wrap="square" lIns="91425" tIns="45700" rIns="91425" bIns="45700" anchor="t" anchorCtr="0">
            <a:noAutofit/>
          </a:bodyPr>
          <a:lstStyle/>
          <a:p>
            <a:pPr marL="114300" lvl="0" indent="0" algn="l" rtl="0">
              <a:lnSpc>
                <a:spcPct val="150000"/>
              </a:lnSpc>
              <a:spcBef>
                <a:spcPts val="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&lt;%@ page import =</a:t>
            </a:r>
            <a:r>
              <a:rPr lang="en-US" sz="1600" i="1">
                <a:solidFill>
                  <a:schemeClr val="dk1"/>
                </a:solidFill>
                <a:latin typeface="Quattrocento Sans"/>
                <a:ea typeface="Quattrocento Sans"/>
                <a:cs typeface="Quattrocento Sans"/>
                <a:sym typeface="Quattrocento Sans"/>
              </a:rPr>
              <a:t>"java.sql.*" %&gt;</a:t>
            </a:r>
            <a:endParaRPr/>
          </a:p>
          <a:p>
            <a:pPr marL="114300" lvl="0" indent="0" algn="l" rtl="0">
              <a:lnSpc>
                <a:spcPct val="15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&lt;%@ page import =</a:t>
            </a:r>
            <a:r>
              <a:rPr lang="en-US" sz="1600" i="1">
                <a:solidFill>
                  <a:schemeClr val="dk1"/>
                </a:solidFill>
                <a:latin typeface="Quattrocento Sans"/>
                <a:ea typeface="Quattrocento Sans"/>
                <a:cs typeface="Quattrocento Sans"/>
                <a:sym typeface="Quattrocento Sans"/>
              </a:rPr>
              <a:t>"javax.sql.*" %&gt;</a:t>
            </a:r>
            <a:endParaRPr/>
          </a:p>
          <a:p>
            <a:pPr marL="114300" lvl="0" indent="0" algn="l" rtl="0">
              <a:lnSpc>
                <a:spcPct val="150000"/>
              </a:lnSpc>
              <a:spcBef>
                <a:spcPts val="1380"/>
              </a:spcBef>
              <a:spcAft>
                <a:spcPts val="0"/>
              </a:spcAft>
              <a:buClr>
                <a:schemeClr val="dk1"/>
              </a:buClr>
              <a:buSzPts val="1600"/>
              <a:buNone/>
            </a:pPr>
            <a:r>
              <a:rPr lang="en-US" sz="1600">
                <a:solidFill>
                  <a:schemeClr val="dk1"/>
                </a:solidFill>
                <a:latin typeface="Quattrocento Sans"/>
                <a:ea typeface="Quattrocento Sans"/>
                <a:cs typeface="Quattrocento Sans"/>
                <a:sym typeface="Quattrocento Sans"/>
              </a:rPr>
              <a:t>&lt;%</a:t>
            </a:r>
            <a:endParaRPr sz="1600">
              <a:solidFill>
                <a:schemeClr val="dk1"/>
              </a:solidFill>
              <a:latin typeface="Quattrocento Sans"/>
              <a:ea typeface="Quattrocento Sans"/>
              <a:cs typeface="Quattrocento Sans"/>
              <a:sym typeface="Quattrocento Sans"/>
            </a:endParaRPr>
          </a:p>
          <a:p>
            <a:pPr marL="114300" lvl="0" indent="0" algn="l" rtl="0">
              <a:lnSpc>
                <a:spcPct val="150000"/>
              </a:lnSpc>
              <a:spcBef>
                <a:spcPts val="1380"/>
              </a:spcBef>
              <a:spcAft>
                <a:spcPts val="0"/>
              </a:spcAft>
              <a:buClr>
                <a:srgbClr val="FF0000"/>
              </a:buClr>
              <a:buSzPts val="1600"/>
              <a:buNone/>
            </a:pPr>
            <a:r>
              <a:rPr lang="en-US" sz="1600" b="1">
                <a:solidFill>
                  <a:srgbClr val="FF0000"/>
                </a:solidFill>
                <a:latin typeface="Quattrocento Sans"/>
                <a:ea typeface="Quattrocento Sans"/>
                <a:cs typeface="Quattrocento Sans"/>
                <a:sym typeface="Quattrocento Sans"/>
              </a:rPr>
              <a:t>Class.forName("com.mysql.jdbc.Driver");</a:t>
            </a:r>
            <a:endParaRPr/>
          </a:p>
          <a:p>
            <a:pPr marL="114300" lvl="0" indent="0" algn="l" rtl="0">
              <a:lnSpc>
                <a:spcPct val="150000"/>
              </a:lnSpc>
              <a:spcBef>
                <a:spcPts val="1380"/>
              </a:spcBef>
              <a:spcAft>
                <a:spcPts val="0"/>
              </a:spcAft>
              <a:buClr>
                <a:srgbClr val="FF0000"/>
              </a:buClr>
              <a:buSzPts val="1600"/>
              <a:buNone/>
            </a:pPr>
            <a:r>
              <a:rPr lang="en-US" sz="1600" b="1">
                <a:solidFill>
                  <a:srgbClr val="FF0000"/>
                </a:solidFill>
                <a:latin typeface="Quattrocento Sans"/>
                <a:ea typeface="Quattrocento Sans"/>
                <a:cs typeface="Quattrocento Sans"/>
                <a:sym typeface="Quattrocento Sans"/>
              </a:rPr>
              <a:t>java.sql.Connection con = DriverManager.getConnection("jdbc:mysql://localhost:3306/empdb","root",“ ");</a:t>
            </a:r>
            <a:endParaRPr sz="1600" b="1">
              <a:solidFill>
                <a:srgbClr val="FF0000"/>
              </a:solidFill>
              <a:latin typeface="Quattrocento Sans"/>
              <a:ea typeface="Quattrocento Sans"/>
              <a:cs typeface="Quattrocento Sans"/>
              <a:sym typeface="Quattrocento Sans"/>
            </a:endParaRPr>
          </a:p>
          <a:p>
            <a:pPr marL="114300" lvl="0" indent="0" algn="l" rtl="0">
              <a:lnSpc>
                <a:spcPct val="150000"/>
              </a:lnSpc>
              <a:spcBef>
                <a:spcPts val="1380"/>
              </a:spcBef>
              <a:spcAft>
                <a:spcPts val="0"/>
              </a:spcAft>
              <a:buClr>
                <a:srgbClr val="FF0000"/>
              </a:buClr>
              <a:buSzPts val="1600"/>
              <a:buNone/>
            </a:pPr>
            <a:r>
              <a:rPr lang="en-US" sz="1600" b="1">
                <a:solidFill>
                  <a:srgbClr val="FF0000"/>
                </a:solidFill>
                <a:latin typeface="Quattrocento Sans"/>
                <a:ea typeface="Quattrocento Sans"/>
                <a:cs typeface="Quattrocento Sans"/>
                <a:sym typeface="Quattrocento Sans"/>
              </a:rPr>
              <a:t>Statement st= con.createStatement();</a:t>
            </a:r>
            <a:endParaRPr/>
          </a:p>
          <a:p>
            <a:pPr marL="114300" lvl="0" indent="0" algn="l" rtl="0">
              <a:lnSpc>
                <a:spcPct val="150000"/>
              </a:lnSpc>
              <a:spcBef>
                <a:spcPts val="1380"/>
              </a:spcBef>
              <a:spcAft>
                <a:spcPts val="0"/>
              </a:spcAft>
              <a:buClr>
                <a:srgbClr val="0070C0"/>
              </a:buClr>
              <a:buSzPts val="1600"/>
              <a:buNone/>
            </a:pPr>
            <a:r>
              <a:rPr lang="en-US" sz="1600" b="1">
                <a:solidFill>
                  <a:srgbClr val="0070C0"/>
                </a:solidFill>
                <a:latin typeface="Quattrocento Sans"/>
                <a:ea typeface="Quattrocento Sans"/>
                <a:cs typeface="Quattrocento Sans"/>
                <a:sym typeface="Quattrocento Sans"/>
              </a:rPr>
              <a:t>int id= Integer.parseInt(request.getParameter("t1"));</a:t>
            </a:r>
            <a:endParaRPr/>
          </a:p>
          <a:p>
            <a:pPr marL="114300" lvl="0" indent="0" algn="l" rtl="0">
              <a:lnSpc>
                <a:spcPct val="150000"/>
              </a:lnSpc>
              <a:spcBef>
                <a:spcPts val="1380"/>
              </a:spcBef>
              <a:spcAft>
                <a:spcPts val="0"/>
              </a:spcAft>
              <a:buClr>
                <a:srgbClr val="0070C0"/>
              </a:buClr>
              <a:buSzPts val="1600"/>
              <a:buNone/>
            </a:pPr>
            <a:r>
              <a:rPr lang="en-US" sz="1600" b="1">
                <a:solidFill>
                  <a:srgbClr val="0070C0"/>
                </a:solidFill>
                <a:latin typeface="Quattrocento Sans"/>
                <a:ea typeface="Quattrocento Sans"/>
                <a:cs typeface="Quattrocento Sans"/>
                <a:sym typeface="Quattrocento Sans"/>
              </a:rPr>
              <a:t>String name=request.getParameter("t2");</a:t>
            </a:r>
            <a:endParaRPr/>
          </a:p>
          <a:p>
            <a:pPr marL="114300" lvl="0" indent="0" algn="l" rtl="0">
              <a:lnSpc>
                <a:spcPct val="150000"/>
              </a:lnSpc>
              <a:spcBef>
                <a:spcPts val="1380"/>
              </a:spcBef>
              <a:spcAft>
                <a:spcPts val="0"/>
              </a:spcAft>
              <a:buClr>
                <a:srgbClr val="0070C0"/>
              </a:buClr>
              <a:buSzPts val="1600"/>
              <a:buNone/>
            </a:pPr>
            <a:r>
              <a:rPr lang="en-US" sz="1600" b="1">
                <a:solidFill>
                  <a:srgbClr val="0070C0"/>
                </a:solidFill>
                <a:latin typeface="Quattrocento Sans"/>
                <a:ea typeface="Quattrocento Sans"/>
                <a:cs typeface="Quattrocento Sans"/>
                <a:sym typeface="Quattrocento Sans"/>
              </a:rPr>
              <a:t>st.executeUpdate("insert into emp values("+id+",'"+name+"')");</a:t>
            </a:r>
            <a:endParaRPr/>
          </a:p>
          <a:p>
            <a:pPr marL="114300" lvl="0" indent="0" algn="l" rtl="0">
              <a:lnSpc>
                <a:spcPct val="150000"/>
              </a:lnSpc>
              <a:spcBef>
                <a:spcPts val="1380"/>
              </a:spcBef>
              <a:spcAft>
                <a:spcPts val="0"/>
              </a:spcAft>
              <a:buClr>
                <a:srgbClr val="7F7F7F"/>
              </a:buClr>
              <a:buSzPts val="1600"/>
              <a:buNone/>
            </a:pPr>
            <a:endParaRPr sz="1600" b="1">
              <a:solidFill>
                <a:srgbClr val="0070C0"/>
              </a:solidFill>
              <a:latin typeface="Quattrocento Sans"/>
              <a:ea typeface="Quattrocento Sans"/>
              <a:cs typeface="Quattrocento Sans"/>
              <a:sym typeface="Quattrocento Sans"/>
            </a:endParaRPr>
          </a:p>
          <a:p>
            <a:pPr marL="114300" lvl="0" indent="0" algn="l" rtl="0">
              <a:lnSpc>
                <a:spcPct val="150000"/>
              </a:lnSpc>
              <a:spcBef>
                <a:spcPts val="1380"/>
              </a:spcBef>
              <a:spcAft>
                <a:spcPts val="0"/>
              </a:spcAft>
              <a:buClr>
                <a:srgbClr val="7F7F7F"/>
              </a:buClr>
              <a:buSzPts val="1600"/>
              <a:buNone/>
            </a:pPr>
            <a:r>
              <a:rPr lang="en-US" sz="1600"/>
              <a:t>%&gt;</a:t>
            </a:r>
            <a:endParaRPr sz="1600"/>
          </a:p>
          <a:p>
            <a:pPr marL="114300" lvl="0" indent="0" algn="l" rtl="0">
              <a:lnSpc>
                <a:spcPct val="150000"/>
              </a:lnSpc>
              <a:spcBef>
                <a:spcPts val="1380"/>
              </a:spcBef>
              <a:spcAft>
                <a:spcPts val="0"/>
              </a:spcAft>
              <a:buClr>
                <a:srgbClr val="7F7F7F"/>
              </a:buClr>
              <a:buSzPts val="1600"/>
              <a:buNone/>
            </a:pPr>
            <a:endParaRPr sz="1600"/>
          </a:p>
        </p:txBody>
      </p:sp>
      <p:sp>
        <p:nvSpPr>
          <p:cNvPr id="646" name="Google Shape;646;p64"/>
          <p:cNvSpPr/>
          <p:nvPr/>
        </p:nvSpPr>
        <p:spPr>
          <a:xfrm>
            <a:off x="6822006" y="192041"/>
            <a:ext cx="1003801" cy="400110"/>
          </a:xfrm>
          <a:prstGeom prst="rect">
            <a:avLst/>
          </a:prstGeom>
          <a:solidFill>
            <a:srgbClr val="FFFF00"/>
          </a:solidFill>
          <a:ln>
            <a:noFill/>
          </a:ln>
        </p:spPr>
        <p:txBody>
          <a:bodyPr spcFirstLastPara="1" wrap="square" lIns="91425" tIns="45700" rIns="91425" bIns="45700" anchor="t" anchorCtr="0">
            <a:noAutofit/>
          </a:bodyPr>
          <a:lstStyle/>
          <a:p>
            <a:pPr marL="114300" marR="0" lvl="0" indent="0" algn="l" rtl="0">
              <a:spcBef>
                <a:spcPts val="0"/>
              </a:spcBef>
              <a:spcAft>
                <a:spcPts val="0"/>
              </a:spcAft>
              <a:buClr>
                <a:schemeClr val="dk1"/>
              </a:buClr>
              <a:buSzPts val="2000"/>
              <a:buFont typeface="Quattrocento Sans"/>
              <a:buNone/>
            </a:pPr>
            <a:r>
              <a:rPr lang="en-US" sz="2000" b="1">
                <a:solidFill>
                  <a:schemeClr val="dk1"/>
                </a:solidFill>
                <a:latin typeface="Quattrocento Sans"/>
                <a:ea typeface="Quattrocento Sans"/>
                <a:cs typeface="Quattrocento Sans"/>
                <a:sym typeface="Quattrocento Sans"/>
              </a:rPr>
              <a:t>S2.jsp</a:t>
            </a:r>
            <a:endParaRPr/>
          </a:p>
        </p:txBody>
      </p:sp>
      <p:sp>
        <p:nvSpPr>
          <p:cNvPr id="647" name="Google Shape;647;p6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48" name="Google Shape;648;p6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49" name="Google Shape;649;p6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653"/>
        <p:cNvGrpSpPr/>
        <p:nvPr/>
      </p:nvGrpSpPr>
      <p:grpSpPr>
        <a:xfrm>
          <a:off x="0" y="0"/>
          <a:ext cx="0" cy="0"/>
          <a:chOff x="0" y="0"/>
          <a:chExt cx="0" cy="0"/>
        </a:xfrm>
      </p:grpSpPr>
      <p:sp>
        <p:nvSpPr>
          <p:cNvPr id="654" name="Google Shape;654;p65"/>
          <p:cNvSpPr txBox="1">
            <a:spLocks noGrp="1"/>
          </p:cNvSpPr>
          <p:nvPr>
            <p:ph type="body" idx="1"/>
          </p:nvPr>
        </p:nvSpPr>
        <p:spPr>
          <a:xfrm>
            <a:off x="470079" y="257577"/>
            <a:ext cx="8161182" cy="6426557"/>
          </a:xfrm>
          <a:prstGeom prst="rect">
            <a:avLst/>
          </a:prstGeom>
          <a:noFill/>
          <a:ln>
            <a:noFill/>
          </a:ln>
        </p:spPr>
        <p:txBody>
          <a:bodyPr spcFirstLastPara="1" wrap="square" lIns="91425" tIns="45700" rIns="91425" bIns="45700" anchor="t" anchorCtr="0">
            <a:noAutofit/>
          </a:bodyPr>
          <a:lstStyle/>
          <a:p>
            <a:pPr marL="114300" lvl="0" indent="0" algn="l" rtl="0">
              <a:lnSpc>
                <a:spcPct val="150000"/>
              </a:lnSpc>
              <a:spcBef>
                <a:spcPts val="0"/>
              </a:spcBef>
              <a:spcAft>
                <a:spcPts val="0"/>
              </a:spcAft>
              <a:buClr>
                <a:schemeClr val="dk1"/>
              </a:buClr>
              <a:buSzPts val="1800"/>
              <a:buNone/>
            </a:pPr>
            <a:r>
              <a:rPr lang="en-US" sz="1800">
                <a:solidFill>
                  <a:schemeClr val="dk1"/>
                </a:solidFill>
              </a:rPr>
              <a:t>ResultSet rs=st.executeQuery("select * from emp");</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out.print("&lt;h2 align=center&gt;Employee Database&lt;/h2&gt;");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out.print("&lt;table border=1 align=center&gt;");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out.print("&lt;tr&gt;&lt;th&gt; ENo&lt;/th&gt;&lt;th&gt;Ename&lt;/th&gt;&lt;/tr&gt;");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while(rs.next())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out.print("&lt;tr align=center&gt;");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out.print("&lt;td&gt;");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out.print(rs.getInt(1));</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out.print("&lt;/td&gt;");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out.print("&lt;td&gt;");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out.print(rs.getString(2));</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out.print("&lt;/td&gt;");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out.print("&lt;/tr&gt;");</a:t>
            </a:r>
            <a:endParaRPr/>
          </a:p>
          <a:p>
            <a:pPr marL="114300" lvl="0" indent="0" algn="l" rtl="0">
              <a:lnSpc>
                <a:spcPct val="150000"/>
              </a:lnSpc>
              <a:spcBef>
                <a:spcPts val="0"/>
              </a:spcBef>
              <a:spcAft>
                <a:spcPts val="0"/>
              </a:spcAft>
              <a:buClr>
                <a:schemeClr val="dk1"/>
              </a:buClr>
              <a:buSzPts val="1800"/>
              <a:buNone/>
            </a:pPr>
            <a:r>
              <a:rPr lang="en-US" sz="1800">
                <a:solidFill>
                  <a:schemeClr val="dk1"/>
                </a:solidFill>
              </a:rPr>
              <a:t>}  %&gt;</a:t>
            </a:r>
            <a:endParaRPr/>
          </a:p>
          <a:p>
            <a:pPr marL="0" lvl="0" indent="0" algn="l" rtl="0">
              <a:lnSpc>
                <a:spcPct val="150000"/>
              </a:lnSpc>
              <a:spcBef>
                <a:spcPts val="0"/>
              </a:spcBef>
              <a:spcAft>
                <a:spcPts val="0"/>
              </a:spcAft>
              <a:buClr>
                <a:srgbClr val="7F7F7F"/>
              </a:buClr>
              <a:buSzPts val="1000"/>
              <a:buNone/>
            </a:pPr>
            <a:endParaRPr sz="1000">
              <a:solidFill>
                <a:schemeClr val="dk1"/>
              </a:solidFill>
            </a:endParaRPr>
          </a:p>
        </p:txBody>
      </p:sp>
      <p:sp>
        <p:nvSpPr>
          <p:cNvPr id="655" name="Google Shape;655;p6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56" name="Google Shape;656;p6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57" name="Google Shape;657;p6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661"/>
        <p:cNvGrpSpPr/>
        <p:nvPr/>
      </p:nvGrpSpPr>
      <p:grpSpPr>
        <a:xfrm>
          <a:off x="0" y="0"/>
          <a:ext cx="0" cy="0"/>
          <a:chOff x="0" y="0"/>
          <a:chExt cx="0" cy="0"/>
        </a:xfrm>
      </p:grpSpPr>
      <p:graphicFrame>
        <p:nvGraphicFramePr>
          <p:cNvPr id="662" name="Google Shape;662;p66"/>
          <p:cNvGraphicFramePr/>
          <p:nvPr/>
        </p:nvGraphicFramePr>
        <p:xfrm>
          <a:off x="719113" y="1475018"/>
          <a:ext cx="7727325" cy="5051770"/>
        </p:xfrm>
        <a:graphic>
          <a:graphicData uri="http://schemas.openxmlformats.org/drawingml/2006/table">
            <a:tbl>
              <a:tblPr>
                <a:noFill/>
                <a:tableStyleId>{83EC25E7-D70D-4F08-A417-4DD1DD89BB1C}</a:tableStyleId>
              </a:tblPr>
              <a:tblGrid>
                <a:gridCol w="1952025">
                  <a:extLst>
                    <a:ext uri="{9D8B030D-6E8A-4147-A177-3AD203B41FA5}">
                      <a16:colId xmlns:a16="http://schemas.microsoft.com/office/drawing/2014/main" val="20000"/>
                    </a:ext>
                  </a:extLst>
                </a:gridCol>
                <a:gridCol w="5775300">
                  <a:extLst>
                    <a:ext uri="{9D8B030D-6E8A-4147-A177-3AD203B41FA5}">
                      <a16:colId xmlns:a16="http://schemas.microsoft.com/office/drawing/2014/main" val="20001"/>
                    </a:ext>
                  </a:extLst>
                </a:gridCol>
              </a:tblGrid>
              <a:tr h="439500">
                <a:tc>
                  <a:txBody>
                    <a:bodyPr/>
                    <a:lstStyle/>
                    <a:p>
                      <a:pPr marL="0" marR="0" lvl="0" indent="0" algn="l" rtl="0">
                        <a:spcBef>
                          <a:spcPts val="0"/>
                        </a:spcBef>
                        <a:spcAft>
                          <a:spcPts val="0"/>
                        </a:spcAft>
                        <a:buNone/>
                      </a:pPr>
                      <a:r>
                        <a:rPr lang="en-US" sz="1600" b="1"/>
                        <a:t>JSP Action Tags</a:t>
                      </a:r>
                      <a:endParaRPr sz="1600" b="1">
                        <a:solidFill>
                          <a:srgbClr val="000000"/>
                        </a:solidFill>
                        <a:latin typeface="times new roman"/>
                        <a:ea typeface="times new roman"/>
                        <a:cs typeface="times new roman"/>
                        <a:sym typeface="times new roman"/>
                      </a:endParaRPr>
                    </a:p>
                  </a:txBody>
                  <a:tcPr marL="100575" marR="100575" marT="100575" marB="100575"/>
                </a:tc>
                <a:tc>
                  <a:txBody>
                    <a:bodyPr/>
                    <a:lstStyle/>
                    <a:p>
                      <a:pPr marL="0" marR="0" lvl="0" indent="0" algn="l" rtl="0">
                        <a:spcBef>
                          <a:spcPts val="0"/>
                        </a:spcBef>
                        <a:spcAft>
                          <a:spcPts val="0"/>
                        </a:spcAft>
                        <a:buNone/>
                      </a:pPr>
                      <a:r>
                        <a:rPr lang="en-US" sz="1600" b="1"/>
                        <a:t>Description</a:t>
                      </a:r>
                      <a:endParaRPr sz="1600" b="1">
                        <a:solidFill>
                          <a:srgbClr val="000000"/>
                        </a:solidFill>
                        <a:latin typeface="times new roman"/>
                        <a:ea typeface="times new roman"/>
                        <a:cs typeface="times new roman"/>
                        <a:sym typeface="times new roman"/>
                      </a:endParaRPr>
                    </a:p>
                  </a:txBody>
                  <a:tcPr marL="100575" marR="100575" marT="100575" marB="100575"/>
                </a:tc>
                <a:extLst>
                  <a:ext uri="{0D108BD9-81ED-4DB2-BD59-A6C34878D82A}">
                    <a16:rowId xmlns:a16="http://schemas.microsoft.com/office/drawing/2014/main" val="10000"/>
                  </a:ext>
                </a:extLst>
              </a:tr>
              <a:tr h="572050">
                <a:tc>
                  <a:txBody>
                    <a:bodyPr/>
                    <a:lstStyle/>
                    <a:p>
                      <a:pPr marL="0" marR="0" lvl="0" indent="0" algn="l" rtl="0">
                        <a:spcBef>
                          <a:spcPts val="0"/>
                        </a:spcBef>
                        <a:spcAft>
                          <a:spcPts val="0"/>
                        </a:spcAft>
                        <a:buNone/>
                      </a:pPr>
                      <a:r>
                        <a:rPr lang="en-US" sz="1600" b="1">
                          <a:solidFill>
                            <a:srgbClr val="0070C0"/>
                          </a:solidFill>
                        </a:rPr>
                        <a:t>jsp:forward</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forwards the request and response to another resource.</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1"/>
                  </a:ext>
                </a:extLst>
              </a:tr>
              <a:tr h="362750">
                <a:tc>
                  <a:txBody>
                    <a:bodyPr/>
                    <a:lstStyle/>
                    <a:p>
                      <a:pPr marL="0" marR="0" lvl="0" indent="0" algn="l" rtl="0">
                        <a:spcBef>
                          <a:spcPts val="0"/>
                        </a:spcBef>
                        <a:spcAft>
                          <a:spcPts val="0"/>
                        </a:spcAft>
                        <a:buNone/>
                      </a:pPr>
                      <a:r>
                        <a:rPr lang="en-US" sz="1600" b="1">
                          <a:solidFill>
                            <a:srgbClr val="0070C0"/>
                          </a:solidFill>
                        </a:rPr>
                        <a:t>jsp:include</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includes another resource.</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2"/>
                  </a:ext>
                </a:extLst>
              </a:tr>
              <a:tr h="362750">
                <a:tc>
                  <a:txBody>
                    <a:bodyPr/>
                    <a:lstStyle/>
                    <a:p>
                      <a:pPr marL="0" marR="0" lvl="0" indent="0" algn="l" rtl="0">
                        <a:spcBef>
                          <a:spcPts val="0"/>
                        </a:spcBef>
                        <a:spcAft>
                          <a:spcPts val="0"/>
                        </a:spcAft>
                        <a:buNone/>
                      </a:pPr>
                      <a:r>
                        <a:rPr lang="en-US" sz="1600" b="1">
                          <a:solidFill>
                            <a:srgbClr val="0070C0"/>
                          </a:solidFill>
                        </a:rPr>
                        <a:t>jsp:useBean</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creates or locates bean object.</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3"/>
                  </a:ext>
                </a:extLst>
              </a:tr>
              <a:tr h="572050">
                <a:tc>
                  <a:txBody>
                    <a:bodyPr/>
                    <a:lstStyle/>
                    <a:p>
                      <a:pPr marL="0" marR="0" lvl="0" indent="0" algn="l" rtl="0">
                        <a:spcBef>
                          <a:spcPts val="0"/>
                        </a:spcBef>
                        <a:spcAft>
                          <a:spcPts val="0"/>
                        </a:spcAft>
                        <a:buNone/>
                      </a:pPr>
                      <a:r>
                        <a:rPr lang="en-US" sz="1600" b="1">
                          <a:solidFill>
                            <a:srgbClr val="0070C0"/>
                          </a:solidFill>
                        </a:rPr>
                        <a:t>jsp:setProperty</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sets the value of property in bean object.</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4"/>
                  </a:ext>
                </a:extLst>
              </a:tr>
              <a:tr h="572050">
                <a:tc>
                  <a:txBody>
                    <a:bodyPr/>
                    <a:lstStyle/>
                    <a:p>
                      <a:pPr marL="0" marR="0" lvl="0" indent="0" algn="l" rtl="0">
                        <a:spcBef>
                          <a:spcPts val="0"/>
                        </a:spcBef>
                        <a:spcAft>
                          <a:spcPts val="0"/>
                        </a:spcAft>
                        <a:buNone/>
                      </a:pPr>
                      <a:r>
                        <a:rPr lang="en-US" sz="1600" b="1">
                          <a:solidFill>
                            <a:srgbClr val="0070C0"/>
                          </a:solidFill>
                        </a:rPr>
                        <a:t>jsp:getProperty</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prints the value of property of the bean.</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5"/>
                  </a:ext>
                </a:extLst>
              </a:tr>
              <a:tr h="572050">
                <a:tc>
                  <a:txBody>
                    <a:bodyPr/>
                    <a:lstStyle/>
                    <a:p>
                      <a:pPr marL="0" marR="0" lvl="0" indent="0" algn="l" rtl="0">
                        <a:spcBef>
                          <a:spcPts val="0"/>
                        </a:spcBef>
                        <a:spcAft>
                          <a:spcPts val="0"/>
                        </a:spcAft>
                        <a:buNone/>
                      </a:pPr>
                      <a:r>
                        <a:rPr lang="en-US" sz="1600" b="1">
                          <a:solidFill>
                            <a:srgbClr val="0070C0"/>
                          </a:solidFill>
                        </a:rPr>
                        <a:t>jsp:plugin</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embeds another components such as applet.</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6"/>
                  </a:ext>
                </a:extLst>
              </a:tr>
              <a:tr h="781350">
                <a:tc>
                  <a:txBody>
                    <a:bodyPr/>
                    <a:lstStyle/>
                    <a:p>
                      <a:pPr marL="0" marR="0" lvl="0" indent="0" algn="l" rtl="0">
                        <a:spcBef>
                          <a:spcPts val="0"/>
                        </a:spcBef>
                        <a:spcAft>
                          <a:spcPts val="0"/>
                        </a:spcAft>
                        <a:buNone/>
                      </a:pPr>
                      <a:r>
                        <a:rPr lang="en-US" sz="1600" b="1">
                          <a:solidFill>
                            <a:srgbClr val="0070C0"/>
                          </a:solidFill>
                        </a:rPr>
                        <a:t>jsp:param</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sets the parameter value. It is used in forward and include mostly.</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7"/>
                  </a:ext>
                </a:extLst>
              </a:tr>
              <a:tr h="781350">
                <a:tc>
                  <a:txBody>
                    <a:bodyPr/>
                    <a:lstStyle/>
                    <a:p>
                      <a:pPr marL="0" marR="0" lvl="0" indent="0" algn="l" rtl="0">
                        <a:spcBef>
                          <a:spcPts val="0"/>
                        </a:spcBef>
                        <a:spcAft>
                          <a:spcPts val="0"/>
                        </a:spcAft>
                        <a:buNone/>
                      </a:pPr>
                      <a:r>
                        <a:rPr lang="en-US" sz="1600" b="1">
                          <a:solidFill>
                            <a:srgbClr val="0070C0"/>
                          </a:solidFill>
                        </a:rPr>
                        <a:t>jsp:fallback</a:t>
                      </a:r>
                      <a:endParaRPr sz="1600" b="1">
                        <a:solidFill>
                          <a:srgbClr val="0070C0"/>
                        </a:solidFill>
                        <a:latin typeface="verdana"/>
                        <a:ea typeface="verdana"/>
                        <a:cs typeface="verdana"/>
                        <a:sym typeface="verdana"/>
                      </a:endParaRPr>
                    </a:p>
                  </a:txBody>
                  <a:tcPr marL="67050" marR="67050" marT="67050" marB="67050"/>
                </a:tc>
                <a:tc>
                  <a:txBody>
                    <a:bodyPr/>
                    <a:lstStyle/>
                    <a:p>
                      <a:pPr marL="0" marR="0" lvl="0" indent="0" algn="l" rtl="0">
                        <a:spcBef>
                          <a:spcPts val="0"/>
                        </a:spcBef>
                        <a:spcAft>
                          <a:spcPts val="0"/>
                        </a:spcAft>
                        <a:buNone/>
                      </a:pPr>
                      <a:r>
                        <a:rPr lang="en-US" sz="1600"/>
                        <a:t>can be used to print the message if plugin is working. It is used in jsp:plugin.</a:t>
                      </a:r>
                      <a:endParaRPr sz="1600">
                        <a:solidFill>
                          <a:srgbClr val="000000"/>
                        </a:solidFill>
                        <a:latin typeface="verdana"/>
                        <a:ea typeface="verdana"/>
                        <a:cs typeface="verdana"/>
                        <a:sym typeface="verdana"/>
                      </a:endParaRPr>
                    </a:p>
                  </a:txBody>
                  <a:tcPr marL="67050" marR="67050" marT="67050" marB="67050"/>
                </a:tc>
                <a:extLst>
                  <a:ext uri="{0D108BD9-81ED-4DB2-BD59-A6C34878D82A}">
                    <a16:rowId xmlns:a16="http://schemas.microsoft.com/office/drawing/2014/main" val="10008"/>
                  </a:ext>
                </a:extLst>
              </a:tr>
            </a:tbl>
          </a:graphicData>
        </a:graphic>
      </p:graphicFrame>
      <p:sp>
        <p:nvSpPr>
          <p:cNvPr id="663" name="Google Shape;663;p66"/>
          <p:cNvSpPr/>
          <p:nvPr/>
        </p:nvSpPr>
        <p:spPr>
          <a:xfrm>
            <a:off x="6377345" y="0"/>
            <a:ext cx="276665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u="sng">
                <a:solidFill>
                  <a:srgbClr val="610B38"/>
                </a:solidFill>
                <a:latin typeface="Arial"/>
                <a:ea typeface="Arial"/>
                <a:cs typeface="Arial"/>
                <a:sym typeface="Arial"/>
              </a:rPr>
              <a:t>JSP Action Tags</a:t>
            </a:r>
            <a:endParaRPr sz="2800" b="0" i="0" u="sng">
              <a:solidFill>
                <a:srgbClr val="610B38"/>
              </a:solidFill>
              <a:latin typeface="Arial"/>
              <a:ea typeface="Arial"/>
              <a:cs typeface="Arial"/>
              <a:sym typeface="Arial"/>
            </a:endParaRPr>
          </a:p>
        </p:txBody>
      </p:sp>
      <p:sp>
        <p:nvSpPr>
          <p:cNvPr id="664" name="Google Shape;664;p66"/>
          <p:cNvSpPr/>
          <p:nvPr/>
        </p:nvSpPr>
        <p:spPr>
          <a:xfrm>
            <a:off x="637504" y="702382"/>
            <a:ext cx="8248918" cy="738664"/>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400"/>
              <a:buFont typeface="Arial"/>
              <a:buChar char="•"/>
            </a:pPr>
            <a:r>
              <a:rPr lang="en-US" sz="1400">
                <a:solidFill>
                  <a:srgbClr val="000000"/>
                </a:solidFill>
                <a:latin typeface="verdana"/>
                <a:ea typeface="verdana"/>
                <a:cs typeface="verdana"/>
                <a:sym typeface="verdana"/>
              </a:rPr>
              <a:t>Action tag is used to perform some specific tasks.</a:t>
            </a:r>
            <a:endParaRPr/>
          </a:p>
          <a:p>
            <a:pPr marL="285750" marR="0" lvl="0" indent="-196850" algn="l" rtl="0">
              <a:spcBef>
                <a:spcPts val="0"/>
              </a:spcBef>
              <a:spcAft>
                <a:spcPts val="0"/>
              </a:spcAft>
              <a:buClr>
                <a:schemeClr val="dk1"/>
              </a:buClr>
              <a:buSzPts val="1400"/>
              <a:buFont typeface="Arial"/>
              <a:buNone/>
            </a:pPr>
            <a:endParaRPr sz="1400">
              <a:solidFill>
                <a:srgbClr val="000000"/>
              </a:solidFill>
              <a:latin typeface="verdana"/>
              <a:ea typeface="verdana"/>
              <a:cs typeface="verdana"/>
              <a:sym typeface="verdana"/>
            </a:endParaRPr>
          </a:p>
          <a:p>
            <a:pPr marL="285750" marR="0" lvl="0" indent="-285750" algn="l" rtl="0">
              <a:spcBef>
                <a:spcPts val="0"/>
              </a:spcBef>
              <a:spcAft>
                <a:spcPts val="0"/>
              </a:spcAft>
              <a:buClr>
                <a:srgbClr val="000000"/>
              </a:buClr>
              <a:buSzPts val="1400"/>
              <a:buFont typeface="Arial"/>
              <a:buChar char="•"/>
            </a:pPr>
            <a:r>
              <a:rPr lang="en-US" sz="1400">
                <a:solidFill>
                  <a:srgbClr val="000000"/>
                </a:solidFill>
                <a:latin typeface="verdana"/>
                <a:ea typeface="verdana"/>
                <a:cs typeface="verdana"/>
                <a:sym typeface="verdana"/>
              </a:rPr>
              <a:t>The action tags are used to control the flow between pages and to use Java Bean.</a:t>
            </a:r>
            <a:endParaRPr sz="1400" b="0" i="0">
              <a:solidFill>
                <a:srgbClr val="000000"/>
              </a:solidFill>
              <a:latin typeface="verdana"/>
              <a:ea typeface="verdana"/>
              <a:cs typeface="verdana"/>
              <a:sym typeface="verdana"/>
            </a:endParaRPr>
          </a:p>
        </p:txBody>
      </p:sp>
      <p:sp>
        <p:nvSpPr>
          <p:cNvPr id="665" name="Google Shape;665;p6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66" name="Google Shape;666;p6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67" name="Google Shape;667;p6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7"/>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Using Bean in JSP Page(jsp:useBean tag)</a:t>
            </a:r>
            <a:endParaRPr/>
          </a:p>
        </p:txBody>
      </p:sp>
      <p:sp>
        <p:nvSpPr>
          <p:cNvPr id="673" name="Google Shape;673;p67"/>
          <p:cNvSpPr txBox="1">
            <a:spLocks noGrp="1"/>
          </p:cNvSpPr>
          <p:nvPr>
            <p:ph type="body" idx="1"/>
          </p:nvPr>
        </p:nvSpPr>
        <p:spPr>
          <a:xfrm>
            <a:off x="453326" y="1632442"/>
            <a:ext cx="7781253" cy="4351338"/>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Clr>
                <a:schemeClr val="dk1"/>
              </a:buClr>
              <a:buSzPts val="2400"/>
              <a:buFont typeface="Arial"/>
              <a:buChar char="•"/>
            </a:pPr>
            <a:r>
              <a:rPr lang="en-US" sz="2400">
                <a:solidFill>
                  <a:schemeClr val="dk1"/>
                </a:solidFill>
              </a:rPr>
              <a:t>Java Beans are java objects that have properties, which can be read via a get method or changed via a set method.</a:t>
            </a:r>
            <a:endParaRPr/>
          </a:p>
          <a:p>
            <a:pPr marL="285750" lvl="0" indent="-285750" algn="l" rtl="0">
              <a:lnSpc>
                <a:spcPct val="150000"/>
              </a:lnSpc>
              <a:spcBef>
                <a:spcPts val="1620"/>
              </a:spcBef>
              <a:spcAft>
                <a:spcPts val="0"/>
              </a:spcAft>
              <a:buClr>
                <a:schemeClr val="dk1"/>
              </a:buClr>
              <a:buSzPts val="2400"/>
              <a:buFont typeface="Arial"/>
              <a:buChar char="•"/>
            </a:pPr>
            <a:r>
              <a:rPr lang="en-US" sz="2400">
                <a:solidFill>
                  <a:schemeClr val="dk1"/>
                </a:solidFill>
              </a:rPr>
              <a:t>A java bean should not have any public variables. </a:t>
            </a:r>
            <a:endParaRPr sz="2400">
              <a:solidFill>
                <a:schemeClr val="dk1"/>
              </a:solidFill>
            </a:endParaRPr>
          </a:p>
          <a:p>
            <a:pPr marL="285750" lvl="0" indent="-285750" algn="l" rtl="0">
              <a:lnSpc>
                <a:spcPct val="150000"/>
              </a:lnSpc>
              <a:spcBef>
                <a:spcPts val="1620"/>
              </a:spcBef>
              <a:spcAft>
                <a:spcPts val="0"/>
              </a:spcAft>
              <a:buClr>
                <a:schemeClr val="dk1"/>
              </a:buClr>
              <a:buSzPts val="2400"/>
              <a:buFont typeface="Arial"/>
              <a:buChar char="•"/>
            </a:pPr>
            <a:r>
              <a:rPr lang="en-US" sz="2400">
                <a:solidFill>
                  <a:schemeClr val="dk1"/>
                </a:solidFill>
              </a:rPr>
              <a:t>All the variables should be accessed using the getter/setter methods.</a:t>
            </a:r>
            <a:endParaRPr/>
          </a:p>
          <a:p>
            <a:pPr marL="0" lvl="0" indent="0" algn="l" rtl="0">
              <a:lnSpc>
                <a:spcPct val="150000"/>
              </a:lnSpc>
              <a:spcBef>
                <a:spcPts val="1620"/>
              </a:spcBef>
              <a:spcAft>
                <a:spcPts val="0"/>
              </a:spcAft>
              <a:buClr>
                <a:srgbClr val="7F7F7F"/>
              </a:buClr>
              <a:buSzPts val="2400"/>
              <a:buNone/>
            </a:pPr>
            <a:endParaRPr sz="2400">
              <a:solidFill>
                <a:schemeClr val="dk1"/>
              </a:solidFill>
            </a:endParaRPr>
          </a:p>
        </p:txBody>
      </p:sp>
      <p:sp>
        <p:nvSpPr>
          <p:cNvPr id="674" name="Google Shape;674;p6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75" name="Google Shape;675;p6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76" name="Google Shape;676;p6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68"/>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800"/>
              <a:buFont typeface="Quattrocento Sans"/>
              <a:buNone/>
            </a:pPr>
            <a:r>
              <a:rPr lang="en-US" sz="2800">
                <a:solidFill>
                  <a:schemeClr val="dk1"/>
                </a:solidFill>
              </a:rPr>
              <a:t> </a:t>
            </a:r>
            <a:r>
              <a:rPr lang="en-US" sz="2800" b="1"/>
              <a:t>How to use java beans in a JSP file ?</a:t>
            </a:r>
            <a:endParaRPr/>
          </a:p>
        </p:txBody>
      </p:sp>
      <p:sp>
        <p:nvSpPr>
          <p:cNvPr id="682" name="Google Shape;682;p68"/>
          <p:cNvSpPr txBox="1">
            <a:spLocks noGrp="1"/>
          </p:cNvSpPr>
          <p:nvPr>
            <p:ph type="body" idx="1"/>
          </p:nvPr>
        </p:nvSpPr>
        <p:spPr>
          <a:xfrm>
            <a:off x="453326" y="1632442"/>
            <a:ext cx="7781253" cy="2463040"/>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In JSP we can use java beans using </a:t>
            </a:r>
            <a:r>
              <a:rPr lang="en-US" sz="1800" b="1">
                <a:solidFill>
                  <a:srgbClr val="0070C0"/>
                </a:solidFill>
              </a:rPr>
              <a:t>&lt;jsp:useBean&gt; Tag.</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The </a:t>
            </a:r>
            <a:r>
              <a:rPr lang="en-US" sz="1800" b="1">
                <a:solidFill>
                  <a:srgbClr val="0070C0"/>
                </a:solidFill>
              </a:rPr>
              <a:t>jsp:useBean element instantiates an object of the class</a:t>
            </a:r>
            <a:r>
              <a:rPr lang="en-US" sz="1800">
                <a:solidFill>
                  <a:schemeClr val="dk1"/>
                </a:solidFill>
              </a:rPr>
              <a:t> specified by class and binds it to a variable with the name specified by ID.</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 </a:t>
            </a:r>
            <a:r>
              <a:rPr lang="en-US" sz="1800" b="1"/>
              <a:t>Syntax of jsp:useBean action tag </a:t>
            </a:r>
            <a:endParaRPr sz="1800">
              <a:solidFill>
                <a:schemeClr val="dk1"/>
              </a:solidFill>
            </a:endParaRPr>
          </a:p>
        </p:txBody>
      </p:sp>
      <p:sp>
        <p:nvSpPr>
          <p:cNvPr id="683" name="Google Shape;683;p68"/>
          <p:cNvSpPr txBox="1"/>
          <p:nvPr/>
        </p:nvSpPr>
        <p:spPr>
          <a:xfrm>
            <a:off x="279385" y="4095482"/>
            <a:ext cx="8409905" cy="170271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&lt;jsp:useBean </a:t>
            </a:r>
            <a:r>
              <a:rPr lang="en-US" sz="1800">
                <a:solidFill>
                  <a:srgbClr val="0070C0"/>
                </a:solidFill>
                <a:latin typeface="Quattrocento Sans"/>
                <a:ea typeface="Quattrocento Sans"/>
                <a:cs typeface="Quattrocento Sans"/>
                <a:sym typeface="Quattrocento Sans"/>
              </a:rPr>
              <a:t>id</a:t>
            </a:r>
            <a:r>
              <a:rPr lang="en-US" sz="1800">
                <a:solidFill>
                  <a:schemeClr val="dk1"/>
                </a:solidFill>
                <a:latin typeface="Quattrocento Sans"/>
                <a:ea typeface="Quattrocento Sans"/>
                <a:cs typeface="Quattrocento Sans"/>
                <a:sym typeface="Quattrocento Sans"/>
              </a:rPr>
              <a:t>= "instanceName" </a:t>
            </a:r>
            <a:r>
              <a:rPr lang="en-US" sz="1800">
                <a:solidFill>
                  <a:srgbClr val="0070C0"/>
                </a:solidFill>
                <a:latin typeface="Quattrocento Sans"/>
                <a:ea typeface="Quattrocento Sans"/>
                <a:cs typeface="Quattrocento Sans"/>
                <a:sym typeface="Quattrocento Sans"/>
              </a:rPr>
              <a:t>scope</a:t>
            </a:r>
            <a:r>
              <a:rPr lang="en-US" sz="1800">
                <a:solidFill>
                  <a:schemeClr val="dk1"/>
                </a:solidFill>
                <a:latin typeface="Quattrocento Sans"/>
                <a:ea typeface="Quattrocento Sans"/>
                <a:cs typeface="Quattrocento Sans"/>
                <a:sym typeface="Quattrocento Sans"/>
              </a:rPr>
              <a:t>= "page | request | session | application" </a:t>
            </a:r>
            <a:endParaRPr/>
          </a:p>
          <a:p>
            <a:pPr marL="0" marR="0" lvl="0" indent="0" algn="l" rtl="0">
              <a:lnSpc>
                <a:spcPct val="150000"/>
              </a:lnSpc>
              <a:spcBef>
                <a:spcPts val="0"/>
              </a:spcBef>
              <a:spcAft>
                <a:spcPts val="0"/>
              </a:spcAft>
              <a:buNone/>
            </a:pPr>
            <a:r>
              <a:rPr lang="en-US" sz="1800">
                <a:solidFill>
                  <a:srgbClr val="0070C0"/>
                </a:solidFill>
                <a:latin typeface="Quattrocento Sans"/>
                <a:ea typeface="Quattrocento Sans"/>
                <a:cs typeface="Quattrocento Sans"/>
                <a:sym typeface="Quattrocento Sans"/>
              </a:rPr>
              <a:t>class</a:t>
            </a:r>
            <a:r>
              <a:rPr lang="en-US" sz="1800">
                <a:solidFill>
                  <a:schemeClr val="dk1"/>
                </a:solidFill>
                <a:latin typeface="Quattrocento Sans"/>
                <a:ea typeface="Quattrocento Sans"/>
                <a:cs typeface="Quattrocento Sans"/>
                <a:sym typeface="Quattrocento Sans"/>
              </a:rPr>
              <a:t>= "packageName.className" </a:t>
            </a:r>
            <a:r>
              <a:rPr lang="en-US" sz="1800">
                <a:solidFill>
                  <a:srgbClr val="0070C0"/>
                </a:solidFill>
                <a:latin typeface="Quattrocento Sans"/>
                <a:ea typeface="Quattrocento Sans"/>
                <a:cs typeface="Quattrocento Sans"/>
                <a:sym typeface="Quattrocento Sans"/>
              </a:rPr>
              <a:t>type</a:t>
            </a:r>
            <a:r>
              <a:rPr lang="en-US" sz="1800">
                <a:solidFill>
                  <a:schemeClr val="dk1"/>
                </a:solidFill>
                <a:latin typeface="Quattrocento Sans"/>
                <a:ea typeface="Quattrocento Sans"/>
                <a:cs typeface="Quattrocento Sans"/>
                <a:sym typeface="Quattrocento Sans"/>
              </a:rPr>
              <a:t>= "packageName.className"</a:t>
            </a:r>
            <a:endParaRPr/>
          </a:p>
          <a:p>
            <a:pPr marL="0" marR="0" lvl="0" indent="0" algn="l" rtl="0">
              <a:lnSpc>
                <a:spcPct val="150000"/>
              </a:lnSpc>
              <a:spcBef>
                <a:spcPts val="0"/>
              </a:spcBef>
              <a:spcAft>
                <a:spcPts val="0"/>
              </a:spcAft>
              <a:buNone/>
            </a:pPr>
            <a:r>
              <a:rPr lang="en-US" sz="1800">
                <a:solidFill>
                  <a:srgbClr val="0070C0"/>
                </a:solidFill>
                <a:latin typeface="Quattrocento Sans"/>
                <a:ea typeface="Quattrocento Sans"/>
                <a:cs typeface="Quattrocento Sans"/>
                <a:sym typeface="Quattrocento Sans"/>
              </a:rPr>
              <a:t>beanName</a:t>
            </a:r>
            <a:r>
              <a:rPr lang="en-US" sz="1800">
                <a:solidFill>
                  <a:schemeClr val="dk1"/>
                </a:solidFill>
                <a:latin typeface="Quattrocento Sans"/>
                <a:ea typeface="Quattrocento Sans"/>
                <a:cs typeface="Quattrocento Sans"/>
                <a:sym typeface="Quattrocento Sans"/>
              </a:rPr>
              <a:t>="packageName.className | &lt;%= expression &gt;" &gt;</a:t>
            </a:r>
            <a:endParaRPr/>
          </a:p>
          <a:p>
            <a:pPr marL="0" marR="0" lvl="0" indent="0" algn="l" rtl="0">
              <a:lnSpc>
                <a:spcPct val="150000"/>
              </a:lnSpc>
              <a:spcBef>
                <a:spcPts val="0"/>
              </a:spcBef>
              <a:spcAft>
                <a:spcPts val="0"/>
              </a:spcAft>
              <a:buNone/>
            </a:pPr>
            <a:r>
              <a:rPr lang="en-US" sz="1800">
                <a:solidFill>
                  <a:schemeClr val="dk1"/>
                </a:solidFill>
                <a:latin typeface="Quattrocento Sans"/>
                <a:ea typeface="Quattrocento Sans"/>
                <a:cs typeface="Quattrocento Sans"/>
                <a:sym typeface="Quattrocento Sans"/>
              </a:rPr>
              <a:t>&lt;/jsp:useBean&gt;</a:t>
            </a:r>
            <a:endParaRPr/>
          </a:p>
        </p:txBody>
      </p:sp>
      <p:sp>
        <p:nvSpPr>
          <p:cNvPr id="684" name="Google Shape;684;p6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85" name="Google Shape;685;p6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86" name="Google Shape;686;p6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What is JSP Life Cycle?</a:t>
            </a:r>
            <a:endParaRPr/>
          </a:p>
        </p:txBody>
      </p:sp>
      <p:sp>
        <p:nvSpPr>
          <p:cNvPr id="166" name="Google Shape;166;p20"/>
          <p:cNvSpPr txBox="1">
            <a:spLocks noGrp="1"/>
          </p:cNvSpPr>
          <p:nvPr>
            <p:ph type="body" idx="1"/>
          </p:nvPr>
        </p:nvSpPr>
        <p:spPr>
          <a:xfrm>
            <a:off x="355199" y="1555168"/>
            <a:ext cx="3768530" cy="4742601"/>
          </a:xfrm>
          <a:prstGeom prst="rect">
            <a:avLst/>
          </a:prstGeom>
          <a:noFill/>
          <a:ln>
            <a:noFill/>
          </a:ln>
        </p:spPr>
        <p:txBody>
          <a:bodyPr spcFirstLastPara="1" wrap="square" lIns="91425" tIns="45700" rIns="91425" bIns="45700" anchor="t" anchorCtr="0">
            <a:noAutofit/>
          </a:bodyPr>
          <a:lstStyle/>
          <a:p>
            <a:pPr marL="285750" lvl="0" indent="-285750" algn="just" rtl="0">
              <a:lnSpc>
                <a:spcPct val="200000"/>
              </a:lnSpc>
              <a:spcBef>
                <a:spcPts val="0"/>
              </a:spcBef>
              <a:spcAft>
                <a:spcPts val="0"/>
              </a:spcAft>
              <a:buClr>
                <a:schemeClr val="dk1"/>
              </a:buClr>
              <a:buSzPts val="1600"/>
              <a:buFont typeface="Arial"/>
              <a:buChar char="•"/>
            </a:pPr>
            <a:r>
              <a:rPr lang="en-US" sz="1600">
                <a:solidFill>
                  <a:schemeClr val="dk1"/>
                </a:solidFill>
              </a:rPr>
              <a:t> JSP Life Cycle is defined as </a:t>
            </a:r>
            <a:r>
              <a:rPr lang="en-US" sz="1600">
                <a:solidFill>
                  <a:srgbClr val="0070C0"/>
                </a:solidFill>
              </a:rPr>
              <a:t>translation of JSP Page into servlet</a:t>
            </a:r>
            <a:r>
              <a:rPr lang="en-US" sz="1600">
                <a:solidFill>
                  <a:schemeClr val="dk1"/>
                </a:solidFill>
              </a:rPr>
              <a:t> as a JSP Page needs to be converted into servlet first </a:t>
            </a:r>
            <a:r>
              <a:rPr lang="en-US" sz="1600">
                <a:solidFill>
                  <a:srgbClr val="0070C0"/>
                </a:solidFill>
              </a:rPr>
              <a:t>in order to process the service requests. </a:t>
            </a:r>
            <a:endParaRPr sz="1600">
              <a:solidFill>
                <a:srgbClr val="0070C0"/>
              </a:solidFill>
            </a:endParaRPr>
          </a:p>
          <a:p>
            <a:pPr marL="285750" lvl="0" indent="-285750" algn="just" rtl="0">
              <a:lnSpc>
                <a:spcPct val="200000"/>
              </a:lnSpc>
              <a:spcBef>
                <a:spcPts val="1380"/>
              </a:spcBef>
              <a:spcAft>
                <a:spcPts val="0"/>
              </a:spcAft>
              <a:buClr>
                <a:schemeClr val="dk1"/>
              </a:buClr>
              <a:buSzPts val="1600"/>
              <a:buFont typeface="Arial"/>
              <a:buChar char="•"/>
            </a:pPr>
            <a:r>
              <a:rPr lang="en-US" sz="1600">
                <a:solidFill>
                  <a:schemeClr val="dk1"/>
                </a:solidFill>
              </a:rPr>
              <a:t>The Life Cycle starts with the creation of JSP and ends with the fragmentation of that.</a:t>
            </a:r>
            <a:endParaRPr/>
          </a:p>
        </p:txBody>
      </p:sp>
      <p:sp>
        <p:nvSpPr>
          <p:cNvPr id="167" name="Google Shape;167;p20"/>
          <p:cNvSpPr/>
          <p:nvPr/>
        </p:nvSpPr>
        <p:spPr>
          <a:xfrm>
            <a:off x="4385256" y="1656446"/>
            <a:ext cx="4572000" cy="4570482"/>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Cycle</a:t>
            </a:r>
            <a:endParaRPr/>
          </a:p>
          <a:p>
            <a:pPr marL="285750" marR="0" lvl="0" indent="-285750" algn="l"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Quattrocento Sans"/>
                <a:ea typeface="Quattrocento Sans"/>
                <a:cs typeface="Quattrocento Sans"/>
                <a:sym typeface="Quattrocento Sans"/>
              </a:rPr>
              <a:t>When the browser asks for a JSP, JSP engine first checks whether it needs to compile the page. </a:t>
            </a:r>
            <a:endParaRPr sz="1600" b="0" i="0" u="none" strike="noStrike" cap="none">
              <a:solidFill>
                <a:schemeClr val="dk1"/>
              </a:solidFill>
              <a:latin typeface="Quattrocento Sans"/>
              <a:ea typeface="Quattrocento Sans"/>
              <a:cs typeface="Quattrocento Sans"/>
              <a:sym typeface="Quattrocento Sans"/>
            </a:endParaRPr>
          </a:p>
          <a:p>
            <a:pPr marL="285750" marR="0" lvl="0" indent="-285750" algn="l"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Quattrocento Sans"/>
                <a:ea typeface="Quattrocento Sans"/>
                <a:cs typeface="Quattrocento Sans"/>
                <a:sym typeface="Quattrocento Sans"/>
              </a:rPr>
              <a:t>If the JSP is last compiled or the recent modification is done in JSP, then the JSP engine compiles the page.</a:t>
            </a:r>
            <a:endParaRPr/>
          </a:p>
          <a:p>
            <a:pPr marL="285750" marR="0" lvl="0" indent="-285750" algn="l"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Quattrocento Sans"/>
                <a:ea typeface="Quattrocento Sans"/>
                <a:cs typeface="Quattrocento Sans"/>
                <a:sym typeface="Quattrocento Sans"/>
              </a:rPr>
              <a:t>Compilation process of JSP page involves three steps:</a:t>
            </a:r>
            <a:endParaRPr/>
          </a:p>
          <a:p>
            <a:pPr marL="800100" marR="0" lvl="1" indent="-342900" algn="l" rtl="0">
              <a:lnSpc>
                <a:spcPct val="150000"/>
              </a:lnSpc>
              <a:spcBef>
                <a:spcPts val="0"/>
              </a:spcBef>
              <a:spcAft>
                <a:spcPts val="0"/>
              </a:spcAft>
              <a:buClr>
                <a:srgbClr val="C00000"/>
              </a:buClr>
              <a:buSzPts val="1600"/>
              <a:buFont typeface="Quattrocento Sans"/>
              <a:buAutoNum type="arabicPeriod"/>
            </a:pPr>
            <a:r>
              <a:rPr lang="en-US" sz="1600" b="1" i="0" u="none" strike="noStrike" cap="none">
                <a:solidFill>
                  <a:srgbClr val="C00000"/>
                </a:solidFill>
                <a:latin typeface="Quattrocento Sans"/>
                <a:ea typeface="Quattrocento Sans"/>
                <a:cs typeface="Quattrocento Sans"/>
                <a:sym typeface="Quattrocento Sans"/>
              </a:rPr>
              <a:t>Parsing of JSP</a:t>
            </a:r>
            <a:endParaRPr/>
          </a:p>
          <a:p>
            <a:pPr marL="800100" marR="0" lvl="1" indent="-342900" algn="l" rtl="0">
              <a:lnSpc>
                <a:spcPct val="150000"/>
              </a:lnSpc>
              <a:spcBef>
                <a:spcPts val="0"/>
              </a:spcBef>
              <a:spcAft>
                <a:spcPts val="0"/>
              </a:spcAft>
              <a:buClr>
                <a:srgbClr val="C00000"/>
              </a:buClr>
              <a:buSzPts val="1600"/>
              <a:buFont typeface="Quattrocento Sans"/>
              <a:buAutoNum type="arabicPeriod"/>
            </a:pPr>
            <a:r>
              <a:rPr lang="en-US" sz="1600" b="1" i="0" u="none" strike="noStrike" cap="none">
                <a:solidFill>
                  <a:srgbClr val="C00000"/>
                </a:solidFill>
                <a:latin typeface="Quattrocento Sans"/>
                <a:ea typeface="Quattrocento Sans"/>
                <a:cs typeface="Quattrocento Sans"/>
                <a:sym typeface="Quattrocento Sans"/>
              </a:rPr>
              <a:t>Turning JSP into servlet</a:t>
            </a:r>
            <a:endParaRPr/>
          </a:p>
          <a:p>
            <a:pPr marL="800100" marR="0" lvl="1" indent="-342900" algn="l" rtl="0">
              <a:lnSpc>
                <a:spcPct val="150000"/>
              </a:lnSpc>
              <a:spcBef>
                <a:spcPts val="0"/>
              </a:spcBef>
              <a:spcAft>
                <a:spcPts val="0"/>
              </a:spcAft>
              <a:buClr>
                <a:srgbClr val="C00000"/>
              </a:buClr>
              <a:buSzPts val="1600"/>
              <a:buFont typeface="Quattrocento Sans"/>
              <a:buAutoNum type="arabicPeriod"/>
            </a:pPr>
            <a:r>
              <a:rPr lang="en-US" sz="1600" b="1" i="0" u="none" strike="noStrike" cap="none">
                <a:solidFill>
                  <a:srgbClr val="C00000"/>
                </a:solidFill>
                <a:latin typeface="Quattrocento Sans"/>
                <a:ea typeface="Quattrocento Sans"/>
                <a:cs typeface="Quattrocento Sans"/>
                <a:sym typeface="Quattrocento Sans"/>
              </a:rPr>
              <a:t>Compiling the servlet</a:t>
            </a:r>
            <a:endParaRPr/>
          </a:p>
        </p:txBody>
      </p:sp>
      <p:sp>
        <p:nvSpPr>
          <p:cNvPr id="168" name="Google Shape;168;p2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69" name="Google Shape;169;p2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70" name="Google Shape;170;p2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69"/>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Syntax</a:t>
            </a:r>
            <a:endParaRPr/>
          </a:p>
        </p:txBody>
      </p:sp>
      <p:sp>
        <p:nvSpPr>
          <p:cNvPr id="692" name="Google Shape;692;p69"/>
          <p:cNvSpPr txBox="1">
            <a:spLocks noGrp="1"/>
          </p:cNvSpPr>
          <p:nvPr>
            <p:ph type="body" idx="1"/>
          </p:nvPr>
        </p:nvSpPr>
        <p:spPr>
          <a:xfrm>
            <a:off x="453326" y="1452136"/>
            <a:ext cx="7781253" cy="5257757"/>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400"/>
              <a:buNone/>
            </a:pPr>
            <a:r>
              <a:rPr lang="en-US" sz="1400" b="1">
                <a:solidFill>
                  <a:schemeClr val="dk1"/>
                </a:solidFill>
              </a:rPr>
              <a:t>id </a:t>
            </a:r>
            <a:r>
              <a:rPr lang="en-US" sz="1400">
                <a:solidFill>
                  <a:schemeClr val="dk1"/>
                </a:solidFill>
              </a:rPr>
              <a:t>: Holds the unique name that is assigned to the bean</a:t>
            </a:r>
            <a:endParaRPr/>
          </a:p>
          <a:p>
            <a:pPr marL="0" lvl="0" indent="0" algn="l" rtl="0">
              <a:lnSpc>
                <a:spcPct val="150000"/>
              </a:lnSpc>
              <a:spcBef>
                <a:spcPts val="1320"/>
              </a:spcBef>
              <a:spcAft>
                <a:spcPts val="0"/>
              </a:spcAft>
              <a:buClr>
                <a:schemeClr val="dk1"/>
              </a:buClr>
              <a:buSzPts val="1400"/>
              <a:buNone/>
            </a:pPr>
            <a:r>
              <a:rPr lang="en-US" sz="1400" b="1">
                <a:solidFill>
                  <a:schemeClr val="dk1"/>
                </a:solidFill>
              </a:rPr>
              <a:t>type: </a:t>
            </a:r>
            <a:r>
              <a:rPr lang="en-US" sz="1400">
                <a:solidFill>
                  <a:schemeClr val="dk1"/>
                </a:solidFill>
              </a:rPr>
              <a:t>Is an optional attribute,which specifies the type of the class.</a:t>
            </a:r>
            <a:endParaRPr/>
          </a:p>
          <a:p>
            <a:pPr marL="0" lvl="0" indent="0" algn="l" rtl="0">
              <a:lnSpc>
                <a:spcPct val="150000"/>
              </a:lnSpc>
              <a:spcBef>
                <a:spcPts val="1320"/>
              </a:spcBef>
              <a:spcAft>
                <a:spcPts val="0"/>
              </a:spcAft>
              <a:buClr>
                <a:schemeClr val="dk1"/>
              </a:buClr>
              <a:buSzPts val="1400"/>
              <a:buNone/>
            </a:pPr>
            <a:r>
              <a:rPr lang="en-US" sz="1400" b="1">
                <a:solidFill>
                  <a:schemeClr val="dk1"/>
                </a:solidFill>
              </a:rPr>
              <a:t>Class : </a:t>
            </a:r>
            <a:r>
              <a:rPr lang="en-US" sz="1400">
                <a:solidFill>
                  <a:schemeClr val="dk1"/>
                </a:solidFill>
              </a:rPr>
              <a:t>Is the class name of the bean.</a:t>
            </a:r>
            <a:endParaRPr/>
          </a:p>
          <a:p>
            <a:pPr marL="0" lvl="0" indent="0" algn="l" rtl="0">
              <a:lnSpc>
                <a:spcPct val="150000"/>
              </a:lnSpc>
              <a:spcBef>
                <a:spcPts val="1320"/>
              </a:spcBef>
              <a:spcAft>
                <a:spcPts val="0"/>
              </a:spcAft>
              <a:buClr>
                <a:schemeClr val="dk1"/>
              </a:buClr>
              <a:buSzPts val="1400"/>
              <a:buNone/>
            </a:pPr>
            <a:r>
              <a:rPr lang="en-US" sz="1400" b="1">
                <a:solidFill>
                  <a:schemeClr val="dk1"/>
                </a:solidFill>
              </a:rPr>
              <a:t>beanName: </a:t>
            </a:r>
            <a:r>
              <a:rPr lang="en-US" sz="1400">
                <a:solidFill>
                  <a:schemeClr val="dk1"/>
                </a:solidFill>
              </a:rPr>
              <a:t>Is the name of bean as supplied to the instantiate() method in java.beans.Beans class.</a:t>
            </a:r>
            <a:endParaRPr/>
          </a:p>
          <a:p>
            <a:pPr marL="0" lvl="0" indent="0" algn="l" rtl="0">
              <a:lnSpc>
                <a:spcPct val="150000"/>
              </a:lnSpc>
              <a:spcBef>
                <a:spcPts val="1320"/>
              </a:spcBef>
              <a:spcAft>
                <a:spcPts val="0"/>
              </a:spcAft>
              <a:buClr>
                <a:schemeClr val="dk1"/>
              </a:buClr>
              <a:buSzPts val="1400"/>
              <a:buNone/>
            </a:pPr>
            <a:r>
              <a:rPr lang="en-US" sz="1400" b="1">
                <a:solidFill>
                  <a:schemeClr val="dk1"/>
                </a:solidFill>
              </a:rPr>
              <a:t>Scope : </a:t>
            </a:r>
            <a:r>
              <a:rPr lang="en-US" sz="1400">
                <a:solidFill>
                  <a:schemeClr val="dk1"/>
                </a:solidFill>
              </a:rPr>
              <a:t>Indicates the context in which the bean should be made available. There are four types of scope available.</a:t>
            </a:r>
            <a:endParaRPr/>
          </a:p>
          <a:p>
            <a:pPr marL="342900" lvl="0" indent="-342900" algn="l" rtl="0">
              <a:lnSpc>
                <a:spcPct val="150000"/>
              </a:lnSpc>
              <a:spcBef>
                <a:spcPts val="1320"/>
              </a:spcBef>
              <a:spcAft>
                <a:spcPts val="0"/>
              </a:spcAft>
              <a:buClr>
                <a:schemeClr val="dk1"/>
              </a:buClr>
              <a:buSzPts val="1400"/>
              <a:buFont typeface="Quattrocento Sans"/>
              <a:buAutoNum type="arabicPeriod"/>
            </a:pPr>
            <a:r>
              <a:rPr lang="en-US" sz="1400" b="1">
                <a:solidFill>
                  <a:schemeClr val="dk1"/>
                </a:solidFill>
              </a:rPr>
              <a:t>request- </a:t>
            </a:r>
            <a:r>
              <a:rPr lang="en-US" sz="1400">
                <a:solidFill>
                  <a:schemeClr val="dk1"/>
                </a:solidFill>
              </a:rPr>
              <a:t>specifies that bean is available in all jsp (sharing same request).</a:t>
            </a:r>
            <a:endParaRPr/>
          </a:p>
          <a:p>
            <a:pPr marL="342900" lvl="0" indent="-342900" algn="l" rtl="0">
              <a:lnSpc>
                <a:spcPct val="150000"/>
              </a:lnSpc>
              <a:spcBef>
                <a:spcPts val="1320"/>
              </a:spcBef>
              <a:spcAft>
                <a:spcPts val="0"/>
              </a:spcAft>
              <a:buClr>
                <a:schemeClr val="dk1"/>
              </a:buClr>
              <a:buSzPts val="1400"/>
              <a:buFont typeface="Quattrocento Sans"/>
              <a:buAutoNum type="arabicPeriod"/>
            </a:pPr>
            <a:r>
              <a:rPr lang="en-US" sz="1400" b="1">
                <a:solidFill>
                  <a:schemeClr val="dk1"/>
                </a:solidFill>
              </a:rPr>
              <a:t>page-</a:t>
            </a:r>
            <a:r>
              <a:rPr lang="en-US" sz="1400">
                <a:solidFill>
                  <a:schemeClr val="dk1"/>
                </a:solidFill>
              </a:rPr>
              <a:t> specifies that this bean can be used within the page only and this is default scope.</a:t>
            </a:r>
            <a:endParaRPr/>
          </a:p>
          <a:p>
            <a:pPr marL="342900" lvl="0" indent="-342900" algn="l" rtl="0">
              <a:lnSpc>
                <a:spcPct val="150000"/>
              </a:lnSpc>
              <a:spcBef>
                <a:spcPts val="1320"/>
              </a:spcBef>
              <a:spcAft>
                <a:spcPts val="0"/>
              </a:spcAft>
              <a:buClr>
                <a:schemeClr val="dk1"/>
              </a:buClr>
              <a:buSzPts val="1400"/>
              <a:buFont typeface="Quattrocento Sans"/>
              <a:buAutoNum type="arabicPeriod"/>
            </a:pPr>
            <a:r>
              <a:rPr lang="en-US" sz="1400" b="1">
                <a:solidFill>
                  <a:schemeClr val="dk1"/>
                </a:solidFill>
              </a:rPr>
              <a:t>session-</a:t>
            </a:r>
            <a:r>
              <a:rPr lang="en-US" sz="1400">
                <a:solidFill>
                  <a:schemeClr val="dk1"/>
                </a:solidFill>
              </a:rPr>
              <a:t> bean is available in session scope.</a:t>
            </a:r>
            <a:endParaRPr/>
          </a:p>
          <a:p>
            <a:pPr marL="342900" lvl="0" indent="-342900" algn="l" rtl="0">
              <a:lnSpc>
                <a:spcPct val="150000"/>
              </a:lnSpc>
              <a:spcBef>
                <a:spcPts val="1320"/>
              </a:spcBef>
              <a:spcAft>
                <a:spcPts val="0"/>
              </a:spcAft>
              <a:buClr>
                <a:schemeClr val="dk1"/>
              </a:buClr>
              <a:buSzPts val="1400"/>
              <a:buFont typeface="Quattrocento Sans"/>
              <a:buAutoNum type="arabicPeriod"/>
            </a:pPr>
            <a:r>
              <a:rPr lang="en-US" sz="1400" b="1">
                <a:solidFill>
                  <a:schemeClr val="dk1"/>
                </a:solidFill>
              </a:rPr>
              <a:t>application-</a:t>
            </a:r>
            <a:r>
              <a:rPr lang="en-US" sz="1400">
                <a:solidFill>
                  <a:schemeClr val="dk1"/>
                </a:solidFill>
              </a:rPr>
              <a:t> bean is available in application scope.</a:t>
            </a:r>
            <a:endParaRPr/>
          </a:p>
        </p:txBody>
      </p:sp>
      <p:sp>
        <p:nvSpPr>
          <p:cNvPr id="693" name="Google Shape;693;p6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694" name="Google Shape;694;p6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695" name="Google Shape;695;p6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0"/>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a:t>Syntax</a:t>
            </a:r>
            <a:endParaRPr/>
          </a:p>
        </p:txBody>
      </p:sp>
      <p:sp>
        <p:nvSpPr>
          <p:cNvPr id="701" name="Google Shape;701;p70"/>
          <p:cNvSpPr txBox="1">
            <a:spLocks noGrp="1"/>
          </p:cNvSpPr>
          <p:nvPr>
            <p:ph type="body" idx="1"/>
          </p:nvPr>
        </p:nvSpPr>
        <p:spPr>
          <a:xfrm>
            <a:off x="453326" y="1452136"/>
            <a:ext cx="7781253" cy="5257757"/>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000"/>
              <a:buNone/>
            </a:pPr>
            <a:r>
              <a:rPr lang="en-US" sz="2000" b="1">
                <a:solidFill>
                  <a:schemeClr val="dk1"/>
                </a:solidFill>
              </a:rPr>
              <a:t> </a:t>
            </a:r>
            <a:endParaRPr sz="2000">
              <a:solidFill>
                <a:schemeClr val="dk1"/>
              </a:solidFill>
            </a:endParaRPr>
          </a:p>
          <a:p>
            <a:pPr marL="0" lvl="0" indent="0" algn="l" rtl="0">
              <a:lnSpc>
                <a:spcPct val="150000"/>
              </a:lnSpc>
              <a:spcBef>
                <a:spcPts val="1500"/>
              </a:spcBef>
              <a:spcAft>
                <a:spcPts val="0"/>
              </a:spcAft>
              <a:buClr>
                <a:schemeClr val="dk1"/>
              </a:buClr>
              <a:buSzPts val="2000"/>
              <a:buNone/>
            </a:pPr>
            <a:r>
              <a:rPr lang="en-US" sz="2000">
                <a:solidFill>
                  <a:schemeClr val="dk1"/>
                </a:solidFill>
              </a:rPr>
              <a:t>Following JSP standard actions is required to use Java bean in a JSP file.</a:t>
            </a:r>
            <a:endParaRPr/>
          </a:p>
          <a:p>
            <a:pPr marL="0" lvl="0" indent="0" algn="l" rtl="0">
              <a:lnSpc>
                <a:spcPct val="150000"/>
              </a:lnSpc>
              <a:spcBef>
                <a:spcPts val="1500"/>
              </a:spcBef>
              <a:spcAft>
                <a:spcPts val="0"/>
              </a:spcAft>
              <a:buClr>
                <a:srgbClr val="0070C0"/>
              </a:buClr>
              <a:buSzPts val="2000"/>
              <a:buNone/>
            </a:pPr>
            <a:r>
              <a:rPr lang="en-US" sz="2000" b="1">
                <a:solidFill>
                  <a:srgbClr val="0070C0"/>
                </a:solidFill>
              </a:rPr>
              <a:t>&lt;jsp:useBean&gt;</a:t>
            </a:r>
            <a:endParaRPr/>
          </a:p>
          <a:p>
            <a:pPr marL="0" lvl="0" indent="0" algn="l" rtl="0">
              <a:lnSpc>
                <a:spcPct val="150000"/>
              </a:lnSpc>
              <a:spcBef>
                <a:spcPts val="1500"/>
              </a:spcBef>
              <a:spcAft>
                <a:spcPts val="0"/>
              </a:spcAft>
              <a:buClr>
                <a:srgbClr val="0070C0"/>
              </a:buClr>
              <a:buSzPts val="2000"/>
              <a:buNone/>
            </a:pPr>
            <a:r>
              <a:rPr lang="en-US" sz="2000" b="1">
                <a:solidFill>
                  <a:srgbClr val="0070C0"/>
                </a:solidFill>
              </a:rPr>
              <a:t>&lt;jsp:getProperty&gt;</a:t>
            </a:r>
            <a:endParaRPr/>
          </a:p>
          <a:p>
            <a:pPr marL="0" lvl="0" indent="0" algn="l" rtl="0">
              <a:lnSpc>
                <a:spcPct val="150000"/>
              </a:lnSpc>
              <a:spcBef>
                <a:spcPts val="1500"/>
              </a:spcBef>
              <a:spcAft>
                <a:spcPts val="0"/>
              </a:spcAft>
              <a:buClr>
                <a:srgbClr val="0070C0"/>
              </a:buClr>
              <a:buSzPts val="2000"/>
              <a:buNone/>
            </a:pPr>
            <a:r>
              <a:rPr lang="en-US" sz="2000" b="1">
                <a:solidFill>
                  <a:srgbClr val="0070C0"/>
                </a:solidFill>
              </a:rPr>
              <a:t>&lt;jsp:setProperty&gt;</a:t>
            </a:r>
            <a:endParaRPr/>
          </a:p>
          <a:p>
            <a:pPr marL="0" lvl="0" indent="0" algn="l" rtl="0">
              <a:lnSpc>
                <a:spcPct val="150000"/>
              </a:lnSpc>
              <a:spcBef>
                <a:spcPts val="1500"/>
              </a:spcBef>
              <a:spcAft>
                <a:spcPts val="0"/>
              </a:spcAft>
              <a:buClr>
                <a:srgbClr val="7F7F7F"/>
              </a:buClr>
              <a:buSzPts val="2000"/>
              <a:buNone/>
            </a:pPr>
            <a:endParaRPr sz="2000">
              <a:solidFill>
                <a:schemeClr val="dk1"/>
              </a:solidFill>
            </a:endParaRPr>
          </a:p>
        </p:txBody>
      </p:sp>
      <p:sp>
        <p:nvSpPr>
          <p:cNvPr id="702" name="Google Shape;702;p7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03" name="Google Shape;703;p7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04" name="Google Shape;704;p7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71"/>
          <p:cNvSpPr txBox="1">
            <a:spLocks noGrp="1"/>
          </p:cNvSpPr>
          <p:nvPr>
            <p:ph type="title"/>
          </p:nvPr>
        </p:nvSpPr>
        <p:spPr>
          <a:xfrm>
            <a:off x="453326"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Load Java bean inside a JSP :</a:t>
            </a:r>
            <a:endParaRPr/>
          </a:p>
        </p:txBody>
      </p:sp>
      <p:sp>
        <p:nvSpPr>
          <p:cNvPr id="710" name="Google Shape;710;p71"/>
          <p:cNvSpPr txBox="1">
            <a:spLocks noGrp="1"/>
          </p:cNvSpPr>
          <p:nvPr>
            <p:ph type="body" idx="1"/>
          </p:nvPr>
        </p:nvSpPr>
        <p:spPr>
          <a:xfrm>
            <a:off x="453326" y="1452136"/>
            <a:ext cx="8317187" cy="3995627"/>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2000"/>
              <a:buFont typeface="Arial"/>
              <a:buChar char="•"/>
            </a:pPr>
            <a:r>
              <a:rPr lang="en-US" sz="2000">
                <a:solidFill>
                  <a:schemeClr val="dk1"/>
                </a:solidFill>
              </a:rPr>
              <a:t>We need to use &lt;jsp:useBean&gt; tag to load a bean into JSP.The basic syntax is given below:</a:t>
            </a:r>
            <a:endParaRPr/>
          </a:p>
          <a:p>
            <a:pPr marL="285750" lvl="0" indent="-158750" algn="l" rtl="0">
              <a:lnSpc>
                <a:spcPct val="150000"/>
              </a:lnSpc>
              <a:spcBef>
                <a:spcPts val="1500"/>
              </a:spcBef>
              <a:spcAft>
                <a:spcPts val="0"/>
              </a:spcAft>
              <a:buClr>
                <a:srgbClr val="7F7F7F"/>
              </a:buClr>
              <a:buSzPts val="2000"/>
              <a:buFont typeface="Arial"/>
              <a:buNone/>
            </a:pPr>
            <a:endParaRPr sz="2000">
              <a:solidFill>
                <a:schemeClr val="dk1"/>
              </a:solidFill>
            </a:endParaRPr>
          </a:p>
          <a:p>
            <a:pPr marL="0" lvl="0" indent="0" algn="l" rtl="0">
              <a:lnSpc>
                <a:spcPct val="150000"/>
              </a:lnSpc>
              <a:spcBef>
                <a:spcPts val="1500"/>
              </a:spcBef>
              <a:spcAft>
                <a:spcPts val="0"/>
              </a:spcAft>
              <a:buClr>
                <a:schemeClr val="dk1"/>
              </a:buClr>
              <a:buSzPts val="2000"/>
              <a:buNone/>
            </a:pPr>
            <a:r>
              <a:rPr lang="en-US" sz="2000">
                <a:solidFill>
                  <a:schemeClr val="dk1"/>
                </a:solidFill>
              </a:rPr>
              <a:t>Employee class is instantiated and binding it to a variable name specified in the "id " attribute.</a:t>
            </a:r>
            <a:endParaRPr/>
          </a:p>
          <a:p>
            <a:pPr marL="285750" lvl="0" indent="-285750" algn="l" rtl="0">
              <a:lnSpc>
                <a:spcPct val="150000"/>
              </a:lnSpc>
              <a:spcBef>
                <a:spcPts val="1500"/>
              </a:spcBef>
              <a:spcAft>
                <a:spcPts val="0"/>
              </a:spcAft>
              <a:buClr>
                <a:schemeClr val="dk1"/>
              </a:buClr>
              <a:buSzPts val="2000"/>
              <a:buFont typeface="Arial"/>
              <a:buChar char="•"/>
            </a:pPr>
            <a:r>
              <a:rPr lang="en-US" sz="2000">
                <a:solidFill>
                  <a:schemeClr val="dk1"/>
                </a:solidFill>
              </a:rPr>
              <a:t>This means it creates an object referencing to the class Employee and the name of the object is employee .</a:t>
            </a:r>
            <a:endParaRPr sz="2000">
              <a:solidFill>
                <a:schemeClr val="dk1"/>
              </a:solidFill>
            </a:endParaRPr>
          </a:p>
          <a:p>
            <a:pPr marL="0" lvl="0" indent="0" algn="l" rtl="0">
              <a:lnSpc>
                <a:spcPct val="150000"/>
              </a:lnSpc>
              <a:spcBef>
                <a:spcPts val="1500"/>
              </a:spcBef>
              <a:spcAft>
                <a:spcPts val="0"/>
              </a:spcAft>
              <a:buClr>
                <a:srgbClr val="7F7F7F"/>
              </a:buClr>
              <a:buSzPts val="2000"/>
              <a:buNone/>
            </a:pPr>
            <a:endParaRPr sz="2000">
              <a:solidFill>
                <a:schemeClr val="dk1"/>
              </a:solidFill>
            </a:endParaRPr>
          </a:p>
          <a:p>
            <a:pPr marL="285750" lvl="0" indent="-158750" algn="l" rtl="0">
              <a:lnSpc>
                <a:spcPct val="150000"/>
              </a:lnSpc>
              <a:spcBef>
                <a:spcPts val="1500"/>
              </a:spcBef>
              <a:spcAft>
                <a:spcPts val="0"/>
              </a:spcAft>
              <a:buClr>
                <a:srgbClr val="7F7F7F"/>
              </a:buClr>
              <a:buSzPts val="2000"/>
              <a:buFont typeface="Arial"/>
              <a:buNone/>
            </a:pPr>
            <a:endParaRPr sz="2000">
              <a:solidFill>
                <a:schemeClr val="dk1"/>
              </a:solidFill>
            </a:endParaRPr>
          </a:p>
        </p:txBody>
      </p:sp>
      <p:sp>
        <p:nvSpPr>
          <p:cNvPr id="711" name="Google Shape;711;p71"/>
          <p:cNvSpPr txBox="1"/>
          <p:nvPr/>
        </p:nvSpPr>
        <p:spPr>
          <a:xfrm>
            <a:off x="746975" y="2459865"/>
            <a:ext cx="7768376" cy="369332"/>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&lt;jsp:useBean id="employee" class=“JSPBean.Employee" /&gt;</a:t>
            </a:r>
            <a:endParaRPr/>
          </a:p>
        </p:txBody>
      </p:sp>
      <p:cxnSp>
        <p:nvCxnSpPr>
          <p:cNvPr id="712" name="Google Shape;712;p71"/>
          <p:cNvCxnSpPr/>
          <p:nvPr/>
        </p:nvCxnSpPr>
        <p:spPr>
          <a:xfrm flipH="1">
            <a:off x="1764406" y="2829197"/>
            <a:ext cx="695459" cy="623841"/>
          </a:xfrm>
          <a:prstGeom prst="straightConnector1">
            <a:avLst/>
          </a:prstGeom>
          <a:noFill/>
          <a:ln w="9525" cap="flat" cmpd="sng">
            <a:solidFill>
              <a:schemeClr val="accent1"/>
            </a:solidFill>
            <a:prstDash val="solid"/>
            <a:miter lim="800000"/>
            <a:headEnd type="none" w="sm" len="sm"/>
            <a:tailEnd type="triangle" w="med" len="med"/>
          </a:ln>
        </p:spPr>
      </p:cxnSp>
      <p:sp>
        <p:nvSpPr>
          <p:cNvPr id="713" name="Google Shape;713;p7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14" name="Google Shape;714;p7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15" name="Google Shape;715;p7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719"/>
        <p:cNvGrpSpPr/>
        <p:nvPr/>
      </p:nvGrpSpPr>
      <p:grpSpPr>
        <a:xfrm>
          <a:off x="0" y="0"/>
          <a:ext cx="0" cy="0"/>
          <a:chOff x="0" y="0"/>
          <a:chExt cx="0" cy="0"/>
        </a:xfrm>
      </p:grpSpPr>
      <p:sp>
        <p:nvSpPr>
          <p:cNvPr id="720" name="Google Shape;720;p72"/>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0000"/>
              </a:buClr>
              <a:buSzPts val="2700"/>
              <a:buFont typeface="Quattrocento Sans"/>
              <a:buNone/>
            </a:pPr>
            <a:r>
              <a:rPr lang="en-US" b="1" u="sng">
                <a:solidFill>
                  <a:srgbClr val="FF0000"/>
                </a:solidFill>
              </a:rPr>
              <a:t>Getting the Properties of the Bean :</a:t>
            </a:r>
            <a:endParaRPr/>
          </a:p>
        </p:txBody>
      </p:sp>
      <p:sp>
        <p:nvSpPr>
          <p:cNvPr id="721" name="Google Shape;721;p72"/>
          <p:cNvSpPr txBox="1">
            <a:spLocks noGrp="1"/>
          </p:cNvSpPr>
          <p:nvPr>
            <p:ph type="body" idx="1"/>
          </p:nvPr>
        </p:nvSpPr>
        <p:spPr>
          <a:xfrm>
            <a:off x="337417" y="814631"/>
            <a:ext cx="8317187" cy="5270636"/>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600"/>
              <a:buFont typeface="Arial"/>
              <a:buChar char="•"/>
            </a:pPr>
            <a:r>
              <a:rPr lang="en-US" sz="1600">
                <a:solidFill>
                  <a:schemeClr val="dk1"/>
                </a:solidFill>
              </a:rPr>
              <a:t>After the bean gets loaded into the page, the properties can be accessed using the &lt;jsp:getProperty&gt; standard actions.</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The basic syntax of the &lt;jsp:getProperty&gt; is as follows:</a:t>
            </a:r>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The above syntax tells the compiler to get the value of the variable " name " of the object " employee ". </a:t>
            </a:r>
            <a:endParaRPr sz="1600">
              <a:solidFill>
                <a:schemeClr val="dk1"/>
              </a:solidFill>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The value of the </a:t>
            </a:r>
            <a:r>
              <a:rPr lang="en-US" sz="1600" b="1">
                <a:solidFill>
                  <a:schemeClr val="dk1"/>
                </a:solidFill>
              </a:rPr>
              <a:t>name attribute of the &lt;jsp:getProperty&gt; and the id attribute of the &lt;jsp:useBean&gt;</a:t>
            </a:r>
            <a:r>
              <a:rPr lang="en-US" sz="1600">
                <a:solidFill>
                  <a:schemeClr val="dk1"/>
                </a:solidFill>
              </a:rPr>
              <a:t> </a:t>
            </a:r>
            <a:r>
              <a:rPr lang="en-US" sz="1600" b="1">
                <a:solidFill>
                  <a:schemeClr val="dk1"/>
                </a:solidFill>
              </a:rPr>
              <a:t>property should be same.</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For getting all the properties of the bean inside the jsp page the syntax of the &lt;jsp:getProperty&gt; should be</a:t>
            </a:r>
            <a:endParaRPr sz="1600" b="1">
              <a:solidFill>
                <a:schemeClr val="dk1"/>
              </a:solidFill>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p:txBody>
      </p:sp>
      <p:sp>
        <p:nvSpPr>
          <p:cNvPr id="722" name="Google Shape;722;p72"/>
          <p:cNvSpPr txBox="1"/>
          <p:nvPr/>
        </p:nvSpPr>
        <p:spPr>
          <a:xfrm>
            <a:off x="708338" y="2256370"/>
            <a:ext cx="7057622" cy="369332"/>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&lt;jsp:getProperty name="employee" property="name"/&gt;</a:t>
            </a:r>
            <a:endParaRPr/>
          </a:p>
        </p:txBody>
      </p:sp>
      <p:sp>
        <p:nvSpPr>
          <p:cNvPr id="723" name="Google Shape;723;p72"/>
          <p:cNvSpPr txBox="1"/>
          <p:nvPr/>
        </p:nvSpPr>
        <p:spPr>
          <a:xfrm>
            <a:off x="708338" y="5715935"/>
            <a:ext cx="7057622" cy="369332"/>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&lt;jsp:getProperty name="employee" property="*"/&gt;</a:t>
            </a:r>
            <a:endParaRPr/>
          </a:p>
        </p:txBody>
      </p:sp>
      <p:sp>
        <p:nvSpPr>
          <p:cNvPr id="724" name="Google Shape;724;p7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25" name="Google Shape;725;p7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26" name="Google Shape;726;p7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730"/>
        <p:cNvGrpSpPr/>
        <p:nvPr/>
      </p:nvGrpSpPr>
      <p:grpSpPr>
        <a:xfrm>
          <a:off x="0" y="0"/>
          <a:ext cx="0" cy="0"/>
          <a:chOff x="0" y="0"/>
          <a:chExt cx="0" cy="0"/>
        </a:xfrm>
      </p:grpSpPr>
      <p:sp>
        <p:nvSpPr>
          <p:cNvPr id="731" name="Google Shape;731;p73"/>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a:solidFill>
                  <a:schemeClr val="dk1"/>
                </a:solidFill>
              </a:rPr>
              <a:t>Example</a:t>
            </a:r>
            <a:endParaRPr b="1">
              <a:solidFill>
                <a:schemeClr val="dk1"/>
              </a:solidFill>
            </a:endParaRPr>
          </a:p>
        </p:txBody>
      </p:sp>
      <p:sp>
        <p:nvSpPr>
          <p:cNvPr id="732" name="Google Shape;732;p73"/>
          <p:cNvSpPr txBox="1">
            <a:spLocks noGrp="1"/>
          </p:cNvSpPr>
          <p:nvPr>
            <p:ph type="body" idx="1"/>
          </p:nvPr>
        </p:nvSpPr>
        <p:spPr>
          <a:xfrm>
            <a:off x="337417" y="814631"/>
            <a:ext cx="3178515" cy="5270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b="1">
                <a:solidFill>
                  <a:schemeClr val="dk1"/>
                </a:solidFill>
              </a:rPr>
              <a:t>Step 1: Create Java Bean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Dynamic Web Project</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a Package named JSPBean.</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a java class inside  JSPBean package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Assign the name of the class as Employee .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Declare and initialize two string variables " name " and " depart".</a:t>
            </a:r>
            <a:endParaRPr sz="1600">
              <a:solidFill>
                <a:schemeClr val="dk1"/>
              </a:solidFill>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p:txBody>
      </p:sp>
      <p:sp>
        <p:nvSpPr>
          <p:cNvPr id="733" name="Google Shape;733;p73"/>
          <p:cNvSpPr txBox="1"/>
          <p:nvPr/>
        </p:nvSpPr>
        <p:spPr>
          <a:xfrm>
            <a:off x="3773512" y="814631"/>
            <a:ext cx="4741840" cy="535531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package JSPBean;</a:t>
            </a:r>
            <a:endParaRPr/>
          </a:p>
          <a:p>
            <a:pPr marL="0" marR="0" lvl="0" indent="0" algn="l" rtl="0">
              <a:spcBef>
                <a:spcPts val="0"/>
              </a:spcBef>
              <a:spcAft>
                <a:spcPts val="0"/>
              </a:spcAft>
              <a:buNone/>
            </a:pP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public class Employee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private String name="Rajeshree";</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private String dept="CS";</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String getName()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return name;</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void setName(String name)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this.name = name;</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String getDept()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return dept;</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void setDept(String dept)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this.dept = dept;</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a:t>
            </a:r>
            <a:endParaRPr/>
          </a:p>
        </p:txBody>
      </p:sp>
      <p:sp>
        <p:nvSpPr>
          <p:cNvPr id="734" name="Google Shape;734;p7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35" name="Google Shape;735;p7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36" name="Google Shape;736;p7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740"/>
        <p:cNvGrpSpPr/>
        <p:nvPr/>
      </p:nvGrpSpPr>
      <p:grpSpPr>
        <a:xfrm>
          <a:off x="0" y="0"/>
          <a:ext cx="0" cy="0"/>
          <a:chOff x="0" y="0"/>
          <a:chExt cx="0" cy="0"/>
        </a:xfrm>
      </p:grpSpPr>
      <p:sp>
        <p:nvSpPr>
          <p:cNvPr id="741" name="Google Shape;741;p74"/>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a:solidFill>
                  <a:schemeClr val="dk1"/>
                </a:solidFill>
              </a:rPr>
              <a:t>Example</a:t>
            </a:r>
            <a:endParaRPr b="1">
              <a:solidFill>
                <a:schemeClr val="dk1"/>
              </a:solidFill>
            </a:endParaRPr>
          </a:p>
        </p:txBody>
      </p:sp>
      <p:sp>
        <p:nvSpPr>
          <p:cNvPr id="742" name="Google Shape;742;p74"/>
          <p:cNvSpPr txBox="1">
            <a:spLocks noGrp="1"/>
          </p:cNvSpPr>
          <p:nvPr>
            <p:ph type="body" idx="1"/>
          </p:nvPr>
        </p:nvSpPr>
        <p:spPr>
          <a:xfrm>
            <a:off x="337417" y="814631"/>
            <a:ext cx="8342944" cy="194144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b="1">
                <a:solidFill>
                  <a:schemeClr val="dk1"/>
                </a:solidFill>
              </a:rPr>
              <a:t>Step 2 : Create a jsp page</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a jsp page inside the project and name it as index.jsp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 Get the value of java Bean variable using &lt;jsp:getProperty&gt; tag.</a:t>
            </a:r>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p:txBody>
      </p:sp>
      <p:sp>
        <p:nvSpPr>
          <p:cNvPr id="743" name="Google Shape;743;p74"/>
          <p:cNvSpPr txBox="1"/>
          <p:nvPr/>
        </p:nvSpPr>
        <p:spPr>
          <a:xfrm>
            <a:off x="453325" y="2913887"/>
            <a:ext cx="8227036" cy="34163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&lt;body&gt;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&lt;jsp:useBean id=</a:t>
            </a:r>
            <a:r>
              <a:rPr lang="en-US" sz="1800" b="0" i="1">
                <a:solidFill>
                  <a:schemeClr val="dk1"/>
                </a:solidFill>
                <a:latin typeface="Quattrocento Sans"/>
                <a:ea typeface="Quattrocento Sans"/>
                <a:cs typeface="Quattrocento Sans"/>
                <a:sym typeface="Quattrocento Sans"/>
              </a:rPr>
              <a:t>"employee" class="JSPBean.Employee" /&gt;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&lt;div&gt;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&lt;h2&gt; Employee details  &lt;/h2&gt;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&lt;/div&gt;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&lt;jsp:getProperty name=</a:t>
            </a:r>
            <a:r>
              <a:rPr lang="en-US" sz="1800" b="0" i="1">
                <a:solidFill>
                  <a:schemeClr val="dk1"/>
                </a:solidFill>
                <a:latin typeface="Quattrocento Sans"/>
                <a:ea typeface="Quattrocento Sans"/>
                <a:cs typeface="Quattrocento Sans"/>
                <a:sym typeface="Quattrocento Sans"/>
              </a:rPr>
              <a:t>"employee" property="name" /&gt;&lt;br&gt;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&lt;jsp:getProperty name=</a:t>
            </a:r>
            <a:r>
              <a:rPr lang="en-US" sz="1800" b="0" i="1">
                <a:solidFill>
                  <a:schemeClr val="dk1"/>
                </a:solidFill>
                <a:latin typeface="Quattrocento Sans"/>
                <a:ea typeface="Quattrocento Sans"/>
                <a:cs typeface="Quattrocento Sans"/>
                <a:sym typeface="Quattrocento Sans"/>
              </a:rPr>
              <a:t>"employee" property="dept" /&gt;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&lt;/body&gt;</a:t>
            </a:r>
            <a:endParaRPr/>
          </a:p>
        </p:txBody>
      </p:sp>
      <p:sp>
        <p:nvSpPr>
          <p:cNvPr id="744" name="Google Shape;744;p7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45" name="Google Shape;745;p7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46" name="Google Shape;746;p7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750"/>
        <p:cNvGrpSpPr/>
        <p:nvPr/>
      </p:nvGrpSpPr>
      <p:grpSpPr>
        <a:xfrm>
          <a:off x="0" y="0"/>
          <a:ext cx="0" cy="0"/>
          <a:chOff x="0" y="0"/>
          <a:chExt cx="0" cy="0"/>
        </a:xfrm>
      </p:grpSpPr>
      <p:sp>
        <p:nvSpPr>
          <p:cNvPr id="751" name="Google Shape;751;p75"/>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a:solidFill>
                  <a:schemeClr val="dk1"/>
                </a:solidFill>
              </a:rPr>
              <a:t>Example :Example of </a:t>
            </a:r>
            <a:r>
              <a:rPr lang="en-US" b="1">
                <a:solidFill>
                  <a:srgbClr val="0070C0"/>
                </a:solidFill>
              </a:rPr>
              <a:t>&lt;jsp:setProperty&gt;</a:t>
            </a:r>
            <a:r>
              <a:rPr lang="en-US" b="1">
                <a:solidFill>
                  <a:schemeClr val="dk1"/>
                </a:solidFill>
              </a:rPr>
              <a:t> :</a:t>
            </a:r>
            <a:endParaRPr b="1">
              <a:solidFill>
                <a:schemeClr val="dk1"/>
              </a:solidFill>
            </a:endParaRPr>
          </a:p>
        </p:txBody>
      </p:sp>
      <p:sp>
        <p:nvSpPr>
          <p:cNvPr id="752" name="Google Shape;752;p75"/>
          <p:cNvSpPr txBox="1">
            <a:spLocks noGrp="1"/>
          </p:cNvSpPr>
          <p:nvPr>
            <p:ph type="body" idx="1"/>
          </p:nvPr>
        </p:nvSpPr>
        <p:spPr>
          <a:xfrm>
            <a:off x="337417" y="814631"/>
            <a:ext cx="3178515" cy="5270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b="1">
                <a:solidFill>
                  <a:schemeClr val="dk1"/>
                </a:solidFill>
              </a:rPr>
              <a:t>Step 1: Create Java Bean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Dynamic Web Project</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a Package named JSPBean.</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a java class inside  JSPBean package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Assign the name of the class as Employee .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Declare and initialize two string variables " name " and " depart".</a:t>
            </a:r>
            <a:endParaRPr sz="1600">
              <a:solidFill>
                <a:schemeClr val="dk1"/>
              </a:solidFill>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p:txBody>
      </p:sp>
      <p:sp>
        <p:nvSpPr>
          <p:cNvPr id="753" name="Google Shape;753;p75"/>
          <p:cNvSpPr txBox="1"/>
          <p:nvPr/>
        </p:nvSpPr>
        <p:spPr>
          <a:xfrm>
            <a:off x="3773512" y="814631"/>
            <a:ext cx="4741840" cy="535531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package JSPBean;</a:t>
            </a:r>
            <a:endParaRPr/>
          </a:p>
          <a:p>
            <a:pPr marL="0" marR="0" lvl="0" indent="0" algn="l" rtl="0">
              <a:spcBef>
                <a:spcPts val="0"/>
              </a:spcBef>
              <a:spcAft>
                <a:spcPts val="0"/>
              </a:spcAft>
              <a:buNone/>
            </a:pP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public class Employee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private String name;</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private String dept;</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String getName()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return name;</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void setName(String name)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this.name = name;</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String getDept()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return dept;</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public void setDept(String dept) {</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this.dept = dept;</a:t>
            </a:r>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	}</a:t>
            </a: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b="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a:solidFill>
                  <a:schemeClr val="dk1"/>
                </a:solidFill>
                <a:latin typeface="Quattrocento Sans"/>
                <a:ea typeface="Quattrocento Sans"/>
                <a:cs typeface="Quattrocento Sans"/>
                <a:sym typeface="Quattrocento Sans"/>
              </a:rPr>
              <a:t>}</a:t>
            </a:r>
            <a:endParaRPr/>
          </a:p>
        </p:txBody>
      </p:sp>
      <p:sp>
        <p:nvSpPr>
          <p:cNvPr id="754" name="Google Shape;754;p7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55" name="Google Shape;755;p7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56" name="Google Shape;756;p7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760"/>
        <p:cNvGrpSpPr/>
        <p:nvPr/>
      </p:nvGrpSpPr>
      <p:grpSpPr>
        <a:xfrm>
          <a:off x="0" y="0"/>
          <a:ext cx="0" cy="0"/>
          <a:chOff x="0" y="0"/>
          <a:chExt cx="0" cy="0"/>
        </a:xfrm>
      </p:grpSpPr>
      <p:sp>
        <p:nvSpPr>
          <p:cNvPr id="761" name="Google Shape;761;p76"/>
          <p:cNvSpPr txBox="1">
            <a:spLocks noGrp="1"/>
          </p:cNvSpPr>
          <p:nvPr>
            <p:ph type="body" idx="1"/>
          </p:nvPr>
        </p:nvSpPr>
        <p:spPr>
          <a:xfrm>
            <a:off x="337417" y="814631"/>
            <a:ext cx="8342944" cy="194144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b="1">
                <a:solidFill>
                  <a:schemeClr val="dk1"/>
                </a:solidFill>
              </a:rPr>
              <a:t>Step 2 : Create a jsp page</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Create a jsp page inside the project and name it as index.jsp .</a:t>
            </a:r>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 Get the value of java Bean variable using &lt;jsp:getProperty&gt; tag.</a:t>
            </a:r>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p:txBody>
      </p:sp>
      <p:sp>
        <p:nvSpPr>
          <p:cNvPr id="762" name="Google Shape;762;p76"/>
          <p:cNvSpPr txBox="1"/>
          <p:nvPr/>
        </p:nvSpPr>
        <p:spPr>
          <a:xfrm>
            <a:off x="395371" y="2463126"/>
            <a:ext cx="8227036" cy="424731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&lt;body&gt;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&lt;jsp:useBean id=</a:t>
            </a:r>
            <a:r>
              <a:rPr lang="en-US" sz="1800" b="0" i="1">
                <a:solidFill>
                  <a:schemeClr val="dk1"/>
                </a:solidFill>
                <a:latin typeface="Quattrocento Sans"/>
                <a:ea typeface="Quattrocento Sans"/>
                <a:cs typeface="Quattrocento Sans"/>
                <a:sym typeface="Quattrocento Sans"/>
              </a:rPr>
              <a:t>"employee" class="JSPBean.Employee" /&gt;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&lt;jsp:setProperty name=</a:t>
            </a:r>
            <a:r>
              <a:rPr lang="en-US" sz="1800" b="0" i="1">
                <a:solidFill>
                  <a:schemeClr val="dk1"/>
                </a:solidFill>
                <a:latin typeface="Quattrocento Sans"/>
                <a:ea typeface="Quattrocento Sans"/>
                <a:cs typeface="Quattrocento Sans"/>
                <a:sym typeface="Quattrocento Sans"/>
              </a:rPr>
              <a:t>"employee" property="name" vapue=“rajeshree”/&gt;&lt;br&gt;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&lt;jsp:setProperty name=</a:t>
            </a:r>
            <a:r>
              <a:rPr lang="en-US" sz="1800" b="0" i="1">
                <a:solidFill>
                  <a:schemeClr val="dk1"/>
                </a:solidFill>
                <a:latin typeface="Quattrocento Sans"/>
                <a:ea typeface="Quattrocento Sans"/>
                <a:cs typeface="Quattrocento Sans"/>
                <a:sym typeface="Quattrocento Sans"/>
              </a:rPr>
              <a:t>"employee" property="dept“ value=“CS” /&gt;</a:t>
            </a:r>
            <a:r>
              <a:rPr lang="en-US" sz="1800" b="0">
                <a:solidFill>
                  <a:schemeClr val="dk1"/>
                </a:solidFill>
                <a:latin typeface="Quattrocento Sans"/>
                <a:ea typeface="Quattrocento Sans"/>
                <a:cs typeface="Quattrocento Sans"/>
                <a:sym typeface="Quattrocento Sans"/>
              </a:rPr>
              <a:t> </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&lt;div&gt;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&lt;h2&gt; Employee details  &lt;/h2&gt;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&lt;/div&gt;</a:t>
            </a:r>
            <a:endParaRPr sz="1800" b="0">
              <a:solidFill>
                <a:schemeClr val="dk1"/>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&lt;jsp:getProperty name=</a:t>
            </a:r>
            <a:r>
              <a:rPr lang="en-US" sz="1800" b="0" i="1">
                <a:solidFill>
                  <a:schemeClr val="dk1"/>
                </a:solidFill>
                <a:latin typeface="Quattrocento Sans"/>
                <a:ea typeface="Quattrocento Sans"/>
                <a:cs typeface="Quattrocento Sans"/>
                <a:sym typeface="Quattrocento Sans"/>
              </a:rPr>
              <a:t>"employee" property="name" /&gt;&lt;br&gt;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    &lt;jsp:getProperty name=</a:t>
            </a:r>
            <a:r>
              <a:rPr lang="en-US" sz="1800" b="0" i="1">
                <a:solidFill>
                  <a:schemeClr val="dk1"/>
                </a:solidFill>
                <a:latin typeface="Quattrocento Sans"/>
                <a:ea typeface="Quattrocento Sans"/>
                <a:cs typeface="Quattrocento Sans"/>
                <a:sym typeface="Quattrocento Sans"/>
              </a:rPr>
              <a:t>"employee" property="dept" /&gt;</a:t>
            </a:r>
            <a:endParaRPr/>
          </a:p>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&lt;/body&gt;</a:t>
            </a:r>
            <a:endParaRPr/>
          </a:p>
        </p:txBody>
      </p:sp>
      <p:sp>
        <p:nvSpPr>
          <p:cNvPr id="763" name="Google Shape;763;p76"/>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a:solidFill>
                  <a:schemeClr val="dk1"/>
                </a:solidFill>
              </a:rPr>
              <a:t>Example :Example of </a:t>
            </a:r>
            <a:r>
              <a:rPr lang="en-US" b="1">
                <a:solidFill>
                  <a:srgbClr val="0070C0"/>
                </a:solidFill>
              </a:rPr>
              <a:t>&lt;jsp:setProperty&gt;</a:t>
            </a:r>
            <a:r>
              <a:rPr lang="en-US" b="1">
                <a:solidFill>
                  <a:schemeClr val="dk1"/>
                </a:solidFill>
              </a:rPr>
              <a:t> :</a:t>
            </a:r>
            <a:endParaRPr b="1">
              <a:solidFill>
                <a:schemeClr val="dk1"/>
              </a:solidFill>
            </a:endParaRPr>
          </a:p>
        </p:txBody>
      </p:sp>
      <p:sp>
        <p:nvSpPr>
          <p:cNvPr id="764" name="Google Shape;764;p7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65" name="Google Shape;765;p7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66" name="Google Shape;766;p7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770"/>
        <p:cNvGrpSpPr/>
        <p:nvPr/>
      </p:nvGrpSpPr>
      <p:grpSpPr>
        <a:xfrm>
          <a:off x="0" y="0"/>
          <a:ext cx="0" cy="0"/>
          <a:chOff x="0" y="0"/>
          <a:chExt cx="0" cy="0"/>
        </a:xfrm>
      </p:grpSpPr>
      <p:sp>
        <p:nvSpPr>
          <p:cNvPr id="771" name="Google Shape;771;p77"/>
          <p:cNvSpPr txBox="1">
            <a:spLocks noGrp="1"/>
          </p:cNvSpPr>
          <p:nvPr>
            <p:ph type="body" idx="1"/>
          </p:nvPr>
        </p:nvSpPr>
        <p:spPr>
          <a:xfrm>
            <a:off x="337417" y="814631"/>
            <a:ext cx="8342944" cy="1941448"/>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 Used to forward the request to another resource it may be jsp, html or another resource.</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without parameter</a:t>
            </a:r>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with parameter</a:t>
            </a:r>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p:txBody>
      </p:sp>
      <p:sp>
        <p:nvSpPr>
          <p:cNvPr id="772" name="Google Shape;772;p77"/>
          <p:cNvSpPr txBox="1"/>
          <p:nvPr/>
        </p:nvSpPr>
        <p:spPr>
          <a:xfrm>
            <a:off x="839691" y="2721104"/>
            <a:ext cx="6610736" cy="507831"/>
          </a:xfrm>
          <a:prstGeom prst="rect">
            <a:avLst/>
          </a:prstGeom>
          <a:solidFill>
            <a:srgbClr val="92D05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a:solidFill>
                  <a:schemeClr val="dk1"/>
                </a:solidFill>
                <a:latin typeface="Quattrocento Sans"/>
                <a:ea typeface="Quattrocento Sans"/>
                <a:cs typeface="Quattrocento Sans"/>
                <a:sym typeface="Quattrocento Sans"/>
              </a:rPr>
              <a:t>&lt;jsp:forward page="relativeURL | &lt;%= expression %&gt;" /&gt;  </a:t>
            </a:r>
            <a:endParaRPr/>
          </a:p>
        </p:txBody>
      </p:sp>
      <p:sp>
        <p:nvSpPr>
          <p:cNvPr id="773" name="Google Shape;773;p77"/>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jsp:forward action tag</a:t>
            </a:r>
            <a:endParaRPr/>
          </a:p>
        </p:txBody>
      </p:sp>
      <p:sp>
        <p:nvSpPr>
          <p:cNvPr id="774" name="Google Shape;774;p77"/>
          <p:cNvSpPr txBox="1"/>
          <p:nvPr/>
        </p:nvSpPr>
        <p:spPr>
          <a:xfrm>
            <a:off x="839691" y="4627577"/>
            <a:ext cx="7995216" cy="1154483"/>
          </a:xfrm>
          <a:prstGeom prst="rect">
            <a:avLst/>
          </a:prstGeom>
          <a:solidFill>
            <a:srgbClr val="92D05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0">
                <a:solidFill>
                  <a:schemeClr val="dk1"/>
                </a:solidFill>
                <a:latin typeface="Quattrocento Sans"/>
                <a:ea typeface="Quattrocento Sans"/>
                <a:cs typeface="Quattrocento Sans"/>
                <a:sym typeface="Quattrocento Sans"/>
              </a:rPr>
              <a:t>&lt;jsp:forward page="relativeURL | &lt;%= expression %&gt;"&gt;  </a:t>
            </a:r>
            <a:endParaRPr/>
          </a:p>
          <a:p>
            <a:pPr marL="0" marR="0" lvl="0" indent="0" algn="l" rtl="0">
              <a:lnSpc>
                <a:spcPct val="150000"/>
              </a:lnSpc>
              <a:spcBef>
                <a:spcPts val="0"/>
              </a:spcBef>
              <a:spcAft>
                <a:spcPts val="0"/>
              </a:spcAft>
              <a:buNone/>
            </a:pPr>
            <a:r>
              <a:rPr lang="en-US" sz="1600" b="0">
                <a:solidFill>
                  <a:schemeClr val="dk1"/>
                </a:solidFill>
                <a:latin typeface="Quattrocento Sans"/>
                <a:ea typeface="Quattrocento Sans"/>
                <a:cs typeface="Quattrocento Sans"/>
                <a:sym typeface="Quattrocento Sans"/>
              </a:rPr>
              <a:t>&lt;jsp:param name="parametername" value="parametervalue | &lt;%=expression%&gt;" /&gt;  </a:t>
            </a:r>
            <a:endParaRPr/>
          </a:p>
          <a:p>
            <a:pPr marL="0" marR="0" lvl="0" indent="0" algn="l" rtl="0">
              <a:lnSpc>
                <a:spcPct val="150000"/>
              </a:lnSpc>
              <a:spcBef>
                <a:spcPts val="0"/>
              </a:spcBef>
              <a:spcAft>
                <a:spcPts val="0"/>
              </a:spcAft>
              <a:buNone/>
            </a:pPr>
            <a:r>
              <a:rPr lang="en-US" sz="1600" b="0">
                <a:solidFill>
                  <a:schemeClr val="dk1"/>
                </a:solidFill>
                <a:latin typeface="Quattrocento Sans"/>
                <a:ea typeface="Quattrocento Sans"/>
                <a:cs typeface="Quattrocento Sans"/>
                <a:sym typeface="Quattrocento Sans"/>
              </a:rPr>
              <a:t>&lt;/jsp:forward&gt;  </a:t>
            </a:r>
            <a:endParaRPr/>
          </a:p>
        </p:txBody>
      </p:sp>
      <p:sp>
        <p:nvSpPr>
          <p:cNvPr id="775" name="Google Shape;775;p7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76" name="Google Shape;776;p7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77" name="Google Shape;777;p7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781"/>
        <p:cNvGrpSpPr/>
        <p:nvPr/>
      </p:nvGrpSpPr>
      <p:grpSpPr>
        <a:xfrm>
          <a:off x="0" y="0"/>
          <a:ext cx="0" cy="0"/>
          <a:chOff x="0" y="0"/>
          <a:chExt cx="0" cy="0"/>
        </a:xfrm>
      </p:grpSpPr>
      <p:sp>
        <p:nvSpPr>
          <p:cNvPr id="782" name="Google Shape;782;p78"/>
          <p:cNvSpPr txBox="1">
            <a:spLocks noGrp="1"/>
          </p:cNvSpPr>
          <p:nvPr>
            <p:ph type="body" idx="1"/>
          </p:nvPr>
        </p:nvSpPr>
        <p:spPr>
          <a:xfrm>
            <a:off x="491963" y="985717"/>
            <a:ext cx="8342944" cy="1941448"/>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useful for passing the parameters to Other JSP action tags such as JSP include &amp; JSP forward tag. </a:t>
            </a:r>
            <a:endParaRPr sz="1800">
              <a:solidFill>
                <a:schemeClr val="dk1"/>
              </a:solidFill>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New JSP pages can have access to those parameters using request object itself.</a:t>
            </a:r>
            <a:endParaRPr sz="1800">
              <a:solidFill>
                <a:schemeClr val="dk1"/>
              </a:solidFill>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Syntax  </a:t>
            </a:r>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0" lvl="0" indent="0" algn="l" rtl="0">
              <a:lnSpc>
                <a:spcPct val="150000"/>
              </a:lnSpc>
              <a:spcBef>
                <a:spcPts val="1440"/>
              </a:spcBef>
              <a:spcAft>
                <a:spcPts val="0"/>
              </a:spcAft>
              <a:buClr>
                <a:srgbClr val="7F7F7F"/>
              </a:buClr>
              <a:buSzPts val="1800"/>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p:txBody>
      </p:sp>
      <p:sp>
        <p:nvSpPr>
          <p:cNvPr id="783" name="Google Shape;783;p78"/>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&lt;jsp:param&gt;</a:t>
            </a:r>
            <a:endParaRPr/>
          </a:p>
        </p:txBody>
      </p:sp>
      <p:sp>
        <p:nvSpPr>
          <p:cNvPr id="784" name="Google Shape;784;p78"/>
          <p:cNvSpPr txBox="1"/>
          <p:nvPr/>
        </p:nvSpPr>
        <p:spPr>
          <a:xfrm>
            <a:off x="839691" y="3751814"/>
            <a:ext cx="7995216" cy="1200329"/>
          </a:xfrm>
          <a:prstGeom prst="rect">
            <a:avLst/>
          </a:prstGeom>
          <a:solidFill>
            <a:srgbClr val="92D05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0">
                <a:solidFill>
                  <a:schemeClr val="dk1"/>
                </a:solidFill>
                <a:latin typeface="Quattrocento Sans"/>
                <a:ea typeface="Quattrocento Sans"/>
                <a:cs typeface="Quattrocento Sans"/>
                <a:sym typeface="Quattrocento Sans"/>
              </a:rPr>
              <a:t> </a:t>
            </a:r>
            <a:endParaRPr sz="1600" b="0">
              <a:solidFill>
                <a:schemeClr val="dk1"/>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None/>
            </a:pPr>
            <a:r>
              <a:rPr lang="en-US" sz="1600" b="0">
                <a:solidFill>
                  <a:schemeClr val="dk1"/>
                </a:solidFill>
                <a:latin typeface="Quattrocento Sans"/>
                <a:ea typeface="Quattrocento Sans"/>
                <a:cs typeface="Quattrocento Sans"/>
                <a:sym typeface="Quattrocento Sans"/>
              </a:rPr>
              <a:t>&lt;jsp:param name="parametername" value="parametervalue | &lt;%=expression%&gt;" /&gt;  </a:t>
            </a:r>
            <a:endParaRPr/>
          </a:p>
          <a:p>
            <a:pPr marL="0" marR="0" lvl="0" indent="0" algn="l" rtl="0">
              <a:lnSpc>
                <a:spcPct val="150000"/>
              </a:lnSpc>
              <a:spcBef>
                <a:spcPts val="0"/>
              </a:spcBef>
              <a:spcAft>
                <a:spcPts val="0"/>
              </a:spcAft>
              <a:buNone/>
            </a:pPr>
            <a:r>
              <a:rPr lang="en-US" sz="1600" b="0">
                <a:solidFill>
                  <a:schemeClr val="dk1"/>
                </a:solidFill>
                <a:latin typeface="Quattrocento Sans"/>
                <a:ea typeface="Quattrocento Sans"/>
                <a:cs typeface="Quattrocento Sans"/>
                <a:sym typeface="Quattrocento Sans"/>
              </a:rPr>
              <a:t> </a:t>
            </a:r>
            <a:endParaRPr sz="1600" b="0">
              <a:solidFill>
                <a:schemeClr val="dk1"/>
              </a:solidFill>
              <a:latin typeface="Quattrocento Sans"/>
              <a:ea typeface="Quattrocento Sans"/>
              <a:cs typeface="Quattrocento Sans"/>
              <a:sym typeface="Quattrocento Sans"/>
            </a:endParaRPr>
          </a:p>
        </p:txBody>
      </p:sp>
      <p:sp>
        <p:nvSpPr>
          <p:cNvPr id="785" name="Google Shape;785;p7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86" name="Google Shape;786;p7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87" name="Google Shape;787;p7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92717" y="51515"/>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What is JSP Life Cycle?</a:t>
            </a:r>
            <a:endParaRPr/>
          </a:p>
        </p:txBody>
      </p:sp>
      <p:grpSp>
        <p:nvGrpSpPr>
          <p:cNvPr id="176" name="Google Shape;176;p21"/>
          <p:cNvGrpSpPr/>
          <p:nvPr/>
        </p:nvGrpSpPr>
        <p:grpSpPr>
          <a:xfrm>
            <a:off x="833422" y="1551547"/>
            <a:ext cx="7491604" cy="4951868"/>
            <a:chOff x="833422" y="1551547"/>
            <a:chExt cx="7491604" cy="4951868"/>
          </a:xfrm>
        </p:grpSpPr>
        <p:sp>
          <p:nvSpPr>
            <p:cNvPr id="177" name="Google Shape;177;p21"/>
            <p:cNvSpPr/>
            <p:nvPr/>
          </p:nvSpPr>
          <p:spPr>
            <a:xfrm>
              <a:off x="833422" y="1551547"/>
              <a:ext cx="2094862" cy="1142643"/>
            </a:xfrm>
            <a:custGeom>
              <a:avLst/>
              <a:gdLst/>
              <a:ahLst/>
              <a:cxnLst/>
              <a:rect l="l" t="t" r="r" b="b"/>
              <a:pathLst>
                <a:path w="1904405" h="1142643" extrusionOk="0">
                  <a:moveTo>
                    <a:pt x="0" y="114264"/>
                  </a:moveTo>
                  <a:cubicBezTo>
                    <a:pt x="0" y="51158"/>
                    <a:pt x="51158" y="0"/>
                    <a:pt x="114264" y="0"/>
                  </a:cubicBezTo>
                  <a:lnTo>
                    <a:pt x="1790141" y="0"/>
                  </a:lnTo>
                  <a:cubicBezTo>
                    <a:pt x="1853247" y="0"/>
                    <a:pt x="1904405" y="51158"/>
                    <a:pt x="1904405" y="114264"/>
                  </a:cubicBezTo>
                  <a:lnTo>
                    <a:pt x="1904405" y="1028379"/>
                  </a:lnTo>
                  <a:cubicBezTo>
                    <a:pt x="1904405" y="1091485"/>
                    <a:pt x="1853247" y="1142643"/>
                    <a:pt x="1790141" y="1142643"/>
                  </a:cubicBezTo>
                  <a:lnTo>
                    <a:pt x="114264" y="1142643"/>
                  </a:lnTo>
                  <a:cubicBezTo>
                    <a:pt x="51158" y="1142643"/>
                    <a:pt x="0" y="1091485"/>
                    <a:pt x="0" y="1028379"/>
                  </a:cubicBezTo>
                  <a:lnTo>
                    <a:pt x="0" y="114264"/>
                  </a:lnTo>
                  <a:close/>
                </a:path>
              </a:pathLst>
            </a:custGeom>
            <a:solidFill>
              <a:schemeClr val="lt1"/>
            </a:solidFill>
            <a:ln w="12700" cap="flat" cmpd="sng">
              <a:solidFill>
                <a:srgbClr val="528CBE"/>
              </a:solidFill>
              <a:prstDash val="solid"/>
              <a:miter lim="800000"/>
              <a:headEnd type="none" w="sm" len="sm"/>
              <a:tailEnd type="none" w="sm" len="sm"/>
            </a:ln>
          </p:spPr>
          <p:txBody>
            <a:bodyPr spcFirstLastPara="1" wrap="square" lIns="94425" tIns="94425" rIns="94425" bIns="94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1.</a:t>
              </a:r>
              <a:endParaRPr/>
            </a:p>
            <a:p>
              <a:pPr marL="0" marR="0" lvl="0" indent="0" algn="ctr" rtl="0">
                <a:lnSpc>
                  <a:spcPct val="90000"/>
                </a:lnSpc>
                <a:spcBef>
                  <a:spcPts val="56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Translation</a:t>
              </a:r>
              <a:endParaRPr/>
            </a:p>
            <a:p>
              <a:pPr marL="0" marR="0" lvl="0" indent="0" algn="ctr" rtl="0">
                <a:lnSpc>
                  <a:spcPct val="90000"/>
                </a:lnSpc>
                <a:spcBef>
                  <a:spcPts val="560"/>
                </a:spcBef>
                <a:spcAft>
                  <a:spcPts val="0"/>
                </a:spcAft>
                <a:buNone/>
              </a:pPr>
              <a:r>
                <a:rPr lang="en-US" sz="1300" b="0" i="0" u="none" strike="noStrike" cap="none">
                  <a:solidFill>
                    <a:schemeClr val="dk1"/>
                  </a:solidFill>
                  <a:latin typeface="Quattrocento Sans"/>
                  <a:ea typeface="Quattrocento Sans"/>
                  <a:cs typeface="Quattrocento Sans"/>
                  <a:sym typeface="Quattrocento Sans"/>
                </a:rPr>
                <a:t>(demo.jsp translated to  servlet)</a:t>
              </a:r>
              <a:endParaRPr sz="1300" b="0" i="0" u="none" strike="noStrike" cap="none">
                <a:solidFill>
                  <a:schemeClr val="dk1"/>
                </a:solidFill>
                <a:latin typeface="Quattrocento Sans"/>
                <a:ea typeface="Quattrocento Sans"/>
                <a:cs typeface="Quattrocento Sans"/>
                <a:sym typeface="Quattrocento Sans"/>
              </a:endParaRPr>
            </a:p>
          </p:txBody>
        </p:sp>
        <p:sp>
          <p:nvSpPr>
            <p:cNvPr id="178" name="Google Shape;178;p21"/>
            <p:cNvSpPr/>
            <p:nvPr/>
          </p:nvSpPr>
          <p:spPr>
            <a:xfrm rot="528">
              <a:off x="3018492" y="1866721"/>
              <a:ext cx="424213" cy="472292"/>
            </a:xfrm>
            <a:custGeom>
              <a:avLst/>
              <a:gdLst/>
              <a:ahLst/>
              <a:cxnLst/>
              <a:rect l="l" t="t" r="r" b="b"/>
              <a:pathLst>
                <a:path w="424213" h="472292" extrusionOk="0">
                  <a:moveTo>
                    <a:pt x="0" y="94458"/>
                  </a:moveTo>
                  <a:lnTo>
                    <a:pt x="212107" y="94458"/>
                  </a:lnTo>
                  <a:lnTo>
                    <a:pt x="212107" y="0"/>
                  </a:lnTo>
                  <a:lnTo>
                    <a:pt x="424213" y="236146"/>
                  </a:lnTo>
                  <a:lnTo>
                    <a:pt x="212107" y="472292"/>
                  </a:lnTo>
                  <a:lnTo>
                    <a:pt x="212107" y="377834"/>
                  </a:lnTo>
                  <a:lnTo>
                    <a:pt x="0" y="377834"/>
                  </a:lnTo>
                  <a:lnTo>
                    <a:pt x="0" y="94458"/>
                  </a:lnTo>
                  <a:close/>
                </a:path>
              </a:pathLst>
            </a:custGeom>
            <a:solidFill>
              <a:srgbClr val="B3CAE7"/>
            </a:solidFill>
            <a:ln>
              <a:noFill/>
            </a:ln>
          </p:spPr>
          <p:txBody>
            <a:bodyPr spcFirstLastPara="1" wrap="square" lIns="0" tIns="94450" rIns="127250" bIns="9445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9" name="Google Shape;179;p21"/>
            <p:cNvSpPr/>
            <p:nvPr/>
          </p:nvSpPr>
          <p:spPr>
            <a:xfrm>
              <a:off x="3538230" y="1551962"/>
              <a:ext cx="2094862" cy="1142643"/>
            </a:xfrm>
            <a:custGeom>
              <a:avLst/>
              <a:gdLst/>
              <a:ahLst/>
              <a:cxnLst/>
              <a:rect l="l" t="t" r="r" b="b"/>
              <a:pathLst>
                <a:path w="1904405" h="1142643" extrusionOk="0">
                  <a:moveTo>
                    <a:pt x="0" y="114264"/>
                  </a:moveTo>
                  <a:cubicBezTo>
                    <a:pt x="0" y="51158"/>
                    <a:pt x="51158" y="0"/>
                    <a:pt x="114264" y="0"/>
                  </a:cubicBezTo>
                  <a:lnTo>
                    <a:pt x="1790141" y="0"/>
                  </a:lnTo>
                  <a:cubicBezTo>
                    <a:pt x="1853247" y="0"/>
                    <a:pt x="1904405" y="51158"/>
                    <a:pt x="1904405" y="114264"/>
                  </a:cubicBezTo>
                  <a:lnTo>
                    <a:pt x="1904405" y="1028379"/>
                  </a:lnTo>
                  <a:cubicBezTo>
                    <a:pt x="1904405" y="1091485"/>
                    <a:pt x="1853247" y="1142643"/>
                    <a:pt x="1790141" y="1142643"/>
                  </a:cubicBezTo>
                  <a:lnTo>
                    <a:pt x="114264" y="1142643"/>
                  </a:lnTo>
                  <a:cubicBezTo>
                    <a:pt x="51158" y="1142643"/>
                    <a:pt x="0" y="1091485"/>
                    <a:pt x="0" y="1028379"/>
                  </a:cubicBezTo>
                  <a:lnTo>
                    <a:pt x="0" y="114264"/>
                  </a:lnTo>
                  <a:close/>
                </a:path>
              </a:pathLst>
            </a:custGeom>
            <a:solidFill>
              <a:schemeClr val="lt1"/>
            </a:solidFill>
            <a:ln w="12700" cap="flat" cmpd="sng">
              <a:solidFill>
                <a:srgbClr val="528CBE"/>
              </a:solidFill>
              <a:prstDash val="solid"/>
              <a:miter lim="800000"/>
              <a:headEnd type="none" w="sm" len="sm"/>
              <a:tailEnd type="none" w="sm" len="sm"/>
            </a:ln>
          </p:spPr>
          <p:txBody>
            <a:bodyPr spcFirstLastPara="1" wrap="square" lIns="94425" tIns="94425" rIns="94425" bIns="94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2.</a:t>
              </a:r>
              <a:endParaRPr/>
            </a:p>
            <a:p>
              <a:pPr marL="0" marR="0" lvl="0" indent="0" algn="ctr" rtl="0">
                <a:lnSpc>
                  <a:spcPct val="90000"/>
                </a:lnSpc>
                <a:spcBef>
                  <a:spcPts val="56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Compilation</a:t>
              </a:r>
              <a:endParaRPr/>
            </a:p>
            <a:p>
              <a:pPr marL="0" marR="0" lvl="0" indent="0" algn="ctr" rtl="0">
                <a:lnSpc>
                  <a:spcPct val="90000"/>
                </a:lnSpc>
                <a:spcBef>
                  <a:spcPts val="560"/>
                </a:spcBef>
                <a:spcAft>
                  <a:spcPts val="0"/>
                </a:spcAft>
                <a:buNone/>
              </a:pPr>
              <a:r>
                <a:rPr lang="en-US" sz="1300" b="0" i="0" u="none" strike="noStrike" cap="none">
                  <a:solidFill>
                    <a:schemeClr val="dk1"/>
                  </a:solidFill>
                  <a:latin typeface="Quattrocento Sans"/>
                  <a:ea typeface="Quattrocento Sans"/>
                  <a:cs typeface="Quattrocento Sans"/>
                  <a:sym typeface="Quattrocento Sans"/>
                </a:rPr>
                <a:t>(servlet demo_jsp.java created)</a:t>
              </a:r>
              <a:endParaRPr sz="1300" b="0" i="0" u="none" strike="noStrike" cap="none">
                <a:solidFill>
                  <a:schemeClr val="dk1"/>
                </a:solidFill>
                <a:latin typeface="Quattrocento Sans"/>
                <a:ea typeface="Quattrocento Sans"/>
                <a:cs typeface="Quattrocento Sans"/>
                <a:sym typeface="Quattrocento Sans"/>
              </a:endParaRPr>
            </a:p>
          </p:txBody>
        </p:sp>
        <p:sp>
          <p:nvSpPr>
            <p:cNvPr id="180" name="Google Shape;180;p21"/>
            <p:cNvSpPr/>
            <p:nvPr/>
          </p:nvSpPr>
          <p:spPr>
            <a:xfrm rot="31080">
              <a:off x="5720459" y="1878992"/>
              <a:ext cx="417407" cy="472292"/>
            </a:xfrm>
            <a:custGeom>
              <a:avLst/>
              <a:gdLst/>
              <a:ahLst/>
              <a:cxnLst/>
              <a:rect l="l" t="t" r="r" b="b"/>
              <a:pathLst>
                <a:path w="417407" h="472292" extrusionOk="0">
                  <a:moveTo>
                    <a:pt x="0" y="94458"/>
                  </a:moveTo>
                  <a:lnTo>
                    <a:pt x="208704" y="94458"/>
                  </a:lnTo>
                  <a:lnTo>
                    <a:pt x="208704" y="0"/>
                  </a:lnTo>
                  <a:lnTo>
                    <a:pt x="417407" y="236146"/>
                  </a:lnTo>
                  <a:lnTo>
                    <a:pt x="208704" y="472292"/>
                  </a:lnTo>
                  <a:lnTo>
                    <a:pt x="208704" y="377834"/>
                  </a:lnTo>
                  <a:lnTo>
                    <a:pt x="0" y="377834"/>
                  </a:lnTo>
                  <a:lnTo>
                    <a:pt x="0" y="94458"/>
                  </a:lnTo>
                  <a:close/>
                </a:path>
              </a:pathLst>
            </a:custGeom>
            <a:solidFill>
              <a:srgbClr val="B3CAE7"/>
            </a:solidFill>
            <a:ln>
              <a:noFill/>
            </a:ln>
          </p:spPr>
          <p:txBody>
            <a:bodyPr spcFirstLastPara="1" wrap="square" lIns="0" tIns="94450" rIns="125200" bIns="9445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1" name="Google Shape;181;p21"/>
            <p:cNvSpPr/>
            <p:nvPr/>
          </p:nvSpPr>
          <p:spPr>
            <a:xfrm>
              <a:off x="6230164" y="1576300"/>
              <a:ext cx="2094862" cy="1142643"/>
            </a:xfrm>
            <a:custGeom>
              <a:avLst/>
              <a:gdLst/>
              <a:ahLst/>
              <a:cxnLst/>
              <a:rect l="l" t="t" r="r" b="b"/>
              <a:pathLst>
                <a:path w="1904405" h="1142643" extrusionOk="0">
                  <a:moveTo>
                    <a:pt x="0" y="114264"/>
                  </a:moveTo>
                  <a:cubicBezTo>
                    <a:pt x="0" y="51158"/>
                    <a:pt x="51158" y="0"/>
                    <a:pt x="114264" y="0"/>
                  </a:cubicBezTo>
                  <a:lnTo>
                    <a:pt x="1790141" y="0"/>
                  </a:lnTo>
                  <a:cubicBezTo>
                    <a:pt x="1853247" y="0"/>
                    <a:pt x="1904405" y="51158"/>
                    <a:pt x="1904405" y="114264"/>
                  </a:cubicBezTo>
                  <a:lnTo>
                    <a:pt x="1904405" y="1028379"/>
                  </a:lnTo>
                  <a:cubicBezTo>
                    <a:pt x="1904405" y="1091485"/>
                    <a:pt x="1853247" y="1142643"/>
                    <a:pt x="1790141" y="1142643"/>
                  </a:cubicBezTo>
                  <a:lnTo>
                    <a:pt x="114264" y="1142643"/>
                  </a:lnTo>
                  <a:cubicBezTo>
                    <a:pt x="51158" y="1142643"/>
                    <a:pt x="0" y="1091485"/>
                    <a:pt x="0" y="1028379"/>
                  </a:cubicBezTo>
                  <a:lnTo>
                    <a:pt x="0" y="114264"/>
                  </a:lnTo>
                  <a:close/>
                </a:path>
              </a:pathLst>
            </a:custGeom>
            <a:solidFill>
              <a:schemeClr val="lt1"/>
            </a:solidFill>
            <a:ln w="12700" cap="flat" cmpd="sng">
              <a:solidFill>
                <a:srgbClr val="528CBE"/>
              </a:solidFill>
              <a:prstDash val="solid"/>
              <a:miter lim="800000"/>
              <a:headEnd type="none" w="sm" len="sm"/>
              <a:tailEnd type="none" w="sm" len="sm"/>
            </a:ln>
          </p:spPr>
          <p:txBody>
            <a:bodyPr spcFirstLastPara="1" wrap="square" lIns="94425" tIns="94425" rIns="94425" bIns="94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3.</a:t>
              </a:r>
              <a:endParaRPr/>
            </a:p>
            <a:p>
              <a:pPr marL="0" marR="0" lvl="0" indent="0" algn="ctr" rtl="0">
                <a:lnSpc>
                  <a:spcPct val="90000"/>
                </a:lnSpc>
                <a:spcBef>
                  <a:spcPts val="56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Class Loading</a:t>
              </a:r>
              <a:endParaRPr/>
            </a:p>
            <a:p>
              <a:pPr marL="0" marR="0" lvl="0" indent="0" algn="ctr" rtl="0">
                <a:lnSpc>
                  <a:spcPct val="90000"/>
                </a:lnSpc>
                <a:spcBef>
                  <a:spcPts val="560"/>
                </a:spcBef>
                <a:spcAft>
                  <a:spcPts val="0"/>
                </a:spcAft>
                <a:buNone/>
              </a:pPr>
              <a:r>
                <a:rPr lang="en-US" sz="1200" b="0" i="0" u="none" strike="noStrike" cap="none">
                  <a:solidFill>
                    <a:schemeClr val="dk1"/>
                  </a:solidFill>
                  <a:latin typeface="Quattrocento Sans"/>
                  <a:ea typeface="Quattrocento Sans"/>
                  <a:cs typeface="Quattrocento Sans"/>
                  <a:sym typeface="Quattrocento Sans"/>
                </a:rPr>
                <a:t>( demo_jsp.java is loaded into demo_jp.class</a:t>
              </a:r>
              <a:r>
                <a:rPr lang="en-US" sz="800" b="0" i="0" u="none" strike="noStrike" cap="none">
                  <a:solidFill>
                    <a:schemeClr val="dk1"/>
                  </a:solidFill>
                  <a:latin typeface="Quattrocento Sans"/>
                  <a:ea typeface="Quattrocento Sans"/>
                  <a:cs typeface="Quattrocento Sans"/>
                  <a:sym typeface="Quattrocento Sans"/>
                </a:rPr>
                <a:t>)</a:t>
              </a:r>
              <a:endParaRPr sz="800" b="0" i="0" u="none" strike="noStrike" cap="none">
                <a:solidFill>
                  <a:schemeClr val="dk1"/>
                </a:solidFill>
                <a:latin typeface="Quattrocento Sans"/>
                <a:ea typeface="Quattrocento Sans"/>
                <a:cs typeface="Quattrocento Sans"/>
                <a:sym typeface="Quattrocento Sans"/>
              </a:endParaRPr>
            </a:p>
          </p:txBody>
        </p:sp>
        <p:sp>
          <p:nvSpPr>
            <p:cNvPr id="182" name="Google Shape;182;p21"/>
            <p:cNvSpPr/>
            <p:nvPr/>
          </p:nvSpPr>
          <p:spPr>
            <a:xfrm rot="47112">
              <a:off x="6933488" y="2881157"/>
              <a:ext cx="472293" cy="390872"/>
            </a:xfrm>
            <a:custGeom>
              <a:avLst/>
              <a:gdLst/>
              <a:ahLst/>
              <a:cxnLst/>
              <a:rect l="l" t="t" r="r" b="b"/>
              <a:pathLst>
                <a:path w="390871" h="472292" extrusionOk="0">
                  <a:moveTo>
                    <a:pt x="312697" y="1"/>
                  </a:moveTo>
                  <a:lnTo>
                    <a:pt x="312697" y="236147"/>
                  </a:lnTo>
                  <a:lnTo>
                    <a:pt x="390871" y="236147"/>
                  </a:lnTo>
                  <a:lnTo>
                    <a:pt x="195436" y="472291"/>
                  </a:lnTo>
                  <a:lnTo>
                    <a:pt x="0" y="236147"/>
                  </a:lnTo>
                  <a:lnTo>
                    <a:pt x="78174" y="236147"/>
                  </a:lnTo>
                  <a:lnTo>
                    <a:pt x="78174" y="1"/>
                  </a:lnTo>
                  <a:lnTo>
                    <a:pt x="312697" y="1"/>
                  </a:lnTo>
                  <a:close/>
                </a:path>
              </a:pathLst>
            </a:custGeom>
            <a:solidFill>
              <a:srgbClr val="B3CAE7"/>
            </a:solidFill>
            <a:ln>
              <a:noFill/>
            </a:ln>
          </p:spPr>
          <p:txBody>
            <a:bodyPr spcFirstLastPara="1" wrap="square" lIns="94450" tIns="0" rIns="94450" bIns="117250" anchor="ctr" anchorCtr="0">
              <a:noAutofit/>
            </a:bodyPr>
            <a:lstStyle/>
            <a:p>
              <a:pPr marL="0" marR="0" lvl="0" indent="0" algn="ctr" rtl="0">
                <a:lnSpc>
                  <a:spcPct val="90000"/>
                </a:lnSpc>
                <a:spcBef>
                  <a:spcPts val="0"/>
                </a:spcBef>
                <a:spcAft>
                  <a:spcPts val="0"/>
                </a:spcAft>
                <a:buNone/>
              </a:pPr>
              <a:endParaRPr sz="1700" b="0" i="0" u="none" strike="noStrike" cap="none">
                <a:solidFill>
                  <a:schemeClr val="lt1"/>
                </a:solidFill>
                <a:latin typeface="Quattrocento Sans"/>
                <a:ea typeface="Quattrocento Sans"/>
                <a:cs typeface="Quattrocento Sans"/>
                <a:sym typeface="Quattrocento Sans"/>
              </a:endParaRPr>
            </a:p>
          </p:txBody>
        </p:sp>
        <p:sp>
          <p:nvSpPr>
            <p:cNvPr id="183" name="Google Shape;183;p21"/>
            <p:cNvSpPr/>
            <p:nvPr/>
          </p:nvSpPr>
          <p:spPr>
            <a:xfrm>
              <a:off x="6204397" y="3456367"/>
              <a:ext cx="2094862" cy="1142643"/>
            </a:xfrm>
            <a:custGeom>
              <a:avLst/>
              <a:gdLst/>
              <a:ahLst/>
              <a:cxnLst/>
              <a:rect l="l" t="t" r="r" b="b"/>
              <a:pathLst>
                <a:path w="1904405" h="1142643" extrusionOk="0">
                  <a:moveTo>
                    <a:pt x="0" y="114264"/>
                  </a:moveTo>
                  <a:cubicBezTo>
                    <a:pt x="0" y="51158"/>
                    <a:pt x="51158" y="0"/>
                    <a:pt x="114264" y="0"/>
                  </a:cubicBezTo>
                  <a:lnTo>
                    <a:pt x="1790141" y="0"/>
                  </a:lnTo>
                  <a:cubicBezTo>
                    <a:pt x="1853247" y="0"/>
                    <a:pt x="1904405" y="51158"/>
                    <a:pt x="1904405" y="114264"/>
                  </a:cubicBezTo>
                  <a:lnTo>
                    <a:pt x="1904405" y="1028379"/>
                  </a:lnTo>
                  <a:cubicBezTo>
                    <a:pt x="1904405" y="1091485"/>
                    <a:pt x="1853247" y="1142643"/>
                    <a:pt x="1790141" y="1142643"/>
                  </a:cubicBezTo>
                  <a:lnTo>
                    <a:pt x="114264" y="1142643"/>
                  </a:lnTo>
                  <a:cubicBezTo>
                    <a:pt x="51158" y="1142643"/>
                    <a:pt x="0" y="1091485"/>
                    <a:pt x="0" y="1028379"/>
                  </a:cubicBezTo>
                  <a:lnTo>
                    <a:pt x="0" y="114264"/>
                  </a:lnTo>
                  <a:close/>
                </a:path>
              </a:pathLst>
            </a:custGeom>
            <a:solidFill>
              <a:schemeClr val="lt1"/>
            </a:solidFill>
            <a:ln w="12700" cap="flat" cmpd="sng">
              <a:solidFill>
                <a:srgbClr val="528CBE"/>
              </a:solidFill>
              <a:prstDash val="solid"/>
              <a:miter lim="800000"/>
              <a:headEnd type="none" w="sm" len="sm"/>
              <a:tailEnd type="none" w="sm" len="sm"/>
            </a:ln>
          </p:spPr>
          <p:txBody>
            <a:bodyPr spcFirstLastPara="1" wrap="square" lIns="94425" tIns="94425" rIns="94425" bIns="94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4.</a:t>
              </a:r>
              <a:endParaRPr/>
            </a:p>
            <a:p>
              <a:pPr marL="0" marR="0" lvl="0" indent="0" algn="ctr" rtl="0">
                <a:lnSpc>
                  <a:spcPct val="90000"/>
                </a:lnSpc>
                <a:spcBef>
                  <a:spcPts val="56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Instantiation</a:t>
              </a:r>
              <a:endParaRPr/>
            </a:p>
            <a:p>
              <a:pPr marL="0" marR="0" lvl="0" indent="0" algn="ctr" rtl="0">
                <a:lnSpc>
                  <a:spcPct val="90000"/>
                </a:lnSpc>
                <a:spcBef>
                  <a:spcPts val="560"/>
                </a:spcBef>
                <a:spcAft>
                  <a:spcPts val="0"/>
                </a:spcAft>
                <a:buNone/>
              </a:pPr>
              <a:r>
                <a:rPr lang="en-US" sz="1200" b="0" i="0" u="none" strike="noStrike" cap="none">
                  <a:solidFill>
                    <a:schemeClr val="dk1"/>
                  </a:solidFill>
                  <a:latin typeface="Quattrocento Sans"/>
                  <a:ea typeface="Quattrocento Sans"/>
                  <a:cs typeface="Quattrocento Sans"/>
                  <a:sym typeface="Quattrocento Sans"/>
                </a:rPr>
                <a:t>(servlet demo_jsp is instantiated) </a:t>
              </a:r>
              <a:endParaRPr sz="1200" b="0" i="0" u="none" strike="noStrike" cap="none">
                <a:solidFill>
                  <a:schemeClr val="dk1"/>
                </a:solidFill>
                <a:latin typeface="Quattrocento Sans"/>
                <a:ea typeface="Quattrocento Sans"/>
                <a:cs typeface="Quattrocento Sans"/>
                <a:sym typeface="Quattrocento Sans"/>
              </a:endParaRPr>
            </a:p>
          </p:txBody>
        </p:sp>
        <p:sp>
          <p:nvSpPr>
            <p:cNvPr id="184" name="Google Shape;184;p21"/>
            <p:cNvSpPr/>
            <p:nvPr/>
          </p:nvSpPr>
          <p:spPr>
            <a:xfrm rot="65490">
              <a:off x="5629815" y="3766003"/>
              <a:ext cx="424290" cy="472293"/>
            </a:xfrm>
            <a:custGeom>
              <a:avLst/>
              <a:gdLst/>
              <a:ahLst/>
              <a:cxnLst/>
              <a:rect l="l" t="t" r="r" b="b"/>
              <a:pathLst>
                <a:path w="424290" h="472292" extrusionOk="0">
                  <a:moveTo>
                    <a:pt x="424290" y="377834"/>
                  </a:moveTo>
                  <a:lnTo>
                    <a:pt x="212145" y="377834"/>
                  </a:lnTo>
                  <a:lnTo>
                    <a:pt x="212145" y="472292"/>
                  </a:lnTo>
                  <a:lnTo>
                    <a:pt x="0" y="236146"/>
                  </a:lnTo>
                  <a:lnTo>
                    <a:pt x="212145" y="0"/>
                  </a:lnTo>
                  <a:lnTo>
                    <a:pt x="212145" y="94458"/>
                  </a:lnTo>
                  <a:lnTo>
                    <a:pt x="424290" y="94458"/>
                  </a:lnTo>
                  <a:lnTo>
                    <a:pt x="424290" y="377834"/>
                  </a:lnTo>
                  <a:close/>
                </a:path>
              </a:pathLst>
            </a:custGeom>
            <a:solidFill>
              <a:srgbClr val="B3CAE7"/>
            </a:solidFill>
            <a:ln>
              <a:noFill/>
            </a:ln>
          </p:spPr>
          <p:txBody>
            <a:bodyPr spcFirstLastPara="1" wrap="square" lIns="127275" tIns="94450" rIns="0" bIns="9445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5" name="Google Shape;185;p21"/>
            <p:cNvSpPr/>
            <p:nvPr/>
          </p:nvSpPr>
          <p:spPr>
            <a:xfrm>
              <a:off x="3499590" y="3404834"/>
              <a:ext cx="2094862" cy="1142643"/>
            </a:xfrm>
            <a:custGeom>
              <a:avLst/>
              <a:gdLst/>
              <a:ahLst/>
              <a:cxnLst/>
              <a:rect l="l" t="t" r="r" b="b"/>
              <a:pathLst>
                <a:path w="1904405" h="1142643" extrusionOk="0">
                  <a:moveTo>
                    <a:pt x="0" y="114264"/>
                  </a:moveTo>
                  <a:cubicBezTo>
                    <a:pt x="0" y="51158"/>
                    <a:pt x="51158" y="0"/>
                    <a:pt x="114264" y="0"/>
                  </a:cubicBezTo>
                  <a:lnTo>
                    <a:pt x="1790141" y="0"/>
                  </a:lnTo>
                  <a:cubicBezTo>
                    <a:pt x="1853247" y="0"/>
                    <a:pt x="1904405" y="51158"/>
                    <a:pt x="1904405" y="114264"/>
                  </a:cubicBezTo>
                  <a:lnTo>
                    <a:pt x="1904405" y="1028379"/>
                  </a:lnTo>
                  <a:cubicBezTo>
                    <a:pt x="1904405" y="1091485"/>
                    <a:pt x="1853247" y="1142643"/>
                    <a:pt x="1790141" y="1142643"/>
                  </a:cubicBezTo>
                  <a:lnTo>
                    <a:pt x="114264" y="1142643"/>
                  </a:lnTo>
                  <a:cubicBezTo>
                    <a:pt x="51158" y="1142643"/>
                    <a:pt x="0" y="1091485"/>
                    <a:pt x="0" y="1028379"/>
                  </a:cubicBezTo>
                  <a:lnTo>
                    <a:pt x="0" y="114264"/>
                  </a:lnTo>
                  <a:close/>
                </a:path>
              </a:pathLst>
            </a:custGeom>
            <a:solidFill>
              <a:schemeClr val="lt1"/>
            </a:solidFill>
            <a:ln w="12700" cap="flat" cmpd="sng">
              <a:solidFill>
                <a:srgbClr val="528CBE"/>
              </a:solidFill>
              <a:prstDash val="solid"/>
              <a:miter lim="800000"/>
              <a:headEnd type="none" w="sm" len="sm"/>
              <a:tailEnd type="none" w="sm" len="sm"/>
            </a:ln>
          </p:spPr>
          <p:txBody>
            <a:bodyPr spcFirstLastPara="1" wrap="square" lIns="94425" tIns="94425" rIns="94425" bIns="94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5.</a:t>
              </a:r>
              <a:endParaRPr/>
            </a:p>
            <a:p>
              <a:pPr marL="0" marR="0" lvl="0" indent="0" algn="ctr" rtl="0">
                <a:lnSpc>
                  <a:spcPct val="90000"/>
                </a:lnSpc>
                <a:spcBef>
                  <a:spcPts val="56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Initialization</a:t>
              </a:r>
              <a:endParaRPr/>
            </a:p>
            <a:p>
              <a:pPr marL="0" marR="0" lvl="0" indent="0" algn="ctr" rtl="0">
                <a:lnSpc>
                  <a:spcPct val="90000"/>
                </a:lnSpc>
                <a:spcBef>
                  <a:spcPts val="560"/>
                </a:spcBef>
                <a:spcAft>
                  <a:spcPts val="0"/>
                </a:spcAft>
                <a:buNone/>
              </a:pPr>
              <a:r>
                <a:rPr lang="en-US" sz="1200" b="0" i="0" u="none" strike="noStrike" cap="none">
                  <a:solidFill>
                    <a:schemeClr val="dk1"/>
                  </a:solidFill>
                  <a:latin typeface="Quattrocento Sans"/>
                  <a:ea typeface="Quattrocento Sans"/>
                  <a:cs typeface="Quattrocento Sans"/>
                  <a:sym typeface="Quattrocento Sans"/>
                </a:rPr>
                <a:t>(servlet demo_jsp is initialized )</a:t>
              </a:r>
              <a:endParaRPr sz="1200" b="0" i="0" u="none" strike="noStrike" cap="none">
                <a:solidFill>
                  <a:schemeClr val="dk1"/>
                </a:solidFill>
                <a:latin typeface="Quattrocento Sans"/>
                <a:ea typeface="Quattrocento Sans"/>
                <a:cs typeface="Quattrocento Sans"/>
                <a:sym typeface="Quattrocento Sans"/>
              </a:endParaRPr>
            </a:p>
          </p:txBody>
        </p:sp>
        <p:sp>
          <p:nvSpPr>
            <p:cNvPr id="186" name="Google Shape;186;p21"/>
            <p:cNvSpPr/>
            <p:nvPr/>
          </p:nvSpPr>
          <p:spPr>
            <a:xfrm rot="-16619">
              <a:off x="2954024" y="3746397"/>
              <a:ext cx="403739" cy="472293"/>
            </a:xfrm>
            <a:custGeom>
              <a:avLst/>
              <a:gdLst/>
              <a:ahLst/>
              <a:cxnLst/>
              <a:rect l="l" t="t" r="r" b="b"/>
              <a:pathLst>
                <a:path w="403738" h="472292" extrusionOk="0">
                  <a:moveTo>
                    <a:pt x="403738" y="377834"/>
                  </a:moveTo>
                  <a:lnTo>
                    <a:pt x="201869" y="377834"/>
                  </a:lnTo>
                  <a:lnTo>
                    <a:pt x="201869" y="472292"/>
                  </a:lnTo>
                  <a:lnTo>
                    <a:pt x="0" y="236146"/>
                  </a:lnTo>
                  <a:lnTo>
                    <a:pt x="201869" y="0"/>
                  </a:lnTo>
                  <a:lnTo>
                    <a:pt x="201869" y="94458"/>
                  </a:lnTo>
                  <a:lnTo>
                    <a:pt x="403738" y="94458"/>
                  </a:lnTo>
                  <a:lnTo>
                    <a:pt x="403738" y="377834"/>
                  </a:lnTo>
                  <a:close/>
                </a:path>
              </a:pathLst>
            </a:custGeom>
            <a:solidFill>
              <a:srgbClr val="B3CAE7"/>
            </a:solidFill>
            <a:ln>
              <a:noFill/>
            </a:ln>
          </p:spPr>
          <p:txBody>
            <a:bodyPr spcFirstLastPara="1" wrap="square" lIns="121100" tIns="94450" rIns="0" bIns="9445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7" name="Google Shape;187;p21"/>
            <p:cNvSpPr/>
            <p:nvPr/>
          </p:nvSpPr>
          <p:spPr>
            <a:xfrm>
              <a:off x="833422" y="3417723"/>
              <a:ext cx="2094862" cy="1142643"/>
            </a:xfrm>
            <a:custGeom>
              <a:avLst/>
              <a:gdLst/>
              <a:ahLst/>
              <a:cxnLst/>
              <a:rect l="l" t="t" r="r" b="b"/>
              <a:pathLst>
                <a:path w="1904405" h="1142643" extrusionOk="0">
                  <a:moveTo>
                    <a:pt x="0" y="114264"/>
                  </a:moveTo>
                  <a:cubicBezTo>
                    <a:pt x="0" y="51158"/>
                    <a:pt x="51158" y="0"/>
                    <a:pt x="114264" y="0"/>
                  </a:cubicBezTo>
                  <a:lnTo>
                    <a:pt x="1790141" y="0"/>
                  </a:lnTo>
                  <a:cubicBezTo>
                    <a:pt x="1853247" y="0"/>
                    <a:pt x="1904405" y="51158"/>
                    <a:pt x="1904405" y="114264"/>
                  </a:cubicBezTo>
                  <a:lnTo>
                    <a:pt x="1904405" y="1028379"/>
                  </a:lnTo>
                  <a:cubicBezTo>
                    <a:pt x="1904405" y="1091485"/>
                    <a:pt x="1853247" y="1142643"/>
                    <a:pt x="1790141" y="1142643"/>
                  </a:cubicBezTo>
                  <a:lnTo>
                    <a:pt x="114264" y="1142643"/>
                  </a:lnTo>
                  <a:cubicBezTo>
                    <a:pt x="51158" y="1142643"/>
                    <a:pt x="0" y="1091485"/>
                    <a:pt x="0" y="1028379"/>
                  </a:cubicBezTo>
                  <a:lnTo>
                    <a:pt x="0" y="114264"/>
                  </a:lnTo>
                  <a:close/>
                </a:path>
              </a:pathLst>
            </a:custGeom>
            <a:solidFill>
              <a:schemeClr val="lt1"/>
            </a:solidFill>
            <a:ln w="12700" cap="flat" cmpd="sng">
              <a:solidFill>
                <a:srgbClr val="528CBE"/>
              </a:solidFill>
              <a:prstDash val="solid"/>
              <a:miter lim="800000"/>
              <a:headEnd type="none" w="sm" len="sm"/>
              <a:tailEnd type="none" w="sm" len="sm"/>
            </a:ln>
          </p:spPr>
          <p:txBody>
            <a:bodyPr spcFirstLastPara="1" wrap="square" lIns="94425" tIns="94425" rIns="94425" bIns="94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6.</a:t>
              </a:r>
              <a:endParaRPr/>
            </a:p>
            <a:p>
              <a:pPr marL="0" marR="0" lvl="0" indent="0" algn="ctr" rtl="0">
                <a:lnSpc>
                  <a:spcPct val="90000"/>
                </a:lnSpc>
                <a:spcBef>
                  <a:spcPts val="56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Request processing</a:t>
              </a:r>
              <a:endParaRPr/>
            </a:p>
            <a:p>
              <a:pPr marL="0" marR="0" lvl="0" indent="0" algn="ctr" rtl="0">
                <a:lnSpc>
                  <a:spcPct val="90000"/>
                </a:lnSpc>
                <a:spcBef>
                  <a:spcPts val="560"/>
                </a:spcBef>
                <a:spcAft>
                  <a:spcPts val="0"/>
                </a:spcAft>
                <a:buNone/>
              </a:pPr>
              <a:r>
                <a:rPr lang="en-US" sz="1100" b="0" i="0" u="none" strike="noStrike" cap="none">
                  <a:solidFill>
                    <a:schemeClr val="dk1"/>
                  </a:solidFill>
                  <a:latin typeface="Quattrocento Sans"/>
                  <a:ea typeface="Quattrocento Sans"/>
                  <a:cs typeface="Quattrocento Sans"/>
                  <a:sym typeface="Quattrocento Sans"/>
                </a:rPr>
                <a:t>(</a:t>
              </a:r>
              <a:r>
                <a:rPr lang="en-US" sz="1200" b="0" i="0" u="none" strike="noStrike" cap="none">
                  <a:solidFill>
                    <a:schemeClr val="dk1"/>
                  </a:solidFill>
                  <a:latin typeface="Quattrocento Sans"/>
                  <a:ea typeface="Quattrocento Sans"/>
                  <a:cs typeface="Quattrocento Sans"/>
                  <a:sym typeface="Quattrocento Sans"/>
                </a:rPr>
                <a:t>servlet demo_jsp.java is executed using service </a:t>
              </a:r>
              <a:r>
                <a:rPr lang="en-US" sz="1100" b="0" i="0" u="none" strike="noStrike" cap="none">
                  <a:solidFill>
                    <a:schemeClr val="dk1"/>
                  </a:solidFill>
                  <a:latin typeface="Quattrocento Sans"/>
                  <a:ea typeface="Quattrocento Sans"/>
                  <a:cs typeface="Quattrocento Sans"/>
                  <a:sym typeface="Quattrocento Sans"/>
                </a:rPr>
                <a:t>method)</a:t>
              </a:r>
              <a:endParaRPr sz="1100" b="0" i="0" u="none" strike="noStrike" cap="none">
                <a:solidFill>
                  <a:schemeClr val="dk1"/>
                </a:solidFill>
                <a:latin typeface="Quattrocento Sans"/>
                <a:ea typeface="Quattrocento Sans"/>
                <a:cs typeface="Quattrocento Sans"/>
                <a:sym typeface="Quattrocento Sans"/>
              </a:endParaRPr>
            </a:p>
          </p:txBody>
        </p:sp>
        <p:sp>
          <p:nvSpPr>
            <p:cNvPr id="188" name="Google Shape;188;p21"/>
            <p:cNvSpPr/>
            <p:nvPr/>
          </p:nvSpPr>
          <p:spPr>
            <a:xfrm rot="-68356">
              <a:off x="1568560" y="4736413"/>
              <a:ext cx="472293" cy="424300"/>
            </a:xfrm>
            <a:custGeom>
              <a:avLst/>
              <a:gdLst/>
              <a:ahLst/>
              <a:cxnLst/>
              <a:rect l="l" t="t" r="r" b="b"/>
              <a:pathLst>
                <a:path w="424299" h="472292" extrusionOk="0">
                  <a:moveTo>
                    <a:pt x="339439" y="1"/>
                  </a:moveTo>
                  <a:lnTo>
                    <a:pt x="339439" y="236147"/>
                  </a:lnTo>
                  <a:lnTo>
                    <a:pt x="424299" y="236147"/>
                  </a:lnTo>
                  <a:lnTo>
                    <a:pt x="212150" y="472291"/>
                  </a:lnTo>
                  <a:lnTo>
                    <a:pt x="0" y="236147"/>
                  </a:lnTo>
                  <a:lnTo>
                    <a:pt x="84860" y="236147"/>
                  </a:lnTo>
                  <a:lnTo>
                    <a:pt x="84860" y="1"/>
                  </a:lnTo>
                  <a:lnTo>
                    <a:pt x="339439" y="1"/>
                  </a:lnTo>
                  <a:close/>
                </a:path>
              </a:pathLst>
            </a:custGeom>
            <a:solidFill>
              <a:srgbClr val="B3CAE7"/>
            </a:solidFill>
            <a:ln>
              <a:noFill/>
            </a:ln>
          </p:spPr>
          <p:txBody>
            <a:bodyPr spcFirstLastPara="1" wrap="square" lIns="94450" tIns="0" rIns="94450" bIns="127275" anchor="ctr" anchorCtr="0">
              <a:noAutofit/>
            </a:bodyPr>
            <a:lstStyle/>
            <a:p>
              <a:pPr marL="0" marR="0" lvl="0" indent="0" algn="ctr" rtl="0">
                <a:lnSpc>
                  <a:spcPct val="90000"/>
                </a:lnSpc>
                <a:spcBef>
                  <a:spcPts val="0"/>
                </a:spcBef>
                <a:spcAft>
                  <a:spcPts val="0"/>
                </a:spcAft>
                <a:buNone/>
              </a:pPr>
              <a:endParaRPr sz="1900" b="0" i="0" u="none" strike="noStrike" cap="none">
                <a:solidFill>
                  <a:schemeClr val="lt1"/>
                </a:solidFill>
                <a:latin typeface="Quattrocento Sans"/>
                <a:ea typeface="Quattrocento Sans"/>
                <a:cs typeface="Quattrocento Sans"/>
                <a:sym typeface="Quattrocento Sans"/>
              </a:endParaRPr>
            </a:p>
          </p:txBody>
        </p:sp>
        <p:sp>
          <p:nvSpPr>
            <p:cNvPr id="189" name="Google Shape;189;p21"/>
            <p:cNvSpPr/>
            <p:nvPr/>
          </p:nvSpPr>
          <p:spPr>
            <a:xfrm>
              <a:off x="872063" y="5360772"/>
              <a:ext cx="2094862" cy="1142643"/>
            </a:xfrm>
            <a:custGeom>
              <a:avLst/>
              <a:gdLst/>
              <a:ahLst/>
              <a:cxnLst/>
              <a:rect l="l" t="t" r="r" b="b"/>
              <a:pathLst>
                <a:path w="1904405" h="1142643" extrusionOk="0">
                  <a:moveTo>
                    <a:pt x="0" y="114264"/>
                  </a:moveTo>
                  <a:cubicBezTo>
                    <a:pt x="0" y="51158"/>
                    <a:pt x="51158" y="0"/>
                    <a:pt x="114264" y="0"/>
                  </a:cubicBezTo>
                  <a:lnTo>
                    <a:pt x="1790141" y="0"/>
                  </a:lnTo>
                  <a:cubicBezTo>
                    <a:pt x="1853247" y="0"/>
                    <a:pt x="1904405" y="51158"/>
                    <a:pt x="1904405" y="114264"/>
                  </a:cubicBezTo>
                  <a:lnTo>
                    <a:pt x="1904405" y="1028379"/>
                  </a:lnTo>
                  <a:cubicBezTo>
                    <a:pt x="1904405" y="1091485"/>
                    <a:pt x="1853247" y="1142643"/>
                    <a:pt x="1790141" y="1142643"/>
                  </a:cubicBezTo>
                  <a:lnTo>
                    <a:pt x="114264" y="1142643"/>
                  </a:lnTo>
                  <a:cubicBezTo>
                    <a:pt x="51158" y="1142643"/>
                    <a:pt x="0" y="1091485"/>
                    <a:pt x="0" y="1028379"/>
                  </a:cubicBezTo>
                  <a:lnTo>
                    <a:pt x="0" y="114264"/>
                  </a:lnTo>
                  <a:close/>
                </a:path>
              </a:pathLst>
            </a:custGeom>
            <a:solidFill>
              <a:schemeClr val="lt1"/>
            </a:solidFill>
            <a:ln w="12700" cap="flat" cmpd="sng">
              <a:solidFill>
                <a:srgbClr val="528CBE"/>
              </a:solidFill>
              <a:prstDash val="solid"/>
              <a:miter lim="800000"/>
              <a:headEnd type="none" w="sm" len="sm"/>
              <a:tailEnd type="none" w="sm" len="sm"/>
            </a:ln>
          </p:spPr>
          <p:txBody>
            <a:bodyPr spcFirstLastPara="1" wrap="square" lIns="94425" tIns="94425" rIns="94425" bIns="94425" anchor="ctr" anchorCtr="0">
              <a:noAutofit/>
            </a:bodyPr>
            <a:lstStyle/>
            <a:p>
              <a:pPr marL="0" marR="0" lvl="0" indent="0" algn="ctr" rtl="0">
                <a:lnSpc>
                  <a:spcPct val="90000"/>
                </a:lnSpc>
                <a:spcBef>
                  <a:spcPts val="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7.</a:t>
              </a:r>
              <a:endParaRPr/>
            </a:p>
            <a:p>
              <a:pPr marL="0" marR="0" lvl="0" indent="0" algn="ctr" rtl="0">
                <a:lnSpc>
                  <a:spcPct val="90000"/>
                </a:lnSpc>
                <a:spcBef>
                  <a:spcPts val="560"/>
                </a:spcBef>
                <a:spcAft>
                  <a:spcPts val="0"/>
                </a:spcAft>
                <a:buNone/>
              </a:pPr>
              <a:r>
                <a:rPr lang="en-US" sz="1600" b="1" i="0" u="none" strike="noStrike" cap="none">
                  <a:solidFill>
                    <a:schemeClr val="dk1"/>
                  </a:solidFill>
                  <a:latin typeface="Quattrocento Sans"/>
                  <a:ea typeface="Quattrocento Sans"/>
                  <a:cs typeface="Quattrocento Sans"/>
                  <a:sym typeface="Quattrocento Sans"/>
                </a:rPr>
                <a:t>Destroy</a:t>
              </a:r>
              <a:endParaRPr/>
            </a:p>
            <a:p>
              <a:pPr marL="0" marR="0" lvl="0" indent="0" algn="ctr" rtl="0">
                <a:lnSpc>
                  <a:spcPct val="90000"/>
                </a:lnSpc>
                <a:spcBef>
                  <a:spcPts val="560"/>
                </a:spcBef>
                <a:spcAft>
                  <a:spcPts val="0"/>
                </a:spcAft>
                <a:buNone/>
              </a:pPr>
              <a:r>
                <a:rPr lang="en-US" sz="1300" b="0" i="0" u="none" strike="noStrike" cap="none">
                  <a:solidFill>
                    <a:schemeClr val="dk1"/>
                  </a:solidFill>
                  <a:latin typeface="Quattrocento Sans"/>
                  <a:ea typeface="Quattrocento Sans"/>
                  <a:cs typeface="Quattrocento Sans"/>
                  <a:sym typeface="Quattrocento Sans"/>
                </a:rPr>
                <a:t>(</a:t>
              </a:r>
              <a:r>
                <a:rPr lang="en-US" sz="1200" b="0" i="0" u="none" strike="noStrike" cap="none">
                  <a:solidFill>
                    <a:schemeClr val="dk1"/>
                  </a:solidFill>
                  <a:latin typeface="Quattrocento Sans"/>
                  <a:ea typeface="Quattrocento Sans"/>
                  <a:cs typeface="Quattrocento Sans"/>
                  <a:sym typeface="Quattrocento Sans"/>
                </a:rPr>
                <a:t>servlet demo_jsp.java destroyed)</a:t>
              </a:r>
              <a:endParaRPr sz="1200" b="0" i="0" u="none" strike="noStrike" cap="none">
                <a:solidFill>
                  <a:schemeClr val="dk1"/>
                </a:solidFill>
                <a:latin typeface="Quattrocento Sans"/>
                <a:ea typeface="Quattrocento Sans"/>
                <a:cs typeface="Quattrocento Sans"/>
                <a:sym typeface="Quattrocento Sans"/>
              </a:endParaRPr>
            </a:p>
          </p:txBody>
        </p:sp>
      </p:grpSp>
      <p:sp>
        <p:nvSpPr>
          <p:cNvPr id="190" name="Google Shape;190;p2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191" name="Google Shape;191;p2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192" name="Google Shape;192;p2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791"/>
        <p:cNvGrpSpPr/>
        <p:nvPr/>
      </p:nvGrpSpPr>
      <p:grpSpPr>
        <a:xfrm>
          <a:off x="0" y="0"/>
          <a:ext cx="0" cy="0"/>
          <a:chOff x="0" y="0"/>
          <a:chExt cx="0" cy="0"/>
        </a:xfrm>
      </p:grpSpPr>
      <p:sp>
        <p:nvSpPr>
          <p:cNvPr id="792" name="Google Shape;792;p79"/>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jsp:param tag Example</a:t>
            </a:r>
            <a:endParaRPr b="1" u="sng">
              <a:solidFill>
                <a:schemeClr val="dk1"/>
              </a:solidFill>
            </a:endParaRPr>
          </a:p>
        </p:txBody>
      </p:sp>
      <p:sp>
        <p:nvSpPr>
          <p:cNvPr id="793" name="Google Shape;793;p79"/>
          <p:cNvSpPr txBox="1">
            <a:spLocks noGrp="1"/>
          </p:cNvSpPr>
          <p:nvPr>
            <p:ph type="body" idx="1"/>
          </p:nvPr>
        </p:nvSpPr>
        <p:spPr>
          <a:xfrm>
            <a:off x="293547" y="902502"/>
            <a:ext cx="8381582" cy="352783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1600"/>
              <a:buNone/>
            </a:pPr>
            <a:r>
              <a:rPr lang="en-US" sz="1600">
                <a:solidFill>
                  <a:schemeClr val="dk1"/>
                </a:solidFill>
              </a:rPr>
              <a:t>&lt;body&gt;</a:t>
            </a:r>
            <a:endParaRPr/>
          </a:p>
          <a:p>
            <a:pPr marL="0" lvl="0" indent="0" algn="l" rtl="0">
              <a:lnSpc>
                <a:spcPct val="110000"/>
              </a:lnSpc>
              <a:spcBef>
                <a:spcPts val="1380"/>
              </a:spcBef>
              <a:spcAft>
                <a:spcPts val="0"/>
              </a:spcAft>
              <a:buClr>
                <a:schemeClr val="dk1"/>
              </a:buClr>
              <a:buSzPts val="1600"/>
              <a:buNone/>
            </a:pPr>
            <a:r>
              <a:rPr lang="en-US" sz="1600">
                <a:solidFill>
                  <a:schemeClr val="dk1"/>
                </a:solidFill>
              </a:rPr>
              <a:t>&lt;h3&gt;JSP  Action Tag : param&lt;/h3&gt;</a:t>
            </a:r>
            <a:endParaRPr/>
          </a:p>
          <a:p>
            <a:pPr marL="0" lvl="0" indent="0" algn="l" rtl="0">
              <a:lnSpc>
                <a:spcPct val="110000"/>
              </a:lnSpc>
              <a:spcBef>
                <a:spcPts val="1380"/>
              </a:spcBef>
              <a:spcAft>
                <a:spcPts val="0"/>
              </a:spcAft>
              <a:buClr>
                <a:schemeClr val="dk1"/>
              </a:buClr>
              <a:buSzPts val="1600"/>
              <a:buNone/>
            </a:pPr>
            <a:r>
              <a:rPr lang="en-US" sz="1600">
                <a:solidFill>
                  <a:schemeClr val="dk1"/>
                </a:solidFill>
              </a:rPr>
              <a:t>&lt;jsp:forward page="second.jsp"&gt;</a:t>
            </a:r>
            <a:endParaRPr/>
          </a:p>
          <a:p>
            <a:pPr marL="0" lvl="0" indent="0" algn="l" rtl="0">
              <a:lnSpc>
                <a:spcPct val="110000"/>
              </a:lnSpc>
              <a:spcBef>
                <a:spcPts val="1380"/>
              </a:spcBef>
              <a:spcAft>
                <a:spcPts val="0"/>
              </a:spcAft>
              <a:buClr>
                <a:schemeClr val="dk1"/>
              </a:buClr>
              <a:buSzPts val="1600"/>
              <a:buNone/>
            </a:pPr>
            <a:r>
              <a:rPr lang="en-US" sz="1600">
                <a:solidFill>
                  <a:schemeClr val="dk1"/>
                </a:solidFill>
              </a:rPr>
              <a:t>    </a:t>
            </a:r>
            <a:r>
              <a:rPr lang="en-US" sz="1600" b="1">
                <a:solidFill>
                  <a:schemeClr val="dk1"/>
                </a:solidFill>
              </a:rPr>
              <a:t>&lt;jsp:param name ="date" value=“15</a:t>
            </a:r>
            <a:r>
              <a:rPr lang="en-US" sz="1600" b="1" baseline="30000">
                <a:solidFill>
                  <a:schemeClr val="dk1"/>
                </a:solidFill>
              </a:rPr>
              <a:t>th</a:t>
            </a:r>
            <a:r>
              <a:rPr lang="en-US" sz="1600" b="1">
                <a:solidFill>
                  <a:schemeClr val="dk1"/>
                </a:solidFill>
              </a:rPr>
              <a:t> Sept 2020" /&gt;</a:t>
            </a:r>
            <a:endParaRPr/>
          </a:p>
          <a:p>
            <a:pPr marL="0" lvl="0" indent="0" algn="l" rtl="0">
              <a:lnSpc>
                <a:spcPct val="110000"/>
              </a:lnSpc>
              <a:spcBef>
                <a:spcPts val="1380"/>
              </a:spcBef>
              <a:spcAft>
                <a:spcPts val="0"/>
              </a:spcAft>
              <a:buClr>
                <a:schemeClr val="dk1"/>
              </a:buClr>
              <a:buSzPts val="1600"/>
              <a:buNone/>
            </a:pPr>
            <a:r>
              <a:rPr lang="en-US" sz="1600" b="1">
                <a:solidFill>
                  <a:schemeClr val="dk1"/>
                </a:solidFill>
              </a:rPr>
              <a:t>    &lt;jsp:param name ="time" value="10:00AM" /&gt;</a:t>
            </a:r>
            <a:endParaRPr/>
          </a:p>
          <a:p>
            <a:pPr marL="0" lvl="0" indent="0" algn="l" rtl="0">
              <a:lnSpc>
                <a:spcPct val="110000"/>
              </a:lnSpc>
              <a:spcBef>
                <a:spcPts val="1380"/>
              </a:spcBef>
              <a:spcAft>
                <a:spcPts val="0"/>
              </a:spcAft>
              <a:buClr>
                <a:schemeClr val="dk1"/>
              </a:buClr>
              <a:buSzPts val="1600"/>
              <a:buNone/>
            </a:pPr>
            <a:r>
              <a:rPr lang="en-US" sz="1600" b="1">
                <a:solidFill>
                  <a:schemeClr val="dk1"/>
                </a:solidFill>
              </a:rPr>
              <a:t>    &lt;jsp:param name ="details" value=“JSP Session" /&gt;</a:t>
            </a:r>
            <a:endParaRPr/>
          </a:p>
          <a:p>
            <a:pPr marL="0" lvl="0" indent="0" algn="l" rtl="0">
              <a:lnSpc>
                <a:spcPct val="110000"/>
              </a:lnSpc>
              <a:spcBef>
                <a:spcPts val="1380"/>
              </a:spcBef>
              <a:spcAft>
                <a:spcPts val="0"/>
              </a:spcAft>
              <a:buClr>
                <a:schemeClr val="dk1"/>
              </a:buClr>
              <a:buSzPts val="1600"/>
              <a:buNone/>
            </a:pPr>
            <a:r>
              <a:rPr lang="en-US" sz="1600">
                <a:solidFill>
                  <a:schemeClr val="dk1"/>
                </a:solidFill>
              </a:rPr>
              <a:t>&lt;/jsp:forward&gt;</a:t>
            </a:r>
            <a:endParaRPr/>
          </a:p>
          <a:p>
            <a:pPr marL="0" lvl="0" indent="0" algn="l" rtl="0">
              <a:lnSpc>
                <a:spcPct val="110000"/>
              </a:lnSpc>
              <a:spcBef>
                <a:spcPts val="1380"/>
              </a:spcBef>
              <a:spcAft>
                <a:spcPts val="0"/>
              </a:spcAft>
              <a:buClr>
                <a:schemeClr val="dk1"/>
              </a:buClr>
              <a:buSzPts val="1600"/>
              <a:buNone/>
            </a:pPr>
            <a:r>
              <a:rPr lang="en-US" sz="1600">
                <a:solidFill>
                  <a:schemeClr val="dk1"/>
                </a:solidFill>
              </a:rPr>
              <a:t>&lt;/body&gt;</a:t>
            </a:r>
            <a:endParaRPr/>
          </a:p>
        </p:txBody>
      </p:sp>
      <p:sp>
        <p:nvSpPr>
          <p:cNvPr id="794" name="Google Shape;794;p79"/>
          <p:cNvSpPr/>
          <p:nvPr/>
        </p:nvSpPr>
        <p:spPr>
          <a:xfrm>
            <a:off x="7759494" y="902502"/>
            <a:ext cx="915635"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610B4B"/>
                </a:solidFill>
                <a:latin typeface="Arial"/>
                <a:ea typeface="Arial"/>
                <a:cs typeface="Arial"/>
                <a:sym typeface="Arial"/>
              </a:rPr>
              <a:t>first.jsp</a:t>
            </a:r>
            <a:endParaRPr sz="1800" b="0" i="0">
              <a:solidFill>
                <a:srgbClr val="610B4B"/>
              </a:solidFill>
              <a:latin typeface="Arial"/>
              <a:ea typeface="Arial"/>
              <a:cs typeface="Arial"/>
              <a:sym typeface="Arial"/>
            </a:endParaRPr>
          </a:p>
        </p:txBody>
      </p:sp>
      <p:sp>
        <p:nvSpPr>
          <p:cNvPr id="795" name="Google Shape;795;p79"/>
          <p:cNvSpPr txBox="1"/>
          <p:nvPr/>
        </p:nvSpPr>
        <p:spPr>
          <a:xfrm>
            <a:off x="293547" y="4664113"/>
            <a:ext cx="8381582" cy="194274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Date:&lt;%= request.getParameter("date") %&gt;</a:t>
            </a:r>
            <a:endParaRPr/>
          </a:p>
          <a:p>
            <a:pPr marL="0" marR="0" lvl="0" indent="0" algn="l" rtl="0">
              <a:lnSpc>
                <a:spcPct val="11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Time:&lt;%= request.getParameter("time") %&gt;</a:t>
            </a:r>
            <a:endParaRPr/>
          </a:p>
          <a:p>
            <a:pPr marL="0" marR="0" lvl="0" indent="0" algn="l" rtl="0">
              <a:lnSpc>
                <a:spcPct val="110000"/>
              </a:lnSpc>
              <a:spcBef>
                <a:spcPts val="1380"/>
              </a:spcBef>
              <a:spcAft>
                <a:spcPts val="0"/>
              </a:spcAft>
              <a:buClr>
                <a:schemeClr val="dk1"/>
              </a:buClr>
              <a:buSzPts val="1600"/>
              <a:buFont typeface="Arial"/>
              <a:buNone/>
            </a:pPr>
            <a:r>
              <a:rPr lang="en-US" sz="1600">
                <a:solidFill>
                  <a:schemeClr val="dk1"/>
                </a:solidFill>
                <a:latin typeface="Quattrocento Sans"/>
                <a:ea typeface="Quattrocento Sans"/>
                <a:cs typeface="Quattrocento Sans"/>
                <a:sym typeface="Quattrocento Sans"/>
              </a:rPr>
              <a:t>Details:&lt;%= request.getParameter("details") %&gt;</a:t>
            </a:r>
            <a:endParaRPr/>
          </a:p>
        </p:txBody>
      </p:sp>
      <p:sp>
        <p:nvSpPr>
          <p:cNvPr id="796" name="Google Shape;796;p79"/>
          <p:cNvSpPr/>
          <p:nvPr/>
        </p:nvSpPr>
        <p:spPr>
          <a:xfrm>
            <a:off x="7387597" y="4677972"/>
            <a:ext cx="1287532"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610B4B"/>
                </a:solidFill>
                <a:latin typeface="Arial"/>
                <a:ea typeface="Arial"/>
                <a:cs typeface="Arial"/>
                <a:sym typeface="Arial"/>
              </a:rPr>
              <a:t>second.jsp</a:t>
            </a:r>
            <a:endParaRPr sz="1800" b="0" i="0">
              <a:solidFill>
                <a:srgbClr val="610B4B"/>
              </a:solidFill>
              <a:latin typeface="Arial"/>
              <a:ea typeface="Arial"/>
              <a:cs typeface="Arial"/>
              <a:sym typeface="Arial"/>
            </a:endParaRPr>
          </a:p>
        </p:txBody>
      </p:sp>
      <p:sp>
        <p:nvSpPr>
          <p:cNvPr id="797" name="Google Shape;797;p79"/>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798" name="Google Shape;798;p79"/>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799" name="Google Shape;799;p79"/>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803"/>
        <p:cNvGrpSpPr/>
        <p:nvPr/>
      </p:nvGrpSpPr>
      <p:grpSpPr>
        <a:xfrm>
          <a:off x="0" y="0"/>
          <a:ext cx="0" cy="0"/>
          <a:chOff x="0" y="0"/>
          <a:chExt cx="0" cy="0"/>
        </a:xfrm>
      </p:grpSpPr>
      <p:sp>
        <p:nvSpPr>
          <p:cNvPr id="804" name="Google Shape;804;p80"/>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jsp:forward</a:t>
            </a:r>
            <a:r>
              <a:rPr lang="en-US" b="1" u="sng">
                <a:solidFill>
                  <a:schemeClr val="dk1"/>
                </a:solidFill>
              </a:rPr>
              <a:t> action tag Example without Parameter</a:t>
            </a:r>
            <a:endParaRPr b="1" u="sng">
              <a:solidFill>
                <a:schemeClr val="dk1"/>
              </a:solidFill>
            </a:endParaRPr>
          </a:p>
        </p:txBody>
      </p:sp>
      <p:sp>
        <p:nvSpPr>
          <p:cNvPr id="805" name="Google Shape;805;p80"/>
          <p:cNvSpPr txBox="1">
            <a:spLocks noGrp="1"/>
          </p:cNvSpPr>
          <p:nvPr>
            <p:ph type="body" idx="1"/>
          </p:nvPr>
        </p:nvSpPr>
        <p:spPr>
          <a:xfrm>
            <a:off x="247264" y="1271834"/>
            <a:ext cx="3320184" cy="4351338"/>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600"/>
              <a:buNone/>
            </a:pPr>
            <a:r>
              <a:rPr lang="en-US" sz="1600">
                <a:solidFill>
                  <a:schemeClr val="dk1"/>
                </a:solidFill>
              </a:rPr>
              <a:t>&lt;html&gt;  </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&lt;body&gt;  </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&lt;h2&gt;</a:t>
            </a:r>
            <a:r>
              <a:rPr lang="en-US" sz="1600" b="1">
                <a:solidFill>
                  <a:schemeClr val="dk1"/>
                </a:solidFill>
              </a:rPr>
              <a:t>this</a:t>
            </a:r>
            <a:r>
              <a:rPr lang="en-US" sz="1600">
                <a:solidFill>
                  <a:schemeClr val="dk1"/>
                </a:solidFill>
              </a:rPr>
              <a:t> is index page&lt;/h2&gt;  </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  &lt;jsp:forward page="printdate.jsp" /&gt;  </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&lt;/body&gt;  </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&lt;/html&gt;  </a:t>
            </a:r>
            <a:endParaRPr/>
          </a:p>
          <a:p>
            <a:pPr marL="0" lvl="0" indent="0" algn="l" rtl="0">
              <a:lnSpc>
                <a:spcPct val="150000"/>
              </a:lnSpc>
              <a:spcBef>
                <a:spcPts val="1380"/>
              </a:spcBef>
              <a:spcAft>
                <a:spcPts val="0"/>
              </a:spcAft>
              <a:buClr>
                <a:srgbClr val="7F7F7F"/>
              </a:buClr>
              <a:buSzPts val="1600"/>
              <a:buNone/>
            </a:pPr>
            <a:endParaRPr sz="1600">
              <a:solidFill>
                <a:schemeClr val="dk1"/>
              </a:solidFill>
            </a:endParaRPr>
          </a:p>
        </p:txBody>
      </p:sp>
      <p:sp>
        <p:nvSpPr>
          <p:cNvPr id="806" name="Google Shape;806;p80"/>
          <p:cNvSpPr txBox="1"/>
          <p:nvPr/>
        </p:nvSpPr>
        <p:spPr>
          <a:xfrm>
            <a:off x="3802102" y="1271834"/>
            <a:ext cx="5225988" cy="4351338"/>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&lt;html&gt;  </a:t>
            </a:r>
            <a:endParaRPr/>
          </a:p>
          <a:p>
            <a:pPr marL="0" marR="0" lvl="0" indent="0" algn="l" rtl="0">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&lt;body&gt;  </a:t>
            </a:r>
            <a:endParaRPr/>
          </a:p>
          <a:p>
            <a:pPr marL="0" marR="0" lvl="0" indent="0" algn="l" rtl="0">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a:t>
            </a:r>
            <a:endParaRPr/>
          </a:p>
          <a:p>
            <a:pPr marL="0" marR="0" lvl="0" indent="0" algn="l" rtl="0">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out.print("Today is:"+java.util.Calendar.getInstance().getTime()); </a:t>
            </a:r>
            <a:endParaRPr sz="1400">
              <a:solidFill>
                <a:schemeClr val="dk1"/>
              </a:solidFill>
              <a:latin typeface="Quattrocento Sans"/>
              <a:ea typeface="Quattrocento Sans"/>
              <a:cs typeface="Quattrocento Sans"/>
              <a:sym typeface="Quattrocento Sans"/>
            </a:endParaRPr>
          </a:p>
          <a:p>
            <a:pPr marL="0" marR="0" lvl="0" indent="0" algn="l" rtl="0">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%&gt;  </a:t>
            </a:r>
            <a:endParaRPr/>
          </a:p>
          <a:p>
            <a:pPr marL="0" marR="0" lvl="0" indent="0" algn="l" rtl="0">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&lt;/body&gt;  </a:t>
            </a:r>
            <a:endParaRPr/>
          </a:p>
          <a:p>
            <a:pPr marL="0" marR="0" lvl="0" indent="0" algn="l" rtl="0">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&lt;/html&gt;</a:t>
            </a:r>
            <a:endParaRPr sz="1400">
              <a:solidFill>
                <a:schemeClr val="dk1"/>
              </a:solidFill>
              <a:latin typeface="Quattrocento Sans"/>
              <a:ea typeface="Quattrocento Sans"/>
              <a:cs typeface="Quattrocento Sans"/>
              <a:sym typeface="Quattrocento Sans"/>
            </a:endParaRPr>
          </a:p>
        </p:txBody>
      </p:sp>
      <p:sp>
        <p:nvSpPr>
          <p:cNvPr id="807" name="Google Shape;807;p80"/>
          <p:cNvSpPr/>
          <p:nvPr/>
        </p:nvSpPr>
        <p:spPr>
          <a:xfrm>
            <a:off x="2472276" y="902502"/>
            <a:ext cx="1095172"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610B4B"/>
                </a:solidFill>
                <a:latin typeface="Arial"/>
                <a:ea typeface="Arial"/>
                <a:cs typeface="Arial"/>
                <a:sym typeface="Arial"/>
              </a:rPr>
              <a:t>index.jsp</a:t>
            </a:r>
            <a:endParaRPr sz="1800" b="0" i="0">
              <a:solidFill>
                <a:srgbClr val="610B4B"/>
              </a:solidFill>
              <a:latin typeface="Arial"/>
              <a:ea typeface="Arial"/>
              <a:cs typeface="Arial"/>
              <a:sym typeface="Arial"/>
            </a:endParaRPr>
          </a:p>
        </p:txBody>
      </p:sp>
      <p:sp>
        <p:nvSpPr>
          <p:cNvPr id="808" name="Google Shape;808;p80"/>
          <p:cNvSpPr/>
          <p:nvPr/>
        </p:nvSpPr>
        <p:spPr>
          <a:xfrm>
            <a:off x="7702580" y="902502"/>
            <a:ext cx="1441420"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610B4B"/>
                </a:solidFill>
                <a:latin typeface="Arial"/>
                <a:ea typeface="Arial"/>
                <a:cs typeface="Arial"/>
                <a:sym typeface="Arial"/>
              </a:rPr>
              <a:t>printdate.jsp</a:t>
            </a:r>
            <a:endParaRPr sz="1800" b="0" i="0">
              <a:solidFill>
                <a:srgbClr val="610B4B"/>
              </a:solidFill>
              <a:latin typeface="Arial"/>
              <a:ea typeface="Arial"/>
              <a:cs typeface="Arial"/>
              <a:sym typeface="Arial"/>
            </a:endParaRPr>
          </a:p>
        </p:txBody>
      </p:sp>
      <p:sp>
        <p:nvSpPr>
          <p:cNvPr id="809" name="Google Shape;809;p80"/>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810" name="Google Shape;810;p80"/>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811" name="Google Shape;811;p80"/>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815"/>
        <p:cNvGrpSpPr/>
        <p:nvPr/>
      </p:nvGrpSpPr>
      <p:grpSpPr>
        <a:xfrm>
          <a:off x="0" y="0"/>
          <a:ext cx="0" cy="0"/>
          <a:chOff x="0" y="0"/>
          <a:chExt cx="0" cy="0"/>
        </a:xfrm>
      </p:grpSpPr>
      <p:sp>
        <p:nvSpPr>
          <p:cNvPr id="816" name="Google Shape;816;p81"/>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jsp:forward</a:t>
            </a:r>
            <a:r>
              <a:rPr lang="en-US" b="1" u="sng">
                <a:solidFill>
                  <a:schemeClr val="dk1"/>
                </a:solidFill>
              </a:rPr>
              <a:t> action tag Example without Parameter</a:t>
            </a:r>
            <a:endParaRPr b="1" u="sng">
              <a:solidFill>
                <a:schemeClr val="dk1"/>
              </a:solidFill>
            </a:endParaRPr>
          </a:p>
        </p:txBody>
      </p:sp>
      <p:sp>
        <p:nvSpPr>
          <p:cNvPr id="817" name="Google Shape;817;p81"/>
          <p:cNvSpPr/>
          <p:nvPr/>
        </p:nvSpPr>
        <p:spPr>
          <a:xfrm>
            <a:off x="4112818" y="1074509"/>
            <a:ext cx="1095172"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610B4B"/>
                </a:solidFill>
                <a:latin typeface="Arial"/>
                <a:ea typeface="Arial"/>
                <a:cs typeface="Arial"/>
                <a:sym typeface="Arial"/>
              </a:rPr>
              <a:t>index.jsp</a:t>
            </a:r>
            <a:endParaRPr sz="1800" b="0" i="0">
              <a:solidFill>
                <a:srgbClr val="610B4B"/>
              </a:solidFill>
              <a:latin typeface="Arial"/>
              <a:ea typeface="Arial"/>
              <a:cs typeface="Arial"/>
              <a:sym typeface="Arial"/>
            </a:endParaRPr>
          </a:p>
        </p:txBody>
      </p:sp>
      <p:sp>
        <p:nvSpPr>
          <p:cNvPr id="818" name="Google Shape;818;p81"/>
          <p:cNvSpPr/>
          <p:nvPr/>
        </p:nvSpPr>
        <p:spPr>
          <a:xfrm>
            <a:off x="605117" y="1443841"/>
            <a:ext cx="8404411" cy="5078313"/>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This is index.jsp Page</a:t>
            </a: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h2</a:t>
            </a:r>
            <a:r>
              <a:rPr lang="en-US" sz="18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jsp:forward </a:t>
            </a:r>
            <a:r>
              <a:rPr lang="en-US" sz="1800">
                <a:solidFill>
                  <a:srgbClr val="7F007F"/>
                </a:solidFill>
                <a:latin typeface="Consolas"/>
                <a:ea typeface="Consolas"/>
                <a:cs typeface="Consolas"/>
                <a:sym typeface="Consolas"/>
              </a:rPr>
              <a:t>page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"display.jsp"</a:t>
            </a:r>
            <a:r>
              <a:rPr lang="en-US" sz="1800" i="1">
                <a:solidFill>
                  <a:srgbClr val="008080"/>
                </a:solidFill>
                <a:latin typeface="Consolas"/>
                <a:ea typeface="Consolas"/>
                <a:cs typeface="Consolas"/>
                <a:sym typeface="Consolas"/>
              </a:rPr>
              <a:t>&gt;</a:t>
            </a:r>
            <a:r>
              <a:rPr lang="en-US" sz="18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	&lt;</a:t>
            </a:r>
            <a:r>
              <a:rPr lang="en-US" sz="1800">
                <a:solidFill>
                  <a:srgbClr val="3F7F7F"/>
                </a:solidFill>
                <a:latin typeface="Consolas"/>
                <a:ea typeface="Consolas"/>
                <a:cs typeface="Consolas"/>
                <a:sym typeface="Consolas"/>
              </a:rPr>
              <a:t>jsp:param </a:t>
            </a:r>
            <a:r>
              <a:rPr lang="en-US" sz="1800">
                <a:solidFill>
                  <a:srgbClr val="7F007F"/>
                </a:solidFill>
                <a:latin typeface="Consolas"/>
                <a:ea typeface="Consolas"/>
                <a:cs typeface="Consolas"/>
                <a:sym typeface="Consolas"/>
              </a:rPr>
              <a:t>name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"userid" </a:t>
            </a:r>
            <a:r>
              <a:rPr lang="en-US" sz="1800" i="1">
                <a:solidFill>
                  <a:srgbClr val="7F007F"/>
                </a:solidFill>
                <a:latin typeface="Consolas"/>
                <a:ea typeface="Consolas"/>
                <a:cs typeface="Consolas"/>
                <a:sym typeface="Consolas"/>
              </a:rPr>
              <a:t>value</a:t>
            </a:r>
            <a:r>
              <a:rPr lang="en-US" sz="1800" i="1">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"Rajeshree" </a:t>
            </a:r>
            <a:r>
              <a:rPr lang="en-US" sz="1800" i="1">
                <a:solidFill>
                  <a:srgbClr val="008080"/>
                </a:solidFill>
                <a:latin typeface="Consolas"/>
                <a:ea typeface="Consolas"/>
                <a:cs typeface="Consolas"/>
                <a:sym typeface="Consolas"/>
              </a:rPr>
              <a:t>/&gt;</a:t>
            </a:r>
            <a:r>
              <a:rPr lang="en-US" sz="18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	&lt;</a:t>
            </a:r>
            <a:r>
              <a:rPr lang="en-US" sz="1800">
                <a:solidFill>
                  <a:srgbClr val="3F7F7F"/>
                </a:solidFill>
                <a:latin typeface="Consolas"/>
                <a:ea typeface="Consolas"/>
                <a:cs typeface="Consolas"/>
                <a:sym typeface="Consolas"/>
              </a:rPr>
              <a:t>jsp:param </a:t>
            </a:r>
            <a:r>
              <a:rPr lang="en-US" sz="1800">
                <a:solidFill>
                  <a:srgbClr val="7F007F"/>
                </a:solidFill>
                <a:latin typeface="Consolas"/>
                <a:ea typeface="Consolas"/>
                <a:cs typeface="Consolas"/>
                <a:sym typeface="Consolas"/>
              </a:rPr>
              <a:t>name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"password" </a:t>
            </a:r>
            <a:r>
              <a:rPr lang="en-US" sz="1800" i="1">
                <a:solidFill>
                  <a:srgbClr val="7F007F"/>
                </a:solidFill>
                <a:latin typeface="Consolas"/>
                <a:ea typeface="Consolas"/>
                <a:cs typeface="Consolas"/>
                <a:sym typeface="Consolas"/>
              </a:rPr>
              <a:t>value</a:t>
            </a:r>
            <a:r>
              <a:rPr lang="en-US" sz="1800" i="1">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"123" </a:t>
            </a:r>
            <a:r>
              <a:rPr lang="en-US" sz="1800" i="1">
                <a:solidFill>
                  <a:srgbClr val="008080"/>
                </a:solidFill>
                <a:latin typeface="Consolas"/>
                <a:ea typeface="Consolas"/>
                <a:cs typeface="Consolas"/>
                <a:sym typeface="Consolas"/>
              </a:rPr>
              <a:t>/&gt;</a:t>
            </a:r>
            <a:r>
              <a:rPr lang="en-US" sz="18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	&lt;</a:t>
            </a:r>
            <a:r>
              <a:rPr lang="en-US" sz="1800">
                <a:solidFill>
                  <a:srgbClr val="3F7F7F"/>
                </a:solidFill>
                <a:latin typeface="Consolas"/>
                <a:ea typeface="Consolas"/>
                <a:cs typeface="Consolas"/>
                <a:sym typeface="Consolas"/>
              </a:rPr>
              <a:t>jsp:param </a:t>
            </a:r>
            <a:r>
              <a:rPr lang="en-US" sz="1800">
                <a:solidFill>
                  <a:srgbClr val="7F007F"/>
                </a:solidFill>
                <a:latin typeface="Consolas"/>
                <a:ea typeface="Consolas"/>
                <a:cs typeface="Consolas"/>
                <a:sym typeface="Consolas"/>
              </a:rPr>
              <a:t>name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"name" </a:t>
            </a:r>
            <a:r>
              <a:rPr lang="en-US" sz="1800" i="1">
                <a:solidFill>
                  <a:srgbClr val="7F007F"/>
                </a:solidFill>
                <a:latin typeface="Consolas"/>
                <a:ea typeface="Consolas"/>
                <a:cs typeface="Consolas"/>
                <a:sym typeface="Consolas"/>
              </a:rPr>
              <a:t>value</a:t>
            </a:r>
            <a:r>
              <a:rPr lang="en-US" sz="1800" i="1">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"Dr. Rajeshree Khande " </a:t>
            </a:r>
            <a:r>
              <a:rPr lang="en-US" sz="1800" i="1">
                <a:solidFill>
                  <a:srgbClr val="008080"/>
                </a:solidFill>
                <a:latin typeface="Consolas"/>
                <a:ea typeface="Consolas"/>
                <a:cs typeface="Consolas"/>
                <a:sym typeface="Consolas"/>
              </a:rPr>
              <a:t>/&gt;</a:t>
            </a:r>
            <a:r>
              <a:rPr lang="en-US" sz="18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	&lt;</a:t>
            </a:r>
            <a:r>
              <a:rPr lang="en-US" sz="1800">
                <a:solidFill>
                  <a:srgbClr val="3F7F7F"/>
                </a:solidFill>
                <a:latin typeface="Consolas"/>
                <a:ea typeface="Consolas"/>
                <a:cs typeface="Consolas"/>
                <a:sym typeface="Consolas"/>
              </a:rPr>
              <a:t>jsp:param </a:t>
            </a:r>
            <a:r>
              <a:rPr lang="en-US" sz="1800">
                <a:solidFill>
                  <a:srgbClr val="7F007F"/>
                </a:solidFill>
                <a:latin typeface="Consolas"/>
                <a:ea typeface="Consolas"/>
                <a:cs typeface="Consolas"/>
                <a:sym typeface="Consolas"/>
              </a:rPr>
              <a:t>name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"email" </a:t>
            </a:r>
            <a:r>
              <a:rPr lang="en-US" sz="1800" i="1">
                <a:solidFill>
                  <a:srgbClr val="7F007F"/>
                </a:solidFill>
                <a:latin typeface="Consolas"/>
                <a:ea typeface="Consolas"/>
                <a:cs typeface="Consolas"/>
                <a:sym typeface="Consolas"/>
              </a:rPr>
              <a:t>value</a:t>
            </a:r>
            <a:r>
              <a:rPr lang="en-US" sz="1800" i="1">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"rkhande@gmail.com" </a:t>
            </a:r>
            <a:r>
              <a:rPr lang="en-US" sz="1800" i="1">
                <a:solidFill>
                  <a:srgbClr val="008080"/>
                </a:solidFill>
                <a:latin typeface="Consolas"/>
                <a:ea typeface="Consolas"/>
                <a:cs typeface="Consolas"/>
                <a:sym typeface="Consolas"/>
              </a:rPr>
              <a:t>/&gt;</a:t>
            </a:r>
            <a:r>
              <a:rPr lang="en-US" sz="18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jsp:forward</a:t>
            </a:r>
            <a:r>
              <a:rPr lang="en-US" sz="1800">
                <a:solidFill>
                  <a:srgbClr val="008080"/>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marL="0" marR="0" lvl="0" indent="0" algn="l" rtl="0">
              <a:lnSpc>
                <a:spcPct val="200000"/>
              </a:lnSpc>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
        <p:nvSpPr>
          <p:cNvPr id="819" name="Google Shape;819;p81"/>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820" name="Google Shape;820;p81"/>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821" name="Google Shape;821;p81"/>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825"/>
        <p:cNvGrpSpPr/>
        <p:nvPr/>
      </p:nvGrpSpPr>
      <p:grpSpPr>
        <a:xfrm>
          <a:off x="0" y="0"/>
          <a:ext cx="0" cy="0"/>
          <a:chOff x="0" y="0"/>
          <a:chExt cx="0" cy="0"/>
        </a:xfrm>
      </p:grpSpPr>
      <p:sp>
        <p:nvSpPr>
          <p:cNvPr id="826" name="Google Shape;826;p82"/>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jsp:forward </a:t>
            </a:r>
            <a:r>
              <a:rPr lang="en-US" b="1" u="sng">
                <a:solidFill>
                  <a:schemeClr val="dk1"/>
                </a:solidFill>
              </a:rPr>
              <a:t>action tag Example without Parameter</a:t>
            </a:r>
            <a:endParaRPr b="1" u="sng">
              <a:solidFill>
                <a:schemeClr val="dk1"/>
              </a:solidFill>
            </a:endParaRPr>
          </a:p>
        </p:txBody>
      </p:sp>
      <p:sp>
        <p:nvSpPr>
          <p:cNvPr id="827" name="Google Shape;827;p82"/>
          <p:cNvSpPr/>
          <p:nvPr/>
        </p:nvSpPr>
        <p:spPr>
          <a:xfrm>
            <a:off x="3628723" y="1136283"/>
            <a:ext cx="1221938"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display.jsp</a:t>
            </a:r>
            <a:endParaRPr sz="1800" b="0" i="0">
              <a:solidFill>
                <a:srgbClr val="610B4B"/>
              </a:solidFill>
              <a:latin typeface="Arial"/>
              <a:ea typeface="Arial"/>
              <a:cs typeface="Arial"/>
              <a:sym typeface="Arial"/>
            </a:endParaRPr>
          </a:p>
        </p:txBody>
      </p:sp>
      <p:sp>
        <p:nvSpPr>
          <p:cNvPr id="828" name="Google Shape;828;p82"/>
          <p:cNvSpPr/>
          <p:nvPr/>
        </p:nvSpPr>
        <p:spPr>
          <a:xfrm>
            <a:off x="512666" y="1517513"/>
            <a:ext cx="7943343" cy="4401205"/>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body</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h2</a:t>
            </a:r>
            <a:r>
              <a:rPr lang="en-US" sz="2000">
                <a:solidFill>
                  <a:srgbClr val="008080"/>
                </a:solidFill>
                <a:latin typeface="Consolas"/>
                <a:ea typeface="Consolas"/>
                <a:cs typeface="Consolas"/>
                <a:sym typeface="Consolas"/>
              </a:rPr>
              <a:t>&gt;</a:t>
            </a:r>
            <a:r>
              <a:rPr lang="en-US" sz="2000">
                <a:solidFill>
                  <a:srgbClr val="000000"/>
                </a:solidFill>
                <a:latin typeface="Consolas"/>
                <a:ea typeface="Consolas"/>
                <a:cs typeface="Consolas"/>
                <a:sym typeface="Consolas"/>
              </a:rPr>
              <a:t>This is a display.jsp Page</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h2</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UserID: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"userid"</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br</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Password is: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"password"</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br</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User Name: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"name"</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br</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Email Id: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"email"</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body</a:t>
            </a:r>
            <a:r>
              <a:rPr lang="en-US" sz="2000">
                <a:solidFill>
                  <a:srgbClr val="008080"/>
                </a:solidFill>
                <a:latin typeface="Consolas"/>
                <a:ea typeface="Consolas"/>
                <a:cs typeface="Consolas"/>
                <a:sym typeface="Consolas"/>
              </a:rPr>
              <a:t>&gt;</a:t>
            </a:r>
            <a:endParaRPr sz="2000">
              <a:solidFill>
                <a:schemeClr val="dk1"/>
              </a:solidFill>
              <a:latin typeface="Quattrocento Sans"/>
              <a:ea typeface="Quattrocento Sans"/>
              <a:cs typeface="Quattrocento Sans"/>
              <a:sym typeface="Quattrocento Sans"/>
            </a:endParaRPr>
          </a:p>
        </p:txBody>
      </p:sp>
      <p:sp>
        <p:nvSpPr>
          <p:cNvPr id="829" name="Google Shape;829;p82"/>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830" name="Google Shape;830;p82"/>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831" name="Google Shape;831;p82"/>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835"/>
        <p:cNvGrpSpPr/>
        <p:nvPr/>
      </p:nvGrpSpPr>
      <p:grpSpPr>
        <a:xfrm>
          <a:off x="0" y="0"/>
          <a:ext cx="0" cy="0"/>
          <a:chOff x="0" y="0"/>
          <a:chExt cx="0" cy="0"/>
        </a:xfrm>
      </p:grpSpPr>
      <p:sp>
        <p:nvSpPr>
          <p:cNvPr id="836" name="Google Shape;836;p83"/>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jsp:include </a:t>
            </a:r>
            <a:r>
              <a:rPr lang="en-US" b="1" u="sng">
                <a:solidFill>
                  <a:schemeClr val="dk1"/>
                </a:solidFill>
              </a:rPr>
              <a:t>action tag  </a:t>
            </a:r>
            <a:endParaRPr b="1" u="sng">
              <a:solidFill>
                <a:schemeClr val="dk1"/>
              </a:solidFill>
            </a:endParaRPr>
          </a:p>
        </p:txBody>
      </p:sp>
      <p:sp>
        <p:nvSpPr>
          <p:cNvPr id="837" name="Google Shape;837;p83"/>
          <p:cNvSpPr txBox="1">
            <a:spLocks noGrp="1"/>
          </p:cNvSpPr>
          <p:nvPr>
            <p:ph type="body" idx="1"/>
          </p:nvPr>
        </p:nvSpPr>
        <p:spPr>
          <a:xfrm>
            <a:off x="453326" y="841528"/>
            <a:ext cx="8497491" cy="183443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Clr>
                <a:schemeClr val="dk1"/>
              </a:buClr>
              <a:buSzPts val="1600"/>
              <a:buFont typeface="Arial"/>
              <a:buChar char="•"/>
            </a:pPr>
            <a:r>
              <a:rPr lang="en-US" sz="1600">
                <a:solidFill>
                  <a:schemeClr val="dk1"/>
                </a:solidFill>
              </a:rPr>
              <a:t>Include action tag is used for </a:t>
            </a:r>
            <a:r>
              <a:rPr lang="en-US" sz="1600" b="1">
                <a:solidFill>
                  <a:schemeClr val="dk1"/>
                </a:solidFill>
              </a:rPr>
              <a:t>including another resource to the current JSP page. </a:t>
            </a:r>
            <a:endParaRPr sz="1600" b="1">
              <a:solidFill>
                <a:schemeClr val="dk1"/>
              </a:solidFill>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The included resource can be a static page in HTML, JSP page or Servlet. </a:t>
            </a:r>
            <a:endParaRPr sz="1600">
              <a:solidFill>
                <a:schemeClr val="dk1"/>
              </a:solidFill>
            </a:endParaRPr>
          </a:p>
          <a:p>
            <a:pPr marL="285750" lvl="0" indent="-285750" algn="l" rtl="0">
              <a:lnSpc>
                <a:spcPct val="150000"/>
              </a:lnSpc>
              <a:spcBef>
                <a:spcPts val="1380"/>
              </a:spcBef>
              <a:spcAft>
                <a:spcPts val="0"/>
              </a:spcAft>
              <a:buClr>
                <a:schemeClr val="dk1"/>
              </a:buClr>
              <a:buSzPts val="1600"/>
              <a:buFont typeface="Arial"/>
              <a:buChar char="•"/>
            </a:pPr>
            <a:r>
              <a:rPr lang="en-US" sz="1600">
                <a:solidFill>
                  <a:schemeClr val="dk1"/>
                </a:solidFill>
              </a:rPr>
              <a:t>We can also pass parameters and their values to the resource which we are including. </a:t>
            </a:r>
            <a:endParaRPr/>
          </a:p>
        </p:txBody>
      </p:sp>
      <p:cxnSp>
        <p:nvCxnSpPr>
          <p:cNvPr id="838" name="Google Shape;838;p83"/>
          <p:cNvCxnSpPr/>
          <p:nvPr/>
        </p:nvCxnSpPr>
        <p:spPr>
          <a:xfrm rot="10800000">
            <a:off x="1217607" y="4908676"/>
            <a:ext cx="975761" cy="0"/>
          </a:xfrm>
          <a:prstGeom prst="straightConnector1">
            <a:avLst/>
          </a:prstGeom>
          <a:noFill/>
          <a:ln w="9525" cap="flat" cmpd="sng">
            <a:solidFill>
              <a:schemeClr val="dk1"/>
            </a:solidFill>
            <a:prstDash val="solid"/>
            <a:miter lim="800000"/>
            <a:headEnd type="none" w="sm" len="sm"/>
            <a:tailEnd type="triangle" w="med" len="med"/>
          </a:ln>
        </p:spPr>
      </p:cxnSp>
      <p:grpSp>
        <p:nvGrpSpPr>
          <p:cNvPr id="839" name="Google Shape;839;p83"/>
          <p:cNvGrpSpPr/>
          <p:nvPr/>
        </p:nvGrpSpPr>
        <p:grpSpPr>
          <a:xfrm>
            <a:off x="453326" y="3180692"/>
            <a:ext cx="8376467" cy="2992473"/>
            <a:chOff x="453326" y="3180692"/>
            <a:chExt cx="8376467" cy="2992473"/>
          </a:xfrm>
        </p:grpSpPr>
        <p:pic>
          <p:nvPicPr>
            <p:cNvPr id="840" name="Google Shape;840;p83"/>
            <p:cNvPicPr preferRelativeResize="0"/>
            <p:nvPr/>
          </p:nvPicPr>
          <p:blipFill rotWithShape="1">
            <a:blip r:embed="rId3">
              <a:alphaModFix/>
            </a:blip>
            <a:srcRect/>
            <a:stretch/>
          </p:blipFill>
          <p:spPr>
            <a:xfrm>
              <a:off x="453326" y="3899646"/>
              <a:ext cx="764281" cy="1497385"/>
            </a:xfrm>
            <a:prstGeom prst="rect">
              <a:avLst/>
            </a:prstGeom>
            <a:noFill/>
            <a:ln>
              <a:noFill/>
            </a:ln>
          </p:spPr>
        </p:pic>
        <p:sp>
          <p:nvSpPr>
            <p:cNvPr id="841" name="Google Shape;841;p83"/>
            <p:cNvSpPr/>
            <p:nvPr/>
          </p:nvSpPr>
          <p:spPr>
            <a:xfrm>
              <a:off x="2225768" y="3753599"/>
              <a:ext cx="3368208" cy="2031325"/>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200">
                <a:solidFill>
                  <a:srgbClr val="008080"/>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body</a:t>
              </a:r>
              <a:r>
                <a:rPr lang="en-US" sz="1200">
                  <a:solidFill>
                    <a:srgbClr val="008080"/>
                  </a:solidFill>
                  <a:latin typeface="Consolas"/>
                  <a:ea typeface="Consolas"/>
                  <a:cs typeface="Consolas"/>
                  <a:sym typeface="Consolas"/>
                </a:rPr>
                <a:t>&gt;</a:t>
              </a:r>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jsp:include </a:t>
              </a:r>
              <a:r>
                <a:rPr lang="en-US" sz="1200">
                  <a:solidFill>
                    <a:srgbClr val="7F007F"/>
                  </a:solidFill>
                  <a:latin typeface="Consolas"/>
                  <a:ea typeface="Consolas"/>
                  <a:cs typeface="Consolas"/>
                  <a:sym typeface="Consolas"/>
                </a:rPr>
                <a:t>page</a:t>
              </a:r>
              <a:r>
                <a:rPr lang="en-US" sz="1200">
                  <a:solidFill>
                    <a:srgbClr val="000000"/>
                  </a:solidFill>
                  <a:latin typeface="Consolas"/>
                  <a:ea typeface="Consolas"/>
                  <a:cs typeface="Consolas"/>
                  <a:sym typeface="Consolas"/>
                </a:rPr>
                <a:t>=</a:t>
              </a:r>
              <a:r>
                <a:rPr lang="en-US" sz="1200" i="1">
                  <a:solidFill>
                    <a:srgbClr val="2A00FF"/>
                  </a:solidFill>
                  <a:latin typeface="Consolas"/>
                  <a:ea typeface="Consolas"/>
                  <a:cs typeface="Consolas"/>
                  <a:sym typeface="Consolas"/>
                </a:rPr>
                <a:t>"dispInclude.jsp"</a:t>
              </a:r>
              <a:r>
                <a:rPr lang="en-US" sz="1200" i="1">
                  <a:solidFill>
                    <a:srgbClr val="008080"/>
                  </a:solidFill>
                  <a:latin typeface="Consolas"/>
                  <a:ea typeface="Consolas"/>
                  <a:cs typeface="Consolas"/>
                  <a:sym typeface="Consolas"/>
                </a:rPr>
                <a:t>&gt;</a:t>
              </a:r>
              <a:r>
                <a:rPr lang="en-US" sz="1200" i="1">
                  <a:solidFill>
                    <a:srgbClr val="000000"/>
                  </a:solidFill>
                  <a:latin typeface="Consolas"/>
                  <a:ea typeface="Consolas"/>
                  <a:cs typeface="Consolas"/>
                  <a:sym typeface="Consolas"/>
                </a:rPr>
                <a:t> </a:t>
              </a:r>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a:t>
              </a:r>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	 </a:t>
              </a:r>
              <a:endParaRPr sz="1200" i="1">
                <a:solidFill>
                  <a:srgbClr val="000000"/>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jsp:include</a:t>
              </a:r>
              <a:r>
                <a:rPr lang="en-US" sz="1200">
                  <a:solidFill>
                    <a:srgbClr val="008080"/>
                  </a:solidFill>
                  <a:latin typeface="Consolas"/>
                  <a:ea typeface="Consolas"/>
                  <a:cs typeface="Consolas"/>
                  <a:sym typeface="Consolas"/>
                </a:rPr>
                <a:t>&gt;</a:t>
              </a:r>
              <a:r>
                <a:rPr lang="en-US"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body</a:t>
              </a:r>
              <a:r>
                <a:rPr lang="en-US" sz="1200">
                  <a:solidFill>
                    <a:srgbClr val="008080"/>
                  </a:solidFill>
                  <a:latin typeface="Consolas"/>
                  <a:ea typeface="Consolas"/>
                  <a:cs typeface="Consolas"/>
                  <a:sym typeface="Consolas"/>
                </a:rPr>
                <a:t>&gt;</a:t>
              </a:r>
              <a:endParaRPr sz="1200">
                <a:solidFill>
                  <a:schemeClr val="dk1"/>
                </a:solidFill>
                <a:latin typeface="Quattrocento Sans"/>
                <a:ea typeface="Quattrocento Sans"/>
                <a:cs typeface="Quattrocento Sans"/>
                <a:sym typeface="Quattrocento Sans"/>
              </a:endParaRPr>
            </a:p>
          </p:txBody>
        </p:sp>
        <p:sp>
          <p:nvSpPr>
            <p:cNvPr id="842" name="Google Shape;842;p83"/>
            <p:cNvSpPr/>
            <p:nvPr/>
          </p:nvSpPr>
          <p:spPr>
            <a:xfrm>
              <a:off x="6513536" y="3786095"/>
              <a:ext cx="2316257" cy="1446678"/>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body</a:t>
              </a:r>
              <a:r>
                <a:rPr lang="en-US" sz="1200">
                  <a:solidFill>
                    <a:srgbClr val="008080"/>
                  </a:solidFill>
                  <a:latin typeface="Consolas"/>
                  <a:ea typeface="Consolas"/>
                  <a:cs typeface="Consolas"/>
                  <a:sym typeface="Consolas"/>
                </a:rPr>
                <a:t>&gt;</a:t>
              </a:r>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h2</a:t>
              </a:r>
              <a:r>
                <a:rPr lang="en-US" sz="1200">
                  <a:solidFill>
                    <a:srgbClr val="008080"/>
                  </a:solidFill>
                  <a:latin typeface="Consolas"/>
                  <a:ea typeface="Consolas"/>
                  <a:cs typeface="Consolas"/>
                  <a:sym typeface="Consolas"/>
                </a:rPr>
                <a:t>&gt;</a:t>
              </a:r>
              <a:r>
                <a:rPr lang="en-US" sz="1200">
                  <a:solidFill>
                    <a:srgbClr val="000000"/>
                  </a:solidFill>
                  <a:latin typeface="Consolas"/>
                  <a:ea typeface="Consolas"/>
                  <a:cs typeface="Consolas"/>
                  <a:sym typeface="Consolas"/>
                </a:rPr>
                <a:t>This is a display.jsp Page</a:t>
              </a: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h2</a:t>
              </a:r>
              <a:r>
                <a:rPr lang="en-US" sz="1200">
                  <a:solidFill>
                    <a:srgbClr val="008080"/>
                  </a:solidFill>
                  <a:latin typeface="Consolas"/>
                  <a:ea typeface="Consolas"/>
                  <a:cs typeface="Consolas"/>
                  <a:sym typeface="Consolas"/>
                </a:rPr>
                <a:t>&gt;</a:t>
              </a:r>
              <a:endParaRPr/>
            </a:p>
            <a:p>
              <a:pPr marL="0" marR="0" lvl="0" indent="0" algn="l" rtl="0">
                <a:lnSpc>
                  <a:spcPct val="150000"/>
                </a:lnSpc>
                <a:spcBef>
                  <a:spcPts val="0"/>
                </a:spcBef>
                <a:spcAft>
                  <a:spcPts val="0"/>
                </a:spcAft>
                <a:buNone/>
              </a:pPr>
              <a:r>
                <a:rPr lang="en-US" sz="1200">
                  <a:solidFill>
                    <a:srgbClr val="000000"/>
                  </a:solidFill>
                  <a:latin typeface="Consolas"/>
                  <a:ea typeface="Consolas"/>
                  <a:cs typeface="Consolas"/>
                  <a:sym typeface="Consolas"/>
                </a:rPr>
                <a:t> </a:t>
              </a:r>
              <a:endParaRPr sz="1200">
                <a:solidFill>
                  <a:srgbClr val="BF5F3F"/>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200">
                  <a:solidFill>
                    <a:srgbClr val="008080"/>
                  </a:solidFill>
                  <a:latin typeface="Consolas"/>
                  <a:ea typeface="Consolas"/>
                  <a:cs typeface="Consolas"/>
                  <a:sym typeface="Consolas"/>
                </a:rPr>
                <a:t>&lt;/</a:t>
              </a:r>
              <a:r>
                <a:rPr lang="en-US" sz="1200">
                  <a:solidFill>
                    <a:srgbClr val="3F7F7F"/>
                  </a:solidFill>
                  <a:latin typeface="Consolas"/>
                  <a:ea typeface="Consolas"/>
                  <a:cs typeface="Consolas"/>
                  <a:sym typeface="Consolas"/>
                </a:rPr>
                <a:t>body</a:t>
              </a:r>
              <a:r>
                <a:rPr lang="en-US" sz="1200">
                  <a:solidFill>
                    <a:srgbClr val="008080"/>
                  </a:solidFill>
                  <a:latin typeface="Consolas"/>
                  <a:ea typeface="Consolas"/>
                  <a:cs typeface="Consolas"/>
                  <a:sym typeface="Consolas"/>
                </a:rPr>
                <a:t>&gt;</a:t>
              </a:r>
              <a:endParaRPr sz="1200">
                <a:solidFill>
                  <a:schemeClr val="dk1"/>
                </a:solidFill>
                <a:latin typeface="Quattrocento Sans"/>
                <a:ea typeface="Quattrocento Sans"/>
                <a:cs typeface="Quattrocento Sans"/>
                <a:sym typeface="Quattrocento Sans"/>
              </a:endParaRPr>
            </a:p>
          </p:txBody>
        </p:sp>
        <p:cxnSp>
          <p:nvCxnSpPr>
            <p:cNvPr id="843" name="Google Shape;843;p83"/>
            <p:cNvCxnSpPr/>
            <p:nvPr/>
          </p:nvCxnSpPr>
          <p:spPr>
            <a:xfrm rot="10800000" flipH="1">
              <a:off x="1217607" y="4208929"/>
              <a:ext cx="1010925" cy="13447"/>
            </a:xfrm>
            <a:prstGeom prst="straightConnector1">
              <a:avLst/>
            </a:prstGeom>
            <a:noFill/>
            <a:ln w="9525" cap="flat" cmpd="sng">
              <a:solidFill>
                <a:schemeClr val="dk1"/>
              </a:solidFill>
              <a:prstDash val="solid"/>
              <a:miter lim="800000"/>
              <a:headEnd type="none" w="sm" len="sm"/>
              <a:tailEnd type="triangle" w="med" len="med"/>
            </a:ln>
          </p:spPr>
        </p:cxnSp>
        <p:sp>
          <p:nvSpPr>
            <p:cNvPr id="844" name="Google Shape;844;p83"/>
            <p:cNvSpPr txBox="1"/>
            <p:nvPr/>
          </p:nvSpPr>
          <p:spPr>
            <a:xfrm>
              <a:off x="1217607" y="3899646"/>
              <a:ext cx="71876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Quattrocento Sans"/>
                  <a:ea typeface="Quattrocento Sans"/>
                  <a:cs typeface="Quattrocento Sans"/>
                  <a:sym typeface="Quattrocento Sans"/>
                </a:rPr>
                <a:t>request</a:t>
              </a:r>
              <a:endParaRPr sz="1200">
                <a:solidFill>
                  <a:schemeClr val="dk1"/>
                </a:solidFill>
                <a:latin typeface="Quattrocento Sans"/>
                <a:ea typeface="Quattrocento Sans"/>
                <a:cs typeface="Quattrocento Sans"/>
                <a:sym typeface="Quattrocento Sans"/>
              </a:endParaRPr>
            </a:p>
          </p:txBody>
        </p:sp>
        <p:sp>
          <p:nvSpPr>
            <p:cNvPr id="845" name="Google Shape;845;p83"/>
            <p:cNvSpPr/>
            <p:nvPr/>
          </p:nvSpPr>
          <p:spPr>
            <a:xfrm>
              <a:off x="4827494" y="3550024"/>
              <a:ext cx="1532965" cy="417357"/>
            </a:xfrm>
            <a:prstGeom prst="curvedDownArrow">
              <a:avLst>
                <a:gd name="adj1" fmla="val 25000"/>
                <a:gd name="adj2" fmla="val 50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846" name="Google Shape;846;p83"/>
            <p:cNvSpPr txBox="1"/>
            <p:nvPr/>
          </p:nvSpPr>
          <p:spPr>
            <a:xfrm>
              <a:off x="5185405" y="3180692"/>
              <a:ext cx="117505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request</a:t>
              </a:r>
              <a:endParaRPr sz="1400">
                <a:solidFill>
                  <a:schemeClr val="dk1"/>
                </a:solidFill>
                <a:latin typeface="Quattrocento Sans"/>
                <a:ea typeface="Quattrocento Sans"/>
                <a:cs typeface="Quattrocento Sans"/>
                <a:sym typeface="Quattrocento Sans"/>
              </a:endParaRPr>
            </a:p>
          </p:txBody>
        </p:sp>
        <p:sp>
          <p:nvSpPr>
            <p:cNvPr id="847" name="Google Shape;847;p83"/>
            <p:cNvSpPr/>
            <p:nvPr/>
          </p:nvSpPr>
          <p:spPr>
            <a:xfrm rot="-9579810">
              <a:off x="4827493" y="4555722"/>
              <a:ext cx="1532965" cy="448734"/>
            </a:xfrm>
            <a:prstGeom prst="curvedDownArrow">
              <a:avLst>
                <a:gd name="adj1" fmla="val 25000"/>
                <a:gd name="adj2" fmla="val 50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848" name="Google Shape;848;p83"/>
            <p:cNvSpPr txBox="1"/>
            <p:nvPr/>
          </p:nvSpPr>
          <p:spPr>
            <a:xfrm>
              <a:off x="5341698" y="5115833"/>
              <a:ext cx="117505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response</a:t>
              </a:r>
              <a:endParaRPr sz="1400">
                <a:solidFill>
                  <a:schemeClr val="dk1"/>
                </a:solidFill>
                <a:latin typeface="Quattrocento Sans"/>
                <a:ea typeface="Quattrocento Sans"/>
                <a:cs typeface="Quattrocento Sans"/>
                <a:sym typeface="Quattrocento Sans"/>
              </a:endParaRPr>
            </a:p>
          </p:txBody>
        </p:sp>
        <p:sp>
          <p:nvSpPr>
            <p:cNvPr id="849" name="Google Shape;849;p83"/>
            <p:cNvSpPr txBox="1"/>
            <p:nvPr/>
          </p:nvSpPr>
          <p:spPr>
            <a:xfrm>
              <a:off x="1309199" y="4924996"/>
              <a:ext cx="117505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response</a:t>
              </a:r>
              <a:endParaRPr sz="1400">
                <a:solidFill>
                  <a:schemeClr val="dk1"/>
                </a:solidFill>
                <a:latin typeface="Quattrocento Sans"/>
                <a:ea typeface="Quattrocento Sans"/>
                <a:cs typeface="Quattrocento Sans"/>
                <a:sym typeface="Quattrocento Sans"/>
              </a:endParaRPr>
            </a:p>
          </p:txBody>
        </p:sp>
        <p:sp>
          <p:nvSpPr>
            <p:cNvPr id="850" name="Google Shape;850;p83"/>
            <p:cNvSpPr txBox="1"/>
            <p:nvPr/>
          </p:nvSpPr>
          <p:spPr>
            <a:xfrm>
              <a:off x="3163560" y="5803833"/>
              <a:ext cx="14926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Index.jsp</a:t>
              </a:r>
              <a:endParaRPr sz="1800">
                <a:solidFill>
                  <a:schemeClr val="dk1"/>
                </a:solidFill>
                <a:latin typeface="Quattrocento Sans"/>
                <a:ea typeface="Quattrocento Sans"/>
                <a:cs typeface="Quattrocento Sans"/>
                <a:sym typeface="Quattrocento Sans"/>
              </a:endParaRPr>
            </a:p>
          </p:txBody>
        </p:sp>
        <p:sp>
          <p:nvSpPr>
            <p:cNvPr id="851" name="Google Shape;851;p83"/>
            <p:cNvSpPr txBox="1"/>
            <p:nvPr/>
          </p:nvSpPr>
          <p:spPr>
            <a:xfrm>
              <a:off x="7022728" y="5238944"/>
              <a:ext cx="1807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dispInclude.jsp</a:t>
              </a:r>
              <a:endParaRPr sz="1800">
                <a:solidFill>
                  <a:schemeClr val="dk1"/>
                </a:solidFill>
                <a:latin typeface="Quattrocento Sans"/>
                <a:ea typeface="Quattrocento Sans"/>
                <a:cs typeface="Quattrocento Sans"/>
                <a:sym typeface="Quattrocento Sans"/>
              </a:endParaRPr>
            </a:p>
          </p:txBody>
        </p:sp>
      </p:grpSp>
      <p:sp>
        <p:nvSpPr>
          <p:cNvPr id="852" name="Google Shape;852;p83"/>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853" name="Google Shape;853;p83"/>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854" name="Google Shape;854;p83"/>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858"/>
        <p:cNvGrpSpPr/>
        <p:nvPr/>
      </p:nvGrpSpPr>
      <p:grpSpPr>
        <a:xfrm>
          <a:off x="0" y="0"/>
          <a:ext cx="0" cy="0"/>
          <a:chOff x="0" y="0"/>
          <a:chExt cx="0" cy="0"/>
        </a:xfrm>
      </p:grpSpPr>
      <p:sp>
        <p:nvSpPr>
          <p:cNvPr id="859" name="Google Shape;859;p84"/>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jsp:include </a:t>
            </a:r>
            <a:r>
              <a:rPr lang="en-US" b="1" u="sng">
                <a:solidFill>
                  <a:schemeClr val="dk1"/>
                </a:solidFill>
              </a:rPr>
              <a:t>Example</a:t>
            </a:r>
            <a:endParaRPr b="1" u="sng">
              <a:solidFill>
                <a:schemeClr val="dk1"/>
              </a:solidFill>
            </a:endParaRPr>
          </a:p>
        </p:txBody>
      </p:sp>
      <p:sp>
        <p:nvSpPr>
          <p:cNvPr id="860" name="Google Shape;860;p84"/>
          <p:cNvSpPr/>
          <p:nvPr/>
        </p:nvSpPr>
        <p:spPr>
          <a:xfrm>
            <a:off x="7701985" y="656823"/>
            <a:ext cx="1072730"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index.jsp</a:t>
            </a:r>
            <a:endParaRPr sz="1800" b="0" i="0">
              <a:solidFill>
                <a:srgbClr val="610B4B"/>
              </a:solidFill>
              <a:latin typeface="Arial"/>
              <a:ea typeface="Arial"/>
              <a:cs typeface="Arial"/>
              <a:sym typeface="Arial"/>
            </a:endParaRPr>
          </a:p>
        </p:txBody>
      </p:sp>
      <p:sp>
        <p:nvSpPr>
          <p:cNvPr id="861" name="Google Shape;861;p84"/>
          <p:cNvSpPr/>
          <p:nvPr/>
        </p:nvSpPr>
        <p:spPr>
          <a:xfrm>
            <a:off x="242048" y="1026195"/>
            <a:ext cx="8780928" cy="5632311"/>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body</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h2</a:t>
            </a:r>
            <a:r>
              <a:rPr lang="en-US" sz="2000">
                <a:solidFill>
                  <a:srgbClr val="008080"/>
                </a:solidFill>
                <a:latin typeface="Consolas"/>
                <a:ea typeface="Consolas"/>
                <a:cs typeface="Consolas"/>
                <a:sym typeface="Consolas"/>
              </a:rPr>
              <a:t>&gt;</a:t>
            </a:r>
            <a:r>
              <a:rPr lang="en-US" sz="2000">
                <a:solidFill>
                  <a:srgbClr val="000000"/>
                </a:solidFill>
                <a:latin typeface="Consolas"/>
                <a:ea typeface="Consolas"/>
                <a:cs typeface="Consolas"/>
                <a:sym typeface="Consolas"/>
              </a:rPr>
              <a:t>This is index.jsp Page</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h2</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jsp:include </a:t>
            </a:r>
            <a:r>
              <a:rPr lang="en-US" sz="2000">
                <a:solidFill>
                  <a:srgbClr val="7F007F"/>
                </a:solidFill>
                <a:latin typeface="Consolas"/>
                <a:ea typeface="Consolas"/>
                <a:cs typeface="Consolas"/>
                <a:sym typeface="Consolas"/>
              </a:rPr>
              <a:t>page</a:t>
            </a:r>
            <a:r>
              <a:rPr lang="en-US" sz="2000">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"dispInclude.jsp"</a:t>
            </a:r>
            <a:r>
              <a:rPr lang="en-US" sz="2000" i="1">
                <a:solidFill>
                  <a:srgbClr val="008080"/>
                </a:solidFill>
                <a:latin typeface="Consolas"/>
                <a:ea typeface="Consolas"/>
                <a:cs typeface="Consolas"/>
                <a:sym typeface="Consolas"/>
              </a:rPr>
              <a:t>&gt;</a:t>
            </a:r>
            <a:r>
              <a:rPr lang="en-US" sz="20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	&lt;</a:t>
            </a:r>
            <a:r>
              <a:rPr lang="en-US" sz="2000">
                <a:solidFill>
                  <a:srgbClr val="3F7F7F"/>
                </a:solidFill>
                <a:latin typeface="Consolas"/>
                <a:ea typeface="Consolas"/>
                <a:cs typeface="Consolas"/>
                <a:sym typeface="Consolas"/>
              </a:rPr>
              <a:t>jsp:param </a:t>
            </a:r>
            <a:r>
              <a:rPr lang="en-US" sz="2000">
                <a:solidFill>
                  <a:srgbClr val="7F007F"/>
                </a:solidFill>
                <a:latin typeface="Consolas"/>
                <a:ea typeface="Consolas"/>
                <a:cs typeface="Consolas"/>
                <a:sym typeface="Consolas"/>
              </a:rPr>
              <a:t>name</a:t>
            </a:r>
            <a:r>
              <a:rPr lang="en-US" sz="2000">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"userid" </a:t>
            </a:r>
            <a:r>
              <a:rPr lang="en-US" sz="2000" i="1">
                <a:solidFill>
                  <a:srgbClr val="7F007F"/>
                </a:solidFill>
                <a:latin typeface="Consolas"/>
                <a:ea typeface="Consolas"/>
                <a:cs typeface="Consolas"/>
                <a:sym typeface="Consolas"/>
              </a:rPr>
              <a:t>value</a:t>
            </a:r>
            <a:r>
              <a:rPr lang="en-US" sz="2000" i="1">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"Rajeshree" </a:t>
            </a:r>
            <a:r>
              <a:rPr lang="en-US" sz="2000" i="1">
                <a:solidFill>
                  <a:srgbClr val="008080"/>
                </a:solidFill>
                <a:latin typeface="Consolas"/>
                <a:ea typeface="Consolas"/>
                <a:cs typeface="Consolas"/>
                <a:sym typeface="Consolas"/>
              </a:rPr>
              <a:t>/&gt;</a:t>
            </a:r>
            <a:r>
              <a:rPr lang="en-US" sz="20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	&lt;</a:t>
            </a:r>
            <a:r>
              <a:rPr lang="en-US" sz="2000">
                <a:solidFill>
                  <a:srgbClr val="3F7F7F"/>
                </a:solidFill>
                <a:latin typeface="Consolas"/>
                <a:ea typeface="Consolas"/>
                <a:cs typeface="Consolas"/>
                <a:sym typeface="Consolas"/>
              </a:rPr>
              <a:t>jsp:param </a:t>
            </a:r>
            <a:r>
              <a:rPr lang="en-US" sz="2000">
                <a:solidFill>
                  <a:srgbClr val="7F007F"/>
                </a:solidFill>
                <a:latin typeface="Consolas"/>
                <a:ea typeface="Consolas"/>
                <a:cs typeface="Consolas"/>
                <a:sym typeface="Consolas"/>
              </a:rPr>
              <a:t>name</a:t>
            </a:r>
            <a:r>
              <a:rPr lang="en-US" sz="2000">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"password" </a:t>
            </a:r>
            <a:r>
              <a:rPr lang="en-US" sz="2000" i="1">
                <a:solidFill>
                  <a:srgbClr val="7F007F"/>
                </a:solidFill>
                <a:latin typeface="Consolas"/>
                <a:ea typeface="Consolas"/>
                <a:cs typeface="Consolas"/>
                <a:sym typeface="Consolas"/>
              </a:rPr>
              <a:t>value</a:t>
            </a:r>
            <a:r>
              <a:rPr lang="en-US" sz="2000" i="1">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"123" </a:t>
            </a:r>
            <a:r>
              <a:rPr lang="en-US" sz="2000" i="1">
                <a:solidFill>
                  <a:srgbClr val="008080"/>
                </a:solidFill>
                <a:latin typeface="Consolas"/>
                <a:ea typeface="Consolas"/>
                <a:cs typeface="Consolas"/>
                <a:sym typeface="Consolas"/>
              </a:rPr>
              <a:t>/&gt;</a:t>
            </a:r>
            <a:r>
              <a:rPr lang="en-US" sz="20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	&lt;</a:t>
            </a:r>
            <a:r>
              <a:rPr lang="en-US" sz="2000">
                <a:solidFill>
                  <a:srgbClr val="3F7F7F"/>
                </a:solidFill>
                <a:latin typeface="Consolas"/>
                <a:ea typeface="Consolas"/>
                <a:cs typeface="Consolas"/>
                <a:sym typeface="Consolas"/>
              </a:rPr>
              <a:t>jsp:param </a:t>
            </a:r>
            <a:r>
              <a:rPr lang="en-US" sz="2000">
                <a:solidFill>
                  <a:srgbClr val="7F007F"/>
                </a:solidFill>
                <a:latin typeface="Consolas"/>
                <a:ea typeface="Consolas"/>
                <a:cs typeface="Consolas"/>
                <a:sym typeface="Consolas"/>
              </a:rPr>
              <a:t>name</a:t>
            </a:r>
            <a:r>
              <a:rPr lang="en-US" sz="2000">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"name" </a:t>
            </a:r>
            <a:r>
              <a:rPr lang="en-US" sz="2000" i="1">
                <a:solidFill>
                  <a:srgbClr val="7F007F"/>
                </a:solidFill>
                <a:latin typeface="Consolas"/>
                <a:ea typeface="Consolas"/>
                <a:cs typeface="Consolas"/>
                <a:sym typeface="Consolas"/>
              </a:rPr>
              <a:t>value</a:t>
            </a:r>
            <a:r>
              <a:rPr lang="en-US" sz="2000" i="1">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"Dr. Rajeshree Khande " </a:t>
            </a:r>
            <a:r>
              <a:rPr lang="en-US" sz="2000" i="1">
                <a:solidFill>
                  <a:srgbClr val="008080"/>
                </a:solidFill>
                <a:latin typeface="Consolas"/>
                <a:ea typeface="Consolas"/>
                <a:cs typeface="Consolas"/>
                <a:sym typeface="Consolas"/>
              </a:rPr>
              <a:t>/&gt;</a:t>
            </a:r>
            <a:r>
              <a:rPr lang="en-US" sz="20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	&lt;</a:t>
            </a:r>
            <a:r>
              <a:rPr lang="en-US" sz="2000">
                <a:solidFill>
                  <a:srgbClr val="3F7F7F"/>
                </a:solidFill>
                <a:latin typeface="Consolas"/>
                <a:ea typeface="Consolas"/>
                <a:cs typeface="Consolas"/>
                <a:sym typeface="Consolas"/>
              </a:rPr>
              <a:t>jsp:param </a:t>
            </a:r>
            <a:r>
              <a:rPr lang="en-US" sz="2000">
                <a:solidFill>
                  <a:srgbClr val="7F007F"/>
                </a:solidFill>
                <a:latin typeface="Consolas"/>
                <a:ea typeface="Consolas"/>
                <a:cs typeface="Consolas"/>
                <a:sym typeface="Consolas"/>
              </a:rPr>
              <a:t>name</a:t>
            </a:r>
            <a:r>
              <a:rPr lang="en-US" sz="2000">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"email" </a:t>
            </a:r>
            <a:r>
              <a:rPr lang="en-US" sz="2000" i="1">
                <a:solidFill>
                  <a:srgbClr val="7F007F"/>
                </a:solidFill>
                <a:latin typeface="Consolas"/>
                <a:ea typeface="Consolas"/>
                <a:cs typeface="Consolas"/>
                <a:sym typeface="Consolas"/>
              </a:rPr>
              <a:t>value</a:t>
            </a:r>
            <a:r>
              <a:rPr lang="en-US" sz="2000" i="1">
                <a:solidFill>
                  <a:srgbClr val="000000"/>
                </a:solidFill>
                <a:latin typeface="Consolas"/>
                <a:ea typeface="Consolas"/>
                <a:cs typeface="Consolas"/>
                <a:sym typeface="Consolas"/>
              </a:rPr>
              <a:t>=</a:t>
            </a:r>
            <a:r>
              <a:rPr lang="en-US" sz="2000" i="1">
                <a:solidFill>
                  <a:srgbClr val="2A00FF"/>
                </a:solidFill>
                <a:latin typeface="Consolas"/>
                <a:ea typeface="Consolas"/>
                <a:cs typeface="Consolas"/>
                <a:sym typeface="Consolas"/>
              </a:rPr>
              <a:t>"rkhande@gmail.com" </a:t>
            </a:r>
            <a:r>
              <a:rPr lang="en-US" sz="2000" i="1">
                <a:solidFill>
                  <a:srgbClr val="008080"/>
                </a:solidFill>
                <a:latin typeface="Consolas"/>
                <a:ea typeface="Consolas"/>
                <a:cs typeface="Consolas"/>
                <a:sym typeface="Consolas"/>
              </a:rPr>
              <a:t>/&gt;</a:t>
            </a:r>
            <a:r>
              <a:rPr lang="en-US" sz="2000" i="1">
                <a:solidFill>
                  <a:srgbClr val="000000"/>
                </a:solidFill>
                <a:latin typeface="Consolas"/>
                <a:ea typeface="Consolas"/>
                <a:cs typeface="Consolas"/>
                <a:sym typeface="Consolas"/>
              </a:rPr>
              <a:t> </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jsp:include</a:t>
            </a:r>
            <a:r>
              <a:rPr lang="en-US" sz="2000">
                <a:solidFill>
                  <a:srgbClr val="008080"/>
                </a:solidFill>
                <a:latin typeface="Consolas"/>
                <a:ea typeface="Consolas"/>
                <a:cs typeface="Consolas"/>
                <a:sym typeface="Consolas"/>
              </a:rPr>
              <a:t>&gt;</a:t>
            </a:r>
            <a:r>
              <a:rPr lang="en-US"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body</a:t>
            </a:r>
            <a:r>
              <a:rPr lang="en-US" sz="2000">
                <a:solidFill>
                  <a:srgbClr val="008080"/>
                </a:solidFill>
                <a:latin typeface="Consolas"/>
                <a:ea typeface="Consolas"/>
                <a:cs typeface="Consolas"/>
                <a:sym typeface="Consolas"/>
              </a:rPr>
              <a:t>&gt;</a:t>
            </a:r>
            <a:endParaRPr sz="2000">
              <a:solidFill>
                <a:schemeClr val="dk1"/>
              </a:solidFill>
              <a:latin typeface="Quattrocento Sans"/>
              <a:ea typeface="Quattrocento Sans"/>
              <a:cs typeface="Quattrocento Sans"/>
              <a:sym typeface="Quattrocento Sans"/>
            </a:endParaRPr>
          </a:p>
        </p:txBody>
      </p:sp>
      <p:sp>
        <p:nvSpPr>
          <p:cNvPr id="862" name="Google Shape;862;p84"/>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863" name="Google Shape;863;p84"/>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864" name="Google Shape;864;p84"/>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868"/>
        <p:cNvGrpSpPr/>
        <p:nvPr/>
      </p:nvGrpSpPr>
      <p:grpSpPr>
        <a:xfrm>
          <a:off x="0" y="0"/>
          <a:ext cx="0" cy="0"/>
          <a:chOff x="0" y="0"/>
          <a:chExt cx="0" cy="0"/>
        </a:xfrm>
      </p:grpSpPr>
      <p:sp>
        <p:nvSpPr>
          <p:cNvPr id="869" name="Google Shape;869;p85"/>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700"/>
              <a:buFont typeface="Quattrocento Sans"/>
              <a:buNone/>
            </a:pPr>
            <a:r>
              <a:rPr lang="en-US" b="1" u="sng">
                <a:solidFill>
                  <a:srgbClr val="C00000"/>
                </a:solidFill>
              </a:rPr>
              <a:t>jsp:include </a:t>
            </a:r>
            <a:r>
              <a:rPr lang="en-US" b="1" u="sng">
                <a:solidFill>
                  <a:schemeClr val="dk1"/>
                </a:solidFill>
              </a:rPr>
              <a:t>Example</a:t>
            </a:r>
            <a:endParaRPr b="1" u="sng">
              <a:solidFill>
                <a:schemeClr val="dk1"/>
              </a:solidFill>
            </a:endParaRPr>
          </a:p>
        </p:txBody>
      </p:sp>
      <p:sp>
        <p:nvSpPr>
          <p:cNvPr id="870" name="Google Shape;870;p85"/>
          <p:cNvSpPr/>
          <p:nvPr/>
        </p:nvSpPr>
        <p:spPr>
          <a:xfrm>
            <a:off x="6575681" y="841529"/>
            <a:ext cx="2084225" cy="369332"/>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2A00FF"/>
                </a:solidFill>
                <a:latin typeface="Consolas"/>
                <a:ea typeface="Consolas"/>
                <a:cs typeface="Consolas"/>
                <a:sym typeface="Consolas"/>
              </a:rPr>
              <a:t>dispInclude.jsp</a:t>
            </a:r>
            <a:endParaRPr sz="1800" b="0" i="0">
              <a:solidFill>
                <a:srgbClr val="610B4B"/>
              </a:solidFill>
              <a:latin typeface="Arial"/>
              <a:ea typeface="Arial"/>
              <a:cs typeface="Arial"/>
              <a:sym typeface="Arial"/>
            </a:endParaRPr>
          </a:p>
        </p:txBody>
      </p:sp>
      <p:sp>
        <p:nvSpPr>
          <p:cNvPr id="871" name="Google Shape;871;p85"/>
          <p:cNvSpPr/>
          <p:nvPr/>
        </p:nvSpPr>
        <p:spPr>
          <a:xfrm>
            <a:off x="588490" y="1210861"/>
            <a:ext cx="8071416" cy="4311630"/>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body</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h2</a:t>
            </a:r>
            <a:r>
              <a:rPr lang="en-US" sz="2000">
                <a:solidFill>
                  <a:srgbClr val="008080"/>
                </a:solidFill>
                <a:latin typeface="Consolas"/>
                <a:ea typeface="Consolas"/>
                <a:cs typeface="Consolas"/>
                <a:sym typeface="Consolas"/>
              </a:rPr>
              <a:t>&gt;</a:t>
            </a:r>
            <a:r>
              <a:rPr lang="en-US" sz="2000">
                <a:solidFill>
                  <a:srgbClr val="000000"/>
                </a:solidFill>
                <a:latin typeface="Consolas"/>
                <a:ea typeface="Consolas"/>
                <a:cs typeface="Consolas"/>
                <a:sym typeface="Consolas"/>
              </a:rPr>
              <a:t>This is a display.jsp Page</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h2</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UserID: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"userid"</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br</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Password is: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"password"</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br</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User Name: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"name"</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br</a:t>
            </a:r>
            <a:r>
              <a:rPr lang="en-US" sz="2000">
                <a:solidFill>
                  <a:srgbClr val="008080"/>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0000"/>
                </a:solidFill>
                <a:latin typeface="Consolas"/>
                <a:ea typeface="Consolas"/>
                <a:cs typeface="Consolas"/>
                <a:sym typeface="Consolas"/>
              </a:rPr>
              <a:t>Email Id: </a:t>
            </a:r>
            <a:r>
              <a:rPr lang="en-US" sz="2000">
                <a:solidFill>
                  <a:srgbClr val="BF5F3F"/>
                </a:solidFill>
                <a:latin typeface="Consolas"/>
                <a:ea typeface="Consolas"/>
                <a:cs typeface="Consolas"/>
                <a:sym typeface="Consolas"/>
              </a:rPr>
              <a:t>&lt;%=</a:t>
            </a:r>
            <a:r>
              <a:rPr lang="en-US" sz="2000">
                <a:solidFill>
                  <a:srgbClr val="000000"/>
                </a:solidFill>
                <a:latin typeface="Consolas"/>
                <a:ea typeface="Consolas"/>
                <a:cs typeface="Consolas"/>
                <a:sym typeface="Consolas"/>
              </a:rPr>
              <a:t>request.getParameter(</a:t>
            </a:r>
            <a:r>
              <a:rPr lang="en-US" sz="2000">
                <a:solidFill>
                  <a:srgbClr val="2A00FF"/>
                </a:solidFill>
                <a:latin typeface="Consolas"/>
                <a:ea typeface="Consolas"/>
                <a:cs typeface="Consolas"/>
                <a:sym typeface="Consolas"/>
              </a:rPr>
              <a:t>"email"</a:t>
            </a:r>
            <a:r>
              <a:rPr lang="en-US" sz="2000">
                <a:solidFill>
                  <a:srgbClr val="000000"/>
                </a:solidFill>
                <a:latin typeface="Consolas"/>
                <a:ea typeface="Consolas"/>
                <a:cs typeface="Consolas"/>
                <a:sym typeface="Consolas"/>
              </a:rPr>
              <a:t>) </a:t>
            </a:r>
            <a:r>
              <a:rPr lang="en-US" sz="2000">
                <a:solidFill>
                  <a:srgbClr val="BF5F3F"/>
                </a:solidFill>
                <a:latin typeface="Consolas"/>
                <a:ea typeface="Consolas"/>
                <a:cs typeface="Consolas"/>
                <a:sym typeface="Consolas"/>
              </a:rPr>
              <a:t>%&gt;</a:t>
            </a:r>
            <a:endParaRPr/>
          </a:p>
          <a:p>
            <a:pPr marL="0" marR="0" lvl="0" indent="0" algn="l" rtl="0">
              <a:lnSpc>
                <a:spcPct val="200000"/>
              </a:lnSpc>
              <a:spcBef>
                <a:spcPts val="0"/>
              </a:spcBef>
              <a:spcAft>
                <a:spcPts val="0"/>
              </a:spcAft>
              <a:buNone/>
            </a:pPr>
            <a:r>
              <a:rPr lang="en-US" sz="2000">
                <a:solidFill>
                  <a:srgbClr val="008080"/>
                </a:solidFill>
                <a:latin typeface="Consolas"/>
                <a:ea typeface="Consolas"/>
                <a:cs typeface="Consolas"/>
                <a:sym typeface="Consolas"/>
              </a:rPr>
              <a:t>&lt;/</a:t>
            </a:r>
            <a:r>
              <a:rPr lang="en-US" sz="2000">
                <a:solidFill>
                  <a:srgbClr val="3F7F7F"/>
                </a:solidFill>
                <a:latin typeface="Consolas"/>
                <a:ea typeface="Consolas"/>
                <a:cs typeface="Consolas"/>
                <a:sym typeface="Consolas"/>
              </a:rPr>
              <a:t>body</a:t>
            </a:r>
            <a:r>
              <a:rPr lang="en-US" sz="2000">
                <a:solidFill>
                  <a:srgbClr val="008080"/>
                </a:solidFill>
                <a:latin typeface="Consolas"/>
                <a:ea typeface="Consolas"/>
                <a:cs typeface="Consolas"/>
                <a:sym typeface="Consolas"/>
              </a:rPr>
              <a:t>&gt;</a:t>
            </a:r>
            <a:endParaRPr sz="2000">
              <a:solidFill>
                <a:schemeClr val="dk1"/>
              </a:solidFill>
              <a:latin typeface="Quattrocento Sans"/>
              <a:ea typeface="Quattrocento Sans"/>
              <a:cs typeface="Quattrocento Sans"/>
              <a:sym typeface="Quattrocento Sans"/>
            </a:endParaRPr>
          </a:p>
        </p:txBody>
      </p:sp>
      <p:sp>
        <p:nvSpPr>
          <p:cNvPr id="872" name="Google Shape;872;p85"/>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873" name="Google Shape;873;p85"/>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874" name="Google Shape;874;p85"/>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878"/>
        <p:cNvGrpSpPr/>
        <p:nvPr/>
      </p:nvGrpSpPr>
      <p:grpSpPr>
        <a:xfrm>
          <a:off x="0" y="0"/>
          <a:ext cx="0" cy="0"/>
          <a:chOff x="0" y="0"/>
          <a:chExt cx="0" cy="0"/>
        </a:xfrm>
      </p:grpSpPr>
      <p:sp>
        <p:nvSpPr>
          <p:cNvPr id="879" name="Google Shape;879;p86"/>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Difference between </a:t>
            </a:r>
            <a:r>
              <a:rPr lang="en-US" b="1" u="sng">
                <a:solidFill>
                  <a:srgbClr val="C00000"/>
                </a:solidFill>
              </a:rPr>
              <a:t>include directive and include tag </a:t>
            </a:r>
            <a:r>
              <a:rPr lang="en-US" b="1" u="sng">
                <a:solidFill>
                  <a:schemeClr val="dk1"/>
                </a:solidFill>
              </a:rPr>
              <a:t> </a:t>
            </a:r>
            <a:endParaRPr b="1" u="sng">
              <a:solidFill>
                <a:schemeClr val="dk1"/>
              </a:solidFill>
            </a:endParaRPr>
          </a:p>
        </p:txBody>
      </p:sp>
      <p:sp>
        <p:nvSpPr>
          <p:cNvPr id="880" name="Google Shape;880;p86"/>
          <p:cNvSpPr txBox="1">
            <a:spLocks noGrp="1"/>
          </p:cNvSpPr>
          <p:nvPr>
            <p:ph type="body" idx="1"/>
          </p:nvPr>
        </p:nvSpPr>
        <p:spPr>
          <a:xfrm>
            <a:off x="453326" y="841529"/>
            <a:ext cx="8497491" cy="577442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Arial"/>
              <a:buChar char="•"/>
            </a:pPr>
            <a:r>
              <a:rPr lang="en-US" sz="2000" b="1">
                <a:solidFill>
                  <a:schemeClr val="dk1"/>
                </a:solidFill>
              </a:rPr>
              <a:t>Include directive</a:t>
            </a:r>
            <a:r>
              <a:rPr lang="en-US" sz="2000">
                <a:solidFill>
                  <a:schemeClr val="dk1"/>
                </a:solidFill>
              </a:rPr>
              <a:t> and </a:t>
            </a:r>
            <a:r>
              <a:rPr lang="en-US" sz="2000" b="1">
                <a:solidFill>
                  <a:schemeClr val="dk1"/>
                </a:solidFill>
              </a:rPr>
              <a:t>include action tag</a:t>
            </a:r>
            <a:r>
              <a:rPr lang="en-US" sz="2000">
                <a:solidFill>
                  <a:schemeClr val="dk1"/>
                </a:solidFill>
              </a:rPr>
              <a:t> both are used for including a file to the current JSP page.</a:t>
            </a:r>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342900" algn="l" rtl="0">
              <a:lnSpc>
                <a:spcPct val="150000"/>
              </a:lnSpc>
              <a:spcBef>
                <a:spcPts val="1500"/>
              </a:spcBef>
              <a:spcAft>
                <a:spcPts val="0"/>
              </a:spcAft>
              <a:buClr>
                <a:schemeClr val="dk1"/>
              </a:buClr>
              <a:buSzPts val="2000"/>
              <a:buFont typeface="Arial"/>
              <a:buChar char="•"/>
            </a:pPr>
            <a:r>
              <a:rPr lang="en-US" sz="2000">
                <a:solidFill>
                  <a:schemeClr val="dk1"/>
                </a:solidFill>
              </a:rPr>
              <a:t>We will get the same output.  </a:t>
            </a:r>
            <a:endParaRPr sz="2000">
              <a:solidFill>
                <a:schemeClr val="dk1"/>
              </a:solidFill>
            </a:endParaRPr>
          </a:p>
        </p:txBody>
      </p:sp>
      <p:sp>
        <p:nvSpPr>
          <p:cNvPr id="881" name="Google Shape;881;p86"/>
          <p:cNvSpPr/>
          <p:nvPr/>
        </p:nvSpPr>
        <p:spPr>
          <a:xfrm>
            <a:off x="3926540" y="2187405"/>
            <a:ext cx="4733365" cy="92333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BF5F3F"/>
                </a:solidFill>
                <a:latin typeface="Consolas"/>
                <a:ea typeface="Consolas"/>
                <a:cs typeface="Consolas"/>
                <a:sym typeface="Consolas"/>
              </a:rPr>
              <a:t>&lt;%@ </a:t>
            </a:r>
            <a:r>
              <a:rPr lang="en-US" sz="1800">
                <a:solidFill>
                  <a:srgbClr val="3F7F7F"/>
                </a:solidFill>
                <a:latin typeface="Consolas"/>
                <a:ea typeface="Consolas"/>
                <a:cs typeface="Consolas"/>
                <a:sym typeface="Consolas"/>
              </a:rPr>
              <a:t>include </a:t>
            </a:r>
            <a:r>
              <a:rPr lang="en-US" sz="1800">
                <a:solidFill>
                  <a:srgbClr val="7F007F"/>
                </a:solidFill>
                <a:latin typeface="Consolas"/>
                <a:ea typeface="Consolas"/>
                <a:cs typeface="Consolas"/>
                <a:sym typeface="Consolas"/>
              </a:rPr>
              <a:t>file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"display.jsp" </a:t>
            </a:r>
            <a:r>
              <a:rPr lang="en-US" sz="1800" i="1">
                <a:solidFill>
                  <a:srgbClr val="BF5F3F"/>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
        <p:nvSpPr>
          <p:cNvPr id="882" name="Google Shape;882;p86"/>
          <p:cNvSpPr/>
          <p:nvPr/>
        </p:nvSpPr>
        <p:spPr>
          <a:xfrm>
            <a:off x="981634" y="2464404"/>
            <a:ext cx="18490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Include directive</a:t>
            </a:r>
            <a:endParaRPr/>
          </a:p>
        </p:txBody>
      </p:sp>
      <p:sp>
        <p:nvSpPr>
          <p:cNvPr id="883" name="Google Shape;883;p86"/>
          <p:cNvSpPr/>
          <p:nvPr/>
        </p:nvSpPr>
        <p:spPr>
          <a:xfrm>
            <a:off x="3895245" y="3537187"/>
            <a:ext cx="4764659" cy="923330"/>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008080"/>
                </a:solidFill>
                <a:latin typeface="Consolas"/>
                <a:ea typeface="Consolas"/>
                <a:cs typeface="Consolas"/>
                <a:sym typeface="Consolas"/>
              </a:rPr>
              <a:t>&lt;</a:t>
            </a:r>
            <a:r>
              <a:rPr lang="en-US" sz="1800" u="sng">
                <a:solidFill>
                  <a:srgbClr val="3F7F7F"/>
                </a:solidFill>
                <a:latin typeface="Consolas"/>
                <a:ea typeface="Consolas"/>
                <a:cs typeface="Consolas"/>
                <a:sym typeface="Consolas"/>
              </a:rPr>
              <a:t>body</a:t>
            </a:r>
            <a:r>
              <a:rPr lang="en-US" sz="1800" u="sng">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jsp:include </a:t>
            </a:r>
            <a:r>
              <a:rPr lang="en-US" sz="1800">
                <a:solidFill>
                  <a:srgbClr val="7F007F"/>
                </a:solidFill>
                <a:latin typeface="Consolas"/>
                <a:ea typeface="Consolas"/>
                <a:cs typeface="Consolas"/>
                <a:sym typeface="Consolas"/>
              </a:rPr>
              <a:t>page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"display.jsp" </a:t>
            </a:r>
            <a:r>
              <a:rPr lang="en-US" sz="1800" i="1">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
        <p:nvSpPr>
          <p:cNvPr id="884" name="Google Shape;884;p86"/>
          <p:cNvSpPr/>
          <p:nvPr/>
        </p:nvSpPr>
        <p:spPr>
          <a:xfrm>
            <a:off x="981634" y="3639076"/>
            <a:ext cx="200086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include action tag</a:t>
            </a:r>
            <a:endParaRPr/>
          </a:p>
        </p:txBody>
      </p:sp>
      <p:sp>
        <p:nvSpPr>
          <p:cNvPr id="885" name="Google Shape;885;p86"/>
          <p:cNvSpPr/>
          <p:nvPr/>
        </p:nvSpPr>
        <p:spPr>
          <a:xfrm>
            <a:off x="2911348" y="2464404"/>
            <a:ext cx="934510" cy="369332"/>
          </a:xfrm>
          <a:prstGeom prst="rightArrow">
            <a:avLst>
              <a:gd name="adj1" fmla="val 50000"/>
              <a:gd name="adj2" fmla="val 50000"/>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886" name="Google Shape;886;p86"/>
          <p:cNvSpPr/>
          <p:nvPr/>
        </p:nvSpPr>
        <p:spPr>
          <a:xfrm>
            <a:off x="2960735" y="3725148"/>
            <a:ext cx="934510" cy="369332"/>
          </a:xfrm>
          <a:prstGeom prst="rightArrow">
            <a:avLst>
              <a:gd name="adj1" fmla="val 50000"/>
              <a:gd name="adj2" fmla="val 50000"/>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887" name="Google Shape;887;p86"/>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888" name="Google Shape;888;p86"/>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889" name="Google Shape;889;p86"/>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893"/>
        <p:cNvGrpSpPr/>
        <p:nvPr/>
      </p:nvGrpSpPr>
      <p:grpSpPr>
        <a:xfrm>
          <a:off x="0" y="0"/>
          <a:ext cx="0" cy="0"/>
          <a:chOff x="0" y="0"/>
          <a:chExt cx="0" cy="0"/>
        </a:xfrm>
      </p:grpSpPr>
      <p:sp>
        <p:nvSpPr>
          <p:cNvPr id="894" name="Google Shape;894;p87"/>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Difference between </a:t>
            </a:r>
            <a:r>
              <a:rPr lang="en-US" b="1" u="sng">
                <a:solidFill>
                  <a:srgbClr val="C00000"/>
                </a:solidFill>
              </a:rPr>
              <a:t>include directive and include tag </a:t>
            </a:r>
            <a:r>
              <a:rPr lang="en-US" b="1" u="sng">
                <a:solidFill>
                  <a:schemeClr val="dk1"/>
                </a:solidFill>
              </a:rPr>
              <a:t> </a:t>
            </a:r>
            <a:endParaRPr b="1" u="sng">
              <a:solidFill>
                <a:schemeClr val="dk1"/>
              </a:solidFill>
            </a:endParaRPr>
          </a:p>
        </p:txBody>
      </p:sp>
      <p:sp>
        <p:nvSpPr>
          <p:cNvPr id="895" name="Google Shape;895;p87"/>
          <p:cNvSpPr txBox="1">
            <a:spLocks noGrp="1"/>
          </p:cNvSpPr>
          <p:nvPr>
            <p:ph type="body" idx="1"/>
          </p:nvPr>
        </p:nvSpPr>
        <p:spPr>
          <a:xfrm>
            <a:off x="453326" y="841529"/>
            <a:ext cx="8497491" cy="5774424"/>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Arial"/>
              <a:buChar char="•"/>
            </a:pPr>
            <a:r>
              <a:rPr lang="en-US" sz="2000" b="1">
                <a:solidFill>
                  <a:schemeClr val="dk1"/>
                </a:solidFill>
              </a:rPr>
              <a:t>Include directive</a:t>
            </a:r>
            <a:r>
              <a:rPr lang="en-US" sz="2000">
                <a:solidFill>
                  <a:schemeClr val="dk1"/>
                </a:solidFill>
              </a:rPr>
              <a:t> and </a:t>
            </a:r>
            <a:r>
              <a:rPr lang="en-US" sz="2000" b="1">
                <a:solidFill>
                  <a:schemeClr val="dk1"/>
                </a:solidFill>
              </a:rPr>
              <a:t>include action tag</a:t>
            </a:r>
            <a:r>
              <a:rPr lang="en-US" sz="2000">
                <a:solidFill>
                  <a:schemeClr val="dk1"/>
                </a:solidFill>
              </a:rPr>
              <a:t> both are used for including a file to the current JSP page.</a:t>
            </a:r>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a:p>
            <a:pPr marL="342900" lvl="0" indent="-215900" algn="l" rtl="0">
              <a:lnSpc>
                <a:spcPct val="150000"/>
              </a:lnSpc>
              <a:spcBef>
                <a:spcPts val="1500"/>
              </a:spcBef>
              <a:spcAft>
                <a:spcPts val="0"/>
              </a:spcAft>
              <a:buClr>
                <a:srgbClr val="7F7F7F"/>
              </a:buClr>
              <a:buSzPts val="2000"/>
              <a:buFont typeface="Arial"/>
              <a:buNone/>
            </a:pPr>
            <a:endParaRPr sz="2000">
              <a:solidFill>
                <a:schemeClr val="dk1"/>
              </a:solidFill>
            </a:endParaRPr>
          </a:p>
        </p:txBody>
      </p:sp>
      <p:sp>
        <p:nvSpPr>
          <p:cNvPr id="896" name="Google Shape;896;p87"/>
          <p:cNvSpPr/>
          <p:nvPr/>
        </p:nvSpPr>
        <p:spPr>
          <a:xfrm>
            <a:off x="3926540" y="2187405"/>
            <a:ext cx="4733365" cy="92333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BF5F3F"/>
                </a:solidFill>
                <a:latin typeface="Consolas"/>
                <a:ea typeface="Consolas"/>
                <a:cs typeface="Consolas"/>
                <a:sym typeface="Consolas"/>
              </a:rPr>
              <a:t>&lt;%@ </a:t>
            </a:r>
            <a:r>
              <a:rPr lang="en-US" sz="1800">
                <a:solidFill>
                  <a:srgbClr val="3F7F7F"/>
                </a:solidFill>
                <a:latin typeface="Consolas"/>
                <a:ea typeface="Consolas"/>
                <a:cs typeface="Consolas"/>
                <a:sym typeface="Consolas"/>
              </a:rPr>
              <a:t>include </a:t>
            </a:r>
            <a:r>
              <a:rPr lang="en-US" sz="1800">
                <a:solidFill>
                  <a:srgbClr val="7F007F"/>
                </a:solidFill>
                <a:latin typeface="Consolas"/>
                <a:ea typeface="Consolas"/>
                <a:cs typeface="Consolas"/>
                <a:sym typeface="Consolas"/>
              </a:rPr>
              <a:t>file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"display.jsp" </a:t>
            </a:r>
            <a:r>
              <a:rPr lang="en-US" sz="1800" i="1">
                <a:solidFill>
                  <a:srgbClr val="BF5F3F"/>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
        <p:nvSpPr>
          <p:cNvPr id="897" name="Google Shape;897;p87"/>
          <p:cNvSpPr/>
          <p:nvPr/>
        </p:nvSpPr>
        <p:spPr>
          <a:xfrm>
            <a:off x="981634" y="2464404"/>
            <a:ext cx="18490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Include directive</a:t>
            </a:r>
            <a:endParaRPr/>
          </a:p>
        </p:txBody>
      </p:sp>
      <p:sp>
        <p:nvSpPr>
          <p:cNvPr id="898" name="Google Shape;898;p87"/>
          <p:cNvSpPr/>
          <p:nvPr/>
        </p:nvSpPr>
        <p:spPr>
          <a:xfrm>
            <a:off x="3895245" y="3537187"/>
            <a:ext cx="4764659" cy="923330"/>
          </a:xfrm>
          <a:prstGeom prst="rect">
            <a:avLst/>
          </a:prstGeom>
          <a:noFill/>
          <a:ln w="9525" cap="flat" cmpd="sng">
            <a:solidFill>
              <a:srgbClr val="8DA9D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rgbClr val="008080"/>
                </a:solidFill>
                <a:latin typeface="Consolas"/>
                <a:ea typeface="Consolas"/>
                <a:cs typeface="Consolas"/>
                <a:sym typeface="Consolas"/>
              </a:rPr>
              <a:t>&lt;</a:t>
            </a:r>
            <a:r>
              <a:rPr lang="en-US" sz="1800" u="sng">
                <a:solidFill>
                  <a:srgbClr val="3F7F7F"/>
                </a:solidFill>
                <a:latin typeface="Consolas"/>
                <a:ea typeface="Consolas"/>
                <a:cs typeface="Consolas"/>
                <a:sym typeface="Consolas"/>
              </a:rPr>
              <a:t>body</a:t>
            </a:r>
            <a:r>
              <a:rPr lang="en-US" sz="1800" u="sng">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jsp:include </a:t>
            </a:r>
            <a:r>
              <a:rPr lang="en-US" sz="1800">
                <a:solidFill>
                  <a:srgbClr val="7F007F"/>
                </a:solidFill>
                <a:latin typeface="Consolas"/>
                <a:ea typeface="Consolas"/>
                <a:cs typeface="Consolas"/>
                <a:sym typeface="Consolas"/>
              </a:rPr>
              <a:t>page</a:t>
            </a:r>
            <a:r>
              <a:rPr lang="en-US" sz="1800">
                <a:solidFill>
                  <a:srgbClr val="000000"/>
                </a:solidFill>
                <a:latin typeface="Consolas"/>
                <a:ea typeface="Consolas"/>
                <a:cs typeface="Consolas"/>
                <a:sym typeface="Consolas"/>
              </a:rPr>
              <a:t>=</a:t>
            </a:r>
            <a:r>
              <a:rPr lang="en-US" sz="1800" i="1">
                <a:solidFill>
                  <a:srgbClr val="2A00FF"/>
                </a:solidFill>
                <a:latin typeface="Consolas"/>
                <a:ea typeface="Consolas"/>
                <a:cs typeface="Consolas"/>
                <a:sym typeface="Consolas"/>
              </a:rPr>
              <a:t>"display.jsp" </a:t>
            </a:r>
            <a:r>
              <a:rPr lang="en-US" sz="1800" i="1">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body</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sp>
        <p:nvSpPr>
          <p:cNvPr id="899" name="Google Shape;899;p87"/>
          <p:cNvSpPr/>
          <p:nvPr/>
        </p:nvSpPr>
        <p:spPr>
          <a:xfrm>
            <a:off x="981634" y="3639076"/>
            <a:ext cx="200086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include action tag</a:t>
            </a:r>
            <a:endParaRPr/>
          </a:p>
        </p:txBody>
      </p:sp>
      <p:sp>
        <p:nvSpPr>
          <p:cNvPr id="900" name="Google Shape;900;p87"/>
          <p:cNvSpPr/>
          <p:nvPr/>
        </p:nvSpPr>
        <p:spPr>
          <a:xfrm>
            <a:off x="3845858" y="4874080"/>
            <a:ext cx="4948518" cy="923330"/>
          </a:xfrm>
          <a:prstGeom prst="rect">
            <a:avLst/>
          </a:prstGeom>
          <a:noFill/>
          <a:ln w="9525" cap="flat" cmpd="sng">
            <a:solidFill>
              <a:srgbClr val="2E75B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p</a:t>
            </a:r>
            <a:r>
              <a:rPr lang="en-US" sz="1800">
                <a:solidFill>
                  <a:srgbClr val="008080"/>
                </a:solidFill>
                <a:latin typeface="Consolas"/>
                <a:ea typeface="Consolas"/>
                <a:cs typeface="Consolas"/>
                <a:sym typeface="Consolas"/>
              </a:rPr>
              <a:t>&gt;</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This is the content of my file</a:t>
            </a:r>
            <a:endParaRPr/>
          </a:p>
          <a:p>
            <a:pPr marL="0" marR="0" lvl="0" indent="0" algn="l" rtl="0">
              <a:spcBef>
                <a:spcPts val="0"/>
              </a:spcBef>
              <a:spcAft>
                <a:spcPts val="0"/>
              </a:spcAft>
              <a:buNone/>
            </a:pPr>
            <a:r>
              <a:rPr lang="en-US" sz="1800">
                <a:solidFill>
                  <a:srgbClr val="008080"/>
                </a:solidFill>
                <a:latin typeface="Consolas"/>
                <a:ea typeface="Consolas"/>
                <a:cs typeface="Consolas"/>
                <a:sym typeface="Consolas"/>
              </a:rPr>
              <a:t>&lt;/</a:t>
            </a:r>
            <a:r>
              <a:rPr lang="en-US" sz="1800">
                <a:solidFill>
                  <a:srgbClr val="3F7F7F"/>
                </a:solidFill>
                <a:latin typeface="Consolas"/>
                <a:ea typeface="Consolas"/>
                <a:cs typeface="Consolas"/>
                <a:sym typeface="Consolas"/>
              </a:rPr>
              <a:t>p</a:t>
            </a:r>
            <a:r>
              <a:rPr lang="en-US" sz="1800">
                <a:solidFill>
                  <a:srgbClr val="008080"/>
                </a:solidFill>
                <a:latin typeface="Consolas"/>
                <a:ea typeface="Consolas"/>
                <a:cs typeface="Consolas"/>
                <a:sym typeface="Consolas"/>
              </a:rPr>
              <a:t>&gt;</a:t>
            </a:r>
            <a:endParaRPr sz="1800">
              <a:solidFill>
                <a:schemeClr val="dk1"/>
              </a:solidFill>
              <a:latin typeface="Quattrocento Sans"/>
              <a:ea typeface="Quattrocento Sans"/>
              <a:cs typeface="Quattrocento Sans"/>
              <a:sym typeface="Quattrocento Sans"/>
            </a:endParaRPr>
          </a:p>
        </p:txBody>
      </p:sp>
      <p:cxnSp>
        <p:nvCxnSpPr>
          <p:cNvPr id="901" name="Google Shape;901;p87"/>
          <p:cNvCxnSpPr/>
          <p:nvPr/>
        </p:nvCxnSpPr>
        <p:spPr>
          <a:xfrm>
            <a:off x="2982503" y="2675965"/>
            <a:ext cx="675097" cy="0"/>
          </a:xfrm>
          <a:prstGeom prst="straightConnector1">
            <a:avLst/>
          </a:prstGeom>
          <a:noFill/>
          <a:ln w="28575" cap="flat" cmpd="sng">
            <a:solidFill>
              <a:schemeClr val="dk1"/>
            </a:solidFill>
            <a:prstDash val="solid"/>
            <a:miter lim="800000"/>
            <a:headEnd type="none" w="sm" len="sm"/>
            <a:tailEnd type="triangle" w="med" len="med"/>
          </a:ln>
        </p:spPr>
      </p:cxnSp>
      <p:cxnSp>
        <p:nvCxnSpPr>
          <p:cNvPr id="902" name="Google Shape;902;p87"/>
          <p:cNvCxnSpPr/>
          <p:nvPr/>
        </p:nvCxnSpPr>
        <p:spPr>
          <a:xfrm>
            <a:off x="2982503" y="5248836"/>
            <a:ext cx="675097" cy="0"/>
          </a:xfrm>
          <a:prstGeom prst="straightConnector1">
            <a:avLst/>
          </a:prstGeom>
          <a:noFill/>
          <a:ln w="28575" cap="flat" cmpd="sng">
            <a:solidFill>
              <a:schemeClr val="dk1"/>
            </a:solidFill>
            <a:prstDash val="solid"/>
            <a:miter lim="800000"/>
            <a:headEnd type="none" w="sm" len="sm"/>
            <a:tailEnd type="triangle" w="med" len="med"/>
          </a:ln>
        </p:spPr>
      </p:cxnSp>
      <p:cxnSp>
        <p:nvCxnSpPr>
          <p:cNvPr id="903" name="Google Shape;903;p87"/>
          <p:cNvCxnSpPr/>
          <p:nvPr/>
        </p:nvCxnSpPr>
        <p:spPr>
          <a:xfrm>
            <a:off x="2982503" y="3854824"/>
            <a:ext cx="675097" cy="0"/>
          </a:xfrm>
          <a:prstGeom prst="straightConnector1">
            <a:avLst/>
          </a:prstGeom>
          <a:noFill/>
          <a:ln w="28575" cap="flat" cmpd="sng">
            <a:solidFill>
              <a:schemeClr val="dk1"/>
            </a:solidFill>
            <a:prstDash val="solid"/>
            <a:miter lim="800000"/>
            <a:headEnd type="none" w="sm" len="sm"/>
            <a:tailEnd type="triangle" w="med" len="med"/>
          </a:ln>
        </p:spPr>
      </p:cxnSp>
      <p:sp>
        <p:nvSpPr>
          <p:cNvPr id="904" name="Google Shape;904;p87"/>
          <p:cNvSpPr/>
          <p:nvPr/>
        </p:nvSpPr>
        <p:spPr>
          <a:xfrm>
            <a:off x="1003274" y="5033683"/>
            <a:ext cx="18309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rgbClr val="2A00FF"/>
                </a:solidFill>
                <a:latin typeface="Consolas"/>
                <a:ea typeface="Consolas"/>
                <a:cs typeface="Consolas"/>
                <a:sym typeface="Consolas"/>
              </a:rPr>
              <a:t>"display.jsp"</a:t>
            </a:r>
            <a:endParaRPr sz="1800">
              <a:solidFill>
                <a:schemeClr val="dk1"/>
              </a:solidFill>
              <a:latin typeface="Quattrocento Sans"/>
              <a:ea typeface="Quattrocento Sans"/>
              <a:cs typeface="Quattrocento Sans"/>
              <a:sym typeface="Quattrocento Sans"/>
            </a:endParaRPr>
          </a:p>
        </p:txBody>
      </p:sp>
      <p:sp>
        <p:nvSpPr>
          <p:cNvPr id="905" name="Google Shape;905;p87"/>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906" name="Google Shape;906;p87"/>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907" name="Google Shape;907;p87"/>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911"/>
        <p:cNvGrpSpPr/>
        <p:nvPr/>
      </p:nvGrpSpPr>
      <p:grpSpPr>
        <a:xfrm>
          <a:off x="0" y="0"/>
          <a:ext cx="0" cy="0"/>
          <a:chOff x="0" y="0"/>
          <a:chExt cx="0" cy="0"/>
        </a:xfrm>
      </p:grpSpPr>
      <p:sp>
        <p:nvSpPr>
          <p:cNvPr id="912" name="Google Shape;912;p88"/>
          <p:cNvSpPr txBox="1">
            <a:spLocks noGrp="1"/>
          </p:cNvSpPr>
          <p:nvPr>
            <p:ph type="title"/>
          </p:nvPr>
        </p:nvSpPr>
        <p:spPr>
          <a:xfrm>
            <a:off x="453326" y="0"/>
            <a:ext cx="8062025" cy="6568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Difference between </a:t>
            </a:r>
            <a:r>
              <a:rPr lang="en-US" b="1" u="sng">
                <a:solidFill>
                  <a:srgbClr val="C00000"/>
                </a:solidFill>
              </a:rPr>
              <a:t>include directive and include tag </a:t>
            </a:r>
            <a:r>
              <a:rPr lang="en-US" b="1" u="sng">
                <a:solidFill>
                  <a:schemeClr val="dk1"/>
                </a:solidFill>
              </a:rPr>
              <a:t> </a:t>
            </a:r>
            <a:endParaRPr b="1" u="sng">
              <a:solidFill>
                <a:schemeClr val="dk1"/>
              </a:solidFill>
            </a:endParaRPr>
          </a:p>
        </p:txBody>
      </p:sp>
      <p:graphicFrame>
        <p:nvGraphicFramePr>
          <p:cNvPr id="913" name="Google Shape;913;p88"/>
          <p:cNvGraphicFramePr/>
          <p:nvPr/>
        </p:nvGraphicFramePr>
        <p:xfrm>
          <a:off x="453326" y="785606"/>
          <a:ext cx="7888950" cy="6128245"/>
        </p:xfrm>
        <a:graphic>
          <a:graphicData uri="http://schemas.openxmlformats.org/drawingml/2006/table">
            <a:tbl>
              <a:tblPr firstRow="1" bandRow="1">
                <a:noFill/>
                <a:tableStyleId>{E1B82BB1-A414-400D-8FAB-830CA8B28D6A}</a:tableStyleId>
              </a:tblPr>
              <a:tblGrid>
                <a:gridCol w="3944475">
                  <a:extLst>
                    <a:ext uri="{9D8B030D-6E8A-4147-A177-3AD203B41FA5}">
                      <a16:colId xmlns:a16="http://schemas.microsoft.com/office/drawing/2014/main" val="20000"/>
                    </a:ext>
                  </a:extLst>
                </a:gridCol>
                <a:gridCol w="3944475">
                  <a:extLst>
                    <a:ext uri="{9D8B030D-6E8A-4147-A177-3AD203B41FA5}">
                      <a16:colId xmlns:a16="http://schemas.microsoft.com/office/drawing/2014/main" val="20001"/>
                    </a:ext>
                  </a:extLst>
                </a:gridCol>
              </a:tblGrid>
              <a:tr h="555550">
                <a:tc>
                  <a:txBody>
                    <a:bodyPr/>
                    <a:lstStyle/>
                    <a:p>
                      <a:pPr marL="0" marR="0" lvl="0" indent="0" algn="ctr" rtl="0">
                        <a:lnSpc>
                          <a:spcPct val="150000"/>
                        </a:lnSpc>
                        <a:spcBef>
                          <a:spcPts val="0"/>
                        </a:spcBef>
                        <a:spcAft>
                          <a:spcPts val="0"/>
                        </a:spcAft>
                        <a:buNone/>
                      </a:pPr>
                      <a:r>
                        <a:rPr lang="en-US" sz="2400" b="1" u="none">
                          <a:solidFill>
                            <a:schemeClr val="lt1"/>
                          </a:solidFill>
                          <a:latin typeface="Calibri"/>
                          <a:ea typeface="Calibri"/>
                          <a:cs typeface="Calibri"/>
                          <a:sym typeface="Calibri"/>
                        </a:rPr>
                        <a:t>include directive </a:t>
                      </a:r>
                      <a:endParaRPr sz="2400" u="none">
                        <a:solidFill>
                          <a:schemeClr val="lt1"/>
                        </a:solidFill>
                        <a:latin typeface="Calibri"/>
                        <a:ea typeface="Calibri"/>
                        <a:cs typeface="Calibri"/>
                        <a:sym typeface="Calibri"/>
                      </a:endParaRPr>
                    </a:p>
                  </a:txBody>
                  <a:tcPr marL="91450" marR="91450" marT="45725" marB="45725"/>
                </a:tc>
                <a:tc>
                  <a:txBody>
                    <a:bodyPr/>
                    <a:lstStyle/>
                    <a:p>
                      <a:pPr marL="0" marR="0" lvl="0" indent="0" algn="ctr" rtl="0">
                        <a:lnSpc>
                          <a:spcPct val="150000"/>
                        </a:lnSpc>
                        <a:spcBef>
                          <a:spcPts val="0"/>
                        </a:spcBef>
                        <a:spcAft>
                          <a:spcPts val="0"/>
                        </a:spcAft>
                        <a:buNone/>
                      </a:pPr>
                      <a:r>
                        <a:rPr lang="en-US" sz="2400" b="1" u="none">
                          <a:solidFill>
                            <a:schemeClr val="lt1"/>
                          </a:solidFill>
                          <a:latin typeface="Calibri"/>
                          <a:ea typeface="Calibri"/>
                          <a:cs typeface="Calibri"/>
                          <a:sym typeface="Calibri"/>
                        </a:rPr>
                        <a:t>include tag </a:t>
                      </a:r>
                      <a:endParaRPr sz="2400" u="none">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555550">
                <a:tc>
                  <a:txBody>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Includes the file at translation time, where the JSP gets converted into the equivalent servlet</a:t>
                      </a:r>
                      <a:endParaRPr sz="1800" u="none">
                        <a:solidFill>
                          <a:schemeClr val="lt1"/>
                        </a:solidFill>
                        <a:latin typeface="Calibri"/>
                        <a:ea typeface="Calibri"/>
                        <a:cs typeface="Calibri"/>
                        <a:sym typeface="Calibri"/>
                      </a:endParaRPr>
                    </a:p>
                  </a:txBody>
                  <a:tcPr marL="91450" marR="91450" marT="45725" marB="45725"/>
                </a:tc>
                <a:tc>
                  <a:txBody>
                    <a:bodyPr/>
                    <a:lstStyle/>
                    <a:p>
                      <a:pPr marL="285750" marR="0" lvl="0" indent="-28575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Include action includes the file at runtime.</a:t>
                      </a:r>
                      <a:endParaRPr sz="1800" u="none">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555550">
                <a:tc>
                  <a:txBody>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If the </a:t>
                      </a:r>
                      <a:r>
                        <a:rPr lang="en-US" sz="1800" b="0" i="0">
                          <a:solidFill>
                            <a:srgbClr val="FF0000"/>
                          </a:solidFill>
                          <a:latin typeface="Calibri"/>
                          <a:ea typeface="Calibri"/>
                          <a:cs typeface="Calibri"/>
                          <a:sym typeface="Calibri"/>
                        </a:rPr>
                        <a:t>included file is changed </a:t>
                      </a:r>
                      <a:r>
                        <a:rPr lang="en-US" sz="1800" b="0" i="0">
                          <a:solidFill>
                            <a:schemeClr val="dk1"/>
                          </a:solidFill>
                          <a:latin typeface="Calibri"/>
                          <a:ea typeface="Calibri"/>
                          <a:cs typeface="Calibri"/>
                          <a:sym typeface="Calibri"/>
                        </a:rPr>
                        <a:t>but not the JSP file  which is including it then the changes will reflect not reflect</a:t>
                      </a:r>
                      <a:endParaRPr/>
                    </a:p>
                    <a:p>
                      <a:pPr marL="342900" marR="0" lvl="0" indent="-228600" algn="l" rtl="0">
                        <a:lnSpc>
                          <a:spcPct val="150000"/>
                        </a:lnSpc>
                        <a:spcBef>
                          <a:spcPts val="0"/>
                        </a:spcBef>
                        <a:spcAft>
                          <a:spcPts val="0"/>
                        </a:spcAft>
                        <a:buClr>
                          <a:schemeClr val="dk1"/>
                        </a:buClr>
                        <a:buSzPts val="1800"/>
                        <a:buFont typeface="Arial"/>
                        <a:buNone/>
                      </a:pPr>
                      <a:endParaRPr sz="1800" u="none">
                        <a:solidFill>
                          <a:schemeClr val="lt1"/>
                        </a:solidFill>
                        <a:latin typeface="Calibri"/>
                        <a:ea typeface="Calibri"/>
                        <a:cs typeface="Calibri"/>
                        <a:sym typeface="Calibri"/>
                      </a:endParaRPr>
                    </a:p>
                  </a:txBody>
                  <a:tcPr marL="91450" marR="91450" marT="45725" marB="45725"/>
                </a:tc>
                <a:tc>
                  <a:txBody>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If the included file is changed but not the JSP file  which is including it then </a:t>
                      </a:r>
                      <a:r>
                        <a:rPr lang="en-US" sz="1800" b="1" i="0">
                          <a:solidFill>
                            <a:schemeClr val="dk1"/>
                          </a:solidFill>
                          <a:latin typeface="Calibri"/>
                          <a:ea typeface="Calibri"/>
                          <a:cs typeface="Calibri"/>
                          <a:sym typeface="Calibri"/>
                        </a:rPr>
                        <a:t>the changes will reflect only when we use include action tag. </a:t>
                      </a:r>
                      <a:endParaRPr sz="1800" b="1" u="none">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555550">
                <a:tc>
                  <a:txBody>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We can not pass the parameters to the included page  </a:t>
                      </a:r>
                      <a:endParaRPr sz="1800" u="none">
                        <a:solidFill>
                          <a:schemeClr val="lt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Arial"/>
                        <a:buNone/>
                      </a:pPr>
                      <a:endParaRPr sz="1800" u="none">
                        <a:solidFill>
                          <a:schemeClr val="lt1"/>
                        </a:solidFill>
                        <a:latin typeface="Calibri"/>
                        <a:ea typeface="Calibri"/>
                        <a:cs typeface="Calibri"/>
                        <a:sym typeface="Calibri"/>
                      </a:endParaRPr>
                    </a:p>
                  </a:txBody>
                  <a:tcPr marL="91450" marR="91450" marT="45725" marB="45725"/>
                </a:tc>
                <a:tc>
                  <a:txBody>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We can also pass the parameters to the included page by using param action tag </a:t>
                      </a:r>
                      <a:endParaRPr sz="1800" u="none">
                        <a:solidFill>
                          <a:schemeClr val="lt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555550">
                <a:tc>
                  <a:txBody>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Syntax</a:t>
                      </a:r>
                      <a:endParaRPr/>
                    </a:p>
                    <a:p>
                      <a:pPr marL="0" marR="0" lvl="0" indent="0" algn="l" rtl="0">
                        <a:lnSpc>
                          <a:spcPct val="150000"/>
                        </a:lnSpc>
                        <a:spcBef>
                          <a:spcPts val="0"/>
                        </a:spcBef>
                        <a:spcAft>
                          <a:spcPts val="0"/>
                        </a:spcAft>
                        <a:buClr>
                          <a:schemeClr val="dk1"/>
                        </a:buClr>
                        <a:buSzPts val="1800"/>
                        <a:buFont typeface="Arial"/>
                        <a:buNone/>
                      </a:pPr>
                      <a:r>
                        <a:rPr lang="en-US" sz="1800" b="0" i="0">
                          <a:solidFill>
                            <a:schemeClr val="dk1"/>
                          </a:solidFill>
                          <a:latin typeface="Calibri"/>
                          <a:ea typeface="Calibri"/>
                          <a:cs typeface="Calibri"/>
                          <a:sym typeface="Calibri"/>
                        </a:rPr>
                        <a:t>     &lt;%@ include file="file_name" %&gt;</a:t>
                      </a:r>
                      <a:endParaRPr sz="1800" b="0" i="0">
                        <a:solidFill>
                          <a:schemeClr val="dk1"/>
                        </a:solidFill>
                        <a:latin typeface="Calibri"/>
                        <a:ea typeface="Calibri"/>
                        <a:cs typeface="Calibri"/>
                        <a:sym typeface="Calibri"/>
                      </a:endParaRPr>
                    </a:p>
                  </a:txBody>
                  <a:tcPr marL="91450" marR="91450" marT="45725" marB="45725"/>
                </a:tc>
                <a:tc>
                  <a:txBody>
                    <a:bodyPr/>
                    <a:lstStyle/>
                    <a:p>
                      <a:pPr marL="342900" marR="0" lvl="0" indent="-342900" algn="l" rtl="0">
                        <a:lnSpc>
                          <a:spcPct val="150000"/>
                        </a:lnSpc>
                        <a:spcBef>
                          <a:spcPts val="0"/>
                        </a:spcBef>
                        <a:spcAft>
                          <a:spcPts val="0"/>
                        </a:spcAft>
                        <a:buClr>
                          <a:schemeClr val="dk1"/>
                        </a:buClr>
                        <a:buSzPts val="1800"/>
                        <a:buFont typeface="Arial"/>
                        <a:buChar char="•"/>
                      </a:pPr>
                      <a:r>
                        <a:rPr lang="en-US" sz="1800" b="0" i="0">
                          <a:solidFill>
                            <a:schemeClr val="dk1"/>
                          </a:solidFill>
                          <a:latin typeface="Calibri"/>
                          <a:ea typeface="Calibri"/>
                          <a:cs typeface="Calibri"/>
                          <a:sym typeface="Calibri"/>
                        </a:rPr>
                        <a:t>Syntax</a:t>
                      </a:r>
                      <a:endParaRPr/>
                    </a:p>
                    <a:p>
                      <a:pPr marL="0" marR="0" lvl="0" indent="0" algn="l" rtl="0">
                        <a:lnSpc>
                          <a:spcPct val="150000"/>
                        </a:lnSpc>
                        <a:spcBef>
                          <a:spcPts val="0"/>
                        </a:spcBef>
                        <a:spcAft>
                          <a:spcPts val="0"/>
                        </a:spcAft>
                        <a:buClr>
                          <a:schemeClr val="dk1"/>
                        </a:buClr>
                        <a:buSzPts val="1800"/>
                        <a:buFont typeface="Arial"/>
                        <a:buNone/>
                      </a:pPr>
                      <a:r>
                        <a:rPr lang="en-US" sz="1800" b="0" i="0">
                          <a:solidFill>
                            <a:schemeClr val="dk1"/>
                          </a:solidFill>
                          <a:latin typeface="Calibri"/>
                          <a:ea typeface="Calibri"/>
                          <a:cs typeface="Calibri"/>
                          <a:sym typeface="Calibri"/>
                        </a:rPr>
                        <a:t>     &lt;jsp:include page="file_name" /&gt;</a:t>
                      </a:r>
                      <a:endParaRPr sz="1800" b="0" i="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sp>
        <p:nvSpPr>
          <p:cNvPr id="914" name="Google Shape;914;p88"/>
          <p:cNvSpPr txBox="1">
            <a:spLocks noGrp="1"/>
          </p:cNvSpPr>
          <p:nvPr>
            <p:ph type="dt" idx="10"/>
          </p:nvPr>
        </p:nvSpPr>
        <p:spPr>
          <a:xfrm>
            <a:off x="628650" y="6356353"/>
            <a:ext cx="245745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1/15/2021</a:t>
            </a:r>
            <a:endParaRPr/>
          </a:p>
        </p:txBody>
      </p:sp>
      <p:sp>
        <p:nvSpPr>
          <p:cNvPr id="915" name="Google Shape;915;p88"/>
          <p:cNvSpPr txBox="1">
            <a:spLocks noGrp="1"/>
          </p:cNvSpPr>
          <p:nvPr>
            <p:ph type="ftr" idx="11"/>
          </p:nvPr>
        </p:nvSpPr>
        <p:spPr>
          <a:xfrm>
            <a:off x="3486150" y="6356353"/>
            <a:ext cx="21717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Rajeshree Khande</a:t>
            </a:r>
            <a:endParaRPr/>
          </a:p>
        </p:txBody>
      </p:sp>
      <p:sp>
        <p:nvSpPr>
          <p:cNvPr id="916" name="Google Shape;916;p88"/>
          <p:cNvSpPr txBox="1">
            <a:spLocks noGrp="1"/>
          </p:cNvSpPr>
          <p:nvPr>
            <p:ph type="sldNum" idx="12"/>
          </p:nvPr>
        </p:nvSpPr>
        <p:spPr>
          <a:xfrm>
            <a:off x="6057900" y="6356353"/>
            <a:ext cx="24574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TotalTime>
  <Words>9463</Words>
  <Application>Microsoft Office PowerPoint</Application>
  <PresentationFormat>On-screen Show (4:3)</PresentationFormat>
  <Paragraphs>1430</Paragraphs>
  <Slides>100</Slides>
  <Notes>81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100</vt:i4>
      </vt:variant>
    </vt:vector>
  </HeadingPairs>
  <TitlesOfParts>
    <vt:vector size="116" baseType="lpstr">
      <vt:lpstr>-apple-system</vt:lpstr>
      <vt:lpstr>Arial</vt:lpstr>
      <vt:lpstr>Consolas</vt:lpstr>
      <vt:lpstr>verdana</vt:lpstr>
      <vt:lpstr>Roboto</vt:lpstr>
      <vt:lpstr>Arial</vt:lpstr>
      <vt:lpstr>times new roman</vt:lpstr>
      <vt:lpstr>Calibri</vt:lpstr>
      <vt:lpstr>Segoe UI</vt:lpstr>
      <vt:lpstr>verdana</vt:lpstr>
      <vt:lpstr>Quicksand</vt:lpstr>
      <vt:lpstr>Source Code Pro</vt:lpstr>
      <vt:lpstr>Quattrocento Sans</vt:lpstr>
      <vt:lpstr>Source Sans Pro</vt:lpstr>
      <vt:lpstr>inherit</vt:lpstr>
      <vt:lpstr>WelcomeDoc</vt:lpstr>
      <vt:lpstr>JSP-Java Server Pages  </vt:lpstr>
      <vt:lpstr>Outline</vt:lpstr>
      <vt:lpstr>Introduction</vt:lpstr>
      <vt:lpstr>Why JSP ?</vt:lpstr>
      <vt:lpstr>What can JSP do?</vt:lpstr>
      <vt:lpstr> JSP Vs Servlet</vt:lpstr>
      <vt:lpstr> JSP Architecture</vt:lpstr>
      <vt:lpstr>What is JSP Life Cycle?</vt:lpstr>
      <vt:lpstr>What is JSP Life Cycle?</vt:lpstr>
      <vt:lpstr>The Lifecycle of a JSP Page :Steps</vt:lpstr>
      <vt:lpstr>Creating a simple JSP Page in Eclipse</vt:lpstr>
      <vt:lpstr>Creating a simple JSP Page</vt:lpstr>
      <vt:lpstr>scriptlet tag</vt:lpstr>
      <vt:lpstr>Example</vt:lpstr>
      <vt:lpstr>Example</vt:lpstr>
      <vt:lpstr>JSP Expression Tag</vt:lpstr>
      <vt:lpstr>Example</vt:lpstr>
      <vt:lpstr>Declaration Tag</vt:lpstr>
      <vt:lpstr>JSP Tags</vt:lpstr>
      <vt:lpstr>JSP Tags</vt:lpstr>
      <vt:lpstr>JSP Comments</vt:lpstr>
      <vt:lpstr>  Implicit Object in JSP</vt:lpstr>
      <vt:lpstr>  Implicit Object in JSP</vt:lpstr>
      <vt:lpstr>  Implicit Object  : out</vt:lpstr>
      <vt:lpstr>  Implicit Object  : Methods</vt:lpstr>
      <vt:lpstr>PowerPoint Presentation</vt:lpstr>
      <vt:lpstr>Request Object</vt:lpstr>
      <vt:lpstr>Request Object Methods</vt:lpstr>
      <vt:lpstr>Request Object Methods</vt:lpstr>
      <vt:lpstr>PowerPoint Presentation</vt:lpstr>
      <vt:lpstr>JSP response</vt:lpstr>
      <vt:lpstr>JSP response: Example</vt:lpstr>
      <vt:lpstr>PowerPoint Presentation</vt:lpstr>
      <vt:lpstr>PowerPoint Presentation</vt:lpstr>
      <vt:lpstr>Implicit Object :Config  </vt:lpstr>
      <vt:lpstr>Config Implicit Object in JSP : Methods</vt:lpstr>
      <vt:lpstr>Config Implicit Object in JSP : Example</vt:lpstr>
      <vt:lpstr>Application Object</vt:lpstr>
      <vt:lpstr>PowerPoint Presentation</vt:lpstr>
      <vt:lpstr>PowerPoint Presentation</vt:lpstr>
      <vt:lpstr>Session Object</vt:lpstr>
      <vt:lpstr>Session Object : Methods</vt:lpstr>
      <vt:lpstr>PowerPoint Presentation</vt:lpstr>
      <vt:lpstr>PowerPoint Presentation</vt:lpstr>
      <vt:lpstr>PageContext</vt:lpstr>
      <vt:lpstr>JSP Directives – Page, Include and TagLib</vt:lpstr>
      <vt:lpstr>JSP Directives – Page, Include and TagLib</vt:lpstr>
      <vt:lpstr>JSP Directives – Page Directive</vt:lpstr>
      <vt:lpstr>PowerPoint Presentation</vt:lpstr>
      <vt:lpstr>PowerPoint Presentation</vt:lpstr>
      <vt:lpstr>import</vt:lpstr>
      <vt:lpstr>contentType</vt:lpstr>
      <vt:lpstr>contentType :Some of the IME type Values</vt:lpstr>
      <vt:lpstr>errorPage and isErrorPage  </vt:lpstr>
      <vt:lpstr>errorPage and isErrorPage example</vt:lpstr>
      <vt:lpstr>info Attribute</vt:lpstr>
      <vt:lpstr>info Attribute</vt:lpstr>
      <vt:lpstr>info Attribute Example  :info.jsp</vt:lpstr>
      <vt:lpstr>info Attribute Example  :info.jsp</vt:lpstr>
      <vt:lpstr>Extends</vt:lpstr>
      <vt:lpstr>Session</vt:lpstr>
      <vt:lpstr>Session Example : session.jsp</vt:lpstr>
      <vt:lpstr>isThreadSafe:</vt:lpstr>
      <vt:lpstr>AutoFlush:</vt:lpstr>
      <vt:lpstr>JSP Directives : include</vt:lpstr>
      <vt:lpstr>JSP Directives : include</vt:lpstr>
      <vt:lpstr>JSP Directives : include</vt:lpstr>
      <vt:lpstr>JSP Directives : Taglib  </vt:lpstr>
      <vt:lpstr>JDBC Connectivity with JSP</vt:lpstr>
      <vt:lpstr>JSP Code in Eclipse</vt:lpstr>
      <vt:lpstr>PowerPoint Presentation</vt:lpstr>
      <vt:lpstr>JDBC Connectivity with JSP-     Example 1- JSP Code for to select data from emp table</vt:lpstr>
      <vt:lpstr>JDBC Connectivity with JSP-     Example 2- JSP Code for insert data in emp table and display the inserted data from table</vt:lpstr>
      <vt:lpstr>PowerPoint Presentation</vt:lpstr>
      <vt:lpstr>PowerPoint Presentation</vt:lpstr>
      <vt:lpstr>PowerPoint Presentation</vt:lpstr>
      <vt:lpstr>PowerPoint Presentation</vt:lpstr>
      <vt:lpstr>Using Bean in JSP Page(jsp:useBean tag)</vt:lpstr>
      <vt:lpstr> How to use java beans in a JSP file ?</vt:lpstr>
      <vt:lpstr>Syntax</vt:lpstr>
      <vt:lpstr>Syntax</vt:lpstr>
      <vt:lpstr>Load Java bean inside a JSP :</vt:lpstr>
      <vt:lpstr>Getting the Properties of the Bean :</vt:lpstr>
      <vt:lpstr>Example</vt:lpstr>
      <vt:lpstr>Example</vt:lpstr>
      <vt:lpstr>Example :Example of &lt;jsp:setProperty&gt; :</vt:lpstr>
      <vt:lpstr>Example :Example of &lt;jsp:setProperty&gt; :</vt:lpstr>
      <vt:lpstr>jsp:forward action tag</vt:lpstr>
      <vt:lpstr>&lt;jsp:param&gt;</vt:lpstr>
      <vt:lpstr>jsp:param tag Example</vt:lpstr>
      <vt:lpstr>jsp:forward action tag Example without Parameter</vt:lpstr>
      <vt:lpstr>jsp:forward action tag Example without Parameter</vt:lpstr>
      <vt:lpstr>jsp:forward action tag Example without Parameter</vt:lpstr>
      <vt:lpstr>jsp:include action tag  </vt:lpstr>
      <vt:lpstr>jsp:include Example</vt:lpstr>
      <vt:lpstr>jsp:include Example</vt:lpstr>
      <vt:lpstr>Difference between include directive and include tag  </vt:lpstr>
      <vt:lpstr>Difference between include directive and include tag  </vt:lpstr>
      <vt:lpstr>Difference between include directive and include tag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JSP-Java Server Pages  </dc:title>
  <cp:lastModifiedBy>Rajeshree Khande</cp:lastModifiedBy>
  <cp:revision>29</cp:revision>
  <dcterms:modified xsi:type="dcterms:W3CDTF">2022-10-14T05:18:56Z</dcterms:modified>
</cp:coreProperties>
</file>